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colors11.xml" ContentType="application/vnd.openxmlformats-officedocument.drawingml.diagramColors+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notesSlides/notesSlide74.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diagrams/layout17.xml" ContentType="application/vnd.openxmlformats-officedocument.drawingml.diagramLayout+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data10.xml" ContentType="application/vnd.openxmlformats-officedocument.drawingml.diagramData+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60.xml" ContentType="application/vnd.openxmlformats-officedocument.presentationml.notesSlide+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diagrams/data16.xml" ContentType="application/vnd.openxmlformats-officedocument.drawingml.diagramData+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diagrams/colors10.xml" ContentType="application/vnd.openxmlformats-officedocument.drawingml.diagramColors+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layout8.xml" ContentType="application/vnd.openxmlformats-officedocument.drawingml.diagramLayout+xml"/>
  <Override PartName="/ppt/diagrams/data12.xml" ContentType="application/vnd.openxmlformats-officedocument.drawingml.diagramData+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diagrams/data9.xml" ContentType="application/vnd.openxmlformats-officedocument.drawingml.diagramData+xml"/>
  <Override PartName="/ppt/notesSlides/notesSlide73.xml" ContentType="application/vnd.openxmlformats-officedocument.presentationml.notesSlide+xml"/>
  <Override PartName="/ppt/diagrams/quickStyle16.xml" ContentType="application/vnd.openxmlformats-officedocument.drawingml.diagramStyle+xml"/>
  <Override PartName="/ppt/notesSlides/notesSlide91.xml" ContentType="application/vnd.openxmlformats-officedocument.presentationml.notesSlid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slides/slide98.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diagrams/colors12.xml" ContentType="application/vnd.openxmlformats-officedocument.drawingml.diagramColors+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diagrams/data14.xml" ContentType="application/vnd.openxmlformats-officedocument.drawingml.diagramData+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diagrams/quickStyle18.xml" ContentType="application/vnd.openxmlformats-officedocument.drawingml.diagramStyle+xml"/>
  <Override PartName="/ppt/slides/slide40.xml" ContentType="application/vnd.openxmlformats-officedocument.presentationml.slide+xml"/>
  <Override PartName="/ppt/notesSlides/notesSlide42.xml" ContentType="application/vnd.openxmlformats-officedocument.presentationml.notesSlide+xml"/>
  <Override PartName="/ppt/diagrams/layout18.xml" ContentType="application/vnd.openxmlformats-officedocument.drawingml.diagram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Default Extension="vml" ContentType="application/vnd.openxmlformats-officedocument.vmlDrawing"/>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slides/slide78.xml" ContentType="application/vnd.openxmlformats-officedocument.presentationml.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diagrams/data11.xml" ContentType="application/vnd.openxmlformats-officedocument.drawingml.diagramData+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notesSlides/notesSlide50.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diagrams/quickStyle9.xml" ContentType="application/vnd.openxmlformats-officedocument.drawingml.diagramStyle+xml"/>
  <Override PartName="/ppt/slides/slide97.xml" ContentType="application/vnd.openxmlformats-officedocument.presentationml.slide+xml"/>
  <Override PartName="/ppt/notesSlides/notesSlide5.xml" ContentType="application/vnd.openxmlformats-officedocument.presentationml.notesSlide+xml"/>
  <Override PartName="/ppt/diagrams/colors14.xml" ContentType="application/vnd.openxmlformats-officedocument.drawingml.diagramColors+xml"/>
  <Override PartName="/ppt/notesSlides/notesSlide9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9"/>
  </p:notesMasterIdLst>
  <p:sldIdLst>
    <p:sldId id="339" r:id="rId2"/>
    <p:sldId id="285" r:id="rId3"/>
    <p:sldId id="286" r:id="rId4"/>
    <p:sldId id="287" r:id="rId5"/>
    <p:sldId id="288" r:id="rId6"/>
    <p:sldId id="289" r:id="rId7"/>
    <p:sldId id="311" r:id="rId8"/>
    <p:sldId id="312" r:id="rId9"/>
    <p:sldId id="331" r:id="rId10"/>
    <p:sldId id="398" r:id="rId11"/>
    <p:sldId id="313" r:id="rId12"/>
    <p:sldId id="257" r:id="rId13"/>
    <p:sldId id="276" r:id="rId14"/>
    <p:sldId id="267" r:id="rId15"/>
    <p:sldId id="277" r:id="rId16"/>
    <p:sldId id="278" r:id="rId17"/>
    <p:sldId id="279" r:id="rId18"/>
    <p:sldId id="280" r:id="rId19"/>
    <p:sldId id="283" r:id="rId20"/>
    <p:sldId id="333" r:id="rId21"/>
    <p:sldId id="334" r:id="rId22"/>
    <p:sldId id="261" r:id="rId23"/>
    <p:sldId id="281" r:id="rId24"/>
    <p:sldId id="265" r:id="rId25"/>
    <p:sldId id="264" r:id="rId26"/>
    <p:sldId id="282" r:id="rId27"/>
    <p:sldId id="318" r:id="rId28"/>
    <p:sldId id="296" r:id="rId29"/>
    <p:sldId id="300" r:id="rId30"/>
    <p:sldId id="294" r:id="rId31"/>
    <p:sldId id="295" r:id="rId32"/>
    <p:sldId id="324" r:id="rId33"/>
    <p:sldId id="325" r:id="rId34"/>
    <p:sldId id="319" r:id="rId35"/>
    <p:sldId id="284" r:id="rId36"/>
    <p:sldId id="315" r:id="rId37"/>
    <p:sldId id="297" r:id="rId38"/>
    <p:sldId id="329" r:id="rId39"/>
    <p:sldId id="320" r:id="rId40"/>
    <p:sldId id="302" r:id="rId41"/>
    <p:sldId id="321" r:id="rId42"/>
    <p:sldId id="304" r:id="rId43"/>
    <p:sldId id="322" r:id="rId44"/>
    <p:sldId id="306" r:id="rId45"/>
    <p:sldId id="338" r:id="rId46"/>
    <p:sldId id="337" r:id="rId47"/>
    <p:sldId id="335" r:id="rId48"/>
    <p:sldId id="317" r:id="rId49"/>
    <p:sldId id="330" r:id="rId50"/>
    <p:sldId id="340" r:id="rId51"/>
    <p:sldId id="341" r:id="rId52"/>
    <p:sldId id="342" r:id="rId53"/>
    <p:sldId id="343" r:id="rId54"/>
    <p:sldId id="344" r:id="rId55"/>
    <p:sldId id="345" r:id="rId56"/>
    <p:sldId id="346" r:id="rId57"/>
    <p:sldId id="347" r:id="rId58"/>
    <p:sldId id="348" r:id="rId59"/>
    <p:sldId id="349" r:id="rId60"/>
    <p:sldId id="350" r:id="rId61"/>
    <p:sldId id="351" r:id="rId62"/>
    <p:sldId id="352" r:id="rId63"/>
    <p:sldId id="353" r:id="rId64"/>
    <p:sldId id="354" r:id="rId65"/>
    <p:sldId id="355" r:id="rId66"/>
    <p:sldId id="356" r:id="rId67"/>
    <p:sldId id="357" r:id="rId68"/>
    <p:sldId id="358" r:id="rId69"/>
    <p:sldId id="359" r:id="rId70"/>
    <p:sldId id="360" r:id="rId71"/>
    <p:sldId id="361" r:id="rId72"/>
    <p:sldId id="362" r:id="rId73"/>
    <p:sldId id="363" r:id="rId74"/>
    <p:sldId id="364" r:id="rId75"/>
    <p:sldId id="365" r:id="rId76"/>
    <p:sldId id="366" r:id="rId77"/>
    <p:sldId id="367" r:id="rId78"/>
    <p:sldId id="368" r:id="rId79"/>
    <p:sldId id="369" r:id="rId80"/>
    <p:sldId id="370" r:id="rId81"/>
    <p:sldId id="371" r:id="rId82"/>
    <p:sldId id="372" r:id="rId83"/>
    <p:sldId id="373" r:id="rId84"/>
    <p:sldId id="374" r:id="rId85"/>
    <p:sldId id="375" r:id="rId86"/>
    <p:sldId id="376" r:id="rId87"/>
    <p:sldId id="377" r:id="rId88"/>
    <p:sldId id="378" r:id="rId89"/>
    <p:sldId id="379" r:id="rId90"/>
    <p:sldId id="380" r:id="rId91"/>
    <p:sldId id="381" r:id="rId92"/>
    <p:sldId id="382" r:id="rId93"/>
    <p:sldId id="383" r:id="rId94"/>
    <p:sldId id="384" r:id="rId95"/>
    <p:sldId id="385" r:id="rId96"/>
    <p:sldId id="386" r:id="rId97"/>
    <p:sldId id="387" r:id="rId98"/>
    <p:sldId id="388" r:id="rId99"/>
    <p:sldId id="389" r:id="rId100"/>
    <p:sldId id="390" r:id="rId101"/>
    <p:sldId id="391" r:id="rId102"/>
    <p:sldId id="392" r:id="rId103"/>
    <p:sldId id="393" r:id="rId104"/>
    <p:sldId id="394" r:id="rId105"/>
    <p:sldId id="395" r:id="rId106"/>
    <p:sldId id="396" r:id="rId107"/>
    <p:sldId id="397" r:id="rId108"/>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0000"/>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1" autoAdjust="0"/>
    <p:restoredTop sz="94707" autoAdjust="0"/>
  </p:normalViewPr>
  <p:slideViewPr>
    <p:cSldViewPr>
      <p:cViewPr varScale="1">
        <p:scale>
          <a:sx n="93" d="100"/>
          <a:sy n="93" d="100"/>
        </p:scale>
        <p:origin x="-912" y="-90"/>
      </p:cViewPr>
      <p:guideLst>
        <p:guide orient="horz" pos="2160"/>
        <p:guide pos="2880"/>
      </p:guideLst>
    </p:cSldViewPr>
  </p:slideViewPr>
  <p:outlineViewPr>
    <p:cViewPr>
      <p:scale>
        <a:sx n="33" d="100"/>
        <a:sy n="33" d="100"/>
      </p:scale>
      <p:origin x="0" y="17814"/>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21B8B5-829C-47FD-A51F-CBEE34E599C4}" type="doc">
      <dgm:prSet loTypeId="urn:microsoft.com/office/officeart/2005/8/layout/chevron1" loCatId="process" qsTypeId="urn:microsoft.com/office/officeart/2005/8/quickstyle/simple1" qsCatId="simple" csTypeId="urn:microsoft.com/office/officeart/2005/8/colors/accent1_2" csCatId="accent1" phldr="1"/>
      <dgm:spPr/>
    </dgm:pt>
    <dgm:pt modelId="{04AC2C8A-BA39-45CB-87F6-FB4AD2DE8068}">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000" noProof="0" smtClean="0"/>
            <a:t>Schema Mapping</a:t>
          </a:r>
          <a:endParaRPr lang="en-US" sz="2000" noProof="0"/>
        </a:p>
      </dgm:t>
    </dgm:pt>
    <dgm:pt modelId="{B2E519D1-AA6B-4DF0-B484-1A5D462EBDE4}" type="parTrans" cxnId="{822CFC31-00A3-46F8-9FFC-D8071AE99B96}">
      <dgm:prSet/>
      <dgm:spPr/>
      <dgm:t>
        <a:bodyPr/>
        <a:lstStyle/>
        <a:p>
          <a:endParaRPr lang="en-US" sz="1200" noProof="0"/>
        </a:p>
      </dgm:t>
    </dgm:pt>
    <dgm:pt modelId="{E19BEBD5-9EEE-45CB-9FA9-342710747D3E}" type="sibTrans" cxnId="{822CFC31-00A3-46F8-9FFC-D8071AE99B96}">
      <dgm:prSet/>
      <dgm:spPr/>
      <dgm:t>
        <a:bodyPr/>
        <a:lstStyle/>
        <a:p>
          <a:endParaRPr lang="en-US" sz="1200" noProof="0"/>
        </a:p>
      </dgm:t>
    </dgm:pt>
    <dgm:pt modelId="{34AF631B-5DA6-459B-A9BF-3A43F5077C5E}">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000" noProof="0" smtClean="0"/>
            <a:t>Duplicate Detection</a:t>
          </a:r>
          <a:endParaRPr lang="en-US" sz="2000" noProof="0"/>
        </a:p>
      </dgm:t>
    </dgm:pt>
    <dgm:pt modelId="{A3E064B6-AB05-4E61-ADE3-0312060273A3}" type="parTrans" cxnId="{A11E93BD-C722-4080-B3D3-01A6279CF308}">
      <dgm:prSet/>
      <dgm:spPr/>
      <dgm:t>
        <a:bodyPr/>
        <a:lstStyle/>
        <a:p>
          <a:endParaRPr lang="en-US" sz="1200" noProof="0"/>
        </a:p>
      </dgm:t>
    </dgm:pt>
    <dgm:pt modelId="{84E801F6-1169-4E8D-BD49-4CD847666566}" type="sibTrans" cxnId="{A11E93BD-C722-4080-B3D3-01A6279CF308}">
      <dgm:prSet/>
      <dgm:spPr/>
      <dgm:t>
        <a:bodyPr/>
        <a:lstStyle/>
        <a:p>
          <a:endParaRPr lang="en-US" sz="1200" noProof="0"/>
        </a:p>
      </dgm:t>
    </dgm:pt>
    <dgm:pt modelId="{74E54E16-0664-4877-B5A4-22D615627382}">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000" noProof="0" smtClean="0"/>
            <a:t>Data Fusion</a:t>
          </a:r>
          <a:endParaRPr lang="en-US" sz="2000" noProof="0"/>
        </a:p>
      </dgm:t>
    </dgm:pt>
    <dgm:pt modelId="{EAB1C1A3-9BB1-495A-A8E5-C304B005A9EF}" type="parTrans" cxnId="{11818C3D-9568-45D0-92B4-8B529B912C08}">
      <dgm:prSet/>
      <dgm:spPr/>
      <dgm:t>
        <a:bodyPr/>
        <a:lstStyle/>
        <a:p>
          <a:endParaRPr lang="en-US" sz="1200" noProof="0"/>
        </a:p>
      </dgm:t>
    </dgm:pt>
    <dgm:pt modelId="{B2F19EB5-4E74-4FB6-B2D8-F1382826D0FE}" type="sibTrans" cxnId="{11818C3D-9568-45D0-92B4-8B529B912C08}">
      <dgm:prSet/>
      <dgm:spPr/>
      <dgm:t>
        <a:bodyPr/>
        <a:lstStyle/>
        <a:p>
          <a:endParaRPr lang="en-US" sz="1200" noProof="0"/>
        </a:p>
      </dgm:t>
    </dgm:pt>
    <dgm:pt modelId="{CE8F39BE-3805-4602-8271-84F045919688}">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000" noProof="0" smtClean="0"/>
            <a:t>Data Transformation</a:t>
          </a:r>
          <a:endParaRPr lang="en-US" sz="2000" noProof="0"/>
        </a:p>
      </dgm:t>
    </dgm:pt>
    <dgm:pt modelId="{2D3506D8-EFF2-496A-B31E-4C7B5A2E5D6B}" type="parTrans" cxnId="{630169CE-25C5-4B94-AFB8-6DA012BFF634}">
      <dgm:prSet/>
      <dgm:spPr/>
      <dgm:t>
        <a:bodyPr/>
        <a:lstStyle/>
        <a:p>
          <a:endParaRPr lang="en-US" sz="1600" noProof="0"/>
        </a:p>
      </dgm:t>
    </dgm:pt>
    <dgm:pt modelId="{13E3E27B-59CF-4FD9-8007-C4A1810FFE7B}" type="sibTrans" cxnId="{630169CE-25C5-4B94-AFB8-6DA012BFF634}">
      <dgm:prSet/>
      <dgm:spPr/>
      <dgm:t>
        <a:bodyPr/>
        <a:lstStyle/>
        <a:p>
          <a:endParaRPr lang="en-US" sz="1600" noProof="0"/>
        </a:p>
      </dgm:t>
    </dgm:pt>
    <dgm:pt modelId="{1878FCEF-77BF-4491-A71C-26CC667A55FE}" type="pres">
      <dgm:prSet presAssocID="{6221B8B5-829C-47FD-A51F-CBEE34E599C4}" presName="Name0" presStyleCnt="0">
        <dgm:presLayoutVars>
          <dgm:dir/>
          <dgm:animLvl val="lvl"/>
          <dgm:resizeHandles val="exact"/>
        </dgm:presLayoutVars>
      </dgm:prSet>
      <dgm:spPr/>
    </dgm:pt>
    <dgm:pt modelId="{8F7721C1-A9F9-431F-B74C-FA511661EB42}" type="pres">
      <dgm:prSet presAssocID="{04AC2C8A-BA39-45CB-87F6-FB4AD2DE8068}" presName="parTxOnly" presStyleLbl="node1" presStyleIdx="0" presStyleCnt="4">
        <dgm:presLayoutVars>
          <dgm:chMax val="0"/>
          <dgm:chPref val="0"/>
          <dgm:bulletEnabled val="1"/>
        </dgm:presLayoutVars>
      </dgm:prSet>
      <dgm:spPr/>
      <dgm:t>
        <a:bodyPr/>
        <a:lstStyle/>
        <a:p>
          <a:endParaRPr lang="de-DE"/>
        </a:p>
      </dgm:t>
    </dgm:pt>
    <dgm:pt modelId="{8BCDC981-B5E9-4705-BFB1-B2CDF9A967E2}" type="pres">
      <dgm:prSet presAssocID="{E19BEBD5-9EEE-45CB-9FA9-342710747D3E}" presName="parTxOnlySpace" presStyleCnt="0"/>
      <dgm:spPr/>
    </dgm:pt>
    <dgm:pt modelId="{CB2A9B76-DF08-4A99-ADB1-E186227D91B1}" type="pres">
      <dgm:prSet presAssocID="{CE8F39BE-3805-4602-8271-84F045919688}" presName="parTxOnly" presStyleLbl="node1" presStyleIdx="1" presStyleCnt="4">
        <dgm:presLayoutVars>
          <dgm:chMax val="0"/>
          <dgm:chPref val="0"/>
          <dgm:bulletEnabled val="1"/>
        </dgm:presLayoutVars>
      </dgm:prSet>
      <dgm:spPr/>
      <dgm:t>
        <a:bodyPr/>
        <a:lstStyle/>
        <a:p>
          <a:endParaRPr lang="de-DE"/>
        </a:p>
      </dgm:t>
    </dgm:pt>
    <dgm:pt modelId="{5174741B-D5F2-4164-A9D7-C84423F678C5}" type="pres">
      <dgm:prSet presAssocID="{13E3E27B-59CF-4FD9-8007-C4A1810FFE7B}" presName="parTxOnlySpace" presStyleCnt="0"/>
      <dgm:spPr/>
    </dgm:pt>
    <dgm:pt modelId="{B5EA06CA-339C-4710-97F6-EA8ECCADF00C}" type="pres">
      <dgm:prSet presAssocID="{34AF631B-5DA6-459B-A9BF-3A43F5077C5E}" presName="parTxOnly" presStyleLbl="node1" presStyleIdx="2" presStyleCnt="4">
        <dgm:presLayoutVars>
          <dgm:chMax val="0"/>
          <dgm:chPref val="0"/>
          <dgm:bulletEnabled val="1"/>
        </dgm:presLayoutVars>
      </dgm:prSet>
      <dgm:spPr/>
      <dgm:t>
        <a:bodyPr/>
        <a:lstStyle/>
        <a:p>
          <a:endParaRPr lang="de-DE"/>
        </a:p>
      </dgm:t>
    </dgm:pt>
    <dgm:pt modelId="{026EE381-2A29-4581-B53D-9FA7B54B6A4B}" type="pres">
      <dgm:prSet presAssocID="{84E801F6-1169-4E8D-BD49-4CD847666566}" presName="parTxOnlySpace" presStyleCnt="0"/>
      <dgm:spPr/>
    </dgm:pt>
    <dgm:pt modelId="{4D0FC443-5113-41F9-993F-C2EE556534CD}" type="pres">
      <dgm:prSet presAssocID="{74E54E16-0664-4877-B5A4-22D615627382}" presName="parTxOnly" presStyleLbl="node1" presStyleIdx="3" presStyleCnt="4">
        <dgm:presLayoutVars>
          <dgm:chMax val="0"/>
          <dgm:chPref val="0"/>
          <dgm:bulletEnabled val="1"/>
        </dgm:presLayoutVars>
      </dgm:prSet>
      <dgm:spPr/>
      <dgm:t>
        <a:bodyPr/>
        <a:lstStyle/>
        <a:p>
          <a:endParaRPr lang="de-DE"/>
        </a:p>
      </dgm:t>
    </dgm:pt>
  </dgm:ptLst>
  <dgm:cxnLst>
    <dgm:cxn modelId="{FFE233C7-5670-4E28-9524-42752A019224}" type="presOf" srcId="{34AF631B-5DA6-459B-A9BF-3A43F5077C5E}" destId="{B5EA06CA-339C-4710-97F6-EA8ECCADF00C}" srcOrd="0" destOrd="0" presId="urn:microsoft.com/office/officeart/2005/8/layout/chevron1"/>
    <dgm:cxn modelId="{E3FBECDD-132C-41F8-8FFA-18387AE58C3E}" type="presOf" srcId="{74E54E16-0664-4877-B5A4-22D615627382}" destId="{4D0FC443-5113-41F9-993F-C2EE556534CD}" srcOrd="0" destOrd="0" presId="urn:microsoft.com/office/officeart/2005/8/layout/chevron1"/>
    <dgm:cxn modelId="{A11E93BD-C722-4080-B3D3-01A6279CF308}" srcId="{6221B8B5-829C-47FD-A51F-CBEE34E599C4}" destId="{34AF631B-5DA6-459B-A9BF-3A43F5077C5E}" srcOrd="2" destOrd="0" parTransId="{A3E064B6-AB05-4E61-ADE3-0312060273A3}" sibTransId="{84E801F6-1169-4E8D-BD49-4CD847666566}"/>
    <dgm:cxn modelId="{630169CE-25C5-4B94-AFB8-6DA012BFF634}" srcId="{6221B8B5-829C-47FD-A51F-CBEE34E599C4}" destId="{CE8F39BE-3805-4602-8271-84F045919688}" srcOrd="1" destOrd="0" parTransId="{2D3506D8-EFF2-496A-B31E-4C7B5A2E5D6B}" sibTransId="{13E3E27B-59CF-4FD9-8007-C4A1810FFE7B}"/>
    <dgm:cxn modelId="{11818C3D-9568-45D0-92B4-8B529B912C08}" srcId="{6221B8B5-829C-47FD-A51F-CBEE34E599C4}" destId="{74E54E16-0664-4877-B5A4-22D615627382}" srcOrd="3" destOrd="0" parTransId="{EAB1C1A3-9BB1-495A-A8E5-C304B005A9EF}" sibTransId="{B2F19EB5-4E74-4FB6-B2D8-F1382826D0FE}"/>
    <dgm:cxn modelId="{C6E9E445-7E2D-4912-BB78-77B814F4C2E8}" type="presOf" srcId="{CE8F39BE-3805-4602-8271-84F045919688}" destId="{CB2A9B76-DF08-4A99-ADB1-E186227D91B1}" srcOrd="0" destOrd="0" presId="urn:microsoft.com/office/officeart/2005/8/layout/chevron1"/>
    <dgm:cxn modelId="{433D9118-3AA5-47A5-A981-80034FB30E1A}" type="presOf" srcId="{6221B8B5-829C-47FD-A51F-CBEE34E599C4}" destId="{1878FCEF-77BF-4491-A71C-26CC667A55FE}" srcOrd="0" destOrd="0" presId="urn:microsoft.com/office/officeart/2005/8/layout/chevron1"/>
    <dgm:cxn modelId="{822CFC31-00A3-46F8-9FFC-D8071AE99B96}" srcId="{6221B8B5-829C-47FD-A51F-CBEE34E599C4}" destId="{04AC2C8A-BA39-45CB-87F6-FB4AD2DE8068}" srcOrd="0" destOrd="0" parTransId="{B2E519D1-AA6B-4DF0-B484-1A5D462EBDE4}" sibTransId="{E19BEBD5-9EEE-45CB-9FA9-342710747D3E}"/>
    <dgm:cxn modelId="{C9D64E72-76EF-40B4-8196-1F8B2003BC4B}" type="presOf" srcId="{04AC2C8A-BA39-45CB-87F6-FB4AD2DE8068}" destId="{8F7721C1-A9F9-431F-B74C-FA511661EB42}" srcOrd="0" destOrd="0" presId="urn:microsoft.com/office/officeart/2005/8/layout/chevron1"/>
    <dgm:cxn modelId="{9297EC7D-6547-4516-BE38-C1BA6B113005}" type="presParOf" srcId="{1878FCEF-77BF-4491-A71C-26CC667A55FE}" destId="{8F7721C1-A9F9-431F-B74C-FA511661EB42}" srcOrd="0" destOrd="0" presId="urn:microsoft.com/office/officeart/2005/8/layout/chevron1"/>
    <dgm:cxn modelId="{9B2BB6FE-E81F-4444-9ECB-5B088FBF6526}" type="presParOf" srcId="{1878FCEF-77BF-4491-A71C-26CC667A55FE}" destId="{8BCDC981-B5E9-4705-BFB1-B2CDF9A967E2}" srcOrd="1" destOrd="0" presId="urn:microsoft.com/office/officeart/2005/8/layout/chevron1"/>
    <dgm:cxn modelId="{61F8D617-2863-4C04-AC62-E9EF0A506F8F}" type="presParOf" srcId="{1878FCEF-77BF-4491-A71C-26CC667A55FE}" destId="{CB2A9B76-DF08-4A99-ADB1-E186227D91B1}" srcOrd="2" destOrd="0" presId="urn:microsoft.com/office/officeart/2005/8/layout/chevron1"/>
    <dgm:cxn modelId="{2250351D-BDD4-49A3-86C4-F1775EE5AFE6}" type="presParOf" srcId="{1878FCEF-77BF-4491-A71C-26CC667A55FE}" destId="{5174741B-D5F2-4164-A9D7-C84423F678C5}" srcOrd="3" destOrd="0" presId="urn:microsoft.com/office/officeart/2005/8/layout/chevron1"/>
    <dgm:cxn modelId="{7D43FD58-64A2-4240-A385-8EBC94172036}" type="presParOf" srcId="{1878FCEF-77BF-4491-A71C-26CC667A55FE}" destId="{B5EA06CA-339C-4710-97F6-EA8ECCADF00C}" srcOrd="4" destOrd="0" presId="urn:microsoft.com/office/officeart/2005/8/layout/chevron1"/>
    <dgm:cxn modelId="{E8616EA0-76FD-47EB-8906-7F7A3A7C7280}" type="presParOf" srcId="{1878FCEF-77BF-4491-A71C-26CC667A55FE}" destId="{026EE381-2A29-4581-B53D-9FA7B54B6A4B}" srcOrd="5" destOrd="0" presId="urn:microsoft.com/office/officeart/2005/8/layout/chevron1"/>
    <dgm:cxn modelId="{62DA10BF-AF06-4623-9FCC-BE2786070E84}" type="presParOf" srcId="{1878FCEF-77BF-4491-A71C-26CC667A55FE}" destId="{4D0FC443-5113-41F9-993F-C2EE556534CD}"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43F618-9E3E-4AAD-BC34-DD2FACDC7B2E}"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US"/>
        </a:p>
      </dgm:t>
    </dgm:pt>
    <dgm:pt modelId="{6293741F-CA66-4F1F-9256-8F6001DDCC47}">
      <dgm:prSet phldrT="[Text]"/>
      <dgm:spPr>
        <a:solidFill>
          <a:srgbClr val="FFCCCC"/>
        </a:solidFill>
      </dgm:spPr>
      <dgm:t>
        <a:bodyPr/>
        <a:lstStyle/>
        <a:p>
          <a:r>
            <a:rPr lang="en-US" dirty="0" smtClean="0">
              <a:solidFill>
                <a:schemeClr val="bg1">
                  <a:lumMod val="75000"/>
                </a:schemeClr>
              </a:solidFill>
            </a:rPr>
            <a:t>Consider accuracy of sources</a:t>
          </a:r>
          <a:endParaRPr lang="en-US" dirty="0">
            <a:solidFill>
              <a:schemeClr val="bg1">
                <a:lumMod val="75000"/>
              </a:schemeClr>
            </a:solidFill>
          </a:endParaRPr>
        </a:p>
      </dgm:t>
    </dgm:pt>
    <dgm:pt modelId="{68781009-AD1F-4C20-91FF-0614C6445807}" type="parTrans" cxnId="{8440FF73-FF2E-4FE4-8303-40367BF73930}">
      <dgm:prSet/>
      <dgm:spPr/>
      <dgm:t>
        <a:bodyPr/>
        <a:lstStyle/>
        <a:p>
          <a:endParaRPr lang="en-US"/>
        </a:p>
      </dgm:t>
    </dgm:pt>
    <dgm:pt modelId="{E710E4DE-E00F-449A-A936-DA434926CE9B}" type="sibTrans" cxnId="{8440FF73-FF2E-4FE4-8303-40367BF73930}">
      <dgm:prSet/>
      <dgm:spPr/>
      <dgm:t>
        <a:bodyPr/>
        <a:lstStyle/>
        <a:p>
          <a:endParaRPr lang="en-US"/>
        </a:p>
      </dgm:t>
    </dgm:pt>
    <dgm:pt modelId="{B0E46C65-605A-414A-9CEE-3752A12F660F}">
      <dgm:prSet phldrT="[Text]"/>
      <dgm:spPr/>
      <dgm:t>
        <a:bodyPr/>
        <a:lstStyle/>
        <a:p>
          <a:r>
            <a:rPr lang="en-US" dirty="0" smtClean="0"/>
            <a:t>Consider freshness of sources</a:t>
          </a:r>
          <a:endParaRPr lang="en-US" dirty="0"/>
        </a:p>
      </dgm:t>
    </dgm:pt>
    <dgm:pt modelId="{378D2889-99E3-4DEB-B377-E2D3C4E50EE4}" type="parTrans" cxnId="{866CBF03-3A29-4868-A439-5C36EB0DC58E}">
      <dgm:prSet/>
      <dgm:spPr/>
      <dgm:t>
        <a:bodyPr/>
        <a:lstStyle/>
        <a:p>
          <a:endParaRPr lang="en-US"/>
        </a:p>
      </dgm:t>
    </dgm:pt>
    <dgm:pt modelId="{5A830255-35EC-48AC-A1E5-354D6E0E59A4}" type="sibTrans" cxnId="{866CBF03-3A29-4868-A439-5C36EB0DC58E}">
      <dgm:prSet/>
      <dgm:spPr/>
      <dgm:t>
        <a:bodyPr/>
        <a:lstStyle/>
        <a:p>
          <a:endParaRPr lang="en-US"/>
        </a:p>
      </dgm:t>
    </dgm:pt>
    <dgm:pt modelId="{2F2A48DE-12B2-45D5-B790-FA26A40A3EC7}">
      <dgm:prSet phldrT="[Text]"/>
      <dgm:spPr>
        <a:solidFill>
          <a:srgbClr val="FFFFCC"/>
        </a:solidFill>
      </dgm:spPr>
      <dgm:t>
        <a:bodyPr/>
        <a:lstStyle/>
        <a:p>
          <a:r>
            <a:rPr lang="en-US" dirty="0" smtClean="0">
              <a:solidFill>
                <a:schemeClr val="bg1">
                  <a:lumMod val="75000"/>
                </a:schemeClr>
              </a:solidFill>
            </a:rPr>
            <a:t>Consider dependence between sources</a:t>
          </a:r>
          <a:endParaRPr lang="en-US" dirty="0">
            <a:solidFill>
              <a:schemeClr val="bg1">
                <a:lumMod val="75000"/>
              </a:schemeClr>
            </a:solidFill>
          </a:endParaRPr>
        </a:p>
      </dgm:t>
    </dgm:pt>
    <dgm:pt modelId="{9F5A2BB1-4FE1-48EC-89C4-DD097D80C4AA}" type="parTrans" cxnId="{7F675B4A-F3B0-4F38-ABB3-B71EF70CE877}">
      <dgm:prSet/>
      <dgm:spPr/>
      <dgm:t>
        <a:bodyPr/>
        <a:lstStyle/>
        <a:p>
          <a:endParaRPr lang="en-US"/>
        </a:p>
      </dgm:t>
    </dgm:pt>
    <dgm:pt modelId="{4CE03AEF-F0FF-4F3D-9EEE-EA3BC60A74CD}" type="sibTrans" cxnId="{7F675B4A-F3B0-4F38-ABB3-B71EF70CE877}">
      <dgm:prSet/>
      <dgm:spPr/>
      <dgm:t>
        <a:bodyPr/>
        <a:lstStyle/>
        <a:p>
          <a:endParaRPr lang="en-US"/>
        </a:p>
      </dgm:t>
    </dgm:pt>
    <dgm:pt modelId="{CBC06E11-FB97-4551-A63C-E173F49F5E95}" type="pres">
      <dgm:prSet presAssocID="{AB43F618-9E3E-4AAD-BC34-DD2FACDC7B2E}" presName="diagram" presStyleCnt="0">
        <dgm:presLayoutVars>
          <dgm:dir/>
          <dgm:resizeHandles val="exact"/>
        </dgm:presLayoutVars>
      </dgm:prSet>
      <dgm:spPr/>
      <dgm:t>
        <a:bodyPr/>
        <a:lstStyle/>
        <a:p>
          <a:endParaRPr lang="en-US"/>
        </a:p>
      </dgm:t>
    </dgm:pt>
    <dgm:pt modelId="{1FF90388-2B72-48F0-836E-A4A8089F7279}" type="pres">
      <dgm:prSet presAssocID="{6293741F-CA66-4F1F-9256-8F6001DDCC47}" presName="node" presStyleLbl="node1" presStyleIdx="0" presStyleCnt="3">
        <dgm:presLayoutVars>
          <dgm:bulletEnabled val="1"/>
        </dgm:presLayoutVars>
      </dgm:prSet>
      <dgm:spPr/>
      <dgm:t>
        <a:bodyPr/>
        <a:lstStyle/>
        <a:p>
          <a:endParaRPr lang="en-US"/>
        </a:p>
      </dgm:t>
    </dgm:pt>
    <dgm:pt modelId="{E9865772-96C4-4758-8216-F541C82C308D}" type="pres">
      <dgm:prSet presAssocID="{E710E4DE-E00F-449A-A936-DA434926CE9B}" presName="sibTrans" presStyleCnt="0"/>
      <dgm:spPr/>
    </dgm:pt>
    <dgm:pt modelId="{EAA57C95-2F8C-469F-84A5-82088F43D0AC}" type="pres">
      <dgm:prSet presAssocID="{B0E46C65-605A-414A-9CEE-3752A12F660F}" presName="node" presStyleLbl="node1" presStyleIdx="1" presStyleCnt="3">
        <dgm:presLayoutVars>
          <dgm:bulletEnabled val="1"/>
        </dgm:presLayoutVars>
      </dgm:prSet>
      <dgm:spPr/>
      <dgm:t>
        <a:bodyPr/>
        <a:lstStyle/>
        <a:p>
          <a:endParaRPr lang="en-US"/>
        </a:p>
      </dgm:t>
    </dgm:pt>
    <dgm:pt modelId="{B9B802E4-860E-4075-AA68-64119F8AE4EE}" type="pres">
      <dgm:prSet presAssocID="{5A830255-35EC-48AC-A1E5-354D6E0E59A4}" presName="sibTrans" presStyleCnt="0"/>
      <dgm:spPr/>
    </dgm:pt>
    <dgm:pt modelId="{D3598A91-0ABC-4269-B43B-CC6A7DF5B916}" type="pres">
      <dgm:prSet presAssocID="{2F2A48DE-12B2-45D5-B790-FA26A40A3EC7}" presName="node" presStyleLbl="node1" presStyleIdx="2" presStyleCnt="3">
        <dgm:presLayoutVars>
          <dgm:bulletEnabled val="1"/>
        </dgm:presLayoutVars>
      </dgm:prSet>
      <dgm:spPr/>
      <dgm:t>
        <a:bodyPr/>
        <a:lstStyle/>
        <a:p>
          <a:endParaRPr lang="en-US"/>
        </a:p>
      </dgm:t>
    </dgm:pt>
  </dgm:ptLst>
  <dgm:cxnLst>
    <dgm:cxn modelId="{AF9630F8-6FE3-4A25-ADBA-5CABB98A200B}" type="presOf" srcId="{6293741F-CA66-4F1F-9256-8F6001DDCC47}" destId="{1FF90388-2B72-48F0-836E-A4A8089F7279}" srcOrd="0" destOrd="0" presId="urn:microsoft.com/office/officeart/2005/8/layout/default"/>
    <dgm:cxn modelId="{8C32343A-4292-4912-9026-26A45CA72074}" type="presOf" srcId="{AB43F618-9E3E-4AAD-BC34-DD2FACDC7B2E}" destId="{CBC06E11-FB97-4551-A63C-E173F49F5E95}" srcOrd="0" destOrd="0" presId="urn:microsoft.com/office/officeart/2005/8/layout/default"/>
    <dgm:cxn modelId="{8440FF73-FF2E-4FE4-8303-40367BF73930}" srcId="{AB43F618-9E3E-4AAD-BC34-DD2FACDC7B2E}" destId="{6293741F-CA66-4F1F-9256-8F6001DDCC47}" srcOrd="0" destOrd="0" parTransId="{68781009-AD1F-4C20-91FF-0614C6445807}" sibTransId="{E710E4DE-E00F-449A-A936-DA434926CE9B}"/>
    <dgm:cxn modelId="{7F675B4A-F3B0-4F38-ABB3-B71EF70CE877}" srcId="{AB43F618-9E3E-4AAD-BC34-DD2FACDC7B2E}" destId="{2F2A48DE-12B2-45D5-B790-FA26A40A3EC7}" srcOrd="2" destOrd="0" parTransId="{9F5A2BB1-4FE1-48EC-89C4-DD097D80C4AA}" sibTransId="{4CE03AEF-F0FF-4F3D-9EEE-EA3BC60A74CD}"/>
    <dgm:cxn modelId="{5A5E02B3-7CA6-4F4A-A236-2E5D63AC261E}" type="presOf" srcId="{B0E46C65-605A-414A-9CEE-3752A12F660F}" destId="{EAA57C95-2F8C-469F-84A5-82088F43D0AC}" srcOrd="0" destOrd="0" presId="urn:microsoft.com/office/officeart/2005/8/layout/default"/>
    <dgm:cxn modelId="{866CBF03-3A29-4868-A439-5C36EB0DC58E}" srcId="{AB43F618-9E3E-4AAD-BC34-DD2FACDC7B2E}" destId="{B0E46C65-605A-414A-9CEE-3752A12F660F}" srcOrd="1" destOrd="0" parTransId="{378D2889-99E3-4DEB-B377-E2D3C4E50EE4}" sibTransId="{5A830255-35EC-48AC-A1E5-354D6E0E59A4}"/>
    <dgm:cxn modelId="{D4B83629-D43E-43B6-A472-E72B8E502A58}" type="presOf" srcId="{2F2A48DE-12B2-45D5-B790-FA26A40A3EC7}" destId="{D3598A91-0ABC-4269-B43B-CC6A7DF5B916}" srcOrd="0" destOrd="0" presId="urn:microsoft.com/office/officeart/2005/8/layout/default"/>
    <dgm:cxn modelId="{0A07B2A9-CEA2-4232-B65B-304B04B2406E}" type="presParOf" srcId="{CBC06E11-FB97-4551-A63C-E173F49F5E95}" destId="{1FF90388-2B72-48F0-836E-A4A8089F7279}" srcOrd="0" destOrd="0" presId="urn:microsoft.com/office/officeart/2005/8/layout/default"/>
    <dgm:cxn modelId="{507FB07B-496A-4BF1-9936-330DB045BBFF}" type="presParOf" srcId="{CBC06E11-FB97-4551-A63C-E173F49F5E95}" destId="{E9865772-96C4-4758-8216-F541C82C308D}" srcOrd="1" destOrd="0" presId="urn:microsoft.com/office/officeart/2005/8/layout/default"/>
    <dgm:cxn modelId="{4DAD81A6-4DEC-4DA4-A352-F224FA86A8D7}" type="presParOf" srcId="{CBC06E11-FB97-4551-A63C-E173F49F5E95}" destId="{EAA57C95-2F8C-469F-84A5-82088F43D0AC}" srcOrd="2" destOrd="0" presId="urn:microsoft.com/office/officeart/2005/8/layout/default"/>
    <dgm:cxn modelId="{B2D5AAE9-DCB4-445F-852D-D8F2EA7A246B}" type="presParOf" srcId="{CBC06E11-FB97-4551-A63C-E173F49F5E95}" destId="{B9B802E4-860E-4075-AA68-64119F8AE4EE}" srcOrd="3" destOrd="0" presId="urn:microsoft.com/office/officeart/2005/8/layout/default"/>
    <dgm:cxn modelId="{6D624A8A-78D4-4F62-BD67-3660FB01FF3D}" type="presParOf" srcId="{CBC06E11-FB97-4551-A63C-E173F49F5E95}" destId="{D3598A91-0ABC-4269-B43B-CC6A7DF5B916}" srcOrd="4"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DBB007-713C-48A1-806C-4000684A595D}"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US"/>
        </a:p>
      </dgm:t>
    </dgm:pt>
    <dgm:pt modelId="{A93041D1-3A17-4109-B507-810DD0C7C5C0}">
      <dgm:prSet phldrT="[Text]"/>
      <dgm:spPr/>
      <dgm:t>
        <a:bodyPr/>
        <a:lstStyle/>
        <a:p>
          <a:r>
            <a:rPr lang="en-US" dirty="0" smtClean="0"/>
            <a:t>Exact</a:t>
          </a:r>
          <a:br>
            <a:rPr lang="en-US" dirty="0" smtClean="0"/>
          </a:br>
          <a:r>
            <a:rPr lang="en-US" dirty="0" err="1" smtClean="0"/>
            <a:t>ness</a:t>
          </a:r>
          <a:endParaRPr lang="en-US" dirty="0"/>
        </a:p>
      </dgm:t>
    </dgm:pt>
    <dgm:pt modelId="{911B0B9A-E3A3-4080-98F9-813A16989421}" type="parTrans" cxnId="{962D4F12-7CA5-4E5B-A404-91D1041210C6}">
      <dgm:prSet/>
      <dgm:spPr/>
      <dgm:t>
        <a:bodyPr/>
        <a:lstStyle/>
        <a:p>
          <a:endParaRPr lang="en-US"/>
        </a:p>
      </dgm:t>
    </dgm:pt>
    <dgm:pt modelId="{4C16D7AF-431B-4454-A5FF-CB1ABA923E24}" type="sibTrans" cxnId="{962D4F12-7CA5-4E5B-A404-91D1041210C6}">
      <dgm:prSet/>
      <dgm:spPr/>
      <dgm:t>
        <a:bodyPr/>
        <a:lstStyle/>
        <a:p>
          <a:endParaRPr lang="en-US"/>
        </a:p>
      </dgm:t>
    </dgm:pt>
    <dgm:pt modelId="{78704E03-25D0-48C6-98FF-D217F34A680B}">
      <dgm:prSet phldrT="[Text]"/>
      <dgm:spPr/>
      <dgm:t>
        <a:bodyPr/>
        <a:lstStyle/>
        <a:p>
          <a:r>
            <a:rPr lang="en-US" dirty="0" smtClean="0"/>
            <a:t>Cove</a:t>
          </a:r>
          <a:br>
            <a:rPr lang="en-US" dirty="0" smtClean="0"/>
          </a:br>
          <a:r>
            <a:rPr lang="en-US" dirty="0" smtClean="0"/>
            <a:t>rage</a:t>
          </a:r>
          <a:endParaRPr lang="en-US" dirty="0"/>
        </a:p>
      </dgm:t>
    </dgm:pt>
    <dgm:pt modelId="{E6179D72-EDC2-438C-A219-3AD11F9F547C}" type="parTrans" cxnId="{9EFE1CE3-8029-4FB0-A705-C58ECA894EC5}">
      <dgm:prSet/>
      <dgm:spPr/>
      <dgm:t>
        <a:bodyPr/>
        <a:lstStyle/>
        <a:p>
          <a:endParaRPr lang="en-US"/>
        </a:p>
      </dgm:t>
    </dgm:pt>
    <dgm:pt modelId="{D8BD365C-4D21-47BE-A707-8C21297C052C}" type="sibTrans" cxnId="{9EFE1CE3-8029-4FB0-A705-C58ECA894EC5}">
      <dgm:prSet/>
      <dgm:spPr/>
      <dgm:t>
        <a:bodyPr/>
        <a:lstStyle/>
        <a:p>
          <a:endParaRPr lang="en-US"/>
        </a:p>
      </dgm:t>
    </dgm:pt>
    <dgm:pt modelId="{91DB4F26-081C-42FA-B7AF-A45C5AE18DB0}">
      <dgm:prSet phldrT="[Text]"/>
      <dgm:spPr/>
      <dgm:t>
        <a:bodyPr/>
        <a:lstStyle/>
        <a:p>
          <a:r>
            <a:rPr lang="en-US" dirty="0" smtClean="0"/>
            <a:t>Fresh</a:t>
          </a:r>
          <a:br>
            <a:rPr lang="en-US" dirty="0" smtClean="0"/>
          </a:br>
          <a:r>
            <a:rPr lang="en-US" dirty="0" err="1" smtClean="0"/>
            <a:t>ness</a:t>
          </a:r>
          <a:endParaRPr lang="en-US" dirty="0"/>
        </a:p>
      </dgm:t>
    </dgm:pt>
    <dgm:pt modelId="{872A734A-7EDE-4390-906B-F35BAEC620E4}" type="parTrans" cxnId="{851A2751-A4F4-4452-BFBA-7D8C94884FDE}">
      <dgm:prSet/>
      <dgm:spPr/>
      <dgm:t>
        <a:bodyPr/>
        <a:lstStyle/>
        <a:p>
          <a:endParaRPr lang="en-US"/>
        </a:p>
      </dgm:t>
    </dgm:pt>
    <dgm:pt modelId="{767E59FC-04A0-49C2-A187-33E215125350}" type="sibTrans" cxnId="{851A2751-A4F4-4452-BFBA-7D8C94884FDE}">
      <dgm:prSet/>
      <dgm:spPr/>
      <dgm:t>
        <a:bodyPr/>
        <a:lstStyle/>
        <a:p>
          <a:endParaRPr lang="en-US"/>
        </a:p>
      </dgm:t>
    </dgm:pt>
    <dgm:pt modelId="{4C178CD1-4A9D-43D7-885C-A4A98E1D092A}">
      <dgm:prSet phldrT="[Text]"/>
      <dgm:spPr/>
      <dgm:t>
        <a:bodyPr/>
        <a:lstStyle/>
        <a:p>
          <a:r>
            <a:rPr lang="en-US" dirty="0" smtClean="0">
              <a:solidFill>
                <a:srgbClr val="C00000"/>
              </a:solidFill>
            </a:rPr>
            <a:t>Accuracy</a:t>
          </a:r>
          <a:endParaRPr lang="en-US" dirty="0">
            <a:solidFill>
              <a:srgbClr val="C00000"/>
            </a:solidFill>
          </a:endParaRPr>
        </a:p>
      </dgm:t>
    </dgm:pt>
    <dgm:pt modelId="{E925C310-512C-4B80-AE91-FB18B7021FC1}" type="parTrans" cxnId="{1C7B2C83-9C9B-43CB-8F6B-92799C326B92}">
      <dgm:prSet/>
      <dgm:spPr/>
      <dgm:t>
        <a:bodyPr/>
        <a:lstStyle/>
        <a:p>
          <a:endParaRPr lang="en-US"/>
        </a:p>
      </dgm:t>
    </dgm:pt>
    <dgm:pt modelId="{9E8B63F5-D5CC-4E09-91BE-FC973770BDEF}" type="sibTrans" cxnId="{1C7B2C83-9C9B-43CB-8F6B-92799C326B92}">
      <dgm:prSet/>
      <dgm:spPr/>
      <dgm:t>
        <a:bodyPr/>
        <a:lstStyle/>
        <a:p>
          <a:endParaRPr lang="en-US"/>
        </a:p>
      </dgm:t>
    </dgm:pt>
    <dgm:pt modelId="{0E1EE166-0793-494F-B564-FEAE689B03C0}" type="pres">
      <dgm:prSet presAssocID="{40DBB007-713C-48A1-806C-4000684A595D}" presName="Name0" presStyleCnt="0">
        <dgm:presLayoutVars>
          <dgm:chMax val="4"/>
          <dgm:resizeHandles val="exact"/>
        </dgm:presLayoutVars>
      </dgm:prSet>
      <dgm:spPr/>
      <dgm:t>
        <a:bodyPr/>
        <a:lstStyle/>
        <a:p>
          <a:endParaRPr lang="en-US"/>
        </a:p>
      </dgm:t>
    </dgm:pt>
    <dgm:pt modelId="{71BA6F03-1095-4DFC-A165-B4C09D2FD12D}" type="pres">
      <dgm:prSet presAssocID="{40DBB007-713C-48A1-806C-4000684A595D}" presName="ellipse" presStyleLbl="trBgShp" presStyleIdx="0" presStyleCnt="1"/>
      <dgm:spPr/>
    </dgm:pt>
    <dgm:pt modelId="{66728EC7-DDAD-4A89-9FD8-2C3D721D8008}" type="pres">
      <dgm:prSet presAssocID="{40DBB007-713C-48A1-806C-4000684A595D}" presName="arrow1" presStyleLbl="fgShp" presStyleIdx="0" presStyleCnt="1"/>
      <dgm:spPr/>
    </dgm:pt>
    <dgm:pt modelId="{340EA890-B3A5-4918-844B-CB329AC14FAE}" type="pres">
      <dgm:prSet presAssocID="{40DBB007-713C-48A1-806C-4000684A595D}" presName="rectangle" presStyleLbl="revTx" presStyleIdx="0" presStyleCnt="1">
        <dgm:presLayoutVars>
          <dgm:bulletEnabled val="1"/>
        </dgm:presLayoutVars>
      </dgm:prSet>
      <dgm:spPr/>
      <dgm:t>
        <a:bodyPr/>
        <a:lstStyle/>
        <a:p>
          <a:endParaRPr lang="en-US"/>
        </a:p>
      </dgm:t>
    </dgm:pt>
    <dgm:pt modelId="{66BA4F93-F096-436F-A65C-93E561B5142A}" type="pres">
      <dgm:prSet presAssocID="{78704E03-25D0-48C6-98FF-D217F34A680B}" presName="item1" presStyleLbl="node1" presStyleIdx="0" presStyleCnt="3">
        <dgm:presLayoutVars>
          <dgm:bulletEnabled val="1"/>
        </dgm:presLayoutVars>
      </dgm:prSet>
      <dgm:spPr/>
      <dgm:t>
        <a:bodyPr/>
        <a:lstStyle/>
        <a:p>
          <a:endParaRPr lang="en-US"/>
        </a:p>
      </dgm:t>
    </dgm:pt>
    <dgm:pt modelId="{82F4D07D-A920-435F-A893-2193091D1C69}" type="pres">
      <dgm:prSet presAssocID="{91DB4F26-081C-42FA-B7AF-A45C5AE18DB0}" presName="item2" presStyleLbl="node1" presStyleIdx="1" presStyleCnt="3">
        <dgm:presLayoutVars>
          <dgm:bulletEnabled val="1"/>
        </dgm:presLayoutVars>
      </dgm:prSet>
      <dgm:spPr/>
      <dgm:t>
        <a:bodyPr/>
        <a:lstStyle/>
        <a:p>
          <a:endParaRPr lang="en-US"/>
        </a:p>
      </dgm:t>
    </dgm:pt>
    <dgm:pt modelId="{D34BA74D-C1C1-4D41-97A6-835E647D34D5}" type="pres">
      <dgm:prSet presAssocID="{4C178CD1-4A9D-43D7-885C-A4A98E1D092A}" presName="item3" presStyleLbl="node1" presStyleIdx="2" presStyleCnt="3">
        <dgm:presLayoutVars>
          <dgm:bulletEnabled val="1"/>
        </dgm:presLayoutVars>
      </dgm:prSet>
      <dgm:spPr/>
      <dgm:t>
        <a:bodyPr/>
        <a:lstStyle/>
        <a:p>
          <a:endParaRPr lang="en-US"/>
        </a:p>
      </dgm:t>
    </dgm:pt>
    <dgm:pt modelId="{C579CB1E-C3B4-4292-978B-61DD0BC57F81}" type="pres">
      <dgm:prSet presAssocID="{40DBB007-713C-48A1-806C-4000684A595D}" presName="funnel" presStyleLbl="trAlignAcc1" presStyleIdx="0" presStyleCnt="1"/>
      <dgm:spPr/>
    </dgm:pt>
  </dgm:ptLst>
  <dgm:cxnLst>
    <dgm:cxn modelId="{FF7117CA-63AB-4FC0-B012-08F538DC564A}" type="presOf" srcId="{A93041D1-3A17-4109-B507-810DD0C7C5C0}" destId="{D34BA74D-C1C1-4D41-97A6-835E647D34D5}" srcOrd="0" destOrd="0" presId="urn:microsoft.com/office/officeart/2005/8/layout/funnel1"/>
    <dgm:cxn modelId="{9EFE1CE3-8029-4FB0-A705-C58ECA894EC5}" srcId="{40DBB007-713C-48A1-806C-4000684A595D}" destId="{78704E03-25D0-48C6-98FF-D217F34A680B}" srcOrd="1" destOrd="0" parTransId="{E6179D72-EDC2-438C-A219-3AD11F9F547C}" sibTransId="{D8BD365C-4D21-47BE-A707-8C21297C052C}"/>
    <dgm:cxn modelId="{1C7B2C83-9C9B-43CB-8F6B-92799C326B92}" srcId="{40DBB007-713C-48A1-806C-4000684A595D}" destId="{4C178CD1-4A9D-43D7-885C-A4A98E1D092A}" srcOrd="3" destOrd="0" parTransId="{E925C310-512C-4B80-AE91-FB18B7021FC1}" sibTransId="{9E8B63F5-D5CC-4E09-91BE-FC973770BDEF}"/>
    <dgm:cxn modelId="{755F5B19-7ABD-488B-BE2B-523A6EBC3CC3}" type="presOf" srcId="{4C178CD1-4A9D-43D7-885C-A4A98E1D092A}" destId="{340EA890-B3A5-4918-844B-CB329AC14FAE}" srcOrd="0" destOrd="0" presId="urn:microsoft.com/office/officeart/2005/8/layout/funnel1"/>
    <dgm:cxn modelId="{5EB6AFD4-424E-4B54-A515-8DC4C24F8931}" type="presOf" srcId="{40DBB007-713C-48A1-806C-4000684A595D}" destId="{0E1EE166-0793-494F-B564-FEAE689B03C0}" srcOrd="0" destOrd="0" presId="urn:microsoft.com/office/officeart/2005/8/layout/funnel1"/>
    <dgm:cxn modelId="{0FCD7174-1EAA-4FDF-8A0B-6F28C66A7785}" type="presOf" srcId="{78704E03-25D0-48C6-98FF-D217F34A680B}" destId="{82F4D07D-A920-435F-A893-2193091D1C69}" srcOrd="0" destOrd="0" presId="urn:microsoft.com/office/officeart/2005/8/layout/funnel1"/>
    <dgm:cxn modelId="{962D4F12-7CA5-4E5B-A404-91D1041210C6}" srcId="{40DBB007-713C-48A1-806C-4000684A595D}" destId="{A93041D1-3A17-4109-B507-810DD0C7C5C0}" srcOrd="0" destOrd="0" parTransId="{911B0B9A-E3A3-4080-98F9-813A16989421}" sibTransId="{4C16D7AF-431B-4454-A5FF-CB1ABA923E24}"/>
    <dgm:cxn modelId="{DA26832C-8FB6-4A4F-B642-F9BBEB887190}" type="presOf" srcId="{91DB4F26-081C-42FA-B7AF-A45C5AE18DB0}" destId="{66BA4F93-F096-436F-A65C-93E561B5142A}" srcOrd="0" destOrd="0" presId="urn:microsoft.com/office/officeart/2005/8/layout/funnel1"/>
    <dgm:cxn modelId="{851A2751-A4F4-4452-BFBA-7D8C94884FDE}" srcId="{40DBB007-713C-48A1-806C-4000684A595D}" destId="{91DB4F26-081C-42FA-B7AF-A45C5AE18DB0}" srcOrd="2" destOrd="0" parTransId="{872A734A-7EDE-4390-906B-F35BAEC620E4}" sibTransId="{767E59FC-04A0-49C2-A187-33E215125350}"/>
    <dgm:cxn modelId="{5FAB406D-7DEE-4851-862E-E67DFB511F6E}" type="presParOf" srcId="{0E1EE166-0793-494F-B564-FEAE689B03C0}" destId="{71BA6F03-1095-4DFC-A165-B4C09D2FD12D}" srcOrd="0" destOrd="0" presId="urn:microsoft.com/office/officeart/2005/8/layout/funnel1"/>
    <dgm:cxn modelId="{10F00CA3-0961-41AB-86A1-CDF8BA611B18}" type="presParOf" srcId="{0E1EE166-0793-494F-B564-FEAE689B03C0}" destId="{66728EC7-DDAD-4A89-9FD8-2C3D721D8008}" srcOrd="1" destOrd="0" presId="urn:microsoft.com/office/officeart/2005/8/layout/funnel1"/>
    <dgm:cxn modelId="{D87FC6D5-E530-482C-BF6B-132AF6B24164}" type="presParOf" srcId="{0E1EE166-0793-494F-B564-FEAE689B03C0}" destId="{340EA890-B3A5-4918-844B-CB329AC14FAE}" srcOrd="2" destOrd="0" presId="urn:microsoft.com/office/officeart/2005/8/layout/funnel1"/>
    <dgm:cxn modelId="{3F4BD72E-F787-4683-95EB-8C085E90A854}" type="presParOf" srcId="{0E1EE166-0793-494F-B564-FEAE689B03C0}" destId="{66BA4F93-F096-436F-A65C-93E561B5142A}" srcOrd="3" destOrd="0" presId="urn:microsoft.com/office/officeart/2005/8/layout/funnel1"/>
    <dgm:cxn modelId="{65CB6D4E-AD8D-474F-91BA-BDB9F97DEF20}" type="presParOf" srcId="{0E1EE166-0793-494F-B564-FEAE689B03C0}" destId="{82F4D07D-A920-435F-A893-2193091D1C69}" srcOrd="4" destOrd="0" presId="urn:microsoft.com/office/officeart/2005/8/layout/funnel1"/>
    <dgm:cxn modelId="{5E1324E4-80D9-438E-9EC5-9F04E4741C9F}" type="presParOf" srcId="{0E1EE166-0793-494F-B564-FEAE689B03C0}" destId="{D34BA74D-C1C1-4D41-97A6-835E647D34D5}" srcOrd="5" destOrd="0" presId="urn:microsoft.com/office/officeart/2005/8/layout/funnel1"/>
    <dgm:cxn modelId="{3DE3DD6E-650A-4C29-AFC2-39C8111A14D6}" type="presParOf" srcId="{0E1EE166-0793-494F-B564-FEAE689B03C0}" destId="{C579CB1E-C3B4-4292-978B-61DD0BC57F81}" srcOrd="6" destOrd="0" presId="urn:microsoft.com/office/officeart/2005/8/layout/funne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1E7F41-1AFC-4127-85ED-92B213277DDA}" type="doc">
      <dgm:prSet loTypeId="urn:microsoft.com/office/officeart/2005/8/layout/hProcess11" loCatId="process" qsTypeId="urn:microsoft.com/office/officeart/2005/8/quickstyle/simple1" qsCatId="simple" csTypeId="urn:microsoft.com/office/officeart/2005/8/colors/colorful1" csCatId="colorful" phldr="1"/>
      <dgm:spPr/>
    </dgm:pt>
    <dgm:pt modelId="{622E0B7A-F214-4759-92E3-9507B4983D9B}">
      <dgm:prSet phldrT="[Text]" custT="1"/>
      <dgm:spPr/>
      <dgm:t>
        <a:bodyPr/>
        <a:lstStyle/>
        <a:p>
          <a:r>
            <a:rPr lang="en-US" sz="1800" dirty="0" smtClean="0"/>
            <a:t>Decide the initial </a:t>
          </a:r>
          <a:br>
            <a:rPr lang="en-US" sz="1800" dirty="0" smtClean="0"/>
          </a:br>
          <a:r>
            <a:rPr lang="en-US" sz="1800" dirty="0" smtClean="0"/>
            <a:t>value v</a:t>
          </a:r>
          <a:r>
            <a:rPr lang="en-US" sz="1800" baseline="-25000" dirty="0" smtClean="0"/>
            <a:t>0</a:t>
          </a:r>
          <a:endParaRPr lang="en-US" sz="1800" baseline="-25000" dirty="0"/>
        </a:p>
      </dgm:t>
    </dgm:pt>
    <dgm:pt modelId="{C73EAA22-BB1A-491E-A2E5-B8F3F74BFBF5}" type="parTrans" cxnId="{F9A92296-9D36-45F5-BCC3-C4262D37ED35}">
      <dgm:prSet/>
      <dgm:spPr/>
      <dgm:t>
        <a:bodyPr/>
        <a:lstStyle/>
        <a:p>
          <a:endParaRPr lang="en-US"/>
        </a:p>
      </dgm:t>
    </dgm:pt>
    <dgm:pt modelId="{B2BAC6AA-7DEF-4397-B858-9F4A5B06E775}" type="sibTrans" cxnId="{F9A92296-9D36-45F5-BCC3-C4262D37ED35}">
      <dgm:prSet/>
      <dgm:spPr/>
      <dgm:t>
        <a:bodyPr/>
        <a:lstStyle/>
        <a:p>
          <a:endParaRPr lang="en-US"/>
        </a:p>
      </dgm:t>
    </dgm:pt>
    <dgm:pt modelId="{3ACC8DD2-5277-4AF2-8C3F-5B1594B7B59D}">
      <dgm:prSet phldrT="[Text]" custT="1"/>
      <dgm:spPr/>
      <dgm:t>
        <a:bodyPr/>
        <a:lstStyle/>
        <a:p>
          <a:r>
            <a:rPr lang="en-US" sz="1800" dirty="0" smtClean="0"/>
            <a:t>Decide the next transition (</a:t>
          </a:r>
          <a:r>
            <a:rPr lang="en-US" sz="1800" dirty="0" err="1" smtClean="0"/>
            <a:t>t,v</a:t>
          </a:r>
          <a:r>
            <a:rPr lang="en-US" sz="1800" dirty="0" smtClean="0"/>
            <a:t>)</a:t>
          </a:r>
          <a:endParaRPr lang="en-US" sz="1800" dirty="0"/>
        </a:p>
      </dgm:t>
    </dgm:pt>
    <dgm:pt modelId="{84C5921C-8FED-4876-A117-18D6DC64BA99}" type="parTrans" cxnId="{BBBE8129-9904-41E7-8CB6-C5F8B5B1DF66}">
      <dgm:prSet/>
      <dgm:spPr/>
      <dgm:t>
        <a:bodyPr/>
        <a:lstStyle/>
        <a:p>
          <a:endParaRPr lang="en-US"/>
        </a:p>
      </dgm:t>
    </dgm:pt>
    <dgm:pt modelId="{62D0BA97-8845-4EAC-8773-9BF4496E5203}" type="sibTrans" cxnId="{BBBE8129-9904-41E7-8CB6-C5F8B5B1DF66}">
      <dgm:prSet/>
      <dgm:spPr/>
      <dgm:t>
        <a:bodyPr/>
        <a:lstStyle/>
        <a:p>
          <a:endParaRPr lang="en-US"/>
        </a:p>
      </dgm:t>
    </dgm:pt>
    <dgm:pt modelId="{F5191695-5362-4B4B-866D-24519A5E076D}">
      <dgm:prSet phldrT="[Text]" custT="1"/>
      <dgm:spPr/>
      <dgm:t>
        <a:bodyPr/>
        <a:lstStyle/>
        <a:p>
          <a:r>
            <a:rPr lang="en-US" sz="1800" dirty="0" smtClean="0"/>
            <a:t>Terminate when no more transition</a:t>
          </a:r>
          <a:endParaRPr lang="en-US" sz="1800" dirty="0"/>
        </a:p>
      </dgm:t>
    </dgm:pt>
    <dgm:pt modelId="{1B6362DC-4EAE-4997-95AC-9BA28F462A4C}" type="parTrans" cxnId="{0DB20440-9B63-4C40-8C6F-D5F6F83F3509}">
      <dgm:prSet/>
      <dgm:spPr/>
      <dgm:t>
        <a:bodyPr/>
        <a:lstStyle/>
        <a:p>
          <a:endParaRPr lang="en-US"/>
        </a:p>
      </dgm:t>
    </dgm:pt>
    <dgm:pt modelId="{A8EA7204-AAB2-4F3F-BDF5-1F5029295A1A}" type="sibTrans" cxnId="{0DB20440-9B63-4C40-8C6F-D5F6F83F3509}">
      <dgm:prSet/>
      <dgm:spPr/>
      <dgm:t>
        <a:bodyPr/>
        <a:lstStyle/>
        <a:p>
          <a:endParaRPr lang="en-US"/>
        </a:p>
      </dgm:t>
    </dgm:pt>
    <dgm:pt modelId="{B28DE9F1-8049-42E4-94F3-7628A2FD629F}" type="pres">
      <dgm:prSet presAssocID="{EA1E7F41-1AFC-4127-85ED-92B213277DDA}" presName="Name0" presStyleCnt="0">
        <dgm:presLayoutVars>
          <dgm:dir/>
          <dgm:resizeHandles val="exact"/>
        </dgm:presLayoutVars>
      </dgm:prSet>
      <dgm:spPr/>
    </dgm:pt>
    <dgm:pt modelId="{B74935FA-CC08-4C53-B235-A81753B84BF7}" type="pres">
      <dgm:prSet presAssocID="{EA1E7F41-1AFC-4127-85ED-92B213277DDA}" presName="arrow" presStyleLbl="bgShp" presStyleIdx="0" presStyleCnt="1"/>
      <dgm:spPr/>
      <dgm:t>
        <a:bodyPr/>
        <a:lstStyle/>
        <a:p>
          <a:endParaRPr lang="en-US"/>
        </a:p>
      </dgm:t>
    </dgm:pt>
    <dgm:pt modelId="{D6ACE8DE-F74B-4EF1-AE25-B2B88B162539}" type="pres">
      <dgm:prSet presAssocID="{EA1E7F41-1AFC-4127-85ED-92B213277DDA}" presName="points" presStyleCnt="0"/>
      <dgm:spPr/>
    </dgm:pt>
    <dgm:pt modelId="{D95BB2E0-4EC7-425E-A3F0-F45FB59BE81A}" type="pres">
      <dgm:prSet presAssocID="{622E0B7A-F214-4759-92E3-9507B4983D9B}" presName="compositeA" presStyleCnt="0"/>
      <dgm:spPr/>
    </dgm:pt>
    <dgm:pt modelId="{1B4DE41B-7441-4FC4-AAFC-9A88AA58CCBD}" type="pres">
      <dgm:prSet presAssocID="{622E0B7A-F214-4759-92E3-9507B4983D9B}" presName="textA" presStyleLbl="revTx" presStyleIdx="0" presStyleCnt="3">
        <dgm:presLayoutVars>
          <dgm:bulletEnabled val="1"/>
        </dgm:presLayoutVars>
      </dgm:prSet>
      <dgm:spPr/>
      <dgm:t>
        <a:bodyPr/>
        <a:lstStyle/>
        <a:p>
          <a:endParaRPr lang="en-US"/>
        </a:p>
      </dgm:t>
    </dgm:pt>
    <dgm:pt modelId="{44296765-63F7-4F00-8CA9-BF50BE0F146B}" type="pres">
      <dgm:prSet presAssocID="{622E0B7A-F214-4759-92E3-9507B4983D9B}" presName="circleA" presStyleLbl="node1" presStyleIdx="0" presStyleCnt="3"/>
      <dgm:spPr/>
    </dgm:pt>
    <dgm:pt modelId="{BFCC0912-9494-487D-9642-1AB3AC0ADE12}" type="pres">
      <dgm:prSet presAssocID="{622E0B7A-F214-4759-92E3-9507B4983D9B}" presName="spaceA" presStyleCnt="0"/>
      <dgm:spPr/>
    </dgm:pt>
    <dgm:pt modelId="{303FB154-0CD9-46A3-A95C-B543AAC6F341}" type="pres">
      <dgm:prSet presAssocID="{B2BAC6AA-7DEF-4397-B858-9F4A5B06E775}" presName="space" presStyleCnt="0"/>
      <dgm:spPr/>
    </dgm:pt>
    <dgm:pt modelId="{B92E459C-198D-4897-98B3-170AA1A188FE}" type="pres">
      <dgm:prSet presAssocID="{3ACC8DD2-5277-4AF2-8C3F-5B1594B7B59D}" presName="compositeB" presStyleCnt="0"/>
      <dgm:spPr/>
    </dgm:pt>
    <dgm:pt modelId="{16B38B6E-4ECD-439A-9FB2-09DF8656EE46}" type="pres">
      <dgm:prSet presAssocID="{3ACC8DD2-5277-4AF2-8C3F-5B1594B7B59D}" presName="textB" presStyleLbl="revTx" presStyleIdx="1" presStyleCnt="3">
        <dgm:presLayoutVars>
          <dgm:bulletEnabled val="1"/>
        </dgm:presLayoutVars>
      </dgm:prSet>
      <dgm:spPr/>
      <dgm:t>
        <a:bodyPr/>
        <a:lstStyle/>
        <a:p>
          <a:endParaRPr lang="en-US"/>
        </a:p>
      </dgm:t>
    </dgm:pt>
    <dgm:pt modelId="{25648291-CA7A-4370-B833-78E17DBA5BC9}" type="pres">
      <dgm:prSet presAssocID="{3ACC8DD2-5277-4AF2-8C3F-5B1594B7B59D}" presName="circleB" presStyleLbl="node1" presStyleIdx="1" presStyleCnt="3"/>
      <dgm:spPr/>
    </dgm:pt>
    <dgm:pt modelId="{5F9BDFA7-AF16-413B-BE0D-E0527BDA8F2E}" type="pres">
      <dgm:prSet presAssocID="{3ACC8DD2-5277-4AF2-8C3F-5B1594B7B59D}" presName="spaceB" presStyleCnt="0"/>
      <dgm:spPr/>
    </dgm:pt>
    <dgm:pt modelId="{5B6AFBF2-5A49-41E9-B9CE-BF370B019804}" type="pres">
      <dgm:prSet presAssocID="{62D0BA97-8845-4EAC-8773-9BF4496E5203}" presName="space" presStyleCnt="0"/>
      <dgm:spPr/>
    </dgm:pt>
    <dgm:pt modelId="{D0C25BB8-D73F-4FFA-8DCF-11B7EC1B053F}" type="pres">
      <dgm:prSet presAssocID="{F5191695-5362-4B4B-866D-24519A5E076D}" presName="compositeA" presStyleCnt="0"/>
      <dgm:spPr/>
    </dgm:pt>
    <dgm:pt modelId="{E2622DE1-EC23-4F9A-AC6C-460B058FCF1B}" type="pres">
      <dgm:prSet presAssocID="{F5191695-5362-4B4B-866D-24519A5E076D}" presName="textA" presStyleLbl="revTx" presStyleIdx="2" presStyleCnt="3">
        <dgm:presLayoutVars>
          <dgm:bulletEnabled val="1"/>
        </dgm:presLayoutVars>
      </dgm:prSet>
      <dgm:spPr/>
      <dgm:t>
        <a:bodyPr/>
        <a:lstStyle/>
        <a:p>
          <a:endParaRPr lang="en-US"/>
        </a:p>
      </dgm:t>
    </dgm:pt>
    <dgm:pt modelId="{8155F411-60D9-4AB7-99B6-7CF59752220E}" type="pres">
      <dgm:prSet presAssocID="{F5191695-5362-4B4B-866D-24519A5E076D}" presName="circleA" presStyleLbl="node1" presStyleIdx="2" presStyleCnt="3"/>
      <dgm:spPr/>
    </dgm:pt>
    <dgm:pt modelId="{83931AFC-C557-40D7-9F28-BEC16DE029E4}" type="pres">
      <dgm:prSet presAssocID="{F5191695-5362-4B4B-866D-24519A5E076D}" presName="spaceA" presStyleCnt="0"/>
      <dgm:spPr/>
    </dgm:pt>
  </dgm:ptLst>
  <dgm:cxnLst>
    <dgm:cxn modelId="{0DB20440-9B63-4C40-8C6F-D5F6F83F3509}" srcId="{EA1E7F41-1AFC-4127-85ED-92B213277DDA}" destId="{F5191695-5362-4B4B-866D-24519A5E076D}" srcOrd="2" destOrd="0" parTransId="{1B6362DC-4EAE-4997-95AC-9BA28F462A4C}" sibTransId="{A8EA7204-AAB2-4F3F-BDF5-1F5029295A1A}"/>
    <dgm:cxn modelId="{F9A92296-9D36-45F5-BCC3-C4262D37ED35}" srcId="{EA1E7F41-1AFC-4127-85ED-92B213277DDA}" destId="{622E0B7A-F214-4759-92E3-9507B4983D9B}" srcOrd="0" destOrd="0" parTransId="{C73EAA22-BB1A-491E-A2E5-B8F3F74BFBF5}" sibTransId="{B2BAC6AA-7DEF-4397-B858-9F4A5B06E775}"/>
    <dgm:cxn modelId="{BBBE8129-9904-41E7-8CB6-C5F8B5B1DF66}" srcId="{EA1E7F41-1AFC-4127-85ED-92B213277DDA}" destId="{3ACC8DD2-5277-4AF2-8C3F-5B1594B7B59D}" srcOrd="1" destOrd="0" parTransId="{84C5921C-8FED-4876-A117-18D6DC64BA99}" sibTransId="{62D0BA97-8845-4EAC-8773-9BF4496E5203}"/>
    <dgm:cxn modelId="{A8752EF2-DF7F-468F-962E-2600B0C6EFF9}" type="presOf" srcId="{3ACC8DD2-5277-4AF2-8C3F-5B1594B7B59D}" destId="{16B38B6E-4ECD-439A-9FB2-09DF8656EE46}" srcOrd="0" destOrd="0" presId="urn:microsoft.com/office/officeart/2005/8/layout/hProcess11"/>
    <dgm:cxn modelId="{72F3F4F9-880A-4145-95A2-E30100ED5426}" type="presOf" srcId="{EA1E7F41-1AFC-4127-85ED-92B213277DDA}" destId="{B28DE9F1-8049-42E4-94F3-7628A2FD629F}" srcOrd="0" destOrd="0" presId="urn:microsoft.com/office/officeart/2005/8/layout/hProcess11"/>
    <dgm:cxn modelId="{CC0D5EA1-3A67-4C2A-9289-D2DF4479853F}" type="presOf" srcId="{622E0B7A-F214-4759-92E3-9507B4983D9B}" destId="{1B4DE41B-7441-4FC4-AAFC-9A88AA58CCBD}" srcOrd="0" destOrd="0" presId="urn:microsoft.com/office/officeart/2005/8/layout/hProcess11"/>
    <dgm:cxn modelId="{B79321BF-648D-4240-8521-5BE3FD67B95A}" type="presOf" srcId="{F5191695-5362-4B4B-866D-24519A5E076D}" destId="{E2622DE1-EC23-4F9A-AC6C-460B058FCF1B}" srcOrd="0" destOrd="0" presId="urn:microsoft.com/office/officeart/2005/8/layout/hProcess11"/>
    <dgm:cxn modelId="{6505167A-6150-4F79-974A-47D15274E703}" type="presParOf" srcId="{B28DE9F1-8049-42E4-94F3-7628A2FD629F}" destId="{B74935FA-CC08-4C53-B235-A81753B84BF7}" srcOrd="0" destOrd="0" presId="urn:microsoft.com/office/officeart/2005/8/layout/hProcess11"/>
    <dgm:cxn modelId="{7E8B0E85-1677-4FFF-A150-01FA7402F597}" type="presParOf" srcId="{B28DE9F1-8049-42E4-94F3-7628A2FD629F}" destId="{D6ACE8DE-F74B-4EF1-AE25-B2B88B162539}" srcOrd="1" destOrd="0" presId="urn:microsoft.com/office/officeart/2005/8/layout/hProcess11"/>
    <dgm:cxn modelId="{8C8EB1B3-8314-41DE-83FF-8606409EFBD5}" type="presParOf" srcId="{D6ACE8DE-F74B-4EF1-AE25-B2B88B162539}" destId="{D95BB2E0-4EC7-425E-A3F0-F45FB59BE81A}" srcOrd="0" destOrd="0" presId="urn:microsoft.com/office/officeart/2005/8/layout/hProcess11"/>
    <dgm:cxn modelId="{1DCDF317-0701-46B9-A0C6-B12FD9B15DCA}" type="presParOf" srcId="{D95BB2E0-4EC7-425E-A3F0-F45FB59BE81A}" destId="{1B4DE41B-7441-4FC4-AAFC-9A88AA58CCBD}" srcOrd="0" destOrd="0" presId="urn:microsoft.com/office/officeart/2005/8/layout/hProcess11"/>
    <dgm:cxn modelId="{BE74EEB6-4045-455D-A225-99BF84E5588D}" type="presParOf" srcId="{D95BB2E0-4EC7-425E-A3F0-F45FB59BE81A}" destId="{44296765-63F7-4F00-8CA9-BF50BE0F146B}" srcOrd="1" destOrd="0" presId="urn:microsoft.com/office/officeart/2005/8/layout/hProcess11"/>
    <dgm:cxn modelId="{44D6344A-964E-4A3E-AB4D-0C2046F17706}" type="presParOf" srcId="{D95BB2E0-4EC7-425E-A3F0-F45FB59BE81A}" destId="{BFCC0912-9494-487D-9642-1AB3AC0ADE12}" srcOrd="2" destOrd="0" presId="urn:microsoft.com/office/officeart/2005/8/layout/hProcess11"/>
    <dgm:cxn modelId="{44A2D492-0A5C-4D87-83AC-158FFBD1B669}" type="presParOf" srcId="{D6ACE8DE-F74B-4EF1-AE25-B2B88B162539}" destId="{303FB154-0CD9-46A3-A95C-B543AAC6F341}" srcOrd="1" destOrd="0" presId="urn:microsoft.com/office/officeart/2005/8/layout/hProcess11"/>
    <dgm:cxn modelId="{01C5D831-30BC-495D-A6AC-C482AF086DF1}" type="presParOf" srcId="{D6ACE8DE-F74B-4EF1-AE25-B2B88B162539}" destId="{B92E459C-198D-4897-98B3-170AA1A188FE}" srcOrd="2" destOrd="0" presId="urn:microsoft.com/office/officeart/2005/8/layout/hProcess11"/>
    <dgm:cxn modelId="{52FEFDAB-1B5C-4292-9B8C-354031EE8991}" type="presParOf" srcId="{B92E459C-198D-4897-98B3-170AA1A188FE}" destId="{16B38B6E-4ECD-439A-9FB2-09DF8656EE46}" srcOrd="0" destOrd="0" presId="urn:microsoft.com/office/officeart/2005/8/layout/hProcess11"/>
    <dgm:cxn modelId="{48620266-3A95-4204-84E3-40688EF8EE3E}" type="presParOf" srcId="{B92E459C-198D-4897-98B3-170AA1A188FE}" destId="{25648291-CA7A-4370-B833-78E17DBA5BC9}" srcOrd="1" destOrd="0" presId="urn:microsoft.com/office/officeart/2005/8/layout/hProcess11"/>
    <dgm:cxn modelId="{EE08D563-3B42-418C-B19C-79FF16B47C9C}" type="presParOf" srcId="{B92E459C-198D-4897-98B3-170AA1A188FE}" destId="{5F9BDFA7-AF16-413B-BE0D-E0527BDA8F2E}" srcOrd="2" destOrd="0" presId="urn:microsoft.com/office/officeart/2005/8/layout/hProcess11"/>
    <dgm:cxn modelId="{C5F61F6B-967F-4A24-A18E-E2A203A189C7}" type="presParOf" srcId="{D6ACE8DE-F74B-4EF1-AE25-B2B88B162539}" destId="{5B6AFBF2-5A49-41E9-B9CE-BF370B019804}" srcOrd="3" destOrd="0" presId="urn:microsoft.com/office/officeart/2005/8/layout/hProcess11"/>
    <dgm:cxn modelId="{78B8EAC3-8EC0-4AA0-9B90-C1C7F26345EF}" type="presParOf" srcId="{D6ACE8DE-F74B-4EF1-AE25-B2B88B162539}" destId="{D0C25BB8-D73F-4FFA-8DCF-11B7EC1B053F}" srcOrd="4" destOrd="0" presId="urn:microsoft.com/office/officeart/2005/8/layout/hProcess11"/>
    <dgm:cxn modelId="{F10211D8-1FB5-4B4F-A505-46BDC61778F9}" type="presParOf" srcId="{D0C25BB8-D73F-4FFA-8DCF-11B7EC1B053F}" destId="{E2622DE1-EC23-4F9A-AC6C-460B058FCF1B}" srcOrd="0" destOrd="0" presId="urn:microsoft.com/office/officeart/2005/8/layout/hProcess11"/>
    <dgm:cxn modelId="{954AB411-1720-4588-9FC2-8EAD36D17547}" type="presParOf" srcId="{D0C25BB8-D73F-4FFA-8DCF-11B7EC1B053F}" destId="{8155F411-60D9-4AB7-99B6-7CF59752220E}" srcOrd="1" destOrd="0" presId="urn:microsoft.com/office/officeart/2005/8/layout/hProcess11"/>
    <dgm:cxn modelId="{4F3244A6-7E4B-455B-B07A-1A85C23476FD}" type="presParOf" srcId="{D0C25BB8-D73F-4FFA-8DCF-11B7EC1B053F}" destId="{83931AFC-C557-40D7-9F28-BEC16DE029E4}"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A1E7F41-1AFC-4127-85ED-92B213277DDA}" type="doc">
      <dgm:prSet loTypeId="urn:microsoft.com/office/officeart/2005/8/layout/hProcess11" loCatId="process" qsTypeId="urn:microsoft.com/office/officeart/2005/8/quickstyle/simple1" qsCatId="simple" csTypeId="urn:microsoft.com/office/officeart/2005/8/colors/colorful1" csCatId="colorful" phldr="1"/>
      <dgm:spPr/>
    </dgm:pt>
    <dgm:pt modelId="{622E0B7A-F214-4759-92E3-9507B4983D9B}">
      <dgm:prSet phldrT="[Text]" custT="1"/>
      <dgm:spPr/>
      <dgm:t>
        <a:bodyPr/>
        <a:lstStyle/>
        <a:p>
          <a:r>
            <a:rPr lang="en-US" sz="1800" dirty="0" smtClean="0"/>
            <a:t>Decide the initial </a:t>
          </a:r>
          <a:br>
            <a:rPr lang="en-US" sz="1800" dirty="0" smtClean="0"/>
          </a:br>
          <a:r>
            <a:rPr lang="en-US" sz="1800" dirty="0" smtClean="0"/>
            <a:t>value v</a:t>
          </a:r>
          <a:r>
            <a:rPr lang="en-US" sz="1800" baseline="-25000" dirty="0" smtClean="0"/>
            <a:t>0</a:t>
          </a:r>
          <a:endParaRPr lang="en-US" sz="1800" baseline="-25000" dirty="0"/>
        </a:p>
      </dgm:t>
    </dgm:pt>
    <dgm:pt modelId="{C73EAA22-BB1A-491E-A2E5-B8F3F74BFBF5}" type="parTrans" cxnId="{F9A92296-9D36-45F5-BCC3-C4262D37ED35}">
      <dgm:prSet/>
      <dgm:spPr/>
      <dgm:t>
        <a:bodyPr/>
        <a:lstStyle/>
        <a:p>
          <a:endParaRPr lang="en-US"/>
        </a:p>
      </dgm:t>
    </dgm:pt>
    <dgm:pt modelId="{B2BAC6AA-7DEF-4397-B858-9F4A5B06E775}" type="sibTrans" cxnId="{F9A92296-9D36-45F5-BCC3-C4262D37ED35}">
      <dgm:prSet/>
      <dgm:spPr/>
      <dgm:t>
        <a:bodyPr/>
        <a:lstStyle/>
        <a:p>
          <a:endParaRPr lang="en-US"/>
        </a:p>
      </dgm:t>
    </dgm:pt>
    <dgm:pt modelId="{3ACC8DD2-5277-4AF2-8C3F-5B1594B7B59D}">
      <dgm:prSet phldrT="[Text]" custT="1"/>
      <dgm:spPr/>
      <dgm:t>
        <a:bodyPr/>
        <a:lstStyle/>
        <a:p>
          <a:r>
            <a:rPr lang="en-US" sz="1800" dirty="0" smtClean="0">
              <a:solidFill>
                <a:schemeClr val="bg1">
                  <a:lumMod val="75000"/>
                </a:schemeClr>
              </a:solidFill>
            </a:rPr>
            <a:t>Decide the next transition (</a:t>
          </a:r>
          <a:r>
            <a:rPr lang="en-US" sz="1800" dirty="0" err="1" smtClean="0">
              <a:solidFill>
                <a:schemeClr val="bg1">
                  <a:lumMod val="75000"/>
                </a:schemeClr>
              </a:solidFill>
            </a:rPr>
            <a:t>t,v</a:t>
          </a:r>
          <a:r>
            <a:rPr lang="en-US" sz="1800" dirty="0" smtClean="0">
              <a:solidFill>
                <a:schemeClr val="bg1">
                  <a:lumMod val="75000"/>
                </a:schemeClr>
              </a:solidFill>
            </a:rPr>
            <a:t>)</a:t>
          </a:r>
          <a:endParaRPr lang="en-US" sz="1800" dirty="0">
            <a:solidFill>
              <a:schemeClr val="bg1">
                <a:lumMod val="75000"/>
              </a:schemeClr>
            </a:solidFill>
          </a:endParaRPr>
        </a:p>
      </dgm:t>
    </dgm:pt>
    <dgm:pt modelId="{84C5921C-8FED-4876-A117-18D6DC64BA99}" type="parTrans" cxnId="{BBBE8129-9904-41E7-8CB6-C5F8B5B1DF66}">
      <dgm:prSet/>
      <dgm:spPr/>
      <dgm:t>
        <a:bodyPr/>
        <a:lstStyle/>
        <a:p>
          <a:endParaRPr lang="en-US"/>
        </a:p>
      </dgm:t>
    </dgm:pt>
    <dgm:pt modelId="{62D0BA97-8845-4EAC-8773-9BF4496E5203}" type="sibTrans" cxnId="{BBBE8129-9904-41E7-8CB6-C5F8B5B1DF66}">
      <dgm:prSet/>
      <dgm:spPr/>
      <dgm:t>
        <a:bodyPr/>
        <a:lstStyle/>
        <a:p>
          <a:endParaRPr lang="en-US"/>
        </a:p>
      </dgm:t>
    </dgm:pt>
    <dgm:pt modelId="{F5191695-5362-4B4B-866D-24519A5E076D}">
      <dgm:prSet phldrT="[Text]" custT="1"/>
      <dgm:spPr/>
      <dgm:t>
        <a:bodyPr/>
        <a:lstStyle/>
        <a:p>
          <a:r>
            <a:rPr lang="en-US" sz="1800" dirty="0" smtClean="0">
              <a:solidFill>
                <a:schemeClr val="bg1">
                  <a:lumMod val="75000"/>
                </a:schemeClr>
              </a:solidFill>
            </a:rPr>
            <a:t>Terminate when no more transition</a:t>
          </a:r>
          <a:endParaRPr lang="en-US" sz="1800" dirty="0">
            <a:solidFill>
              <a:schemeClr val="bg1">
                <a:lumMod val="75000"/>
              </a:schemeClr>
            </a:solidFill>
          </a:endParaRPr>
        </a:p>
      </dgm:t>
    </dgm:pt>
    <dgm:pt modelId="{1B6362DC-4EAE-4997-95AC-9BA28F462A4C}" type="parTrans" cxnId="{0DB20440-9B63-4C40-8C6F-D5F6F83F3509}">
      <dgm:prSet/>
      <dgm:spPr/>
      <dgm:t>
        <a:bodyPr/>
        <a:lstStyle/>
        <a:p>
          <a:endParaRPr lang="en-US"/>
        </a:p>
      </dgm:t>
    </dgm:pt>
    <dgm:pt modelId="{A8EA7204-AAB2-4F3F-BDF5-1F5029295A1A}" type="sibTrans" cxnId="{0DB20440-9B63-4C40-8C6F-D5F6F83F3509}">
      <dgm:prSet/>
      <dgm:spPr/>
      <dgm:t>
        <a:bodyPr/>
        <a:lstStyle/>
        <a:p>
          <a:endParaRPr lang="en-US"/>
        </a:p>
      </dgm:t>
    </dgm:pt>
    <dgm:pt modelId="{B28DE9F1-8049-42E4-94F3-7628A2FD629F}" type="pres">
      <dgm:prSet presAssocID="{EA1E7F41-1AFC-4127-85ED-92B213277DDA}" presName="Name0" presStyleCnt="0">
        <dgm:presLayoutVars>
          <dgm:dir/>
          <dgm:resizeHandles val="exact"/>
        </dgm:presLayoutVars>
      </dgm:prSet>
      <dgm:spPr/>
    </dgm:pt>
    <dgm:pt modelId="{B74935FA-CC08-4C53-B235-A81753B84BF7}" type="pres">
      <dgm:prSet presAssocID="{EA1E7F41-1AFC-4127-85ED-92B213277DDA}" presName="arrow" presStyleLbl="bgShp" presStyleIdx="0" presStyleCnt="1"/>
      <dgm:spPr/>
    </dgm:pt>
    <dgm:pt modelId="{D6ACE8DE-F74B-4EF1-AE25-B2B88B162539}" type="pres">
      <dgm:prSet presAssocID="{EA1E7F41-1AFC-4127-85ED-92B213277DDA}" presName="points" presStyleCnt="0"/>
      <dgm:spPr/>
    </dgm:pt>
    <dgm:pt modelId="{D95BB2E0-4EC7-425E-A3F0-F45FB59BE81A}" type="pres">
      <dgm:prSet presAssocID="{622E0B7A-F214-4759-92E3-9507B4983D9B}" presName="compositeA" presStyleCnt="0"/>
      <dgm:spPr/>
    </dgm:pt>
    <dgm:pt modelId="{1B4DE41B-7441-4FC4-AAFC-9A88AA58CCBD}" type="pres">
      <dgm:prSet presAssocID="{622E0B7A-F214-4759-92E3-9507B4983D9B}" presName="textA" presStyleLbl="revTx" presStyleIdx="0" presStyleCnt="3">
        <dgm:presLayoutVars>
          <dgm:bulletEnabled val="1"/>
        </dgm:presLayoutVars>
      </dgm:prSet>
      <dgm:spPr/>
      <dgm:t>
        <a:bodyPr/>
        <a:lstStyle/>
        <a:p>
          <a:endParaRPr lang="en-US"/>
        </a:p>
      </dgm:t>
    </dgm:pt>
    <dgm:pt modelId="{44296765-63F7-4F00-8CA9-BF50BE0F146B}" type="pres">
      <dgm:prSet presAssocID="{622E0B7A-F214-4759-92E3-9507B4983D9B}" presName="circleA" presStyleLbl="node1" presStyleIdx="0" presStyleCnt="3"/>
      <dgm:spPr/>
    </dgm:pt>
    <dgm:pt modelId="{BFCC0912-9494-487D-9642-1AB3AC0ADE12}" type="pres">
      <dgm:prSet presAssocID="{622E0B7A-F214-4759-92E3-9507B4983D9B}" presName="spaceA" presStyleCnt="0"/>
      <dgm:spPr/>
    </dgm:pt>
    <dgm:pt modelId="{303FB154-0CD9-46A3-A95C-B543AAC6F341}" type="pres">
      <dgm:prSet presAssocID="{B2BAC6AA-7DEF-4397-B858-9F4A5B06E775}" presName="space" presStyleCnt="0"/>
      <dgm:spPr/>
    </dgm:pt>
    <dgm:pt modelId="{B92E459C-198D-4897-98B3-170AA1A188FE}" type="pres">
      <dgm:prSet presAssocID="{3ACC8DD2-5277-4AF2-8C3F-5B1594B7B59D}" presName="compositeB" presStyleCnt="0"/>
      <dgm:spPr/>
    </dgm:pt>
    <dgm:pt modelId="{16B38B6E-4ECD-439A-9FB2-09DF8656EE46}" type="pres">
      <dgm:prSet presAssocID="{3ACC8DD2-5277-4AF2-8C3F-5B1594B7B59D}" presName="textB" presStyleLbl="revTx" presStyleIdx="1" presStyleCnt="3">
        <dgm:presLayoutVars>
          <dgm:bulletEnabled val="1"/>
        </dgm:presLayoutVars>
      </dgm:prSet>
      <dgm:spPr/>
      <dgm:t>
        <a:bodyPr/>
        <a:lstStyle/>
        <a:p>
          <a:endParaRPr lang="en-US"/>
        </a:p>
      </dgm:t>
    </dgm:pt>
    <dgm:pt modelId="{25648291-CA7A-4370-B833-78E17DBA5BC9}" type="pres">
      <dgm:prSet presAssocID="{3ACC8DD2-5277-4AF2-8C3F-5B1594B7B59D}" presName="circleB" presStyleLbl="node1" presStyleIdx="1" presStyleCnt="3"/>
      <dgm:spPr/>
    </dgm:pt>
    <dgm:pt modelId="{5F9BDFA7-AF16-413B-BE0D-E0527BDA8F2E}" type="pres">
      <dgm:prSet presAssocID="{3ACC8DD2-5277-4AF2-8C3F-5B1594B7B59D}" presName="spaceB" presStyleCnt="0"/>
      <dgm:spPr/>
    </dgm:pt>
    <dgm:pt modelId="{5B6AFBF2-5A49-41E9-B9CE-BF370B019804}" type="pres">
      <dgm:prSet presAssocID="{62D0BA97-8845-4EAC-8773-9BF4496E5203}" presName="space" presStyleCnt="0"/>
      <dgm:spPr/>
    </dgm:pt>
    <dgm:pt modelId="{D0C25BB8-D73F-4FFA-8DCF-11B7EC1B053F}" type="pres">
      <dgm:prSet presAssocID="{F5191695-5362-4B4B-866D-24519A5E076D}" presName="compositeA" presStyleCnt="0"/>
      <dgm:spPr/>
    </dgm:pt>
    <dgm:pt modelId="{E2622DE1-EC23-4F9A-AC6C-460B058FCF1B}" type="pres">
      <dgm:prSet presAssocID="{F5191695-5362-4B4B-866D-24519A5E076D}" presName="textA" presStyleLbl="revTx" presStyleIdx="2" presStyleCnt="3">
        <dgm:presLayoutVars>
          <dgm:bulletEnabled val="1"/>
        </dgm:presLayoutVars>
      </dgm:prSet>
      <dgm:spPr/>
      <dgm:t>
        <a:bodyPr/>
        <a:lstStyle/>
        <a:p>
          <a:endParaRPr lang="en-US"/>
        </a:p>
      </dgm:t>
    </dgm:pt>
    <dgm:pt modelId="{8155F411-60D9-4AB7-99B6-7CF59752220E}" type="pres">
      <dgm:prSet presAssocID="{F5191695-5362-4B4B-866D-24519A5E076D}" presName="circleA" presStyleLbl="node1" presStyleIdx="2" presStyleCnt="3"/>
      <dgm:spPr/>
    </dgm:pt>
    <dgm:pt modelId="{83931AFC-C557-40D7-9F28-BEC16DE029E4}" type="pres">
      <dgm:prSet presAssocID="{F5191695-5362-4B4B-866D-24519A5E076D}" presName="spaceA" presStyleCnt="0"/>
      <dgm:spPr/>
    </dgm:pt>
  </dgm:ptLst>
  <dgm:cxnLst>
    <dgm:cxn modelId="{A0BB022A-AB15-4581-86F2-210CA1163700}" type="presOf" srcId="{EA1E7F41-1AFC-4127-85ED-92B213277DDA}" destId="{B28DE9F1-8049-42E4-94F3-7628A2FD629F}" srcOrd="0" destOrd="0" presId="urn:microsoft.com/office/officeart/2005/8/layout/hProcess11"/>
    <dgm:cxn modelId="{388C529E-1EDE-440B-80B4-61E300E4911E}" type="presOf" srcId="{622E0B7A-F214-4759-92E3-9507B4983D9B}" destId="{1B4DE41B-7441-4FC4-AAFC-9A88AA58CCBD}" srcOrd="0" destOrd="0" presId="urn:microsoft.com/office/officeart/2005/8/layout/hProcess11"/>
    <dgm:cxn modelId="{F9A92296-9D36-45F5-BCC3-C4262D37ED35}" srcId="{EA1E7F41-1AFC-4127-85ED-92B213277DDA}" destId="{622E0B7A-F214-4759-92E3-9507B4983D9B}" srcOrd="0" destOrd="0" parTransId="{C73EAA22-BB1A-491E-A2E5-B8F3F74BFBF5}" sibTransId="{B2BAC6AA-7DEF-4397-B858-9F4A5B06E775}"/>
    <dgm:cxn modelId="{5A601BE5-059B-4462-BEE2-E5C3DFC9CD36}" type="presOf" srcId="{F5191695-5362-4B4B-866D-24519A5E076D}" destId="{E2622DE1-EC23-4F9A-AC6C-460B058FCF1B}" srcOrd="0" destOrd="0" presId="urn:microsoft.com/office/officeart/2005/8/layout/hProcess11"/>
    <dgm:cxn modelId="{3391FC6D-0BA3-4969-B769-29F8F631EDB9}" type="presOf" srcId="{3ACC8DD2-5277-4AF2-8C3F-5B1594B7B59D}" destId="{16B38B6E-4ECD-439A-9FB2-09DF8656EE46}" srcOrd="0" destOrd="0" presId="urn:microsoft.com/office/officeart/2005/8/layout/hProcess11"/>
    <dgm:cxn modelId="{0DB20440-9B63-4C40-8C6F-D5F6F83F3509}" srcId="{EA1E7F41-1AFC-4127-85ED-92B213277DDA}" destId="{F5191695-5362-4B4B-866D-24519A5E076D}" srcOrd="2" destOrd="0" parTransId="{1B6362DC-4EAE-4997-95AC-9BA28F462A4C}" sibTransId="{A8EA7204-AAB2-4F3F-BDF5-1F5029295A1A}"/>
    <dgm:cxn modelId="{BBBE8129-9904-41E7-8CB6-C5F8B5B1DF66}" srcId="{EA1E7F41-1AFC-4127-85ED-92B213277DDA}" destId="{3ACC8DD2-5277-4AF2-8C3F-5B1594B7B59D}" srcOrd="1" destOrd="0" parTransId="{84C5921C-8FED-4876-A117-18D6DC64BA99}" sibTransId="{62D0BA97-8845-4EAC-8773-9BF4496E5203}"/>
    <dgm:cxn modelId="{823292D6-73C0-4329-B413-1499F4180BD3}" type="presParOf" srcId="{B28DE9F1-8049-42E4-94F3-7628A2FD629F}" destId="{B74935FA-CC08-4C53-B235-A81753B84BF7}" srcOrd="0" destOrd="0" presId="urn:microsoft.com/office/officeart/2005/8/layout/hProcess11"/>
    <dgm:cxn modelId="{30C84A23-1E85-4AAC-856F-6C70A51EC22E}" type="presParOf" srcId="{B28DE9F1-8049-42E4-94F3-7628A2FD629F}" destId="{D6ACE8DE-F74B-4EF1-AE25-B2B88B162539}" srcOrd="1" destOrd="0" presId="urn:microsoft.com/office/officeart/2005/8/layout/hProcess11"/>
    <dgm:cxn modelId="{430A9A3B-8E42-471C-8051-26AB91A3FAE2}" type="presParOf" srcId="{D6ACE8DE-F74B-4EF1-AE25-B2B88B162539}" destId="{D95BB2E0-4EC7-425E-A3F0-F45FB59BE81A}" srcOrd="0" destOrd="0" presId="urn:microsoft.com/office/officeart/2005/8/layout/hProcess11"/>
    <dgm:cxn modelId="{3874899D-42BC-4B77-829A-E766A1803849}" type="presParOf" srcId="{D95BB2E0-4EC7-425E-A3F0-F45FB59BE81A}" destId="{1B4DE41B-7441-4FC4-AAFC-9A88AA58CCBD}" srcOrd="0" destOrd="0" presId="urn:microsoft.com/office/officeart/2005/8/layout/hProcess11"/>
    <dgm:cxn modelId="{2D460AF6-59B6-42BE-9E21-8F2556FA4065}" type="presParOf" srcId="{D95BB2E0-4EC7-425E-A3F0-F45FB59BE81A}" destId="{44296765-63F7-4F00-8CA9-BF50BE0F146B}" srcOrd="1" destOrd="0" presId="urn:microsoft.com/office/officeart/2005/8/layout/hProcess11"/>
    <dgm:cxn modelId="{D764251A-AE8F-48D7-BE8D-58A53211B45E}" type="presParOf" srcId="{D95BB2E0-4EC7-425E-A3F0-F45FB59BE81A}" destId="{BFCC0912-9494-487D-9642-1AB3AC0ADE12}" srcOrd="2" destOrd="0" presId="urn:microsoft.com/office/officeart/2005/8/layout/hProcess11"/>
    <dgm:cxn modelId="{DE47716E-CDD1-483D-9F1C-20528F30F676}" type="presParOf" srcId="{D6ACE8DE-F74B-4EF1-AE25-B2B88B162539}" destId="{303FB154-0CD9-46A3-A95C-B543AAC6F341}" srcOrd="1" destOrd="0" presId="urn:microsoft.com/office/officeart/2005/8/layout/hProcess11"/>
    <dgm:cxn modelId="{D8A9E91E-82F8-44BE-86FE-7C397188FA4F}" type="presParOf" srcId="{D6ACE8DE-F74B-4EF1-AE25-B2B88B162539}" destId="{B92E459C-198D-4897-98B3-170AA1A188FE}" srcOrd="2" destOrd="0" presId="urn:microsoft.com/office/officeart/2005/8/layout/hProcess11"/>
    <dgm:cxn modelId="{258444AB-72EF-42AC-B4FB-5A312D2D116F}" type="presParOf" srcId="{B92E459C-198D-4897-98B3-170AA1A188FE}" destId="{16B38B6E-4ECD-439A-9FB2-09DF8656EE46}" srcOrd="0" destOrd="0" presId="urn:microsoft.com/office/officeart/2005/8/layout/hProcess11"/>
    <dgm:cxn modelId="{C92D6AAB-5A3E-491A-8127-64ECB5829F7C}" type="presParOf" srcId="{B92E459C-198D-4897-98B3-170AA1A188FE}" destId="{25648291-CA7A-4370-B833-78E17DBA5BC9}" srcOrd="1" destOrd="0" presId="urn:microsoft.com/office/officeart/2005/8/layout/hProcess11"/>
    <dgm:cxn modelId="{3AD7F20B-5E8A-4C49-8820-173F4E6470E3}" type="presParOf" srcId="{B92E459C-198D-4897-98B3-170AA1A188FE}" destId="{5F9BDFA7-AF16-413B-BE0D-E0527BDA8F2E}" srcOrd="2" destOrd="0" presId="urn:microsoft.com/office/officeart/2005/8/layout/hProcess11"/>
    <dgm:cxn modelId="{627CBF17-7EE3-4ECC-90F0-42E6A58C68D8}" type="presParOf" srcId="{D6ACE8DE-F74B-4EF1-AE25-B2B88B162539}" destId="{5B6AFBF2-5A49-41E9-B9CE-BF370B019804}" srcOrd="3" destOrd="0" presId="urn:microsoft.com/office/officeart/2005/8/layout/hProcess11"/>
    <dgm:cxn modelId="{8E12DAD8-561C-4262-B0D3-DC83ABFD6083}" type="presParOf" srcId="{D6ACE8DE-F74B-4EF1-AE25-B2B88B162539}" destId="{D0C25BB8-D73F-4FFA-8DCF-11B7EC1B053F}" srcOrd="4" destOrd="0" presId="urn:microsoft.com/office/officeart/2005/8/layout/hProcess11"/>
    <dgm:cxn modelId="{A2087790-D071-4BB9-BAF1-AD8023D258D2}" type="presParOf" srcId="{D0C25BB8-D73F-4FFA-8DCF-11B7EC1B053F}" destId="{E2622DE1-EC23-4F9A-AC6C-460B058FCF1B}" srcOrd="0" destOrd="0" presId="urn:microsoft.com/office/officeart/2005/8/layout/hProcess11"/>
    <dgm:cxn modelId="{6B2D4D6F-1DD5-41F7-A46E-13F1BFDE029E}" type="presParOf" srcId="{D0C25BB8-D73F-4FFA-8DCF-11B7EC1B053F}" destId="{8155F411-60D9-4AB7-99B6-7CF59752220E}" srcOrd="1" destOrd="0" presId="urn:microsoft.com/office/officeart/2005/8/layout/hProcess11"/>
    <dgm:cxn modelId="{5236F8B2-B5E8-4AE8-849B-510DDE1792D8}" type="presParOf" srcId="{D0C25BB8-D73F-4FFA-8DCF-11B7EC1B053F}" destId="{83931AFC-C557-40D7-9F28-BEC16DE029E4}"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A1E7F41-1AFC-4127-85ED-92B213277DDA}" type="doc">
      <dgm:prSet loTypeId="urn:microsoft.com/office/officeart/2005/8/layout/hProcess11" loCatId="process" qsTypeId="urn:microsoft.com/office/officeart/2005/8/quickstyle/simple1" qsCatId="simple" csTypeId="urn:microsoft.com/office/officeart/2005/8/colors/colorful1" csCatId="colorful" phldr="1"/>
      <dgm:spPr/>
    </dgm:pt>
    <dgm:pt modelId="{622E0B7A-F214-4759-92E3-9507B4983D9B}">
      <dgm:prSet phldrT="[Text]" custT="1"/>
      <dgm:spPr/>
      <dgm:t>
        <a:bodyPr/>
        <a:lstStyle/>
        <a:p>
          <a:r>
            <a:rPr lang="en-US" sz="1800" dirty="0" smtClean="0">
              <a:solidFill>
                <a:schemeClr val="bg1">
                  <a:lumMod val="75000"/>
                </a:schemeClr>
              </a:solidFill>
            </a:rPr>
            <a:t>Decide the initial </a:t>
          </a:r>
          <a:br>
            <a:rPr lang="en-US" sz="1800" dirty="0" smtClean="0">
              <a:solidFill>
                <a:schemeClr val="bg1">
                  <a:lumMod val="75000"/>
                </a:schemeClr>
              </a:solidFill>
            </a:rPr>
          </a:br>
          <a:r>
            <a:rPr lang="en-US" sz="1800" dirty="0" smtClean="0">
              <a:solidFill>
                <a:schemeClr val="bg1">
                  <a:lumMod val="75000"/>
                </a:schemeClr>
              </a:solidFill>
            </a:rPr>
            <a:t>value v</a:t>
          </a:r>
          <a:r>
            <a:rPr lang="en-US" sz="1800" baseline="-25000" dirty="0" smtClean="0">
              <a:solidFill>
                <a:schemeClr val="bg1">
                  <a:lumMod val="75000"/>
                </a:schemeClr>
              </a:solidFill>
            </a:rPr>
            <a:t>0</a:t>
          </a:r>
        </a:p>
      </dgm:t>
    </dgm:pt>
    <dgm:pt modelId="{C73EAA22-BB1A-491E-A2E5-B8F3F74BFBF5}" type="parTrans" cxnId="{F9A92296-9D36-45F5-BCC3-C4262D37ED35}">
      <dgm:prSet/>
      <dgm:spPr/>
      <dgm:t>
        <a:bodyPr/>
        <a:lstStyle/>
        <a:p>
          <a:endParaRPr lang="en-US"/>
        </a:p>
      </dgm:t>
    </dgm:pt>
    <dgm:pt modelId="{B2BAC6AA-7DEF-4397-B858-9F4A5B06E775}" type="sibTrans" cxnId="{F9A92296-9D36-45F5-BCC3-C4262D37ED35}">
      <dgm:prSet/>
      <dgm:spPr/>
      <dgm:t>
        <a:bodyPr/>
        <a:lstStyle/>
        <a:p>
          <a:endParaRPr lang="en-US"/>
        </a:p>
      </dgm:t>
    </dgm:pt>
    <dgm:pt modelId="{3ACC8DD2-5277-4AF2-8C3F-5B1594B7B59D}">
      <dgm:prSet phldrT="[Text]" custT="1"/>
      <dgm:spPr/>
      <dgm:t>
        <a:bodyPr/>
        <a:lstStyle/>
        <a:p>
          <a:r>
            <a:rPr lang="en-US" sz="1800" dirty="0" smtClean="0"/>
            <a:t>Decide the next transition (</a:t>
          </a:r>
          <a:r>
            <a:rPr lang="en-US" sz="1800" dirty="0" err="1" smtClean="0"/>
            <a:t>t,v</a:t>
          </a:r>
          <a:r>
            <a:rPr lang="en-US" sz="1800" dirty="0" smtClean="0"/>
            <a:t>)</a:t>
          </a:r>
        </a:p>
      </dgm:t>
    </dgm:pt>
    <dgm:pt modelId="{84C5921C-8FED-4876-A117-18D6DC64BA99}" type="parTrans" cxnId="{BBBE8129-9904-41E7-8CB6-C5F8B5B1DF66}">
      <dgm:prSet/>
      <dgm:spPr/>
      <dgm:t>
        <a:bodyPr/>
        <a:lstStyle/>
        <a:p>
          <a:endParaRPr lang="en-US"/>
        </a:p>
      </dgm:t>
    </dgm:pt>
    <dgm:pt modelId="{62D0BA97-8845-4EAC-8773-9BF4496E5203}" type="sibTrans" cxnId="{BBBE8129-9904-41E7-8CB6-C5F8B5B1DF66}">
      <dgm:prSet/>
      <dgm:spPr/>
      <dgm:t>
        <a:bodyPr/>
        <a:lstStyle/>
        <a:p>
          <a:endParaRPr lang="en-US"/>
        </a:p>
      </dgm:t>
    </dgm:pt>
    <dgm:pt modelId="{F5191695-5362-4B4B-866D-24519A5E076D}">
      <dgm:prSet phldrT="[Text]" custT="1"/>
      <dgm:spPr/>
      <dgm:t>
        <a:bodyPr/>
        <a:lstStyle/>
        <a:p>
          <a:r>
            <a:rPr lang="en-US" sz="1800" dirty="0" smtClean="0">
              <a:solidFill>
                <a:schemeClr val="bg1">
                  <a:lumMod val="75000"/>
                </a:schemeClr>
              </a:solidFill>
            </a:rPr>
            <a:t>Terminate when no more transition</a:t>
          </a:r>
          <a:endParaRPr lang="en-US" sz="1800" dirty="0">
            <a:solidFill>
              <a:schemeClr val="bg1">
                <a:lumMod val="75000"/>
              </a:schemeClr>
            </a:solidFill>
          </a:endParaRPr>
        </a:p>
      </dgm:t>
    </dgm:pt>
    <dgm:pt modelId="{1B6362DC-4EAE-4997-95AC-9BA28F462A4C}" type="parTrans" cxnId="{0DB20440-9B63-4C40-8C6F-D5F6F83F3509}">
      <dgm:prSet/>
      <dgm:spPr/>
      <dgm:t>
        <a:bodyPr/>
        <a:lstStyle/>
        <a:p>
          <a:endParaRPr lang="en-US"/>
        </a:p>
      </dgm:t>
    </dgm:pt>
    <dgm:pt modelId="{A8EA7204-AAB2-4F3F-BDF5-1F5029295A1A}" type="sibTrans" cxnId="{0DB20440-9B63-4C40-8C6F-D5F6F83F3509}">
      <dgm:prSet/>
      <dgm:spPr/>
      <dgm:t>
        <a:bodyPr/>
        <a:lstStyle/>
        <a:p>
          <a:endParaRPr lang="en-US"/>
        </a:p>
      </dgm:t>
    </dgm:pt>
    <dgm:pt modelId="{B28DE9F1-8049-42E4-94F3-7628A2FD629F}" type="pres">
      <dgm:prSet presAssocID="{EA1E7F41-1AFC-4127-85ED-92B213277DDA}" presName="Name0" presStyleCnt="0">
        <dgm:presLayoutVars>
          <dgm:dir/>
          <dgm:resizeHandles val="exact"/>
        </dgm:presLayoutVars>
      </dgm:prSet>
      <dgm:spPr/>
    </dgm:pt>
    <dgm:pt modelId="{B74935FA-CC08-4C53-B235-A81753B84BF7}" type="pres">
      <dgm:prSet presAssocID="{EA1E7F41-1AFC-4127-85ED-92B213277DDA}" presName="arrow" presStyleLbl="bgShp" presStyleIdx="0" presStyleCnt="1"/>
      <dgm:spPr/>
    </dgm:pt>
    <dgm:pt modelId="{D6ACE8DE-F74B-4EF1-AE25-B2B88B162539}" type="pres">
      <dgm:prSet presAssocID="{EA1E7F41-1AFC-4127-85ED-92B213277DDA}" presName="points" presStyleCnt="0"/>
      <dgm:spPr/>
    </dgm:pt>
    <dgm:pt modelId="{D95BB2E0-4EC7-425E-A3F0-F45FB59BE81A}" type="pres">
      <dgm:prSet presAssocID="{622E0B7A-F214-4759-92E3-9507B4983D9B}" presName="compositeA" presStyleCnt="0"/>
      <dgm:spPr/>
    </dgm:pt>
    <dgm:pt modelId="{1B4DE41B-7441-4FC4-AAFC-9A88AA58CCBD}" type="pres">
      <dgm:prSet presAssocID="{622E0B7A-F214-4759-92E3-9507B4983D9B}" presName="textA" presStyleLbl="revTx" presStyleIdx="0" presStyleCnt="3">
        <dgm:presLayoutVars>
          <dgm:bulletEnabled val="1"/>
        </dgm:presLayoutVars>
      </dgm:prSet>
      <dgm:spPr/>
      <dgm:t>
        <a:bodyPr/>
        <a:lstStyle/>
        <a:p>
          <a:endParaRPr lang="en-US"/>
        </a:p>
      </dgm:t>
    </dgm:pt>
    <dgm:pt modelId="{44296765-63F7-4F00-8CA9-BF50BE0F146B}" type="pres">
      <dgm:prSet presAssocID="{622E0B7A-F214-4759-92E3-9507B4983D9B}" presName="circleA" presStyleLbl="node1" presStyleIdx="0" presStyleCnt="3"/>
      <dgm:spPr/>
    </dgm:pt>
    <dgm:pt modelId="{BFCC0912-9494-487D-9642-1AB3AC0ADE12}" type="pres">
      <dgm:prSet presAssocID="{622E0B7A-F214-4759-92E3-9507B4983D9B}" presName="spaceA" presStyleCnt="0"/>
      <dgm:spPr/>
    </dgm:pt>
    <dgm:pt modelId="{303FB154-0CD9-46A3-A95C-B543AAC6F341}" type="pres">
      <dgm:prSet presAssocID="{B2BAC6AA-7DEF-4397-B858-9F4A5B06E775}" presName="space" presStyleCnt="0"/>
      <dgm:spPr/>
    </dgm:pt>
    <dgm:pt modelId="{B92E459C-198D-4897-98B3-170AA1A188FE}" type="pres">
      <dgm:prSet presAssocID="{3ACC8DD2-5277-4AF2-8C3F-5B1594B7B59D}" presName="compositeB" presStyleCnt="0"/>
      <dgm:spPr/>
    </dgm:pt>
    <dgm:pt modelId="{16B38B6E-4ECD-439A-9FB2-09DF8656EE46}" type="pres">
      <dgm:prSet presAssocID="{3ACC8DD2-5277-4AF2-8C3F-5B1594B7B59D}" presName="textB" presStyleLbl="revTx" presStyleIdx="1" presStyleCnt="3">
        <dgm:presLayoutVars>
          <dgm:bulletEnabled val="1"/>
        </dgm:presLayoutVars>
      </dgm:prSet>
      <dgm:spPr/>
      <dgm:t>
        <a:bodyPr/>
        <a:lstStyle/>
        <a:p>
          <a:endParaRPr lang="en-US"/>
        </a:p>
      </dgm:t>
    </dgm:pt>
    <dgm:pt modelId="{25648291-CA7A-4370-B833-78E17DBA5BC9}" type="pres">
      <dgm:prSet presAssocID="{3ACC8DD2-5277-4AF2-8C3F-5B1594B7B59D}" presName="circleB" presStyleLbl="node1" presStyleIdx="1" presStyleCnt="3"/>
      <dgm:spPr/>
    </dgm:pt>
    <dgm:pt modelId="{5F9BDFA7-AF16-413B-BE0D-E0527BDA8F2E}" type="pres">
      <dgm:prSet presAssocID="{3ACC8DD2-5277-4AF2-8C3F-5B1594B7B59D}" presName="spaceB" presStyleCnt="0"/>
      <dgm:spPr/>
    </dgm:pt>
    <dgm:pt modelId="{5B6AFBF2-5A49-41E9-B9CE-BF370B019804}" type="pres">
      <dgm:prSet presAssocID="{62D0BA97-8845-4EAC-8773-9BF4496E5203}" presName="space" presStyleCnt="0"/>
      <dgm:spPr/>
    </dgm:pt>
    <dgm:pt modelId="{D0C25BB8-D73F-4FFA-8DCF-11B7EC1B053F}" type="pres">
      <dgm:prSet presAssocID="{F5191695-5362-4B4B-866D-24519A5E076D}" presName="compositeA" presStyleCnt="0"/>
      <dgm:spPr/>
    </dgm:pt>
    <dgm:pt modelId="{E2622DE1-EC23-4F9A-AC6C-460B058FCF1B}" type="pres">
      <dgm:prSet presAssocID="{F5191695-5362-4B4B-866D-24519A5E076D}" presName="textA" presStyleLbl="revTx" presStyleIdx="2" presStyleCnt="3">
        <dgm:presLayoutVars>
          <dgm:bulletEnabled val="1"/>
        </dgm:presLayoutVars>
      </dgm:prSet>
      <dgm:spPr/>
      <dgm:t>
        <a:bodyPr/>
        <a:lstStyle/>
        <a:p>
          <a:endParaRPr lang="en-US"/>
        </a:p>
      </dgm:t>
    </dgm:pt>
    <dgm:pt modelId="{8155F411-60D9-4AB7-99B6-7CF59752220E}" type="pres">
      <dgm:prSet presAssocID="{F5191695-5362-4B4B-866D-24519A5E076D}" presName="circleA" presStyleLbl="node1" presStyleIdx="2" presStyleCnt="3"/>
      <dgm:spPr/>
    </dgm:pt>
    <dgm:pt modelId="{83931AFC-C557-40D7-9F28-BEC16DE029E4}" type="pres">
      <dgm:prSet presAssocID="{F5191695-5362-4B4B-866D-24519A5E076D}" presName="spaceA" presStyleCnt="0"/>
      <dgm:spPr/>
    </dgm:pt>
  </dgm:ptLst>
  <dgm:cxnLst>
    <dgm:cxn modelId="{5FF203AD-589C-4EE3-8206-09F4E74804F7}" type="presOf" srcId="{622E0B7A-F214-4759-92E3-9507B4983D9B}" destId="{1B4DE41B-7441-4FC4-AAFC-9A88AA58CCBD}" srcOrd="0" destOrd="0" presId="urn:microsoft.com/office/officeart/2005/8/layout/hProcess11"/>
    <dgm:cxn modelId="{0DB20440-9B63-4C40-8C6F-D5F6F83F3509}" srcId="{EA1E7F41-1AFC-4127-85ED-92B213277DDA}" destId="{F5191695-5362-4B4B-866D-24519A5E076D}" srcOrd="2" destOrd="0" parTransId="{1B6362DC-4EAE-4997-95AC-9BA28F462A4C}" sibTransId="{A8EA7204-AAB2-4F3F-BDF5-1F5029295A1A}"/>
    <dgm:cxn modelId="{7A9B3762-FCFD-4482-9E46-588A8C8FFBBA}" type="presOf" srcId="{F5191695-5362-4B4B-866D-24519A5E076D}" destId="{E2622DE1-EC23-4F9A-AC6C-460B058FCF1B}" srcOrd="0" destOrd="0" presId="urn:microsoft.com/office/officeart/2005/8/layout/hProcess11"/>
    <dgm:cxn modelId="{F9A92296-9D36-45F5-BCC3-C4262D37ED35}" srcId="{EA1E7F41-1AFC-4127-85ED-92B213277DDA}" destId="{622E0B7A-F214-4759-92E3-9507B4983D9B}" srcOrd="0" destOrd="0" parTransId="{C73EAA22-BB1A-491E-A2E5-B8F3F74BFBF5}" sibTransId="{B2BAC6AA-7DEF-4397-B858-9F4A5B06E775}"/>
    <dgm:cxn modelId="{BBBE8129-9904-41E7-8CB6-C5F8B5B1DF66}" srcId="{EA1E7F41-1AFC-4127-85ED-92B213277DDA}" destId="{3ACC8DD2-5277-4AF2-8C3F-5B1594B7B59D}" srcOrd="1" destOrd="0" parTransId="{84C5921C-8FED-4876-A117-18D6DC64BA99}" sibTransId="{62D0BA97-8845-4EAC-8773-9BF4496E5203}"/>
    <dgm:cxn modelId="{E02090D7-C872-4EAF-8B34-AEE40E091D74}" type="presOf" srcId="{3ACC8DD2-5277-4AF2-8C3F-5B1594B7B59D}" destId="{16B38B6E-4ECD-439A-9FB2-09DF8656EE46}" srcOrd="0" destOrd="0" presId="urn:microsoft.com/office/officeart/2005/8/layout/hProcess11"/>
    <dgm:cxn modelId="{5A1BDEC2-2263-4A01-A4B3-E2A09644B876}" type="presOf" srcId="{EA1E7F41-1AFC-4127-85ED-92B213277DDA}" destId="{B28DE9F1-8049-42E4-94F3-7628A2FD629F}" srcOrd="0" destOrd="0" presId="urn:microsoft.com/office/officeart/2005/8/layout/hProcess11"/>
    <dgm:cxn modelId="{056B0DE1-0C22-4502-B329-884FC5BDA0DD}" type="presParOf" srcId="{B28DE9F1-8049-42E4-94F3-7628A2FD629F}" destId="{B74935FA-CC08-4C53-B235-A81753B84BF7}" srcOrd="0" destOrd="0" presId="urn:microsoft.com/office/officeart/2005/8/layout/hProcess11"/>
    <dgm:cxn modelId="{A27C777B-932A-43B0-9D31-4B295EDEDE47}" type="presParOf" srcId="{B28DE9F1-8049-42E4-94F3-7628A2FD629F}" destId="{D6ACE8DE-F74B-4EF1-AE25-B2B88B162539}" srcOrd="1" destOrd="0" presId="urn:microsoft.com/office/officeart/2005/8/layout/hProcess11"/>
    <dgm:cxn modelId="{2D48D731-28D5-4344-BDED-5E8F038D6EE0}" type="presParOf" srcId="{D6ACE8DE-F74B-4EF1-AE25-B2B88B162539}" destId="{D95BB2E0-4EC7-425E-A3F0-F45FB59BE81A}" srcOrd="0" destOrd="0" presId="urn:microsoft.com/office/officeart/2005/8/layout/hProcess11"/>
    <dgm:cxn modelId="{FE09D945-152D-4E9D-B646-FE1DCF4AC86C}" type="presParOf" srcId="{D95BB2E0-4EC7-425E-A3F0-F45FB59BE81A}" destId="{1B4DE41B-7441-4FC4-AAFC-9A88AA58CCBD}" srcOrd="0" destOrd="0" presId="urn:microsoft.com/office/officeart/2005/8/layout/hProcess11"/>
    <dgm:cxn modelId="{D95B5C8E-0685-4765-8E47-CA9FA6F4BDD1}" type="presParOf" srcId="{D95BB2E0-4EC7-425E-A3F0-F45FB59BE81A}" destId="{44296765-63F7-4F00-8CA9-BF50BE0F146B}" srcOrd="1" destOrd="0" presId="urn:microsoft.com/office/officeart/2005/8/layout/hProcess11"/>
    <dgm:cxn modelId="{380F5F1B-C6FF-4552-AA54-675C88BF4443}" type="presParOf" srcId="{D95BB2E0-4EC7-425E-A3F0-F45FB59BE81A}" destId="{BFCC0912-9494-487D-9642-1AB3AC0ADE12}" srcOrd="2" destOrd="0" presId="urn:microsoft.com/office/officeart/2005/8/layout/hProcess11"/>
    <dgm:cxn modelId="{D43F3512-26E8-4E3A-8E2A-BBC64461A7F8}" type="presParOf" srcId="{D6ACE8DE-F74B-4EF1-AE25-B2B88B162539}" destId="{303FB154-0CD9-46A3-A95C-B543AAC6F341}" srcOrd="1" destOrd="0" presId="urn:microsoft.com/office/officeart/2005/8/layout/hProcess11"/>
    <dgm:cxn modelId="{75B8333F-3999-4C33-9DC6-4BCF002AB44C}" type="presParOf" srcId="{D6ACE8DE-F74B-4EF1-AE25-B2B88B162539}" destId="{B92E459C-198D-4897-98B3-170AA1A188FE}" srcOrd="2" destOrd="0" presId="urn:microsoft.com/office/officeart/2005/8/layout/hProcess11"/>
    <dgm:cxn modelId="{2CAE4AB5-2354-46A0-AB84-CE6829637640}" type="presParOf" srcId="{B92E459C-198D-4897-98B3-170AA1A188FE}" destId="{16B38B6E-4ECD-439A-9FB2-09DF8656EE46}" srcOrd="0" destOrd="0" presId="urn:microsoft.com/office/officeart/2005/8/layout/hProcess11"/>
    <dgm:cxn modelId="{7A217A4B-44C3-4AB2-B49A-882C98DE348C}" type="presParOf" srcId="{B92E459C-198D-4897-98B3-170AA1A188FE}" destId="{25648291-CA7A-4370-B833-78E17DBA5BC9}" srcOrd="1" destOrd="0" presId="urn:microsoft.com/office/officeart/2005/8/layout/hProcess11"/>
    <dgm:cxn modelId="{D2CB26BB-41A6-41F1-86B6-3D36370E0376}" type="presParOf" srcId="{B92E459C-198D-4897-98B3-170AA1A188FE}" destId="{5F9BDFA7-AF16-413B-BE0D-E0527BDA8F2E}" srcOrd="2" destOrd="0" presId="urn:microsoft.com/office/officeart/2005/8/layout/hProcess11"/>
    <dgm:cxn modelId="{27CED80C-E8B7-4536-8455-6C841160BD81}" type="presParOf" srcId="{D6ACE8DE-F74B-4EF1-AE25-B2B88B162539}" destId="{5B6AFBF2-5A49-41E9-B9CE-BF370B019804}" srcOrd="3" destOrd="0" presId="urn:microsoft.com/office/officeart/2005/8/layout/hProcess11"/>
    <dgm:cxn modelId="{63A3FF5E-55B3-4F52-ACAE-FA25F84D1924}" type="presParOf" srcId="{D6ACE8DE-F74B-4EF1-AE25-B2B88B162539}" destId="{D0C25BB8-D73F-4FFA-8DCF-11B7EC1B053F}" srcOrd="4" destOrd="0" presId="urn:microsoft.com/office/officeart/2005/8/layout/hProcess11"/>
    <dgm:cxn modelId="{3DBF7408-DD2F-420E-B899-BECCCCAD1855}" type="presParOf" srcId="{D0C25BB8-D73F-4FFA-8DCF-11B7EC1B053F}" destId="{E2622DE1-EC23-4F9A-AC6C-460B058FCF1B}" srcOrd="0" destOrd="0" presId="urn:microsoft.com/office/officeart/2005/8/layout/hProcess11"/>
    <dgm:cxn modelId="{7A13C39C-1E60-43AC-8D04-DA739B7F0549}" type="presParOf" srcId="{D0C25BB8-D73F-4FFA-8DCF-11B7EC1B053F}" destId="{8155F411-60D9-4AB7-99B6-7CF59752220E}" srcOrd="1" destOrd="0" presId="urn:microsoft.com/office/officeart/2005/8/layout/hProcess11"/>
    <dgm:cxn modelId="{E61FCCEE-4E86-4262-AC56-6095FB11E129}" type="presParOf" srcId="{D0C25BB8-D73F-4FFA-8DCF-11B7EC1B053F}" destId="{83931AFC-C557-40D7-9F28-BEC16DE029E4}"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A1E7F41-1AFC-4127-85ED-92B213277DDA}" type="doc">
      <dgm:prSet loTypeId="urn:microsoft.com/office/officeart/2005/8/layout/hProcess11" loCatId="process" qsTypeId="urn:microsoft.com/office/officeart/2005/8/quickstyle/simple1" qsCatId="simple" csTypeId="urn:microsoft.com/office/officeart/2005/8/colors/colorful1" csCatId="colorful" phldr="1"/>
      <dgm:spPr/>
    </dgm:pt>
    <dgm:pt modelId="{622E0B7A-F214-4759-92E3-9507B4983D9B}">
      <dgm:prSet phldrT="[Text]" custT="1"/>
      <dgm:spPr/>
      <dgm:t>
        <a:bodyPr/>
        <a:lstStyle/>
        <a:p>
          <a:r>
            <a:rPr lang="en-US" sz="1800" dirty="0" smtClean="0">
              <a:solidFill>
                <a:schemeClr val="bg1">
                  <a:lumMod val="75000"/>
                </a:schemeClr>
              </a:solidFill>
            </a:rPr>
            <a:t>Decide the initial </a:t>
          </a:r>
          <a:br>
            <a:rPr lang="en-US" sz="1800" dirty="0" smtClean="0">
              <a:solidFill>
                <a:schemeClr val="bg1">
                  <a:lumMod val="75000"/>
                </a:schemeClr>
              </a:solidFill>
            </a:rPr>
          </a:br>
          <a:r>
            <a:rPr lang="en-US" sz="1800" dirty="0" smtClean="0">
              <a:solidFill>
                <a:schemeClr val="bg1">
                  <a:lumMod val="75000"/>
                </a:schemeClr>
              </a:solidFill>
            </a:rPr>
            <a:t>value v</a:t>
          </a:r>
          <a:r>
            <a:rPr lang="en-US" sz="1800" baseline="-25000" dirty="0" smtClean="0">
              <a:solidFill>
                <a:schemeClr val="bg1">
                  <a:lumMod val="75000"/>
                </a:schemeClr>
              </a:solidFill>
            </a:rPr>
            <a:t>0</a:t>
          </a:r>
        </a:p>
      </dgm:t>
    </dgm:pt>
    <dgm:pt modelId="{C73EAA22-BB1A-491E-A2E5-B8F3F74BFBF5}" type="parTrans" cxnId="{F9A92296-9D36-45F5-BCC3-C4262D37ED35}">
      <dgm:prSet/>
      <dgm:spPr/>
      <dgm:t>
        <a:bodyPr/>
        <a:lstStyle/>
        <a:p>
          <a:endParaRPr lang="en-US"/>
        </a:p>
      </dgm:t>
    </dgm:pt>
    <dgm:pt modelId="{B2BAC6AA-7DEF-4397-B858-9F4A5B06E775}" type="sibTrans" cxnId="{F9A92296-9D36-45F5-BCC3-C4262D37ED35}">
      <dgm:prSet/>
      <dgm:spPr/>
      <dgm:t>
        <a:bodyPr/>
        <a:lstStyle/>
        <a:p>
          <a:endParaRPr lang="en-US"/>
        </a:p>
      </dgm:t>
    </dgm:pt>
    <dgm:pt modelId="{3ACC8DD2-5277-4AF2-8C3F-5B1594B7B59D}">
      <dgm:prSet phldrT="[Text]" custT="1"/>
      <dgm:spPr/>
      <dgm:t>
        <a:bodyPr/>
        <a:lstStyle/>
        <a:p>
          <a:r>
            <a:rPr lang="en-US" sz="1800" dirty="0" smtClean="0"/>
            <a:t>Decide the next transition (</a:t>
          </a:r>
          <a:r>
            <a:rPr lang="en-US" sz="1800" dirty="0" err="1" smtClean="0"/>
            <a:t>t,v</a:t>
          </a:r>
          <a:r>
            <a:rPr lang="en-US" sz="1800" dirty="0" smtClean="0"/>
            <a:t>)</a:t>
          </a:r>
        </a:p>
      </dgm:t>
    </dgm:pt>
    <dgm:pt modelId="{84C5921C-8FED-4876-A117-18D6DC64BA99}" type="parTrans" cxnId="{BBBE8129-9904-41E7-8CB6-C5F8B5B1DF66}">
      <dgm:prSet/>
      <dgm:spPr/>
      <dgm:t>
        <a:bodyPr/>
        <a:lstStyle/>
        <a:p>
          <a:endParaRPr lang="en-US"/>
        </a:p>
      </dgm:t>
    </dgm:pt>
    <dgm:pt modelId="{62D0BA97-8845-4EAC-8773-9BF4496E5203}" type="sibTrans" cxnId="{BBBE8129-9904-41E7-8CB6-C5F8B5B1DF66}">
      <dgm:prSet/>
      <dgm:spPr/>
      <dgm:t>
        <a:bodyPr/>
        <a:lstStyle/>
        <a:p>
          <a:endParaRPr lang="en-US"/>
        </a:p>
      </dgm:t>
    </dgm:pt>
    <dgm:pt modelId="{F5191695-5362-4B4B-866D-24519A5E076D}">
      <dgm:prSet phldrT="[Text]" custT="1"/>
      <dgm:spPr/>
      <dgm:t>
        <a:bodyPr/>
        <a:lstStyle/>
        <a:p>
          <a:r>
            <a:rPr lang="en-US" sz="1800" dirty="0" smtClean="0">
              <a:solidFill>
                <a:schemeClr val="bg1">
                  <a:lumMod val="75000"/>
                </a:schemeClr>
              </a:solidFill>
            </a:rPr>
            <a:t>Terminate when no more transition</a:t>
          </a:r>
          <a:endParaRPr lang="en-US" sz="1800" dirty="0">
            <a:solidFill>
              <a:schemeClr val="bg1">
                <a:lumMod val="75000"/>
              </a:schemeClr>
            </a:solidFill>
          </a:endParaRPr>
        </a:p>
      </dgm:t>
    </dgm:pt>
    <dgm:pt modelId="{1B6362DC-4EAE-4997-95AC-9BA28F462A4C}" type="parTrans" cxnId="{0DB20440-9B63-4C40-8C6F-D5F6F83F3509}">
      <dgm:prSet/>
      <dgm:spPr/>
      <dgm:t>
        <a:bodyPr/>
        <a:lstStyle/>
        <a:p>
          <a:endParaRPr lang="en-US"/>
        </a:p>
      </dgm:t>
    </dgm:pt>
    <dgm:pt modelId="{A8EA7204-AAB2-4F3F-BDF5-1F5029295A1A}" type="sibTrans" cxnId="{0DB20440-9B63-4C40-8C6F-D5F6F83F3509}">
      <dgm:prSet/>
      <dgm:spPr/>
      <dgm:t>
        <a:bodyPr/>
        <a:lstStyle/>
        <a:p>
          <a:endParaRPr lang="en-US"/>
        </a:p>
      </dgm:t>
    </dgm:pt>
    <dgm:pt modelId="{B28DE9F1-8049-42E4-94F3-7628A2FD629F}" type="pres">
      <dgm:prSet presAssocID="{EA1E7F41-1AFC-4127-85ED-92B213277DDA}" presName="Name0" presStyleCnt="0">
        <dgm:presLayoutVars>
          <dgm:dir/>
          <dgm:resizeHandles val="exact"/>
        </dgm:presLayoutVars>
      </dgm:prSet>
      <dgm:spPr/>
    </dgm:pt>
    <dgm:pt modelId="{B74935FA-CC08-4C53-B235-A81753B84BF7}" type="pres">
      <dgm:prSet presAssocID="{EA1E7F41-1AFC-4127-85ED-92B213277DDA}" presName="arrow" presStyleLbl="bgShp" presStyleIdx="0" presStyleCnt="1"/>
      <dgm:spPr/>
    </dgm:pt>
    <dgm:pt modelId="{D6ACE8DE-F74B-4EF1-AE25-B2B88B162539}" type="pres">
      <dgm:prSet presAssocID="{EA1E7F41-1AFC-4127-85ED-92B213277DDA}" presName="points" presStyleCnt="0"/>
      <dgm:spPr/>
    </dgm:pt>
    <dgm:pt modelId="{D95BB2E0-4EC7-425E-A3F0-F45FB59BE81A}" type="pres">
      <dgm:prSet presAssocID="{622E0B7A-F214-4759-92E3-9507B4983D9B}" presName="compositeA" presStyleCnt="0"/>
      <dgm:spPr/>
    </dgm:pt>
    <dgm:pt modelId="{1B4DE41B-7441-4FC4-AAFC-9A88AA58CCBD}" type="pres">
      <dgm:prSet presAssocID="{622E0B7A-F214-4759-92E3-9507B4983D9B}" presName="textA" presStyleLbl="revTx" presStyleIdx="0" presStyleCnt="3">
        <dgm:presLayoutVars>
          <dgm:bulletEnabled val="1"/>
        </dgm:presLayoutVars>
      </dgm:prSet>
      <dgm:spPr/>
      <dgm:t>
        <a:bodyPr/>
        <a:lstStyle/>
        <a:p>
          <a:endParaRPr lang="en-US"/>
        </a:p>
      </dgm:t>
    </dgm:pt>
    <dgm:pt modelId="{44296765-63F7-4F00-8CA9-BF50BE0F146B}" type="pres">
      <dgm:prSet presAssocID="{622E0B7A-F214-4759-92E3-9507B4983D9B}" presName="circleA" presStyleLbl="node1" presStyleIdx="0" presStyleCnt="3"/>
      <dgm:spPr/>
    </dgm:pt>
    <dgm:pt modelId="{BFCC0912-9494-487D-9642-1AB3AC0ADE12}" type="pres">
      <dgm:prSet presAssocID="{622E0B7A-F214-4759-92E3-9507B4983D9B}" presName="spaceA" presStyleCnt="0"/>
      <dgm:spPr/>
    </dgm:pt>
    <dgm:pt modelId="{303FB154-0CD9-46A3-A95C-B543AAC6F341}" type="pres">
      <dgm:prSet presAssocID="{B2BAC6AA-7DEF-4397-B858-9F4A5B06E775}" presName="space" presStyleCnt="0"/>
      <dgm:spPr/>
    </dgm:pt>
    <dgm:pt modelId="{B92E459C-198D-4897-98B3-170AA1A188FE}" type="pres">
      <dgm:prSet presAssocID="{3ACC8DD2-5277-4AF2-8C3F-5B1594B7B59D}" presName="compositeB" presStyleCnt="0"/>
      <dgm:spPr/>
    </dgm:pt>
    <dgm:pt modelId="{16B38B6E-4ECD-439A-9FB2-09DF8656EE46}" type="pres">
      <dgm:prSet presAssocID="{3ACC8DD2-5277-4AF2-8C3F-5B1594B7B59D}" presName="textB" presStyleLbl="revTx" presStyleIdx="1" presStyleCnt="3">
        <dgm:presLayoutVars>
          <dgm:bulletEnabled val="1"/>
        </dgm:presLayoutVars>
      </dgm:prSet>
      <dgm:spPr/>
      <dgm:t>
        <a:bodyPr/>
        <a:lstStyle/>
        <a:p>
          <a:endParaRPr lang="en-US"/>
        </a:p>
      </dgm:t>
    </dgm:pt>
    <dgm:pt modelId="{25648291-CA7A-4370-B833-78E17DBA5BC9}" type="pres">
      <dgm:prSet presAssocID="{3ACC8DD2-5277-4AF2-8C3F-5B1594B7B59D}" presName="circleB" presStyleLbl="node1" presStyleIdx="1" presStyleCnt="3"/>
      <dgm:spPr/>
    </dgm:pt>
    <dgm:pt modelId="{5F9BDFA7-AF16-413B-BE0D-E0527BDA8F2E}" type="pres">
      <dgm:prSet presAssocID="{3ACC8DD2-5277-4AF2-8C3F-5B1594B7B59D}" presName="spaceB" presStyleCnt="0"/>
      <dgm:spPr/>
    </dgm:pt>
    <dgm:pt modelId="{5B6AFBF2-5A49-41E9-B9CE-BF370B019804}" type="pres">
      <dgm:prSet presAssocID="{62D0BA97-8845-4EAC-8773-9BF4496E5203}" presName="space" presStyleCnt="0"/>
      <dgm:spPr/>
    </dgm:pt>
    <dgm:pt modelId="{D0C25BB8-D73F-4FFA-8DCF-11B7EC1B053F}" type="pres">
      <dgm:prSet presAssocID="{F5191695-5362-4B4B-866D-24519A5E076D}" presName="compositeA" presStyleCnt="0"/>
      <dgm:spPr/>
    </dgm:pt>
    <dgm:pt modelId="{E2622DE1-EC23-4F9A-AC6C-460B058FCF1B}" type="pres">
      <dgm:prSet presAssocID="{F5191695-5362-4B4B-866D-24519A5E076D}" presName="textA" presStyleLbl="revTx" presStyleIdx="2" presStyleCnt="3">
        <dgm:presLayoutVars>
          <dgm:bulletEnabled val="1"/>
        </dgm:presLayoutVars>
      </dgm:prSet>
      <dgm:spPr/>
      <dgm:t>
        <a:bodyPr/>
        <a:lstStyle/>
        <a:p>
          <a:endParaRPr lang="en-US"/>
        </a:p>
      </dgm:t>
    </dgm:pt>
    <dgm:pt modelId="{8155F411-60D9-4AB7-99B6-7CF59752220E}" type="pres">
      <dgm:prSet presAssocID="{F5191695-5362-4B4B-866D-24519A5E076D}" presName="circleA" presStyleLbl="node1" presStyleIdx="2" presStyleCnt="3"/>
      <dgm:spPr/>
    </dgm:pt>
    <dgm:pt modelId="{83931AFC-C557-40D7-9F28-BEC16DE029E4}" type="pres">
      <dgm:prSet presAssocID="{F5191695-5362-4B4B-866D-24519A5E076D}" presName="spaceA" presStyleCnt="0"/>
      <dgm:spPr/>
    </dgm:pt>
  </dgm:ptLst>
  <dgm:cxnLst>
    <dgm:cxn modelId="{29162732-5005-4277-BB8B-07A75735EF65}" type="presOf" srcId="{622E0B7A-F214-4759-92E3-9507B4983D9B}" destId="{1B4DE41B-7441-4FC4-AAFC-9A88AA58CCBD}" srcOrd="0" destOrd="0" presId="urn:microsoft.com/office/officeart/2005/8/layout/hProcess11"/>
    <dgm:cxn modelId="{0DB20440-9B63-4C40-8C6F-D5F6F83F3509}" srcId="{EA1E7F41-1AFC-4127-85ED-92B213277DDA}" destId="{F5191695-5362-4B4B-866D-24519A5E076D}" srcOrd="2" destOrd="0" parTransId="{1B6362DC-4EAE-4997-95AC-9BA28F462A4C}" sibTransId="{A8EA7204-AAB2-4F3F-BDF5-1F5029295A1A}"/>
    <dgm:cxn modelId="{F6173EC3-393E-4716-80D0-FFCCCAB233B4}" type="presOf" srcId="{3ACC8DD2-5277-4AF2-8C3F-5B1594B7B59D}" destId="{16B38B6E-4ECD-439A-9FB2-09DF8656EE46}" srcOrd="0" destOrd="0" presId="urn:microsoft.com/office/officeart/2005/8/layout/hProcess11"/>
    <dgm:cxn modelId="{F9A92296-9D36-45F5-BCC3-C4262D37ED35}" srcId="{EA1E7F41-1AFC-4127-85ED-92B213277DDA}" destId="{622E0B7A-F214-4759-92E3-9507B4983D9B}" srcOrd="0" destOrd="0" parTransId="{C73EAA22-BB1A-491E-A2E5-B8F3F74BFBF5}" sibTransId="{B2BAC6AA-7DEF-4397-B858-9F4A5B06E775}"/>
    <dgm:cxn modelId="{BBBE8129-9904-41E7-8CB6-C5F8B5B1DF66}" srcId="{EA1E7F41-1AFC-4127-85ED-92B213277DDA}" destId="{3ACC8DD2-5277-4AF2-8C3F-5B1594B7B59D}" srcOrd="1" destOrd="0" parTransId="{84C5921C-8FED-4876-A117-18D6DC64BA99}" sibTransId="{62D0BA97-8845-4EAC-8773-9BF4496E5203}"/>
    <dgm:cxn modelId="{C4BB8BBA-F6F3-4A4B-97D4-016EC81E4F8D}" type="presOf" srcId="{F5191695-5362-4B4B-866D-24519A5E076D}" destId="{E2622DE1-EC23-4F9A-AC6C-460B058FCF1B}" srcOrd="0" destOrd="0" presId="urn:microsoft.com/office/officeart/2005/8/layout/hProcess11"/>
    <dgm:cxn modelId="{8EBD6DB2-0F9B-4E33-AA54-A97FAB570314}" type="presOf" srcId="{EA1E7F41-1AFC-4127-85ED-92B213277DDA}" destId="{B28DE9F1-8049-42E4-94F3-7628A2FD629F}" srcOrd="0" destOrd="0" presId="urn:microsoft.com/office/officeart/2005/8/layout/hProcess11"/>
    <dgm:cxn modelId="{E15CF4DB-7662-49FD-8D8A-4B5A8F4F0593}" type="presParOf" srcId="{B28DE9F1-8049-42E4-94F3-7628A2FD629F}" destId="{B74935FA-CC08-4C53-B235-A81753B84BF7}" srcOrd="0" destOrd="0" presId="urn:microsoft.com/office/officeart/2005/8/layout/hProcess11"/>
    <dgm:cxn modelId="{CB7BA5A9-EA17-4EC6-90B2-1B7853CCE98F}" type="presParOf" srcId="{B28DE9F1-8049-42E4-94F3-7628A2FD629F}" destId="{D6ACE8DE-F74B-4EF1-AE25-B2B88B162539}" srcOrd="1" destOrd="0" presId="urn:microsoft.com/office/officeart/2005/8/layout/hProcess11"/>
    <dgm:cxn modelId="{3820753B-2741-4779-959D-95C81201BB2F}" type="presParOf" srcId="{D6ACE8DE-F74B-4EF1-AE25-B2B88B162539}" destId="{D95BB2E0-4EC7-425E-A3F0-F45FB59BE81A}" srcOrd="0" destOrd="0" presId="urn:microsoft.com/office/officeart/2005/8/layout/hProcess11"/>
    <dgm:cxn modelId="{14C91CF0-896A-4B15-9CFD-06D4796E863B}" type="presParOf" srcId="{D95BB2E0-4EC7-425E-A3F0-F45FB59BE81A}" destId="{1B4DE41B-7441-4FC4-AAFC-9A88AA58CCBD}" srcOrd="0" destOrd="0" presId="urn:microsoft.com/office/officeart/2005/8/layout/hProcess11"/>
    <dgm:cxn modelId="{0601C30B-2FF8-4F36-88A5-DB71F0F31DB3}" type="presParOf" srcId="{D95BB2E0-4EC7-425E-A3F0-F45FB59BE81A}" destId="{44296765-63F7-4F00-8CA9-BF50BE0F146B}" srcOrd="1" destOrd="0" presId="urn:microsoft.com/office/officeart/2005/8/layout/hProcess11"/>
    <dgm:cxn modelId="{3C092415-0A94-415F-AE9E-A416C0583E5A}" type="presParOf" srcId="{D95BB2E0-4EC7-425E-A3F0-F45FB59BE81A}" destId="{BFCC0912-9494-487D-9642-1AB3AC0ADE12}" srcOrd="2" destOrd="0" presId="urn:microsoft.com/office/officeart/2005/8/layout/hProcess11"/>
    <dgm:cxn modelId="{47F13D17-D28D-4CE5-88A6-C28C8EB15587}" type="presParOf" srcId="{D6ACE8DE-F74B-4EF1-AE25-B2B88B162539}" destId="{303FB154-0CD9-46A3-A95C-B543AAC6F341}" srcOrd="1" destOrd="0" presId="urn:microsoft.com/office/officeart/2005/8/layout/hProcess11"/>
    <dgm:cxn modelId="{30D7E8E1-BB1D-4F44-90AA-3E9D92041ECD}" type="presParOf" srcId="{D6ACE8DE-F74B-4EF1-AE25-B2B88B162539}" destId="{B92E459C-198D-4897-98B3-170AA1A188FE}" srcOrd="2" destOrd="0" presId="urn:microsoft.com/office/officeart/2005/8/layout/hProcess11"/>
    <dgm:cxn modelId="{215C1D90-1CDB-4CC8-914E-0F61809B6A7B}" type="presParOf" srcId="{B92E459C-198D-4897-98B3-170AA1A188FE}" destId="{16B38B6E-4ECD-439A-9FB2-09DF8656EE46}" srcOrd="0" destOrd="0" presId="urn:microsoft.com/office/officeart/2005/8/layout/hProcess11"/>
    <dgm:cxn modelId="{AB33AA62-2BBA-4C76-ACAD-7C30DEB004F9}" type="presParOf" srcId="{B92E459C-198D-4897-98B3-170AA1A188FE}" destId="{25648291-CA7A-4370-B833-78E17DBA5BC9}" srcOrd="1" destOrd="0" presId="urn:microsoft.com/office/officeart/2005/8/layout/hProcess11"/>
    <dgm:cxn modelId="{579FEB31-3394-4005-9993-B0AD5CC45784}" type="presParOf" srcId="{B92E459C-198D-4897-98B3-170AA1A188FE}" destId="{5F9BDFA7-AF16-413B-BE0D-E0527BDA8F2E}" srcOrd="2" destOrd="0" presId="urn:microsoft.com/office/officeart/2005/8/layout/hProcess11"/>
    <dgm:cxn modelId="{52B6FCAD-FA1D-4E55-9999-07CC570CA4CD}" type="presParOf" srcId="{D6ACE8DE-F74B-4EF1-AE25-B2B88B162539}" destId="{5B6AFBF2-5A49-41E9-B9CE-BF370B019804}" srcOrd="3" destOrd="0" presId="urn:microsoft.com/office/officeart/2005/8/layout/hProcess11"/>
    <dgm:cxn modelId="{93B2CD61-B08F-4F3C-998D-A84A06223BBA}" type="presParOf" srcId="{D6ACE8DE-F74B-4EF1-AE25-B2B88B162539}" destId="{D0C25BB8-D73F-4FFA-8DCF-11B7EC1B053F}" srcOrd="4" destOrd="0" presId="urn:microsoft.com/office/officeart/2005/8/layout/hProcess11"/>
    <dgm:cxn modelId="{49A397E2-0EB0-4C14-A862-6D52E471775E}" type="presParOf" srcId="{D0C25BB8-D73F-4FFA-8DCF-11B7EC1B053F}" destId="{E2622DE1-EC23-4F9A-AC6C-460B058FCF1B}" srcOrd="0" destOrd="0" presId="urn:microsoft.com/office/officeart/2005/8/layout/hProcess11"/>
    <dgm:cxn modelId="{269885CC-5A0A-4242-8413-911DB7DF7A5E}" type="presParOf" srcId="{D0C25BB8-D73F-4FFA-8DCF-11B7EC1B053F}" destId="{8155F411-60D9-4AB7-99B6-7CF59752220E}" srcOrd="1" destOrd="0" presId="urn:microsoft.com/office/officeart/2005/8/layout/hProcess11"/>
    <dgm:cxn modelId="{8965E654-78C5-4CA3-8911-8C2370F50923}" type="presParOf" srcId="{D0C25BB8-D73F-4FFA-8DCF-11B7EC1B053F}" destId="{83931AFC-C557-40D7-9F28-BEC16DE029E4}"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B43F618-9E3E-4AAD-BC34-DD2FACDC7B2E}"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US"/>
        </a:p>
      </dgm:t>
    </dgm:pt>
    <dgm:pt modelId="{6293741F-CA66-4F1F-9256-8F6001DDCC47}">
      <dgm:prSet phldrT="[Text]"/>
      <dgm:spPr>
        <a:solidFill>
          <a:srgbClr val="FFCCCC"/>
        </a:solidFill>
      </dgm:spPr>
      <dgm:t>
        <a:bodyPr/>
        <a:lstStyle/>
        <a:p>
          <a:r>
            <a:rPr lang="en-US" dirty="0" smtClean="0">
              <a:solidFill>
                <a:schemeClr val="bg1">
                  <a:lumMod val="75000"/>
                </a:schemeClr>
              </a:solidFill>
            </a:rPr>
            <a:t>Consider accuracy of sources</a:t>
          </a:r>
          <a:endParaRPr lang="en-US" dirty="0">
            <a:solidFill>
              <a:schemeClr val="bg1">
                <a:lumMod val="75000"/>
              </a:schemeClr>
            </a:solidFill>
          </a:endParaRPr>
        </a:p>
      </dgm:t>
    </dgm:pt>
    <dgm:pt modelId="{68781009-AD1F-4C20-91FF-0614C6445807}" type="parTrans" cxnId="{8440FF73-FF2E-4FE4-8303-40367BF73930}">
      <dgm:prSet/>
      <dgm:spPr/>
      <dgm:t>
        <a:bodyPr/>
        <a:lstStyle/>
        <a:p>
          <a:endParaRPr lang="en-US"/>
        </a:p>
      </dgm:t>
    </dgm:pt>
    <dgm:pt modelId="{E710E4DE-E00F-449A-A936-DA434926CE9B}" type="sibTrans" cxnId="{8440FF73-FF2E-4FE4-8303-40367BF73930}">
      <dgm:prSet/>
      <dgm:spPr/>
      <dgm:t>
        <a:bodyPr/>
        <a:lstStyle/>
        <a:p>
          <a:endParaRPr lang="en-US"/>
        </a:p>
      </dgm:t>
    </dgm:pt>
    <dgm:pt modelId="{B0E46C65-605A-414A-9CEE-3752A12F660F}">
      <dgm:prSet phldrT="[Text]"/>
      <dgm:spPr>
        <a:solidFill>
          <a:srgbClr val="CCFFCC"/>
        </a:solidFill>
      </dgm:spPr>
      <dgm:t>
        <a:bodyPr/>
        <a:lstStyle/>
        <a:p>
          <a:r>
            <a:rPr lang="en-US" dirty="0" smtClean="0">
              <a:solidFill>
                <a:schemeClr val="bg1">
                  <a:lumMod val="75000"/>
                </a:schemeClr>
              </a:solidFill>
            </a:rPr>
            <a:t>Consider freshness of sources</a:t>
          </a:r>
          <a:endParaRPr lang="en-US" dirty="0">
            <a:solidFill>
              <a:schemeClr val="bg1">
                <a:lumMod val="75000"/>
              </a:schemeClr>
            </a:solidFill>
          </a:endParaRPr>
        </a:p>
      </dgm:t>
    </dgm:pt>
    <dgm:pt modelId="{378D2889-99E3-4DEB-B377-E2D3C4E50EE4}" type="parTrans" cxnId="{866CBF03-3A29-4868-A439-5C36EB0DC58E}">
      <dgm:prSet/>
      <dgm:spPr/>
      <dgm:t>
        <a:bodyPr/>
        <a:lstStyle/>
        <a:p>
          <a:endParaRPr lang="en-US"/>
        </a:p>
      </dgm:t>
    </dgm:pt>
    <dgm:pt modelId="{5A830255-35EC-48AC-A1E5-354D6E0E59A4}" type="sibTrans" cxnId="{866CBF03-3A29-4868-A439-5C36EB0DC58E}">
      <dgm:prSet/>
      <dgm:spPr/>
      <dgm:t>
        <a:bodyPr/>
        <a:lstStyle/>
        <a:p>
          <a:endParaRPr lang="en-US"/>
        </a:p>
      </dgm:t>
    </dgm:pt>
    <dgm:pt modelId="{2F2A48DE-12B2-45D5-B790-FA26A40A3EC7}">
      <dgm:prSet phldrT="[Text]"/>
      <dgm:spPr/>
      <dgm:t>
        <a:bodyPr/>
        <a:lstStyle/>
        <a:p>
          <a:r>
            <a:rPr lang="en-US" dirty="0" smtClean="0"/>
            <a:t>Consider dependence between sources</a:t>
          </a:r>
          <a:endParaRPr lang="en-US" dirty="0"/>
        </a:p>
      </dgm:t>
    </dgm:pt>
    <dgm:pt modelId="{9F5A2BB1-4FE1-48EC-89C4-DD097D80C4AA}" type="parTrans" cxnId="{7F675B4A-F3B0-4F38-ABB3-B71EF70CE877}">
      <dgm:prSet/>
      <dgm:spPr/>
      <dgm:t>
        <a:bodyPr/>
        <a:lstStyle/>
        <a:p>
          <a:endParaRPr lang="en-US"/>
        </a:p>
      </dgm:t>
    </dgm:pt>
    <dgm:pt modelId="{4CE03AEF-F0FF-4F3D-9EEE-EA3BC60A74CD}" type="sibTrans" cxnId="{7F675B4A-F3B0-4F38-ABB3-B71EF70CE877}">
      <dgm:prSet/>
      <dgm:spPr/>
      <dgm:t>
        <a:bodyPr/>
        <a:lstStyle/>
        <a:p>
          <a:endParaRPr lang="en-US"/>
        </a:p>
      </dgm:t>
    </dgm:pt>
    <dgm:pt modelId="{CBC06E11-FB97-4551-A63C-E173F49F5E95}" type="pres">
      <dgm:prSet presAssocID="{AB43F618-9E3E-4AAD-BC34-DD2FACDC7B2E}" presName="diagram" presStyleCnt="0">
        <dgm:presLayoutVars>
          <dgm:dir/>
          <dgm:resizeHandles val="exact"/>
        </dgm:presLayoutVars>
      </dgm:prSet>
      <dgm:spPr/>
      <dgm:t>
        <a:bodyPr/>
        <a:lstStyle/>
        <a:p>
          <a:endParaRPr lang="en-US"/>
        </a:p>
      </dgm:t>
    </dgm:pt>
    <dgm:pt modelId="{1FF90388-2B72-48F0-836E-A4A8089F7279}" type="pres">
      <dgm:prSet presAssocID="{6293741F-CA66-4F1F-9256-8F6001DDCC47}" presName="node" presStyleLbl="node1" presStyleIdx="0" presStyleCnt="3">
        <dgm:presLayoutVars>
          <dgm:bulletEnabled val="1"/>
        </dgm:presLayoutVars>
      </dgm:prSet>
      <dgm:spPr/>
      <dgm:t>
        <a:bodyPr/>
        <a:lstStyle/>
        <a:p>
          <a:endParaRPr lang="en-US"/>
        </a:p>
      </dgm:t>
    </dgm:pt>
    <dgm:pt modelId="{E9865772-96C4-4758-8216-F541C82C308D}" type="pres">
      <dgm:prSet presAssocID="{E710E4DE-E00F-449A-A936-DA434926CE9B}" presName="sibTrans" presStyleCnt="0"/>
      <dgm:spPr/>
    </dgm:pt>
    <dgm:pt modelId="{EAA57C95-2F8C-469F-84A5-82088F43D0AC}" type="pres">
      <dgm:prSet presAssocID="{B0E46C65-605A-414A-9CEE-3752A12F660F}" presName="node" presStyleLbl="node1" presStyleIdx="1" presStyleCnt="3">
        <dgm:presLayoutVars>
          <dgm:bulletEnabled val="1"/>
        </dgm:presLayoutVars>
      </dgm:prSet>
      <dgm:spPr/>
      <dgm:t>
        <a:bodyPr/>
        <a:lstStyle/>
        <a:p>
          <a:endParaRPr lang="en-US"/>
        </a:p>
      </dgm:t>
    </dgm:pt>
    <dgm:pt modelId="{B9B802E4-860E-4075-AA68-64119F8AE4EE}" type="pres">
      <dgm:prSet presAssocID="{5A830255-35EC-48AC-A1E5-354D6E0E59A4}" presName="sibTrans" presStyleCnt="0"/>
      <dgm:spPr/>
    </dgm:pt>
    <dgm:pt modelId="{D3598A91-0ABC-4269-B43B-CC6A7DF5B916}" type="pres">
      <dgm:prSet presAssocID="{2F2A48DE-12B2-45D5-B790-FA26A40A3EC7}" presName="node" presStyleLbl="node1" presStyleIdx="2" presStyleCnt="3">
        <dgm:presLayoutVars>
          <dgm:bulletEnabled val="1"/>
        </dgm:presLayoutVars>
      </dgm:prSet>
      <dgm:spPr/>
      <dgm:t>
        <a:bodyPr/>
        <a:lstStyle/>
        <a:p>
          <a:endParaRPr lang="en-US"/>
        </a:p>
      </dgm:t>
    </dgm:pt>
  </dgm:ptLst>
  <dgm:cxnLst>
    <dgm:cxn modelId="{A1D6BAA1-AC7E-4E8A-83EC-6601CA953DBD}" type="presOf" srcId="{6293741F-CA66-4F1F-9256-8F6001DDCC47}" destId="{1FF90388-2B72-48F0-836E-A4A8089F7279}" srcOrd="0" destOrd="0" presId="urn:microsoft.com/office/officeart/2005/8/layout/default"/>
    <dgm:cxn modelId="{8440FF73-FF2E-4FE4-8303-40367BF73930}" srcId="{AB43F618-9E3E-4AAD-BC34-DD2FACDC7B2E}" destId="{6293741F-CA66-4F1F-9256-8F6001DDCC47}" srcOrd="0" destOrd="0" parTransId="{68781009-AD1F-4C20-91FF-0614C6445807}" sibTransId="{E710E4DE-E00F-449A-A936-DA434926CE9B}"/>
    <dgm:cxn modelId="{AF8BF4B0-DCB4-4AF1-8129-4E0A56D90EFB}" type="presOf" srcId="{AB43F618-9E3E-4AAD-BC34-DD2FACDC7B2E}" destId="{CBC06E11-FB97-4551-A63C-E173F49F5E95}" srcOrd="0" destOrd="0" presId="urn:microsoft.com/office/officeart/2005/8/layout/default"/>
    <dgm:cxn modelId="{7F675B4A-F3B0-4F38-ABB3-B71EF70CE877}" srcId="{AB43F618-9E3E-4AAD-BC34-DD2FACDC7B2E}" destId="{2F2A48DE-12B2-45D5-B790-FA26A40A3EC7}" srcOrd="2" destOrd="0" parTransId="{9F5A2BB1-4FE1-48EC-89C4-DD097D80C4AA}" sibTransId="{4CE03AEF-F0FF-4F3D-9EEE-EA3BC60A74CD}"/>
    <dgm:cxn modelId="{866CBF03-3A29-4868-A439-5C36EB0DC58E}" srcId="{AB43F618-9E3E-4AAD-BC34-DD2FACDC7B2E}" destId="{B0E46C65-605A-414A-9CEE-3752A12F660F}" srcOrd="1" destOrd="0" parTransId="{378D2889-99E3-4DEB-B377-E2D3C4E50EE4}" sibTransId="{5A830255-35EC-48AC-A1E5-354D6E0E59A4}"/>
    <dgm:cxn modelId="{047AAFC1-9AD0-4526-A36F-08D1955B68EB}" type="presOf" srcId="{2F2A48DE-12B2-45D5-B790-FA26A40A3EC7}" destId="{D3598A91-0ABC-4269-B43B-CC6A7DF5B916}" srcOrd="0" destOrd="0" presId="urn:microsoft.com/office/officeart/2005/8/layout/default"/>
    <dgm:cxn modelId="{E57CC73B-FDA6-48F8-B560-DFDBF8C1EDF0}" type="presOf" srcId="{B0E46C65-605A-414A-9CEE-3752A12F660F}" destId="{EAA57C95-2F8C-469F-84A5-82088F43D0AC}" srcOrd="0" destOrd="0" presId="urn:microsoft.com/office/officeart/2005/8/layout/default"/>
    <dgm:cxn modelId="{139EF10F-8E85-4DB5-B850-5F919628050A}" type="presParOf" srcId="{CBC06E11-FB97-4551-A63C-E173F49F5E95}" destId="{1FF90388-2B72-48F0-836E-A4A8089F7279}" srcOrd="0" destOrd="0" presId="urn:microsoft.com/office/officeart/2005/8/layout/default"/>
    <dgm:cxn modelId="{03DFAE01-9A85-4CC1-9ED6-D4EC905EAD80}" type="presParOf" srcId="{CBC06E11-FB97-4551-A63C-E173F49F5E95}" destId="{E9865772-96C4-4758-8216-F541C82C308D}" srcOrd="1" destOrd="0" presId="urn:microsoft.com/office/officeart/2005/8/layout/default"/>
    <dgm:cxn modelId="{6DCA0DF2-5064-4C15-9C88-181DBE9B7C1D}" type="presParOf" srcId="{CBC06E11-FB97-4551-A63C-E173F49F5E95}" destId="{EAA57C95-2F8C-469F-84A5-82088F43D0AC}" srcOrd="2" destOrd="0" presId="urn:microsoft.com/office/officeart/2005/8/layout/default"/>
    <dgm:cxn modelId="{B15435FA-62E1-4621-A962-CC08202A7A04}" type="presParOf" srcId="{CBC06E11-FB97-4551-A63C-E173F49F5E95}" destId="{B9B802E4-860E-4075-AA68-64119F8AE4EE}" srcOrd="3" destOrd="0" presId="urn:microsoft.com/office/officeart/2005/8/layout/default"/>
    <dgm:cxn modelId="{A70EA8F8-A636-49FC-83D7-F6016801A882}" type="presParOf" srcId="{CBC06E11-FB97-4551-A63C-E173F49F5E95}" destId="{D3598A91-0ABC-4269-B43B-CC6A7DF5B916}" srcOrd="4"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0DBB007-713C-48A1-806C-4000684A595D}"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US"/>
        </a:p>
      </dgm:t>
    </dgm:pt>
    <dgm:pt modelId="{A93041D1-3A17-4109-B507-810DD0C7C5C0}">
      <dgm:prSet phldrT="[Text]"/>
      <dgm:spPr/>
      <dgm:t>
        <a:bodyPr/>
        <a:lstStyle/>
        <a:p>
          <a:r>
            <a:rPr lang="en-US" dirty="0" smtClean="0"/>
            <a:t>Exact</a:t>
          </a:r>
          <a:br>
            <a:rPr lang="en-US" dirty="0" smtClean="0"/>
          </a:br>
          <a:r>
            <a:rPr lang="en-US" dirty="0" err="1" smtClean="0"/>
            <a:t>ness</a:t>
          </a:r>
          <a:endParaRPr lang="en-US" dirty="0"/>
        </a:p>
      </dgm:t>
    </dgm:pt>
    <dgm:pt modelId="{911B0B9A-E3A3-4080-98F9-813A16989421}" type="parTrans" cxnId="{962D4F12-7CA5-4E5B-A404-91D1041210C6}">
      <dgm:prSet/>
      <dgm:spPr/>
      <dgm:t>
        <a:bodyPr/>
        <a:lstStyle/>
        <a:p>
          <a:endParaRPr lang="en-US"/>
        </a:p>
      </dgm:t>
    </dgm:pt>
    <dgm:pt modelId="{4C16D7AF-431B-4454-A5FF-CB1ABA923E24}" type="sibTrans" cxnId="{962D4F12-7CA5-4E5B-A404-91D1041210C6}">
      <dgm:prSet/>
      <dgm:spPr/>
      <dgm:t>
        <a:bodyPr/>
        <a:lstStyle/>
        <a:p>
          <a:endParaRPr lang="en-US"/>
        </a:p>
      </dgm:t>
    </dgm:pt>
    <dgm:pt modelId="{78704E03-25D0-48C6-98FF-D217F34A680B}">
      <dgm:prSet phldrT="[Text]"/>
      <dgm:spPr/>
      <dgm:t>
        <a:bodyPr/>
        <a:lstStyle/>
        <a:p>
          <a:r>
            <a:rPr lang="en-US" dirty="0" smtClean="0"/>
            <a:t>Cove</a:t>
          </a:r>
          <a:br>
            <a:rPr lang="en-US" dirty="0" smtClean="0"/>
          </a:br>
          <a:r>
            <a:rPr lang="en-US" dirty="0" smtClean="0"/>
            <a:t>rage</a:t>
          </a:r>
          <a:endParaRPr lang="en-US" dirty="0"/>
        </a:p>
      </dgm:t>
    </dgm:pt>
    <dgm:pt modelId="{E6179D72-EDC2-438C-A219-3AD11F9F547C}" type="parTrans" cxnId="{9EFE1CE3-8029-4FB0-A705-C58ECA894EC5}">
      <dgm:prSet/>
      <dgm:spPr/>
      <dgm:t>
        <a:bodyPr/>
        <a:lstStyle/>
        <a:p>
          <a:endParaRPr lang="en-US"/>
        </a:p>
      </dgm:t>
    </dgm:pt>
    <dgm:pt modelId="{D8BD365C-4D21-47BE-A707-8C21297C052C}" type="sibTrans" cxnId="{9EFE1CE3-8029-4FB0-A705-C58ECA894EC5}">
      <dgm:prSet/>
      <dgm:spPr/>
      <dgm:t>
        <a:bodyPr/>
        <a:lstStyle/>
        <a:p>
          <a:endParaRPr lang="en-US"/>
        </a:p>
      </dgm:t>
    </dgm:pt>
    <dgm:pt modelId="{91DB4F26-081C-42FA-B7AF-A45C5AE18DB0}">
      <dgm:prSet phldrT="[Text]"/>
      <dgm:spPr/>
      <dgm:t>
        <a:bodyPr/>
        <a:lstStyle/>
        <a:p>
          <a:r>
            <a:rPr lang="en-US" dirty="0" smtClean="0"/>
            <a:t>Fresh</a:t>
          </a:r>
          <a:br>
            <a:rPr lang="en-US" dirty="0" smtClean="0"/>
          </a:br>
          <a:r>
            <a:rPr lang="en-US" dirty="0" err="1" smtClean="0"/>
            <a:t>ness</a:t>
          </a:r>
          <a:endParaRPr lang="en-US" dirty="0"/>
        </a:p>
      </dgm:t>
    </dgm:pt>
    <dgm:pt modelId="{872A734A-7EDE-4390-906B-F35BAEC620E4}" type="parTrans" cxnId="{851A2751-A4F4-4452-BFBA-7D8C94884FDE}">
      <dgm:prSet/>
      <dgm:spPr/>
      <dgm:t>
        <a:bodyPr/>
        <a:lstStyle/>
        <a:p>
          <a:endParaRPr lang="en-US"/>
        </a:p>
      </dgm:t>
    </dgm:pt>
    <dgm:pt modelId="{767E59FC-04A0-49C2-A187-33E215125350}" type="sibTrans" cxnId="{851A2751-A4F4-4452-BFBA-7D8C94884FDE}">
      <dgm:prSet/>
      <dgm:spPr/>
      <dgm:t>
        <a:bodyPr/>
        <a:lstStyle/>
        <a:p>
          <a:endParaRPr lang="en-US"/>
        </a:p>
      </dgm:t>
    </dgm:pt>
    <dgm:pt modelId="{4C178CD1-4A9D-43D7-885C-A4A98E1D092A}">
      <dgm:prSet phldrT="[Text]"/>
      <dgm:spPr/>
      <dgm:t>
        <a:bodyPr/>
        <a:lstStyle/>
        <a:p>
          <a:r>
            <a:rPr lang="en-US" dirty="0" smtClean="0">
              <a:solidFill>
                <a:srgbClr val="C00000"/>
              </a:solidFill>
            </a:rPr>
            <a:t>Accuracy</a:t>
          </a:r>
          <a:endParaRPr lang="en-US" dirty="0">
            <a:solidFill>
              <a:srgbClr val="C00000"/>
            </a:solidFill>
          </a:endParaRPr>
        </a:p>
      </dgm:t>
    </dgm:pt>
    <dgm:pt modelId="{E925C310-512C-4B80-AE91-FB18B7021FC1}" type="parTrans" cxnId="{1C7B2C83-9C9B-43CB-8F6B-92799C326B92}">
      <dgm:prSet/>
      <dgm:spPr/>
      <dgm:t>
        <a:bodyPr/>
        <a:lstStyle/>
        <a:p>
          <a:endParaRPr lang="en-US"/>
        </a:p>
      </dgm:t>
    </dgm:pt>
    <dgm:pt modelId="{9E8B63F5-D5CC-4E09-91BE-FC973770BDEF}" type="sibTrans" cxnId="{1C7B2C83-9C9B-43CB-8F6B-92799C326B92}">
      <dgm:prSet/>
      <dgm:spPr/>
      <dgm:t>
        <a:bodyPr/>
        <a:lstStyle/>
        <a:p>
          <a:endParaRPr lang="en-US"/>
        </a:p>
      </dgm:t>
    </dgm:pt>
    <dgm:pt modelId="{0E1EE166-0793-494F-B564-FEAE689B03C0}" type="pres">
      <dgm:prSet presAssocID="{40DBB007-713C-48A1-806C-4000684A595D}" presName="Name0" presStyleCnt="0">
        <dgm:presLayoutVars>
          <dgm:chMax val="4"/>
          <dgm:resizeHandles val="exact"/>
        </dgm:presLayoutVars>
      </dgm:prSet>
      <dgm:spPr/>
      <dgm:t>
        <a:bodyPr/>
        <a:lstStyle/>
        <a:p>
          <a:endParaRPr lang="en-US"/>
        </a:p>
      </dgm:t>
    </dgm:pt>
    <dgm:pt modelId="{71BA6F03-1095-4DFC-A165-B4C09D2FD12D}" type="pres">
      <dgm:prSet presAssocID="{40DBB007-713C-48A1-806C-4000684A595D}" presName="ellipse" presStyleLbl="trBgShp" presStyleIdx="0" presStyleCnt="1"/>
      <dgm:spPr/>
    </dgm:pt>
    <dgm:pt modelId="{66728EC7-DDAD-4A89-9FD8-2C3D721D8008}" type="pres">
      <dgm:prSet presAssocID="{40DBB007-713C-48A1-806C-4000684A595D}" presName="arrow1" presStyleLbl="fgShp" presStyleIdx="0" presStyleCnt="1"/>
      <dgm:spPr/>
    </dgm:pt>
    <dgm:pt modelId="{340EA890-B3A5-4918-844B-CB329AC14FAE}" type="pres">
      <dgm:prSet presAssocID="{40DBB007-713C-48A1-806C-4000684A595D}" presName="rectangle" presStyleLbl="revTx" presStyleIdx="0" presStyleCnt="1">
        <dgm:presLayoutVars>
          <dgm:bulletEnabled val="1"/>
        </dgm:presLayoutVars>
      </dgm:prSet>
      <dgm:spPr/>
      <dgm:t>
        <a:bodyPr/>
        <a:lstStyle/>
        <a:p>
          <a:endParaRPr lang="en-US"/>
        </a:p>
      </dgm:t>
    </dgm:pt>
    <dgm:pt modelId="{66BA4F93-F096-436F-A65C-93E561B5142A}" type="pres">
      <dgm:prSet presAssocID="{78704E03-25D0-48C6-98FF-D217F34A680B}" presName="item1" presStyleLbl="node1" presStyleIdx="0" presStyleCnt="3">
        <dgm:presLayoutVars>
          <dgm:bulletEnabled val="1"/>
        </dgm:presLayoutVars>
      </dgm:prSet>
      <dgm:spPr/>
      <dgm:t>
        <a:bodyPr/>
        <a:lstStyle/>
        <a:p>
          <a:endParaRPr lang="en-US"/>
        </a:p>
      </dgm:t>
    </dgm:pt>
    <dgm:pt modelId="{82F4D07D-A920-435F-A893-2193091D1C69}" type="pres">
      <dgm:prSet presAssocID="{91DB4F26-081C-42FA-B7AF-A45C5AE18DB0}" presName="item2" presStyleLbl="node1" presStyleIdx="1" presStyleCnt="3">
        <dgm:presLayoutVars>
          <dgm:bulletEnabled val="1"/>
        </dgm:presLayoutVars>
      </dgm:prSet>
      <dgm:spPr/>
      <dgm:t>
        <a:bodyPr/>
        <a:lstStyle/>
        <a:p>
          <a:endParaRPr lang="en-US"/>
        </a:p>
      </dgm:t>
    </dgm:pt>
    <dgm:pt modelId="{D34BA74D-C1C1-4D41-97A6-835E647D34D5}" type="pres">
      <dgm:prSet presAssocID="{4C178CD1-4A9D-43D7-885C-A4A98E1D092A}" presName="item3" presStyleLbl="node1" presStyleIdx="2" presStyleCnt="3">
        <dgm:presLayoutVars>
          <dgm:bulletEnabled val="1"/>
        </dgm:presLayoutVars>
      </dgm:prSet>
      <dgm:spPr/>
      <dgm:t>
        <a:bodyPr/>
        <a:lstStyle/>
        <a:p>
          <a:endParaRPr lang="en-US"/>
        </a:p>
      </dgm:t>
    </dgm:pt>
    <dgm:pt modelId="{C579CB1E-C3B4-4292-978B-61DD0BC57F81}" type="pres">
      <dgm:prSet presAssocID="{40DBB007-713C-48A1-806C-4000684A595D}" presName="funnel" presStyleLbl="trAlignAcc1" presStyleIdx="0" presStyleCnt="1"/>
      <dgm:spPr/>
    </dgm:pt>
  </dgm:ptLst>
  <dgm:cxnLst>
    <dgm:cxn modelId="{476EB126-DD38-45EB-8A10-442468FB10EB}" type="presOf" srcId="{4C178CD1-4A9D-43D7-885C-A4A98E1D092A}" destId="{340EA890-B3A5-4918-844B-CB329AC14FAE}" srcOrd="0" destOrd="0" presId="urn:microsoft.com/office/officeart/2005/8/layout/funnel1"/>
    <dgm:cxn modelId="{9EFE1CE3-8029-4FB0-A705-C58ECA894EC5}" srcId="{40DBB007-713C-48A1-806C-4000684A595D}" destId="{78704E03-25D0-48C6-98FF-D217F34A680B}" srcOrd="1" destOrd="0" parTransId="{E6179D72-EDC2-438C-A219-3AD11F9F547C}" sibTransId="{D8BD365C-4D21-47BE-A707-8C21297C052C}"/>
    <dgm:cxn modelId="{1C7B2C83-9C9B-43CB-8F6B-92799C326B92}" srcId="{40DBB007-713C-48A1-806C-4000684A595D}" destId="{4C178CD1-4A9D-43D7-885C-A4A98E1D092A}" srcOrd="3" destOrd="0" parTransId="{E925C310-512C-4B80-AE91-FB18B7021FC1}" sibTransId="{9E8B63F5-D5CC-4E09-91BE-FC973770BDEF}"/>
    <dgm:cxn modelId="{7E4A031E-D2C8-427C-AA0E-7B2C0707D540}" type="presOf" srcId="{78704E03-25D0-48C6-98FF-D217F34A680B}" destId="{82F4D07D-A920-435F-A893-2193091D1C69}" srcOrd="0" destOrd="0" presId="urn:microsoft.com/office/officeart/2005/8/layout/funnel1"/>
    <dgm:cxn modelId="{230868F8-4C55-4E61-B477-44D00B9531EB}" type="presOf" srcId="{A93041D1-3A17-4109-B507-810DD0C7C5C0}" destId="{D34BA74D-C1C1-4D41-97A6-835E647D34D5}" srcOrd="0" destOrd="0" presId="urn:microsoft.com/office/officeart/2005/8/layout/funnel1"/>
    <dgm:cxn modelId="{4C3A9986-89ED-446E-BE71-3A02DAE451C6}" type="presOf" srcId="{40DBB007-713C-48A1-806C-4000684A595D}" destId="{0E1EE166-0793-494F-B564-FEAE689B03C0}" srcOrd="0" destOrd="0" presId="urn:microsoft.com/office/officeart/2005/8/layout/funnel1"/>
    <dgm:cxn modelId="{962D4F12-7CA5-4E5B-A404-91D1041210C6}" srcId="{40DBB007-713C-48A1-806C-4000684A595D}" destId="{A93041D1-3A17-4109-B507-810DD0C7C5C0}" srcOrd="0" destOrd="0" parTransId="{911B0B9A-E3A3-4080-98F9-813A16989421}" sibTransId="{4C16D7AF-431B-4454-A5FF-CB1ABA923E24}"/>
    <dgm:cxn modelId="{851A2751-A4F4-4452-BFBA-7D8C94884FDE}" srcId="{40DBB007-713C-48A1-806C-4000684A595D}" destId="{91DB4F26-081C-42FA-B7AF-A45C5AE18DB0}" srcOrd="2" destOrd="0" parTransId="{872A734A-7EDE-4390-906B-F35BAEC620E4}" sibTransId="{767E59FC-04A0-49C2-A187-33E215125350}"/>
    <dgm:cxn modelId="{751A9208-71AB-45D5-B097-9ACDC866F72B}" type="presOf" srcId="{91DB4F26-081C-42FA-B7AF-A45C5AE18DB0}" destId="{66BA4F93-F096-436F-A65C-93E561B5142A}" srcOrd="0" destOrd="0" presId="urn:microsoft.com/office/officeart/2005/8/layout/funnel1"/>
    <dgm:cxn modelId="{654EBB05-CAB6-4394-8C59-7177F9B5B08B}" type="presParOf" srcId="{0E1EE166-0793-494F-B564-FEAE689B03C0}" destId="{71BA6F03-1095-4DFC-A165-B4C09D2FD12D}" srcOrd="0" destOrd="0" presId="urn:microsoft.com/office/officeart/2005/8/layout/funnel1"/>
    <dgm:cxn modelId="{CA9FAB68-77AC-4055-A7C6-59C9270034D1}" type="presParOf" srcId="{0E1EE166-0793-494F-B564-FEAE689B03C0}" destId="{66728EC7-DDAD-4A89-9FD8-2C3D721D8008}" srcOrd="1" destOrd="0" presId="urn:microsoft.com/office/officeart/2005/8/layout/funnel1"/>
    <dgm:cxn modelId="{E04D2A0D-897B-46E0-B2AD-77F86D086ABB}" type="presParOf" srcId="{0E1EE166-0793-494F-B564-FEAE689B03C0}" destId="{340EA890-B3A5-4918-844B-CB329AC14FAE}" srcOrd="2" destOrd="0" presId="urn:microsoft.com/office/officeart/2005/8/layout/funnel1"/>
    <dgm:cxn modelId="{E648E9F1-91F1-4508-93A1-9EC2C4633D90}" type="presParOf" srcId="{0E1EE166-0793-494F-B564-FEAE689B03C0}" destId="{66BA4F93-F096-436F-A65C-93E561B5142A}" srcOrd="3" destOrd="0" presId="urn:microsoft.com/office/officeart/2005/8/layout/funnel1"/>
    <dgm:cxn modelId="{4042E4CC-D881-4D4E-BD81-C4DD1E1EF934}" type="presParOf" srcId="{0E1EE166-0793-494F-B564-FEAE689B03C0}" destId="{82F4D07D-A920-435F-A893-2193091D1C69}" srcOrd="4" destOrd="0" presId="urn:microsoft.com/office/officeart/2005/8/layout/funnel1"/>
    <dgm:cxn modelId="{040EFE49-541E-4008-B0C9-1A5B4B68B91A}" type="presParOf" srcId="{0E1EE166-0793-494F-B564-FEAE689B03C0}" destId="{D34BA74D-C1C1-4D41-97A6-835E647D34D5}" srcOrd="5" destOrd="0" presId="urn:microsoft.com/office/officeart/2005/8/layout/funnel1"/>
    <dgm:cxn modelId="{BEE32C1F-C5A6-4F96-BD4C-36E139638A59}" type="presParOf" srcId="{0E1EE166-0793-494F-B564-FEAE689B03C0}" destId="{C579CB1E-C3B4-4292-978B-61DD0BC57F81}" srcOrd="6" destOrd="0" presId="urn:microsoft.com/office/officeart/2005/8/layout/funnel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B34F886-3D5D-4CD3-9109-3971AFB10096}" type="doc">
      <dgm:prSet loTypeId="urn:microsoft.com/office/officeart/2005/8/layout/pyramid2" loCatId="list" qsTypeId="urn:microsoft.com/office/officeart/2005/8/quickstyle/simple1" qsCatId="simple" csTypeId="urn:microsoft.com/office/officeart/2005/8/colors/accent1_2" csCatId="accent1" phldr="1"/>
      <dgm:spPr/>
    </dgm:pt>
    <dgm:pt modelId="{5BF9C3F9-6B3E-46A8-90C3-1CF99CA225AC}">
      <dgm:prSet phldrT="[Text]"/>
      <dgm:spPr/>
      <dgm:t>
        <a:bodyPr/>
        <a:lstStyle/>
        <a:p>
          <a:r>
            <a:rPr lang="en-US" b="1" dirty="0" smtClean="0">
              <a:solidFill>
                <a:srgbClr val="C00000"/>
              </a:solidFill>
            </a:rPr>
            <a:t>Data Fusion</a:t>
          </a:r>
          <a:endParaRPr lang="en-US" b="1" dirty="0">
            <a:solidFill>
              <a:srgbClr val="C00000"/>
            </a:solidFill>
          </a:endParaRPr>
        </a:p>
      </dgm:t>
    </dgm:pt>
    <dgm:pt modelId="{D79E4681-3B8B-4EBE-BF30-D05A706E6185}" type="parTrans" cxnId="{E242A39A-4FF4-4846-B986-232D572C62D4}">
      <dgm:prSet/>
      <dgm:spPr/>
      <dgm:t>
        <a:bodyPr/>
        <a:lstStyle/>
        <a:p>
          <a:endParaRPr lang="en-US"/>
        </a:p>
      </dgm:t>
    </dgm:pt>
    <dgm:pt modelId="{E8898D76-168D-4C5F-B84A-7B71A836BACB}" type="sibTrans" cxnId="{E242A39A-4FF4-4846-B986-232D572C62D4}">
      <dgm:prSet/>
      <dgm:spPr/>
      <dgm:t>
        <a:bodyPr/>
        <a:lstStyle/>
        <a:p>
          <a:endParaRPr lang="en-US"/>
        </a:p>
      </dgm:t>
    </dgm:pt>
    <dgm:pt modelId="{425E8BB6-4B4F-4402-93B6-CF7E78CDF4EB}">
      <dgm:prSet phldrT="[Text]"/>
      <dgm:spPr/>
      <dgm:t>
        <a:bodyPr/>
        <a:lstStyle/>
        <a:p>
          <a:r>
            <a:rPr lang="en-US" dirty="0" smtClean="0"/>
            <a:t>Duplicate Detection</a:t>
          </a:r>
          <a:endParaRPr lang="en-US" dirty="0"/>
        </a:p>
      </dgm:t>
    </dgm:pt>
    <dgm:pt modelId="{80657A1A-4E1D-4633-BA1B-F9B598C6D85D}" type="parTrans" cxnId="{B134018F-6B4C-4D4E-9B1B-AE422409BE1E}">
      <dgm:prSet/>
      <dgm:spPr/>
      <dgm:t>
        <a:bodyPr/>
        <a:lstStyle/>
        <a:p>
          <a:endParaRPr lang="en-US"/>
        </a:p>
      </dgm:t>
    </dgm:pt>
    <dgm:pt modelId="{8AF1AFC3-EFB3-4072-BF19-484DE7C9F081}" type="sibTrans" cxnId="{B134018F-6B4C-4D4E-9B1B-AE422409BE1E}">
      <dgm:prSet/>
      <dgm:spPr/>
      <dgm:t>
        <a:bodyPr/>
        <a:lstStyle/>
        <a:p>
          <a:endParaRPr lang="en-US"/>
        </a:p>
      </dgm:t>
    </dgm:pt>
    <dgm:pt modelId="{CE0719B0-F1B2-441D-8C07-3C7218B1431F}">
      <dgm:prSet phldrT="[Text]"/>
      <dgm:spPr/>
      <dgm:t>
        <a:bodyPr/>
        <a:lstStyle/>
        <a:p>
          <a:r>
            <a:rPr lang="en-US" dirty="0" smtClean="0"/>
            <a:t>Schema Mapping</a:t>
          </a:r>
          <a:endParaRPr lang="en-US" dirty="0"/>
        </a:p>
      </dgm:t>
    </dgm:pt>
    <dgm:pt modelId="{99B51BE2-3F7C-45B9-A890-C9B76B8278D2}" type="parTrans" cxnId="{05535468-363D-42B9-8B5F-D72E481E3802}">
      <dgm:prSet/>
      <dgm:spPr/>
      <dgm:t>
        <a:bodyPr/>
        <a:lstStyle/>
        <a:p>
          <a:endParaRPr lang="en-US"/>
        </a:p>
      </dgm:t>
    </dgm:pt>
    <dgm:pt modelId="{4FF98F62-9299-482D-9320-9897EC435B80}" type="sibTrans" cxnId="{05535468-363D-42B9-8B5F-D72E481E3802}">
      <dgm:prSet/>
      <dgm:spPr/>
      <dgm:t>
        <a:bodyPr/>
        <a:lstStyle/>
        <a:p>
          <a:endParaRPr lang="en-US"/>
        </a:p>
      </dgm:t>
    </dgm:pt>
    <dgm:pt modelId="{53A31577-CF79-4DEA-92D0-E7FF62833367}" type="pres">
      <dgm:prSet presAssocID="{CB34F886-3D5D-4CD3-9109-3971AFB10096}" presName="compositeShape" presStyleCnt="0">
        <dgm:presLayoutVars>
          <dgm:dir/>
          <dgm:resizeHandles/>
        </dgm:presLayoutVars>
      </dgm:prSet>
      <dgm:spPr/>
    </dgm:pt>
    <dgm:pt modelId="{B6504177-BF38-4DB2-9DC4-5C720A508BCE}" type="pres">
      <dgm:prSet presAssocID="{CB34F886-3D5D-4CD3-9109-3971AFB10096}" presName="pyramid" presStyleLbl="node1" presStyleIdx="0" presStyleCnt="1" custLinFactNeighborY="-601"/>
      <dgm:spPr>
        <a:solidFill>
          <a:srgbClr val="7030A0"/>
        </a:solidFill>
      </dgm:spPr>
    </dgm:pt>
    <dgm:pt modelId="{56820DD2-AF5A-4BDE-B3E9-B59AAF4F01B3}" type="pres">
      <dgm:prSet presAssocID="{CB34F886-3D5D-4CD3-9109-3971AFB10096}" presName="theList" presStyleCnt="0"/>
      <dgm:spPr/>
    </dgm:pt>
    <dgm:pt modelId="{E24EA54B-4931-482A-B334-58097B29908A}" type="pres">
      <dgm:prSet presAssocID="{5BF9C3F9-6B3E-46A8-90C3-1CF99CA225AC}" presName="aNode" presStyleLbl="fgAcc1" presStyleIdx="0" presStyleCnt="3">
        <dgm:presLayoutVars>
          <dgm:bulletEnabled val="1"/>
        </dgm:presLayoutVars>
      </dgm:prSet>
      <dgm:spPr/>
      <dgm:t>
        <a:bodyPr/>
        <a:lstStyle/>
        <a:p>
          <a:endParaRPr lang="en-US"/>
        </a:p>
      </dgm:t>
    </dgm:pt>
    <dgm:pt modelId="{B45AE60F-9D1A-4DC3-A06F-B70CAB734EE4}" type="pres">
      <dgm:prSet presAssocID="{5BF9C3F9-6B3E-46A8-90C3-1CF99CA225AC}" presName="aSpace" presStyleCnt="0"/>
      <dgm:spPr/>
    </dgm:pt>
    <dgm:pt modelId="{0689EC77-ED3B-4D6A-A604-74DADA03B97C}" type="pres">
      <dgm:prSet presAssocID="{425E8BB6-4B4F-4402-93B6-CF7E78CDF4EB}" presName="aNode" presStyleLbl="fgAcc1" presStyleIdx="1" presStyleCnt="3">
        <dgm:presLayoutVars>
          <dgm:bulletEnabled val="1"/>
        </dgm:presLayoutVars>
      </dgm:prSet>
      <dgm:spPr/>
      <dgm:t>
        <a:bodyPr/>
        <a:lstStyle/>
        <a:p>
          <a:endParaRPr lang="en-US"/>
        </a:p>
      </dgm:t>
    </dgm:pt>
    <dgm:pt modelId="{BA3A8776-BE89-4EBE-8736-9459EA6BD34B}" type="pres">
      <dgm:prSet presAssocID="{425E8BB6-4B4F-4402-93B6-CF7E78CDF4EB}" presName="aSpace" presStyleCnt="0"/>
      <dgm:spPr/>
    </dgm:pt>
    <dgm:pt modelId="{97A428BA-358A-4FA0-B52E-D396F7EFFB38}" type="pres">
      <dgm:prSet presAssocID="{CE0719B0-F1B2-441D-8C07-3C7218B1431F}" presName="aNode" presStyleLbl="fgAcc1" presStyleIdx="2" presStyleCnt="3">
        <dgm:presLayoutVars>
          <dgm:bulletEnabled val="1"/>
        </dgm:presLayoutVars>
      </dgm:prSet>
      <dgm:spPr/>
      <dgm:t>
        <a:bodyPr/>
        <a:lstStyle/>
        <a:p>
          <a:endParaRPr lang="en-US"/>
        </a:p>
      </dgm:t>
    </dgm:pt>
    <dgm:pt modelId="{D9945DBC-2E1A-4F32-850A-C02FEA28986E}" type="pres">
      <dgm:prSet presAssocID="{CE0719B0-F1B2-441D-8C07-3C7218B1431F}" presName="aSpace" presStyleCnt="0"/>
      <dgm:spPr/>
    </dgm:pt>
  </dgm:ptLst>
  <dgm:cxnLst>
    <dgm:cxn modelId="{E242A39A-4FF4-4846-B986-232D572C62D4}" srcId="{CB34F886-3D5D-4CD3-9109-3971AFB10096}" destId="{5BF9C3F9-6B3E-46A8-90C3-1CF99CA225AC}" srcOrd="0" destOrd="0" parTransId="{D79E4681-3B8B-4EBE-BF30-D05A706E6185}" sibTransId="{E8898D76-168D-4C5F-B84A-7B71A836BACB}"/>
    <dgm:cxn modelId="{B118F7C9-0F3D-4B3B-8CE8-80632B9D9425}" type="presOf" srcId="{425E8BB6-4B4F-4402-93B6-CF7E78CDF4EB}" destId="{0689EC77-ED3B-4D6A-A604-74DADA03B97C}" srcOrd="0" destOrd="0" presId="urn:microsoft.com/office/officeart/2005/8/layout/pyramid2"/>
    <dgm:cxn modelId="{E3BA04EE-263C-49FD-8614-068A7FE4673A}" type="presOf" srcId="{5BF9C3F9-6B3E-46A8-90C3-1CF99CA225AC}" destId="{E24EA54B-4931-482A-B334-58097B29908A}" srcOrd="0" destOrd="0" presId="urn:microsoft.com/office/officeart/2005/8/layout/pyramid2"/>
    <dgm:cxn modelId="{2D94A154-8147-4B11-BEAE-55DA892049BA}" type="presOf" srcId="{CE0719B0-F1B2-441D-8C07-3C7218B1431F}" destId="{97A428BA-358A-4FA0-B52E-D396F7EFFB38}" srcOrd="0" destOrd="0" presId="urn:microsoft.com/office/officeart/2005/8/layout/pyramid2"/>
    <dgm:cxn modelId="{B134018F-6B4C-4D4E-9B1B-AE422409BE1E}" srcId="{CB34F886-3D5D-4CD3-9109-3971AFB10096}" destId="{425E8BB6-4B4F-4402-93B6-CF7E78CDF4EB}" srcOrd="1" destOrd="0" parTransId="{80657A1A-4E1D-4633-BA1B-F9B598C6D85D}" sibTransId="{8AF1AFC3-EFB3-4072-BF19-484DE7C9F081}"/>
    <dgm:cxn modelId="{9B4E959D-4D8C-458C-84EE-34C24061D816}" type="presOf" srcId="{CB34F886-3D5D-4CD3-9109-3971AFB10096}" destId="{53A31577-CF79-4DEA-92D0-E7FF62833367}" srcOrd="0" destOrd="0" presId="urn:microsoft.com/office/officeart/2005/8/layout/pyramid2"/>
    <dgm:cxn modelId="{05535468-363D-42B9-8B5F-D72E481E3802}" srcId="{CB34F886-3D5D-4CD3-9109-3971AFB10096}" destId="{CE0719B0-F1B2-441D-8C07-3C7218B1431F}" srcOrd="2" destOrd="0" parTransId="{99B51BE2-3F7C-45B9-A890-C9B76B8278D2}" sibTransId="{4FF98F62-9299-482D-9320-9897EC435B80}"/>
    <dgm:cxn modelId="{4C67BE3B-5158-424A-BA83-14A8267C255C}" type="presParOf" srcId="{53A31577-CF79-4DEA-92D0-E7FF62833367}" destId="{B6504177-BF38-4DB2-9DC4-5C720A508BCE}" srcOrd="0" destOrd="0" presId="urn:microsoft.com/office/officeart/2005/8/layout/pyramid2"/>
    <dgm:cxn modelId="{2732C51C-BCD9-43B6-B847-909658653082}" type="presParOf" srcId="{53A31577-CF79-4DEA-92D0-E7FF62833367}" destId="{56820DD2-AF5A-4BDE-B3E9-B59AAF4F01B3}" srcOrd="1" destOrd="0" presId="urn:microsoft.com/office/officeart/2005/8/layout/pyramid2"/>
    <dgm:cxn modelId="{0F0AC35B-D842-4EB0-B4C0-712DF5311A6E}" type="presParOf" srcId="{56820DD2-AF5A-4BDE-B3E9-B59AAF4F01B3}" destId="{E24EA54B-4931-482A-B334-58097B29908A}" srcOrd="0" destOrd="0" presId="urn:microsoft.com/office/officeart/2005/8/layout/pyramid2"/>
    <dgm:cxn modelId="{1604FFE9-0048-46D6-88DE-095F53687B42}" type="presParOf" srcId="{56820DD2-AF5A-4BDE-B3E9-B59AAF4F01B3}" destId="{B45AE60F-9D1A-4DC3-A06F-B70CAB734EE4}" srcOrd="1" destOrd="0" presId="urn:microsoft.com/office/officeart/2005/8/layout/pyramid2"/>
    <dgm:cxn modelId="{3B6FAE05-14B6-4F07-86B3-B5C6F266394C}" type="presParOf" srcId="{56820DD2-AF5A-4BDE-B3E9-B59AAF4F01B3}" destId="{0689EC77-ED3B-4D6A-A604-74DADA03B97C}" srcOrd="2" destOrd="0" presId="urn:microsoft.com/office/officeart/2005/8/layout/pyramid2"/>
    <dgm:cxn modelId="{5C639E6F-16CE-406A-B1D7-D11339677740}" type="presParOf" srcId="{56820DD2-AF5A-4BDE-B3E9-B59AAF4F01B3}" destId="{BA3A8776-BE89-4EBE-8736-9459EA6BD34B}" srcOrd="3" destOrd="0" presId="urn:microsoft.com/office/officeart/2005/8/layout/pyramid2"/>
    <dgm:cxn modelId="{CC031058-29F3-4EC5-AD90-CD900D134E45}" type="presParOf" srcId="{56820DD2-AF5A-4BDE-B3E9-B59AAF4F01B3}" destId="{97A428BA-358A-4FA0-B52E-D396F7EFFB38}" srcOrd="4" destOrd="0" presId="urn:microsoft.com/office/officeart/2005/8/layout/pyramid2"/>
    <dgm:cxn modelId="{D3941B61-028C-404E-A49B-FA1C73D98E1F}" type="presParOf" srcId="{56820DD2-AF5A-4BDE-B3E9-B59AAF4F01B3}" destId="{D9945DBC-2E1A-4F32-850A-C02FEA28986E}"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21B8B5-829C-47FD-A51F-CBEE34E599C4}" type="doc">
      <dgm:prSet loTypeId="urn:microsoft.com/office/officeart/2005/8/layout/chevron1" loCatId="process" qsTypeId="urn:microsoft.com/office/officeart/2005/8/quickstyle/simple1" qsCatId="simple" csTypeId="urn:microsoft.com/office/officeart/2005/8/colors/accent1_2" csCatId="accent1" phldr="1"/>
      <dgm:spPr/>
    </dgm:pt>
    <dgm:pt modelId="{04AC2C8A-BA39-45CB-87F6-FB4AD2DE8068}">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2000" noProof="0" smtClean="0"/>
            <a:t>Schema Mapping</a:t>
          </a:r>
          <a:endParaRPr lang="en-US" sz="2000" noProof="0"/>
        </a:p>
      </dgm:t>
    </dgm:pt>
    <dgm:pt modelId="{B2E519D1-AA6B-4DF0-B484-1A5D462EBDE4}" type="parTrans" cxnId="{822CFC31-00A3-46F8-9FFC-D8071AE99B96}">
      <dgm:prSet/>
      <dgm:spPr/>
      <dgm:t>
        <a:bodyPr/>
        <a:lstStyle/>
        <a:p>
          <a:endParaRPr lang="en-US" sz="1200" noProof="0"/>
        </a:p>
      </dgm:t>
    </dgm:pt>
    <dgm:pt modelId="{E19BEBD5-9EEE-45CB-9FA9-342710747D3E}" type="sibTrans" cxnId="{822CFC31-00A3-46F8-9FFC-D8071AE99B96}">
      <dgm:prSet/>
      <dgm:spPr/>
      <dgm:t>
        <a:bodyPr/>
        <a:lstStyle/>
        <a:p>
          <a:endParaRPr lang="en-US" sz="1200" noProof="0"/>
        </a:p>
      </dgm:t>
    </dgm:pt>
    <dgm:pt modelId="{34AF631B-5DA6-459B-A9BF-3A43F5077C5E}">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000" noProof="0" smtClean="0"/>
            <a:t>Duplicate Detection</a:t>
          </a:r>
          <a:endParaRPr lang="en-US" sz="2000" noProof="0"/>
        </a:p>
      </dgm:t>
    </dgm:pt>
    <dgm:pt modelId="{A3E064B6-AB05-4E61-ADE3-0312060273A3}" type="parTrans" cxnId="{A11E93BD-C722-4080-B3D3-01A6279CF308}">
      <dgm:prSet/>
      <dgm:spPr/>
      <dgm:t>
        <a:bodyPr/>
        <a:lstStyle/>
        <a:p>
          <a:endParaRPr lang="en-US" sz="1200" noProof="0"/>
        </a:p>
      </dgm:t>
    </dgm:pt>
    <dgm:pt modelId="{84E801F6-1169-4E8D-BD49-4CD847666566}" type="sibTrans" cxnId="{A11E93BD-C722-4080-B3D3-01A6279CF308}">
      <dgm:prSet/>
      <dgm:spPr/>
      <dgm:t>
        <a:bodyPr/>
        <a:lstStyle/>
        <a:p>
          <a:endParaRPr lang="en-US" sz="1200" noProof="0"/>
        </a:p>
      </dgm:t>
    </dgm:pt>
    <dgm:pt modelId="{74E54E16-0664-4877-B5A4-22D615627382}">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000" noProof="0" smtClean="0"/>
            <a:t>Data Fusion</a:t>
          </a:r>
          <a:endParaRPr lang="en-US" sz="2000" noProof="0"/>
        </a:p>
      </dgm:t>
    </dgm:pt>
    <dgm:pt modelId="{EAB1C1A3-9BB1-495A-A8E5-C304B005A9EF}" type="parTrans" cxnId="{11818C3D-9568-45D0-92B4-8B529B912C08}">
      <dgm:prSet/>
      <dgm:spPr/>
      <dgm:t>
        <a:bodyPr/>
        <a:lstStyle/>
        <a:p>
          <a:endParaRPr lang="en-US" sz="1200" noProof="0"/>
        </a:p>
      </dgm:t>
    </dgm:pt>
    <dgm:pt modelId="{B2F19EB5-4E74-4FB6-B2D8-F1382826D0FE}" type="sibTrans" cxnId="{11818C3D-9568-45D0-92B4-8B529B912C08}">
      <dgm:prSet/>
      <dgm:spPr/>
      <dgm:t>
        <a:bodyPr/>
        <a:lstStyle/>
        <a:p>
          <a:endParaRPr lang="en-US" sz="1200" noProof="0"/>
        </a:p>
      </dgm:t>
    </dgm:pt>
    <dgm:pt modelId="{CE8F39BE-3805-4602-8271-84F045919688}">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000" noProof="0" smtClean="0"/>
            <a:t>Data Transformation</a:t>
          </a:r>
          <a:endParaRPr lang="en-US" sz="2000" noProof="0"/>
        </a:p>
      </dgm:t>
    </dgm:pt>
    <dgm:pt modelId="{2D3506D8-EFF2-496A-B31E-4C7B5A2E5D6B}" type="parTrans" cxnId="{630169CE-25C5-4B94-AFB8-6DA012BFF634}">
      <dgm:prSet/>
      <dgm:spPr/>
      <dgm:t>
        <a:bodyPr/>
        <a:lstStyle/>
        <a:p>
          <a:endParaRPr lang="en-US" sz="1600" noProof="0"/>
        </a:p>
      </dgm:t>
    </dgm:pt>
    <dgm:pt modelId="{13E3E27B-59CF-4FD9-8007-C4A1810FFE7B}" type="sibTrans" cxnId="{630169CE-25C5-4B94-AFB8-6DA012BFF634}">
      <dgm:prSet/>
      <dgm:spPr/>
      <dgm:t>
        <a:bodyPr/>
        <a:lstStyle/>
        <a:p>
          <a:endParaRPr lang="en-US" sz="1600" noProof="0"/>
        </a:p>
      </dgm:t>
    </dgm:pt>
    <dgm:pt modelId="{1878FCEF-77BF-4491-A71C-26CC667A55FE}" type="pres">
      <dgm:prSet presAssocID="{6221B8B5-829C-47FD-A51F-CBEE34E599C4}" presName="Name0" presStyleCnt="0">
        <dgm:presLayoutVars>
          <dgm:dir/>
          <dgm:animLvl val="lvl"/>
          <dgm:resizeHandles val="exact"/>
        </dgm:presLayoutVars>
      </dgm:prSet>
      <dgm:spPr/>
    </dgm:pt>
    <dgm:pt modelId="{8F7721C1-A9F9-431F-B74C-FA511661EB42}" type="pres">
      <dgm:prSet presAssocID="{04AC2C8A-BA39-45CB-87F6-FB4AD2DE8068}" presName="parTxOnly" presStyleLbl="node1" presStyleIdx="0" presStyleCnt="4">
        <dgm:presLayoutVars>
          <dgm:chMax val="0"/>
          <dgm:chPref val="0"/>
          <dgm:bulletEnabled val="1"/>
        </dgm:presLayoutVars>
      </dgm:prSet>
      <dgm:spPr/>
      <dgm:t>
        <a:bodyPr/>
        <a:lstStyle/>
        <a:p>
          <a:endParaRPr lang="de-DE"/>
        </a:p>
      </dgm:t>
    </dgm:pt>
    <dgm:pt modelId="{8BCDC981-B5E9-4705-BFB1-B2CDF9A967E2}" type="pres">
      <dgm:prSet presAssocID="{E19BEBD5-9EEE-45CB-9FA9-342710747D3E}" presName="parTxOnlySpace" presStyleCnt="0"/>
      <dgm:spPr/>
    </dgm:pt>
    <dgm:pt modelId="{CB2A9B76-DF08-4A99-ADB1-E186227D91B1}" type="pres">
      <dgm:prSet presAssocID="{CE8F39BE-3805-4602-8271-84F045919688}" presName="parTxOnly" presStyleLbl="node1" presStyleIdx="1" presStyleCnt="4">
        <dgm:presLayoutVars>
          <dgm:chMax val="0"/>
          <dgm:chPref val="0"/>
          <dgm:bulletEnabled val="1"/>
        </dgm:presLayoutVars>
      </dgm:prSet>
      <dgm:spPr/>
      <dgm:t>
        <a:bodyPr/>
        <a:lstStyle/>
        <a:p>
          <a:endParaRPr lang="de-DE"/>
        </a:p>
      </dgm:t>
    </dgm:pt>
    <dgm:pt modelId="{5174741B-D5F2-4164-A9D7-C84423F678C5}" type="pres">
      <dgm:prSet presAssocID="{13E3E27B-59CF-4FD9-8007-C4A1810FFE7B}" presName="parTxOnlySpace" presStyleCnt="0"/>
      <dgm:spPr/>
    </dgm:pt>
    <dgm:pt modelId="{B5EA06CA-339C-4710-97F6-EA8ECCADF00C}" type="pres">
      <dgm:prSet presAssocID="{34AF631B-5DA6-459B-A9BF-3A43F5077C5E}" presName="parTxOnly" presStyleLbl="node1" presStyleIdx="2" presStyleCnt="4">
        <dgm:presLayoutVars>
          <dgm:chMax val="0"/>
          <dgm:chPref val="0"/>
          <dgm:bulletEnabled val="1"/>
        </dgm:presLayoutVars>
      </dgm:prSet>
      <dgm:spPr/>
      <dgm:t>
        <a:bodyPr/>
        <a:lstStyle/>
        <a:p>
          <a:endParaRPr lang="de-DE"/>
        </a:p>
      </dgm:t>
    </dgm:pt>
    <dgm:pt modelId="{026EE381-2A29-4581-B53D-9FA7B54B6A4B}" type="pres">
      <dgm:prSet presAssocID="{84E801F6-1169-4E8D-BD49-4CD847666566}" presName="parTxOnlySpace" presStyleCnt="0"/>
      <dgm:spPr/>
    </dgm:pt>
    <dgm:pt modelId="{4D0FC443-5113-41F9-993F-C2EE556534CD}" type="pres">
      <dgm:prSet presAssocID="{74E54E16-0664-4877-B5A4-22D615627382}" presName="parTxOnly" presStyleLbl="node1" presStyleIdx="3" presStyleCnt="4">
        <dgm:presLayoutVars>
          <dgm:chMax val="0"/>
          <dgm:chPref val="0"/>
          <dgm:bulletEnabled val="1"/>
        </dgm:presLayoutVars>
      </dgm:prSet>
      <dgm:spPr/>
      <dgm:t>
        <a:bodyPr/>
        <a:lstStyle/>
        <a:p>
          <a:endParaRPr lang="de-DE"/>
        </a:p>
      </dgm:t>
    </dgm:pt>
  </dgm:ptLst>
  <dgm:cxnLst>
    <dgm:cxn modelId="{A11E93BD-C722-4080-B3D3-01A6279CF308}" srcId="{6221B8B5-829C-47FD-A51F-CBEE34E599C4}" destId="{34AF631B-5DA6-459B-A9BF-3A43F5077C5E}" srcOrd="2" destOrd="0" parTransId="{A3E064B6-AB05-4E61-ADE3-0312060273A3}" sibTransId="{84E801F6-1169-4E8D-BD49-4CD847666566}"/>
    <dgm:cxn modelId="{C1192054-6906-4930-863C-98C1A46ABB6D}" type="presOf" srcId="{6221B8B5-829C-47FD-A51F-CBEE34E599C4}" destId="{1878FCEF-77BF-4491-A71C-26CC667A55FE}" srcOrd="0" destOrd="0" presId="urn:microsoft.com/office/officeart/2005/8/layout/chevron1"/>
    <dgm:cxn modelId="{630169CE-25C5-4B94-AFB8-6DA012BFF634}" srcId="{6221B8B5-829C-47FD-A51F-CBEE34E599C4}" destId="{CE8F39BE-3805-4602-8271-84F045919688}" srcOrd="1" destOrd="0" parTransId="{2D3506D8-EFF2-496A-B31E-4C7B5A2E5D6B}" sibTransId="{13E3E27B-59CF-4FD9-8007-C4A1810FFE7B}"/>
    <dgm:cxn modelId="{11818C3D-9568-45D0-92B4-8B529B912C08}" srcId="{6221B8B5-829C-47FD-A51F-CBEE34E599C4}" destId="{74E54E16-0664-4877-B5A4-22D615627382}" srcOrd="3" destOrd="0" parTransId="{EAB1C1A3-9BB1-495A-A8E5-C304B005A9EF}" sibTransId="{B2F19EB5-4E74-4FB6-B2D8-F1382826D0FE}"/>
    <dgm:cxn modelId="{8B13B814-DD97-4346-AA5E-6E1764D861A9}" type="presOf" srcId="{34AF631B-5DA6-459B-A9BF-3A43F5077C5E}" destId="{B5EA06CA-339C-4710-97F6-EA8ECCADF00C}" srcOrd="0" destOrd="0" presId="urn:microsoft.com/office/officeart/2005/8/layout/chevron1"/>
    <dgm:cxn modelId="{082F5ACF-C4A8-4BF0-89A1-F7FD549F0010}" type="presOf" srcId="{CE8F39BE-3805-4602-8271-84F045919688}" destId="{CB2A9B76-DF08-4A99-ADB1-E186227D91B1}" srcOrd="0" destOrd="0" presId="urn:microsoft.com/office/officeart/2005/8/layout/chevron1"/>
    <dgm:cxn modelId="{DA243D3E-D591-478A-9BBA-0716AE47C97F}" type="presOf" srcId="{74E54E16-0664-4877-B5A4-22D615627382}" destId="{4D0FC443-5113-41F9-993F-C2EE556534CD}" srcOrd="0" destOrd="0" presId="urn:microsoft.com/office/officeart/2005/8/layout/chevron1"/>
    <dgm:cxn modelId="{F0D9B0BC-72E7-4506-94B8-DCE59432433A}" type="presOf" srcId="{04AC2C8A-BA39-45CB-87F6-FB4AD2DE8068}" destId="{8F7721C1-A9F9-431F-B74C-FA511661EB42}" srcOrd="0" destOrd="0" presId="urn:microsoft.com/office/officeart/2005/8/layout/chevron1"/>
    <dgm:cxn modelId="{822CFC31-00A3-46F8-9FFC-D8071AE99B96}" srcId="{6221B8B5-829C-47FD-A51F-CBEE34E599C4}" destId="{04AC2C8A-BA39-45CB-87F6-FB4AD2DE8068}" srcOrd="0" destOrd="0" parTransId="{B2E519D1-AA6B-4DF0-B484-1A5D462EBDE4}" sibTransId="{E19BEBD5-9EEE-45CB-9FA9-342710747D3E}"/>
    <dgm:cxn modelId="{8424E061-B174-4151-AC21-AFECB19F8335}" type="presParOf" srcId="{1878FCEF-77BF-4491-A71C-26CC667A55FE}" destId="{8F7721C1-A9F9-431F-B74C-FA511661EB42}" srcOrd="0" destOrd="0" presId="urn:microsoft.com/office/officeart/2005/8/layout/chevron1"/>
    <dgm:cxn modelId="{AA38BACA-4B0C-4502-AA93-B248C3CDEFAA}" type="presParOf" srcId="{1878FCEF-77BF-4491-A71C-26CC667A55FE}" destId="{8BCDC981-B5E9-4705-BFB1-B2CDF9A967E2}" srcOrd="1" destOrd="0" presId="urn:microsoft.com/office/officeart/2005/8/layout/chevron1"/>
    <dgm:cxn modelId="{8E46347F-992E-4513-8AB2-4B30BDE40047}" type="presParOf" srcId="{1878FCEF-77BF-4491-A71C-26CC667A55FE}" destId="{CB2A9B76-DF08-4A99-ADB1-E186227D91B1}" srcOrd="2" destOrd="0" presId="urn:microsoft.com/office/officeart/2005/8/layout/chevron1"/>
    <dgm:cxn modelId="{EE792261-3A30-4862-ADE8-E3A91D70282B}" type="presParOf" srcId="{1878FCEF-77BF-4491-A71C-26CC667A55FE}" destId="{5174741B-D5F2-4164-A9D7-C84423F678C5}" srcOrd="3" destOrd="0" presId="urn:microsoft.com/office/officeart/2005/8/layout/chevron1"/>
    <dgm:cxn modelId="{CA7A647B-C240-4D0D-8F06-1DCCBD821C76}" type="presParOf" srcId="{1878FCEF-77BF-4491-A71C-26CC667A55FE}" destId="{B5EA06CA-339C-4710-97F6-EA8ECCADF00C}" srcOrd="4" destOrd="0" presId="urn:microsoft.com/office/officeart/2005/8/layout/chevron1"/>
    <dgm:cxn modelId="{A79741D1-3F4E-48EE-BA7E-8456C7344ADF}" type="presParOf" srcId="{1878FCEF-77BF-4491-A71C-26CC667A55FE}" destId="{026EE381-2A29-4581-B53D-9FA7B54B6A4B}" srcOrd="5" destOrd="0" presId="urn:microsoft.com/office/officeart/2005/8/layout/chevron1"/>
    <dgm:cxn modelId="{E990D365-2075-4989-8C37-0D35DCC19760}" type="presParOf" srcId="{1878FCEF-77BF-4491-A71C-26CC667A55FE}" destId="{4D0FC443-5113-41F9-993F-C2EE556534CD}"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21B8B5-829C-47FD-A51F-CBEE34E599C4}" type="doc">
      <dgm:prSet loTypeId="urn:microsoft.com/office/officeart/2005/8/layout/chevron1" loCatId="process" qsTypeId="urn:microsoft.com/office/officeart/2005/8/quickstyle/simple1" qsCatId="simple" csTypeId="urn:microsoft.com/office/officeart/2005/8/colors/accent1_2" csCatId="accent1" phldr="1"/>
      <dgm:spPr/>
    </dgm:pt>
    <dgm:pt modelId="{04AC2C8A-BA39-45CB-87F6-FB4AD2DE8068}">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000" noProof="0" smtClean="0"/>
            <a:t>Schema Mapping</a:t>
          </a:r>
          <a:endParaRPr lang="en-US" sz="2000" noProof="0"/>
        </a:p>
      </dgm:t>
    </dgm:pt>
    <dgm:pt modelId="{B2E519D1-AA6B-4DF0-B484-1A5D462EBDE4}" type="parTrans" cxnId="{822CFC31-00A3-46F8-9FFC-D8071AE99B96}">
      <dgm:prSet/>
      <dgm:spPr/>
      <dgm:t>
        <a:bodyPr/>
        <a:lstStyle/>
        <a:p>
          <a:endParaRPr lang="en-US" sz="1200" noProof="0"/>
        </a:p>
      </dgm:t>
    </dgm:pt>
    <dgm:pt modelId="{E19BEBD5-9EEE-45CB-9FA9-342710747D3E}" type="sibTrans" cxnId="{822CFC31-00A3-46F8-9FFC-D8071AE99B96}">
      <dgm:prSet/>
      <dgm:spPr/>
      <dgm:t>
        <a:bodyPr/>
        <a:lstStyle/>
        <a:p>
          <a:endParaRPr lang="en-US" sz="1200" noProof="0"/>
        </a:p>
      </dgm:t>
    </dgm:pt>
    <dgm:pt modelId="{34AF631B-5DA6-459B-A9BF-3A43F5077C5E}">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000" noProof="0" smtClean="0"/>
            <a:t>Duplicate Detection</a:t>
          </a:r>
          <a:endParaRPr lang="en-US" sz="2000" noProof="0"/>
        </a:p>
      </dgm:t>
    </dgm:pt>
    <dgm:pt modelId="{A3E064B6-AB05-4E61-ADE3-0312060273A3}" type="parTrans" cxnId="{A11E93BD-C722-4080-B3D3-01A6279CF308}">
      <dgm:prSet/>
      <dgm:spPr/>
      <dgm:t>
        <a:bodyPr/>
        <a:lstStyle/>
        <a:p>
          <a:endParaRPr lang="en-US" sz="1200" noProof="0"/>
        </a:p>
      </dgm:t>
    </dgm:pt>
    <dgm:pt modelId="{84E801F6-1169-4E8D-BD49-4CD847666566}" type="sibTrans" cxnId="{A11E93BD-C722-4080-B3D3-01A6279CF308}">
      <dgm:prSet/>
      <dgm:spPr/>
      <dgm:t>
        <a:bodyPr/>
        <a:lstStyle/>
        <a:p>
          <a:endParaRPr lang="en-US" sz="1200" noProof="0"/>
        </a:p>
      </dgm:t>
    </dgm:pt>
    <dgm:pt modelId="{74E54E16-0664-4877-B5A4-22D615627382}">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000" noProof="0" smtClean="0"/>
            <a:t>Data Fusion</a:t>
          </a:r>
          <a:endParaRPr lang="en-US" sz="2000" noProof="0"/>
        </a:p>
      </dgm:t>
    </dgm:pt>
    <dgm:pt modelId="{EAB1C1A3-9BB1-495A-A8E5-C304B005A9EF}" type="parTrans" cxnId="{11818C3D-9568-45D0-92B4-8B529B912C08}">
      <dgm:prSet/>
      <dgm:spPr/>
      <dgm:t>
        <a:bodyPr/>
        <a:lstStyle/>
        <a:p>
          <a:endParaRPr lang="en-US" sz="1200" noProof="0"/>
        </a:p>
      </dgm:t>
    </dgm:pt>
    <dgm:pt modelId="{B2F19EB5-4E74-4FB6-B2D8-F1382826D0FE}" type="sibTrans" cxnId="{11818C3D-9568-45D0-92B4-8B529B912C08}">
      <dgm:prSet/>
      <dgm:spPr/>
      <dgm:t>
        <a:bodyPr/>
        <a:lstStyle/>
        <a:p>
          <a:endParaRPr lang="en-US" sz="1200" noProof="0"/>
        </a:p>
      </dgm:t>
    </dgm:pt>
    <dgm:pt modelId="{CE8F39BE-3805-4602-8271-84F045919688}">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2000" noProof="0" smtClean="0"/>
            <a:t>Data Transformation</a:t>
          </a:r>
          <a:endParaRPr lang="en-US" sz="2000" noProof="0"/>
        </a:p>
      </dgm:t>
    </dgm:pt>
    <dgm:pt modelId="{2D3506D8-EFF2-496A-B31E-4C7B5A2E5D6B}" type="parTrans" cxnId="{630169CE-25C5-4B94-AFB8-6DA012BFF634}">
      <dgm:prSet/>
      <dgm:spPr/>
      <dgm:t>
        <a:bodyPr/>
        <a:lstStyle/>
        <a:p>
          <a:endParaRPr lang="en-US" sz="1600" noProof="0"/>
        </a:p>
      </dgm:t>
    </dgm:pt>
    <dgm:pt modelId="{13E3E27B-59CF-4FD9-8007-C4A1810FFE7B}" type="sibTrans" cxnId="{630169CE-25C5-4B94-AFB8-6DA012BFF634}">
      <dgm:prSet/>
      <dgm:spPr/>
      <dgm:t>
        <a:bodyPr/>
        <a:lstStyle/>
        <a:p>
          <a:endParaRPr lang="en-US" sz="1600" noProof="0"/>
        </a:p>
      </dgm:t>
    </dgm:pt>
    <dgm:pt modelId="{1878FCEF-77BF-4491-A71C-26CC667A55FE}" type="pres">
      <dgm:prSet presAssocID="{6221B8B5-829C-47FD-A51F-CBEE34E599C4}" presName="Name0" presStyleCnt="0">
        <dgm:presLayoutVars>
          <dgm:dir/>
          <dgm:animLvl val="lvl"/>
          <dgm:resizeHandles val="exact"/>
        </dgm:presLayoutVars>
      </dgm:prSet>
      <dgm:spPr/>
    </dgm:pt>
    <dgm:pt modelId="{8F7721C1-A9F9-431F-B74C-FA511661EB42}" type="pres">
      <dgm:prSet presAssocID="{04AC2C8A-BA39-45CB-87F6-FB4AD2DE8068}" presName="parTxOnly" presStyleLbl="node1" presStyleIdx="0" presStyleCnt="4">
        <dgm:presLayoutVars>
          <dgm:chMax val="0"/>
          <dgm:chPref val="0"/>
          <dgm:bulletEnabled val="1"/>
        </dgm:presLayoutVars>
      </dgm:prSet>
      <dgm:spPr/>
      <dgm:t>
        <a:bodyPr/>
        <a:lstStyle/>
        <a:p>
          <a:endParaRPr lang="de-DE"/>
        </a:p>
      </dgm:t>
    </dgm:pt>
    <dgm:pt modelId="{8BCDC981-B5E9-4705-BFB1-B2CDF9A967E2}" type="pres">
      <dgm:prSet presAssocID="{E19BEBD5-9EEE-45CB-9FA9-342710747D3E}" presName="parTxOnlySpace" presStyleCnt="0"/>
      <dgm:spPr/>
    </dgm:pt>
    <dgm:pt modelId="{CB2A9B76-DF08-4A99-ADB1-E186227D91B1}" type="pres">
      <dgm:prSet presAssocID="{CE8F39BE-3805-4602-8271-84F045919688}" presName="parTxOnly" presStyleLbl="node1" presStyleIdx="1" presStyleCnt="4">
        <dgm:presLayoutVars>
          <dgm:chMax val="0"/>
          <dgm:chPref val="0"/>
          <dgm:bulletEnabled val="1"/>
        </dgm:presLayoutVars>
      </dgm:prSet>
      <dgm:spPr/>
      <dgm:t>
        <a:bodyPr/>
        <a:lstStyle/>
        <a:p>
          <a:endParaRPr lang="de-DE"/>
        </a:p>
      </dgm:t>
    </dgm:pt>
    <dgm:pt modelId="{5174741B-D5F2-4164-A9D7-C84423F678C5}" type="pres">
      <dgm:prSet presAssocID="{13E3E27B-59CF-4FD9-8007-C4A1810FFE7B}" presName="parTxOnlySpace" presStyleCnt="0"/>
      <dgm:spPr/>
    </dgm:pt>
    <dgm:pt modelId="{B5EA06CA-339C-4710-97F6-EA8ECCADF00C}" type="pres">
      <dgm:prSet presAssocID="{34AF631B-5DA6-459B-A9BF-3A43F5077C5E}" presName="parTxOnly" presStyleLbl="node1" presStyleIdx="2" presStyleCnt="4">
        <dgm:presLayoutVars>
          <dgm:chMax val="0"/>
          <dgm:chPref val="0"/>
          <dgm:bulletEnabled val="1"/>
        </dgm:presLayoutVars>
      </dgm:prSet>
      <dgm:spPr/>
      <dgm:t>
        <a:bodyPr/>
        <a:lstStyle/>
        <a:p>
          <a:endParaRPr lang="de-DE"/>
        </a:p>
      </dgm:t>
    </dgm:pt>
    <dgm:pt modelId="{026EE381-2A29-4581-B53D-9FA7B54B6A4B}" type="pres">
      <dgm:prSet presAssocID="{84E801F6-1169-4E8D-BD49-4CD847666566}" presName="parTxOnlySpace" presStyleCnt="0"/>
      <dgm:spPr/>
    </dgm:pt>
    <dgm:pt modelId="{4D0FC443-5113-41F9-993F-C2EE556534CD}" type="pres">
      <dgm:prSet presAssocID="{74E54E16-0664-4877-B5A4-22D615627382}" presName="parTxOnly" presStyleLbl="node1" presStyleIdx="3" presStyleCnt="4">
        <dgm:presLayoutVars>
          <dgm:chMax val="0"/>
          <dgm:chPref val="0"/>
          <dgm:bulletEnabled val="1"/>
        </dgm:presLayoutVars>
      </dgm:prSet>
      <dgm:spPr/>
      <dgm:t>
        <a:bodyPr/>
        <a:lstStyle/>
        <a:p>
          <a:endParaRPr lang="de-DE"/>
        </a:p>
      </dgm:t>
    </dgm:pt>
  </dgm:ptLst>
  <dgm:cxnLst>
    <dgm:cxn modelId="{511993FE-B7E4-474C-B08A-0E1B70F5A86E}" type="presOf" srcId="{CE8F39BE-3805-4602-8271-84F045919688}" destId="{CB2A9B76-DF08-4A99-ADB1-E186227D91B1}" srcOrd="0" destOrd="0" presId="urn:microsoft.com/office/officeart/2005/8/layout/chevron1"/>
    <dgm:cxn modelId="{A11E93BD-C722-4080-B3D3-01A6279CF308}" srcId="{6221B8B5-829C-47FD-A51F-CBEE34E599C4}" destId="{34AF631B-5DA6-459B-A9BF-3A43F5077C5E}" srcOrd="2" destOrd="0" parTransId="{A3E064B6-AB05-4E61-ADE3-0312060273A3}" sibTransId="{84E801F6-1169-4E8D-BD49-4CD847666566}"/>
    <dgm:cxn modelId="{6AC58842-519F-4A69-BC2C-A4CE9AC7BA77}" type="presOf" srcId="{74E54E16-0664-4877-B5A4-22D615627382}" destId="{4D0FC443-5113-41F9-993F-C2EE556534CD}" srcOrd="0" destOrd="0" presId="urn:microsoft.com/office/officeart/2005/8/layout/chevron1"/>
    <dgm:cxn modelId="{630169CE-25C5-4B94-AFB8-6DA012BFF634}" srcId="{6221B8B5-829C-47FD-A51F-CBEE34E599C4}" destId="{CE8F39BE-3805-4602-8271-84F045919688}" srcOrd="1" destOrd="0" parTransId="{2D3506D8-EFF2-496A-B31E-4C7B5A2E5D6B}" sibTransId="{13E3E27B-59CF-4FD9-8007-C4A1810FFE7B}"/>
    <dgm:cxn modelId="{11818C3D-9568-45D0-92B4-8B529B912C08}" srcId="{6221B8B5-829C-47FD-A51F-CBEE34E599C4}" destId="{74E54E16-0664-4877-B5A4-22D615627382}" srcOrd="3" destOrd="0" parTransId="{EAB1C1A3-9BB1-495A-A8E5-C304B005A9EF}" sibTransId="{B2F19EB5-4E74-4FB6-B2D8-F1382826D0FE}"/>
    <dgm:cxn modelId="{81ECE11C-07F8-44A3-894B-32E9974316BC}" type="presOf" srcId="{6221B8B5-829C-47FD-A51F-CBEE34E599C4}" destId="{1878FCEF-77BF-4491-A71C-26CC667A55FE}" srcOrd="0" destOrd="0" presId="urn:microsoft.com/office/officeart/2005/8/layout/chevron1"/>
    <dgm:cxn modelId="{20ABCDEC-41B7-4244-96AB-3C284293BBC4}" type="presOf" srcId="{34AF631B-5DA6-459B-A9BF-3A43F5077C5E}" destId="{B5EA06CA-339C-4710-97F6-EA8ECCADF00C}" srcOrd="0" destOrd="0" presId="urn:microsoft.com/office/officeart/2005/8/layout/chevron1"/>
    <dgm:cxn modelId="{8FF9FFB7-FB4E-4FF7-B32E-8E97D6D6419C}" type="presOf" srcId="{04AC2C8A-BA39-45CB-87F6-FB4AD2DE8068}" destId="{8F7721C1-A9F9-431F-B74C-FA511661EB42}" srcOrd="0" destOrd="0" presId="urn:microsoft.com/office/officeart/2005/8/layout/chevron1"/>
    <dgm:cxn modelId="{822CFC31-00A3-46F8-9FFC-D8071AE99B96}" srcId="{6221B8B5-829C-47FD-A51F-CBEE34E599C4}" destId="{04AC2C8A-BA39-45CB-87F6-FB4AD2DE8068}" srcOrd="0" destOrd="0" parTransId="{B2E519D1-AA6B-4DF0-B484-1A5D462EBDE4}" sibTransId="{E19BEBD5-9EEE-45CB-9FA9-342710747D3E}"/>
    <dgm:cxn modelId="{B3E21B0D-1E43-4FE5-9CB7-4D537F455DD0}" type="presParOf" srcId="{1878FCEF-77BF-4491-A71C-26CC667A55FE}" destId="{8F7721C1-A9F9-431F-B74C-FA511661EB42}" srcOrd="0" destOrd="0" presId="urn:microsoft.com/office/officeart/2005/8/layout/chevron1"/>
    <dgm:cxn modelId="{FB15D921-6530-4656-9A32-9E857D75589F}" type="presParOf" srcId="{1878FCEF-77BF-4491-A71C-26CC667A55FE}" destId="{8BCDC981-B5E9-4705-BFB1-B2CDF9A967E2}" srcOrd="1" destOrd="0" presId="urn:microsoft.com/office/officeart/2005/8/layout/chevron1"/>
    <dgm:cxn modelId="{993FD2EE-CA6E-4BB0-B472-612091D4E6D2}" type="presParOf" srcId="{1878FCEF-77BF-4491-A71C-26CC667A55FE}" destId="{CB2A9B76-DF08-4A99-ADB1-E186227D91B1}" srcOrd="2" destOrd="0" presId="urn:microsoft.com/office/officeart/2005/8/layout/chevron1"/>
    <dgm:cxn modelId="{DC5C1A84-AC7A-4677-AA3A-8E88E73EA05B}" type="presParOf" srcId="{1878FCEF-77BF-4491-A71C-26CC667A55FE}" destId="{5174741B-D5F2-4164-A9D7-C84423F678C5}" srcOrd="3" destOrd="0" presId="urn:microsoft.com/office/officeart/2005/8/layout/chevron1"/>
    <dgm:cxn modelId="{D1D0AE24-FC4C-4D5B-9E88-63B70D9F8CC9}" type="presParOf" srcId="{1878FCEF-77BF-4491-A71C-26CC667A55FE}" destId="{B5EA06CA-339C-4710-97F6-EA8ECCADF00C}" srcOrd="4" destOrd="0" presId="urn:microsoft.com/office/officeart/2005/8/layout/chevron1"/>
    <dgm:cxn modelId="{B8237C2E-4A1A-43E5-95A5-BED5BEE3C31E}" type="presParOf" srcId="{1878FCEF-77BF-4491-A71C-26CC667A55FE}" destId="{026EE381-2A29-4581-B53D-9FA7B54B6A4B}" srcOrd="5" destOrd="0" presId="urn:microsoft.com/office/officeart/2005/8/layout/chevron1"/>
    <dgm:cxn modelId="{EFAEB72E-7784-46CB-BEC6-0DF3060F6F2C}" type="presParOf" srcId="{1878FCEF-77BF-4491-A71C-26CC667A55FE}" destId="{4D0FC443-5113-41F9-993F-C2EE556534CD}"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21B8B5-829C-47FD-A51F-CBEE34E599C4}" type="doc">
      <dgm:prSet loTypeId="urn:microsoft.com/office/officeart/2005/8/layout/chevron1" loCatId="process" qsTypeId="urn:microsoft.com/office/officeart/2005/8/quickstyle/simple1" qsCatId="simple" csTypeId="urn:microsoft.com/office/officeart/2005/8/colors/accent1_2" csCatId="accent1" phldr="1"/>
      <dgm:spPr/>
    </dgm:pt>
    <dgm:pt modelId="{04AC2C8A-BA39-45CB-87F6-FB4AD2DE8068}">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000" noProof="0" smtClean="0"/>
            <a:t>Schema Mapping</a:t>
          </a:r>
          <a:endParaRPr lang="en-US" sz="2000" noProof="0"/>
        </a:p>
      </dgm:t>
    </dgm:pt>
    <dgm:pt modelId="{B2E519D1-AA6B-4DF0-B484-1A5D462EBDE4}" type="parTrans" cxnId="{822CFC31-00A3-46F8-9FFC-D8071AE99B96}">
      <dgm:prSet/>
      <dgm:spPr/>
      <dgm:t>
        <a:bodyPr/>
        <a:lstStyle/>
        <a:p>
          <a:endParaRPr lang="en-US" sz="1200" noProof="0"/>
        </a:p>
      </dgm:t>
    </dgm:pt>
    <dgm:pt modelId="{E19BEBD5-9EEE-45CB-9FA9-342710747D3E}" type="sibTrans" cxnId="{822CFC31-00A3-46F8-9FFC-D8071AE99B96}">
      <dgm:prSet/>
      <dgm:spPr/>
      <dgm:t>
        <a:bodyPr/>
        <a:lstStyle/>
        <a:p>
          <a:endParaRPr lang="en-US" sz="1200" noProof="0"/>
        </a:p>
      </dgm:t>
    </dgm:pt>
    <dgm:pt modelId="{34AF631B-5DA6-459B-A9BF-3A43F5077C5E}">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2000" noProof="0" smtClean="0"/>
            <a:t>Duplicate Detection</a:t>
          </a:r>
          <a:endParaRPr lang="en-US" sz="2000" noProof="0"/>
        </a:p>
      </dgm:t>
    </dgm:pt>
    <dgm:pt modelId="{A3E064B6-AB05-4E61-ADE3-0312060273A3}" type="parTrans" cxnId="{A11E93BD-C722-4080-B3D3-01A6279CF308}">
      <dgm:prSet/>
      <dgm:spPr/>
      <dgm:t>
        <a:bodyPr/>
        <a:lstStyle/>
        <a:p>
          <a:endParaRPr lang="en-US" sz="1200" noProof="0"/>
        </a:p>
      </dgm:t>
    </dgm:pt>
    <dgm:pt modelId="{84E801F6-1169-4E8D-BD49-4CD847666566}" type="sibTrans" cxnId="{A11E93BD-C722-4080-B3D3-01A6279CF308}">
      <dgm:prSet/>
      <dgm:spPr/>
      <dgm:t>
        <a:bodyPr/>
        <a:lstStyle/>
        <a:p>
          <a:endParaRPr lang="en-US" sz="1200" noProof="0"/>
        </a:p>
      </dgm:t>
    </dgm:pt>
    <dgm:pt modelId="{74E54E16-0664-4877-B5A4-22D615627382}">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000" noProof="0" smtClean="0"/>
            <a:t>Data Fusion</a:t>
          </a:r>
          <a:endParaRPr lang="en-US" sz="2000" noProof="0"/>
        </a:p>
      </dgm:t>
    </dgm:pt>
    <dgm:pt modelId="{EAB1C1A3-9BB1-495A-A8E5-C304B005A9EF}" type="parTrans" cxnId="{11818C3D-9568-45D0-92B4-8B529B912C08}">
      <dgm:prSet/>
      <dgm:spPr/>
      <dgm:t>
        <a:bodyPr/>
        <a:lstStyle/>
        <a:p>
          <a:endParaRPr lang="en-US" sz="1200" noProof="0"/>
        </a:p>
      </dgm:t>
    </dgm:pt>
    <dgm:pt modelId="{B2F19EB5-4E74-4FB6-B2D8-F1382826D0FE}" type="sibTrans" cxnId="{11818C3D-9568-45D0-92B4-8B529B912C08}">
      <dgm:prSet/>
      <dgm:spPr/>
      <dgm:t>
        <a:bodyPr/>
        <a:lstStyle/>
        <a:p>
          <a:endParaRPr lang="en-US" sz="1200" noProof="0"/>
        </a:p>
      </dgm:t>
    </dgm:pt>
    <dgm:pt modelId="{CE8F39BE-3805-4602-8271-84F045919688}">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000" noProof="0" smtClean="0"/>
            <a:t>Data Transformation</a:t>
          </a:r>
          <a:endParaRPr lang="en-US" sz="2000" noProof="0"/>
        </a:p>
      </dgm:t>
    </dgm:pt>
    <dgm:pt modelId="{2D3506D8-EFF2-496A-B31E-4C7B5A2E5D6B}" type="parTrans" cxnId="{630169CE-25C5-4B94-AFB8-6DA012BFF634}">
      <dgm:prSet/>
      <dgm:spPr/>
      <dgm:t>
        <a:bodyPr/>
        <a:lstStyle/>
        <a:p>
          <a:endParaRPr lang="en-US" sz="1600" noProof="0"/>
        </a:p>
      </dgm:t>
    </dgm:pt>
    <dgm:pt modelId="{13E3E27B-59CF-4FD9-8007-C4A1810FFE7B}" type="sibTrans" cxnId="{630169CE-25C5-4B94-AFB8-6DA012BFF634}">
      <dgm:prSet/>
      <dgm:spPr/>
      <dgm:t>
        <a:bodyPr/>
        <a:lstStyle/>
        <a:p>
          <a:endParaRPr lang="en-US" sz="1600" noProof="0"/>
        </a:p>
      </dgm:t>
    </dgm:pt>
    <dgm:pt modelId="{1878FCEF-77BF-4491-A71C-26CC667A55FE}" type="pres">
      <dgm:prSet presAssocID="{6221B8B5-829C-47FD-A51F-CBEE34E599C4}" presName="Name0" presStyleCnt="0">
        <dgm:presLayoutVars>
          <dgm:dir/>
          <dgm:animLvl val="lvl"/>
          <dgm:resizeHandles val="exact"/>
        </dgm:presLayoutVars>
      </dgm:prSet>
      <dgm:spPr/>
    </dgm:pt>
    <dgm:pt modelId="{8F7721C1-A9F9-431F-B74C-FA511661EB42}" type="pres">
      <dgm:prSet presAssocID="{04AC2C8A-BA39-45CB-87F6-FB4AD2DE8068}" presName="parTxOnly" presStyleLbl="node1" presStyleIdx="0" presStyleCnt="4">
        <dgm:presLayoutVars>
          <dgm:chMax val="0"/>
          <dgm:chPref val="0"/>
          <dgm:bulletEnabled val="1"/>
        </dgm:presLayoutVars>
      </dgm:prSet>
      <dgm:spPr/>
      <dgm:t>
        <a:bodyPr/>
        <a:lstStyle/>
        <a:p>
          <a:endParaRPr lang="de-DE"/>
        </a:p>
      </dgm:t>
    </dgm:pt>
    <dgm:pt modelId="{8BCDC981-B5E9-4705-BFB1-B2CDF9A967E2}" type="pres">
      <dgm:prSet presAssocID="{E19BEBD5-9EEE-45CB-9FA9-342710747D3E}" presName="parTxOnlySpace" presStyleCnt="0"/>
      <dgm:spPr/>
    </dgm:pt>
    <dgm:pt modelId="{CB2A9B76-DF08-4A99-ADB1-E186227D91B1}" type="pres">
      <dgm:prSet presAssocID="{CE8F39BE-3805-4602-8271-84F045919688}" presName="parTxOnly" presStyleLbl="node1" presStyleIdx="1" presStyleCnt="4">
        <dgm:presLayoutVars>
          <dgm:chMax val="0"/>
          <dgm:chPref val="0"/>
          <dgm:bulletEnabled val="1"/>
        </dgm:presLayoutVars>
      </dgm:prSet>
      <dgm:spPr/>
      <dgm:t>
        <a:bodyPr/>
        <a:lstStyle/>
        <a:p>
          <a:endParaRPr lang="de-DE"/>
        </a:p>
      </dgm:t>
    </dgm:pt>
    <dgm:pt modelId="{5174741B-D5F2-4164-A9D7-C84423F678C5}" type="pres">
      <dgm:prSet presAssocID="{13E3E27B-59CF-4FD9-8007-C4A1810FFE7B}" presName="parTxOnlySpace" presStyleCnt="0"/>
      <dgm:spPr/>
    </dgm:pt>
    <dgm:pt modelId="{B5EA06CA-339C-4710-97F6-EA8ECCADF00C}" type="pres">
      <dgm:prSet presAssocID="{34AF631B-5DA6-459B-A9BF-3A43F5077C5E}" presName="parTxOnly" presStyleLbl="node1" presStyleIdx="2" presStyleCnt="4">
        <dgm:presLayoutVars>
          <dgm:chMax val="0"/>
          <dgm:chPref val="0"/>
          <dgm:bulletEnabled val="1"/>
        </dgm:presLayoutVars>
      </dgm:prSet>
      <dgm:spPr/>
      <dgm:t>
        <a:bodyPr/>
        <a:lstStyle/>
        <a:p>
          <a:endParaRPr lang="de-DE"/>
        </a:p>
      </dgm:t>
    </dgm:pt>
    <dgm:pt modelId="{026EE381-2A29-4581-B53D-9FA7B54B6A4B}" type="pres">
      <dgm:prSet presAssocID="{84E801F6-1169-4E8D-BD49-4CD847666566}" presName="parTxOnlySpace" presStyleCnt="0"/>
      <dgm:spPr/>
    </dgm:pt>
    <dgm:pt modelId="{4D0FC443-5113-41F9-993F-C2EE556534CD}" type="pres">
      <dgm:prSet presAssocID="{74E54E16-0664-4877-B5A4-22D615627382}" presName="parTxOnly" presStyleLbl="node1" presStyleIdx="3" presStyleCnt="4">
        <dgm:presLayoutVars>
          <dgm:chMax val="0"/>
          <dgm:chPref val="0"/>
          <dgm:bulletEnabled val="1"/>
        </dgm:presLayoutVars>
      </dgm:prSet>
      <dgm:spPr/>
      <dgm:t>
        <a:bodyPr/>
        <a:lstStyle/>
        <a:p>
          <a:endParaRPr lang="de-DE"/>
        </a:p>
      </dgm:t>
    </dgm:pt>
  </dgm:ptLst>
  <dgm:cxnLst>
    <dgm:cxn modelId="{5762A433-8B32-4CD2-A317-9F803BCAD71C}" type="presOf" srcId="{74E54E16-0664-4877-B5A4-22D615627382}" destId="{4D0FC443-5113-41F9-993F-C2EE556534CD}" srcOrd="0" destOrd="0" presId="urn:microsoft.com/office/officeart/2005/8/layout/chevron1"/>
    <dgm:cxn modelId="{A11E93BD-C722-4080-B3D3-01A6279CF308}" srcId="{6221B8B5-829C-47FD-A51F-CBEE34E599C4}" destId="{34AF631B-5DA6-459B-A9BF-3A43F5077C5E}" srcOrd="2" destOrd="0" parTransId="{A3E064B6-AB05-4E61-ADE3-0312060273A3}" sibTransId="{84E801F6-1169-4E8D-BD49-4CD847666566}"/>
    <dgm:cxn modelId="{57B92963-356C-4D46-A9D8-464ABA5A363A}" type="presOf" srcId="{34AF631B-5DA6-459B-A9BF-3A43F5077C5E}" destId="{B5EA06CA-339C-4710-97F6-EA8ECCADF00C}" srcOrd="0" destOrd="0" presId="urn:microsoft.com/office/officeart/2005/8/layout/chevron1"/>
    <dgm:cxn modelId="{630169CE-25C5-4B94-AFB8-6DA012BFF634}" srcId="{6221B8B5-829C-47FD-A51F-CBEE34E599C4}" destId="{CE8F39BE-3805-4602-8271-84F045919688}" srcOrd="1" destOrd="0" parTransId="{2D3506D8-EFF2-496A-B31E-4C7B5A2E5D6B}" sibTransId="{13E3E27B-59CF-4FD9-8007-C4A1810FFE7B}"/>
    <dgm:cxn modelId="{11818C3D-9568-45D0-92B4-8B529B912C08}" srcId="{6221B8B5-829C-47FD-A51F-CBEE34E599C4}" destId="{74E54E16-0664-4877-B5A4-22D615627382}" srcOrd="3" destOrd="0" parTransId="{EAB1C1A3-9BB1-495A-A8E5-C304B005A9EF}" sibTransId="{B2F19EB5-4E74-4FB6-B2D8-F1382826D0FE}"/>
    <dgm:cxn modelId="{A4600A4A-335F-4064-BB1C-BAA2CDD46B05}" type="presOf" srcId="{6221B8B5-829C-47FD-A51F-CBEE34E599C4}" destId="{1878FCEF-77BF-4491-A71C-26CC667A55FE}" srcOrd="0" destOrd="0" presId="urn:microsoft.com/office/officeart/2005/8/layout/chevron1"/>
    <dgm:cxn modelId="{664FA35A-D916-44B8-8E8F-A426048221BD}" type="presOf" srcId="{CE8F39BE-3805-4602-8271-84F045919688}" destId="{CB2A9B76-DF08-4A99-ADB1-E186227D91B1}" srcOrd="0" destOrd="0" presId="urn:microsoft.com/office/officeart/2005/8/layout/chevron1"/>
    <dgm:cxn modelId="{822CFC31-00A3-46F8-9FFC-D8071AE99B96}" srcId="{6221B8B5-829C-47FD-A51F-CBEE34E599C4}" destId="{04AC2C8A-BA39-45CB-87F6-FB4AD2DE8068}" srcOrd="0" destOrd="0" parTransId="{B2E519D1-AA6B-4DF0-B484-1A5D462EBDE4}" sibTransId="{E19BEBD5-9EEE-45CB-9FA9-342710747D3E}"/>
    <dgm:cxn modelId="{12898CB6-782A-4919-8424-9D4FAC3E5C49}" type="presOf" srcId="{04AC2C8A-BA39-45CB-87F6-FB4AD2DE8068}" destId="{8F7721C1-A9F9-431F-B74C-FA511661EB42}" srcOrd="0" destOrd="0" presId="urn:microsoft.com/office/officeart/2005/8/layout/chevron1"/>
    <dgm:cxn modelId="{CDC2F14F-B47E-4F88-8030-69E9733A453B}" type="presParOf" srcId="{1878FCEF-77BF-4491-A71C-26CC667A55FE}" destId="{8F7721C1-A9F9-431F-B74C-FA511661EB42}" srcOrd="0" destOrd="0" presId="urn:microsoft.com/office/officeart/2005/8/layout/chevron1"/>
    <dgm:cxn modelId="{75597B78-653D-4673-8EC0-782CCAF21BB0}" type="presParOf" srcId="{1878FCEF-77BF-4491-A71C-26CC667A55FE}" destId="{8BCDC981-B5E9-4705-BFB1-B2CDF9A967E2}" srcOrd="1" destOrd="0" presId="urn:microsoft.com/office/officeart/2005/8/layout/chevron1"/>
    <dgm:cxn modelId="{5D6556C6-74FE-4C43-97C3-9E4C468A22A2}" type="presParOf" srcId="{1878FCEF-77BF-4491-A71C-26CC667A55FE}" destId="{CB2A9B76-DF08-4A99-ADB1-E186227D91B1}" srcOrd="2" destOrd="0" presId="urn:microsoft.com/office/officeart/2005/8/layout/chevron1"/>
    <dgm:cxn modelId="{59B56564-A516-449B-A94D-622E600FA6A0}" type="presParOf" srcId="{1878FCEF-77BF-4491-A71C-26CC667A55FE}" destId="{5174741B-D5F2-4164-A9D7-C84423F678C5}" srcOrd="3" destOrd="0" presId="urn:microsoft.com/office/officeart/2005/8/layout/chevron1"/>
    <dgm:cxn modelId="{02FFA5EE-62B4-454B-92B1-EC764BC36E32}" type="presParOf" srcId="{1878FCEF-77BF-4491-A71C-26CC667A55FE}" destId="{B5EA06CA-339C-4710-97F6-EA8ECCADF00C}" srcOrd="4" destOrd="0" presId="urn:microsoft.com/office/officeart/2005/8/layout/chevron1"/>
    <dgm:cxn modelId="{E1F6D131-CFF9-49DE-AB2B-A9CD952445B0}" type="presParOf" srcId="{1878FCEF-77BF-4491-A71C-26CC667A55FE}" destId="{026EE381-2A29-4581-B53D-9FA7B54B6A4B}" srcOrd="5" destOrd="0" presId="urn:microsoft.com/office/officeart/2005/8/layout/chevron1"/>
    <dgm:cxn modelId="{98F797FF-48E6-47B9-9B59-828EF9F0AEEA}" type="presParOf" srcId="{1878FCEF-77BF-4491-A71C-26CC667A55FE}" destId="{4D0FC443-5113-41F9-993F-C2EE556534CD}"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21B8B5-829C-47FD-A51F-CBEE34E599C4}" type="doc">
      <dgm:prSet loTypeId="urn:microsoft.com/office/officeart/2005/8/layout/chevron1" loCatId="process" qsTypeId="urn:microsoft.com/office/officeart/2005/8/quickstyle/simple1" qsCatId="simple" csTypeId="urn:microsoft.com/office/officeart/2005/8/colors/accent1_2" csCatId="accent1" phldr="1"/>
      <dgm:spPr/>
    </dgm:pt>
    <dgm:pt modelId="{04AC2C8A-BA39-45CB-87F6-FB4AD2DE8068}">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de-DE" sz="2000" dirty="0" smtClean="0"/>
            <a:t>Schema Mapping</a:t>
          </a:r>
          <a:endParaRPr lang="de-DE" sz="2000" dirty="0"/>
        </a:p>
      </dgm:t>
    </dgm:pt>
    <dgm:pt modelId="{B2E519D1-AA6B-4DF0-B484-1A5D462EBDE4}" type="parTrans" cxnId="{822CFC31-00A3-46F8-9FFC-D8071AE99B96}">
      <dgm:prSet/>
      <dgm:spPr/>
      <dgm:t>
        <a:bodyPr/>
        <a:lstStyle/>
        <a:p>
          <a:endParaRPr lang="de-DE" sz="1200"/>
        </a:p>
      </dgm:t>
    </dgm:pt>
    <dgm:pt modelId="{E19BEBD5-9EEE-45CB-9FA9-342710747D3E}" type="sibTrans" cxnId="{822CFC31-00A3-46F8-9FFC-D8071AE99B96}">
      <dgm:prSet/>
      <dgm:spPr/>
      <dgm:t>
        <a:bodyPr/>
        <a:lstStyle/>
        <a:p>
          <a:endParaRPr lang="de-DE" sz="1200"/>
        </a:p>
      </dgm:t>
    </dgm:pt>
    <dgm:pt modelId="{34AF631B-5DA6-459B-A9BF-3A43F5077C5E}">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de-DE" sz="2000" dirty="0" err="1" smtClean="0"/>
            <a:t>Duplicate</a:t>
          </a:r>
          <a:r>
            <a:rPr lang="de-DE" sz="2000" dirty="0" smtClean="0"/>
            <a:t> </a:t>
          </a:r>
          <a:r>
            <a:rPr lang="de-DE" sz="2000" dirty="0" err="1" smtClean="0"/>
            <a:t>Detection</a:t>
          </a:r>
          <a:endParaRPr lang="de-DE" sz="2000" dirty="0"/>
        </a:p>
      </dgm:t>
    </dgm:pt>
    <dgm:pt modelId="{A3E064B6-AB05-4E61-ADE3-0312060273A3}" type="parTrans" cxnId="{A11E93BD-C722-4080-B3D3-01A6279CF308}">
      <dgm:prSet/>
      <dgm:spPr/>
      <dgm:t>
        <a:bodyPr/>
        <a:lstStyle/>
        <a:p>
          <a:endParaRPr lang="de-DE" sz="1200"/>
        </a:p>
      </dgm:t>
    </dgm:pt>
    <dgm:pt modelId="{84E801F6-1169-4E8D-BD49-4CD847666566}" type="sibTrans" cxnId="{A11E93BD-C722-4080-B3D3-01A6279CF308}">
      <dgm:prSet/>
      <dgm:spPr/>
      <dgm:t>
        <a:bodyPr/>
        <a:lstStyle/>
        <a:p>
          <a:endParaRPr lang="de-DE" sz="1200"/>
        </a:p>
      </dgm:t>
    </dgm:pt>
    <dgm:pt modelId="{74E54E16-0664-4877-B5A4-22D615627382}">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de-DE" sz="2000" dirty="0" smtClean="0"/>
            <a:t>Data Fusion</a:t>
          </a:r>
          <a:endParaRPr lang="de-DE" sz="2000" dirty="0"/>
        </a:p>
      </dgm:t>
    </dgm:pt>
    <dgm:pt modelId="{EAB1C1A3-9BB1-495A-A8E5-C304B005A9EF}" type="parTrans" cxnId="{11818C3D-9568-45D0-92B4-8B529B912C08}">
      <dgm:prSet/>
      <dgm:spPr/>
      <dgm:t>
        <a:bodyPr/>
        <a:lstStyle/>
        <a:p>
          <a:endParaRPr lang="de-DE" sz="1200"/>
        </a:p>
      </dgm:t>
    </dgm:pt>
    <dgm:pt modelId="{B2F19EB5-4E74-4FB6-B2D8-F1382826D0FE}" type="sibTrans" cxnId="{11818C3D-9568-45D0-92B4-8B529B912C08}">
      <dgm:prSet/>
      <dgm:spPr/>
      <dgm:t>
        <a:bodyPr/>
        <a:lstStyle/>
        <a:p>
          <a:endParaRPr lang="de-DE" sz="1200"/>
        </a:p>
      </dgm:t>
    </dgm:pt>
    <dgm:pt modelId="{CE8F39BE-3805-4602-8271-84F045919688}">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de-DE" sz="2000" dirty="0" smtClean="0"/>
            <a:t>Data Transformation</a:t>
          </a:r>
          <a:endParaRPr lang="de-DE" sz="2000" dirty="0"/>
        </a:p>
      </dgm:t>
    </dgm:pt>
    <dgm:pt modelId="{2D3506D8-EFF2-496A-B31E-4C7B5A2E5D6B}" type="parTrans" cxnId="{630169CE-25C5-4B94-AFB8-6DA012BFF634}">
      <dgm:prSet/>
      <dgm:spPr/>
      <dgm:t>
        <a:bodyPr/>
        <a:lstStyle/>
        <a:p>
          <a:endParaRPr lang="de-DE" sz="1600"/>
        </a:p>
      </dgm:t>
    </dgm:pt>
    <dgm:pt modelId="{13E3E27B-59CF-4FD9-8007-C4A1810FFE7B}" type="sibTrans" cxnId="{630169CE-25C5-4B94-AFB8-6DA012BFF634}">
      <dgm:prSet/>
      <dgm:spPr/>
      <dgm:t>
        <a:bodyPr/>
        <a:lstStyle/>
        <a:p>
          <a:endParaRPr lang="de-DE" sz="1600"/>
        </a:p>
      </dgm:t>
    </dgm:pt>
    <dgm:pt modelId="{1878FCEF-77BF-4491-A71C-26CC667A55FE}" type="pres">
      <dgm:prSet presAssocID="{6221B8B5-829C-47FD-A51F-CBEE34E599C4}" presName="Name0" presStyleCnt="0">
        <dgm:presLayoutVars>
          <dgm:dir/>
          <dgm:animLvl val="lvl"/>
          <dgm:resizeHandles val="exact"/>
        </dgm:presLayoutVars>
      </dgm:prSet>
      <dgm:spPr/>
    </dgm:pt>
    <dgm:pt modelId="{8F7721C1-A9F9-431F-B74C-FA511661EB42}" type="pres">
      <dgm:prSet presAssocID="{04AC2C8A-BA39-45CB-87F6-FB4AD2DE8068}" presName="parTxOnly" presStyleLbl="node1" presStyleIdx="0" presStyleCnt="4">
        <dgm:presLayoutVars>
          <dgm:chMax val="0"/>
          <dgm:chPref val="0"/>
          <dgm:bulletEnabled val="1"/>
        </dgm:presLayoutVars>
      </dgm:prSet>
      <dgm:spPr/>
      <dgm:t>
        <a:bodyPr/>
        <a:lstStyle/>
        <a:p>
          <a:endParaRPr lang="de-DE"/>
        </a:p>
      </dgm:t>
    </dgm:pt>
    <dgm:pt modelId="{8BCDC981-B5E9-4705-BFB1-B2CDF9A967E2}" type="pres">
      <dgm:prSet presAssocID="{E19BEBD5-9EEE-45CB-9FA9-342710747D3E}" presName="parTxOnlySpace" presStyleCnt="0"/>
      <dgm:spPr/>
    </dgm:pt>
    <dgm:pt modelId="{CB2A9B76-DF08-4A99-ADB1-E186227D91B1}" type="pres">
      <dgm:prSet presAssocID="{CE8F39BE-3805-4602-8271-84F045919688}" presName="parTxOnly" presStyleLbl="node1" presStyleIdx="1" presStyleCnt="4">
        <dgm:presLayoutVars>
          <dgm:chMax val="0"/>
          <dgm:chPref val="0"/>
          <dgm:bulletEnabled val="1"/>
        </dgm:presLayoutVars>
      </dgm:prSet>
      <dgm:spPr/>
      <dgm:t>
        <a:bodyPr/>
        <a:lstStyle/>
        <a:p>
          <a:endParaRPr lang="de-DE"/>
        </a:p>
      </dgm:t>
    </dgm:pt>
    <dgm:pt modelId="{5174741B-D5F2-4164-A9D7-C84423F678C5}" type="pres">
      <dgm:prSet presAssocID="{13E3E27B-59CF-4FD9-8007-C4A1810FFE7B}" presName="parTxOnlySpace" presStyleCnt="0"/>
      <dgm:spPr/>
    </dgm:pt>
    <dgm:pt modelId="{B5EA06CA-339C-4710-97F6-EA8ECCADF00C}" type="pres">
      <dgm:prSet presAssocID="{34AF631B-5DA6-459B-A9BF-3A43F5077C5E}" presName="parTxOnly" presStyleLbl="node1" presStyleIdx="2" presStyleCnt="4">
        <dgm:presLayoutVars>
          <dgm:chMax val="0"/>
          <dgm:chPref val="0"/>
          <dgm:bulletEnabled val="1"/>
        </dgm:presLayoutVars>
      </dgm:prSet>
      <dgm:spPr/>
      <dgm:t>
        <a:bodyPr/>
        <a:lstStyle/>
        <a:p>
          <a:endParaRPr lang="de-DE"/>
        </a:p>
      </dgm:t>
    </dgm:pt>
    <dgm:pt modelId="{026EE381-2A29-4581-B53D-9FA7B54B6A4B}" type="pres">
      <dgm:prSet presAssocID="{84E801F6-1169-4E8D-BD49-4CD847666566}" presName="parTxOnlySpace" presStyleCnt="0"/>
      <dgm:spPr/>
    </dgm:pt>
    <dgm:pt modelId="{4D0FC443-5113-41F9-993F-C2EE556534CD}" type="pres">
      <dgm:prSet presAssocID="{74E54E16-0664-4877-B5A4-22D615627382}" presName="parTxOnly" presStyleLbl="node1" presStyleIdx="3" presStyleCnt="4">
        <dgm:presLayoutVars>
          <dgm:chMax val="0"/>
          <dgm:chPref val="0"/>
          <dgm:bulletEnabled val="1"/>
        </dgm:presLayoutVars>
      </dgm:prSet>
      <dgm:spPr/>
      <dgm:t>
        <a:bodyPr/>
        <a:lstStyle/>
        <a:p>
          <a:endParaRPr lang="de-DE"/>
        </a:p>
      </dgm:t>
    </dgm:pt>
  </dgm:ptLst>
  <dgm:cxnLst>
    <dgm:cxn modelId="{4C4B8E8B-C6D2-4135-80BF-A6D792510D20}" type="presOf" srcId="{6221B8B5-829C-47FD-A51F-CBEE34E599C4}" destId="{1878FCEF-77BF-4491-A71C-26CC667A55FE}" srcOrd="0" destOrd="0" presId="urn:microsoft.com/office/officeart/2005/8/layout/chevron1"/>
    <dgm:cxn modelId="{A11E93BD-C722-4080-B3D3-01A6279CF308}" srcId="{6221B8B5-829C-47FD-A51F-CBEE34E599C4}" destId="{34AF631B-5DA6-459B-A9BF-3A43F5077C5E}" srcOrd="2" destOrd="0" parTransId="{A3E064B6-AB05-4E61-ADE3-0312060273A3}" sibTransId="{84E801F6-1169-4E8D-BD49-4CD847666566}"/>
    <dgm:cxn modelId="{C5A67020-4A90-490F-BD88-56FCB62BF6BD}" type="presOf" srcId="{04AC2C8A-BA39-45CB-87F6-FB4AD2DE8068}" destId="{8F7721C1-A9F9-431F-B74C-FA511661EB42}" srcOrd="0" destOrd="0" presId="urn:microsoft.com/office/officeart/2005/8/layout/chevron1"/>
    <dgm:cxn modelId="{F72442F4-D182-4073-84B2-0562C24A89E1}" type="presOf" srcId="{CE8F39BE-3805-4602-8271-84F045919688}" destId="{CB2A9B76-DF08-4A99-ADB1-E186227D91B1}" srcOrd="0" destOrd="0" presId="urn:microsoft.com/office/officeart/2005/8/layout/chevron1"/>
    <dgm:cxn modelId="{630169CE-25C5-4B94-AFB8-6DA012BFF634}" srcId="{6221B8B5-829C-47FD-A51F-CBEE34E599C4}" destId="{CE8F39BE-3805-4602-8271-84F045919688}" srcOrd="1" destOrd="0" parTransId="{2D3506D8-EFF2-496A-B31E-4C7B5A2E5D6B}" sibTransId="{13E3E27B-59CF-4FD9-8007-C4A1810FFE7B}"/>
    <dgm:cxn modelId="{11818C3D-9568-45D0-92B4-8B529B912C08}" srcId="{6221B8B5-829C-47FD-A51F-CBEE34E599C4}" destId="{74E54E16-0664-4877-B5A4-22D615627382}" srcOrd="3" destOrd="0" parTransId="{EAB1C1A3-9BB1-495A-A8E5-C304B005A9EF}" sibTransId="{B2F19EB5-4E74-4FB6-B2D8-F1382826D0FE}"/>
    <dgm:cxn modelId="{03F96EE7-FBB6-4B7F-9EA2-4DF8C114DB23}" type="presOf" srcId="{34AF631B-5DA6-459B-A9BF-3A43F5077C5E}" destId="{B5EA06CA-339C-4710-97F6-EA8ECCADF00C}" srcOrd="0" destOrd="0" presId="urn:microsoft.com/office/officeart/2005/8/layout/chevron1"/>
    <dgm:cxn modelId="{52775A31-ED4C-4808-90CA-247EAA80A3F6}" type="presOf" srcId="{74E54E16-0664-4877-B5A4-22D615627382}" destId="{4D0FC443-5113-41F9-993F-C2EE556534CD}" srcOrd="0" destOrd="0" presId="urn:microsoft.com/office/officeart/2005/8/layout/chevron1"/>
    <dgm:cxn modelId="{822CFC31-00A3-46F8-9FFC-D8071AE99B96}" srcId="{6221B8B5-829C-47FD-A51F-CBEE34E599C4}" destId="{04AC2C8A-BA39-45CB-87F6-FB4AD2DE8068}" srcOrd="0" destOrd="0" parTransId="{B2E519D1-AA6B-4DF0-B484-1A5D462EBDE4}" sibTransId="{E19BEBD5-9EEE-45CB-9FA9-342710747D3E}"/>
    <dgm:cxn modelId="{93D82602-A3F0-4EC3-BA48-E7F02BE5A72B}" type="presParOf" srcId="{1878FCEF-77BF-4491-A71C-26CC667A55FE}" destId="{8F7721C1-A9F9-431F-B74C-FA511661EB42}" srcOrd="0" destOrd="0" presId="urn:microsoft.com/office/officeart/2005/8/layout/chevron1"/>
    <dgm:cxn modelId="{A479C045-BF19-4566-B273-BB0E154B8E3F}" type="presParOf" srcId="{1878FCEF-77BF-4491-A71C-26CC667A55FE}" destId="{8BCDC981-B5E9-4705-BFB1-B2CDF9A967E2}" srcOrd="1" destOrd="0" presId="urn:microsoft.com/office/officeart/2005/8/layout/chevron1"/>
    <dgm:cxn modelId="{964093EC-C701-4996-84A7-BAB501B35D90}" type="presParOf" srcId="{1878FCEF-77BF-4491-A71C-26CC667A55FE}" destId="{CB2A9B76-DF08-4A99-ADB1-E186227D91B1}" srcOrd="2" destOrd="0" presId="urn:microsoft.com/office/officeart/2005/8/layout/chevron1"/>
    <dgm:cxn modelId="{599178C0-E83C-4B1A-B052-788ED145B011}" type="presParOf" srcId="{1878FCEF-77BF-4491-A71C-26CC667A55FE}" destId="{5174741B-D5F2-4164-A9D7-C84423F678C5}" srcOrd="3" destOrd="0" presId="urn:microsoft.com/office/officeart/2005/8/layout/chevron1"/>
    <dgm:cxn modelId="{8B5D6D41-C647-4843-956F-55333DE9F673}" type="presParOf" srcId="{1878FCEF-77BF-4491-A71C-26CC667A55FE}" destId="{B5EA06CA-339C-4710-97F6-EA8ECCADF00C}" srcOrd="4" destOrd="0" presId="urn:microsoft.com/office/officeart/2005/8/layout/chevron1"/>
    <dgm:cxn modelId="{E7537472-930B-401A-9575-9DC9EC770D49}" type="presParOf" srcId="{1878FCEF-77BF-4491-A71C-26CC667A55FE}" destId="{026EE381-2A29-4581-B53D-9FA7B54B6A4B}" srcOrd="5" destOrd="0" presId="urn:microsoft.com/office/officeart/2005/8/layout/chevron1"/>
    <dgm:cxn modelId="{D7295AD9-137F-4119-BC19-BCF583CF5AD6}" type="presParOf" srcId="{1878FCEF-77BF-4491-A71C-26CC667A55FE}" destId="{4D0FC443-5113-41F9-993F-C2EE556534CD}"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21B8B5-829C-47FD-A51F-CBEE34E599C4}" type="doc">
      <dgm:prSet loTypeId="urn:microsoft.com/office/officeart/2005/8/layout/chevron1" loCatId="process" qsTypeId="urn:microsoft.com/office/officeart/2005/8/quickstyle/simple1" qsCatId="simple" csTypeId="urn:microsoft.com/office/officeart/2005/8/colors/accent1_2" csCatId="accent1" phldr="1"/>
      <dgm:spPr/>
    </dgm:pt>
    <dgm:pt modelId="{04AC2C8A-BA39-45CB-87F6-FB4AD2DE8068}">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000" noProof="0" smtClean="0"/>
            <a:t>Schema Mapping</a:t>
          </a:r>
          <a:endParaRPr lang="en-US" sz="2000" noProof="0"/>
        </a:p>
      </dgm:t>
    </dgm:pt>
    <dgm:pt modelId="{B2E519D1-AA6B-4DF0-B484-1A5D462EBDE4}" type="parTrans" cxnId="{822CFC31-00A3-46F8-9FFC-D8071AE99B96}">
      <dgm:prSet/>
      <dgm:spPr/>
      <dgm:t>
        <a:bodyPr/>
        <a:lstStyle/>
        <a:p>
          <a:endParaRPr lang="en-US" sz="1200" noProof="0"/>
        </a:p>
      </dgm:t>
    </dgm:pt>
    <dgm:pt modelId="{E19BEBD5-9EEE-45CB-9FA9-342710747D3E}" type="sibTrans" cxnId="{822CFC31-00A3-46F8-9FFC-D8071AE99B96}">
      <dgm:prSet/>
      <dgm:spPr/>
      <dgm:t>
        <a:bodyPr/>
        <a:lstStyle/>
        <a:p>
          <a:endParaRPr lang="en-US" sz="1200" noProof="0"/>
        </a:p>
      </dgm:t>
    </dgm:pt>
    <dgm:pt modelId="{34AF631B-5DA6-459B-A9BF-3A43F5077C5E}">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000" noProof="0" smtClean="0"/>
            <a:t>Duplicate Detection</a:t>
          </a:r>
          <a:endParaRPr lang="en-US" sz="2000" noProof="0"/>
        </a:p>
      </dgm:t>
    </dgm:pt>
    <dgm:pt modelId="{A3E064B6-AB05-4E61-ADE3-0312060273A3}" type="parTrans" cxnId="{A11E93BD-C722-4080-B3D3-01A6279CF308}">
      <dgm:prSet/>
      <dgm:spPr/>
      <dgm:t>
        <a:bodyPr/>
        <a:lstStyle/>
        <a:p>
          <a:endParaRPr lang="en-US" sz="1200" noProof="0"/>
        </a:p>
      </dgm:t>
    </dgm:pt>
    <dgm:pt modelId="{84E801F6-1169-4E8D-BD49-4CD847666566}" type="sibTrans" cxnId="{A11E93BD-C722-4080-B3D3-01A6279CF308}">
      <dgm:prSet/>
      <dgm:spPr/>
      <dgm:t>
        <a:bodyPr/>
        <a:lstStyle/>
        <a:p>
          <a:endParaRPr lang="en-US" sz="1200" noProof="0"/>
        </a:p>
      </dgm:t>
    </dgm:pt>
    <dgm:pt modelId="{74E54E16-0664-4877-B5A4-22D615627382}">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2000" noProof="0" smtClean="0"/>
            <a:t>Data Fusion</a:t>
          </a:r>
          <a:endParaRPr lang="en-US" sz="2000" noProof="0"/>
        </a:p>
      </dgm:t>
    </dgm:pt>
    <dgm:pt modelId="{EAB1C1A3-9BB1-495A-A8E5-C304B005A9EF}" type="parTrans" cxnId="{11818C3D-9568-45D0-92B4-8B529B912C08}">
      <dgm:prSet/>
      <dgm:spPr/>
      <dgm:t>
        <a:bodyPr/>
        <a:lstStyle/>
        <a:p>
          <a:endParaRPr lang="en-US" sz="1200" noProof="0"/>
        </a:p>
      </dgm:t>
    </dgm:pt>
    <dgm:pt modelId="{B2F19EB5-4E74-4FB6-B2D8-F1382826D0FE}" type="sibTrans" cxnId="{11818C3D-9568-45D0-92B4-8B529B912C08}">
      <dgm:prSet/>
      <dgm:spPr/>
      <dgm:t>
        <a:bodyPr/>
        <a:lstStyle/>
        <a:p>
          <a:endParaRPr lang="en-US" sz="1200" noProof="0"/>
        </a:p>
      </dgm:t>
    </dgm:pt>
    <dgm:pt modelId="{CE8F39BE-3805-4602-8271-84F045919688}">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000" noProof="0" smtClean="0"/>
            <a:t>Data Transformation</a:t>
          </a:r>
          <a:endParaRPr lang="en-US" sz="2000" noProof="0"/>
        </a:p>
      </dgm:t>
    </dgm:pt>
    <dgm:pt modelId="{2D3506D8-EFF2-496A-B31E-4C7B5A2E5D6B}" type="parTrans" cxnId="{630169CE-25C5-4B94-AFB8-6DA012BFF634}">
      <dgm:prSet/>
      <dgm:spPr/>
      <dgm:t>
        <a:bodyPr/>
        <a:lstStyle/>
        <a:p>
          <a:endParaRPr lang="en-US" sz="1600" noProof="0"/>
        </a:p>
      </dgm:t>
    </dgm:pt>
    <dgm:pt modelId="{13E3E27B-59CF-4FD9-8007-C4A1810FFE7B}" type="sibTrans" cxnId="{630169CE-25C5-4B94-AFB8-6DA012BFF634}">
      <dgm:prSet/>
      <dgm:spPr/>
      <dgm:t>
        <a:bodyPr/>
        <a:lstStyle/>
        <a:p>
          <a:endParaRPr lang="en-US" sz="1600" noProof="0"/>
        </a:p>
      </dgm:t>
    </dgm:pt>
    <dgm:pt modelId="{1878FCEF-77BF-4491-A71C-26CC667A55FE}" type="pres">
      <dgm:prSet presAssocID="{6221B8B5-829C-47FD-A51F-CBEE34E599C4}" presName="Name0" presStyleCnt="0">
        <dgm:presLayoutVars>
          <dgm:dir/>
          <dgm:animLvl val="lvl"/>
          <dgm:resizeHandles val="exact"/>
        </dgm:presLayoutVars>
      </dgm:prSet>
      <dgm:spPr/>
    </dgm:pt>
    <dgm:pt modelId="{8F7721C1-A9F9-431F-B74C-FA511661EB42}" type="pres">
      <dgm:prSet presAssocID="{04AC2C8A-BA39-45CB-87F6-FB4AD2DE8068}" presName="parTxOnly" presStyleLbl="node1" presStyleIdx="0" presStyleCnt="4">
        <dgm:presLayoutVars>
          <dgm:chMax val="0"/>
          <dgm:chPref val="0"/>
          <dgm:bulletEnabled val="1"/>
        </dgm:presLayoutVars>
      </dgm:prSet>
      <dgm:spPr/>
      <dgm:t>
        <a:bodyPr/>
        <a:lstStyle/>
        <a:p>
          <a:endParaRPr lang="de-DE"/>
        </a:p>
      </dgm:t>
    </dgm:pt>
    <dgm:pt modelId="{8BCDC981-B5E9-4705-BFB1-B2CDF9A967E2}" type="pres">
      <dgm:prSet presAssocID="{E19BEBD5-9EEE-45CB-9FA9-342710747D3E}" presName="parTxOnlySpace" presStyleCnt="0"/>
      <dgm:spPr/>
    </dgm:pt>
    <dgm:pt modelId="{CB2A9B76-DF08-4A99-ADB1-E186227D91B1}" type="pres">
      <dgm:prSet presAssocID="{CE8F39BE-3805-4602-8271-84F045919688}" presName="parTxOnly" presStyleLbl="node1" presStyleIdx="1" presStyleCnt="4">
        <dgm:presLayoutVars>
          <dgm:chMax val="0"/>
          <dgm:chPref val="0"/>
          <dgm:bulletEnabled val="1"/>
        </dgm:presLayoutVars>
      </dgm:prSet>
      <dgm:spPr/>
      <dgm:t>
        <a:bodyPr/>
        <a:lstStyle/>
        <a:p>
          <a:endParaRPr lang="de-DE"/>
        </a:p>
      </dgm:t>
    </dgm:pt>
    <dgm:pt modelId="{5174741B-D5F2-4164-A9D7-C84423F678C5}" type="pres">
      <dgm:prSet presAssocID="{13E3E27B-59CF-4FD9-8007-C4A1810FFE7B}" presName="parTxOnlySpace" presStyleCnt="0"/>
      <dgm:spPr/>
    </dgm:pt>
    <dgm:pt modelId="{B5EA06CA-339C-4710-97F6-EA8ECCADF00C}" type="pres">
      <dgm:prSet presAssocID="{34AF631B-5DA6-459B-A9BF-3A43F5077C5E}" presName="parTxOnly" presStyleLbl="node1" presStyleIdx="2" presStyleCnt="4">
        <dgm:presLayoutVars>
          <dgm:chMax val="0"/>
          <dgm:chPref val="0"/>
          <dgm:bulletEnabled val="1"/>
        </dgm:presLayoutVars>
      </dgm:prSet>
      <dgm:spPr/>
      <dgm:t>
        <a:bodyPr/>
        <a:lstStyle/>
        <a:p>
          <a:endParaRPr lang="de-DE"/>
        </a:p>
      </dgm:t>
    </dgm:pt>
    <dgm:pt modelId="{026EE381-2A29-4581-B53D-9FA7B54B6A4B}" type="pres">
      <dgm:prSet presAssocID="{84E801F6-1169-4E8D-BD49-4CD847666566}" presName="parTxOnlySpace" presStyleCnt="0"/>
      <dgm:spPr/>
    </dgm:pt>
    <dgm:pt modelId="{4D0FC443-5113-41F9-993F-C2EE556534CD}" type="pres">
      <dgm:prSet presAssocID="{74E54E16-0664-4877-B5A4-22D615627382}" presName="parTxOnly" presStyleLbl="node1" presStyleIdx="3" presStyleCnt="4">
        <dgm:presLayoutVars>
          <dgm:chMax val="0"/>
          <dgm:chPref val="0"/>
          <dgm:bulletEnabled val="1"/>
        </dgm:presLayoutVars>
      </dgm:prSet>
      <dgm:spPr/>
      <dgm:t>
        <a:bodyPr/>
        <a:lstStyle/>
        <a:p>
          <a:endParaRPr lang="de-DE"/>
        </a:p>
      </dgm:t>
    </dgm:pt>
  </dgm:ptLst>
  <dgm:cxnLst>
    <dgm:cxn modelId="{A11E93BD-C722-4080-B3D3-01A6279CF308}" srcId="{6221B8B5-829C-47FD-A51F-CBEE34E599C4}" destId="{34AF631B-5DA6-459B-A9BF-3A43F5077C5E}" srcOrd="2" destOrd="0" parTransId="{A3E064B6-AB05-4E61-ADE3-0312060273A3}" sibTransId="{84E801F6-1169-4E8D-BD49-4CD847666566}"/>
    <dgm:cxn modelId="{630169CE-25C5-4B94-AFB8-6DA012BFF634}" srcId="{6221B8B5-829C-47FD-A51F-CBEE34E599C4}" destId="{CE8F39BE-3805-4602-8271-84F045919688}" srcOrd="1" destOrd="0" parTransId="{2D3506D8-EFF2-496A-B31E-4C7B5A2E5D6B}" sibTransId="{13E3E27B-59CF-4FD9-8007-C4A1810FFE7B}"/>
    <dgm:cxn modelId="{11818C3D-9568-45D0-92B4-8B529B912C08}" srcId="{6221B8B5-829C-47FD-A51F-CBEE34E599C4}" destId="{74E54E16-0664-4877-B5A4-22D615627382}" srcOrd="3" destOrd="0" parTransId="{EAB1C1A3-9BB1-495A-A8E5-C304B005A9EF}" sibTransId="{B2F19EB5-4E74-4FB6-B2D8-F1382826D0FE}"/>
    <dgm:cxn modelId="{92FC79F3-6884-4D80-94B8-23F6E5DB6731}" type="presOf" srcId="{CE8F39BE-3805-4602-8271-84F045919688}" destId="{CB2A9B76-DF08-4A99-ADB1-E186227D91B1}" srcOrd="0" destOrd="0" presId="urn:microsoft.com/office/officeart/2005/8/layout/chevron1"/>
    <dgm:cxn modelId="{E0777D97-8D5D-4B62-9D68-7C7F42ABF49C}" type="presOf" srcId="{74E54E16-0664-4877-B5A4-22D615627382}" destId="{4D0FC443-5113-41F9-993F-C2EE556534CD}" srcOrd="0" destOrd="0" presId="urn:microsoft.com/office/officeart/2005/8/layout/chevron1"/>
    <dgm:cxn modelId="{D5843DB8-7E7F-4951-95A5-215404485D9E}" type="presOf" srcId="{34AF631B-5DA6-459B-A9BF-3A43F5077C5E}" destId="{B5EA06CA-339C-4710-97F6-EA8ECCADF00C}" srcOrd="0" destOrd="0" presId="urn:microsoft.com/office/officeart/2005/8/layout/chevron1"/>
    <dgm:cxn modelId="{A95F9D82-909B-4B71-8360-DF93AB656FFA}" type="presOf" srcId="{04AC2C8A-BA39-45CB-87F6-FB4AD2DE8068}" destId="{8F7721C1-A9F9-431F-B74C-FA511661EB42}" srcOrd="0" destOrd="0" presId="urn:microsoft.com/office/officeart/2005/8/layout/chevron1"/>
    <dgm:cxn modelId="{F95074B9-8702-4C3E-9627-F1FDDA6CBE0B}" type="presOf" srcId="{6221B8B5-829C-47FD-A51F-CBEE34E599C4}" destId="{1878FCEF-77BF-4491-A71C-26CC667A55FE}" srcOrd="0" destOrd="0" presId="urn:microsoft.com/office/officeart/2005/8/layout/chevron1"/>
    <dgm:cxn modelId="{822CFC31-00A3-46F8-9FFC-D8071AE99B96}" srcId="{6221B8B5-829C-47FD-A51F-CBEE34E599C4}" destId="{04AC2C8A-BA39-45CB-87F6-FB4AD2DE8068}" srcOrd="0" destOrd="0" parTransId="{B2E519D1-AA6B-4DF0-B484-1A5D462EBDE4}" sibTransId="{E19BEBD5-9EEE-45CB-9FA9-342710747D3E}"/>
    <dgm:cxn modelId="{A343B14F-5F72-4FF0-B91A-CBB1B9F69FB9}" type="presParOf" srcId="{1878FCEF-77BF-4491-A71C-26CC667A55FE}" destId="{8F7721C1-A9F9-431F-B74C-FA511661EB42}" srcOrd="0" destOrd="0" presId="urn:microsoft.com/office/officeart/2005/8/layout/chevron1"/>
    <dgm:cxn modelId="{8F82DF56-577A-4816-A204-05DA8E94E348}" type="presParOf" srcId="{1878FCEF-77BF-4491-A71C-26CC667A55FE}" destId="{8BCDC981-B5E9-4705-BFB1-B2CDF9A967E2}" srcOrd="1" destOrd="0" presId="urn:microsoft.com/office/officeart/2005/8/layout/chevron1"/>
    <dgm:cxn modelId="{65711C28-B6AA-48EA-863E-E740B1ECE43B}" type="presParOf" srcId="{1878FCEF-77BF-4491-A71C-26CC667A55FE}" destId="{CB2A9B76-DF08-4A99-ADB1-E186227D91B1}" srcOrd="2" destOrd="0" presId="urn:microsoft.com/office/officeart/2005/8/layout/chevron1"/>
    <dgm:cxn modelId="{E0D19646-2652-437A-8724-ADC1969B0578}" type="presParOf" srcId="{1878FCEF-77BF-4491-A71C-26CC667A55FE}" destId="{5174741B-D5F2-4164-A9D7-C84423F678C5}" srcOrd="3" destOrd="0" presId="urn:microsoft.com/office/officeart/2005/8/layout/chevron1"/>
    <dgm:cxn modelId="{95FABA10-BD76-4B8C-91EB-E5147CCBF6C2}" type="presParOf" srcId="{1878FCEF-77BF-4491-A71C-26CC667A55FE}" destId="{B5EA06CA-339C-4710-97F6-EA8ECCADF00C}" srcOrd="4" destOrd="0" presId="urn:microsoft.com/office/officeart/2005/8/layout/chevron1"/>
    <dgm:cxn modelId="{FB625CD1-89EB-496B-B35C-99B77B3F65A1}" type="presParOf" srcId="{1878FCEF-77BF-4491-A71C-26CC667A55FE}" destId="{026EE381-2A29-4581-B53D-9FA7B54B6A4B}" srcOrd="5" destOrd="0" presId="urn:microsoft.com/office/officeart/2005/8/layout/chevron1"/>
    <dgm:cxn modelId="{D1D23D41-C952-4DF5-B242-485AC90FBDF9}" type="presParOf" srcId="{1878FCEF-77BF-4491-A71C-26CC667A55FE}" destId="{4D0FC443-5113-41F9-993F-C2EE556534CD}"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43F618-9E3E-4AAD-BC34-DD2FACDC7B2E}"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US"/>
        </a:p>
      </dgm:t>
    </dgm:pt>
    <dgm:pt modelId="{6293741F-CA66-4F1F-9256-8F6001DDCC47}">
      <dgm:prSet phldrT="[Text]"/>
      <dgm:spPr/>
      <dgm:t>
        <a:bodyPr/>
        <a:lstStyle/>
        <a:p>
          <a:r>
            <a:rPr lang="en-US" dirty="0" smtClean="0"/>
            <a:t>Consider accuracy of sources</a:t>
          </a:r>
          <a:endParaRPr lang="en-US" dirty="0"/>
        </a:p>
      </dgm:t>
    </dgm:pt>
    <dgm:pt modelId="{68781009-AD1F-4C20-91FF-0614C6445807}" type="parTrans" cxnId="{8440FF73-FF2E-4FE4-8303-40367BF73930}">
      <dgm:prSet/>
      <dgm:spPr/>
      <dgm:t>
        <a:bodyPr/>
        <a:lstStyle/>
        <a:p>
          <a:endParaRPr lang="en-US"/>
        </a:p>
      </dgm:t>
    </dgm:pt>
    <dgm:pt modelId="{E710E4DE-E00F-449A-A936-DA434926CE9B}" type="sibTrans" cxnId="{8440FF73-FF2E-4FE4-8303-40367BF73930}">
      <dgm:prSet/>
      <dgm:spPr/>
      <dgm:t>
        <a:bodyPr/>
        <a:lstStyle/>
        <a:p>
          <a:endParaRPr lang="en-US"/>
        </a:p>
      </dgm:t>
    </dgm:pt>
    <dgm:pt modelId="{B0E46C65-605A-414A-9CEE-3752A12F660F}">
      <dgm:prSet phldrT="[Text]"/>
      <dgm:spPr/>
      <dgm:t>
        <a:bodyPr/>
        <a:lstStyle/>
        <a:p>
          <a:r>
            <a:rPr lang="en-US" dirty="0" smtClean="0"/>
            <a:t>Consider freshness of sources</a:t>
          </a:r>
          <a:endParaRPr lang="en-US" dirty="0"/>
        </a:p>
      </dgm:t>
    </dgm:pt>
    <dgm:pt modelId="{378D2889-99E3-4DEB-B377-E2D3C4E50EE4}" type="parTrans" cxnId="{866CBF03-3A29-4868-A439-5C36EB0DC58E}">
      <dgm:prSet/>
      <dgm:spPr/>
      <dgm:t>
        <a:bodyPr/>
        <a:lstStyle/>
        <a:p>
          <a:endParaRPr lang="en-US"/>
        </a:p>
      </dgm:t>
    </dgm:pt>
    <dgm:pt modelId="{5A830255-35EC-48AC-A1E5-354D6E0E59A4}" type="sibTrans" cxnId="{866CBF03-3A29-4868-A439-5C36EB0DC58E}">
      <dgm:prSet/>
      <dgm:spPr/>
      <dgm:t>
        <a:bodyPr/>
        <a:lstStyle/>
        <a:p>
          <a:endParaRPr lang="en-US"/>
        </a:p>
      </dgm:t>
    </dgm:pt>
    <dgm:pt modelId="{2F2A48DE-12B2-45D5-B790-FA26A40A3EC7}">
      <dgm:prSet phldrT="[Text]"/>
      <dgm:spPr/>
      <dgm:t>
        <a:bodyPr/>
        <a:lstStyle/>
        <a:p>
          <a:r>
            <a:rPr lang="en-US" dirty="0" smtClean="0"/>
            <a:t>Consider dependence between sources</a:t>
          </a:r>
          <a:endParaRPr lang="en-US" dirty="0"/>
        </a:p>
      </dgm:t>
    </dgm:pt>
    <dgm:pt modelId="{9F5A2BB1-4FE1-48EC-89C4-DD097D80C4AA}" type="parTrans" cxnId="{7F675B4A-F3B0-4F38-ABB3-B71EF70CE877}">
      <dgm:prSet/>
      <dgm:spPr/>
      <dgm:t>
        <a:bodyPr/>
        <a:lstStyle/>
        <a:p>
          <a:endParaRPr lang="en-US"/>
        </a:p>
      </dgm:t>
    </dgm:pt>
    <dgm:pt modelId="{4CE03AEF-F0FF-4F3D-9EEE-EA3BC60A74CD}" type="sibTrans" cxnId="{7F675B4A-F3B0-4F38-ABB3-B71EF70CE877}">
      <dgm:prSet/>
      <dgm:spPr/>
      <dgm:t>
        <a:bodyPr/>
        <a:lstStyle/>
        <a:p>
          <a:endParaRPr lang="en-US"/>
        </a:p>
      </dgm:t>
    </dgm:pt>
    <dgm:pt modelId="{CBC06E11-FB97-4551-A63C-E173F49F5E95}" type="pres">
      <dgm:prSet presAssocID="{AB43F618-9E3E-4AAD-BC34-DD2FACDC7B2E}" presName="diagram" presStyleCnt="0">
        <dgm:presLayoutVars>
          <dgm:dir/>
          <dgm:resizeHandles val="exact"/>
        </dgm:presLayoutVars>
      </dgm:prSet>
      <dgm:spPr/>
      <dgm:t>
        <a:bodyPr/>
        <a:lstStyle/>
        <a:p>
          <a:endParaRPr lang="en-US"/>
        </a:p>
      </dgm:t>
    </dgm:pt>
    <dgm:pt modelId="{1FF90388-2B72-48F0-836E-A4A8089F7279}" type="pres">
      <dgm:prSet presAssocID="{6293741F-CA66-4F1F-9256-8F6001DDCC47}" presName="node" presStyleLbl="node1" presStyleIdx="0" presStyleCnt="3">
        <dgm:presLayoutVars>
          <dgm:bulletEnabled val="1"/>
        </dgm:presLayoutVars>
      </dgm:prSet>
      <dgm:spPr/>
      <dgm:t>
        <a:bodyPr/>
        <a:lstStyle/>
        <a:p>
          <a:endParaRPr lang="en-US"/>
        </a:p>
      </dgm:t>
    </dgm:pt>
    <dgm:pt modelId="{E9865772-96C4-4758-8216-F541C82C308D}" type="pres">
      <dgm:prSet presAssocID="{E710E4DE-E00F-449A-A936-DA434926CE9B}" presName="sibTrans" presStyleCnt="0"/>
      <dgm:spPr/>
    </dgm:pt>
    <dgm:pt modelId="{EAA57C95-2F8C-469F-84A5-82088F43D0AC}" type="pres">
      <dgm:prSet presAssocID="{B0E46C65-605A-414A-9CEE-3752A12F660F}" presName="node" presStyleLbl="node1" presStyleIdx="1" presStyleCnt="3">
        <dgm:presLayoutVars>
          <dgm:bulletEnabled val="1"/>
        </dgm:presLayoutVars>
      </dgm:prSet>
      <dgm:spPr/>
      <dgm:t>
        <a:bodyPr/>
        <a:lstStyle/>
        <a:p>
          <a:endParaRPr lang="en-US"/>
        </a:p>
      </dgm:t>
    </dgm:pt>
    <dgm:pt modelId="{B9B802E4-860E-4075-AA68-64119F8AE4EE}" type="pres">
      <dgm:prSet presAssocID="{5A830255-35EC-48AC-A1E5-354D6E0E59A4}" presName="sibTrans" presStyleCnt="0"/>
      <dgm:spPr/>
    </dgm:pt>
    <dgm:pt modelId="{D3598A91-0ABC-4269-B43B-CC6A7DF5B916}" type="pres">
      <dgm:prSet presAssocID="{2F2A48DE-12B2-45D5-B790-FA26A40A3EC7}" presName="node" presStyleLbl="node1" presStyleIdx="2" presStyleCnt="3">
        <dgm:presLayoutVars>
          <dgm:bulletEnabled val="1"/>
        </dgm:presLayoutVars>
      </dgm:prSet>
      <dgm:spPr/>
      <dgm:t>
        <a:bodyPr/>
        <a:lstStyle/>
        <a:p>
          <a:endParaRPr lang="en-US"/>
        </a:p>
      </dgm:t>
    </dgm:pt>
  </dgm:ptLst>
  <dgm:cxnLst>
    <dgm:cxn modelId="{23864F78-5CD4-4ED8-A89A-FB41A8F2C5F9}" type="presOf" srcId="{AB43F618-9E3E-4AAD-BC34-DD2FACDC7B2E}" destId="{CBC06E11-FB97-4551-A63C-E173F49F5E95}" srcOrd="0" destOrd="0" presId="urn:microsoft.com/office/officeart/2005/8/layout/default"/>
    <dgm:cxn modelId="{8440FF73-FF2E-4FE4-8303-40367BF73930}" srcId="{AB43F618-9E3E-4AAD-BC34-DD2FACDC7B2E}" destId="{6293741F-CA66-4F1F-9256-8F6001DDCC47}" srcOrd="0" destOrd="0" parTransId="{68781009-AD1F-4C20-91FF-0614C6445807}" sibTransId="{E710E4DE-E00F-449A-A936-DA434926CE9B}"/>
    <dgm:cxn modelId="{7F675B4A-F3B0-4F38-ABB3-B71EF70CE877}" srcId="{AB43F618-9E3E-4AAD-BC34-DD2FACDC7B2E}" destId="{2F2A48DE-12B2-45D5-B790-FA26A40A3EC7}" srcOrd="2" destOrd="0" parTransId="{9F5A2BB1-4FE1-48EC-89C4-DD097D80C4AA}" sibTransId="{4CE03AEF-F0FF-4F3D-9EEE-EA3BC60A74CD}"/>
    <dgm:cxn modelId="{1A3292EE-620D-4242-95A8-B913A484E127}" type="presOf" srcId="{6293741F-CA66-4F1F-9256-8F6001DDCC47}" destId="{1FF90388-2B72-48F0-836E-A4A8089F7279}" srcOrd="0" destOrd="0" presId="urn:microsoft.com/office/officeart/2005/8/layout/default"/>
    <dgm:cxn modelId="{C37287C2-F55F-4218-915F-B04E07410E77}" type="presOf" srcId="{2F2A48DE-12B2-45D5-B790-FA26A40A3EC7}" destId="{D3598A91-0ABC-4269-B43B-CC6A7DF5B916}" srcOrd="0" destOrd="0" presId="urn:microsoft.com/office/officeart/2005/8/layout/default"/>
    <dgm:cxn modelId="{866CBF03-3A29-4868-A439-5C36EB0DC58E}" srcId="{AB43F618-9E3E-4AAD-BC34-DD2FACDC7B2E}" destId="{B0E46C65-605A-414A-9CEE-3752A12F660F}" srcOrd="1" destOrd="0" parTransId="{378D2889-99E3-4DEB-B377-E2D3C4E50EE4}" sibTransId="{5A830255-35EC-48AC-A1E5-354D6E0E59A4}"/>
    <dgm:cxn modelId="{B47D5596-2CC6-4F1B-860A-A55F745FA2D9}" type="presOf" srcId="{B0E46C65-605A-414A-9CEE-3752A12F660F}" destId="{EAA57C95-2F8C-469F-84A5-82088F43D0AC}" srcOrd="0" destOrd="0" presId="urn:microsoft.com/office/officeart/2005/8/layout/default"/>
    <dgm:cxn modelId="{8F919C58-4C53-403F-A3E3-4AD8B9F299F9}" type="presParOf" srcId="{CBC06E11-FB97-4551-A63C-E173F49F5E95}" destId="{1FF90388-2B72-48F0-836E-A4A8089F7279}" srcOrd="0" destOrd="0" presId="urn:microsoft.com/office/officeart/2005/8/layout/default"/>
    <dgm:cxn modelId="{457B5200-C596-46D4-B687-B351D0919B11}" type="presParOf" srcId="{CBC06E11-FB97-4551-A63C-E173F49F5E95}" destId="{E9865772-96C4-4758-8216-F541C82C308D}" srcOrd="1" destOrd="0" presId="urn:microsoft.com/office/officeart/2005/8/layout/default"/>
    <dgm:cxn modelId="{6C84AEAA-FD72-40F8-BF48-213C4E1AB8D3}" type="presParOf" srcId="{CBC06E11-FB97-4551-A63C-E173F49F5E95}" destId="{EAA57C95-2F8C-469F-84A5-82088F43D0AC}" srcOrd="2" destOrd="0" presId="urn:microsoft.com/office/officeart/2005/8/layout/default"/>
    <dgm:cxn modelId="{D402E978-9A26-42B2-AF56-B3445AFDAA63}" type="presParOf" srcId="{CBC06E11-FB97-4551-A63C-E173F49F5E95}" destId="{B9B802E4-860E-4075-AA68-64119F8AE4EE}" srcOrd="3" destOrd="0" presId="urn:microsoft.com/office/officeart/2005/8/layout/default"/>
    <dgm:cxn modelId="{F5382086-A258-404F-BF90-EAD7292A8E18}" type="presParOf" srcId="{CBC06E11-FB97-4551-A63C-E173F49F5E95}" destId="{D3598A91-0ABC-4269-B43B-CC6A7DF5B916}" srcOrd="4"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43F618-9E3E-4AAD-BC34-DD2FACDC7B2E}"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US"/>
        </a:p>
      </dgm:t>
    </dgm:pt>
    <dgm:pt modelId="{6293741F-CA66-4F1F-9256-8F6001DDCC47}">
      <dgm:prSet phldrT="[Text]"/>
      <dgm:spPr/>
      <dgm:t>
        <a:bodyPr/>
        <a:lstStyle/>
        <a:p>
          <a:r>
            <a:rPr lang="en-US" dirty="0" smtClean="0"/>
            <a:t>Consider accuracy of sources</a:t>
          </a:r>
          <a:endParaRPr lang="en-US" dirty="0"/>
        </a:p>
      </dgm:t>
    </dgm:pt>
    <dgm:pt modelId="{68781009-AD1F-4C20-91FF-0614C6445807}" type="parTrans" cxnId="{8440FF73-FF2E-4FE4-8303-40367BF73930}">
      <dgm:prSet/>
      <dgm:spPr/>
      <dgm:t>
        <a:bodyPr/>
        <a:lstStyle/>
        <a:p>
          <a:endParaRPr lang="en-US"/>
        </a:p>
      </dgm:t>
    </dgm:pt>
    <dgm:pt modelId="{E710E4DE-E00F-449A-A936-DA434926CE9B}" type="sibTrans" cxnId="{8440FF73-FF2E-4FE4-8303-40367BF73930}">
      <dgm:prSet/>
      <dgm:spPr/>
      <dgm:t>
        <a:bodyPr/>
        <a:lstStyle/>
        <a:p>
          <a:endParaRPr lang="en-US"/>
        </a:p>
      </dgm:t>
    </dgm:pt>
    <dgm:pt modelId="{B0E46C65-605A-414A-9CEE-3752A12F660F}">
      <dgm:prSet phldrT="[Text]"/>
      <dgm:spPr>
        <a:solidFill>
          <a:srgbClr val="CCFFCC"/>
        </a:solidFill>
      </dgm:spPr>
      <dgm:t>
        <a:bodyPr/>
        <a:lstStyle/>
        <a:p>
          <a:r>
            <a:rPr lang="en-US" dirty="0" smtClean="0">
              <a:solidFill>
                <a:schemeClr val="bg1">
                  <a:lumMod val="75000"/>
                </a:schemeClr>
              </a:solidFill>
            </a:rPr>
            <a:t>Consider freshness of sources</a:t>
          </a:r>
          <a:endParaRPr lang="en-US" dirty="0">
            <a:solidFill>
              <a:schemeClr val="bg1">
                <a:lumMod val="75000"/>
              </a:schemeClr>
            </a:solidFill>
          </a:endParaRPr>
        </a:p>
      </dgm:t>
    </dgm:pt>
    <dgm:pt modelId="{378D2889-99E3-4DEB-B377-E2D3C4E50EE4}" type="parTrans" cxnId="{866CBF03-3A29-4868-A439-5C36EB0DC58E}">
      <dgm:prSet/>
      <dgm:spPr/>
      <dgm:t>
        <a:bodyPr/>
        <a:lstStyle/>
        <a:p>
          <a:endParaRPr lang="en-US"/>
        </a:p>
      </dgm:t>
    </dgm:pt>
    <dgm:pt modelId="{5A830255-35EC-48AC-A1E5-354D6E0E59A4}" type="sibTrans" cxnId="{866CBF03-3A29-4868-A439-5C36EB0DC58E}">
      <dgm:prSet/>
      <dgm:spPr/>
      <dgm:t>
        <a:bodyPr/>
        <a:lstStyle/>
        <a:p>
          <a:endParaRPr lang="en-US"/>
        </a:p>
      </dgm:t>
    </dgm:pt>
    <dgm:pt modelId="{2F2A48DE-12B2-45D5-B790-FA26A40A3EC7}">
      <dgm:prSet phldrT="[Text]"/>
      <dgm:spPr>
        <a:solidFill>
          <a:srgbClr val="FFFFCC"/>
        </a:solidFill>
      </dgm:spPr>
      <dgm:t>
        <a:bodyPr/>
        <a:lstStyle/>
        <a:p>
          <a:r>
            <a:rPr lang="en-US" dirty="0" smtClean="0">
              <a:solidFill>
                <a:schemeClr val="bg1">
                  <a:lumMod val="75000"/>
                </a:schemeClr>
              </a:solidFill>
            </a:rPr>
            <a:t>Consider dependence between sources</a:t>
          </a:r>
          <a:endParaRPr lang="en-US" dirty="0">
            <a:solidFill>
              <a:schemeClr val="bg1">
                <a:lumMod val="75000"/>
              </a:schemeClr>
            </a:solidFill>
          </a:endParaRPr>
        </a:p>
      </dgm:t>
    </dgm:pt>
    <dgm:pt modelId="{9F5A2BB1-4FE1-48EC-89C4-DD097D80C4AA}" type="parTrans" cxnId="{7F675B4A-F3B0-4F38-ABB3-B71EF70CE877}">
      <dgm:prSet/>
      <dgm:spPr/>
      <dgm:t>
        <a:bodyPr/>
        <a:lstStyle/>
        <a:p>
          <a:endParaRPr lang="en-US"/>
        </a:p>
      </dgm:t>
    </dgm:pt>
    <dgm:pt modelId="{4CE03AEF-F0FF-4F3D-9EEE-EA3BC60A74CD}" type="sibTrans" cxnId="{7F675B4A-F3B0-4F38-ABB3-B71EF70CE877}">
      <dgm:prSet/>
      <dgm:spPr/>
      <dgm:t>
        <a:bodyPr/>
        <a:lstStyle/>
        <a:p>
          <a:endParaRPr lang="en-US"/>
        </a:p>
      </dgm:t>
    </dgm:pt>
    <dgm:pt modelId="{CBC06E11-FB97-4551-A63C-E173F49F5E95}" type="pres">
      <dgm:prSet presAssocID="{AB43F618-9E3E-4AAD-BC34-DD2FACDC7B2E}" presName="diagram" presStyleCnt="0">
        <dgm:presLayoutVars>
          <dgm:dir/>
          <dgm:resizeHandles val="exact"/>
        </dgm:presLayoutVars>
      </dgm:prSet>
      <dgm:spPr/>
      <dgm:t>
        <a:bodyPr/>
        <a:lstStyle/>
        <a:p>
          <a:endParaRPr lang="en-US"/>
        </a:p>
      </dgm:t>
    </dgm:pt>
    <dgm:pt modelId="{1FF90388-2B72-48F0-836E-A4A8089F7279}" type="pres">
      <dgm:prSet presAssocID="{6293741F-CA66-4F1F-9256-8F6001DDCC47}" presName="node" presStyleLbl="node1" presStyleIdx="0" presStyleCnt="3">
        <dgm:presLayoutVars>
          <dgm:bulletEnabled val="1"/>
        </dgm:presLayoutVars>
      </dgm:prSet>
      <dgm:spPr/>
      <dgm:t>
        <a:bodyPr/>
        <a:lstStyle/>
        <a:p>
          <a:endParaRPr lang="en-US"/>
        </a:p>
      </dgm:t>
    </dgm:pt>
    <dgm:pt modelId="{E9865772-96C4-4758-8216-F541C82C308D}" type="pres">
      <dgm:prSet presAssocID="{E710E4DE-E00F-449A-A936-DA434926CE9B}" presName="sibTrans" presStyleCnt="0"/>
      <dgm:spPr/>
    </dgm:pt>
    <dgm:pt modelId="{EAA57C95-2F8C-469F-84A5-82088F43D0AC}" type="pres">
      <dgm:prSet presAssocID="{B0E46C65-605A-414A-9CEE-3752A12F660F}" presName="node" presStyleLbl="node1" presStyleIdx="1" presStyleCnt="3">
        <dgm:presLayoutVars>
          <dgm:bulletEnabled val="1"/>
        </dgm:presLayoutVars>
      </dgm:prSet>
      <dgm:spPr/>
      <dgm:t>
        <a:bodyPr/>
        <a:lstStyle/>
        <a:p>
          <a:endParaRPr lang="en-US"/>
        </a:p>
      </dgm:t>
    </dgm:pt>
    <dgm:pt modelId="{B9B802E4-860E-4075-AA68-64119F8AE4EE}" type="pres">
      <dgm:prSet presAssocID="{5A830255-35EC-48AC-A1E5-354D6E0E59A4}" presName="sibTrans" presStyleCnt="0"/>
      <dgm:spPr/>
    </dgm:pt>
    <dgm:pt modelId="{D3598A91-0ABC-4269-B43B-CC6A7DF5B916}" type="pres">
      <dgm:prSet presAssocID="{2F2A48DE-12B2-45D5-B790-FA26A40A3EC7}" presName="node" presStyleLbl="node1" presStyleIdx="2" presStyleCnt="3">
        <dgm:presLayoutVars>
          <dgm:bulletEnabled val="1"/>
        </dgm:presLayoutVars>
      </dgm:prSet>
      <dgm:spPr/>
      <dgm:t>
        <a:bodyPr/>
        <a:lstStyle/>
        <a:p>
          <a:endParaRPr lang="en-US"/>
        </a:p>
      </dgm:t>
    </dgm:pt>
  </dgm:ptLst>
  <dgm:cxnLst>
    <dgm:cxn modelId="{5B06EFB0-67BB-4157-B6AB-105BA3813ABC}" type="presOf" srcId="{2F2A48DE-12B2-45D5-B790-FA26A40A3EC7}" destId="{D3598A91-0ABC-4269-B43B-CC6A7DF5B916}" srcOrd="0" destOrd="0" presId="urn:microsoft.com/office/officeart/2005/8/layout/default"/>
    <dgm:cxn modelId="{3A9D5AFC-43D6-45B2-8B83-8F3741708C81}" type="presOf" srcId="{6293741F-CA66-4F1F-9256-8F6001DDCC47}" destId="{1FF90388-2B72-48F0-836E-A4A8089F7279}" srcOrd="0" destOrd="0" presId="urn:microsoft.com/office/officeart/2005/8/layout/default"/>
    <dgm:cxn modelId="{8440FF73-FF2E-4FE4-8303-40367BF73930}" srcId="{AB43F618-9E3E-4AAD-BC34-DD2FACDC7B2E}" destId="{6293741F-CA66-4F1F-9256-8F6001DDCC47}" srcOrd="0" destOrd="0" parTransId="{68781009-AD1F-4C20-91FF-0614C6445807}" sibTransId="{E710E4DE-E00F-449A-A936-DA434926CE9B}"/>
    <dgm:cxn modelId="{7F675B4A-F3B0-4F38-ABB3-B71EF70CE877}" srcId="{AB43F618-9E3E-4AAD-BC34-DD2FACDC7B2E}" destId="{2F2A48DE-12B2-45D5-B790-FA26A40A3EC7}" srcOrd="2" destOrd="0" parTransId="{9F5A2BB1-4FE1-48EC-89C4-DD097D80C4AA}" sibTransId="{4CE03AEF-F0FF-4F3D-9EEE-EA3BC60A74CD}"/>
    <dgm:cxn modelId="{866CBF03-3A29-4868-A439-5C36EB0DC58E}" srcId="{AB43F618-9E3E-4AAD-BC34-DD2FACDC7B2E}" destId="{B0E46C65-605A-414A-9CEE-3752A12F660F}" srcOrd="1" destOrd="0" parTransId="{378D2889-99E3-4DEB-B377-E2D3C4E50EE4}" sibTransId="{5A830255-35EC-48AC-A1E5-354D6E0E59A4}"/>
    <dgm:cxn modelId="{04E4FB5D-5B44-4BCB-8779-BF0444ED1C29}" type="presOf" srcId="{AB43F618-9E3E-4AAD-BC34-DD2FACDC7B2E}" destId="{CBC06E11-FB97-4551-A63C-E173F49F5E95}" srcOrd="0" destOrd="0" presId="urn:microsoft.com/office/officeart/2005/8/layout/default"/>
    <dgm:cxn modelId="{4814A76B-8784-4930-A32E-8C2B3B595153}" type="presOf" srcId="{B0E46C65-605A-414A-9CEE-3752A12F660F}" destId="{EAA57C95-2F8C-469F-84A5-82088F43D0AC}" srcOrd="0" destOrd="0" presId="urn:microsoft.com/office/officeart/2005/8/layout/default"/>
    <dgm:cxn modelId="{39C19FD4-1CA8-4938-8879-57B8A750F55E}" type="presParOf" srcId="{CBC06E11-FB97-4551-A63C-E173F49F5E95}" destId="{1FF90388-2B72-48F0-836E-A4A8089F7279}" srcOrd="0" destOrd="0" presId="urn:microsoft.com/office/officeart/2005/8/layout/default"/>
    <dgm:cxn modelId="{193718EA-82FE-4376-A2A9-90FA666E754A}" type="presParOf" srcId="{CBC06E11-FB97-4551-A63C-E173F49F5E95}" destId="{E9865772-96C4-4758-8216-F541C82C308D}" srcOrd="1" destOrd="0" presId="urn:microsoft.com/office/officeart/2005/8/layout/default"/>
    <dgm:cxn modelId="{42C514CA-BD10-45C7-A828-D119E9C693AF}" type="presParOf" srcId="{CBC06E11-FB97-4551-A63C-E173F49F5E95}" destId="{EAA57C95-2F8C-469F-84A5-82088F43D0AC}" srcOrd="2" destOrd="0" presId="urn:microsoft.com/office/officeart/2005/8/layout/default"/>
    <dgm:cxn modelId="{94BD3B61-5553-469B-BDB0-3CA5EBDDCE61}" type="presParOf" srcId="{CBC06E11-FB97-4551-A63C-E173F49F5E95}" destId="{B9B802E4-860E-4075-AA68-64119F8AE4EE}" srcOrd="3" destOrd="0" presId="urn:microsoft.com/office/officeart/2005/8/layout/default"/>
    <dgm:cxn modelId="{A94EE50E-03A6-4104-A297-BBDE00AA027C}" type="presParOf" srcId="{CBC06E11-FB97-4551-A63C-E173F49F5E95}" destId="{D3598A91-0ABC-4269-B43B-CC6A7DF5B916}" srcOrd="4"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443356-3D5D-4554-85A0-EA122735975B}" type="doc">
      <dgm:prSet loTypeId="urn:microsoft.com/office/officeart/2005/8/layout/cycle5" loCatId="cycle" qsTypeId="urn:microsoft.com/office/officeart/2005/8/quickstyle/3d1" qsCatId="3D" csTypeId="urn:microsoft.com/office/officeart/2005/8/colors/colorful1" csCatId="colorful" phldr="1"/>
      <dgm:spPr/>
      <dgm:t>
        <a:bodyPr/>
        <a:lstStyle/>
        <a:p>
          <a:endParaRPr lang="en-US"/>
        </a:p>
      </dgm:t>
    </dgm:pt>
    <dgm:pt modelId="{9E9321C8-4ACC-4335-843B-3D29B68F4DF2}">
      <dgm:prSet phldrT="[Text]"/>
      <dgm:spPr/>
      <dgm:t>
        <a:bodyPr/>
        <a:lstStyle/>
        <a:p>
          <a:r>
            <a:rPr lang="en-US" altLang="zh-CN" dirty="0" smtClean="0">
              <a:ea typeface="SimSun" pitchFamily="2" charset="-122"/>
            </a:rPr>
            <a:t>Source accuracy</a:t>
          </a:r>
        </a:p>
        <a:p>
          <a:endParaRPr lang="en-US" dirty="0" smtClean="0">
            <a:ea typeface="SimSun" pitchFamily="2" charset="-122"/>
          </a:endParaRPr>
        </a:p>
        <a:p>
          <a:endParaRPr lang="en-US" dirty="0"/>
        </a:p>
      </dgm:t>
    </dgm:pt>
    <dgm:pt modelId="{907F9EA3-5D57-47EC-9F6F-FB12D196CFD9}" type="parTrans" cxnId="{919CC1F0-E138-4DFC-B977-2D9FFF1FC6F1}">
      <dgm:prSet/>
      <dgm:spPr/>
      <dgm:t>
        <a:bodyPr/>
        <a:lstStyle/>
        <a:p>
          <a:endParaRPr lang="en-US"/>
        </a:p>
      </dgm:t>
    </dgm:pt>
    <dgm:pt modelId="{D82F21B6-47EF-40F3-B5F5-CBB6D9439994}" type="sibTrans" cxnId="{919CC1F0-E138-4DFC-B977-2D9FFF1FC6F1}">
      <dgm:prSet/>
      <dgm:spPr/>
      <dgm:t>
        <a:bodyPr/>
        <a:lstStyle/>
        <a:p>
          <a:endParaRPr lang="en-US"/>
        </a:p>
      </dgm:t>
    </dgm:pt>
    <dgm:pt modelId="{B56AA6C6-ADC0-40B7-BFBA-DD2BA3111A01}">
      <dgm:prSet phldrT="[Text]"/>
      <dgm:spPr/>
      <dgm:t>
        <a:bodyPr/>
        <a:lstStyle/>
        <a:p>
          <a:r>
            <a:rPr lang="en-US" dirty="0" smtClean="0"/>
            <a:t>Source trustworthy</a:t>
          </a:r>
        </a:p>
        <a:p>
          <a:endParaRPr lang="en-US" dirty="0" smtClean="0"/>
        </a:p>
        <a:p>
          <a:endParaRPr lang="en-US" dirty="0"/>
        </a:p>
      </dgm:t>
    </dgm:pt>
    <dgm:pt modelId="{21F830B4-2759-4CED-B0FF-DE7BEEC9FB2B}" type="parTrans" cxnId="{DD2D7956-6D95-4E02-91EE-8223F5D0EA0A}">
      <dgm:prSet/>
      <dgm:spPr/>
      <dgm:t>
        <a:bodyPr/>
        <a:lstStyle/>
        <a:p>
          <a:endParaRPr lang="en-US"/>
        </a:p>
      </dgm:t>
    </dgm:pt>
    <dgm:pt modelId="{532E78CC-F3AF-4430-9E34-3BD653C262FF}" type="sibTrans" cxnId="{DD2D7956-6D95-4E02-91EE-8223F5D0EA0A}">
      <dgm:prSet/>
      <dgm:spPr/>
      <dgm:t>
        <a:bodyPr/>
        <a:lstStyle/>
        <a:p>
          <a:endParaRPr lang="en-US"/>
        </a:p>
      </dgm:t>
    </dgm:pt>
    <dgm:pt modelId="{9F0CE234-28CA-4326-97FC-28FA830E16B1}">
      <dgm:prSet phldrT="[Text]"/>
      <dgm:spPr/>
      <dgm:t>
        <a:bodyPr/>
        <a:lstStyle/>
        <a:p>
          <a:r>
            <a:rPr lang="en-US" dirty="0" smtClean="0"/>
            <a:t>Value confidence</a:t>
          </a:r>
        </a:p>
        <a:p>
          <a:endParaRPr lang="en-US" dirty="0" smtClean="0"/>
        </a:p>
        <a:p>
          <a:endParaRPr lang="en-US" dirty="0"/>
        </a:p>
      </dgm:t>
    </dgm:pt>
    <dgm:pt modelId="{607611C9-3BB4-40BF-8937-3731B4B31173}" type="parTrans" cxnId="{7E51FC66-AFA0-4AE5-A3EA-0CAE4EE84B2B}">
      <dgm:prSet/>
      <dgm:spPr/>
      <dgm:t>
        <a:bodyPr/>
        <a:lstStyle/>
        <a:p>
          <a:endParaRPr lang="en-US"/>
        </a:p>
      </dgm:t>
    </dgm:pt>
    <dgm:pt modelId="{7FD57F0D-D3D5-4B5C-9378-15E44610100E}" type="sibTrans" cxnId="{7E51FC66-AFA0-4AE5-A3EA-0CAE4EE84B2B}">
      <dgm:prSet/>
      <dgm:spPr/>
      <dgm:t>
        <a:bodyPr/>
        <a:lstStyle/>
        <a:p>
          <a:endParaRPr lang="en-US"/>
        </a:p>
      </dgm:t>
    </dgm:pt>
    <dgm:pt modelId="{6254016B-7327-4EDD-A9A3-086CADA53B67}">
      <dgm:prSet phldrT="[Text]"/>
      <dgm:spPr/>
      <dgm:t>
        <a:bodyPr/>
        <a:lstStyle/>
        <a:p>
          <a:r>
            <a:rPr lang="en-US" dirty="0" smtClean="0"/>
            <a:t>Value probability</a:t>
          </a:r>
        </a:p>
        <a:p>
          <a:endParaRPr lang="en-US" dirty="0" smtClean="0"/>
        </a:p>
        <a:p>
          <a:endParaRPr lang="en-US" dirty="0"/>
        </a:p>
      </dgm:t>
    </dgm:pt>
    <dgm:pt modelId="{BEAE7745-E425-4BE7-A8F5-C125134DB7FE}" type="parTrans" cxnId="{4CEE88E5-8347-45F2-BE61-1E49C9E7CCDB}">
      <dgm:prSet/>
      <dgm:spPr/>
      <dgm:t>
        <a:bodyPr/>
        <a:lstStyle/>
        <a:p>
          <a:endParaRPr lang="en-US"/>
        </a:p>
      </dgm:t>
    </dgm:pt>
    <dgm:pt modelId="{82C97A8C-2CDC-495E-AEA3-809EC9ED7513}" type="sibTrans" cxnId="{4CEE88E5-8347-45F2-BE61-1E49C9E7CCDB}">
      <dgm:prSet/>
      <dgm:spPr/>
      <dgm:t>
        <a:bodyPr/>
        <a:lstStyle/>
        <a:p>
          <a:endParaRPr lang="en-US"/>
        </a:p>
      </dgm:t>
    </dgm:pt>
    <dgm:pt modelId="{79E489BC-CE9A-4E4D-9616-36A2E277079D}" type="pres">
      <dgm:prSet presAssocID="{E8443356-3D5D-4554-85A0-EA122735975B}" presName="cycle" presStyleCnt="0">
        <dgm:presLayoutVars>
          <dgm:dir/>
          <dgm:resizeHandles val="exact"/>
        </dgm:presLayoutVars>
      </dgm:prSet>
      <dgm:spPr/>
      <dgm:t>
        <a:bodyPr/>
        <a:lstStyle/>
        <a:p>
          <a:endParaRPr lang="en-US"/>
        </a:p>
      </dgm:t>
    </dgm:pt>
    <dgm:pt modelId="{318F5344-1146-4202-A9A1-6D45892679D1}" type="pres">
      <dgm:prSet presAssocID="{9E9321C8-4ACC-4335-843B-3D29B68F4DF2}" presName="node" presStyleLbl="node1" presStyleIdx="0" presStyleCnt="4" custScaleX="123845" custScaleY="108215">
        <dgm:presLayoutVars>
          <dgm:bulletEnabled val="1"/>
        </dgm:presLayoutVars>
      </dgm:prSet>
      <dgm:spPr/>
      <dgm:t>
        <a:bodyPr/>
        <a:lstStyle/>
        <a:p>
          <a:endParaRPr lang="en-US"/>
        </a:p>
      </dgm:t>
    </dgm:pt>
    <dgm:pt modelId="{50268051-0530-456F-B2CA-4BF190A95CE3}" type="pres">
      <dgm:prSet presAssocID="{9E9321C8-4ACC-4335-843B-3D29B68F4DF2}" presName="spNode" presStyleCnt="0"/>
      <dgm:spPr/>
    </dgm:pt>
    <dgm:pt modelId="{CB3E3235-9AB5-4F75-9B2E-9BE5DDCDFFCB}" type="pres">
      <dgm:prSet presAssocID="{D82F21B6-47EF-40F3-B5F5-CBB6D9439994}" presName="sibTrans" presStyleLbl="sibTrans1D1" presStyleIdx="0" presStyleCnt="4"/>
      <dgm:spPr/>
      <dgm:t>
        <a:bodyPr/>
        <a:lstStyle/>
        <a:p>
          <a:endParaRPr lang="en-US"/>
        </a:p>
      </dgm:t>
    </dgm:pt>
    <dgm:pt modelId="{642B6751-750B-46FE-B159-CAD1F0CAC968}" type="pres">
      <dgm:prSet presAssocID="{B56AA6C6-ADC0-40B7-BFBA-DD2BA3111A01}" presName="node" presStyleLbl="node1" presStyleIdx="1" presStyleCnt="4" custScaleX="122591" custScaleY="111075">
        <dgm:presLayoutVars>
          <dgm:bulletEnabled val="1"/>
        </dgm:presLayoutVars>
      </dgm:prSet>
      <dgm:spPr/>
      <dgm:t>
        <a:bodyPr/>
        <a:lstStyle/>
        <a:p>
          <a:endParaRPr lang="en-US"/>
        </a:p>
      </dgm:t>
    </dgm:pt>
    <dgm:pt modelId="{5F2F43AD-4A23-4589-8DB2-6A42C9396439}" type="pres">
      <dgm:prSet presAssocID="{B56AA6C6-ADC0-40B7-BFBA-DD2BA3111A01}" presName="spNode" presStyleCnt="0"/>
      <dgm:spPr/>
    </dgm:pt>
    <dgm:pt modelId="{18E2C915-2EE9-45DF-9908-377951E6A4D2}" type="pres">
      <dgm:prSet presAssocID="{532E78CC-F3AF-4430-9E34-3BD653C262FF}" presName="sibTrans" presStyleLbl="sibTrans1D1" presStyleIdx="1" presStyleCnt="4"/>
      <dgm:spPr/>
      <dgm:t>
        <a:bodyPr/>
        <a:lstStyle/>
        <a:p>
          <a:endParaRPr lang="en-US"/>
        </a:p>
      </dgm:t>
    </dgm:pt>
    <dgm:pt modelId="{E89FA6F9-754D-404A-8CDB-3069F8EA226F}" type="pres">
      <dgm:prSet presAssocID="{9F0CE234-28CA-4326-97FC-28FA830E16B1}" presName="node" presStyleLbl="node1" presStyleIdx="2" presStyleCnt="4" custScaleX="127407" custScaleY="106162">
        <dgm:presLayoutVars>
          <dgm:bulletEnabled val="1"/>
        </dgm:presLayoutVars>
      </dgm:prSet>
      <dgm:spPr/>
      <dgm:t>
        <a:bodyPr/>
        <a:lstStyle/>
        <a:p>
          <a:endParaRPr lang="en-US"/>
        </a:p>
      </dgm:t>
    </dgm:pt>
    <dgm:pt modelId="{0941A849-0499-4720-9C97-9CF1F1DC8F89}" type="pres">
      <dgm:prSet presAssocID="{9F0CE234-28CA-4326-97FC-28FA830E16B1}" presName="spNode" presStyleCnt="0"/>
      <dgm:spPr/>
    </dgm:pt>
    <dgm:pt modelId="{1A2981E4-3183-4DBC-8F66-6A61E086966F}" type="pres">
      <dgm:prSet presAssocID="{7FD57F0D-D3D5-4B5C-9378-15E44610100E}" presName="sibTrans" presStyleLbl="sibTrans1D1" presStyleIdx="2" presStyleCnt="4"/>
      <dgm:spPr/>
      <dgm:t>
        <a:bodyPr/>
        <a:lstStyle/>
        <a:p>
          <a:endParaRPr lang="en-US"/>
        </a:p>
      </dgm:t>
    </dgm:pt>
    <dgm:pt modelId="{27B58AE0-FC4D-4B2F-AB16-DE1162131650}" type="pres">
      <dgm:prSet presAssocID="{6254016B-7327-4EDD-A9A3-086CADA53B67}" presName="node" presStyleLbl="node1" presStyleIdx="3" presStyleCnt="4" custScaleX="123040" custScaleY="111075">
        <dgm:presLayoutVars>
          <dgm:bulletEnabled val="1"/>
        </dgm:presLayoutVars>
      </dgm:prSet>
      <dgm:spPr/>
      <dgm:t>
        <a:bodyPr/>
        <a:lstStyle/>
        <a:p>
          <a:endParaRPr lang="en-US"/>
        </a:p>
      </dgm:t>
    </dgm:pt>
    <dgm:pt modelId="{97753F90-2031-40C6-B19E-7EE39560A72E}" type="pres">
      <dgm:prSet presAssocID="{6254016B-7327-4EDD-A9A3-086CADA53B67}" presName="spNode" presStyleCnt="0"/>
      <dgm:spPr/>
    </dgm:pt>
    <dgm:pt modelId="{3137AB93-AFD7-4958-B697-7C09A1486D4D}" type="pres">
      <dgm:prSet presAssocID="{82C97A8C-2CDC-495E-AEA3-809EC9ED7513}" presName="sibTrans" presStyleLbl="sibTrans1D1" presStyleIdx="3" presStyleCnt="4"/>
      <dgm:spPr/>
      <dgm:t>
        <a:bodyPr/>
        <a:lstStyle/>
        <a:p>
          <a:endParaRPr lang="en-US"/>
        </a:p>
      </dgm:t>
    </dgm:pt>
  </dgm:ptLst>
  <dgm:cxnLst>
    <dgm:cxn modelId="{919CC1F0-E138-4DFC-B977-2D9FFF1FC6F1}" srcId="{E8443356-3D5D-4554-85A0-EA122735975B}" destId="{9E9321C8-4ACC-4335-843B-3D29B68F4DF2}" srcOrd="0" destOrd="0" parTransId="{907F9EA3-5D57-47EC-9F6F-FB12D196CFD9}" sibTransId="{D82F21B6-47EF-40F3-B5F5-CBB6D9439994}"/>
    <dgm:cxn modelId="{AF62B04C-1AF9-4CEB-8A74-A73C22C48858}" type="presOf" srcId="{E8443356-3D5D-4554-85A0-EA122735975B}" destId="{79E489BC-CE9A-4E4D-9616-36A2E277079D}" srcOrd="0" destOrd="0" presId="urn:microsoft.com/office/officeart/2005/8/layout/cycle5"/>
    <dgm:cxn modelId="{9281B3A3-6967-4E4C-939B-0FC7198D775F}" type="presOf" srcId="{7FD57F0D-D3D5-4B5C-9378-15E44610100E}" destId="{1A2981E4-3183-4DBC-8F66-6A61E086966F}" srcOrd="0" destOrd="0" presId="urn:microsoft.com/office/officeart/2005/8/layout/cycle5"/>
    <dgm:cxn modelId="{9615E735-4DCE-4486-BF3F-C37784AA1E87}" type="presOf" srcId="{D82F21B6-47EF-40F3-B5F5-CBB6D9439994}" destId="{CB3E3235-9AB5-4F75-9B2E-9BE5DDCDFFCB}" srcOrd="0" destOrd="0" presId="urn:microsoft.com/office/officeart/2005/8/layout/cycle5"/>
    <dgm:cxn modelId="{D2E04372-5275-4664-AEA8-2C4456FB8391}" type="presOf" srcId="{6254016B-7327-4EDD-A9A3-086CADA53B67}" destId="{27B58AE0-FC4D-4B2F-AB16-DE1162131650}" srcOrd="0" destOrd="0" presId="urn:microsoft.com/office/officeart/2005/8/layout/cycle5"/>
    <dgm:cxn modelId="{42BE286A-BF9D-4965-9795-D45A4C287266}" type="presOf" srcId="{82C97A8C-2CDC-495E-AEA3-809EC9ED7513}" destId="{3137AB93-AFD7-4958-B697-7C09A1486D4D}" srcOrd="0" destOrd="0" presId="urn:microsoft.com/office/officeart/2005/8/layout/cycle5"/>
    <dgm:cxn modelId="{908263FA-0A38-4D88-8859-C4291A76089E}" type="presOf" srcId="{9F0CE234-28CA-4326-97FC-28FA830E16B1}" destId="{E89FA6F9-754D-404A-8CDB-3069F8EA226F}" srcOrd="0" destOrd="0" presId="urn:microsoft.com/office/officeart/2005/8/layout/cycle5"/>
    <dgm:cxn modelId="{A613031D-D37A-4549-AFDF-772A3723D927}" type="presOf" srcId="{B56AA6C6-ADC0-40B7-BFBA-DD2BA3111A01}" destId="{642B6751-750B-46FE-B159-CAD1F0CAC968}" srcOrd="0" destOrd="0" presId="urn:microsoft.com/office/officeart/2005/8/layout/cycle5"/>
    <dgm:cxn modelId="{DD2D7956-6D95-4E02-91EE-8223F5D0EA0A}" srcId="{E8443356-3D5D-4554-85A0-EA122735975B}" destId="{B56AA6C6-ADC0-40B7-BFBA-DD2BA3111A01}" srcOrd="1" destOrd="0" parTransId="{21F830B4-2759-4CED-B0FF-DE7BEEC9FB2B}" sibTransId="{532E78CC-F3AF-4430-9E34-3BD653C262FF}"/>
    <dgm:cxn modelId="{2759EAAF-6E7D-446C-942A-77B9C4931796}" type="presOf" srcId="{532E78CC-F3AF-4430-9E34-3BD653C262FF}" destId="{18E2C915-2EE9-45DF-9908-377951E6A4D2}" srcOrd="0" destOrd="0" presId="urn:microsoft.com/office/officeart/2005/8/layout/cycle5"/>
    <dgm:cxn modelId="{7E51FC66-AFA0-4AE5-A3EA-0CAE4EE84B2B}" srcId="{E8443356-3D5D-4554-85A0-EA122735975B}" destId="{9F0CE234-28CA-4326-97FC-28FA830E16B1}" srcOrd="2" destOrd="0" parTransId="{607611C9-3BB4-40BF-8937-3731B4B31173}" sibTransId="{7FD57F0D-D3D5-4B5C-9378-15E44610100E}"/>
    <dgm:cxn modelId="{690434DE-B28F-4F40-8669-B232B2C77B67}" type="presOf" srcId="{9E9321C8-4ACC-4335-843B-3D29B68F4DF2}" destId="{318F5344-1146-4202-A9A1-6D45892679D1}" srcOrd="0" destOrd="0" presId="urn:microsoft.com/office/officeart/2005/8/layout/cycle5"/>
    <dgm:cxn modelId="{4CEE88E5-8347-45F2-BE61-1E49C9E7CCDB}" srcId="{E8443356-3D5D-4554-85A0-EA122735975B}" destId="{6254016B-7327-4EDD-A9A3-086CADA53B67}" srcOrd="3" destOrd="0" parTransId="{BEAE7745-E425-4BE7-A8F5-C125134DB7FE}" sibTransId="{82C97A8C-2CDC-495E-AEA3-809EC9ED7513}"/>
    <dgm:cxn modelId="{AEAC8948-3005-4893-A0C4-040B92DB5A18}" type="presParOf" srcId="{79E489BC-CE9A-4E4D-9616-36A2E277079D}" destId="{318F5344-1146-4202-A9A1-6D45892679D1}" srcOrd="0" destOrd="0" presId="urn:microsoft.com/office/officeart/2005/8/layout/cycle5"/>
    <dgm:cxn modelId="{DC346251-0383-4456-904F-7B435AC40339}" type="presParOf" srcId="{79E489BC-CE9A-4E4D-9616-36A2E277079D}" destId="{50268051-0530-456F-B2CA-4BF190A95CE3}" srcOrd="1" destOrd="0" presId="urn:microsoft.com/office/officeart/2005/8/layout/cycle5"/>
    <dgm:cxn modelId="{2E6EF7A8-A0D4-4D2E-8897-CB8CBB9E0B40}" type="presParOf" srcId="{79E489BC-CE9A-4E4D-9616-36A2E277079D}" destId="{CB3E3235-9AB5-4F75-9B2E-9BE5DDCDFFCB}" srcOrd="2" destOrd="0" presId="urn:microsoft.com/office/officeart/2005/8/layout/cycle5"/>
    <dgm:cxn modelId="{5E54B61A-9F80-419F-AE21-490618E6DEC4}" type="presParOf" srcId="{79E489BC-CE9A-4E4D-9616-36A2E277079D}" destId="{642B6751-750B-46FE-B159-CAD1F0CAC968}" srcOrd="3" destOrd="0" presId="urn:microsoft.com/office/officeart/2005/8/layout/cycle5"/>
    <dgm:cxn modelId="{B96FB58B-CB02-4FA9-83D5-926DFF7799FD}" type="presParOf" srcId="{79E489BC-CE9A-4E4D-9616-36A2E277079D}" destId="{5F2F43AD-4A23-4589-8DB2-6A42C9396439}" srcOrd="4" destOrd="0" presId="urn:microsoft.com/office/officeart/2005/8/layout/cycle5"/>
    <dgm:cxn modelId="{19247F8E-3B62-4388-9ACF-D36F349CCFEB}" type="presParOf" srcId="{79E489BC-CE9A-4E4D-9616-36A2E277079D}" destId="{18E2C915-2EE9-45DF-9908-377951E6A4D2}" srcOrd="5" destOrd="0" presId="urn:microsoft.com/office/officeart/2005/8/layout/cycle5"/>
    <dgm:cxn modelId="{8C8E9621-7A44-4C78-A0FC-1B7383DF28E8}" type="presParOf" srcId="{79E489BC-CE9A-4E4D-9616-36A2E277079D}" destId="{E89FA6F9-754D-404A-8CDB-3069F8EA226F}" srcOrd="6" destOrd="0" presId="urn:microsoft.com/office/officeart/2005/8/layout/cycle5"/>
    <dgm:cxn modelId="{62F09FE1-D842-41A5-A5B4-33D592CDEDB9}" type="presParOf" srcId="{79E489BC-CE9A-4E4D-9616-36A2E277079D}" destId="{0941A849-0499-4720-9C97-9CF1F1DC8F89}" srcOrd="7" destOrd="0" presId="urn:microsoft.com/office/officeart/2005/8/layout/cycle5"/>
    <dgm:cxn modelId="{90B92A7B-264A-48D7-99DB-A6E6EFB655E9}" type="presParOf" srcId="{79E489BC-CE9A-4E4D-9616-36A2E277079D}" destId="{1A2981E4-3183-4DBC-8F66-6A61E086966F}" srcOrd="8" destOrd="0" presId="urn:microsoft.com/office/officeart/2005/8/layout/cycle5"/>
    <dgm:cxn modelId="{4558AEC2-70B0-4B5D-A319-0F70AB916A15}" type="presParOf" srcId="{79E489BC-CE9A-4E4D-9616-36A2E277079D}" destId="{27B58AE0-FC4D-4B2F-AB16-DE1162131650}" srcOrd="9" destOrd="0" presId="urn:microsoft.com/office/officeart/2005/8/layout/cycle5"/>
    <dgm:cxn modelId="{9F89CA95-71E3-47E2-86E3-12DB18D6E46F}" type="presParOf" srcId="{79E489BC-CE9A-4E4D-9616-36A2E277079D}" destId="{97753F90-2031-40C6-B19E-7EE39560A72E}" srcOrd="10" destOrd="0" presId="urn:microsoft.com/office/officeart/2005/8/layout/cycle5"/>
    <dgm:cxn modelId="{D89DDF9C-13B6-41E2-9DAE-F5A84C9123A3}" type="presParOf" srcId="{79E489BC-CE9A-4E4D-9616-36A2E277079D}" destId="{3137AB93-AFD7-4958-B697-7C09A1486D4D}" srcOrd="11" destOrd="0" presId="urn:microsoft.com/office/officeart/2005/8/layout/cycle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7721C1-A9F9-431F-B74C-FA511661EB42}">
      <dsp:nvSpPr>
        <dsp:cNvPr id="0" name=""/>
        <dsp:cNvSpPr/>
      </dsp:nvSpPr>
      <dsp:spPr>
        <a:xfrm>
          <a:off x="4109" y="0"/>
          <a:ext cx="2391917" cy="706414"/>
        </a:xfrm>
        <a:prstGeom prst="chevron">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noProof="0" smtClean="0"/>
            <a:t>Schema Mapping</a:t>
          </a:r>
          <a:endParaRPr lang="en-US" sz="2000" kern="1200" noProof="0"/>
        </a:p>
      </dsp:txBody>
      <dsp:txXfrm>
        <a:off x="4109" y="0"/>
        <a:ext cx="2391917" cy="706414"/>
      </dsp:txXfrm>
    </dsp:sp>
    <dsp:sp modelId="{CB2A9B76-DF08-4A99-ADB1-E186227D91B1}">
      <dsp:nvSpPr>
        <dsp:cNvPr id="0" name=""/>
        <dsp:cNvSpPr/>
      </dsp:nvSpPr>
      <dsp:spPr>
        <a:xfrm>
          <a:off x="2156834" y="0"/>
          <a:ext cx="2391917" cy="706414"/>
        </a:xfrm>
        <a:prstGeom prst="chevron">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noProof="0" smtClean="0"/>
            <a:t>Data Transformation</a:t>
          </a:r>
          <a:endParaRPr lang="en-US" sz="2000" kern="1200" noProof="0"/>
        </a:p>
      </dsp:txBody>
      <dsp:txXfrm>
        <a:off x="2156834" y="0"/>
        <a:ext cx="2391917" cy="706414"/>
      </dsp:txXfrm>
    </dsp:sp>
    <dsp:sp modelId="{B5EA06CA-339C-4710-97F6-EA8ECCADF00C}">
      <dsp:nvSpPr>
        <dsp:cNvPr id="0" name=""/>
        <dsp:cNvSpPr/>
      </dsp:nvSpPr>
      <dsp:spPr>
        <a:xfrm>
          <a:off x="4309560" y="0"/>
          <a:ext cx="2391917" cy="706414"/>
        </a:xfrm>
        <a:prstGeom prst="chevron">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noProof="0" smtClean="0"/>
            <a:t>Duplicate Detection</a:t>
          </a:r>
          <a:endParaRPr lang="en-US" sz="2000" kern="1200" noProof="0"/>
        </a:p>
      </dsp:txBody>
      <dsp:txXfrm>
        <a:off x="4309560" y="0"/>
        <a:ext cx="2391917" cy="706414"/>
      </dsp:txXfrm>
    </dsp:sp>
    <dsp:sp modelId="{4D0FC443-5113-41F9-993F-C2EE556534CD}">
      <dsp:nvSpPr>
        <dsp:cNvPr id="0" name=""/>
        <dsp:cNvSpPr/>
      </dsp:nvSpPr>
      <dsp:spPr>
        <a:xfrm>
          <a:off x="6462285" y="0"/>
          <a:ext cx="2391917" cy="706414"/>
        </a:xfrm>
        <a:prstGeom prst="chevron">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noProof="0" smtClean="0"/>
            <a:t>Data Fusion</a:t>
          </a:r>
          <a:endParaRPr lang="en-US" sz="2000" kern="1200" noProof="0"/>
        </a:p>
      </dsp:txBody>
      <dsp:txXfrm>
        <a:off x="6462285" y="0"/>
        <a:ext cx="2391917" cy="70641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F90388-2B72-48F0-836E-A4A8089F7279}">
      <dsp:nvSpPr>
        <dsp:cNvPr id="0" name=""/>
        <dsp:cNvSpPr/>
      </dsp:nvSpPr>
      <dsp:spPr>
        <a:xfrm>
          <a:off x="0" y="130991"/>
          <a:ext cx="2405057" cy="1443034"/>
        </a:xfrm>
        <a:prstGeom prst="rect">
          <a:avLst/>
        </a:prstGeom>
        <a:solidFill>
          <a:srgbClr val="FFCCCC"/>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lumMod val="75000"/>
                </a:schemeClr>
              </a:solidFill>
            </a:rPr>
            <a:t>Consider accuracy of sources</a:t>
          </a:r>
          <a:endParaRPr lang="en-US" sz="2600" kern="1200" dirty="0">
            <a:solidFill>
              <a:schemeClr val="bg1">
                <a:lumMod val="75000"/>
              </a:schemeClr>
            </a:solidFill>
          </a:endParaRPr>
        </a:p>
      </dsp:txBody>
      <dsp:txXfrm>
        <a:off x="0" y="130991"/>
        <a:ext cx="2405057" cy="1443034"/>
      </dsp:txXfrm>
    </dsp:sp>
    <dsp:sp modelId="{EAA57C95-2F8C-469F-84A5-82088F43D0AC}">
      <dsp:nvSpPr>
        <dsp:cNvPr id="0" name=""/>
        <dsp:cNvSpPr/>
      </dsp:nvSpPr>
      <dsp:spPr>
        <a:xfrm>
          <a:off x="0" y="1814531"/>
          <a:ext cx="2405057" cy="1443034"/>
        </a:xfrm>
        <a:prstGeom prst="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Consider freshness of sources</a:t>
          </a:r>
          <a:endParaRPr lang="en-US" sz="2600" kern="1200" dirty="0"/>
        </a:p>
      </dsp:txBody>
      <dsp:txXfrm>
        <a:off x="0" y="1814531"/>
        <a:ext cx="2405057" cy="1443034"/>
      </dsp:txXfrm>
    </dsp:sp>
    <dsp:sp modelId="{D3598A91-0ABC-4269-B43B-CC6A7DF5B916}">
      <dsp:nvSpPr>
        <dsp:cNvPr id="0" name=""/>
        <dsp:cNvSpPr/>
      </dsp:nvSpPr>
      <dsp:spPr>
        <a:xfrm>
          <a:off x="0" y="3498072"/>
          <a:ext cx="2405057" cy="1443034"/>
        </a:xfrm>
        <a:prstGeom prst="rect">
          <a:avLst/>
        </a:prstGeom>
        <a:solidFill>
          <a:srgbClr val="FFFFCC"/>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lumMod val="75000"/>
                </a:schemeClr>
              </a:solidFill>
            </a:rPr>
            <a:t>Consider dependence between sources</a:t>
          </a:r>
          <a:endParaRPr lang="en-US" sz="2600" kern="1200" dirty="0">
            <a:solidFill>
              <a:schemeClr val="bg1">
                <a:lumMod val="75000"/>
              </a:schemeClr>
            </a:solidFill>
          </a:endParaRPr>
        </a:p>
      </dsp:txBody>
      <dsp:txXfrm>
        <a:off x="0" y="3498072"/>
        <a:ext cx="2405057" cy="144303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BA6F03-1095-4DFC-A165-B4C09D2FD12D}">
      <dsp:nvSpPr>
        <dsp:cNvPr id="0" name=""/>
        <dsp:cNvSpPr/>
      </dsp:nvSpPr>
      <dsp:spPr>
        <a:xfrm>
          <a:off x="567396" y="247354"/>
          <a:ext cx="2073487" cy="720095"/>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728EC7-DDAD-4A89-9FD8-2C3D721D8008}">
      <dsp:nvSpPr>
        <dsp:cNvPr id="0" name=""/>
        <dsp:cNvSpPr/>
      </dsp:nvSpPr>
      <dsp:spPr>
        <a:xfrm>
          <a:off x="1406435" y="2010622"/>
          <a:ext cx="401838" cy="257176"/>
        </a:xfrm>
        <a:prstGeom prst="downArrow">
          <a:avLst/>
        </a:prstGeom>
        <a:solidFill>
          <a:schemeClr val="accent4">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0EA890-B3A5-4918-844B-CB329AC14FAE}">
      <dsp:nvSpPr>
        <dsp:cNvPr id="0" name=""/>
        <dsp:cNvSpPr/>
      </dsp:nvSpPr>
      <dsp:spPr>
        <a:xfrm>
          <a:off x="642941" y="2216363"/>
          <a:ext cx="1928826" cy="482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rgbClr val="C00000"/>
              </a:solidFill>
            </a:rPr>
            <a:t>Accuracy</a:t>
          </a:r>
          <a:endParaRPr lang="en-US" sz="1800" kern="1200" dirty="0">
            <a:solidFill>
              <a:srgbClr val="C00000"/>
            </a:solidFill>
          </a:endParaRPr>
        </a:p>
      </dsp:txBody>
      <dsp:txXfrm>
        <a:off x="642941" y="2216363"/>
        <a:ext cx="1928826" cy="482206"/>
      </dsp:txXfrm>
    </dsp:sp>
    <dsp:sp modelId="{66BA4F93-F096-436F-A65C-93E561B5142A}">
      <dsp:nvSpPr>
        <dsp:cNvPr id="0" name=""/>
        <dsp:cNvSpPr/>
      </dsp:nvSpPr>
      <dsp:spPr>
        <a:xfrm>
          <a:off x="1321245" y="1023063"/>
          <a:ext cx="723309" cy="723309"/>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Fresh</a:t>
          </a:r>
          <a:br>
            <a:rPr lang="en-US" sz="1700" kern="1200" dirty="0" smtClean="0"/>
          </a:br>
          <a:r>
            <a:rPr lang="en-US" sz="1700" kern="1200" dirty="0" err="1" smtClean="0"/>
            <a:t>ness</a:t>
          </a:r>
          <a:endParaRPr lang="en-US" sz="1700" kern="1200" dirty="0"/>
        </a:p>
      </dsp:txBody>
      <dsp:txXfrm>
        <a:off x="1321245" y="1023063"/>
        <a:ext cx="723309" cy="723309"/>
      </dsp:txXfrm>
    </dsp:sp>
    <dsp:sp modelId="{82F4D07D-A920-435F-A893-2193091D1C69}">
      <dsp:nvSpPr>
        <dsp:cNvPr id="0" name=""/>
        <dsp:cNvSpPr/>
      </dsp:nvSpPr>
      <dsp:spPr>
        <a:xfrm>
          <a:off x="803677" y="480420"/>
          <a:ext cx="723309" cy="723309"/>
        </a:xfrm>
        <a:prstGeom prst="ellipse">
          <a:avLst/>
        </a:prstGeom>
        <a:solidFill>
          <a:schemeClr val="accent4">
            <a:hueOff val="3742489"/>
            <a:satOff val="-20694"/>
            <a:lumOff val="-17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Cove</a:t>
          </a:r>
          <a:br>
            <a:rPr lang="en-US" sz="1700" kern="1200" dirty="0" smtClean="0"/>
          </a:br>
          <a:r>
            <a:rPr lang="en-US" sz="1700" kern="1200" dirty="0" smtClean="0"/>
            <a:t>rage</a:t>
          </a:r>
          <a:endParaRPr lang="en-US" sz="1700" kern="1200" dirty="0"/>
        </a:p>
      </dsp:txBody>
      <dsp:txXfrm>
        <a:off x="803677" y="480420"/>
        <a:ext cx="723309" cy="723309"/>
      </dsp:txXfrm>
    </dsp:sp>
    <dsp:sp modelId="{D34BA74D-C1C1-4D41-97A6-835E647D34D5}">
      <dsp:nvSpPr>
        <dsp:cNvPr id="0" name=""/>
        <dsp:cNvSpPr/>
      </dsp:nvSpPr>
      <dsp:spPr>
        <a:xfrm>
          <a:off x="1543060" y="305540"/>
          <a:ext cx="723309" cy="723309"/>
        </a:xfrm>
        <a:prstGeom prst="ellipse">
          <a:avLst/>
        </a:prstGeom>
        <a:solidFill>
          <a:schemeClr val="accent4">
            <a:hueOff val="7484979"/>
            <a:satOff val="-41387"/>
            <a:lumOff val="-352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Exact</a:t>
          </a:r>
          <a:br>
            <a:rPr lang="en-US" sz="1700" kern="1200" dirty="0" smtClean="0"/>
          </a:br>
          <a:r>
            <a:rPr lang="en-US" sz="1700" kern="1200" dirty="0" err="1" smtClean="0"/>
            <a:t>ness</a:t>
          </a:r>
          <a:endParaRPr lang="en-US" sz="1700" kern="1200" dirty="0"/>
        </a:p>
      </dsp:txBody>
      <dsp:txXfrm>
        <a:off x="1543060" y="305540"/>
        <a:ext cx="723309" cy="723309"/>
      </dsp:txXfrm>
    </dsp:sp>
    <dsp:sp modelId="{C579CB1E-C3B4-4292-978B-61DD0BC57F81}">
      <dsp:nvSpPr>
        <dsp:cNvPr id="0" name=""/>
        <dsp:cNvSpPr/>
      </dsp:nvSpPr>
      <dsp:spPr>
        <a:xfrm>
          <a:off x="482206" y="158949"/>
          <a:ext cx="2250297" cy="1800237"/>
        </a:xfrm>
        <a:prstGeom prst="funnel">
          <a:avLst/>
        </a:prstGeom>
        <a:solidFill>
          <a:schemeClr val="lt1">
            <a:alpha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4935FA-CC08-4C53-B235-A81753B84BF7}">
      <dsp:nvSpPr>
        <dsp:cNvPr id="0" name=""/>
        <dsp:cNvSpPr/>
      </dsp:nvSpPr>
      <dsp:spPr>
        <a:xfrm>
          <a:off x="0" y="416717"/>
          <a:ext cx="8143932" cy="555623"/>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DE41B-7441-4FC4-AAFC-9A88AA58CCBD}">
      <dsp:nvSpPr>
        <dsp:cNvPr id="0" name=""/>
        <dsp:cNvSpPr/>
      </dsp:nvSpPr>
      <dsp:spPr>
        <a:xfrm>
          <a:off x="3578" y="0"/>
          <a:ext cx="2362058" cy="55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smtClean="0"/>
            <a:t>Decide the initial </a:t>
          </a:r>
          <a:br>
            <a:rPr lang="en-US" sz="1800" kern="1200" dirty="0" smtClean="0"/>
          </a:br>
          <a:r>
            <a:rPr lang="en-US" sz="1800" kern="1200" dirty="0" smtClean="0"/>
            <a:t>value v</a:t>
          </a:r>
          <a:r>
            <a:rPr lang="en-US" sz="1800" kern="1200" baseline="-25000" dirty="0" smtClean="0"/>
            <a:t>0</a:t>
          </a:r>
          <a:endParaRPr lang="en-US" sz="1800" kern="1200" baseline="-25000" dirty="0"/>
        </a:p>
      </dsp:txBody>
      <dsp:txXfrm>
        <a:off x="3578" y="0"/>
        <a:ext cx="2362058" cy="555623"/>
      </dsp:txXfrm>
    </dsp:sp>
    <dsp:sp modelId="{44296765-63F7-4F00-8CA9-BF50BE0F146B}">
      <dsp:nvSpPr>
        <dsp:cNvPr id="0" name=""/>
        <dsp:cNvSpPr/>
      </dsp:nvSpPr>
      <dsp:spPr>
        <a:xfrm>
          <a:off x="1115155" y="625076"/>
          <a:ext cx="138905" cy="13890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B38B6E-4ECD-439A-9FB2-09DF8656EE46}">
      <dsp:nvSpPr>
        <dsp:cNvPr id="0" name=""/>
        <dsp:cNvSpPr/>
      </dsp:nvSpPr>
      <dsp:spPr>
        <a:xfrm>
          <a:off x="2483740" y="833434"/>
          <a:ext cx="2362058" cy="55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Decide the next transition (</a:t>
          </a:r>
          <a:r>
            <a:rPr lang="en-US" sz="1800" kern="1200" dirty="0" err="1" smtClean="0"/>
            <a:t>t,v</a:t>
          </a:r>
          <a:r>
            <a:rPr lang="en-US" sz="1800" kern="1200" dirty="0" smtClean="0"/>
            <a:t>)</a:t>
          </a:r>
          <a:endParaRPr lang="en-US" sz="1800" kern="1200" dirty="0"/>
        </a:p>
      </dsp:txBody>
      <dsp:txXfrm>
        <a:off x="2483740" y="833434"/>
        <a:ext cx="2362058" cy="555623"/>
      </dsp:txXfrm>
    </dsp:sp>
    <dsp:sp modelId="{25648291-CA7A-4370-B833-78E17DBA5BC9}">
      <dsp:nvSpPr>
        <dsp:cNvPr id="0" name=""/>
        <dsp:cNvSpPr/>
      </dsp:nvSpPr>
      <dsp:spPr>
        <a:xfrm>
          <a:off x="3595316" y="625076"/>
          <a:ext cx="138905" cy="138905"/>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622DE1-EC23-4F9A-AC6C-460B058FCF1B}">
      <dsp:nvSpPr>
        <dsp:cNvPr id="0" name=""/>
        <dsp:cNvSpPr/>
      </dsp:nvSpPr>
      <dsp:spPr>
        <a:xfrm>
          <a:off x="4963901" y="0"/>
          <a:ext cx="2362058" cy="55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smtClean="0"/>
            <a:t>Terminate when no more transition</a:t>
          </a:r>
          <a:endParaRPr lang="en-US" sz="1800" kern="1200" dirty="0"/>
        </a:p>
      </dsp:txBody>
      <dsp:txXfrm>
        <a:off x="4963901" y="0"/>
        <a:ext cx="2362058" cy="555623"/>
      </dsp:txXfrm>
    </dsp:sp>
    <dsp:sp modelId="{8155F411-60D9-4AB7-99B6-7CF59752220E}">
      <dsp:nvSpPr>
        <dsp:cNvPr id="0" name=""/>
        <dsp:cNvSpPr/>
      </dsp:nvSpPr>
      <dsp:spPr>
        <a:xfrm>
          <a:off x="6075477" y="625076"/>
          <a:ext cx="138905" cy="138905"/>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4935FA-CC08-4C53-B235-A81753B84BF7}">
      <dsp:nvSpPr>
        <dsp:cNvPr id="0" name=""/>
        <dsp:cNvSpPr/>
      </dsp:nvSpPr>
      <dsp:spPr>
        <a:xfrm>
          <a:off x="0" y="416717"/>
          <a:ext cx="8143932" cy="555623"/>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DE41B-7441-4FC4-AAFC-9A88AA58CCBD}">
      <dsp:nvSpPr>
        <dsp:cNvPr id="0" name=""/>
        <dsp:cNvSpPr/>
      </dsp:nvSpPr>
      <dsp:spPr>
        <a:xfrm>
          <a:off x="3578" y="0"/>
          <a:ext cx="2362058" cy="55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smtClean="0"/>
            <a:t>Decide the initial </a:t>
          </a:r>
          <a:br>
            <a:rPr lang="en-US" sz="1800" kern="1200" dirty="0" smtClean="0"/>
          </a:br>
          <a:r>
            <a:rPr lang="en-US" sz="1800" kern="1200" dirty="0" smtClean="0"/>
            <a:t>value v</a:t>
          </a:r>
          <a:r>
            <a:rPr lang="en-US" sz="1800" kern="1200" baseline="-25000" dirty="0" smtClean="0"/>
            <a:t>0</a:t>
          </a:r>
          <a:endParaRPr lang="en-US" sz="1800" kern="1200" baseline="-25000" dirty="0"/>
        </a:p>
      </dsp:txBody>
      <dsp:txXfrm>
        <a:off x="3578" y="0"/>
        <a:ext cx="2362058" cy="555623"/>
      </dsp:txXfrm>
    </dsp:sp>
    <dsp:sp modelId="{44296765-63F7-4F00-8CA9-BF50BE0F146B}">
      <dsp:nvSpPr>
        <dsp:cNvPr id="0" name=""/>
        <dsp:cNvSpPr/>
      </dsp:nvSpPr>
      <dsp:spPr>
        <a:xfrm>
          <a:off x="1115155" y="625076"/>
          <a:ext cx="138905" cy="13890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B38B6E-4ECD-439A-9FB2-09DF8656EE46}">
      <dsp:nvSpPr>
        <dsp:cNvPr id="0" name=""/>
        <dsp:cNvSpPr/>
      </dsp:nvSpPr>
      <dsp:spPr>
        <a:xfrm>
          <a:off x="2483740" y="833434"/>
          <a:ext cx="2362058" cy="55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solidFill>
                <a:schemeClr val="bg1">
                  <a:lumMod val="75000"/>
                </a:schemeClr>
              </a:solidFill>
            </a:rPr>
            <a:t>Decide the next transition (</a:t>
          </a:r>
          <a:r>
            <a:rPr lang="en-US" sz="1800" kern="1200" dirty="0" err="1" smtClean="0">
              <a:solidFill>
                <a:schemeClr val="bg1">
                  <a:lumMod val="75000"/>
                </a:schemeClr>
              </a:solidFill>
            </a:rPr>
            <a:t>t,v</a:t>
          </a:r>
          <a:r>
            <a:rPr lang="en-US" sz="1800" kern="1200" dirty="0" smtClean="0">
              <a:solidFill>
                <a:schemeClr val="bg1">
                  <a:lumMod val="75000"/>
                </a:schemeClr>
              </a:solidFill>
            </a:rPr>
            <a:t>)</a:t>
          </a:r>
          <a:endParaRPr lang="en-US" sz="1800" kern="1200" dirty="0">
            <a:solidFill>
              <a:schemeClr val="bg1">
                <a:lumMod val="75000"/>
              </a:schemeClr>
            </a:solidFill>
          </a:endParaRPr>
        </a:p>
      </dsp:txBody>
      <dsp:txXfrm>
        <a:off x="2483740" y="833434"/>
        <a:ext cx="2362058" cy="555623"/>
      </dsp:txXfrm>
    </dsp:sp>
    <dsp:sp modelId="{25648291-CA7A-4370-B833-78E17DBA5BC9}">
      <dsp:nvSpPr>
        <dsp:cNvPr id="0" name=""/>
        <dsp:cNvSpPr/>
      </dsp:nvSpPr>
      <dsp:spPr>
        <a:xfrm>
          <a:off x="3595316" y="625076"/>
          <a:ext cx="138905" cy="138905"/>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622DE1-EC23-4F9A-AC6C-460B058FCF1B}">
      <dsp:nvSpPr>
        <dsp:cNvPr id="0" name=""/>
        <dsp:cNvSpPr/>
      </dsp:nvSpPr>
      <dsp:spPr>
        <a:xfrm>
          <a:off x="4963901" y="0"/>
          <a:ext cx="2362058" cy="55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smtClean="0">
              <a:solidFill>
                <a:schemeClr val="bg1">
                  <a:lumMod val="75000"/>
                </a:schemeClr>
              </a:solidFill>
            </a:rPr>
            <a:t>Terminate when no more transition</a:t>
          </a:r>
          <a:endParaRPr lang="en-US" sz="1800" kern="1200" dirty="0">
            <a:solidFill>
              <a:schemeClr val="bg1">
                <a:lumMod val="75000"/>
              </a:schemeClr>
            </a:solidFill>
          </a:endParaRPr>
        </a:p>
      </dsp:txBody>
      <dsp:txXfrm>
        <a:off x="4963901" y="0"/>
        <a:ext cx="2362058" cy="555623"/>
      </dsp:txXfrm>
    </dsp:sp>
    <dsp:sp modelId="{8155F411-60D9-4AB7-99B6-7CF59752220E}">
      <dsp:nvSpPr>
        <dsp:cNvPr id="0" name=""/>
        <dsp:cNvSpPr/>
      </dsp:nvSpPr>
      <dsp:spPr>
        <a:xfrm>
          <a:off x="6075477" y="625076"/>
          <a:ext cx="138905" cy="138905"/>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4935FA-CC08-4C53-B235-A81753B84BF7}">
      <dsp:nvSpPr>
        <dsp:cNvPr id="0" name=""/>
        <dsp:cNvSpPr/>
      </dsp:nvSpPr>
      <dsp:spPr>
        <a:xfrm>
          <a:off x="0" y="416717"/>
          <a:ext cx="8143932" cy="555623"/>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DE41B-7441-4FC4-AAFC-9A88AA58CCBD}">
      <dsp:nvSpPr>
        <dsp:cNvPr id="0" name=""/>
        <dsp:cNvSpPr/>
      </dsp:nvSpPr>
      <dsp:spPr>
        <a:xfrm>
          <a:off x="3578" y="0"/>
          <a:ext cx="2362058" cy="55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smtClean="0">
              <a:solidFill>
                <a:schemeClr val="bg1">
                  <a:lumMod val="75000"/>
                </a:schemeClr>
              </a:solidFill>
            </a:rPr>
            <a:t>Decide the initial </a:t>
          </a:r>
          <a:br>
            <a:rPr lang="en-US" sz="1800" kern="1200" dirty="0" smtClean="0">
              <a:solidFill>
                <a:schemeClr val="bg1">
                  <a:lumMod val="75000"/>
                </a:schemeClr>
              </a:solidFill>
            </a:rPr>
          </a:br>
          <a:r>
            <a:rPr lang="en-US" sz="1800" kern="1200" dirty="0" smtClean="0">
              <a:solidFill>
                <a:schemeClr val="bg1">
                  <a:lumMod val="75000"/>
                </a:schemeClr>
              </a:solidFill>
            </a:rPr>
            <a:t>value v</a:t>
          </a:r>
          <a:r>
            <a:rPr lang="en-US" sz="1800" kern="1200" baseline="-25000" dirty="0" smtClean="0">
              <a:solidFill>
                <a:schemeClr val="bg1">
                  <a:lumMod val="75000"/>
                </a:schemeClr>
              </a:solidFill>
            </a:rPr>
            <a:t>0</a:t>
          </a:r>
        </a:p>
      </dsp:txBody>
      <dsp:txXfrm>
        <a:off x="3578" y="0"/>
        <a:ext cx="2362058" cy="555623"/>
      </dsp:txXfrm>
    </dsp:sp>
    <dsp:sp modelId="{44296765-63F7-4F00-8CA9-BF50BE0F146B}">
      <dsp:nvSpPr>
        <dsp:cNvPr id="0" name=""/>
        <dsp:cNvSpPr/>
      </dsp:nvSpPr>
      <dsp:spPr>
        <a:xfrm>
          <a:off x="1115155" y="625076"/>
          <a:ext cx="138905" cy="13890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B38B6E-4ECD-439A-9FB2-09DF8656EE46}">
      <dsp:nvSpPr>
        <dsp:cNvPr id="0" name=""/>
        <dsp:cNvSpPr/>
      </dsp:nvSpPr>
      <dsp:spPr>
        <a:xfrm>
          <a:off x="2483740" y="833434"/>
          <a:ext cx="2362058" cy="55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Decide the next transition (</a:t>
          </a:r>
          <a:r>
            <a:rPr lang="en-US" sz="1800" kern="1200" dirty="0" err="1" smtClean="0"/>
            <a:t>t,v</a:t>
          </a:r>
          <a:r>
            <a:rPr lang="en-US" sz="1800" kern="1200" dirty="0" smtClean="0"/>
            <a:t>)</a:t>
          </a:r>
        </a:p>
      </dsp:txBody>
      <dsp:txXfrm>
        <a:off x="2483740" y="833434"/>
        <a:ext cx="2362058" cy="555623"/>
      </dsp:txXfrm>
    </dsp:sp>
    <dsp:sp modelId="{25648291-CA7A-4370-B833-78E17DBA5BC9}">
      <dsp:nvSpPr>
        <dsp:cNvPr id="0" name=""/>
        <dsp:cNvSpPr/>
      </dsp:nvSpPr>
      <dsp:spPr>
        <a:xfrm>
          <a:off x="3595316" y="625076"/>
          <a:ext cx="138905" cy="138905"/>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622DE1-EC23-4F9A-AC6C-460B058FCF1B}">
      <dsp:nvSpPr>
        <dsp:cNvPr id="0" name=""/>
        <dsp:cNvSpPr/>
      </dsp:nvSpPr>
      <dsp:spPr>
        <a:xfrm>
          <a:off x="4963901" y="0"/>
          <a:ext cx="2362058" cy="55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smtClean="0">
              <a:solidFill>
                <a:schemeClr val="bg1">
                  <a:lumMod val="75000"/>
                </a:schemeClr>
              </a:solidFill>
            </a:rPr>
            <a:t>Terminate when no more transition</a:t>
          </a:r>
          <a:endParaRPr lang="en-US" sz="1800" kern="1200" dirty="0">
            <a:solidFill>
              <a:schemeClr val="bg1">
                <a:lumMod val="75000"/>
              </a:schemeClr>
            </a:solidFill>
          </a:endParaRPr>
        </a:p>
      </dsp:txBody>
      <dsp:txXfrm>
        <a:off x="4963901" y="0"/>
        <a:ext cx="2362058" cy="555623"/>
      </dsp:txXfrm>
    </dsp:sp>
    <dsp:sp modelId="{8155F411-60D9-4AB7-99B6-7CF59752220E}">
      <dsp:nvSpPr>
        <dsp:cNvPr id="0" name=""/>
        <dsp:cNvSpPr/>
      </dsp:nvSpPr>
      <dsp:spPr>
        <a:xfrm>
          <a:off x="6075477" y="625076"/>
          <a:ext cx="138905" cy="138905"/>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4935FA-CC08-4C53-B235-A81753B84BF7}">
      <dsp:nvSpPr>
        <dsp:cNvPr id="0" name=""/>
        <dsp:cNvSpPr/>
      </dsp:nvSpPr>
      <dsp:spPr>
        <a:xfrm>
          <a:off x="0" y="416717"/>
          <a:ext cx="8143932" cy="555623"/>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DE41B-7441-4FC4-AAFC-9A88AA58CCBD}">
      <dsp:nvSpPr>
        <dsp:cNvPr id="0" name=""/>
        <dsp:cNvSpPr/>
      </dsp:nvSpPr>
      <dsp:spPr>
        <a:xfrm>
          <a:off x="3578" y="0"/>
          <a:ext cx="2362058" cy="55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smtClean="0">
              <a:solidFill>
                <a:schemeClr val="bg1">
                  <a:lumMod val="75000"/>
                </a:schemeClr>
              </a:solidFill>
            </a:rPr>
            <a:t>Decide the initial </a:t>
          </a:r>
          <a:br>
            <a:rPr lang="en-US" sz="1800" kern="1200" dirty="0" smtClean="0">
              <a:solidFill>
                <a:schemeClr val="bg1">
                  <a:lumMod val="75000"/>
                </a:schemeClr>
              </a:solidFill>
            </a:rPr>
          </a:br>
          <a:r>
            <a:rPr lang="en-US" sz="1800" kern="1200" dirty="0" smtClean="0">
              <a:solidFill>
                <a:schemeClr val="bg1">
                  <a:lumMod val="75000"/>
                </a:schemeClr>
              </a:solidFill>
            </a:rPr>
            <a:t>value v</a:t>
          </a:r>
          <a:r>
            <a:rPr lang="en-US" sz="1800" kern="1200" baseline="-25000" dirty="0" smtClean="0">
              <a:solidFill>
                <a:schemeClr val="bg1">
                  <a:lumMod val="75000"/>
                </a:schemeClr>
              </a:solidFill>
            </a:rPr>
            <a:t>0</a:t>
          </a:r>
        </a:p>
      </dsp:txBody>
      <dsp:txXfrm>
        <a:off x="3578" y="0"/>
        <a:ext cx="2362058" cy="555623"/>
      </dsp:txXfrm>
    </dsp:sp>
    <dsp:sp modelId="{44296765-63F7-4F00-8CA9-BF50BE0F146B}">
      <dsp:nvSpPr>
        <dsp:cNvPr id="0" name=""/>
        <dsp:cNvSpPr/>
      </dsp:nvSpPr>
      <dsp:spPr>
        <a:xfrm>
          <a:off x="1115155" y="625076"/>
          <a:ext cx="138905" cy="13890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B38B6E-4ECD-439A-9FB2-09DF8656EE46}">
      <dsp:nvSpPr>
        <dsp:cNvPr id="0" name=""/>
        <dsp:cNvSpPr/>
      </dsp:nvSpPr>
      <dsp:spPr>
        <a:xfrm>
          <a:off x="2483740" y="833434"/>
          <a:ext cx="2362058" cy="55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Decide the next transition (</a:t>
          </a:r>
          <a:r>
            <a:rPr lang="en-US" sz="1800" kern="1200" dirty="0" err="1" smtClean="0"/>
            <a:t>t,v</a:t>
          </a:r>
          <a:r>
            <a:rPr lang="en-US" sz="1800" kern="1200" dirty="0" smtClean="0"/>
            <a:t>)</a:t>
          </a:r>
        </a:p>
      </dsp:txBody>
      <dsp:txXfrm>
        <a:off x="2483740" y="833434"/>
        <a:ext cx="2362058" cy="555623"/>
      </dsp:txXfrm>
    </dsp:sp>
    <dsp:sp modelId="{25648291-CA7A-4370-B833-78E17DBA5BC9}">
      <dsp:nvSpPr>
        <dsp:cNvPr id="0" name=""/>
        <dsp:cNvSpPr/>
      </dsp:nvSpPr>
      <dsp:spPr>
        <a:xfrm>
          <a:off x="3595316" y="625076"/>
          <a:ext cx="138905" cy="138905"/>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622DE1-EC23-4F9A-AC6C-460B058FCF1B}">
      <dsp:nvSpPr>
        <dsp:cNvPr id="0" name=""/>
        <dsp:cNvSpPr/>
      </dsp:nvSpPr>
      <dsp:spPr>
        <a:xfrm>
          <a:off x="4963901" y="0"/>
          <a:ext cx="2362058" cy="55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smtClean="0">
              <a:solidFill>
                <a:schemeClr val="bg1">
                  <a:lumMod val="75000"/>
                </a:schemeClr>
              </a:solidFill>
            </a:rPr>
            <a:t>Terminate when no more transition</a:t>
          </a:r>
          <a:endParaRPr lang="en-US" sz="1800" kern="1200" dirty="0">
            <a:solidFill>
              <a:schemeClr val="bg1">
                <a:lumMod val="75000"/>
              </a:schemeClr>
            </a:solidFill>
          </a:endParaRPr>
        </a:p>
      </dsp:txBody>
      <dsp:txXfrm>
        <a:off x="4963901" y="0"/>
        <a:ext cx="2362058" cy="555623"/>
      </dsp:txXfrm>
    </dsp:sp>
    <dsp:sp modelId="{8155F411-60D9-4AB7-99B6-7CF59752220E}">
      <dsp:nvSpPr>
        <dsp:cNvPr id="0" name=""/>
        <dsp:cNvSpPr/>
      </dsp:nvSpPr>
      <dsp:spPr>
        <a:xfrm>
          <a:off x="6075477" y="625076"/>
          <a:ext cx="138905" cy="138905"/>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F90388-2B72-48F0-836E-A4A8089F7279}">
      <dsp:nvSpPr>
        <dsp:cNvPr id="0" name=""/>
        <dsp:cNvSpPr/>
      </dsp:nvSpPr>
      <dsp:spPr>
        <a:xfrm>
          <a:off x="0" y="130991"/>
          <a:ext cx="2405057" cy="1443034"/>
        </a:xfrm>
        <a:prstGeom prst="rect">
          <a:avLst/>
        </a:prstGeom>
        <a:solidFill>
          <a:srgbClr val="FFCCCC"/>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lumMod val="75000"/>
                </a:schemeClr>
              </a:solidFill>
            </a:rPr>
            <a:t>Consider accuracy of sources</a:t>
          </a:r>
          <a:endParaRPr lang="en-US" sz="2600" kern="1200" dirty="0">
            <a:solidFill>
              <a:schemeClr val="bg1">
                <a:lumMod val="75000"/>
              </a:schemeClr>
            </a:solidFill>
          </a:endParaRPr>
        </a:p>
      </dsp:txBody>
      <dsp:txXfrm>
        <a:off x="0" y="130991"/>
        <a:ext cx="2405057" cy="1443034"/>
      </dsp:txXfrm>
    </dsp:sp>
    <dsp:sp modelId="{EAA57C95-2F8C-469F-84A5-82088F43D0AC}">
      <dsp:nvSpPr>
        <dsp:cNvPr id="0" name=""/>
        <dsp:cNvSpPr/>
      </dsp:nvSpPr>
      <dsp:spPr>
        <a:xfrm>
          <a:off x="0" y="1814531"/>
          <a:ext cx="2405057" cy="1443034"/>
        </a:xfrm>
        <a:prstGeom prst="rect">
          <a:avLst/>
        </a:prstGeom>
        <a:solidFill>
          <a:srgbClr val="CCFFCC"/>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lumMod val="75000"/>
                </a:schemeClr>
              </a:solidFill>
            </a:rPr>
            <a:t>Consider freshness of sources</a:t>
          </a:r>
          <a:endParaRPr lang="en-US" sz="2600" kern="1200" dirty="0">
            <a:solidFill>
              <a:schemeClr val="bg1">
                <a:lumMod val="75000"/>
              </a:schemeClr>
            </a:solidFill>
          </a:endParaRPr>
        </a:p>
      </dsp:txBody>
      <dsp:txXfrm>
        <a:off x="0" y="1814531"/>
        <a:ext cx="2405057" cy="1443034"/>
      </dsp:txXfrm>
    </dsp:sp>
    <dsp:sp modelId="{D3598A91-0ABC-4269-B43B-CC6A7DF5B916}">
      <dsp:nvSpPr>
        <dsp:cNvPr id="0" name=""/>
        <dsp:cNvSpPr/>
      </dsp:nvSpPr>
      <dsp:spPr>
        <a:xfrm>
          <a:off x="0" y="3498072"/>
          <a:ext cx="2405057" cy="1443034"/>
        </a:xfrm>
        <a:prstGeom prst="rect">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Consider dependence between sources</a:t>
          </a:r>
          <a:endParaRPr lang="en-US" sz="2600" kern="1200" dirty="0"/>
        </a:p>
      </dsp:txBody>
      <dsp:txXfrm>
        <a:off x="0" y="3498072"/>
        <a:ext cx="2405057" cy="1443034"/>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BA6F03-1095-4DFC-A165-B4C09D2FD12D}">
      <dsp:nvSpPr>
        <dsp:cNvPr id="0" name=""/>
        <dsp:cNvSpPr/>
      </dsp:nvSpPr>
      <dsp:spPr>
        <a:xfrm>
          <a:off x="567396" y="247354"/>
          <a:ext cx="2073487" cy="720095"/>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728EC7-DDAD-4A89-9FD8-2C3D721D8008}">
      <dsp:nvSpPr>
        <dsp:cNvPr id="0" name=""/>
        <dsp:cNvSpPr/>
      </dsp:nvSpPr>
      <dsp:spPr>
        <a:xfrm>
          <a:off x="1406435" y="2010622"/>
          <a:ext cx="401838" cy="257176"/>
        </a:xfrm>
        <a:prstGeom prst="downArrow">
          <a:avLst/>
        </a:prstGeom>
        <a:solidFill>
          <a:schemeClr val="accent4">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0EA890-B3A5-4918-844B-CB329AC14FAE}">
      <dsp:nvSpPr>
        <dsp:cNvPr id="0" name=""/>
        <dsp:cNvSpPr/>
      </dsp:nvSpPr>
      <dsp:spPr>
        <a:xfrm>
          <a:off x="642941" y="2216363"/>
          <a:ext cx="1928826" cy="482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rgbClr val="C00000"/>
              </a:solidFill>
            </a:rPr>
            <a:t>Accuracy</a:t>
          </a:r>
          <a:endParaRPr lang="en-US" sz="1800" kern="1200" dirty="0">
            <a:solidFill>
              <a:srgbClr val="C00000"/>
            </a:solidFill>
          </a:endParaRPr>
        </a:p>
      </dsp:txBody>
      <dsp:txXfrm>
        <a:off x="642941" y="2216363"/>
        <a:ext cx="1928826" cy="482206"/>
      </dsp:txXfrm>
    </dsp:sp>
    <dsp:sp modelId="{66BA4F93-F096-436F-A65C-93E561B5142A}">
      <dsp:nvSpPr>
        <dsp:cNvPr id="0" name=""/>
        <dsp:cNvSpPr/>
      </dsp:nvSpPr>
      <dsp:spPr>
        <a:xfrm>
          <a:off x="1321245" y="1023063"/>
          <a:ext cx="723309" cy="723309"/>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Fresh</a:t>
          </a:r>
          <a:br>
            <a:rPr lang="en-US" sz="1700" kern="1200" dirty="0" smtClean="0"/>
          </a:br>
          <a:r>
            <a:rPr lang="en-US" sz="1700" kern="1200" dirty="0" err="1" smtClean="0"/>
            <a:t>ness</a:t>
          </a:r>
          <a:endParaRPr lang="en-US" sz="1700" kern="1200" dirty="0"/>
        </a:p>
      </dsp:txBody>
      <dsp:txXfrm>
        <a:off x="1321245" y="1023063"/>
        <a:ext cx="723309" cy="723309"/>
      </dsp:txXfrm>
    </dsp:sp>
    <dsp:sp modelId="{82F4D07D-A920-435F-A893-2193091D1C69}">
      <dsp:nvSpPr>
        <dsp:cNvPr id="0" name=""/>
        <dsp:cNvSpPr/>
      </dsp:nvSpPr>
      <dsp:spPr>
        <a:xfrm>
          <a:off x="803677" y="480420"/>
          <a:ext cx="723309" cy="723309"/>
        </a:xfrm>
        <a:prstGeom prst="ellipse">
          <a:avLst/>
        </a:prstGeom>
        <a:solidFill>
          <a:schemeClr val="accent4">
            <a:hueOff val="3742489"/>
            <a:satOff val="-20694"/>
            <a:lumOff val="-17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Cove</a:t>
          </a:r>
          <a:br>
            <a:rPr lang="en-US" sz="1700" kern="1200" dirty="0" smtClean="0"/>
          </a:br>
          <a:r>
            <a:rPr lang="en-US" sz="1700" kern="1200" dirty="0" smtClean="0"/>
            <a:t>rage</a:t>
          </a:r>
          <a:endParaRPr lang="en-US" sz="1700" kern="1200" dirty="0"/>
        </a:p>
      </dsp:txBody>
      <dsp:txXfrm>
        <a:off x="803677" y="480420"/>
        <a:ext cx="723309" cy="723309"/>
      </dsp:txXfrm>
    </dsp:sp>
    <dsp:sp modelId="{D34BA74D-C1C1-4D41-97A6-835E647D34D5}">
      <dsp:nvSpPr>
        <dsp:cNvPr id="0" name=""/>
        <dsp:cNvSpPr/>
      </dsp:nvSpPr>
      <dsp:spPr>
        <a:xfrm>
          <a:off x="1543060" y="305540"/>
          <a:ext cx="723309" cy="723309"/>
        </a:xfrm>
        <a:prstGeom prst="ellipse">
          <a:avLst/>
        </a:prstGeom>
        <a:solidFill>
          <a:schemeClr val="accent4">
            <a:hueOff val="7484979"/>
            <a:satOff val="-41387"/>
            <a:lumOff val="-352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Exact</a:t>
          </a:r>
          <a:br>
            <a:rPr lang="en-US" sz="1700" kern="1200" dirty="0" smtClean="0"/>
          </a:br>
          <a:r>
            <a:rPr lang="en-US" sz="1700" kern="1200" dirty="0" err="1" smtClean="0"/>
            <a:t>ness</a:t>
          </a:r>
          <a:endParaRPr lang="en-US" sz="1700" kern="1200" dirty="0"/>
        </a:p>
      </dsp:txBody>
      <dsp:txXfrm>
        <a:off x="1543060" y="305540"/>
        <a:ext cx="723309" cy="723309"/>
      </dsp:txXfrm>
    </dsp:sp>
    <dsp:sp modelId="{C579CB1E-C3B4-4292-978B-61DD0BC57F81}">
      <dsp:nvSpPr>
        <dsp:cNvPr id="0" name=""/>
        <dsp:cNvSpPr/>
      </dsp:nvSpPr>
      <dsp:spPr>
        <a:xfrm>
          <a:off x="482206" y="158949"/>
          <a:ext cx="2250297" cy="1800237"/>
        </a:xfrm>
        <a:prstGeom prst="funnel">
          <a:avLst/>
        </a:prstGeom>
        <a:solidFill>
          <a:schemeClr val="lt1">
            <a:alpha val="4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504177-BF38-4DB2-9DC4-5C720A508BCE}">
      <dsp:nvSpPr>
        <dsp:cNvPr id="0" name=""/>
        <dsp:cNvSpPr/>
      </dsp:nvSpPr>
      <dsp:spPr>
        <a:xfrm>
          <a:off x="0" y="0"/>
          <a:ext cx="2319109" cy="2492364"/>
        </a:xfrm>
        <a:prstGeom prst="triangle">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4EA54B-4931-482A-B334-58097B29908A}">
      <dsp:nvSpPr>
        <dsp:cNvPr id="0" name=""/>
        <dsp:cNvSpPr/>
      </dsp:nvSpPr>
      <dsp:spPr>
        <a:xfrm>
          <a:off x="1159554" y="250575"/>
          <a:ext cx="1507421" cy="589989"/>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C00000"/>
              </a:solidFill>
            </a:rPr>
            <a:t>Data Fusion</a:t>
          </a:r>
          <a:endParaRPr lang="en-US" sz="1600" b="1" kern="1200" dirty="0">
            <a:solidFill>
              <a:srgbClr val="C00000"/>
            </a:solidFill>
          </a:endParaRPr>
        </a:p>
      </dsp:txBody>
      <dsp:txXfrm>
        <a:off x="1159554" y="250575"/>
        <a:ext cx="1507421" cy="589989"/>
      </dsp:txXfrm>
    </dsp:sp>
    <dsp:sp modelId="{0689EC77-ED3B-4D6A-A604-74DADA03B97C}">
      <dsp:nvSpPr>
        <dsp:cNvPr id="0" name=""/>
        <dsp:cNvSpPr/>
      </dsp:nvSpPr>
      <dsp:spPr>
        <a:xfrm>
          <a:off x="1159554" y="914313"/>
          <a:ext cx="1507421" cy="589989"/>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Duplicate Detection</a:t>
          </a:r>
          <a:endParaRPr lang="en-US" sz="1600" kern="1200" dirty="0"/>
        </a:p>
      </dsp:txBody>
      <dsp:txXfrm>
        <a:off x="1159554" y="914313"/>
        <a:ext cx="1507421" cy="589989"/>
      </dsp:txXfrm>
    </dsp:sp>
    <dsp:sp modelId="{97A428BA-358A-4FA0-B52E-D396F7EFFB38}">
      <dsp:nvSpPr>
        <dsp:cNvPr id="0" name=""/>
        <dsp:cNvSpPr/>
      </dsp:nvSpPr>
      <dsp:spPr>
        <a:xfrm>
          <a:off x="1159554" y="1578050"/>
          <a:ext cx="1507421" cy="589989"/>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Schema Mapping</a:t>
          </a:r>
          <a:endParaRPr lang="en-US" sz="1600" kern="1200" dirty="0"/>
        </a:p>
      </dsp:txBody>
      <dsp:txXfrm>
        <a:off x="1159554" y="1578050"/>
        <a:ext cx="1507421" cy="58998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7721C1-A9F9-431F-B74C-FA511661EB42}">
      <dsp:nvSpPr>
        <dsp:cNvPr id="0" name=""/>
        <dsp:cNvSpPr/>
      </dsp:nvSpPr>
      <dsp:spPr>
        <a:xfrm>
          <a:off x="4109" y="0"/>
          <a:ext cx="2391917" cy="706414"/>
        </a:xfrm>
        <a:prstGeom prst="chevron">
          <a:avLst/>
        </a:prstGeom>
        <a:solidFill>
          <a:schemeClr val="accent4"/>
        </a:solidFill>
        <a:ln w="190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noProof="0" smtClean="0"/>
            <a:t>Schema Mapping</a:t>
          </a:r>
          <a:endParaRPr lang="en-US" sz="2000" kern="1200" noProof="0"/>
        </a:p>
      </dsp:txBody>
      <dsp:txXfrm>
        <a:off x="4109" y="0"/>
        <a:ext cx="2391917" cy="706414"/>
      </dsp:txXfrm>
    </dsp:sp>
    <dsp:sp modelId="{CB2A9B76-DF08-4A99-ADB1-E186227D91B1}">
      <dsp:nvSpPr>
        <dsp:cNvPr id="0" name=""/>
        <dsp:cNvSpPr/>
      </dsp:nvSpPr>
      <dsp:spPr>
        <a:xfrm>
          <a:off x="2156834" y="0"/>
          <a:ext cx="2391917" cy="706414"/>
        </a:xfrm>
        <a:prstGeom prst="chevron">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noProof="0" smtClean="0"/>
            <a:t>Data Transformation</a:t>
          </a:r>
          <a:endParaRPr lang="en-US" sz="2000" kern="1200" noProof="0"/>
        </a:p>
      </dsp:txBody>
      <dsp:txXfrm>
        <a:off x="2156834" y="0"/>
        <a:ext cx="2391917" cy="706414"/>
      </dsp:txXfrm>
    </dsp:sp>
    <dsp:sp modelId="{B5EA06CA-339C-4710-97F6-EA8ECCADF00C}">
      <dsp:nvSpPr>
        <dsp:cNvPr id="0" name=""/>
        <dsp:cNvSpPr/>
      </dsp:nvSpPr>
      <dsp:spPr>
        <a:xfrm>
          <a:off x="4309560" y="0"/>
          <a:ext cx="2391917" cy="706414"/>
        </a:xfrm>
        <a:prstGeom prst="chevron">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noProof="0" smtClean="0"/>
            <a:t>Duplicate Detection</a:t>
          </a:r>
          <a:endParaRPr lang="en-US" sz="2000" kern="1200" noProof="0"/>
        </a:p>
      </dsp:txBody>
      <dsp:txXfrm>
        <a:off x="4309560" y="0"/>
        <a:ext cx="2391917" cy="706414"/>
      </dsp:txXfrm>
    </dsp:sp>
    <dsp:sp modelId="{4D0FC443-5113-41F9-993F-C2EE556534CD}">
      <dsp:nvSpPr>
        <dsp:cNvPr id="0" name=""/>
        <dsp:cNvSpPr/>
      </dsp:nvSpPr>
      <dsp:spPr>
        <a:xfrm>
          <a:off x="6462285" y="0"/>
          <a:ext cx="2391917" cy="706414"/>
        </a:xfrm>
        <a:prstGeom prst="chevron">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noProof="0" smtClean="0"/>
            <a:t>Data Fusion</a:t>
          </a:r>
          <a:endParaRPr lang="en-US" sz="2000" kern="1200" noProof="0"/>
        </a:p>
      </dsp:txBody>
      <dsp:txXfrm>
        <a:off x="6462285" y="0"/>
        <a:ext cx="2391917" cy="70641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7721C1-A9F9-431F-B74C-FA511661EB42}">
      <dsp:nvSpPr>
        <dsp:cNvPr id="0" name=""/>
        <dsp:cNvSpPr/>
      </dsp:nvSpPr>
      <dsp:spPr>
        <a:xfrm>
          <a:off x="4109" y="0"/>
          <a:ext cx="2391917" cy="706414"/>
        </a:xfrm>
        <a:prstGeom prst="chevron">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noProof="0" smtClean="0"/>
            <a:t>Schema Mapping</a:t>
          </a:r>
          <a:endParaRPr lang="en-US" sz="2000" kern="1200" noProof="0"/>
        </a:p>
      </dsp:txBody>
      <dsp:txXfrm>
        <a:off x="4109" y="0"/>
        <a:ext cx="2391917" cy="706414"/>
      </dsp:txXfrm>
    </dsp:sp>
    <dsp:sp modelId="{CB2A9B76-DF08-4A99-ADB1-E186227D91B1}">
      <dsp:nvSpPr>
        <dsp:cNvPr id="0" name=""/>
        <dsp:cNvSpPr/>
      </dsp:nvSpPr>
      <dsp:spPr>
        <a:xfrm>
          <a:off x="2156834" y="0"/>
          <a:ext cx="2391917" cy="706414"/>
        </a:xfrm>
        <a:prstGeom prst="chevron">
          <a:avLst/>
        </a:prstGeom>
        <a:solidFill>
          <a:schemeClr val="accent4"/>
        </a:solidFill>
        <a:ln w="190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noProof="0" smtClean="0"/>
            <a:t>Data Transformation</a:t>
          </a:r>
          <a:endParaRPr lang="en-US" sz="2000" kern="1200" noProof="0"/>
        </a:p>
      </dsp:txBody>
      <dsp:txXfrm>
        <a:off x="2156834" y="0"/>
        <a:ext cx="2391917" cy="706414"/>
      </dsp:txXfrm>
    </dsp:sp>
    <dsp:sp modelId="{B5EA06CA-339C-4710-97F6-EA8ECCADF00C}">
      <dsp:nvSpPr>
        <dsp:cNvPr id="0" name=""/>
        <dsp:cNvSpPr/>
      </dsp:nvSpPr>
      <dsp:spPr>
        <a:xfrm>
          <a:off x="4309560" y="0"/>
          <a:ext cx="2391917" cy="706414"/>
        </a:xfrm>
        <a:prstGeom prst="chevron">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noProof="0" smtClean="0"/>
            <a:t>Duplicate Detection</a:t>
          </a:r>
          <a:endParaRPr lang="en-US" sz="2000" kern="1200" noProof="0"/>
        </a:p>
      </dsp:txBody>
      <dsp:txXfrm>
        <a:off x="4309560" y="0"/>
        <a:ext cx="2391917" cy="706414"/>
      </dsp:txXfrm>
    </dsp:sp>
    <dsp:sp modelId="{4D0FC443-5113-41F9-993F-C2EE556534CD}">
      <dsp:nvSpPr>
        <dsp:cNvPr id="0" name=""/>
        <dsp:cNvSpPr/>
      </dsp:nvSpPr>
      <dsp:spPr>
        <a:xfrm>
          <a:off x="6462285" y="0"/>
          <a:ext cx="2391917" cy="706414"/>
        </a:xfrm>
        <a:prstGeom prst="chevron">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noProof="0" smtClean="0"/>
            <a:t>Data Fusion</a:t>
          </a:r>
          <a:endParaRPr lang="en-US" sz="2000" kern="1200" noProof="0"/>
        </a:p>
      </dsp:txBody>
      <dsp:txXfrm>
        <a:off x="6462285" y="0"/>
        <a:ext cx="2391917" cy="70641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7721C1-A9F9-431F-B74C-FA511661EB42}">
      <dsp:nvSpPr>
        <dsp:cNvPr id="0" name=""/>
        <dsp:cNvSpPr/>
      </dsp:nvSpPr>
      <dsp:spPr>
        <a:xfrm>
          <a:off x="4109" y="0"/>
          <a:ext cx="2391917" cy="706414"/>
        </a:xfrm>
        <a:prstGeom prst="chevron">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noProof="0" smtClean="0"/>
            <a:t>Schema Mapping</a:t>
          </a:r>
          <a:endParaRPr lang="en-US" sz="2000" kern="1200" noProof="0"/>
        </a:p>
      </dsp:txBody>
      <dsp:txXfrm>
        <a:off x="4109" y="0"/>
        <a:ext cx="2391917" cy="706414"/>
      </dsp:txXfrm>
    </dsp:sp>
    <dsp:sp modelId="{CB2A9B76-DF08-4A99-ADB1-E186227D91B1}">
      <dsp:nvSpPr>
        <dsp:cNvPr id="0" name=""/>
        <dsp:cNvSpPr/>
      </dsp:nvSpPr>
      <dsp:spPr>
        <a:xfrm>
          <a:off x="2156834" y="0"/>
          <a:ext cx="2391917" cy="706414"/>
        </a:xfrm>
        <a:prstGeom prst="chevron">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noProof="0" smtClean="0"/>
            <a:t>Data Transformation</a:t>
          </a:r>
          <a:endParaRPr lang="en-US" sz="2000" kern="1200" noProof="0"/>
        </a:p>
      </dsp:txBody>
      <dsp:txXfrm>
        <a:off x="2156834" y="0"/>
        <a:ext cx="2391917" cy="706414"/>
      </dsp:txXfrm>
    </dsp:sp>
    <dsp:sp modelId="{B5EA06CA-339C-4710-97F6-EA8ECCADF00C}">
      <dsp:nvSpPr>
        <dsp:cNvPr id="0" name=""/>
        <dsp:cNvSpPr/>
      </dsp:nvSpPr>
      <dsp:spPr>
        <a:xfrm>
          <a:off x="4309560" y="0"/>
          <a:ext cx="2391917" cy="706414"/>
        </a:xfrm>
        <a:prstGeom prst="chevron">
          <a:avLst/>
        </a:prstGeom>
        <a:solidFill>
          <a:schemeClr val="accent4"/>
        </a:solidFill>
        <a:ln w="190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noProof="0" smtClean="0"/>
            <a:t>Duplicate Detection</a:t>
          </a:r>
          <a:endParaRPr lang="en-US" sz="2000" kern="1200" noProof="0"/>
        </a:p>
      </dsp:txBody>
      <dsp:txXfrm>
        <a:off x="4309560" y="0"/>
        <a:ext cx="2391917" cy="706414"/>
      </dsp:txXfrm>
    </dsp:sp>
    <dsp:sp modelId="{4D0FC443-5113-41F9-993F-C2EE556534CD}">
      <dsp:nvSpPr>
        <dsp:cNvPr id="0" name=""/>
        <dsp:cNvSpPr/>
      </dsp:nvSpPr>
      <dsp:spPr>
        <a:xfrm>
          <a:off x="6462285" y="0"/>
          <a:ext cx="2391917" cy="706414"/>
        </a:xfrm>
        <a:prstGeom prst="chevron">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noProof="0" smtClean="0"/>
            <a:t>Data Fusion</a:t>
          </a:r>
          <a:endParaRPr lang="en-US" sz="2000" kern="1200" noProof="0"/>
        </a:p>
      </dsp:txBody>
      <dsp:txXfrm>
        <a:off x="6462285" y="0"/>
        <a:ext cx="2391917" cy="70641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7721C1-A9F9-431F-B74C-FA511661EB42}">
      <dsp:nvSpPr>
        <dsp:cNvPr id="0" name=""/>
        <dsp:cNvSpPr/>
      </dsp:nvSpPr>
      <dsp:spPr>
        <a:xfrm>
          <a:off x="4109" y="0"/>
          <a:ext cx="2391917" cy="706414"/>
        </a:xfrm>
        <a:prstGeom prst="chevron">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smtClean="0"/>
            <a:t>Schema Mapping</a:t>
          </a:r>
          <a:endParaRPr lang="de-DE" sz="2000" kern="1200" dirty="0"/>
        </a:p>
      </dsp:txBody>
      <dsp:txXfrm>
        <a:off x="4109" y="0"/>
        <a:ext cx="2391917" cy="706414"/>
      </dsp:txXfrm>
    </dsp:sp>
    <dsp:sp modelId="{CB2A9B76-DF08-4A99-ADB1-E186227D91B1}">
      <dsp:nvSpPr>
        <dsp:cNvPr id="0" name=""/>
        <dsp:cNvSpPr/>
      </dsp:nvSpPr>
      <dsp:spPr>
        <a:xfrm>
          <a:off x="2156834" y="0"/>
          <a:ext cx="2391917" cy="706414"/>
        </a:xfrm>
        <a:prstGeom prst="chevron">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smtClean="0"/>
            <a:t>Data Transformation</a:t>
          </a:r>
          <a:endParaRPr lang="de-DE" sz="2000" kern="1200" dirty="0"/>
        </a:p>
      </dsp:txBody>
      <dsp:txXfrm>
        <a:off x="2156834" y="0"/>
        <a:ext cx="2391917" cy="706414"/>
      </dsp:txXfrm>
    </dsp:sp>
    <dsp:sp modelId="{B5EA06CA-339C-4710-97F6-EA8ECCADF00C}">
      <dsp:nvSpPr>
        <dsp:cNvPr id="0" name=""/>
        <dsp:cNvSpPr/>
      </dsp:nvSpPr>
      <dsp:spPr>
        <a:xfrm>
          <a:off x="4309560" y="0"/>
          <a:ext cx="2391917" cy="706414"/>
        </a:xfrm>
        <a:prstGeom prst="chevron">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err="1" smtClean="0"/>
            <a:t>Duplicate</a:t>
          </a:r>
          <a:r>
            <a:rPr lang="de-DE" sz="2000" kern="1200" dirty="0" smtClean="0"/>
            <a:t> </a:t>
          </a:r>
          <a:r>
            <a:rPr lang="de-DE" sz="2000" kern="1200" dirty="0" err="1" smtClean="0"/>
            <a:t>Detection</a:t>
          </a:r>
          <a:endParaRPr lang="de-DE" sz="2000" kern="1200" dirty="0"/>
        </a:p>
      </dsp:txBody>
      <dsp:txXfrm>
        <a:off x="4309560" y="0"/>
        <a:ext cx="2391917" cy="706414"/>
      </dsp:txXfrm>
    </dsp:sp>
    <dsp:sp modelId="{4D0FC443-5113-41F9-993F-C2EE556534CD}">
      <dsp:nvSpPr>
        <dsp:cNvPr id="0" name=""/>
        <dsp:cNvSpPr/>
      </dsp:nvSpPr>
      <dsp:spPr>
        <a:xfrm>
          <a:off x="6462285" y="0"/>
          <a:ext cx="2391917" cy="706414"/>
        </a:xfrm>
        <a:prstGeom prst="chevron">
          <a:avLst/>
        </a:prstGeom>
        <a:solidFill>
          <a:schemeClr val="accent4"/>
        </a:solidFill>
        <a:ln w="190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smtClean="0"/>
            <a:t>Data Fusion</a:t>
          </a:r>
          <a:endParaRPr lang="de-DE" sz="2000" kern="1200" dirty="0"/>
        </a:p>
      </dsp:txBody>
      <dsp:txXfrm>
        <a:off x="6462285" y="0"/>
        <a:ext cx="2391917" cy="70641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7721C1-A9F9-431F-B74C-FA511661EB42}">
      <dsp:nvSpPr>
        <dsp:cNvPr id="0" name=""/>
        <dsp:cNvSpPr/>
      </dsp:nvSpPr>
      <dsp:spPr>
        <a:xfrm>
          <a:off x="4109" y="0"/>
          <a:ext cx="2391917" cy="706414"/>
        </a:xfrm>
        <a:prstGeom prst="chevron">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noProof="0" smtClean="0"/>
            <a:t>Schema Mapping</a:t>
          </a:r>
          <a:endParaRPr lang="en-US" sz="2000" kern="1200" noProof="0"/>
        </a:p>
      </dsp:txBody>
      <dsp:txXfrm>
        <a:off x="4109" y="0"/>
        <a:ext cx="2391917" cy="706414"/>
      </dsp:txXfrm>
    </dsp:sp>
    <dsp:sp modelId="{CB2A9B76-DF08-4A99-ADB1-E186227D91B1}">
      <dsp:nvSpPr>
        <dsp:cNvPr id="0" name=""/>
        <dsp:cNvSpPr/>
      </dsp:nvSpPr>
      <dsp:spPr>
        <a:xfrm>
          <a:off x="2156834" y="0"/>
          <a:ext cx="2391917" cy="706414"/>
        </a:xfrm>
        <a:prstGeom prst="chevron">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noProof="0" smtClean="0"/>
            <a:t>Data Transformation</a:t>
          </a:r>
          <a:endParaRPr lang="en-US" sz="2000" kern="1200" noProof="0"/>
        </a:p>
      </dsp:txBody>
      <dsp:txXfrm>
        <a:off x="2156834" y="0"/>
        <a:ext cx="2391917" cy="706414"/>
      </dsp:txXfrm>
    </dsp:sp>
    <dsp:sp modelId="{B5EA06CA-339C-4710-97F6-EA8ECCADF00C}">
      <dsp:nvSpPr>
        <dsp:cNvPr id="0" name=""/>
        <dsp:cNvSpPr/>
      </dsp:nvSpPr>
      <dsp:spPr>
        <a:xfrm>
          <a:off x="4309560" y="0"/>
          <a:ext cx="2391917" cy="706414"/>
        </a:xfrm>
        <a:prstGeom prst="chevron">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noProof="0" smtClean="0"/>
            <a:t>Duplicate Detection</a:t>
          </a:r>
          <a:endParaRPr lang="en-US" sz="2000" kern="1200" noProof="0"/>
        </a:p>
      </dsp:txBody>
      <dsp:txXfrm>
        <a:off x="4309560" y="0"/>
        <a:ext cx="2391917" cy="706414"/>
      </dsp:txXfrm>
    </dsp:sp>
    <dsp:sp modelId="{4D0FC443-5113-41F9-993F-C2EE556534CD}">
      <dsp:nvSpPr>
        <dsp:cNvPr id="0" name=""/>
        <dsp:cNvSpPr/>
      </dsp:nvSpPr>
      <dsp:spPr>
        <a:xfrm>
          <a:off x="6462285" y="0"/>
          <a:ext cx="2391917" cy="706414"/>
        </a:xfrm>
        <a:prstGeom prst="chevron">
          <a:avLst/>
        </a:prstGeom>
        <a:solidFill>
          <a:schemeClr val="accent4"/>
        </a:solidFill>
        <a:ln w="190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noProof="0" smtClean="0"/>
            <a:t>Data Fusion</a:t>
          </a:r>
          <a:endParaRPr lang="en-US" sz="2000" kern="1200" noProof="0"/>
        </a:p>
      </dsp:txBody>
      <dsp:txXfrm>
        <a:off x="6462285" y="0"/>
        <a:ext cx="2391917" cy="70641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F90388-2B72-48F0-836E-A4A8089F7279}">
      <dsp:nvSpPr>
        <dsp:cNvPr id="0" name=""/>
        <dsp:cNvSpPr/>
      </dsp:nvSpPr>
      <dsp:spPr>
        <a:xfrm>
          <a:off x="0" y="130991"/>
          <a:ext cx="2405057" cy="1443034"/>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Consider accuracy of sources</a:t>
          </a:r>
          <a:endParaRPr lang="en-US" sz="2600" kern="1200" dirty="0"/>
        </a:p>
      </dsp:txBody>
      <dsp:txXfrm>
        <a:off x="0" y="130991"/>
        <a:ext cx="2405057" cy="1443034"/>
      </dsp:txXfrm>
    </dsp:sp>
    <dsp:sp modelId="{EAA57C95-2F8C-469F-84A5-82088F43D0AC}">
      <dsp:nvSpPr>
        <dsp:cNvPr id="0" name=""/>
        <dsp:cNvSpPr/>
      </dsp:nvSpPr>
      <dsp:spPr>
        <a:xfrm>
          <a:off x="0" y="1814531"/>
          <a:ext cx="2405057" cy="1443034"/>
        </a:xfrm>
        <a:prstGeom prst="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Consider freshness of sources</a:t>
          </a:r>
          <a:endParaRPr lang="en-US" sz="2600" kern="1200" dirty="0"/>
        </a:p>
      </dsp:txBody>
      <dsp:txXfrm>
        <a:off x="0" y="1814531"/>
        <a:ext cx="2405057" cy="1443034"/>
      </dsp:txXfrm>
    </dsp:sp>
    <dsp:sp modelId="{D3598A91-0ABC-4269-B43B-CC6A7DF5B916}">
      <dsp:nvSpPr>
        <dsp:cNvPr id="0" name=""/>
        <dsp:cNvSpPr/>
      </dsp:nvSpPr>
      <dsp:spPr>
        <a:xfrm>
          <a:off x="0" y="3498072"/>
          <a:ext cx="2405057" cy="1443034"/>
        </a:xfrm>
        <a:prstGeom prst="rect">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Consider dependence between sources</a:t>
          </a:r>
          <a:endParaRPr lang="en-US" sz="2600" kern="1200" dirty="0"/>
        </a:p>
      </dsp:txBody>
      <dsp:txXfrm>
        <a:off x="0" y="3498072"/>
        <a:ext cx="2405057" cy="144303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F90388-2B72-48F0-836E-A4A8089F7279}">
      <dsp:nvSpPr>
        <dsp:cNvPr id="0" name=""/>
        <dsp:cNvSpPr/>
      </dsp:nvSpPr>
      <dsp:spPr>
        <a:xfrm>
          <a:off x="0" y="130991"/>
          <a:ext cx="2405057" cy="1443034"/>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Consider accuracy of sources</a:t>
          </a:r>
          <a:endParaRPr lang="en-US" sz="2600" kern="1200" dirty="0"/>
        </a:p>
      </dsp:txBody>
      <dsp:txXfrm>
        <a:off x="0" y="130991"/>
        <a:ext cx="2405057" cy="1443034"/>
      </dsp:txXfrm>
    </dsp:sp>
    <dsp:sp modelId="{EAA57C95-2F8C-469F-84A5-82088F43D0AC}">
      <dsp:nvSpPr>
        <dsp:cNvPr id="0" name=""/>
        <dsp:cNvSpPr/>
      </dsp:nvSpPr>
      <dsp:spPr>
        <a:xfrm>
          <a:off x="0" y="1814531"/>
          <a:ext cx="2405057" cy="1443034"/>
        </a:xfrm>
        <a:prstGeom prst="rect">
          <a:avLst/>
        </a:prstGeom>
        <a:solidFill>
          <a:srgbClr val="CCFFCC"/>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lumMod val="75000"/>
                </a:schemeClr>
              </a:solidFill>
            </a:rPr>
            <a:t>Consider freshness of sources</a:t>
          </a:r>
          <a:endParaRPr lang="en-US" sz="2600" kern="1200" dirty="0">
            <a:solidFill>
              <a:schemeClr val="bg1">
                <a:lumMod val="75000"/>
              </a:schemeClr>
            </a:solidFill>
          </a:endParaRPr>
        </a:p>
      </dsp:txBody>
      <dsp:txXfrm>
        <a:off x="0" y="1814531"/>
        <a:ext cx="2405057" cy="1443034"/>
      </dsp:txXfrm>
    </dsp:sp>
    <dsp:sp modelId="{D3598A91-0ABC-4269-B43B-CC6A7DF5B916}">
      <dsp:nvSpPr>
        <dsp:cNvPr id="0" name=""/>
        <dsp:cNvSpPr/>
      </dsp:nvSpPr>
      <dsp:spPr>
        <a:xfrm>
          <a:off x="0" y="3498072"/>
          <a:ext cx="2405057" cy="1443034"/>
        </a:xfrm>
        <a:prstGeom prst="rect">
          <a:avLst/>
        </a:prstGeom>
        <a:solidFill>
          <a:srgbClr val="FFFFCC"/>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lumMod val="75000"/>
                </a:schemeClr>
              </a:solidFill>
            </a:rPr>
            <a:t>Consider dependence between sources</a:t>
          </a:r>
          <a:endParaRPr lang="en-US" sz="2600" kern="1200" dirty="0">
            <a:solidFill>
              <a:schemeClr val="bg1">
                <a:lumMod val="75000"/>
              </a:schemeClr>
            </a:solidFill>
          </a:endParaRPr>
        </a:p>
      </dsp:txBody>
      <dsp:txXfrm>
        <a:off x="0" y="3498072"/>
        <a:ext cx="2405057" cy="144303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8F5344-1146-4202-A9A1-6D45892679D1}">
      <dsp:nvSpPr>
        <dsp:cNvPr id="0" name=""/>
        <dsp:cNvSpPr/>
      </dsp:nvSpPr>
      <dsp:spPr>
        <a:xfrm>
          <a:off x="3074332" y="-36750"/>
          <a:ext cx="1960663" cy="1113590"/>
        </a:xfrm>
        <a:prstGeom prst="round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ea typeface="SimSun" pitchFamily="2" charset="-122"/>
            </a:rPr>
            <a:t>Source accuracy</a:t>
          </a:r>
        </a:p>
        <a:p>
          <a:pPr lvl="0" algn="ctr" defTabSz="800100">
            <a:lnSpc>
              <a:spcPct val="90000"/>
            </a:lnSpc>
            <a:spcBef>
              <a:spcPct val="0"/>
            </a:spcBef>
            <a:spcAft>
              <a:spcPct val="35000"/>
            </a:spcAft>
          </a:pPr>
          <a:endParaRPr lang="en-US" sz="1800" kern="1200" dirty="0" smtClean="0">
            <a:ea typeface="SimSun" pitchFamily="2" charset="-122"/>
          </a:endParaRPr>
        </a:p>
        <a:p>
          <a:pPr lvl="0" algn="ctr" defTabSz="800100">
            <a:lnSpc>
              <a:spcPct val="90000"/>
            </a:lnSpc>
            <a:spcBef>
              <a:spcPct val="0"/>
            </a:spcBef>
            <a:spcAft>
              <a:spcPct val="35000"/>
            </a:spcAft>
          </a:pPr>
          <a:endParaRPr lang="en-US" sz="1800" kern="1200" dirty="0"/>
        </a:p>
      </dsp:txBody>
      <dsp:txXfrm>
        <a:off x="3074332" y="-36750"/>
        <a:ext cx="1960663" cy="1113590"/>
      </dsp:txXfrm>
    </dsp:sp>
    <dsp:sp modelId="{CB3E3235-9AB5-4F75-9B2E-9BE5DDCDFFCB}">
      <dsp:nvSpPr>
        <dsp:cNvPr id="0" name=""/>
        <dsp:cNvSpPr/>
      </dsp:nvSpPr>
      <dsp:spPr>
        <a:xfrm>
          <a:off x="2354855" y="520044"/>
          <a:ext cx="3399617" cy="3399617"/>
        </a:xfrm>
        <a:custGeom>
          <a:avLst/>
          <a:gdLst/>
          <a:ahLst/>
          <a:cxnLst/>
          <a:rect l="0" t="0" r="0" b="0"/>
          <a:pathLst>
            <a:path>
              <a:moveTo>
                <a:pt x="2840238" y="439344"/>
              </a:moveTo>
              <a:arcTo wR="1699808" hR="1699808" stAng="18728269" swAng="1277911"/>
            </a:path>
          </a:pathLst>
        </a:custGeom>
        <a:noFill/>
        <a:ln w="100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642B6751-750B-46FE-B159-CAD1F0CAC968}">
      <dsp:nvSpPr>
        <dsp:cNvPr id="0" name=""/>
        <dsp:cNvSpPr/>
      </dsp:nvSpPr>
      <dsp:spPr>
        <a:xfrm>
          <a:off x="4784068" y="1648342"/>
          <a:ext cx="1940810" cy="1143021"/>
        </a:xfrm>
        <a:prstGeom prst="round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Source trustworthy</a:t>
          </a:r>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a:p>
      </dsp:txBody>
      <dsp:txXfrm>
        <a:off x="4784068" y="1648342"/>
        <a:ext cx="1940810" cy="1143021"/>
      </dsp:txXfrm>
    </dsp:sp>
    <dsp:sp modelId="{18E2C915-2EE9-45DF-9908-377951E6A4D2}">
      <dsp:nvSpPr>
        <dsp:cNvPr id="0" name=""/>
        <dsp:cNvSpPr/>
      </dsp:nvSpPr>
      <dsp:spPr>
        <a:xfrm>
          <a:off x="2354855" y="520044"/>
          <a:ext cx="3399617" cy="3399617"/>
        </a:xfrm>
        <a:custGeom>
          <a:avLst/>
          <a:gdLst/>
          <a:ahLst/>
          <a:cxnLst/>
          <a:rect l="0" t="0" r="0" b="0"/>
          <a:pathLst>
            <a:path>
              <a:moveTo>
                <a:pt x="3223140" y="2454005"/>
              </a:moveTo>
              <a:arcTo wR="1699808" hR="1699808" stAng="1580392" swAng="1234453"/>
            </a:path>
          </a:pathLst>
        </a:custGeom>
        <a:noFill/>
        <a:ln w="10000" cap="flat" cmpd="sng" algn="ctr">
          <a:solidFill>
            <a:schemeClr val="accent3">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89FA6F9-754D-404A-8CDB-3069F8EA226F}">
      <dsp:nvSpPr>
        <dsp:cNvPr id="0" name=""/>
        <dsp:cNvSpPr/>
      </dsp:nvSpPr>
      <dsp:spPr>
        <a:xfrm>
          <a:off x="3046136" y="3373430"/>
          <a:ext cx="2017055" cy="1092463"/>
        </a:xfrm>
        <a:prstGeom prst="roundRect">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Value confidence</a:t>
          </a:r>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a:p>
      </dsp:txBody>
      <dsp:txXfrm>
        <a:off x="3046136" y="3373430"/>
        <a:ext cx="2017055" cy="1092463"/>
      </dsp:txXfrm>
    </dsp:sp>
    <dsp:sp modelId="{1A2981E4-3183-4DBC-8F66-6A61E086966F}">
      <dsp:nvSpPr>
        <dsp:cNvPr id="0" name=""/>
        <dsp:cNvSpPr/>
      </dsp:nvSpPr>
      <dsp:spPr>
        <a:xfrm>
          <a:off x="2354855" y="520044"/>
          <a:ext cx="3399617" cy="3399617"/>
        </a:xfrm>
        <a:custGeom>
          <a:avLst/>
          <a:gdLst/>
          <a:ahLst/>
          <a:cxnLst/>
          <a:rect l="0" t="0" r="0" b="0"/>
          <a:pathLst>
            <a:path>
              <a:moveTo>
                <a:pt x="538678" y="2941230"/>
              </a:moveTo>
              <a:arcTo wR="1699808" hR="1699808" stAng="7985156" swAng="1234453"/>
            </a:path>
          </a:pathLst>
        </a:custGeom>
        <a:noFill/>
        <a:ln w="10000" cap="flat" cmpd="sng" algn="ctr">
          <a:solidFill>
            <a:schemeClr val="accent4">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27B58AE0-FC4D-4B2F-AB16-DE1162131650}">
      <dsp:nvSpPr>
        <dsp:cNvPr id="0" name=""/>
        <dsp:cNvSpPr/>
      </dsp:nvSpPr>
      <dsp:spPr>
        <a:xfrm>
          <a:off x="1380896" y="1648342"/>
          <a:ext cx="1947919" cy="1143021"/>
        </a:xfrm>
        <a:prstGeom prst="roundRect">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Value probability</a:t>
          </a:r>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a:p>
      </dsp:txBody>
      <dsp:txXfrm>
        <a:off x="1380896" y="1648342"/>
        <a:ext cx="1947919" cy="1143021"/>
      </dsp:txXfrm>
    </dsp:sp>
    <dsp:sp modelId="{3137AB93-AFD7-4958-B697-7C09A1486D4D}">
      <dsp:nvSpPr>
        <dsp:cNvPr id="0" name=""/>
        <dsp:cNvSpPr/>
      </dsp:nvSpPr>
      <dsp:spPr>
        <a:xfrm>
          <a:off x="2354855" y="520044"/>
          <a:ext cx="3399617" cy="3399617"/>
        </a:xfrm>
        <a:custGeom>
          <a:avLst/>
          <a:gdLst/>
          <a:ahLst/>
          <a:cxnLst/>
          <a:rect l="0" t="0" r="0" b="0"/>
          <a:pathLst>
            <a:path>
              <a:moveTo>
                <a:pt x="179435" y="939667"/>
              </a:moveTo>
              <a:arcTo wR="1699808" hR="1699808" stAng="12393820" swAng="1277911"/>
            </a:path>
          </a:pathLst>
        </a:custGeom>
        <a:noFill/>
        <a:ln w="10000" cap="flat" cmpd="sng" algn="ctr">
          <a:solidFill>
            <a:schemeClr val="accent5">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1.wmf"/><Relationship Id="rId5" Type="http://schemas.openxmlformats.org/officeDocument/2006/relationships/image" Target="../media/image36.wmf"/><Relationship Id="rId4"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713C98E9-FDDE-47F1-8867-A7A7A7AB367D}" type="datetimeFigureOut">
              <a:rPr lang="de-DE" smtClean="0"/>
              <a:pPr/>
              <a:t>26.08.2009</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35D11879-DEEE-4BE6-BF9C-3BAA9A172040}"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thinkexist.com/nationality/american_authors/" TargetMode="External"/><Relationship Id="rId7" Type="http://schemas.openxmlformats.org/officeDocument/2006/relationships/hyperlink" Target="http://thinkexist.com/birthday/july_6/" TargetMode="External"/><Relationship Id="rId2" Type="http://schemas.openxmlformats.org/officeDocument/2006/relationships/slide" Target="../slides/slide59.xml"/><Relationship Id="rId1" Type="http://schemas.openxmlformats.org/officeDocument/2006/relationships/notesMaster" Target="../notesMasters/notesMaster1.xml"/><Relationship Id="rId6" Type="http://schemas.openxmlformats.org/officeDocument/2006/relationships/hyperlink" Target="http://thinkexist.com/birthday/september_25/" TargetMode="External"/><Relationship Id="rId5" Type="http://schemas.openxmlformats.org/officeDocument/2006/relationships/hyperlink" Target="http://thinkexist.com/occupation/famous_novelists/" TargetMode="External"/><Relationship Id="rId4" Type="http://schemas.openxmlformats.org/officeDocument/2006/relationships/hyperlink" Target="http://thinkexist.com/occupation/famous_writer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thinkexist.com/nationality/american_authors/" TargetMode="External"/><Relationship Id="rId7" Type="http://schemas.openxmlformats.org/officeDocument/2006/relationships/hyperlink" Target="http://thinkexist.com/birthday/july_6/"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thinkexist.com/birthday/september_25/" TargetMode="External"/><Relationship Id="rId5" Type="http://schemas.openxmlformats.org/officeDocument/2006/relationships/hyperlink" Target="http://thinkexist.com/occupation/famous_novelists/" TargetMode="External"/><Relationship Id="rId4" Type="http://schemas.openxmlformats.org/officeDocument/2006/relationships/hyperlink" Target="http://thinkexist.com/occupation/famous_writers/" TargetMode="Externa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thinkexist.com/nationality/american_authors/" TargetMode="External"/><Relationship Id="rId7" Type="http://schemas.openxmlformats.org/officeDocument/2006/relationships/hyperlink" Target="http://thinkexist.com/birthday/july_6/" TargetMode="External"/><Relationship Id="rId2" Type="http://schemas.openxmlformats.org/officeDocument/2006/relationships/slide" Target="../slides/slide61.xml"/><Relationship Id="rId1" Type="http://schemas.openxmlformats.org/officeDocument/2006/relationships/notesMaster" Target="../notesMasters/notesMaster1.xml"/><Relationship Id="rId6" Type="http://schemas.openxmlformats.org/officeDocument/2006/relationships/hyperlink" Target="http://thinkexist.com/birthday/september_25/" TargetMode="External"/><Relationship Id="rId5" Type="http://schemas.openxmlformats.org/officeDocument/2006/relationships/hyperlink" Target="http://thinkexist.com/occupation/famous_novelists/" TargetMode="External"/><Relationship Id="rId4" Type="http://schemas.openxmlformats.org/officeDocument/2006/relationships/hyperlink" Target="http://thinkexist.com/occupation/famous_writers/"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thinkexist.com/nationality/american_authors/" TargetMode="External"/><Relationship Id="rId7" Type="http://schemas.openxmlformats.org/officeDocument/2006/relationships/hyperlink" Target="http://thinkexist.com/birthday/july_6/" TargetMode="External"/><Relationship Id="rId2" Type="http://schemas.openxmlformats.org/officeDocument/2006/relationships/slide" Target="../slides/slide67.xml"/><Relationship Id="rId1" Type="http://schemas.openxmlformats.org/officeDocument/2006/relationships/notesMaster" Target="../notesMasters/notesMaster1.xml"/><Relationship Id="rId6" Type="http://schemas.openxmlformats.org/officeDocument/2006/relationships/hyperlink" Target="http://thinkexist.com/birthday/september_25/" TargetMode="External"/><Relationship Id="rId5" Type="http://schemas.openxmlformats.org/officeDocument/2006/relationships/hyperlink" Target="http://thinkexist.com/occupation/famous_novelists/" TargetMode="External"/><Relationship Id="rId4" Type="http://schemas.openxmlformats.org/officeDocument/2006/relationships/hyperlink" Target="http://thinkexist.com/occupation/famous_writers/" TargetMode="Externa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thinkexist.com/nationality/american_authors/" TargetMode="External"/><Relationship Id="rId7" Type="http://schemas.openxmlformats.org/officeDocument/2006/relationships/hyperlink" Target="http://thinkexist.com/birthday/july_6/" TargetMode="External"/><Relationship Id="rId2" Type="http://schemas.openxmlformats.org/officeDocument/2006/relationships/slide" Target="../slides/slide79.xml"/><Relationship Id="rId1" Type="http://schemas.openxmlformats.org/officeDocument/2006/relationships/notesMaster" Target="../notesMasters/notesMaster1.xml"/><Relationship Id="rId6" Type="http://schemas.openxmlformats.org/officeDocument/2006/relationships/hyperlink" Target="http://thinkexist.com/birthday/september_25/" TargetMode="External"/><Relationship Id="rId5" Type="http://schemas.openxmlformats.org/officeDocument/2006/relationships/hyperlink" Target="http://thinkexist.com/occupation/famous_novelists/" TargetMode="External"/><Relationship Id="rId4" Type="http://schemas.openxmlformats.org/officeDocument/2006/relationships/hyperlink" Target="http://thinkexist.com/occupation/famous_writer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10</a:t>
            </a:fld>
            <a:endParaRPr lang="de-DE"/>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100</a:t>
            </a:fld>
            <a:endParaRPr lang="de-DE"/>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101</a:t>
            </a:fld>
            <a:endParaRPr lang="de-DE"/>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102</a:t>
            </a:fld>
            <a:endParaRPr lang="de-DE"/>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103</a:t>
            </a:fld>
            <a:endParaRPr lang="de-DE"/>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104</a:t>
            </a:fld>
            <a:endParaRPr lang="de-DE"/>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105</a:t>
            </a:fld>
            <a:endParaRPr lang="de-DE"/>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106</a:t>
            </a:fld>
            <a:endParaRPr lang="de-DE"/>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107</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r>
              <a:rPr lang="en-US" smtClean="0"/>
              <a:t>Felix Naumann, HU Berlin</a:t>
            </a:r>
            <a:endParaRPr lang="en-US"/>
          </a:p>
        </p:txBody>
      </p:sp>
      <p:sp>
        <p:nvSpPr>
          <p:cNvPr id="5" name="Datumsplatzhalter 4"/>
          <p:cNvSpPr>
            <a:spLocks noGrp="1"/>
          </p:cNvSpPr>
          <p:nvPr>
            <p:ph type="dt" idx="11"/>
          </p:nvPr>
        </p:nvSpPr>
        <p:spPr/>
        <p:txBody>
          <a:bodyPr/>
          <a:lstStyle/>
          <a:p>
            <a:r>
              <a:rPr lang="en-US" smtClean="0"/>
              <a:t>17.2.2004</a:t>
            </a:r>
            <a:endParaRPr lang="en-US"/>
          </a:p>
        </p:txBody>
      </p:sp>
      <p:sp>
        <p:nvSpPr>
          <p:cNvPr id="6" name="Foliennummernplatzhalter 5"/>
          <p:cNvSpPr>
            <a:spLocks noGrp="1"/>
          </p:cNvSpPr>
          <p:nvPr>
            <p:ph type="sldNum" sz="quarter" idx="12"/>
          </p:nvPr>
        </p:nvSpPr>
        <p:spPr/>
        <p:txBody>
          <a:bodyPr/>
          <a:lstStyle/>
          <a:p>
            <a:fld id="{8EA3B1E9-228E-4809-8683-00601E5D877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131C5-BF5E-4624-A1FD-84CCC5BFE88A}" type="slidenum">
              <a:rPr lang="de-DE"/>
              <a:pPr/>
              <a:t>13</a:t>
            </a:fld>
            <a:endParaRPr lang="de-DE"/>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131C5-BF5E-4624-A1FD-84CCC5BFE88A}" type="slidenum">
              <a:rPr lang="de-DE"/>
              <a:pPr/>
              <a:t>14</a:t>
            </a:fld>
            <a:endParaRPr lang="de-DE"/>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131C5-BF5E-4624-A1FD-84CCC5BFE88A}" type="slidenum">
              <a:rPr lang="de-DE"/>
              <a:pPr/>
              <a:t>15</a:t>
            </a:fld>
            <a:endParaRPr lang="de-DE"/>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131C5-BF5E-4624-A1FD-84CCC5BFE88A}" type="slidenum">
              <a:rPr lang="de-DE"/>
              <a:pPr/>
              <a:t>16</a:t>
            </a:fld>
            <a:endParaRPr lang="de-DE"/>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131C5-BF5E-4624-A1FD-84CCC5BFE88A}" type="slidenum">
              <a:rPr lang="de-DE"/>
              <a:pPr/>
              <a:t>17</a:t>
            </a:fld>
            <a:endParaRPr lang="de-DE"/>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131C5-BF5E-4624-A1FD-84CCC5BFE88A}" type="slidenum">
              <a:rPr lang="de-DE"/>
              <a:pPr/>
              <a:t>18</a:t>
            </a:fld>
            <a:endParaRPr lang="de-DE"/>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52D72A3-0E31-4130-8FAE-431435F7906E}"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C85D6C-10BC-45E0-ABA4-1CFE87A62A27}" type="slidenum">
              <a:rPr lang="de-DE"/>
              <a:pPr/>
              <a:t>24</a:t>
            </a:fld>
            <a:endParaRPr lang="de-DE"/>
          </a:p>
        </p:txBody>
      </p:sp>
      <p:sp>
        <p:nvSpPr>
          <p:cNvPr id="215042" name="Rectangle 2"/>
          <p:cNvSpPr>
            <a:spLocks noGrp="1" noRot="1" noChangeAspect="1" noChangeArrowheads="1" noTextEdit="1"/>
          </p:cNvSpPr>
          <p:nvPr>
            <p:ph type="sldImg"/>
          </p:nvPr>
        </p:nvSpPr>
        <p:spPr>
          <a:xfrm>
            <a:off x="992188" y="768350"/>
            <a:ext cx="5114925" cy="3836988"/>
          </a:xfrm>
          <a:ln/>
        </p:spPr>
      </p:sp>
      <p:sp>
        <p:nvSpPr>
          <p:cNvPr id="215043" name="Rectangle 3"/>
          <p:cNvSpPr>
            <a:spLocks noGrp="1" noChangeArrowheads="1"/>
          </p:cNvSpPr>
          <p:nvPr>
            <p:ph type="body" idx="1"/>
          </p:nvPr>
        </p:nvSpPr>
        <p:spPr>
          <a:xfrm>
            <a:off x="946150" y="4860926"/>
            <a:ext cx="5207000" cy="4605337"/>
          </a:xfrm>
        </p:spPr>
        <p:txBody>
          <a:bodyP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27</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28</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r>
              <a:rPr lang="en-US" smtClean="0"/>
              <a:t>Felix Naumann, HU Berlin</a:t>
            </a:r>
            <a:endParaRPr lang="en-US"/>
          </a:p>
        </p:txBody>
      </p:sp>
      <p:sp>
        <p:nvSpPr>
          <p:cNvPr id="5" name="Datumsplatzhalter 4"/>
          <p:cNvSpPr>
            <a:spLocks noGrp="1"/>
          </p:cNvSpPr>
          <p:nvPr>
            <p:ph type="dt" idx="11"/>
          </p:nvPr>
        </p:nvSpPr>
        <p:spPr/>
        <p:txBody>
          <a:bodyPr/>
          <a:lstStyle/>
          <a:p>
            <a:r>
              <a:rPr lang="en-US" smtClean="0"/>
              <a:t>17.2.2004</a:t>
            </a:r>
            <a:endParaRPr lang="en-US"/>
          </a:p>
        </p:txBody>
      </p:sp>
      <p:sp>
        <p:nvSpPr>
          <p:cNvPr id="6" name="Foliennummernplatzhalter 5"/>
          <p:cNvSpPr>
            <a:spLocks noGrp="1"/>
          </p:cNvSpPr>
          <p:nvPr>
            <p:ph type="sldNum" sz="quarter" idx="12"/>
          </p:nvPr>
        </p:nvSpPr>
        <p:spPr/>
        <p:txBody>
          <a:bodyPr/>
          <a:lstStyle/>
          <a:p>
            <a:fld id="{8EA3B1E9-228E-4809-8683-00601E5D877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52D72A3-0E31-4130-8FAE-431435F7906E}" type="slidenum">
              <a:rPr lang="de-DE" smtClean="0"/>
              <a:pPr/>
              <a:t>3</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Rot="1" noChangeAspect="1" noChangeArrowheads="1" noTextEdit="1"/>
          </p:cNvSpPr>
          <p:nvPr>
            <p:ph type="sldImg"/>
          </p:nvPr>
        </p:nvSpPr>
        <p:spPr>
          <a:xfrm>
            <a:off x="995363" y="769938"/>
            <a:ext cx="5110162" cy="3833812"/>
          </a:xfrm>
          <a:ln/>
        </p:spPr>
      </p:sp>
      <p:sp>
        <p:nvSpPr>
          <p:cNvPr id="713731" name="Rectangle 3"/>
          <p:cNvSpPr>
            <a:spLocks noGrp="1" noChangeArrowheads="1"/>
          </p:cNvSpPr>
          <p:nvPr>
            <p:ph type="body" idx="1"/>
          </p:nvPr>
        </p:nvSpPr>
        <p:spPr>
          <a:xfrm>
            <a:off x="946354" y="4861565"/>
            <a:ext cx="5206595" cy="4603369"/>
          </a:xfrm>
        </p:spPr>
        <p:txBody>
          <a:bodyPr/>
          <a:lstStyle/>
          <a:p>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E57831-119F-4434-8C36-9B74389ADAFD}" type="slidenum">
              <a:rPr lang="de-DE"/>
              <a:pPr/>
              <a:t>31</a:t>
            </a:fld>
            <a:endParaRPr lang="de-DE"/>
          </a:p>
        </p:txBody>
      </p:sp>
      <p:sp>
        <p:nvSpPr>
          <p:cNvPr id="294914" name="Rectangle 2"/>
          <p:cNvSpPr>
            <a:spLocks noGrp="1" noRot="1" noChangeAspect="1" noChangeArrowheads="1" noTextEdit="1"/>
          </p:cNvSpPr>
          <p:nvPr>
            <p:ph type="sldImg"/>
          </p:nvPr>
        </p:nvSpPr>
        <p:spPr>
          <a:xfrm>
            <a:off x="993775" y="769938"/>
            <a:ext cx="5113338" cy="3836987"/>
          </a:xfrm>
          <a:ln/>
        </p:spPr>
      </p:sp>
      <p:sp>
        <p:nvSpPr>
          <p:cNvPr id="294915" name="Rectangle 3"/>
          <p:cNvSpPr>
            <a:spLocks noGrp="1" noChangeArrowheads="1"/>
          </p:cNvSpPr>
          <p:nvPr>
            <p:ph type="body" idx="1"/>
          </p:nvPr>
        </p:nvSpPr>
        <p:spPr>
          <a:xfrm>
            <a:off x="947739" y="4860926"/>
            <a:ext cx="5203825" cy="4603750"/>
          </a:xfrm>
        </p:spPr>
        <p:txBody>
          <a:bodyPr/>
          <a:lstStyle/>
          <a:p>
            <a:r>
              <a:rPr lang="de-DE"/>
              <a:t>Strategie und funktion trennen</a:t>
            </a:r>
          </a:p>
          <a:p>
            <a:r>
              <a:rPr lang="de-DE"/>
              <a:t>Eigene folie zu den funktionen</a:t>
            </a:r>
          </a:p>
          <a:p>
            <a:r>
              <a:rPr lang="de-DE"/>
              <a:t>Katalog der funktionen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Rot="1" noChangeAspect="1" noChangeArrowheads="1" noTextEdit="1"/>
          </p:cNvSpPr>
          <p:nvPr>
            <p:ph type="sldImg"/>
          </p:nvPr>
        </p:nvSpPr>
        <p:spPr>
          <a:xfrm>
            <a:off x="995363" y="769938"/>
            <a:ext cx="5110162" cy="3833812"/>
          </a:xfrm>
          <a:ln/>
        </p:spPr>
      </p:sp>
      <p:sp>
        <p:nvSpPr>
          <p:cNvPr id="713731" name="Rectangle 3"/>
          <p:cNvSpPr>
            <a:spLocks noGrp="1" noChangeArrowheads="1"/>
          </p:cNvSpPr>
          <p:nvPr>
            <p:ph type="body" idx="1"/>
          </p:nvPr>
        </p:nvSpPr>
        <p:spPr>
          <a:xfrm>
            <a:off x="946354" y="4861565"/>
            <a:ext cx="5206595" cy="4603369"/>
          </a:xfrm>
        </p:spPr>
        <p:txBody>
          <a:bodyPr/>
          <a:lstStyle/>
          <a:p>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33</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34</a:t>
            </a:fld>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60422-C5E0-43CD-BE6D-AB5273FAD421}" type="slidenum">
              <a:rPr lang="de-DE"/>
              <a:pPr/>
              <a:t>35</a:t>
            </a:fld>
            <a:endParaRPr lang="de-DE"/>
          </a:p>
        </p:txBody>
      </p:sp>
      <p:sp>
        <p:nvSpPr>
          <p:cNvPr id="284674" name="Rectangle 2"/>
          <p:cNvSpPr>
            <a:spLocks noGrp="1" noRot="1" noChangeAspect="1" noChangeArrowheads="1" noTextEdit="1"/>
          </p:cNvSpPr>
          <p:nvPr>
            <p:ph type="sldImg"/>
          </p:nvPr>
        </p:nvSpPr>
        <p:spPr>
          <a:xfrm>
            <a:off x="992188" y="768350"/>
            <a:ext cx="5114925" cy="3836988"/>
          </a:xfrm>
          <a:ln/>
        </p:spPr>
      </p:sp>
      <p:sp>
        <p:nvSpPr>
          <p:cNvPr id="284675" name="Rectangle 3"/>
          <p:cNvSpPr>
            <a:spLocks noGrp="1" noChangeArrowheads="1"/>
          </p:cNvSpPr>
          <p:nvPr>
            <p:ph type="body" idx="1"/>
          </p:nvPr>
        </p:nvSpPr>
        <p:spPr>
          <a:xfrm>
            <a:off x="946150" y="4860926"/>
            <a:ext cx="5207000" cy="4605337"/>
          </a:xfrm>
        </p:spPr>
        <p:txBody>
          <a:bodyPr/>
          <a:lstStyle/>
          <a:p>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36</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r>
              <a:rPr lang="en-US" smtClean="0"/>
              <a:t>Felix Naumann, HU Berlin</a:t>
            </a:r>
            <a:endParaRPr lang="en-US"/>
          </a:p>
        </p:txBody>
      </p:sp>
      <p:sp>
        <p:nvSpPr>
          <p:cNvPr id="5" name="Datumsplatzhalter 4"/>
          <p:cNvSpPr>
            <a:spLocks noGrp="1"/>
          </p:cNvSpPr>
          <p:nvPr>
            <p:ph type="dt" idx="11"/>
          </p:nvPr>
        </p:nvSpPr>
        <p:spPr/>
        <p:txBody>
          <a:bodyPr/>
          <a:lstStyle/>
          <a:p>
            <a:r>
              <a:rPr lang="en-US" smtClean="0"/>
              <a:t>17.2.2004</a:t>
            </a:r>
            <a:endParaRPr lang="en-US"/>
          </a:p>
        </p:txBody>
      </p:sp>
      <p:sp>
        <p:nvSpPr>
          <p:cNvPr id="6" name="Foliennummernplatzhalter 5"/>
          <p:cNvSpPr>
            <a:spLocks noGrp="1"/>
          </p:cNvSpPr>
          <p:nvPr>
            <p:ph type="sldNum" sz="quarter" idx="12"/>
          </p:nvPr>
        </p:nvSpPr>
        <p:spPr/>
        <p:txBody>
          <a:bodyPr/>
          <a:lstStyle/>
          <a:p>
            <a:fld id="{8EA3B1E9-228E-4809-8683-00601E5D877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38</a:t>
            </a:fld>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r>
              <a:rPr lang="en-US" smtClean="0"/>
              <a:t>Felix Naumann, HU Berlin</a:t>
            </a:r>
            <a:endParaRPr lang="en-US"/>
          </a:p>
        </p:txBody>
      </p:sp>
      <p:sp>
        <p:nvSpPr>
          <p:cNvPr id="5" name="Datumsplatzhalter 4"/>
          <p:cNvSpPr>
            <a:spLocks noGrp="1"/>
          </p:cNvSpPr>
          <p:nvPr>
            <p:ph type="dt" idx="11"/>
          </p:nvPr>
        </p:nvSpPr>
        <p:spPr/>
        <p:txBody>
          <a:bodyPr/>
          <a:lstStyle/>
          <a:p>
            <a:r>
              <a:rPr lang="en-US" smtClean="0"/>
              <a:t>17.2.2004</a:t>
            </a:r>
            <a:endParaRPr lang="en-US"/>
          </a:p>
        </p:txBody>
      </p:sp>
      <p:sp>
        <p:nvSpPr>
          <p:cNvPr id="6" name="Foliennummernplatzhalter 5"/>
          <p:cNvSpPr>
            <a:spLocks noGrp="1"/>
          </p:cNvSpPr>
          <p:nvPr>
            <p:ph type="sldNum" sz="quarter" idx="12"/>
          </p:nvPr>
        </p:nvSpPr>
        <p:spPr/>
        <p:txBody>
          <a:bodyPr/>
          <a:lstStyle/>
          <a:p>
            <a:fld id="{8EA3B1E9-228E-4809-8683-00601E5D877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52D72A3-0E31-4130-8FAE-431435F7906E}" type="slidenum">
              <a:rPr lang="de-DE" smtClean="0"/>
              <a:pPr/>
              <a:t>4</a:t>
            </a:fld>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r>
              <a:rPr lang="en-US" smtClean="0"/>
              <a:t>Felix Naumann, HU Berlin</a:t>
            </a:r>
            <a:endParaRPr lang="en-US"/>
          </a:p>
        </p:txBody>
      </p:sp>
      <p:sp>
        <p:nvSpPr>
          <p:cNvPr id="5" name="Datumsplatzhalter 4"/>
          <p:cNvSpPr>
            <a:spLocks noGrp="1"/>
          </p:cNvSpPr>
          <p:nvPr>
            <p:ph type="dt" idx="11"/>
          </p:nvPr>
        </p:nvSpPr>
        <p:spPr/>
        <p:txBody>
          <a:bodyPr/>
          <a:lstStyle/>
          <a:p>
            <a:r>
              <a:rPr lang="en-US" smtClean="0"/>
              <a:t>17.2.2004</a:t>
            </a:r>
            <a:endParaRPr lang="en-US"/>
          </a:p>
        </p:txBody>
      </p:sp>
      <p:sp>
        <p:nvSpPr>
          <p:cNvPr id="6" name="Foliennummernplatzhalter 5"/>
          <p:cNvSpPr>
            <a:spLocks noGrp="1"/>
          </p:cNvSpPr>
          <p:nvPr>
            <p:ph type="sldNum" sz="quarter" idx="12"/>
          </p:nvPr>
        </p:nvSpPr>
        <p:spPr/>
        <p:txBody>
          <a:bodyPr/>
          <a:lstStyle/>
          <a:p>
            <a:fld id="{8EA3B1E9-228E-4809-8683-00601E5D877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41</a:t>
            </a:fld>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r>
              <a:rPr lang="en-US" smtClean="0"/>
              <a:t>Felix Naumann, HU Berlin</a:t>
            </a:r>
            <a:endParaRPr lang="en-US"/>
          </a:p>
        </p:txBody>
      </p:sp>
      <p:sp>
        <p:nvSpPr>
          <p:cNvPr id="5" name="Datumsplatzhalter 4"/>
          <p:cNvSpPr>
            <a:spLocks noGrp="1"/>
          </p:cNvSpPr>
          <p:nvPr>
            <p:ph type="dt" idx="11"/>
          </p:nvPr>
        </p:nvSpPr>
        <p:spPr/>
        <p:txBody>
          <a:bodyPr/>
          <a:lstStyle/>
          <a:p>
            <a:r>
              <a:rPr lang="en-US" smtClean="0"/>
              <a:t>17.2.2004</a:t>
            </a:r>
            <a:endParaRPr lang="en-US"/>
          </a:p>
        </p:txBody>
      </p:sp>
      <p:sp>
        <p:nvSpPr>
          <p:cNvPr id="6" name="Foliennummernplatzhalter 5"/>
          <p:cNvSpPr>
            <a:spLocks noGrp="1"/>
          </p:cNvSpPr>
          <p:nvPr>
            <p:ph type="sldNum" sz="quarter" idx="12"/>
          </p:nvPr>
        </p:nvSpPr>
        <p:spPr/>
        <p:txBody>
          <a:bodyPr/>
          <a:lstStyle/>
          <a:p>
            <a:fld id="{8EA3B1E9-228E-4809-8683-00601E5D877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43</a:t>
            </a:fld>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r>
              <a:rPr lang="en-US" smtClean="0"/>
              <a:t>Felix Naumann, HU Berlin</a:t>
            </a:r>
            <a:endParaRPr lang="en-US"/>
          </a:p>
        </p:txBody>
      </p:sp>
      <p:sp>
        <p:nvSpPr>
          <p:cNvPr id="5" name="Datumsplatzhalter 4"/>
          <p:cNvSpPr>
            <a:spLocks noGrp="1"/>
          </p:cNvSpPr>
          <p:nvPr>
            <p:ph type="dt" idx="11"/>
          </p:nvPr>
        </p:nvSpPr>
        <p:spPr/>
        <p:txBody>
          <a:bodyPr/>
          <a:lstStyle/>
          <a:p>
            <a:r>
              <a:rPr lang="en-US" smtClean="0"/>
              <a:t>17.2.2004</a:t>
            </a:r>
            <a:endParaRPr lang="en-US"/>
          </a:p>
        </p:txBody>
      </p:sp>
      <p:sp>
        <p:nvSpPr>
          <p:cNvPr id="6" name="Foliennummernplatzhalter 5"/>
          <p:cNvSpPr>
            <a:spLocks noGrp="1"/>
          </p:cNvSpPr>
          <p:nvPr>
            <p:ph type="sldNum" sz="quarter" idx="12"/>
          </p:nvPr>
        </p:nvSpPr>
        <p:spPr/>
        <p:txBody>
          <a:bodyPr/>
          <a:lstStyle/>
          <a:p>
            <a:fld id="{8EA3B1E9-228E-4809-8683-00601E5D877E}"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45</a:t>
            </a:fld>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46</a:t>
            </a:fld>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47</a:t>
            </a:fld>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r>
              <a:rPr lang="en-US" smtClean="0"/>
              <a:t>Felix Naumann, HU Berlin</a:t>
            </a:r>
            <a:endParaRPr lang="en-US"/>
          </a:p>
        </p:txBody>
      </p:sp>
      <p:sp>
        <p:nvSpPr>
          <p:cNvPr id="5" name="Datumsplatzhalter 4"/>
          <p:cNvSpPr>
            <a:spLocks noGrp="1"/>
          </p:cNvSpPr>
          <p:nvPr>
            <p:ph type="dt" idx="11"/>
          </p:nvPr>
        </p:nvSpPr>
        <p:spPr/>
        <p:txBody>
          <a:bodyPr/>
          <a:lstStyle/>
          <a:p>
            <a:r>
              <a:rPr lang="en-US" smtClean="0"/>
              <a:t>17.2.2004</a:t>
            </a:r>
            <a:endParaRPr lang="en-US"/>
          </a:p>
        </p:txBody>
      </p:sp>
      <p:sp>
        <p:nvSpPr>
          <p:cNvPr id="6" name="Foliennummernplatzhalter 5"/>
          <p:cNvSpPr>
            <a:spLocks noGrp="1"/>
          </p:cNvSpPr>
          <p:nvPr>
            <p:ph type="sldNum" sz="quarter" idx="12"/>
          </p:nvPr>
        </p:nvSpPr>
        <p:spPr/>
        <p:txBody>
          <a:bodyPr/>
          <a:lstStyle/>
          <a:p>
            <a:fld id="{8EA3B1E9-228E-4809-8683-00601E5D877E}"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49</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52D72A3-0E31-4130-8FAE-431435F7906E}" type="slidenum">
              <a:rPr lang="de-DE" smtClean="0"/>
              <a:pPr/>
              <a:t>5</a:t>
            </a:fld>
            <a:endParaRPr 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50</a:t>
            </a:fld>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Rot="1" noChangeAspect="1" noChangeArrowheads="1" noTextEdit="1"/>
          </p:cNvSpPr>
          <p:nvPr>
            <p:ph type="sldImg"/>
          </p:nvPr>
        </p:nvSpPr>
        <p:spPr>
          <a:xfrm>
            <a:off x="995363" y="769938"/>
            <a:ext cx="5110162" cy="3833812"/>
          </a:xfrm>
          <a:ln/>
        </p:spPr>
      </p:sp>
      <p:sp>
        <p:nvSpPr>
          <p:cNvPr id="713731" name="Rectangle 3"/>
          <p:cNvSpPr>
            <a:spLocks noGrp="1" noChangeArrowheads="1"/>
          </p:cNvSpPr>
          <p:nvPr>
            <p:ph type="body" idx="1"/>
          </p:nvPr>
        </p:nvSpPr>
        <p:spPr>
          <a:xfrm>
            <a:off x="946354" y="4861565"/>
            <a:ext cx="5206595" cy="4603369"/>
          </a:xfrm>
        </p:spPr>
        <p:txBody>
          <a:bodyPr/>
          <a:lstStyle/>
          <a:p>
            <a:endParaRPr 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52</a:t>
            </a:fld>
            <a:endParaRPr 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53</a:t>
            </a:fld>
            <a:endParaRPr 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Rot="1" noChangeAspect="1" noChangeArrowheads="1" noTextEdit="1"/>
          </p:cNvSpPr>
          <p:nvPr>
            <p:ph type="sldImg"/>
          </p:nvPr>
        </p:nvSpPr>
        <p:spPr>
          <a:xfrm>
            <a:off x="995363" y="769938"/>
            <a:ext cx="5110162" cy="3833812"/>
          </a:xfrm>
          <a:ln/>
        </p:spPr>
      </p:sp>
      <p:sp>
        <p:nvSpPr>
          <p:cNvPr id="713731" name="Rectangle 3"/>
          <p:cNvSpPr>
            <a:spLocks noGrp="1" noChangeArrowheads="1"/>
          </p:cNvSpPr>
          <p:nvPr>
            <p:ph type="body" idx="1"/>
          </p:nvPr>
        </p:nvSpPr>
        <p:spPr>
          <a:xfrm>
            <a:off x="946354" y="4861565"/>
            <a:ext cx="5206595" cy="4603369"/>
          </a:xfrm>
        </p:spPr>
        <p:txBody>
          <a:bodyPr/>
          <a:lstStyle/>
          <a:p>
            <a:endParaRPr 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55</a:t>
            </a:fld>
            <a:endParaRPr lang="de-D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56</a:t>
            </a:fld>
            <a:endParaRPr lang="de-D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57</a:t>
            </a:fld>
            <a:endParaRPr lang="de-D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58</a:t>
            </a:fld>
            <a:endParaRPr lang="de-D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smtClean="0">
                <a:hlinkClick r:id="rId3" action="ppaction://hlinkfile"/>
              </a:rPr>
              <a:t>American</a:t>
            </a:r>
            <a:r>
              <a:rPr lang="en-US" dirty="0" smtClean="0"/>
              <a:t> short-story </a:t>
            </a:r>
            <a:r>
              <a:rPr lang="en-US" dirty="0" smtClean="0">
                <a:hlinkClick r:id="rId4" action="ppaction://hlinkfile"/>
              </a:rPr>
              <a:t>Writer</a:t>
            </a:r>
            <a:r>
              <a:rPr lang="en-US" dirty="0" smtClean="0"/>
              <a:t> and </a:t>
            </a:r>
            <a:r>
              <a:rPr lang="en-US" dirty="0" smtClean="0">
                <a:hlinkClick r:id="rId5" action="ppaction://hlinkfile"/>
              </a:rPr>
              <a:t>Novelist</a:t>
            </a:r>
            <a:r>
              <a:rPr lang="en-US" dirty="0" smtClean="0"/>
              <a:t>, Nobel Prize for Literature in 1949, </a:t>
            </a:r>
            <a:r>
              <a:rPr lang="en-US" dirty="0" smtClean="0">
                <a:hlinkClick r:id="rId6" action="ppaction://hlinkfile"/>
              </a:rPr>
              <a:t>1897</a:t>
            </a:r>
            <a:r>
              <a:rPr lang="en-US" dirty="0" smtClean="0"/>
              <a:t>-</a:t>
            </a:r>
            <a:r>
              <a:rPr lang="en-US" dirty="0" smtClean="0">
                <a:hlinkClick r:id="rId7" action="ppaction://hlinkfile"/>
              </a:rPr>
              <a:t>1962</a:t>
            </a:r>
            <a:r>
              <a:rPr lang="en-US" dirty="0" smtClean="0"/>
              <a:t>)</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52D72A3-0E31-4130-8FAE-431435F7906E}" type="slidenum">
              <a:rPr lang="de-DE" smtClean="0"/>
              <a:pPr/>
              <a:t>6</a:t>
            </a:fld>
            <a:endParaRPr lang="de-D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smtClean="0">
                <a:hlinkClick r:id="rId3" action="ppaction://hlinkfile"/>
              </a:rPr>
              <a:t>American</a:t>
            </a:r>
            <a:r>
              <a:rPr lang="en-US" dirty="0" smtClean="0"/>
              <a:t> short-story </a:t>
            </a:r>
            <a:r>
              <a:rPr lang="en-US" dirty="0" smtClean="0">
                <a:hlinkClick r:id="rId4" action="ppaction://hlinkfile"/>
              </a:rPr>
              <a:t>Writer</a:t>
            </a:r>
            <a:r>
              <a:rPr lang="en-US" dirty="0" smtClean="0"/>
              <a:t> and </a:t>
            </a:r>
            <a:r>
              <a:rPr lang="en-US" dirty="0" smtClean="0">
                <a:hlinkClick r:id="rId5" action="ppaction://hlinkfile"/>
              </a:rPr>
              <a:t>Novelist</a:t>
            </a:r>
            <a:r>
              <a:rPr lang="en-US" dirty="0" smtClean="0"/>
              <a:t>, Nobel Prize for Literature in 1949, </a:t>
            </a:r>
            <a:r>
              <a:rPr lang="en-US" dirty="0" smtClean="0">
                <a:hlinkClick r:id="rId6" action="ppaction://hlinkfile"/>
              </a:rPr>
              <a:t>1897</a:t>
            </a:r>
            <a:r>
              <a:rPr lang="en-US" dirty="0" smtClean="0"/>
              <a:t>-</a:t>
            </a:r>
            <a:r>
              <a:rPr lang="en-US" dirty="0" smtClean="0">
                <a:hlinkClick r:id="rId7" action="ppaction://hlinkfile"/>
              </a:rPr>
              <a:t>1962</a:t>
            </a:r>
            <a:r>
              <a:rPr lang="en-US" dirty="0" smtClean="0"/>
              <a:t>)</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smtClean="0">
                <a:hlinkClick r:id="rId3" action="ppaction://hlinkfile"/>
              </a:rPr>
              <a:t>American</a:t>
            </a:r>
            <a:r>
              <a:rPr lang="en-US" dirty="0" smtClean="0"/>
              <a:t> short-story </a:t>
            </a:r>
            <a:r>
              <a:rPr lang="en-US" dirty="0" smtClean="0">
                <a:hlinkClick r:id="rId4" action="ppaction://hlinkfile"/>
              </a:rPr>
              <a:t>Writer</a:t>
            </a:r>
            <a:r>
              <a:rPr lang="en-US" dirty="0" smtClean="0"/>
              <a:t> and </a:t>
            </a:r>
            <a:r>
              <a:rPr lang="en-US" dirty="0" smtClean="0">
                <a:hlinkClick r:id="rId5" action="ppaction://hlinkfile"/>
              </a:rPr>
              <a:t>Novelist</a:t>
            </a:r>
            <a:r>
              <a:rPr lang="en-US" dirty="0" smtClean="0"/>
              <a:t>, Nobel Prize for Literature in 1949, </a:t>
            </a:r>
            <a:r>
              <a:rPr lang="en-US" dirty="0" smtClean="0">
                <a:hlinkClick r:id="rId6" action="ppaction://hlinkfile"/>
              </a:rPr>
              <a:t>1897</a:t>
            </a:r>
            <a:r>
              <a:rPr lang="en-US" dirty="0" smtClean="0"/>
              <a:t>-</a:t>
            </a:r>
            <a:r>
              <a:rPr lang="en-US" dirty="0" smtClean="0">
                <a:hlinkClick r:id="rId7" action="ppaction://hlinkfile"/>
              </a:rPr>
              <a:t>1962</a:t>
            </a:r>
            <a:r>
              <a:rPr lang="en-US" dirty="0" smtClean="0"/>
              <a:t>)</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62</a:t>
            </a:fld>
            <a:endParaRPr lang="de-DE"/>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63</a:t>
            </a:fld>
            <a:endParaRPr lang="de-D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64</a:t>
            </a:fld>
            <a:endParaRPr lang="de-D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65</a:t>
            </a:fld>
            <a:endParaRPr lang="de-D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66</a:t>
            </a:fld>
            <a:endParaRPr lang="de-DE"/>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smtClean="0">
                <a:hlinkClick r:id="rId3" action="ppaction://hlinkfile"/>
              </a:rPr>
              <a:t>American</a:t>
            </a:r>
            <a:r>
              <a:rPr lang="en-US" dirty="0" smtClean="0"/>
              <a:t> short-story </a:t>
            </a:r>
            <a:r>
              <a:rPr lang="en-US" dirty="0" smtClean="0">
                <a:hlinkClick r:id="rId4" action="ppaction://hlinkfile"/>
              </a:rPr>
              <a:t>Writer</a:t>
            </a:r>
            <a:r>
              <a:rPr lang="en-US" dirty="0" smtClean="0"/>
              <a:t> and </a:t>
            </a:r>
            <a:r>
              <a:rPr lang="en-US" dirty="0" smtClean="0">
                <a:hlinkClick r:id="rId5" action="ppaction://hlinkfile"/>
              </a:rPr>
              <a:t>Novelist</a:t>
            </a:r>
            <a:r>
              <a:rPr lang="en-US" dirty="0" smtClean="0"/>
              <a:t>, Nobel Prize for Literature in 1949, </a:t>
            </a:r>
            <a:r>
              <a:rPr lang="en-US" dirty="0" smtClean="0">
                <a:hlinkClick r:id="rId6" action="ppaction://hlinkfile"/>
              </a:rPr>
              <a:t>1897</a:t>
            </a:r>
            <a:r>
              <a:rPr lang="en-US" dirty="0" smtClean="0"/>
              <a:t>-</a:t>
            </a:r>
            <a:r>
              <a:rPr lang="en-US" dirty="0" smtClean="0">
                <a:hlinkClick r:id="rId7" action="ppaction://hlinkfile"/>
              </a:rPr>
              <a:t>1962</a:t>
            </a:r>
            <a:r>
              <a:rPr lang="en-US" dirty="0" smtClean="0"/>
              <a:t>)</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68</a:t>
            </a:fld>
            <a:endParaRPr lang="de-DE"/>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69</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r>
              <a:rPr lang="en-US" smtClean="0"/>
              <a:t>Felix Naumann, HU Berlin</a:t>
            </a:r>
            <a:endParaRPr lang="en-US"/>
          </a:p>
        </p:txBody>
      </p:sp>
      <p:sp>
        <p:nvSpPr>
          <p:cNvPr id="5" name="Datumsplatzhalter 4"/>
          <p:cNvSpPr>
            <a:spLocks noGrp="1"/>
          </p:cNvSpPr>
          <p:nvPr>
            <p:ph type="dt" idx="11"/>
          </p:nvPr>
        </p:nvSpPr>
        <p:spPr/>
        <p:txBody>
          <a:bodyPr/>
          <a:lstStyle/>
          <a:p>
            <a:r>
              <a:rPr lang="en-US" smtClean="0"/>
              <a:t>17.2.2004</a:t>
            </a:r>
            <a:endParaRPr lang="en-US"/>
          </a:p>
        </p:txBody>
      </p:sp>
      <p:sp>
        <p:nvSpPr>
          <p:cNvPr id="6" name="Foliennummernplatzhalter 5"/>
          <p:cNvSpPr>
            <a:spLocks noGrp="1"/>
          </p:cNvSpPr>
          <p:nvPr>
            <p:ph type="sldNum" sz="quarter" idx="12"/>
          </p:nvPr>
        </p:nvSpPr>
        <p:spPr/>
        <p:txBody>
          <a:bodyPr/>
          <a:lstStyle/>
          <a:p>
            <a:fld id="{8EA3B1E9-228E-4809-8683-00601E5D877E}"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70</a:t>
            </a:fld>
            <a:endParaRPr lang="de-DE"/>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71</a:t>
            </a:fld>
            <a:endParaRPr lang="de-DE"/>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72</a:t>
            </a:fld>
            <a:endParaRPr lang="de-DE"/>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73</a:t>
            </a:fld>
            <a:endParaRPr lang="de-DE"/>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74</a:t>
            </a:fld>
            <a:endParaRPr lang="de-DE"/>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75</a:t>
            </a:fld>
            <a:endParaRPr lang="de-DE"/>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76</a:t>
            </a:fld>
            <a:endParaRPr lang="de-DE"/>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77</a:t>
            </a:fld>
            <a:endParaRPr lang="de-DE"/>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78</a:t>
            </a:fld>
            <a:endParaRPr lang="de-DE"/>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smtClean="0">
                <a:hlinkClick r:id="rId3" action="ppaction://hlinkfile"/>
              </a:rPr>
              <a:t>American</a:t>
            </a:r>
            <a:r>
              <a:rPr lang="en-US" dirty="0" smtClean="0"/>
              <a:t> short-story </a:t>
            </a:r>
            <a:r>
              <a:rPr lang="en-US" dirty="0" smtClean="0">
                <a:hlinkClick r:id="rId4" action="ppaction://hlinkfile"/>
              </a:rPr>
              <a:t>Writer</a:t>
            </a:r>
            <a:r>
              <a:rPr lang="en-US" dirty="0" smtClean="0"/>
              <a:t> and </a:t>
            </a:r>
            <a:r>
              <a:rPr lang="en-US" dirty="0" smtClean="0">
                <a:hlinkClick r:id="rId5" action="ppaction://hlinkfile"/>
              </a:rPr>
              <a:t>Novelist</a:t>
            </a:r>
            <a:r>
              <a:rPr lang="en-US" dirty="0" smtClean="0"/>
              <a:t>, Nobel Prize for Literature in 1949, </a:t>
            </a:r>
            <a:r>
              <a:rPr lang="en-US" dirty="0" smtClean="0">
                <a:hlinkClick r:id="rId6" action="ppaction://hlinkfile"/>
              </a:rPr>
              <a:t>1897</a:t>
            </a:r>
            <a:r>
              <a:rPr lang="en-US" dirty="0" smtClean="0"/>
              <a:t>-</a:t>
            </a:r>
            <a:r>
              <a:rPr lang="en-US" dirty="0" smtClean="0">
                <a:hlinkClick r:id="rId7" action="ppaction://hlinkfile"/>
              </a:rPr>
              <a:t>1962</a:t>
            </a:r>
            <a:r>
              <a:rPr lang="en-US" dirty="0" smtClean="0"/>
              <a:t>)</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r>
              <a:rPr lang="en-US" smtClean="0"/>
              <a:t>Felix Naumann, HU Berlin</a:t>
            </a:r>
            <a:endParaRPr lang="en-US"/>
          </a:p>
        </p:txBody>
      </p:sp>
      <p:sp>
        <p:nvSpPr>
          <p:cNvPr id="5" name="Datumsplatzhalter 4"/>
          <p:cNvSpPr>
            <a:spLocks noGrp="1"/>
          </p:cNvSpPr>
          <p:nvPr>
            <p:ph type="dt" idx="11"/>
          </p:nvPr>
        </p:nvSpPr>
        <p:spPr/>
        <p:txBody>
          <a:bodyPr/>
          <a:lstStyle/>
          <a:p>
            <a:r>
              <a:rPr lang="en-US" smtClean="0"/>
              <a:t>17.2.2004</a:t>
            </a:r>
            <a:endParaRPr lang="en-US"/>
          </a:p>
        </p:txBody>
      </p:sp>
      <p:sp>
        <p:nvSpPr>
          <p:cNvPr id="6" name="Foliennummernplatzhalter 5"/>
          <p:cNvSpPr>
            <a:spLocks noGrp="1"/>
          </p:cNvSpPr>
          <p:nvPr>
            <p:ph type="sldNum" sz="quarter" idx="12"/>
          </p:nvPr>
        </p:nvSpPr>
        <p:spPr/>
        <p:txBody>
          <a:bodyPr/>
          <a:lstStyle/>
          <a:p>
            <a:fld id="{8EA3B1E9-228E-4809-8683-00601E5D877E}"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80</a:t>
            </a:fld>
            <a:endParaRPr lang="de-DE"/>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81</a:t>
            </a:fld>
            <a:endParaRPr lang="de-DE"/>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82</a:t>
            </a:fld>
            <a:endParaRPr lang="de-DE"/>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83</a:t>
            </a:fld>
            <a:endParaRPr lang="de-DE"/>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84</a:t>
            </a:fld>
            <a:endParaRPr lang="de-DE"/>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85</a:t>
            </a:fld>
            <a:endParaRPr lang="de-DE"/>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86</a:t>
            </a:fld>
            <a:endParaRPr lang="de-DE"/>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87</a:t>
            </a:fld>
            <a:endParaRPr lang="de-DE"/>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88</a:t>
            </a:fld>
            <a:endParaRPr lang="de-DE"/>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89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9</a:t>
            </a:fld>
            <a:endParaRPr lang="de-DE"/>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90</a:t>
            </a:fld>
            <a:endParaRPr lang="de-DE"/>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91</a:t>
            </a:fld>
            <a:endParaRPr lang="de-DE"/>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92</a:t>
            </a:fld>
            <a:endParaRPr lang="de-DE"/>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93</a:t>
            </a:fld>
            <a:endParaRPr lang="de-DE"/>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94</a:t>
            </a:fld>
            <a:endParaRPr lang="de-DE"/>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95</a:t>
            </a:fld>
            <a:endParaRPr lang="de-DE"/>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96</a:t>
            </a:fld>
            <a:endParaRPr lang="de-DE"/>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97</a:t>
            </a:fld>
            <a:endParaRPr lang="de-DE"/>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98</a:t>
            </a:fld>
            <a:endParaRPr lang="de-DE"/>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5D11879-DEEE-4BE6-BF9C-3BAA9A172040}" type="slidenum">
              <a:rPr lang="de-DE" smtClean="0"/>
              <a:pPr/>
              <a:t>99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2"/>
      </p:bgRef>
    </p:bg>
    <p:spTree>
      <p:nvGrpSpPr>
        <p:cNvPr id="1" name=""/>
        <p:cNvGrpSpPr/>
        <p:nvPr/>
      </p:nvGrpSpPr>
      <p:grpSpPr>
        <a:xfrm>
          <a:off x="0" y="0"/>
          <a:ext cx="0" cy="0"/>
          <a:chOff x="0" y="0"/>
          <a:chExt cx="0" cy="0"/>
        </a:xfrm>
      </p:grpSpPr>
      <p:sp>
        <p:nvSpPr>
          <p:cNvPr id="7" name="Rechteck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2362200" y="4038600"/>
            <a:ext cx="6477000" cy="1828800"/>
          </a:xfrm>
        </p:spPr>
        <p:txBody>
          <a:bodyPr anchor="b"/>
          <a:lstStyle>
            <a:lvl1pPr>
              <a:defRPr cap="all" baseline="0"/>
            </a:lvl1pPr>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7290675-DB07-4A24-AB71-D1C04D122D4D}" type="datetime1">
              <a:rPr lang="de-DE" smtClean="0"/>
              <a:pPr/>
              <a:t>26.08.2009</a:t>
            </a:fld>
            <a:endParaRPr lang="de-DE"/>
          </a:p>
        </p:txBody>
      </p:sp>
      <p:sp>
        <p:nvSpPr>
          <p:cNvPr id="17" name="Fußzeilenplatzhalt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de-DE" smtClean="0"/>
              <a:t>Data Fusion | VLDB 2009 Tutorial | Luna Dong &amp; Felix Naumann</a:t>
            </a:r>
            <a:endParaRPr lang="de-DE"/>
          </a:p>
        </p:txBody>
      </p:sp>
      <p:sp>
        <p:nvSpPr>
          <p:cNvPr id="29" name="Foliennummernplatzhalt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C6AE60A-B69C-4790-82F7-3882EDF23186}"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DE1B1037-BB80-4788-9915-BAE9C5DCE722}" type="datetime1">
              <a:rPr lang="de-DE" smtClean="0"/>
              <a:pPr/>
              <a:t>26.08.2009</a:t>
            </a:fld>
            <a:endParaRPr lang="de-DE"/>
          </a:p>
        </p:txBody>
      </p:sp>
      <p:sp>
        <p:nvSpPr>
          <p:cNvPr id="5" name="Fußzeilenplatzhalter 4"/>
          <p:cNvSpPr>
            <a:spLocks noGrp="1"/>
          </p:cNvSpPr>
          <p:nvPr>
            <p:ph type="ftr" sz="quarter" idx="11"/>
          </p:nvPr>
        </p:nvSpPr>
        <p:spPr/>
        <p:txBody>
          <a:bodyPr/>
          <a:lstStyle/>
          <a:p>
            <a:r>
              <a:rPr lang="de-DE" smtClean="0"/>
              <a:t>Data Fusion | VLDB 2009 Tutorial | Luna Dong &amp; Felix Naumann</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bg>
      <p:bgRef idx="1001">
        <a:schemeClr val="bg1"/>
      </p:bgRef>
    </p:bg>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53200" y="609600"/>
            <a:ext cx="2057400" cy="5516563"/>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609600"/>
            <a:ext cx="5562600" cy="5516564"/>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a:xfrm>
            <a:off x="6553200" y="6248402"/>
            <a:ext cx="2209800" cy="365125"/>
          </a:xfrm>
        </p:spPr>
        <p:txBody>
          <a:bodyPr/>
          <a:lstStyle/>
          <a:p>
            <a:fld id="{718AF1BD-86F0-4E58-A2C7-E9EC0CCA4691}" type="datetime1">
              <a:rPr lang="de-DE" smtClean="0"/>
              <a:pPr/>
              <a:t>26.08.2009</a:t>
            </a:fld>
            <a:endParaRPr lang="de-DE"/>
          </a:p>
        </p:txBody>
      </p:sp>
      <p:sp>
        <p:nvSpPr>
          <p:cNvPr id="5" name="Fußzeilenplatzhalter 4"/>
          <p:cNvSpPr>
            <a:spLocks noGrp="1"/>
          </p:cNvSpPr>
          <p:nvPr>
            <p:ph type="ftr" sz="quarter" idx="11"/>
          </p:nvPr>
        </p:nvSpPr>
        <p:spPr>
          <a:xfrm>
            <a:off x="457201" y="6248207"/>
            <a:ext cx="5573483" cy="365125"/>
          </a:xfrm>
        </p:spPr>
        <p:txBody>
          <a:bodyPr/>
          <a:lstStyle/>
          <a:p>
            <a:r>
              <a:rPr lang="de-DE" smtClean="0"/>
              <a:t>Data Fusion | VLDB 2009 Tutorial | Luna Dong &amp; Felix Naumann</a:t>
            </a:r>
            <a:endParaRPr lang="de-DE"/>
          </a:p>
        </p:txBody>
      </p:sp>
      <p:sp>
        <p:nvSpPr>
          <p:cNvPr id="7" name="Rechteck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htec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htec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liennummernplatzhalter 5"/>
          <p:cNvSpPr>
            <a:spLocks noGrp="1"/>
          </p:cNvSpPr>
          <p:nvPr>
            <p:ph type="sldNum" sz="quarter" idx="12"/>
          </p:nvPr>
        </p:nvSpPr>
        <p:spPr>
          <a:xfrm rot="5400000">
            <a:off x="5989638" y="144462"/>
            <a:ext cx="533400" cy="244476"/>
          </a:xfrm>
        </p:spPr>
        <p:txBody>
          <a:bodyPr/>
          <a:lstStyle/>
          <a:p>
            <a:fld id="{6C6AE60A-B69C-4790-82F7-3882EDF23186}"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153400" cy="628632"/>
          </a:xfrm>
        </p:spPr>
        <p:txBody>
          <a:bodyPr/>
          <a:lstStyle/>
          <a:p>
            <a:r>
              <a:rPr kumimoji="0" lang="de-DE" dirty="0" smtClean="0"/>
              <a:t>Titelmasterformat durch Klicken bearbeiten</a:t>
            </a:r>
            <a:endParaRPr kumimoji="0" lang="en-US" dirty="0"/>
          </a:p>
        </p:txBody>
      </p:sp>
      <p:sp>
        <p:nvSpPr>
          <p:cNvPr id="4" name="Datumsplatzhalter 3"/>
          <p:cNvSpPr>
            <a:spLocks noGrp="1"/>
          </p:cNvSpPr>
          <p:nvPr>
            <p:ph type="dt" sz="half" idx="10"/>
          </p:nvPr>
        </p:nvSpPr>
        <p:spPr/>
        <p:txBody>
          <a:bodyPr/>
          <a:lstStyle/>
          <a:p>
            <a:fld id="{93187D1E-B0F3-4ABE-9A54-20BE68B4D3D1}" type="datetime1">
              <a:rPr lang="de-DE" smtClean="0"/>
              <a:pPr/>
              <a:t>26.08.2009</a:t>
            </a:fld>
            <a:endParaRPr lang="de-DE"/>
          </a:p>
        </p:txBody>
      </p:sp>
      <p:sp>
        <p:nvSpPr>
          <p:cNvPr id="5" name="Fußzeilenplatzhalter 4"/>
          <p:cNvSpPr>
            <a:spLocks noGrp="1"/>
          </p:cNvSpPr>
          <p:nvPr>
            <p:ph type="ftr" sz="quarter" idx="11"/>
          </p:nvPr>
        </p:nvSpPr>
        <p:spPr/>
        <p:txBody>
          <a:bodyPr/>
          <a:lstStyle/>
          <a:p>
            <a:r>
              <a:rPr lang="de-DE" smtClean="0"/>
              <a:t>Data Fusion | VLDB 2009 Tutorial | Luna Dong &amp; Felix Naumann</a:t>
            </a:r>
            <a:endParaRPr lang="de-DE"/>
          </a:p>
        </p:txBody>
      </p:sp>
      <p:sp>
        <p:nvSpPr>
          <p:cNvPr id="6" name="Foliennummernplatzhalter 5"/>
          <p:cNvSpPr>
            <a:spLocks noGrp="1"/>
          </p:cNvSpPr>
          <p:nvPr>
            <p:ph type="sldNum" sz="quarter" idx="12"/>
          </p:nvPr>
        </p:nvSpPr>
        <p:spPr/>
        <p:txBody>
          <a:bodyPr/>
          <a:lstStyle>
            <a:lvl1pPr>
              <a:defRPr>
                <a:solidFill>
                  <a:srgbClr val="FFFFFF"/>
                </a:solidFill>
              </a:defRPr>
            </a:lvl1pPr>
          </a:lstStyle>
          <a:p>
            <a:fld id="{6C6AE60A-B69C-4790-82F7-3882EDF23186}" type="slidenum">
              <a:rPr lang="de-DE" smtClean="0"/>
              <a:pPr/>
              <a:t>‹Nr.›</a:t>
            </a:fld>
            <a:endParaRPr lang="de-DE"/>
          </a:p>
        </p:txBody>
      </p:sp>
      <p:sp>
        <p:nvSpPr>
          <p:cNvPr id="8" name="Inhaltsplatzhalter 7"/>
          <p:cNvSpPr>
            <a:spLocks noGrp="1"/>
          </p:cNvSpPr>
          <p:nvPr>
            <p:ph sz="quarter" idx="1"/>
          </p:nvPr>
        </p:nvSpPr>
        <p:spPr>
          <a:xfrm>
            <a:off x="612648" y="1600200"/>
            <a:ext cx="8153400" cy="44958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3">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7" name="Rechtec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de-DE" smtClean="0"/>
              <a:t>Titelmasterformat durch Klicken bearbeiten</a:t>
            </a:r>
            <a:endParaRPr kumimoji="0" lang="en-US"/>
          </a:p>
        </p:txBody>
      </p:sp>
      <p:sp>
        <p:nvSpPr>
          <p:cNvPr id="12" name="Datumsplatzhalter 11"/>
          <p:cNvSpPr>
            <a:spLocks noGrp="1"/>
          </p:cNvSpPr>
          <p:nvPr>
            <p:ph type="dt" sz="half" idx="10"/>
          </p:nvPr>
        </p:nvSpPr>
        <p:spPr/>
        <p:txBody>
          <a:bodyPr/>
          <a:lstStyle/>
          <a:p>
            <a:fld id="{68E142D1-1905-4C54-B7CF-553963B9C2A4}" type="datetime1">
              <a:rPr lang="de-DE" smtClean="0"/>
              <a:pPr/>
              <a:t>26.08.2009</a:t>
            </a:fld>
            <a:endParaRPr lang="de-DE"/>
          </a:p>
        </p:txBody>
      </p:sp>
      <p:sp>
        <p:nvSpPr>
          <p:cNvPr id="13" name="Foliennummernplatzhalt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C6AE60A-B69C-4790-82F7-3882EDF23186}" type="slidenum">
              <a:rPr lang="de-DE" smtClean="0"/>
              <a:pPr/>
              <a:t>‹Nr.›</a:t>
            </a:fld>
            <a:endParaRPr lang="de-DE"/>
          </a:p>
        </p:txBody>
      </p:sp>
      <p:sp>
        <p:nvSpPr>
          <p:cNvPr id="14" name="Fußzeilenplatzhalter 13"/>
          <p:cNvSpPr>
            <a:spLocks noGrp="1"/>
          </p:cNvSpPr>
          <p:nvPr>
            <p:ph type="ftr" sz="quarter" idx="12"/>
          </p:nvPr>
        </p:nvSpPr>
        <p:spPr/>
        <p:txBody>
          <a:bodyPr/>
          <a:lstStyle/>
          <a:p>
            <a:r>
              <a:rPr lang="de-DE" smtClean="0"/>
              <a:t>Data Fusion | VLDB 2009 Tutorial | Luna Dong &amp; Felix Naumann</a:t>
            </a:r>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9" name="Inhaltsplatzhalter 8"/>
          <p:cNvSpPr>
            <a:spLocks noGrp="1"/>
          </p:cNvSpPr>
          <p:nvPr>
            <p:ph sz="quarter" idx="1"/>
          </p:nvPr>
        </p:nvSpPr>
        <p:spPr>
          <a:xfrm>
            <a:off x="609600" y="1589567"/>
            <a:ext cx="3886200" cy="4572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1" name="Inhaltsplatzhalter 10"/>
          <p:cNvSpPr>
            <a:spLocks noGrp="1"/>
          </p:cNvSpPr>
          <p:nvPr>
            <p:ph sz="quarter" idx="2"/>
          </p:nvPr>
        </p:nvSpPr>
        <p:spPr>
          <a:xfrm>
            <a:off x="4844901" y="1589567"/>
            <a:ext cx="3886200" cy="4572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8" name="Datumsplatzhalter 7"/>
          <p:cNvSpPr>
            <a:spLocks noGrp="1"/>
          </p:cNvSpPr>
          <p:nvPr>
            <p:ph type="dt" sz="half" idx="15"/>
          </p:nvPr>
        </p:nvSpPr>
        <p:spPr/>
        <p:txBody>
          <a:bodyPr rtlCol="0"/>
          <a:lstStyle/>
          <a:p>
            <a:fld id="{3C806CBF-44C1-425E-A096-C2B730275E6F}" type="datetime1">
              <a:rPr lang="de-DE" smtClean="0"/>
              <a:pPr/>
              <a:t>26.08.2009</a:t>
            </a:fld>
            <a:endParaRPr lang="de-DE"/>
          </a:p>
        </p:txBody>
      </p:sp>
      <p:sp>
        <p:nvSpPr>
          <p:cNvPr id="10" name="Foliennummernplatzhalter 9"/>
          <p:cNvSpPr>
            <a:spLocks noGrp="1"/>
          </p:cNvSpPr>
          <p:nvPr>
            <p:ph type="sldNum" sz="quarter" idx="16"/>
          </p:nvPr>
        </p:nvSpPr>
        <p:spPr/>
        <p:txBody>
          <a:bodyPr rtlCol="0"/>
          <a:lstStyle/>
          <a:p>
            <a:fld id="{6C6AE60A-B69C-4790-82F7-3882EDF23186}" type="slidenum">
              <a:rPr lang="de-DE" smtClean="0"/>
              <a:pPr/>
              <a:t>‹Nr.›</a:t>
            </a:fld>
            <a:endParaRPr lang="de-DE"/>
          </a:p>
        </p:txBody>
      </p:sp>
      <p:sp>
        <p:nvSpPr>
          <p:cNvPr id="12" name="Fußzeilenplatzhalter 11"/>
          <p:cNvSpPr>
            <a:spLocks noGrp="1"/>
          </p:cNvSpPr>
          <p:nvPr>
            <p:ph type="ftr" sz="quarter" idx="17"/>
          </p:nvPr>
        </p:nvSpPr>
        <p:spPr/>
        <p:txBody>
          <a:bodyPr rtlCol="0"/>
          <a:lstStyle/>
          <a:p>
            <a:r>
              <a:rPr lang="de-DE" smtClean="0"/>
              <a:t>Data Fusion | VLDB 2009 Tutorial | Luna Dong &amp; Felix Naumann</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3400" y="273050"/>
            <a:ext cx="8153400" cy="869950"/>
          </a:xfrm>
        </p:spPr>
        <p:txBody>
          <a:bodyPr anchor="ctr"/>
          <a:lstStyle>
            <a:lvl1pPr>
              <a:defRPr/>
            </a:lvl1pPr>
          </a:lstStyle>
          <a:p>
            <a:r>
              <a:rPr kumimoji="0" lang="de-DE" smtClean="0"/>
              <a:t>Titelmasterformat durch Klicken bearbeiten</a:t>
            </a:r>
            <a:endParaRPr kumimoji="0" lang="en-US"/>
          </a:p>
        </p:txBody>
      </p:sp>
      <p:sp>
        <p:nvSpPr>
          <p:cNvPr id="11" name="Inhaltsplatzhalter 10"/>
          <p:cNvSpPr>
            <a:spLocks noGrp="1"/>
          </p:cNvSpPr>
          <p:nvPr>
            <p:ph sz="quarter" idx="2"/>
          </p:nvPr>
        </p:nvSpPr>
        <p:spPr>
          <a:xfrm>
            <a:off x="609600" y="2438400"/>
            <a:ext cx="3886200" cy="35814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3" name="Inhaltsplatzhalter 12"/>
          <p:cNvSpPr>
            <a:spLocks noGrp="1"/>
          </p:cNvSpPr>
          <p:nvPr>
            <p:ph sz="quarter" idx="4"/>
          </p:nvPr>
        </p:nvSpPr>
        <p:spPr>
          <a:xfrm>
            <a:off x="4800600" y="2438400"/>
            <a:ext cx="3886200" cy="35814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0" name="Datumsplatzhalter 9"/>
          <p:cNvSpPr>
            <a:spLocks noGrp="1"/>
          </p:cNvSpPr>
          <p:nvPr>
            <p:ph type="dt" sz="half" idx="15"/>
          </p:nvPr>
        </p:nvSpPr>
        <p:spPr/>
        <p:txBody>
          <a:bodyPr rtlCol="0"/>
          <a:lstStyle/>
          <a:p>
            <a:fld id="{7E37E7F6-6175-4C6D-B6A7-C505DE190A22}" type="datetime1">
              <a:rPr lang="de-DE" smtClean="0"/>
              <a:pPr/>
              <a:t>26.08.2009</a:t>
            </a:fld>
            <a:endParaRPr lang="de-DE"/>
          </a:p>
        </p:txBody>
      </p:sp>
      <p:sp>
        <p:nvSpPr>
          <p:cNvPr id="12" name="Foliennummernplatzhalter 11"/>
          <p:cNvSpPr>
            <a:spLocks noGrp="1"/>
          </p:cNvSpPr>
          <p:nvPr>
            <p:ph type="sldNum" sz="quarter" idx="16"/>
          </p:nvPr>
        </p:nvSpPr>
        <p:spPr/>
        <p:txBody>
          <a:bodyPr rtlCol="0"/>
          <a:lstStyle/>
          <a:p>
            <a:fld id="{6C6AE60A-B69C-4790-82F7-3882EDF23186}" type="slidenum">
              <a:rPr lang="de-DE" smtClean="0"/>
              <a:pPr/>
              <a:t>‹Nr.›</a:t>
            </a:fld>
            <a:endParaRPr lang="de-DE"/>
          </a:p>
        </p:txBody>
      </p:sp>
      <p:sp>
        <p:nvSpPr>
          <p:cNvPr id="14" name="Fußzeilenplatzhalter 13"/>
          <p:cNvSpPr>
            <a:spLocks noGrp="1"/>
          </p:cNvSpPr>
          <p:nvPr>
            <p:ph type="ftr" sz="quarter" idx="17"/>
          </p:nvPr>
        </p:nvSpPr>
        <p:spPr/>
        <p:txBody>
          <a:bodyPr rtlCol="0"/>
          <a:lstStyle/>
          <a:p>
            <a:r>
              <a:rPr lang="de-DE" smtClean="0"/>
              <a:t>Data Fusion | VLDB 2009 Tutorial | Luna Dong &amp; Felix Naumann</a:t>
            </a:r>
            <a:endParaRPr lang="de-DE"/>
          </a:p>
        </p:txBody>
      </p:sp>
      <p:sp>
        <p:nvSpPr>
          <p:cNvPr id="16" name="Textplatzhalt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de-DE" smtClean="0"/>
              <a:t>Textmasterformate durch Klicken bearbeiten</a:t>
            </a:r>
          </a:p>
        </p:txBody>
      </p:sp>
      <p:sp>
        <p:nvSpPr>
          <p:cNvPr id="15" name="Textplatzhalt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de-DE" smtClean="0"/>
              <a:t>Textmasterformate durch Klicken bearbeiten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518B06B0-52C7-4B7B-B71F-D71C8843549D}" type="datetime1">
              <a:rPr lang="de-DE" smtClean="0"/>
              <a:pPr/>
              <a:t>26.08.2009</a:t>
            </a:fld>
            <a:endParaRPr lang="de-DE"/>
          </a:p>
        </p:txBody>
      </p:sp>
      <p:sp>
        <p:nvSpPr>
          <p:cNvPr id="4" name="Fußzeilenplatzhalter 3"/>
          <p:cNvSpPr>
            <a:spLocks noGrp="1"/>
          </p:cNvSpPr>
          <p:nvPr>
            <p:ph type="ftr" sz="quarter" idx="11"/>
          </p:nvPr>
        </p:nvSpPr>
        <p:spPr/>
        <p:txBody>
          <a:bodyPr/>
          <a:lstStyle/>
          <a:p>
            <a:r>
              <a:rPr lang="de-DE" smtClean="0"/>
              <a:t>Data Fusion | VLDB 2009 Tutorial | Luna Dong &amp; Felix Naumann</a:t>
            </a:r>
            <a:endParaRPr lang="de-DE"/>
          </a:p>
        </p:txBody>
      </p:sp>
      <p:sp>
        <p:nvSpPr>
          <p:cNvPr id="5" name="Foliennummernplatzhalter 4"/>
          <p:cNvSpPr>
            <a:spLocks noGrp="1"/>
          </p:cNvSpPr>
          <p:nvPr>
            <p:ph type="sldNum" sz="quarter" idx="12"/>
          </p:nvPr>
        </p:nvSpPr>
        <p:spPr/>
        <p:txBody>
          <a:bodyPr/>
          <a:lstStyle>
            <a:lvl1pPr>
              <a:defRPr>
                <a:solidFill>
                  <a:srgbClr val="FFFFFF"/>
                </a:solidFill>
              </a:defRPr>
            </a:lvl1pPr>
          </a:lstStyle>
          <a:p>
            <a:fld id="{6C6AE60A-B69C-4790-82F7-3882EDF23186}"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8CD2C31-E2E1-46C5-B3C6-E4EBA2DA203A}" type="datetime1">
              <a:rPr lang="de-DE" smtClean="0"/>
              <a:pPr/>
              <a:t>26.08.2009</a:t>
            </a:fld>
            <a:endParaRPr lang="de-DE"/>
          </a:p>
        </p:txBody>
      </p:sp>
      <p:sp>
        <p:nvSpPr>
          <p:cNvPr id="3" name="Fußzeilenplatzhalt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Foliennummernplatzhalter 3"/>
          <p:cNvSpPr>
            <a:spLocks noGrp="1"/>
          </p:cNvSpPr>
          <p:nvPr>
            <p:ph type="sldNum" sz="quarter" idx="12"/>
          </p:nvPr>
        </p:nvSpPr>
        <p:spPr>
          <a:xfrm>
            <a:off x="0" y="6248400"/>
            <a:ext cx="533400" cy="381000"/>
          </a:xfrm>
        </p:spPr>
        <p:txBody>
          <a:bodyPr/>
          <a:lstStyle>
            <a:lvl1pPr>
              <a:defRPr>
                <a:solidFill>
                  <a:schemeClr val="tx2"/>
                </a:solidFill>
              </a:defRPr>
            </a:lvl1pPr>
          </a:lstStyle>
          <a:p>
            <a:fld id="{6C6AE60A-B69C-4790-82F7-3882EDF23186}"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8077200" cy="869950"/>
          </a:xfrm>
        </p:spPr>
        <p:txBody>
          <a:bodyPr anchor="ctr"/>
          <a:lstStyle>
            <a:lvl1pPr algn="l">
              <a:buNone/>
              <a:defRPr sz="4400" b="0"/>
            </a:lvl1pPr>
          </a:lstStyle>
          <a:p>
            <a:r>
              <a:rPr kumimoji="0" lang="de-DE" smtClean="0"/>
              <a:t>Titelmasterformat durch Klicken bearbeiten</a:t>
            </a:r>
            <a:endParaRPr kumimoji="0" lang="en-US"/>
          </a:p>
        </p:txBody>
      </p:sp>
      <p:sp>
        <p:nvSpPr>
          <p:cNvPr id="5" name="Datumsplatzhalter 4"/>
          <p:cNvSpPr>
            <a:spLocks noGrp="1"/>
          </p:cNvSpPr>
          <p:nvPr>
            <p:ph type="dt" sz="half" idx="10"/>
          </p:nvPr>
        </p:nvSpPr>
        <p:spPr/>
        <p:txBody>
          <a:bodyPr/>
          <a:lstStyle/>
          <a:p>
            <a:fld id="{50CE26EA-8EDB-4347-A3BF-5FE629F98431}" type="datetime1">
              <a:rPr lang="de-DE" smtClean="0"/>
              <a:pPr/>
              <a:t>26.08.2009</a:t>
            </a:fld>
            <a:endParaRPr lang="de-DE"/>
          </a:p>
        </p:txBody>
      </p:sp>
      <p:sp>
        <p:nvSpPr>
          <p:cNvPr id="6" name="Fußzeilenplatzhalter 5"/>
          <p:cNvSpPr>
            <a:spLocks noGrp="1"/>
          </p:cNvSpPr>
          <p:nvPr>
            <p:ph type="ftr" sz="quarter" idx="11"/>
          </p:nvPr>
        </p:nvSpPr>
        <p:spPr/>
        <p:txBody>
          <a:bodyPr/>
          <a:lstStyle/>
          <a:p>
            <a:r>
              <a:rPr lang="de-DE" smtClean="0"/>
              <a:t>Data Fusion | VLDB 2009 Tutorial | Luna Dong &amp; Felix Naumann</a:t>
            </a:r>
            <a:endParaRPr lang="de-DE"/>
          </a:p>
        </p:txBody>
      </p:sp>
      <p:sp>
        <p:nvSpPr>
          <p:cNvPr id="7" name="Foliennummernplatzhalter 6"/>
          <p:cNvSpPr>
            <a:spLocks noGrp="1"/>
          </p:cNvSpPr>
          <p:nvPr>
            <p:ph type="sldNum" sz="quarter" idx="12"/>
          </p:nvPr>
        </p:nvSpPr>
        <p:spPr/>
        <p:txBody>
          <a:bodyPr/>
          <a:lstStyle>
            <a:lvl1pPr>
              <a:defRPr>
                <a:solidFill>
                  <a:srgbClr val="FFFFFF"/>
                </a:solidFill>
              </a:defRPr>
            </a:lvl1pPr>
          </a:lstStyle>
          <a:p>
            <a:fld id="{6C6AE60A-B69C-4790-82F7-3882EDF23186}" type="slidenum">
              <a:rPr lang="de-DE" smtClean="0"/>
              <a:pPr/>
              <a:t>‹Nr.›</a:t>
            </a:fld>
            <a:endParaRPr lang="de-DE"/>
          </a:p>
        </p:txBody>
      </p:sp>
      <p:sp>
        <p:nvSpPr>
          <p:cNvPr id="3" name="Textplatzhalt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9" name="Inhaltsplatzhalter 8"/>
          <p:cNvSpPr>
            <a:spLocks noGrp="1"/>
          </p:cNvSpPr>
          <p:nvPr>
            <p:ph sz="quarter" idx="1"/>
          </p:nvPr>
        </p:nvSpPr>
        <p:spPr>
          <a:xfrm>
            <a:off x="2362200" y="1752600"/>
            <a:ext cx="6400800" cy="44196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3">
        <a:schemeClr val="bg2"/>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de-DE" smtClean="0"/>
              <a:t>Textmasterformate durch Klicken bearbeiten</a:t>
            </a:r>
          </a:p>
        </p:txBody>
      </p:sp>
      <p:sp>
        <p:nvSpPr>
          <p:cNvPr id="8" name="Rechteck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de-DE" smtClean="0"/>
              <a:t>Titelmasterformat durch Klicken bearbeiten</a:t>
            </a:r>
            <a:endParaRPr kumimoji="0" lang="en-US"/>
          </a:p>
        </p:txBody>
      </p:sp>
      <p:sp>
        <p:nvSpPr>
          <p:cNvPr id="11" name="Rechteck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umsplatzhalter 11"/>
          <p:cNvSpPr>
            <a:spLocks noGrp="1"/>
          </p:cNvSpPr>
          <p:nvPr>
            <p:ph type="dt" sz="half" idx="10"/>
          </p:nvPr>
        </p:nvSpPr>
        <p:spPr>
          <a:xfrm>
            <a:off x="6248400" y="6248400"/>
            <a:ext cx="2667000" cy="365125"/>
          </a:xfrm>
        </p:spPr>
        <p:txBody>
          <a:bodyPr rtlCol="0"/>
          <a:lstStyle/>
          <a:p>
            <a:fld id="{15C8DB1F-2CF8-4699-B422-A2EB2CB6D0E4}" type="datetime1">
              <a:rPr lang="de-DE" smtClean="0"/>
              <a:pPr/>
              <a:t>26.08.2009</a:t>
            </a:fld>
            <a:endParaRPr lang="de-DE"/>
          </a:p>
        </p:txBody>
      </p:sp>
      <p:sp>
        <p:nvSpPr>
          <p:cNvPr id="13" name="Foliennummernplatzhalter 12"/>
          <p:cNvSpPr>
            <a:spLocks noGrp="1"/>
          </p:cNvSpPr>
          <p:nvPr>
            <p:ph type="sldNum" sz="quarter" idx="11"/>
          </p:nvPr>
        </p:nvSpPr>
        <p:spPr>
          <a:xfrm>
            <a:off x="0" y="4667249"/>
            <a:ext cx="1447800" cy="663578"/>
          </a:xfrm>
        </p:spPr>
        <p:txBody>
          <a:bodyPr rtlCol="0"/>
          <a:lstStyle>
            <a:lvl1pPr>
              <a:defRPr sz="2800"/>
            </a:lvl1pPr>
          </a:lstStyle>
          <a:p>
            <a:fld id="{6C6AE60A-B69C-4790-82F7-3882EDF23186}" type="slidenum">
              <a:rPr lang="de-DE" smtClean="0"/>
              <a:pPr/>
              <a:t>‹Nr.›</a:t>
            </a:fld>
            <a:endParaRPr lang="de-DE"/>
          </a:p>
        </p:txBody>
      </p:sp>
      <p:sp>
        <p:nvSpPr>
          <p:cNvPr id="14" name="Fußzeilenplatzhalter 13"/>
          <p:cNvSpPr>
            <a:spLocks noGrp="1"/>
          </p:cNvSpPr>
          <p:nvPr>
            <p:ph type="ftr" sz="quarter" idx="12"/>
          </p:nvPr>
        </p:nvSpPr>
        <p:spPr>
          <a:xfrm>
            <a:off x="1600200" y="6248206"/>
            <a:ext cx="4572000" cy="365125"/>
          </a:xfrm>
        </p:spPr>
        <p:txBody>
          <a:bodyPr rtlCol="0"/>
          <a:lstStyle/>
          <a:p>
            <a:r>
              <a:rPr lang="de-DE" smtClean="0"/>
              <a:t>Data Fusion | VLDB 2009 Tutorial | Luna Dong &amp; Felix Naumann</a:t>
            </a:r>
            <a:endParaRPr lang="de-DE"/>
          </a:p>
        </p:txBody>
      </p:sp>
      <p:sp>
        <p:nvSpPr>
          <p:cNvPr id="3" name="Bildplatzhalt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de-DE" smtClean="0"/>
              <a:t>Bild durch Klicken auf Symbol hinzufügen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609600" y="228600"/>
            <a:ext cx="8153400" cy="700070"/>
          </a:xfrm>
          <a:prstGeom prst="rect">
            <a:avLst/>
          </a:prstGeom>
        </p:spPr>
        <p:txBody>
          <a:bodyPr vert="horz" anchor="ctr">
            <a:normAutofit/>
          </a:bodyPr>
          <a:lstStyle/>
          <a:p>
            <a:r>
              <a:rPr kumimoji="0" lang="de-DE" dirty="0" smtClean="0"/>
              <a:t>Titelmasterformat durch Klicken bearbeiten</a:t>
            </a:r>
            <a:endParaRPr kumimoji="0" lang="en-US" dirty="0"/>
          </a:p>
        </p:txBody>
      </p:sp>
      <p:sp>
        <p:nvSpPr>
          <p:cNvPr id="13" name="Textplatzhalter 12"/>
          <p:cNvSpPr>
            <a:spLocks noGrp="1"/>
          </p:cNvSpPr>
          <p:nvPr>
            <p:ph type="body" idx="1"/>
          </p:nvPr>
        </p:nvSpPr>
        <p:spPr>
          <a:xfrm>
            <a:off x="612648" y="1428736"/>
            <a:ext cx="8153400" cy="4857784"/>
          </a:xfrm>
          <a:prstGeom prst="rect">
            <a:avLst/>
          </a:prstGeom>
        </p:spPr>
        <p:txBody>
          <a:bodyPr vert="horz">
            <a:normAutofit/>
          </a:bodyPr>
          <a:lstStyle/>
          <a:p>
            <a:pPr lvl="0" eaLnBrk="1" latinLnBrk="0" hangingPunct="1"/>
            <a:r>
              <a:rPr kumimoji="0" lang="de-DE" dirty="0" smtClean="0"/>
              <a:t>Textmasterformate durch Klicken bearbeiten</a:t>
            </a:r>
          </a:p>
          <a:p>
            <a:pPr lvl="1" eaLnBrk="1" latinLnBrk="0" hangingPunct="1"/>
            <a:r>
              <a:rPr kumimoji="0" lang="de-DE" dirty="0" smtClean="0"/>
              <a:t>Zweite Ebene</a:t>
            </a:r>
          </a:p>
          <a:p>
            <a:pPr lvl="2" eaLnBrk="1" latinLnBrk="0" hangingPunct="1"/>
            <a:r>
              <a:rPr kumimoji="0" lang="de-DE" dirty="0" smtClean="0"/>
              <a:t>Dritte Ebene</a:t>
            </a:r>
          </a:p>
          <a:p>
            <a:pPr lvl="3" eaLnBrk="1" latinLnBrk="0" hangingPunct="1"/>
            <a:r>
              <a:rPr kumimoji="0" lang="de-DE" dirty="0" smtClean="0"/>
              <a:t>Vierte Ebene</a:t>
            </a:r>
          </a:p>
          <a:p>
            <a:pPr lvl="4" eaLnBrk="1" latinLnBrk="0" hangingPunct="1"/>
            <a:r>
              <a:rPr kumimoji="0" lang="de-DE" dirty="0" smtClean="0"/>
              <a:t>Fünfte Ebene</a:t>
            </a:r>
            <a:endParaRPr kumimoji="0" lang="en-US" dirty="0"/>
          </a:p>
        </p:txBody>
      </p:sp>
      <p:sp>
        <p:nvSpPr>
          <p:cNvPr id="14" name="Datumsplatzhalter 13"/>
          <p:cNvSpPr>
            <a:spLocks noGrp="1"/>
          </p:cNvSpPr>
          <p:nvPr>
            <p:ph type="dt" sz="half" idx="2"/>
          </p:nvPr>
        </p:nvSpPr>
        <p:spPr>
          <a:xfrm>
            <a:off x="6096000" y="6421461"/>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987FE7C-8B79-4890-A521-36ACC96BB433}" type="datetime1">
              <a:rPr lang="de-DE" smtClean="0"/>
              <a:pPr/>
              <a:t>26.08.2009</a:t>
            </a:fld>
            <a:endParaRPr lang="de-DE"/>
          </a:p>
        </p:txBody>
      </p:sp>
      <p:sp>
        <p:nvSpPr>
          <p:cNvPr id="3" name="Fußzeilenplatzhalter 2"/>
          <p:cNvSpPr>
            <a:spLocks noGrp="1"/>
          </p:cNvSpPr>
          <p:nvPr>
            <p:ph type="ftr" sz="quarter" idx="3"/>
          </p:nvPr>
        </p:nvSpPr>
        <p:spPr>
          <a:xfrm>
            <a:off x="609600" y="6421267"/>
            <a:ext cx="5421083" cy="365125"/>
          </a:xfrm>
          <a:prstGeom prst="rect">
            <a:avLst/>
          </a:prstGeom>
        </p:spPr>
        <p:txBody>
          <a:bodyPr vert="horz" anchor="ctr"/>
          <a:lstStyle>
            <a:lvl1pPr algn="r" eaLnBrk="1" latinLnBrk="0" hangingPunct="1">
              <a:defRPr kumimoji="0" sz="1400">
                <a:solidFill>
                  <a:schemeClr val="tx2"/>
                </a:solidFill>
              </a:defRPr>
            </a:lvl1pPr>
          </a:lstStyle>
          <a:p>
            <a:r>
              <a:rPr lang="de-DE" dirty="0" smtClean="0"/>
              <a:t>Data Fusion | VLDB 2009 </a:t>
            </a:r>
            <a:r>
              <a:rPr lang="de-DE" dirty="0" err="1" smtClean="0"/>
              <a:t>Tutorial</a:t>
            </a:r>
            <a:r>
              <a:rPr lang="de-DE" dirty="0" smtClean="0"/>
              <a:t> | Luna Dong &amp; Felix Naumann</a:t>
            </a:r>
            <a:endParaRPr lang="de-DE" dirty="0"/>
          </a:p>
        </p:txBody>
      </p:sp>
      <p:sp>
        <p:nvSpPr>
          <p:cNvPr id="7" name="Rechtec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p:nvSpPr>
        <p:spPr>
          <a:xfrm>
            <a:off x="0" y="1000108"/>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p:nvSpPr>
        <p:spPr>
          <a:xfrm>
            <a:off x="590550" y="1008046"/>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Foliennummernplatzhalter 22"/>
          <p:cNvSpPr>
            <a:spLocks noGrp="1"/>
          </p:cNvSpPr>
          <p:nvPr>
            <p:ph type="sldNum" sz="quarter" idx="4"/>
          </p:nvPr>
        </p:nvSpPr>
        <p:spPr>
          <a:xfrm>
            <a:off x="0" y="1000108"/>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C6AE60A-B69C-4790-82F7-3882EDF23186}"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4.bp.blogspot.com/_7jACTgmgVC8/Sig1-QuscvI/AAAAAAAABNs/FVwsuV17bUo/s1600-h/Fusion3.p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6.gif"/></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26.gi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microsoft.com/office/2007/relationships/diagramDrawing" Target="../diagrams/drawing9.xml"/><Relationship Id="rId13" Type="http://schemas.openxmlformats.org/officeDocument/2006/relationships/oleObject" Target="../embeddings/oleObject8.bin"/><Relationship Id="rId3" Type="http://schemas.openxmlformats.org/officeDocument/2006/relationships/notesSlide" Target="../notesSlides/notesSlide66.xml"/><Relationship Id="rId7" Type="http://schemas.openxmlformats.org/officeDocument/2006/relationships/diagramColors" Target="../diagrams/colors9.xml"/><Relationship Id="rId12"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diagramQuickStyle" Target="../diagrams/quickStyle9.xml"/><Relationship Id="rId11" Type="http://schemas.openxmlformats.org/officeDocument/2006/relationships/oleObject" Target="../embeddings/oleObject6.bin"/><Relationship Id="rId5" Type="http://schemas.openxmlformats.org/officeDocument/2006/relationships/diagramLayout" Target="../diagrams/layout9.xml"/><Relationship Id="rId10" Type="http://schemas.openxmlformats.org/officeDocument/2006/relationships/oleObject" Target="../embeddings/oleObject5.bin"/><Relationship Id="rId4" Type="http://schemas.openxmlformats.org/officeDocument/2006/relationships/diagramData" Target="../diagrams/data9.xml"/><Relationship Id="rId9" Type="http://schemas.openxmlformats.org/officeDocument/2006/relationships/oleObject" Target="../embeddings/oleObject4.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1.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3.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4.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5.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76.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4.bp.blogspot.com/_7jACTgmgVC8/Sig1-QuscvI/AAAAAAAABNs/FVwsuV17bUo/s1600-h/Fusion3.png"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diagramColors" Target="../diagrams/colors17.xml"/><Relationship Id="rId13"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diagramQuickStyle" Target="../diagrams/quickStyle17.xml"/><Relationship Id="rId12" Type="http://schemas.openxmlformats.org/officeDocument/2006/relationships/image" Target="../media/image42.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diagramLayout" Target="../diagrams/layout17.xml"/><Relationship Id="rId11" Type="http://schemas.openxmlformats.org/officeDocument/2006/relationships/image" Target="../media/image41.png"/><Relationship Id="rId5" Type="http://schemas.openxmlformats.org/officeDocument/2006/relationships/diagramData" Target="../diagrams/data17.xml"/><Relationship Id="rId10" Type="http://schemas.openxmlformats.org/officeDocument/2006/relationships/image" Target="../media/image40.png"/><Relationship Id="rId4" Type="http://schemas.openxmlformats.org/officeDocument/2006/relationships/image" Target="../media/image39.png"/><Relationship Id="rId9" Type="http://schemas.microsoft.com/office/2007/relationships/diagramDrawing" Target="../diagrams/drawing1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96.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9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en-US" b="1" noProof="0" dirty="0" smtClean="0"/>
              <a:t>Data Fusion – </a:t>
            </a:r>
            <a:r>
              <a:rPr lang="en-US" b="1" dirty="0" smtClean="0"/>
              <a:t/>
            </a:r>
            <a:br>
              <a:rPr lang="en-US" b="1" dirty="0" smtClean="0"/>
            </a:br>
            <a:r>
              <a:rPr lang="en-US" b="1" noProof="0" dirty="0" smtClean="0"/>
              <a:t>Resolving Data Conflicts in Integration</a:t>
            </a:r>
            <a:endParaRPr lang="en-US" noProof="0" dirty="0"/>
          </a:p>
        </p:txBody>
      </p:sp>
      <p:sp>
        <p:nvSpPr>
          <p:cNvPr id="3" name="Untertitel 2"/>
          <p:cNvSpPr>
            <a:spLocks noGrp="1"/>
          </p:cNvSpPr>
          <p:nvPr>
            <p:ph type="subTitle" idx="1"/>
          </p:nvPr>
        </p:nvSpPr>
        <p:spPr/>
        <p:txBody>
          <a:bodyPr>
            <a:normAutofit fontScale="77500" lnSpcReduction="20000"/>
          </a:bodyPr>
          <a:lstStyle/>
          <a:p>
            <a:r>
              <a:rPr lang="en-US" noProof="0" dirty="0" smtClean="0"/>
              <a:t>Xin Luna Dong – AT&amp;T Labs-Research</a:t>
            </a:r>
          </a:p>
          <a:p>
            <a:r>
              <a:rPr lang="en-US" noProof="0" dirty="0" smtClean="0"/>
              <a:t>Felix Naumann – </a:t>
            </a:r>
            <a:r>
              <a:rPr lang="en-US" noProof="0" dirty="0" err="1" smtClean="0"/>
              <a:t>Hasso</a:t>
            </a:r>
            <a:r>
              <a:rPr lang="en-US" noProof="0" dirty="0" smtClean="0"/>
              <a:t> </a:t>
            </a:r>
            <a:r>
              <a:rPr lang="en-US" noProof="0" dirty="0" err="1" smtClean="0"/>
              <a:t>Plattner</a:t>
            </a:r>
            <a:r>
              <a:rPr lang="en-US" noProof="0" dirty="0" smtClean="0"/>
              <a:t> Institute (HPI)</a:t>
            </a:r>
            <a:endParaRPr lang="en-US" noProof="0" dirty="0"/>
          </a:p>
        </p:txBody>
      </p:sp>
      <p:sp>
        <p:nvSpPr>
          <p:cNvPr id="4" name="Textfeld 3"/>
          <p:cNvSpPr txBox="1"/>
          <p:nvPr/>
        </p:nvSpPr>
        <p:spPr>
          <a:xfrm>
            <a:off x="-32" y="6000768"/>
            <a:ext cx="2214578" cy="707886"/>
          </a:xfrm>
          <a:prstGeom prst="rect">
            <a:avLst/>
          </a:prstGeom>
          <a:noFill/>
        </p:spPr>
        <p:txBody>
          <a:bodyPr wrap="square" rtlCol="0">
            <a:spAutoFit/>
          </a:bodyPr>
          <a:lstStyle/>
          <a:p>
            <a:r>
              <a:rPr lang="de-DE" sz="2000" dirty="0" err="1" smtClean="0"/>
              <a:t>Tutorial</a:t>
            </a:r>
            <a:r>
              <a:rPr lang="de-DE" sz="2000" dirty="0" smtClean="0"/>
              <a:t> </a:t>
            </a:r>
            <a:r>
              <a:rPr lang="de-DE" sz="2000" dirty="0" err="1" smtClean="0"/>
              <a:t>at</a:t>
            </a:r>
            <a:r>
              <a:rPr lang="de-DE" sz="2000" dirty="0" smtClean="0"/>
              <a:t> </a:t>
            </a:r>
            <a:br>
              <a:rPr lang="de-DE" sz="2000" dirty="0" smtClean="0"/>
            </a:br>
            <a:r>
              <a:rPr lang="de-DE" sz="2000" dirty="0" smtClean="0"/>
              <a:t>VLDB 2009</a:t>
            </a:r>
            <a:endParaRPr lang="de-DE"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531352" cy="628632"/>
          </a:xfrm>
        </p:spPr>
        <p:txBody>
          <a:bodyPr>
            <a:normAutofit fontScale="90000"/>
          </a:bodyPr>
          <a:lstStyle/>
          <a:p>
            <a:r>
              <a:rPr lang="en-US" dirty="0" smtClean="0"/>
              <a:t>Web Integration—</a:t>
            </a:r>
            <a:r>
              <a:rPr lang="en-US" noProof="0" dirty="0" smtClean="0"/>
              <a:t>Google Fusion Tables</a:t>
            </a:r>
            <a:endParaRPr lang="en-US" noProof="0" dirty="0"/>
          </a:p>
        </p:txBody>
      </p:sp>
      <p:sp>
        <p:nvSpPr>
          <p:cNvPr id="5" name="Fußzeilenplatzhalter 4"/>
          <p:cNvSpPr>
            <a:spLocks noGrp="1"/>
          </p:cNvSpPr>
          <p:nvPr>
            <p:ph type="ftr" sz="quarter" idx="11"/>
          </p:nvPr>
        </p:nvSpPr>
        <p:spPr/>
        <p:txBody>
          <a:bodyPr/>
          <a:lstStyle/>
          <a:p>
            <a:r>
              <a:rPr lang="de-DE" dirty="0" smtClean="0"/>
              <a:t>Data Fusion | VLDB 2009 Tutorial | Luna Dong &amp; Felix Naumann</a:t>
            </a:r>
            <a:endParaRPr lang="de-DE" dirty="0"/>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de-DE" smtClean="0"/>
              <a:pPr/>
              <a:t>10</a:t>
            </a:fld>
            <a:endParaRPr lang="de-DE"/>
          </a:p>
        </p:txBody>
      </p:sp>
      <p:sp>
        <p:nvSpPr>
          <p:cNvPr id="3" name="Inhaltsplatzhalter 2"/>
          <p:cNvSpPr>
            <a:spLocks noGrp="1"/>
          </p:cNvSpPr>
          <p:nvPr>
            <p:ph sz="quarter" idx="1"/>
          </p:nvPr>
        </p:nvSpPr>
        <p:spPr>
          <a:xfrm>
            <a:off x="612648" y="5715016"/>
            <a:ext cx="8153400" cy="500066"/>
          </a:xfrm>
        </p:spPr>
        <p:txBody>
          <a:bodyPr>
            <a:normAutofit/>
          </a:bodyPr>
          <a:lstStyle/>
          <a:p>
            <a:pPr marL="320040" lvl="1" indent="-320040">
              <a:spcBef>
                <a:spcPts val="700"/>
              </a:spcBef>
              <a:buSzPct val="60000"/>
              <a:buFont typeface="Wingdings"/>
              <a:buChar char=""/>
            </a:pPr>
            <a:r>
              <a:rPr lang="en-US" dirty="0" smtClean="0"/>
              <a:t>Allows discussion of values between users</a:t>
            </a:r>
            <a:endParaRPr lang="en-US" dirty="0"/>
          </a:p>
        </p:txBody>
      </p:sp>
      <p:pic>
        <p:nvPicPr>
          <p:cNvPr id="173058" name="Picture 2" descr="http://4.bp.blogspot.com/_7jACTgmgVC8/Sig1-QuscvI/AAAAAAAABNs/FVwsuV17bUo/s400/Fusion3.png">
            <a:hlinkClick r:id="rId3"/>
          </p:cNvPr>
          <p:cNvPicPr>
            <a:picLocks noChangeAspect="1" noChangeArrowheads="1"/>
          </p:cNvPicPr>
          <p:nvPr/>
        </p:nvPicPr>
        <p:blipFill>
          <a:blip r:embed="rId4" cstate="print"/>
          <a:srcRect/>
          <a:stretch>
            <a:fillRect/>
          </a:stretch>
        </p:blipFill>
        <p:spPr bwMode="auto">
          <a:xfrm>
            <a:off x="2143108" y="1285860"/>
            <a:ext cx="4714908" cy="4443802"/>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Interaction with Other Components of DI (I)</a:t>
            </a:r>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100</a:t>
            </a:fld>
            <a:endParaRPr lang="de-DE"/>
          </a:p>
        </p:txBody>
      </p:sp>
      <p:sp>
        <p:nvSpPr>
          <p:cNvPr id="5" name="Content Placeholder 4"/>
          <p:cNvSpPr>
            <a:spLocks noGrp="1"/>
          </p:cNvSpPr>
          <p:nvPr>
            <p:ph sz="quarter" idx="1"/>
          </p:nvPr>
        </p:nvSpPr>
        <p:spPr>
          <a:xfrm>
            <a:off x="612648" y="1428736"/>
            <a:ext cx="8174194" cy="4972072"/>
          </a:xfrm>
        </p:spPr>
        <p:txBody>
          <a:bodyPr>
            <a:normAutofit/>
          </a:bodyPr>
          <a:lstStyle/>
          <a:p>
            <a:r>
              <a:rPr lang="en-US" sz="3000" b="1" dirty="0" smtClean="0"/>
              <a:t>Challenge 9</a:t>
            </a:r>
            <a:r>
              <a:rPr lang="en-US" sz="3000" dirty="0" smtClean="0"/>
              <a:t>: Fuse data w. different schemas</a:t>
            </a:r>
          </a:p>
          <a:p>
            <a:pPr lvl="1"/>
            <a:r>
              <a:rPr lang="en-US" dirty="0" smtClean="0"/>
              <a:t>E.g., Contact information from three sources</a:t>
            </a:r>
          </a:p>
          <a:p>
            <a:pPr lvl="2"/>
            <a:r>
              <a:rPr lang="en-US" sz="2200" dirty="0" smtClean="0"/>
              <a:t>S1: (</a:t>
            </a:r>
            <a:r>
              <a:rPr lang="en-US" sz="2200" dirty="0" err="1" smtClean="0"/>
              <a:t>pid</a:t>
            </a:r>
            <a:r>
              <a:rPr lang="en-US" sz="2200" dirty="0" smtClean="0"/>
              <a:t> = “1”, work phone = “1234”,  home phone = “8765”, mobile phone = “4321”)</a:t>
            </a:r>
          </a:p>
          <a:p>
            <a:pPr lvl="2"/>
            <a:r>
              <a:rPr lang="en-US" sz="2200" dirty="0" smtClean="0"/>
              <a:t>S2: (</a:t>
            </a:r>
            <a:r>
              <a:rPr lang="en-US" sz="2200" dirty="0" err="1" smtClean="0"/>
              <a:t>pid</a:t>
            </a:r>
            <a:r>
              <a:rPr lang="en-US" sz="2200" dirty="0" smtClean="0"/>
              <a:t> = “1”, daytime phone = “1234”, evening phone = “4321”)</a:t>
            </a:r>
          </a:p>
          <a:p>
            <a:pPr lvl="2"/>
            <a:r>
              <a:rPr lang="en-US" sz="2200" dirty="0" smtClean="0"/>
              <a:t>S3: (</a:t>
            </a:r>
            <a:r>
              <a:rPr lang="en-US" sz="2200" dirty="0" err="1" smtClean="0"/>
              <a:t>pid</a:t>
            </a:r>
            <a:r>
              <a:rPr lang="en-US" sz="2200" dirty="0" smtClean="0"/>
              <a:t> = “1”, phone = “4321”)</a:t>
            </a:r>
            <a:endParaRPr lang="en-US" sz="3000" dirty="0" smtClean="0"/>
          </a:p>
          <a:p>
            <a:r>
              <a:rPr lang="en-US" sz="3000" b="1" dirty="0" smtClean="0"/>
              <a:t>Directions: </a:t>
            </a:r>
            <a:r>
              <a:rPr lang="en-US" sz="3000" dirty="0" smtClean="0"/>
              <a:t>Combine data fusion w. schema matching</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Interaction with Other Components of DI (II)</a:t>
            </a:r>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101</a:t>
            </a:fld>
            <a:endParaRPr lang="de-DE"/>
          </a:p>
        </p:txBody>
      </p:sp>
      <p:sp>
        <p:nvSpPr>
          <p:cNvPr id="5" name="Content Placeholder 4"/>
          <p:cNvSpPr>
            <a:spLocks noGrp="1"/>
          </p:cNvSpPr>
          <p:nvPr>
            <p:ph sz="quarter" idx="1"/>
          </p:nvPr>
        </p:nvSpPr>
        <p:spPr>
          <a:xfrm>
            <a:off x="612648" y="1428736"/>
            <a:ext cx="8174194" cy="4972072"/>
          </a:xfrm>
        </p:spPr>
        <p:txBody>
          <a:bodyPr>
            <a:normAutofit/>
          </a:bodyPr>
          <a:lstStyle/>
          <a:p>
            <a:r>
              <a:rPr lang="en-US" sz="3000" b="1" dirty="0" smtClean="0"/>
              <a:t>Challenge 10</a:t>
            </a:r>
            <a:r>
              <a:rPr lang="en-US" sz="3000" dirty="0" smtClean="0"/>
              <a:t>: Distinguish wrong values from alternative representations of correct values</a:t>
            </a:r>
          </a:p>
          <a:p>
            <a:pPr lvl="1"/>
            <a:r>
              <a:rPr lang="en-US" sz="2700" dirty="0" smtClean="0"/>
              <a:t>E.g., A quiz</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Quiz</a:t>
            </a:r>
            <a:endParaRPr lang="en-US" dirty="0"/>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102</a:t>
            </a:fld>
            <a:endParaRPr lang="de-DE"/>
          </a:p>
        </p:txBody>
      </p:sp>
      <p:pic>
        <p:nvPicPr>
          <p:cNvPr id="6" name="Picture 2"/>
          <p:cNvPicPr>
            <a:picLocks noChangeAspect="1" noChangeArrowheads="1"/>
          </p:cNvPicPr>
          <p:nvPr/>
        </p:nvPicPr>
        <p:blipFill>
          <a:blip r:embed="rId3" cstate="print"/>
          <a:srcRect/>
          <a:stretch>
            <a:fillRect/>
          </a:stretch>
        </p:blipFill>
        <p:spPr bwMode="auto">
          <a:xfrm>
            <a:off x="404813" y="1219200"/>
            <a:ext cx="4943475" cy="356235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404813" y="1228725"/>
            <a:ext cx="4962525" cy="3429000"/>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409575" y="1247775"/>
            <a:ext cx="4953000" cy="3248025"/>
          </a:xfrm>
          <a:prstGeom prst="rect">
            <a:avLst/>
          </a:prstGeom>
          <a:noFill/>
          <a:ln w="9525">
            <a:noFill/>
            <a:miter lim="800000"/>
            <a:headEnd/>
            <a:tailEnd/>
          </a:ln>
        </p:spPr>
      </p:pic>
      <p:pic>
        <p:nvPicPr>
          <p:cNvPr id="9" name="Picture 5"/>
          <p:cNvPicPr>
            <a:picLocks noChangeAspect="1" noChangeArrowheads="1"/>
          </p:cNvPicPr>
          <p:nvPr/>
        </p:nvPicPr>
        <p:blipFill>
          <a:blip r:embed="rId6" cstate="print"/>
          <a:srcRect/>
          <a:stretch>
            <a:fillRect/>
          </a:stretch>
        </p:blipFill>
        <p:spPr bwMode="auto">
          <a:xfrm>
            <a:off x="409575" y="1214422"/>
            <a:ext cx="4943475" cy="5289550"/>
          </a:xfrm>
          <a:prstGeom prst="rect">
            <a:avLst/>
          </a:prstGeom>
          <a:noFill/>
          <a:ln w="9525">
            <a:noFill/>
            <a:miter lim="800000"/>
            <a:headEnd/>
            <a:tailEnd/>
          </a:ln>
        </p:spPr>
      </p:pic>
      <p:sp>
        <p:nvSpPr>
          <p:cNvPr id="10" name="Content Placeholder 2"/>
          <p:cNvSpPr>
            <a:spLocks noGrp="1"/>
          </p:cNvSpPr>
          <p:nvPr>
            <p:ph idx="1"/>
          </p:nvPr>
        </p:nvSpPr>
        <p:spPr>
          <a:xfrm>
            <a:off x="5353050" y="1219200"/>
            <a:ext cx="3790950" cy="4495816"/>
          </a:xfrm>
        </p:spPr>
        <p:txBody>
          <a:bodyPr>
            <a:normAutofit lnSpcReduction="10000"/>
          </a:bodyPr>
          <a:lstStyle/>
          <a:p>
            <a:pPr>
              <a:buFontTx/>
              <a:buNone/>
            </a:pPr>
            <a:r>
              <a:rPr lang="en-US" dirty="0"/>
              <a:t>Which type of listing are they?</a:t>
            </a:r>
          </a:p>
          <a:p>
            <a:endParaRPr lang="en-US" dirty="0"/>
          </a:p>
          <a:p>
            <a:pPr>
              <a:buNone/>
            </a:pPr>
            <a:r>
              <a:rPr lang="en-US" dirty="0"/>
              <a:t>A: </a:t>
            </a:r>
            <a:r>
              <a:rPr lang="en-US" sz="2000" dirty="0"/>
              <a:t>are the same business</a:t>
            </a:r>
          </a:p>
          <a:p>
            <a:pPr>
              <a:buNone/>
            </a:pPr>
            <a:endParaRPr lang="en-US" dirty="0"/>
          </a:p>
          <a:p>
            <a:pPr>
              <a:buNone/>
            </a:pPr>
            <a:r>
              <a:rPr lang="en-US" dirty="0"/>
              <a:t>B: </a:t>
            </a:r>
            <a:r>
              <a:rPr lang="en-US" sz="2000" dirty="0"/>
              <a:t>are different businesses sharing the same phone#</a:t>
            </a:r>
          </a:p>
          <a:p>
            <a:pPr>
              <a:buNone/>
            </a:pPr>
            <a:endParaRPr lang="en-US" dirty="0"/>
          </a:p>
          <a:p>
            <a:pPr>
              <a:buNone/>
            </a:pPr>
            <a:r>
              <a:rPr lang="en-US" dirty="0"/>
              <a:t>C: </a:t>
            </a:r>
            <a:r>
              <a:rPr lang="en-US" sz="2000" dirty="0"/>
              <a:t>are different businesses, only one </a:t>
            </a:r>
            <a:r>
              <a:rPr lang="en-US" sz="2000" dirty="0" smtClean="0"/>
              <a:t>with correct phone</a:t>
            </a:r>
            <a:r>
              <a:rPr lang="en-US" sz="2000" dirty="0"/>
              <a:t>#</a:t>
            </a:r>
          </a:p>
          <a:p>
            <a:pPr>
              <a:buFontTx/>
              <a:buNone/>
            </a:pPr>
            <a:endParaRPr lang="en-US" sz="2000" dirty="0"/>
          </a:p>
        </p:txBody>
      </p:sp>
      <p:sp>
        <p:nvSpPr>
          <p:cNvPr id="11" name="Oval 10"/>
          <p:cNvSpPr>
            <a:spLocks noChangeArrowheads="1"/>
          </p:cNvSpPr>
          <p:nvPr/>
        </p:nvSpPr>
        <p:spPr bwMode="auto">
          <a:xfrm>
            <a:off x="5365316" y="2643182"/>
            <a:ext cx="428625" cy="419100"/>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12" name="Oval 11"/>
          <p:cNvSpPr>
            <a:spLocks noChangeArrowheads="1"/>
          </p:cNvSpPr>
          <p:nvPr/>
        </p:nvSpPr>
        <p:spPr bwMode="auto">
          <a:xfrm>
            <a:off x="5367343" y="4857760"/>
            <a:ext cx="428625" cy="419100"/>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13" name="Oval 12"/>
          <p:cNvSpPr>
            <a:spLocks noChangeArrowheads="1"/>
          </p:cNvSpPr>
          <p:nvPr/>
        </p:nvSpPr>
        <p:spPr bwMode="auto">
          <a:xfrm>
            <a:off x="5357818" y="3571876"/>
            <a:ext cx="428625" cy="419100"/>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15" name="Slide Number Placeholder 19"/>
          <p:cNvSpPr txBox="1">
            <a:spLocks/>
          </p:cNvSpPr>
          <p:nvPr/>
        </p:nvSpPr>
        <p:spPr>
          <a:xfrm>
            <a:off x="6553200" y="6356350"/>
            <a:ext cx="2133600" cy="365125"/>
          </a:xfrm>
          <a:prstGeom prst="rect">
            <a:avLst/>
          </a:prstGeom>
        </p:spPr>
        <p:txBody>
          <a:bodyPr vert="horz"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D5AEC0-AD9F-4EA0-8305-5234344695B2}" type="slidenum">
              <a:rPr kumimoji="0" 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102</a:t>
            </a:fld>
            <a:endParaRPr kumimoji="0" lang="en-US" sz="1400" b="1" i="0" u="none" strike="noStrike" kern="1200" cap="none" spc="0" normalizeH="0" baseline="0" noProof="0">
              <a:ln>
                <a:noFill/>
              </a:ln>
              <a:solidFill>
                <a:srgbClr val="FFFFFF"/>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xit" presetSubtype="16" fill="hold" grpId="0" nodeType="withEffect">
                                  <p:stCondLst>
                                    <p:cond delay="0"/>
                                  </p:stCondLst>
                                  <p:childTnLst>
                                    <p:animEffect transition="out" filter="box(in)">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1"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grpId="2" nodeType="clickEffect">
                                  <p:stCondLst>
                                    <p:cond delay="0"/>
                                  </p:stCondLst>
                                  <p:childTnLst>
                                    <p:animEffect transition="out" filter="box(in)">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4" presetClass="entr" presetSubtype="1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ox(i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grpId="0" nodeType="clickEffect">
                                  <p:stCondLst>
                                    <p:cond delay="0"/>
                                  </p:stCondLst>
                                  <p:childTnLst>
                                    <p:animEffect transition="out" filter="box(in)">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4" presetClass="entr" presetSubtype="16"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ox(i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ox(in)">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Interaction with Other Aspects of DI (II)</a:t>
            </a:r>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103</a:t>
            </a:fld>
            <a:endParaRPr lang="de-DE"/>
          </a:p>
        </p:txBody>
      </p:sp>
      <p:sp>
        <p:nvSpPr>
          <p:cNvPr id="5" name="Content Placeholder 4"/>
          <p:cNvSpPr>
            <a:spLocks noGrp="1"/>
          </p:cNvSpPr>
          <p:nvPr>
            <p:ph sz="quarter" idx="1"/>
          </p:nvPr>
        </p:nvSpPr>
        <p:spPr>
          <a:xfrm>
            <a:off x="612648" y="1428736"/>
            <a:ext cx="8174194" cy="4972072"/>
          </a:xfrm>
        </p:spPr>
        <p:txBody>
          <a:bodyPr>
            <a:normAutofit/>
          </a:bodyPr>
          <a:lstStyle/>
          <a:p>
            <a:r>
              <a:rPr lang="en-US" sz="3000" b="1" dirty="0" smtClean="0"/>
              <a:t>Challenge 10</a:t>
            </a:r>
            <a:r>
              <a:rPr lang="en-US" sz="3000" dirty="0" smtClean="0"/>
              <a:t>: Distinguish wrong values from alternative representations of correct values</a:t>
            </a:r>
          </a:p>
          <a:p>
            <a:pPr lvl="1"/>
            <a:r>
              <a:rPr lang="en-US" sz="2700" dirty="0" smtClean="0"/>
              <a:t>E.g., A quiz</a:t>
            </a:r>
          </a:p>
          <a:p>
            <a:r>
              <a:rPr lang="en-US" sz="3000" b="1" dirty="0" smtClean="0"/>
              <a:t>Directions: </a:t>
            </a:r>
            <a:r>
              <a:rPr lang="en-US" sz="3000" dirty="0" smtClean="0"/>
              <a:t>Combine data fusion w. record linkage</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noProof="0" dirty="0" smtClean="0"/>
              <a:t>Conclusions</a:t>
            </a:r>
            <a:endParaRPr lang="en-US" noProof="0" dirty="0"/>
          </a:p>
        </p:txBody>
      </p:sp>
      <p:sp>
        <p:nvSpPr>
          <p:cNvPr id="5" name="Fußzeilenplatzhalter 4"/>
          <p:cNvSpPr>
            <a:spLocks noGrp="1"/>
          </p:cNvSpPr>
          <p:nvPr>
            <p:ph type="ftr" sz="quarter" idx="11"/>
          </p:nvPr>
        </p:nvSpPr>
        <p:spPr/>
        <p:txBody>
          <a:bodyPr/>
          <a:lstStyle/>
          <a:p>
            <a:r>
              <a:rPr lang="de-DE" smtClean="0"/>
              <a:t>Data Fusion | VLDB 2009 Tutorial | Luna Dong &amp; Felix Naumann</a:t>
            </a:r>
            <a:endParaRPr lang="de-DE"/>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de-DE" smtClean="0"/>
              <a:pPr/>
              <a:t>104</a:t>
            </a:fld>
            <a:endParaRPr lang="de-DE"/>
          </a:p>
        </p:txBody>
      </p:sp>
      <p:sp>
        <p:nvSpPr>
          <p:cNvPr id="3" name="Inhaltsplatzhalter 2"/>
          <p:cNvSpPr>
            <a:spLocks noGrp="1"/>
          </p:cNvSpPr>
          <p:nvPr>
            <p:ph sz="quarter" idx="1"/>
          </p:nvPr>
        </p:nvSpPr>
        <p:spPr/>
        <p:txBody>
          <a:bodyPr>
            <a:normAutofit fontScale="85000" lnSpcReduction="20000"/>
          </a:bodyPr>
          <a:lstStyle/>
          <a:p>
            <a:r>
              <a:rPr lang="en-US" noProof="0" dirty="0" smtClean="0"/>
              <a:t>Foundations</a:t>
            </a:r>
          </a:p>
          <a:p>
            <a:pPr lvl="1"/>
            <a:r>
              <a:rPr lang="en-US" noProof="0" dirty="0" smtClean="0"/>
              <a:t>Strategies and functions</a:t>
            </a:r>
          </a:p>
          <a:p>
            <a:pPr lvl="1"/>
            <a:r>
              <a:rPr lang="en-US" noProof="0" dirty="0" smtClean="0"/>
              <a:t>Operators</a:t>
            </a:r>
          </a:p>
          <a:p>
            <a:r>
              <a:rPr lang="en-US" noProof="0" dirty="0" smtClean="0"/>
              <a:t>Advanced </a:t>
            </a:r>
            <a:r>
              <a:rPr lang="en-US" dirty="0" smtClean="0"/>
              <a:t>techniques</a:t>
            </a:r>
          </a:p>
          <a:p>
            <a:pPr lvl="1"/>
            <a:r>
              <a:rPr lang="en-US" noProof="0" dirty="0" smtClean="0"/>
              <a:t>Consider accuracy</a:t>
            </a:r>
          </a:p>
          <a:p>
            <a:pPr lvl="1"/>
            <a:r>
              <a:rPr lang="en-US" noProof="0" dirty="0" smtClean="0"/>
              <a:t>Consider freshness</a:t>
            </a:r>
          </a:p>
          <a:p>
            <a:pPr lvl="1"/>
            <a:r>
              <a:rPr lang="en-US" dirty="0" smtClean="0"/>
              <a:t>Consider dependence</a:t>
            </a:r>
            <a:endParaRPr lang="en-US" noProof="0" dirty="0" smtClean="0"/>
          </a:p>
          <a:p>
            <a:r>
              <a:rPr lang="en-US" noProof="0" dirty="0" smtClean="0"/>
              <a:t>Open problems</a:t>
            </a:r>
          </a:p>
          <a:p>
            <a:pPr lvl="1"/>
            <a:r>
              <a:rPr lang="en-US" dirty="0" smtClean="0"/>
              <a:t>Accuracy</a:t>
            </a:r>
          </a:p>
          <a:p>
            <a:pPr lvl="1"/>
            <a:r>
              <a:rPr lang="en-US" dirty="0" smtClean="0"/>
              <a:t>Efficiency</a:t>
            </a:r>
          </a:p>
          <a:p>
            <a:pPr lvl="1"/>
            <a:r>
              <a:rPr lang="en-US" dirty="0" smtClean="0"/>
              <a:t>Usability</a:t>
            </a:r>
          </a:p>
          <a:p>
            <a:pPr lvl="1"/>
            <a:r>
              <a:rPr lang="en-US" dirty="0" smtClean="0"/>
              <a:t>Interaction with other components of DI</a:t>
            </a:r>
            <a:endParaRPr lang="en-US" noProof="0" dirty="0" smtClean="0"/>
          </a:p>
        </p:txBody>
      </p:sp>
      <p:sp>
        <p:nvSpPr>
          <p:cNvPr id="8" name="Oval 7"/>
          <p:cNvSpPr>
            <a:spLocks noChangeArrowheads="1"/>
          </p:cNvSpPr>
          <p:nvPr/>
        </p:nvSpPr>
        <p:spPr bwMode="auto">
          <a:xfrm flipV="1">
            <a:off x="5857884" y="5043507"/>
            <a:ext cx="381000" cy="361950"/>
          </a:xfrm>
          <a:prstGeom prst="ellipse">
            <a:avLst/>
          </a:prstGeom>
          <a:solidFill>
            <a:srgbClr val="FFC000"/>
          </a:solidFill>
          <a:ln w="28575" algn="ctr">
            <a:solidFill>
              <a:schemeClr val="tx1"/>
            </a:solidFill>
            <a:round/>
            <a:headEnd/>
            <a:tailEnd/>
          </a:ln>
        </p:spPr>
        <p:txBody>
          <a:bodyPr wrap="none" anchor="ctr"/>
          <a:lstStyle/>
          <a:p>
            <a:r>
              <a:rPr lang="en-US"/>
              <a:t>s</a:t>
            </a:r>
          </a:p>
        </p:txBody>
      </p:sp>
      <p:sp>
        <p:nvSpPr>
          <p:cNvPr id="9" name="Oval 8"/>
          <p:cNvSpPr>
            <a:spLocks noChangeArrowheads="1"/>
          </p:cNvSpPr>
          <p:nvPr/>
        </p:nvSpPr>
        <p:spPr bwMode="auto">
          <a:xfrm flipV="1">
            <a:off x="6457959" y="5405457"/>
            <a:ext cx="438150" cy="447675"/>
          </a:xfrm>
          <a:prstGeom prst="ellipse">
            <a:avLst/>
          </a:prstGeom>
          <a:solidFill>
            <a:srgbClr val="FFC000"/>
          </a:solidFill>
          <a:ln w="28575" algn="ctr">
            <a:solidFill>
              <a:schemeClr val="tx1"/>
            </a:solidFill>
            <a:round/>
            <a:headEnd/>
            <a:tailEnd/>
          </a:ln>
        </p:spPr>
        <p:txBody>
          <a:bodyPr wrap="none" anchor="ctr"/>
          <a:lstStyle/>
          <a:p>
            <a:r>
              <a:rPr lang="en-US"/>
              <a:t>s</a:t>
            </a:r>
          </a:p>
        </p:txBody>
      </p:sp>
      <p:sp>
        <p:nvSpPr>
          <p:cNvPr id="10" name="Oval 9"/>
          <p:cNvSpPr>
            <a:spLocks noChangeArrowheads="1"/>
          </p:cNvSpPr>
          <p:nvPr/>
        </p:nvSpPr>
        <p:spPr bwMode="auto">
          <a:xfrm flipV="1">
            <a:off x="6667509" y="5748357"/>
            <a:ext cx="276225" cy="276225"/>
          </a:xfrm>
          <a:prstGeom prst="ellipse">
            <a:avLst/>
          </a:prstGeom>
          <a:solidFill>
            <a:srgbClr val="FFC000"/>
          </a:solidFill>
          <a:ln w="28575" algn="ctr">
            <a:solidFill>
              <a:schemeClr val="tx1"/>
            </a:solidFill>
            <a:round/>
            <a:headEnd/>
            <a:tailEnd/>
          </a:ln>
        </p:spPr>
        <p:txBody>
          <a:bodyPr wrap="none" anchor="ctr"/>
          <a:lstStyle/>
          <a:p>
            <a:endParaRPr lang="en-US"/>
          </a:p>
        </p:txBody>
      </p:sp>
      <p:sp>
        <p:nvSpPr>
          <p:cNvPr id="11" name="Oval 10"/>
          <p:cNvSpPr>
            <a:spLocks noChangeArrowheads="1"/>
          </p:cNvSpPr>
          <p:nvPr/>
        </p:nvSpPr>
        <p:spPr bwMode="auto">
          <a:xfrm flipV="1">
            <a:off x="7115184" y="5214957"/>
            <a:ext cx="276225" cy="276225"/>
          </a:xfrm>
          <a:prstGeom prst="ellipse">
            <a:avLst/>
          </a:prstGeom>
          <a:solidFill>
            <a:srgbClr val="FFC000"/>
          </a:solidFill>
          <a:ln w="28575" algn="ctr">
            <a:solidFill>
              <a:schemeClr val="tx1"/>
            </a:solidFill>
            <a:round/>
            <a:headEnd/>
            <a:tailEnd/>
          </a:ln>
        </p:spPr>
        <p:txBody>
          <a:bodyPr wrap="none" anchor="ctr"/>
          <a:lstStyle/>
          <a:p>
            <a:endParaRPr lang="en-US"/>
          </a:p>
        </p:txBody>
      </p:sp>
      <p:sp>
        <p:nvSpPr>
          <p:cNvPr id="12" name="Oval 11"/>
          <p:cNvSpPr>
            <a:spLocks noChangeArrowheads="1"/>
          </p:cNvSpPr>
          <p:nvPr/>
        </p:nvSpPr>
        <p:spPr bwMode="auto">
          <a:xfrm flipV="1">
            <a:off x="7086609" y="5576907"/>
            <a:ext cx="723900" cy="638175"/>
          </a:xfrm>
          <a:prstGeom prst="ellipse">
            <a:avLst/>
          </a:prstGeom>
          <a:solidFill>
            <a:srgbClr val="FFC000"/>
          </a:solidFill>
          <a:ln w="28575" algn="ctr">
            <a:solidFill>
              <a:schemeClr val="tx1"/>
            </a:solidFill>
            <a:round/>
            <a:headEnd/>
            <a:tailEnd/>
          </a:ln>
        </p:spPr>
        <p:txBody>
          <a:bodyPr wrap="none" anchor="ctr" anchorCtr="1"/>
          <a:lstStyle/>
          <a:p>
            <a:r>
              <a:rPr lang="en-US"/>
              <a:t>s</a:t>
            </a:r>
          </a:p>
        </p:txBody>
      </p:sp>
      <p:sp>
        <p:nvSpPr>
          <p:cNvPr id="13" name="Oval 12"/>
          <p:cNvSpPr>
            <a:spLocks noChangeArrowheads="1"/>
          </p:cNvSpPr>
          <p:nvPr/>
        </p:nvSpPr>
        <p:spPr bwMode="auto">
          <a:xfrm flipV="1">
            <a:off x="7905759" y="5186382"/>
            <a:ext cx="276225" cy="276225"/>
          </a:xfrm>
          <a:prstGeom prst="ellipse">
            <a:avLst/>
          </a:prstGeom>
          <a:solidFill>
            <a:srgbClr val="FFC000"/>
          </a:solidFill>
          <a:ln w="28575" algn="ctr">
            <a:solidFill>
              <a:schemeClr val="tx1"/>
            </a:solidFill>
            <a:round/>
            <a:headEnd/>
            <a:tailEnd/>
          </a:ln>
        </p:spPr>
        <p:txBody>
          <a:bodyPr wrap="none" anchor="ctr"/>
          <a:lstStyle/>
          <a:p>
            <a:endParaRPr lang="en-US"/>
          </a:p>
        </p:txBody>
      </p:sp>
      <p:sp>
        <p:nvSpPr>
          <p:cNvPr id="15" name="Oval 14"/>
          <p:cNvSpPr>
            <a:spLocks noChangeArrowheads="1"/>
          </p:cNvSpPr>
          <p:nvPr/>
        </p:nvSpPr>
        <p:spPr bwMode="auto">
          <a:xfrm>
            <a:off x="6286512" y="1571612"/>
            <a:ext cx="1771650" cy="676275"/>
          </a:xfrm>
          <a:prstGeom prst="ellipse">
            <a:avLst/>
          </a:prstGeom>
          <a:solidFill>
            <a:srgbClr val="FFD525"/>
          </a:solidFill>
          <a:ln w="28575" algn="ctr">
            <a:solidFill>
              <a:schemeClr val="tx1"/>
            </a:solidFill>
            <a:round/>
            <a:headEnd/>
            <a:tailEnd/>
          </a:ln>
        </p:spPr>
        <p:txBody>
          <a:bodyPr wrap="none" anchor="ctr"/>
          <a:lstStyle/>
          <a:p>
            <a:pPr algn="ctr"/>
            <a:r>
              <a:rPr lang="en-US"/>
              <a:t>Cleaned</a:t>
            </a:r>
          </a:p>
          <a:p>
            <a:pPr algn="ctr"/>
            <a:r>
              <a:rPr lang="en-US"/>
              <a:t>Data</a:t>
            </a:r>
          </a:p>
        </p:txBody>
      </p:sp>
      <p:sp>
        <p:nvSpPr>
          <p:cNvPr id="16" name="Oval 15"/>
          <p:cNvSpPr>
            <a:spLocks noChangeArrowheads="1"/>
          </p:cNvSpPr>
          <p:nvPr/>
        </p:nvSpPr>
        <p:spPr bwMode="auto">
          <a:xfrm flipV="1">
            <a:off x="6848484" y="5214957"/>
            <a:ext cx="276225" cy="276225"/>
          </a:xfrm>
          <a:prstGeom prst="ellipse">
            <a:avLst/>
          </a:prstGeom>
          <a:solidFill>
            <a:srgbClr val="FFC000"/>
          </a:solidFill>
          <a:ln w="28575" algn="ctr">
            <a:solidFill>
              <a:schemeClr val="tx1"/>
            </a:solidFill>
            <a:round/>
            <a:headEnd/>
            <a:tailEnd/>
          </a:ln>
        </p:spPr>
        <p:txBody>
          <a:bodyPr wrap="none" anchor="ctr"/>
          <a:lstStyle/>
          <a:p>
            <a:endParaRPr lang="en-US"/>
          </a:p>
        </p:txBody>
      </p:sp>
      <p:sp>
        <p:nvSpPr>
          <p:cNvPr id="17" name="Oval 16"/>
          <p:cNvSpPr>
            <a:spLocks noChangeArrowheads="1"/>
          </p:cNvSpPr>
          <p:nvPr/>
        </p:nvSpPr>
        <p:spPr bwMode="auto">
          <a:xfrm flipV="1">
            <a:off x="7705734" y="5395932"/>
            <a:ext cx="352425" cy="352425"/>
          </a:xfrm>
          <a:prstGeom prst="ellipse">
            <a:avLst/>
          </a:prstGeom>
          <a:solidFill>
            <a:srgbClr val="FFC000"/>
          </a:solidFill>
          <a:ln w="28575" algn="ctr">
            <a:solidFill>
              <a:schemeClr val="tx1"/>
            </a:solidFill>
            <a:round/>
            <a:headEnd/>
            <a:tailEnd/>
          </a:ln>
        </p:spPr>
        <p:txBody>
          <a:bodyPr wrap="none" anchor="ctr"/>
          <a:lstStyle/>
          <a:p>
            <a:r>
              <a:rPr lang="en-US"/>
              <a:t>s</a:t>
            </a:r>
          </a:p>
        </p:txBody>
      </p:sp>
      <p:cxnSp>
        <p:nvCxnSpPr>
          <p:cNvPr id="18" name="Straight Arrow Connector 15"/>
          <p:cNvCxnSpPr>
            <a:cxnSpLocks noChangeShapeType="1"/>
            <a:stCxn id="17" idx="3"/>
          </p:cNvCxnSpPr>
          <p:nvPr/>
        </p:nvCxnSpPr>
        <p:spPr bwMode="auto">
          <a:xfrm rot="16200000" flipV="1">
            <a:off x="7104072" y="4794269"/>
            <a:ext cx="712787" cy="595313"/>
          </a:xfrm>
          <a:prstGeom prst="straightConnector1">
            <a:avLst/>
          </a:prstGeom>
          <a:noFill/>
          <a:ln w="28575" algn="ctr">
            <a:solidFill>
              <a:schemeClr val="tx1"/>
            </a:solidFill>
            <a:round/>
            <a:headEnd/>
            <a:tailEnd type="arrow" w="med" len="med"/>
          </a:ln>
        </p:spPr>
      </p:cxnSp>
      <p:cxnSp>
        <p:nvCxnSpPr>
          <p:cNvPr id="19" name="Straight Arrow Connector 17"/>
          <p:cNvCxnSpPr>
            <a:cxnSpLocks noChangeShapeType="1"/>
            <a:stCxn id="9" idx="4"/>
          </p:cNvCxnSpPr>
          <p:nvPr/>
        </p:nvCxnSpPr>
        <p:spPr bwMode="auto">
          <a:xfrm rot="5400000" flipH="1" flipV="1">
            <a:off x="6584959" y="4827607"/>
            <a:ext cx="669925" cy="485775"/>
          </a:xfrm>
          <a:prstGeom prst="straightConnector1">
            <a:avLst/>
          </a:prstGeom>
          <a:noFill/>
          <a:ln w="28575" algn="ctr">
            <a:solidFill>
              <a:schemeClr val="tx1"/>
            </a:solidFill>
            <a:round/>
            <a:headEnd/>
            <a:tailEnd type="arrow" w="med" len="med"/>
          </a:ln>
        </p:spPr>
      </p:cxnSp>
      <p:sp>
        <p:nvSpPr>
          <p:cNvPr id="20" name="Oval 22"/>
          <p:cNvSpPr>
            <a:spLocks noChangeArrowheads="1"/>
          </p:cNvSpPr>
          <p:nvPr/>
        </p:nvSpPr>
        <p:spPr bwMode="auto">
          <a:xfrm flipV="1">
            <a:off x="6315084" y="5024457"/>
            <a:ext cx="381000" cy="361950"/>
          </a:xfrm>
          <a:prstGeom prst="ellipse">
            <a:avLst/>
          </a:prstGeom>
          <a:solidFill>
            <a:srgbClr val="FFC000"/>
          </a:solidFill>
          <a:ln w="28575" algn="ctr">
            <a:solidFill>
              <a:schemeClr val="tx1"/>
            </a:solidFill>
            <a:round/>
            <a:headEnd/>
            <a:tailEnd/>
          </a:ln>
        </p:spPr>
        <p:txBody>
          <a:bodyPr wrap="none" anchor="ctr"/>
          <a:lstStyle/>
          <a:p>
            <a:r>
              <a:rPr lang="en-US"/>
              <a:t>s</a:t>
            </a:r>
          </a:p>
        </p:txBody>
      </p:sp>
      <p:sp>
        <p:nvSpPr>
          <p:cNvPr id="21" name="Oval 23"/>
          <p:cNvSpPr>
            <a:spLocks noChangeArrowheads="1"/>
          </p:cNvSpPr>
          <p:nvPr/>
        </p:nvSpPr>
        <p:spPr bwMode="auto">
          <a:xfrm flipV="1">
            <a:off x="5924559" y="5414982"/>
            <a:ext cx="381000" cy="361950"/>
          </a:xfrm>
          <a:prstGeom prst="ellipse">
            <a:avLst/>
          </a:prstGeom>
          <a:solidFill>
            <a:srgbClr val="FFC000"/>
          </a:solidFill>
          <a:ln w="28575" algn="ctr">
            <a:solidFill>
              <a:schemeClr val="tx1"/>
            </a:solidFill>
            <a:round/>
            <a:headEnd/>
            <a:tailEnd/>
          </a:ln>
        </p:spPr>
        <p:txBody>
          <a:bodyPr wrap="none" anchor="ctr"/>
          <a:lstStyle/>
          <a:p>
            <a:r>
              <a:rPr lang="en-US"/>
              <a:t>s</a:t>
            </a:r>
          </a:p>
        </p:txBody>
      </p:sp>
      <p:graphicFrame>
        <p:nvGraphicFramePr>
          <p:cNvPr id="24" name="Diagram 23"/>
          <p:cNvGraphicFramePr/>
          <p:nvPr/>
        </p:nvGraphicFramePr>
        <p:xfrm>
          <a:off x="5976990" y="2248988"/>
          <a:ext cx="2666976" cy="2492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mtClean="0"/>
              <a:t>References</a:t>
            </a:r>
            <a:endParaRPr lang="en-US" dirty="0"/>
          </a:p>
        </p:txBody>
      </p:sp>
      <p:sp>
        <p:nvSpPr>
          <p:cNvPr id="3" name="Fußzeilenplatzhalt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de-DE" smtClean="0"/>
              <a:pPr/>
              <a:t>105</a:t>
            </a:fld>
            <a:endParaRPr lang="de-DE"/>
          </a:p>
        </p:txBody>
      </p:sp>
      <p:sp>
        <p:nvSpPr>
          <p:cNvPr id="5" name="Inhaltsplatzhalter 4"/>
          <p:cNvSpPr>
            <a:spLocks noGrp="1"/>
          </p:cNvSpPr>
          <p:nvPr>
            <p:ph sz="quarter" idx="1"/>
          </p:nvPr>
        </p:nvSpPr>
        <p:spPr>
          <a:xfrm>
            <a:off x="285720" y="1285860"/>
            <a:ext cx="8643998" cy="4495800"/>
          </a:xfrm>
        </p:spPr>
        <p:txBody>
          <a:bodyPr>
            <a:noAutofit/>
          </a:bodyPr>
          <a:lstStyle/>
          <a:p>
            <a:r>
              <a:rPr lang="en-US" sz="1300" b="1" dirty="0" smtClean="0"/>
              <a:t>Survey</a:t>
            </a:r>
          </a:p>
          <a:p>
            <a:pPr lvl="1"/>
            <a:r>
              <a:rPr lang="en-US" sz="1200" dirty="0" smtClean="0"/>
              <a:t>[BN08] J. </a:t>
            </a:r>
            <a:r>
              <a:rPr lang="en-US" sz="1200" dirty="0" err="1" smtClean="0"/>
              <a:t>Bleiholder</a:t>
            </a:r>
            <a:r>
              <a:rPr lang="en-US" sz="1200" dirty="0" smtClean="0"/>
              <a:t>, F. </a:t>
            </a:r>
            <a:r>
              <a:rPr lang="en-US" sz="1200" dirty="0" err="1" smtClean="0"/>
              <a:t>Naumann</a:t>
            </a:r>
            <a:r>
              <a:rPr lang="en-US" sz="1200" dirty="0" smtClean="0"/>
              <a:t>. Data Fusion. ACM Computing Survey 2009.</a:t>
            </a:r>
          </a:p>
          <a:p>
            <a:r>
              <a:rPr lang="en-US" sz="1300" b="1" dirty="0" smtClean="0"/>
              <a:t>Foundations </a:t>
            </a:r>
            <a:r>
              <a:rPr lang="en-US" sz="1300" b="1" dirty="0" smtClean="0"/>
              <a:t>of Fusion</a:t>
            </a:r>
          </a:p>
          <a:p>
            <a:pPr lvl="1"/>
            <a:r>
              <a:rPr lang="en-US" sz="1200" dirty="0" smtClean="0"/>
              <a:t>[BBB+05] A. </a:t>
            </a:r>
            <a:r>
              <a:rPr lang="en-US" sz="1200" dirty="0" err="1" smtClean="0"/>
              <a:t>Bilke</a:t>
            </a:r>
            <a:r>
              <a:rPr lang="en-US" sz="1200" dirty="0" smtClean="0"/>
              <a:t>, J. </a:t>
            </a:r>
            <a:r>
              <a:rPr lang="en-US" sz="1200" dirty="0" err="1" smtClean="0"/>
              <a:t>Bleiholder</a:t>
            </a:r>
            <a:r>
              <a:rPr lang="en-US" sz="1200" dirty="0" smtClean="0"/>
              <a:t>, C. </a:t>
            </a:r>
            <a:r>
              <a:rPr lang="en-US" sz="1200" dirty="0" err="1" smtClean="0"/>
              <a:t>Böhm</a:t>
            </a:r>
            <a:r>
              <a:rPr lang="en-US" sz="1200" dirty="0" smtClean="0"/>
              <a:t>, K. </a:t>
            </a:r>
            <a:r>
              <a:rPr lang="en-US" sz="1200" dirty="0" err="1" smtClean="0"/>
              <a:t>Draba</a:t>
            </a:r>
            <a:r>
              <a:rPr lang="en-US" sz="1200" dirty="0" smtClean="0"/>
              <a:t>, F. </a:t>
            </a:r>
            <a:r>
              <a:rPr lang="en-US" sz="1200" dirty="0" err="1" smtClean="0"/>
              <a:t>Naumann</a:t>
            </a:r>
            <a:r>
              <a:rPr lang="en-US" sz="1200" dirty="0" smtClean="0"/>
              <a:t> and M. Weis. Automatic Data Fusion with </a:t>
            </a:r>
            <a:r>
              <a:rPr lang="en-US" sz="1200" dirty="0" err="1" smtClean="0"/>
              <a:t>HumMer</a:t>
            </a:r>
            <a:r>
              <a:rPr lang="en-US" sz="1200" dirty="0" smtClean="0"/>
              <a:t>. VLDB </a:t>
            </a:r>
            <a:r>
              <a:rPr lang="en-US" sz="1200" dirty="0" smtClean="0"/>
              <a:t>demo 2005.</a:t>
            </a:r>
            <a:endParaRPr lang="en-US" sz="1200" dirty="0" smtClean="0"/>
          </a:p>
          <a:p>
            <a:pPr lvl="1"/>
            <a:r>
              <a:rPr lang="en-US" sz="1200" dirty="0" smtClean="0"/>
              <a:t>[BDN07] Jens </a:t>
            </a:r>
            <a:r>
              <a:rPr lang="en-US" sz="1200" dirty="0" err="1" smtClean="0"/>
              <a:t>Bleiholder</a:t>
            </a:r>
            <a:r>
              <a:rPr lang="en-US" sz="1200" dirty="0" smtClean="0"/>
              <a:t>, </a:t>
            </a:r>
            <a:r>
              <a:rPr lang="en-US" sz="1200" dirty="0" err="1" smtClean="0"/>
              <a:t>Karsten</a:t>
            </a:r>
            <a:r>
              <a:rPr lang="en-US" sz="1200" dirty="0" smtClean="0"/>
              <a:t> </a:t>
            </a:r>
            <a:r>
              <a:rPr lang="en-US" sz="1200" dirty="0" err="1" smtClean="0"/>
              <a:t>Draba</a:t>
            </a:r>
            <a:r>
              <a:rPr lang="en-US" sz="1200" dirty="0" smtClean="0"/>
              <a:t>, and Felix </a:t>
            </a:r>
            <a:r>
              <a:rPr lang="en-US" sz="1200" dirty="0" err="1" smtClean="0"/>
              <a:t>Naumann</a:t>
            </a:r>
            <a:r>
              <a:rPr lang="en-US" sz="1200" dirty="0" smtClean="0"/>
              <a:t>. </a:t>
            </a:r>
            <a:r>
              <a:rPr lang="en-US" sz="1200" dirty="0" err="1" smtClean="0"/>
              <a:t>FuSem</a:t>
            </a:r>
            <a:r>
              <a:rPr lang="en-US" sz="1200" dirty="0" smtClean="0"/>
              <a:t> - Exploring Different Semantics of Data Fusion (demo) VLDB demo 2007.</a:t>
            </a:r>
          </a:p>
          <a:p>
            <a:pPr lvl="1"/>
            <a:r>
              <a:rPr lang="en-US" sz="1200" dirty="0" smtClean="0"/>
              <a:t>[BN05] J. Bleiholder, F. Naumann. Declarative Data Fusion - Syntax, Semantics, and Implementation. ADBIS </a:t>
            </a:r>
            <a:r>
              <a:rPr lang="en-US" sz="1200" dirty="0" smtClean="0"/>
              <a:t>2005.</a:t>
            </a:r>
            <a:endParaRPr lang="en-US" sz="1200" dirty="0" smtClean="0"/>
          </a:p>
          <a:p>
            <a:pPr lvl="1"/>
            <a:r>
              <a:rPr lang="en-US" sz="1200" dirty="0" smtClean="0"/>
              <a:t>[</a:t>
            </a:r>
            <a:r>
              <a:rPr lang="en-US" sz="1200" dirty="0" smtClean="0"/>
              <a:t>CS05] S. Cohen and Y. </a:t>
            </a:r>
            <a:r>
              <a:rPr lang="en-US" sz="1200" dirty="0" err="1" smtClean="0"/>
              <a:t>Sagiv</a:t>
            </a:r>
            <a:r>
              <a:rPr lang="en-US" sz="1200" dirty="0" smtClean="0"/>
              <a:t>. An incremental algorithm for computing ranked full disjunctions.  PODS 2005.</a:t>
            </a:r>
          </a:p>
          <a:p>
            <a:pPr lvl="1"/>
            <a:r>
              <a:rPr lang="en-US" sz="1200" dirty="0" smtClean="0"/>
              <a:t>[DeM89] </a:t>
            </a:r>
            <a:r>
              <a:rPr lang="en-US" sz="1200" dirty="0" err="1" smtClean="0"/>
              <a:t>DeMichiel</a:t>
            </a:r>
            <a:r>
              <a:rPr lang="en-US" sz="1200" dirty="0" smtClean="0"/>
              <a:t>, L. G. Resolving database incompatibility: An approach to performing relational operations over mismatched domains. TKDE 1989.</a:t>
            </a:r>
          </a:p>
          <a:p>
            <a:pPr lvl="1"/>
            <a:r>
              <a:rPr lang="en-US" sz="1200" dirty="0" smtClean="0"/>
              <a:t>[FFM05] Ariel </a:t>
            </a:r>
            <a:r>
              <a:rPr lang="en-US" sz="1200" dirty="0" err="1" smtClean="0"/>
              <a:t>Fuxman</a:t>
            </a:r>
            <a:r>
              <a:rPr lang="en-US" sz="1200" dirty="0" smtClean="0"/>
              <a:t>, </a:t>
            </a:r>
            <a:r>
              <a:rPr lang="en-US" sz="1200" dirty="0" err="1" smtClean="0"/>
              <a:t>Elham</a:t>
            </a:r>
            <a:r>
              <a:rPr lang="en-US" sz="1200" dirty="0" smtClean="0"/>
              <a:t> </a:t>
            </a:r>
            <a:r>
              <a:rPr lang="en-US" sz="1200" dirty="0" err="1" smtClean="0"/>
              <a:t>Fazli</a:t>
            </a:r>
            <a:r>
              <a:rPr lang="en-US" sz="1200" dirty="0" smtClean="0"/>
              <a:t>, Renee J. Miller. </a:t>
            </a:r>
            <a:r>
              <a:rPr lang="en-US" sz="1200" dirty="0" err="1" smtClean="0"/>
              <a:t>ConQuer</a:t>
            </a:r>
            <a:r>
              <a:rPr lang="en-US" sz="1200" dirty="0" smtClean="0"/>
              <a:t>: Efficient Management of Inconsistent Databases. SIGMOD </a:t>
            </a:r>
            <a:r>
              <a:rPr lang="en-US" sz="1200" dirty="0" smtClean="0"/>
              <a:t>2005.</a:t>
            </a:r>
            <a:endParaRPr lang="en-US" sz="1200" dirty="0" smtClean="0"/>
          </a:p>
          <a:p>
            <a:pPr lvl="1"/>
            <a:r>
              <a:rPr lang="en-US" sz="1200" dirty="0" smtClean="0"/>
              <a:t>[GL94] C. A. Galindo-</a:t>
            </a:r>
            <a:r>
              <a:rPr lang="en-US" sz="1200" dirty="0" err="1" smtClean="0"/>
              <a:t>Legaria</a:t>
            </a:r>
            <a:r>
              <a:rPr lang="en-US" sz="1200" dirty="0" smtClean="0"/>
              <a:t>. </a:t>
            </a:r>
            <a:r>
              <a:rPr lang="en-US" sz="1200" dirty="0" err="1" smtClean="0"/>
              <a:t>Outerjoins</a:t>
            </a:r>
            <a:r>
              <a:rPr lang="en-US" sz="1200" dirty="0" smtClean="0"/>
              <a:t> as disjunctions. SIGMOD </a:t>
            </a:r>
            <a:r>
              <a:rPr lang="en-US" sz="1200" dirty="0" smtClean="0"/>
              <a:t>1994.</a:t>
            </a:r>
            <a:endParaRPr lang="en-US" sz="1200" dirty="0" smtClean="0"/>
          </a:p>
          <a:p>
            <a:pPr lvl="1"/>
            <a:r>
              <a:rPr lang="en-US" sz="1200" dirty="0" smtClean="0"/>
              <a:t>[GPZ01] S. Greco, L. </a:t>
            </a:r>
            <a:r>
              <a:rPr lang="en-US" sz="1200" dirty="0" err="1" smtClean="0"/>
              <a:t>Pontieri</a:t>
            </a:r>
            <a:r>
              <a:rPr lang="en-US" sz="1200" dirty="0" smtClean="0"/>
              <a:t>, and E. </a:t>
            </a:r>
            <a:r>
              <a:rPr lang="en-US" sz="1200" dirty="0" err="1" smtClean="0"/>
              <a:t>Zumpano</a:t>
            </a:r>
            <a:r>
              <a:rPr lang="en-US" sz="1200" dirty="0" smtClean="0"/>
              <a:t>. Integrating and managing conflicting data. International Andrei </a:t>
            </a:r>
            <a:r>
              <a:rPr lang="en-US" sz="1200" dirty="0" err="1" smtClean="0"/>
              <a:t>Ershov</a:t>
            </a:r>
            <a:r>
              <a:rPr lang="en-US" sz="1200" dirty="0" smtClean="0"/>
              <a:t> Memorial Conference on Perspectives of System Informatics, 2001.</a:t>
            </a:r>
          </a:p>
          <a:p>
            <a:pPr lvl="1"/>
            <a:r>
              <a:rPr lang="en-US" sz="1200" dirty="0" smtClean="0"/>
              <a:t>[LSS94] Lim, E.-P., </a:t>
            </a:r>
            <a:r>
              <a:rPr lang="en-US" sz="1200" dirty="0" err="1" smtClean="0"/>
              <a:t>Srivastava</a:t>
            </a:r>
            <a:r>
              <a:rPr lang="en-US" sz="1200" dirty="0" smtClean="0"/>
              <a:t>, J., and </a:t>
            </a:r>
            <a:r>
              <a:rPr lang="en-US" sz="1200" dirty="0" err="1" smtClean="0"/>
              <a:t>Shekhar</a:t>
            </a:r>
            <a:r>
              <a:rPr lang="en-US" sz="1200" dirty="0" smtClean="0"/>
              <a:t>, S. Resolving attribute incompatibility in database integration: An evidential reasoning approach. ICDE 1994.</a:t>
            </a:r>
          </a:p>
          <a:p>
            <a:pPr lvl="1"/>
            <a:r>
              <a:rPr lang="en-US" sz="1200" dirty="0" smtClean="0"/>
              <a:t>[RPZ04] J. </a:t>
            </a:r>
            <a:r>
              <a:rPr lang="en-US" sz="1200" dirty="0" err="1" smtClean="0"/>
              <a:t>Rao</a:t>
            </a:r>
            <a:r>
              <a:rPr lang="en-US" sz="1200" dirty="0" smtClean="0"/>
              <a:t>, H. </a:t>
            </a:r>
            <a:r>
              <a:rPr lang="en-US" sz="1200" dirty="0" err="1" smtClean="0"/>
              <a:t>Pirahesh</a:t>
            </a:r>
            <a:r>
              <a:rPr lang="en-US" sz="1200" dirty="0" smtClean="0"/>
              <a:t>, and C. </a:t>
            </a:r>
            <a:r>
              <a:rPr lang="en-US" sz="1200" dirty="0" err="1" smtClean="0"/>
              <a:t>Zuzarte</a:t>
            </a:r>
            <a:r>
              <a:rPr lang="en-US" sz="1200" dirty="0" smtClean="0"/>
              <a:t>. Canonical abstraction for </a:t>
            </a:r>
            <a:r>
              <a:rPr lang="en-US" sz="1200" dirty="0" err="1" smtClean="0"/>
              <a:t>outerjoin</a:t>
            </a:r>
            <a:r>
              <a:rPr lang="en-US" sz="1200" dirty="0" smtClean="0"/>
              <a:t> optimization. SIGMOD 2004.</a:t>
            </a:r>
          </a:p>
          <a:p>
            <a:pPr lvl="1"/>
            <a:r>
              <a:rPr lang="en-US" sz="1200" dirty="0" smtClean="0"/>
              <a:t>[RU96] A. </a:t>
            </a:r>
            <a:r>
              <a:rPr lang="en-US" sz="1200" dirty="0" err="1" smtClean="0"/>
              <a:t>Rajaraman</a:t>
            </a:r>
            <a:r>
              <a:rPr lang="en-US" sz="1200" dirty="0" smtClean="0"/>
              <a:t> and J. D. </a:t>
            </a:r>
            <a:r>
              <a:rPr lang="en-US" sz="1200" dirty="0" err="1" smtClean="0"/>
              <a:t>Ullman</a:t>
            </a:r>
            <a:r>
              <a:rPr lang="en-US" sz="1200" dirty="0" smtClean="0"/>
              <a:t>. Integrating information by </a:t>
            </a:r>
            <a:r>
              <a:rPr lang="en-US" sz="1200" dirty="0" err="1" smtClean="0"/>
              <a:t>outerjoins</a:t>
            </a:r>
            <a:r>
              <a:rPr lang="en-US" sz="1200" dirty="0" smtClean="0"/>
              <a:t> and full disjunctions. PODS1996.</a:t>
            </a:r>
          </a:p>
          <a:p>
            <a:pPr lvl="1"/>
            <a:r>
              <a:rPr lang="en-US" sz="1200" dirty="0" smtClean="0"/>
              <a:t>[SD05] Dan </a:t>
            </a:r>
            <a:r>
              <a:rPr lang="en-US" sz="1200" dirty="0" err="1" smtClean="0"/>
              <a:t>Suciu</a:t>
            </a:r>
            <a:r>
              <a:rPr lang="en-US" sz="1200" dirty="0" smtClean="0"/>
              <a:t> and </a:t>
            </a:r>
            <a:r>
              <a:rPr lang="en-US" sz="1200" dirty="0" err="1" smtClean="0"/>
              <a:t>Nilesh</a:t>
            </a:r>
            <a:r>
              <a:rPr lang="en-US" sz="1200" dirty="0" smtClean="0"/>
              <a:t> </a:t>
            </a:r>
            <a:r>
              <a:rPr lang="en-US" sz="1200" dirty="0" err="1" smtClean="0"/>
              <a:t>Dalvi</a:t>
            </a:r>
            <a:r>
              <a:rPr lang="en-US" sz="1200" dirty="0" smtClean="0"/>
              <a:t>. Probabilistic Databases. Tutorial at SIGMOD </a:t>
            </a:r>
            <a:r>
              <a:rPr lang="en-US" sz="1200" dirty="0" smtClean="0"/>
              <a:t>2005.</a:t>
            </a:r>
            <a:endParaRPr lang="en-US" sz="1200" dirty="0" smtClean="0"/>
          </a:p>
          <a:p>
            <a:pPr lvl="1"/>
            <a:r>
              <a:rPr lang="en-US" sz="1200" dirty="0" smtClean="0"/>
              <a:t>[YÖ99] L. L. Yan and M. T. </a:t>
            </a:r>
            <a:r>
              <a:rPr lang="en-US" sz="1200" dirty="0" err="1" smtClean="0"/>
              <a:t>Özsu</a:t>
            </a:r>
            <a:r>
              <a:rPr lang="en-US" sz="1200" dirty="0" smtClean="0"/>
              <a:t>. Conflict tolerant queries in AURORA. </a:t>
            </a:r>
            <a:r>
              <a:rPr lang="en-US" sz="1200" dirty="0" err="1" smtClean="0"/>
              <a:t>CoopIS</a:t>
            </a:r>
            <a:r>
              <a:rPr lang="en-US" sz="1200" dirty="0" smtClean="0"/>
              <a:t> 1999.</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References (</a:t>
            </a:r>
            <a:r>
              <a:rPr lang="en-US" dirty="0" err="1" smtClean="0"/>
              <a:t>con’t</a:t>
            </a:r>
            <a:r>
              <a:rPr lang="en-US" dirty="0" smtClean="0"/>
              <a:t>)</a:t>
            </a:r>
            <a:endParaRPr lang="en-US" dirty="0"/>
          </a:p>
        </p:txBody>
      </p:sp>
      <p:sp>
        <p:nvSpPr>
          <p:cNvPr id="3" name="Fußzeilenplatzhalt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de-DE" smtClean="0"/>
              <a:pPr/>
              <a:t>106</a:t>
            </a:fld>
            <a:endParaRPr lang="de-DE"/>
          </a:p>
        </p:txBody>
      </p:sp>
      <p:sp>
        <p:nvSpPr>
          <p:cNvPr id="5" name="Inhaltsplatzhalter 4"/>
          <p:cNvSpPr>
            <a:spLocks noGrp="1"/>
          </p:cNvSpPr>
          <p:nvPr>
            <p:ph sz="quarter" idx="1"/>
          </p:nvPr>
        </p:nvSpPr>
        <p:spPr>
          <a:xfrm>
            <a:off x="285720" y="1285860"/>
            <a:ext cx="8643998" cy="4495800"/>
          </a:xfrm>
        </p:spPr>
        <p:txBody>
          <a:bodyPr>
            <a:noAutofit/>
          </a:bodyPr>
          <a:lstStyle/>
          <a:p>
            <a:r>
              <a:rPr lang="en-US" sz="1300" b="1" dirty="0" smtClean="0"/>
              <a:t>Advanced truth-discovery techniques</a:t>
            </a:r>
          </a:p>
          <a:p>
            <a:pPr lvl="1"/>
            <a:r>
              <a:rPr lang="it-IT" sz="1200" dirty="0" smtClean="0"/>
              <a:t>[ESD+09] L. Berti-Equille, A. D. Sarma, X. L. Dong, A. Marian, and </a:t>
            </a:r>
            <a:r>
              <a:rPr lang="en-US" sz="1200" dirty="0" smtClean="0"/>
              <a:t>D. </a:t>
            </a:r>
            <a:r>
              <a:rPr lang="en-US" sz="1200" dirty="0" err="1" smtClean="0"/>
              <a:t>Srivastava</a:t>
            </a:r>
            <a:r>
              <a:rPr lang="en-US" sz="1200" dirty="0" smtClean="0"/>
              <a:t>. Sailing the information ocean with awareness of currents: Discovery and application of source dependence. In </a:t>
            </a:r>
            <a:r>
              <a:rPr lang="en-US" sz="1200" i="1" dirty="0" smtClean="0"/>
              <a:t>CIDR, 2009.</a:t>
            </a:r>
          </a:p>
          <a:p>
            <a:pPr lvl="1"/>
            <a:r>
              <a:rPr lang="en-US" sz="1200" dirty="0" smtClean="0"/>
              <a:t>[BRR+05] A. Borodin, G. Roberts, J. Rosenthal, and P. </a:t>
            </a:r>
            <a:r>
              <a:rPr lang="en-US" sz="1200" dirty="0" err="1" smtClean="0"/>
              <a:t>Tsaparas</a:t>
            </a:r>
            <a:r>
              <a:rPr lang="en-US" sz="1200" dirty="0" smtClean="0"/>
              <a:t>. Link analysis ranking: algorithms, theory, and experiments. </a:t>
            </a:r>
            <a:r>
              <a:rPr lang="en-US" sz="1200" i="1" dirty="0" smtClean="0"/>
              <a:t>ACM TOIT, 5:231–297, 2005.</a:t>
            </a:r>
          </a:p>
          <a:p>
            <a:pPr lvl="1"/>
            <a:r>
              <a:rPr lang="en-US" sz="1200" dirty="0" smtClean="0"/>
              <a:t>[BP98] S. </a:t>
            </a:r>
            <a:r>
              <a:rPr lang="en-US" sz="1200" dirty="0" err="1" smtClean="0"/>
              <a:t>Brin</a:t>
            </a:r>
            <a:r>
              <a:rPr lang="en-US" sz="1200" dirty="0" smtClean="0"/>
              <a:t> and L. Page. The anatomy of a large-scale </a:t>
            </a:r>
            <a:r>
              <a:rPr lang="en-US" sz="1200" dirty="0" err="1" smtClean="0"/>
              <a:t>hypertextual</a:t>
            </a:r>
            <a:r>
              <a:rPr lang="en-US" sz="1200" dirty="0" smtClean="0"/>
              <a:t> Web search engine. </a:t>
            </a:r>
            <a:r>
              <a:rPr lang="en-US" sz="1200" i="1" dirty="0" smtClean="0"/>
              <a:t>Computer Networks and ISDN Systems, 30(1–7):107–117, 1998.</a:t>
            </a:r>
          </a:p>
          <a:p>
            <a:pPr lvl="1"/>
            <a:r>
              <a:rPr lang="en-US" sz="1200" dirty="0" smtClean="0"/>
              <a:t>[CG00] J. Cho and H. Garcia-Molina. Synchronizing a database to improve freshness. In </a:t>
            </a:r>
            <a:r>
              <a:rPr lang="en-US" sz="1200" i="1" dirty="0" smtClean="0"/>
              <a:t>SIGMOD, 2000.</a:t>
            </a:r>
          </a:p>
          <a:p>
            <a:pPr lvl="1"/>
            <a:r>
              <a:rPr lang="en-US" sz="1200" dirty="0" smtClean="0"/>
              <a:t>[Cha85] K. Chang. </a:t>
            </a:r>
            <a:r>
              <a:rPr lang="en-US" sz="1200" i="1" dirty="0" smtClean="0"/>
              <a:t>Combination of opinions: the expert problem and the group consensus problem. PhD thesis, University of </a:t>
            </a:r>
            <a:r>
              <a:rPr lang="en-US" sz="1200" dirty="0" smtClean="0"/>
              <a:t>California, Berkeley, 1985.</a:t>
            </a:r>
          </a:p>
          <a:p>
            <a:pPr lvl="1"/>
            <a:r>
              <a:rPr lang="it-IT" sz="1200" dirty="0" smtClean="0"/>
              <a:t>[DBS09a] X. L. Dong, L. Berti-Equille, and D. Srivastava. Integrating </a:t>
            </a:r>
            <a:r>
              <a:rPr lang="en-US" sz="1200" dirty="0" smtClean="0"/>
              <a:t>conflicting data: the role of source dependence. VLDB, 2009.</a:t>
            </a:r>
          </a:p>
          <a:p>
            <a:pPr lvl="1"/>
            <a:r>
              <a:rPr lang="en-US" sz="1200" dirty="0" smtClean="0"/>
              <a:t>[DBS09b] X. L. Dong, L. </a:t>
            </a:r>
            <a:r>
              <a:rPr lang="en-US" sz="1200" dirty="0" err="1" smtClean="0"/>
              <a:t>Berti-Equille</a:t>
            </a:r>
            <a:r>
              <a:rPr lang="en-US" sz="1200" dirty="0" smtClean="0"/>
              <a:t>, and D. </a:t>
            </a:r>
            <a:r>
              <a:rPr lang="en-US" sz="1200" dirty="0" err="1" smtClean="0"/>
              <a:t>Srivastava</a:t>
            </a:r>
            <a:r>
              <a:rPr lang="en-US" sz="1200" dirty="0" smtClean="0"/>
              <a:t>. Truth discovery and copying detection in a dynamic world.  In VLDB, 2009</a:t>
            </a:r>
          </a:p>
          <a:p>
            <a:pPr lvl="1"/>
            <a:r>
              <a:rPr lang="en-US" sz="1200" dirty="0" smtClean="0"/>
              <a:t>[French80] S. French. Updating of belief in the light of someone else’s opinion. </a:t>
            </a:r>
            <a:r>
              <a:rPr lang="en-US" sz="1200" i="1" dirty="0" smtClean="0"/>
              <a:t>Jour. of Roy. Statist. Soc. Ser. A, 143:43–48, 1980.</a:t>
            </a:r>
          </a:p>
          <a:p>
            <a:pPr lvl="1"/>
            <a:r>
              <a:rPr lang="en-US" sz="1200" dirty="0" smtClean="0"/>
              <a:t>[GLR05] H. Guo, P.- </a:t>
            </a:r>
            <a:r>
              <a:rPr lang="en-US" sz="1200" dirty="0" smtClean="0"/>
              <a:t>A</a:t>
            </a:r>
            <a:r>
              <a:rPr lang="en-US" sz="1200" dirty="0" smtClean="0"/>
              <a:t>. Larson, and R. </a:t>
            </a:r>
            <a:r>
              <a:rPr lang="en-US" sz="1200" dirty="0" err="1" smtClean="0"/>
              <a:t>Ramakrishnan</a:t>
            </a:r>
            <a:r>
              <a:rPr lang="en-US" sz="1200" dirty="0" smtClean="0"/>
              <a:t>. Caching with ’good enough’ currency, consistency, and completeness. In </a:t>
            </a:r>
            <a:r>
              <a:rPr lang="en-US" sz="1200" i="1" dirty="0" smtClean="0"/>
              <a:t>VLDB, 2005.</a:t>
            </a:r>
          </a:p>
          <a:p>
            <a:pPr lvl="1"/>
            <a:r>
              <a:rPr lang="en-US" sz="1200" dirty="0" smtClean="0"/>
              <a:t>[KSG03] S. </a:t>
            </a:r>
            <a:r>
              <a:rPr lang="en-US" sz="1200" dirty="0" err="1" smtClean="0"/>
              <a:t>Kamvar</a:t>
            </a:r>
            <a:r>
              <a:rPr lang="en-US" sz="1200" dirty="0" smtClean="0"/>
              <a:t>, M. Schlosser, and H. Garcia-Molina. The </a:t>
            </a:r>
            <a:r>
              <a:rPr lang="en-US" sz="1200" dirty="0" err="1" smtClean="0"/>
              <a:t>Eigentrust</a:t>
            </a:r>
            <a:r>
              <a:rPr lang="en-US" sz="1200" dirty="0" smtClean="0"/>
              <a:t> algorithm for reputation management in P2P networks. In </a:t>
            </a:r>
            <a:r>
              <a:rPr lang="en-US" sz="1200" i="1" dirty="0" smtClean="0"/>
              <a:t>Proc. of WWW, 2003.</a:t>
            </a:r>
          </a:p>
          <a:p>
            <a:pPr lvl="1"/>
            <a:r>
              <a:rPr lang="en-US" sz="1200" dirty="0" smtClean="0"/>
              <a:t>[Kle98] J. M. Kleinberg. Authoritative sources in a hyperlinked environment. In </a:t>
            </a:r>
            <a:r>
              <a:rPr lang="en-US" sz="1200" i="1" dirty="0" smtClean="0"/>
              <a:t>SODA, 1998.</a:t>
            </a:r>
          </a:p>
          <a:p>
            <a:pPr lvl="1"/>
            <a:r>
              <a:rPr lang="en-US" sz="1200" dirty="0" smtClean="0"/>
              <a:t>[Lin83] D. Lindley. Reconciliation of probability distributions. </a:t>
            </a:r>
            <a:r>
              <a:rPr lang="en-US" sz="1200" i="1" dirty="0" err="1" smtClean="0"/>
              <a:t>Oper</a:t>
            </a:r>
            <a:r>
              <a:rPr lang="en-US" sz="1200" i="1" dirty="0" smtClean="0"/>
              <a:t>. Res., 31:866–880, 1983.</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References (</a:t>
            </a:r>
            <a:r>
              <a:rPr lang="en-US" dirty="0" err="1" smtClean="0"/>
              <a:t>con’t</a:t>
            </a:r>
            <a:r>
              <a:rPr lang="en-US" dirty="0" smtClean="0"/>
              <a:t>)</a:t>
            </a:r>
            <a:endParaRPr lang="en-US" dirty="0"/>
          </a:p>
        </p:txBody>
      </p:sp>
      <p:sp>
        <p:nvSpPr>
          <p:cNvPr id="3" name="Fußzeilenplatzhalt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de-DE" smtClean="0"/>
              <a:pPr/>
              <a:t>107</a:t>
            </a:fld>
            <a:endParaRPr lang="de-DE"/>
          </a:p>
        </p:txBody>
      </p:sp>
      <p:sp>
        <p:nvSpPr>
          <p:cNvPr id="5" name="Inhaltsplatzhalter 4"/>
          <p:cNvSpPr>
            <a:spLocks noGrp="1"/>
          </p:cNvSpPr>
          <p:nvPr>
            <p:ph sz="quarter" idx="1"/>
          </p:nvPr>
        </p:nvSpPr>
        <p:spPr>
          <a:xfrm>
            <a:off x="285720" y="1285860"/>
            <a:ext cx="8643998" cy="4495800"/>
          </a:xfrm>
        </p:spPr>
        <p:txBody>
          <a:bodyPr>
            <a:noAutofit/>
          </a:bodyPr>
          <a:lstStyle/>
          <a:p>
            <a:pPr lvl="1"/>
            <a:r>
              <a:rPr lang="en-US" sz="1200" dirty="0" smtClean="0"/>
              <a:t>[LR04] A. </a:t>
            </a:r>
            <a:r>
              <a:rPr lang="en-US" sz="1200" dirty="0" err="1" smtClean="0"/>
              <a:t>Labrinidis</a:t>
            </a:r>
            <a:r>
              <a:rPr lang="en-US" sz="1200" dirty="0" smtClean="0"/>
              <a:t> and N. </a:t>
            </a:r>
            <a:r>
              <a:rPr lang="en-US" sz="1200" dirty="0" err="1" smtClean="0"/>
              <a:t>Roussopoulos</a:t>
            </a:r>
            <a:r>
              <a:rPr lang="en-US" sz="1200" dirty="0" smtClean="0"/>
              <a:t>. Exploring the tradeoff between performance and data freshness in database-driven web servers. </a:t>
            </a:r>
            <a:r>
              <a:rPr lang="nl-NL" sz="1200" i="1" dirty="0" smtClean="0"/>
              <a:t>VLDB J., 13(3):240–255, 2004.</a:t>
            </a:r>
          </a:p>
          <a:p>
            <a:pPr lvl="1"/>
            <a:r>
              <a:rPr lang="en-US" sz="1200" dirty="0" smtClean="0"/>
              <a:t>[OW05] C. </a:t>
            </a:r>
            <a:r>
              <a:rPr lang="en-US" sz="1200" dirty="0" err="1" smtClean="0"/>
              <a:t>Olston</a:t>
            </a:r>
            <a:r>
              <a:rPr lang="en-US" sz="1200" dirty="0" smtClean="0"/>
              <a:t> and J. </a:t>
            </a:r>
            <a:r>
              <a:rPr lang="en-US" sz="1200" dirty="0" err="1" smtClean="0"/>
              <a:t>Widom</a:t>
            </a:r>
            <a:r>
              <a:rPr lang="en-US" sz="1200" dirty="0" smtClean="0"/>
              <a:t>. Efficient monitoring and querying of distributed, dynamic data via approximate replication. </a:t>
            </a:r>
            <a:r>
              <a:rPr lang="en-US" sz="1200" i="1" dirty="0" smtClean="0"/>
              <a:t>IEEE Data Eng. Bull., 28(1):11–18, 2005.</a:t>
            </a:r>
          </a:p>
          <a:p>
            <a:pPr lvl="1"/>
            <a:r>
              <a:rPr lang="en-US" sz="1200" dirty="0" smtClean="0"/>
              <a:t>[SL03] A. Singh and L. Liu. </a:t>
            </a:r>
            <a:r>
              <a:rPr lang="en-US" sz="1200" dirty="0" err="1" smtClean="0"/>
              <a:t>TrustMe</a:t>
            </a:r>
            <a:r>
              <a:rPr lang="en-US" sz="1200" dirty="0" smtClean="0"/>
              <a:t>: anonymous management of trust relationships in decentralized P2P systems. In </a:t>
            </a:r>
            <a:r>
              <a:rPr lang="en-US" sz="1200" i="1" dirty="0" smtClean="0"/>
              <a:t>IEEE Intl. Conf. on Peer-to-Peer Computing, 2003.</a:t>
            </a:r>
          </a:p>
          <a:p>
            <a:pPr lvl="1"/>
            <a:r>
              <a:rPr lang="en-US" sz="1200" dirty="0" smtClean="0"/>
              <a:t>[TB01] D. Theodoratos and M. </a:t>
            </a:r>
            <a:r>
              <a:rPr lang="en-US" sz="1200" dirty="0" err="1" smtClean="0"/>
              <a:t>Bouzeghoub</a:t>
            </a:r>
            <a:r>
              <a:rPr lang="en-US" sz="1200" dirty="0" smtClean="0"/>
              <a:t>. Data currency quality satisfaction in the design of a data warehouse. </a:t>
            </a:r>
            <a:r>
              <a:rPr lang="en-US" sz="1200" i="1" dirty="0" smtClean="0"/>
              <a:t>Int. J. </a:t>
            </a:r>
            <a:r>
              <a:rPr lang="en-US" sz="1200" i="1" dirty="0" err="1" smtClean="0"/>
              <a:t>ooperative</a:t>
            </a:r>
            <a:r>
              <a:rPr lang="en-US" sz="1200" i="1" dirty="0" smtClean="0"/>
              <a:t> Inf. Syst., 10(3):299–326, 2001.</a:t>
            </a:r>
          </a:p>
          <a:p>
            <a:pPr lvl="1"/>
            <a:r>
              <a:rPr lang="en-US" sz="1200" dirty="0" smtClean="0"/>
              <a:t>[WM07] M. Wu and A. Marian. Corroborating answers from multiple web sources. In </a:t>
            </a:r>
            <a:r>
              <a:rPr lang="en-US" sz="1200" i="1" dirty="0" smtClean="0"/>
              <a:t>Proc. of </a:t>
            </a:r>
            <a:r>
              <a:rPr lang="en-US" sz="1200" i="1" dirty="0" err="1" smtClean="0"/>
              <a:t>WebDB</a:t>
            </a:r>
            <a:r>
              <a:rPr lang="en-US" sz="1200" i="1" dirty="0" smtClean="0"/>
              <a:t>, 2007.</a:t>
            </a:r>
          </a:p>
          <a:p>
            <a:pPr lvl="1"/>
            <a:r>
              <a:rPr lang="en-US" sz="1200" dirty="0" smtClean="0"/>
              <a:t>[YHY07] X. Yin, J. Han, and P. S. Yu. Truth discovery with multiple conflicting information providers on the Web. In </a:t>
            </a:r>
            <a:r>
              <a:rPr lang="en-US" sz="1200" i="1" dirty="0" smtClean="0"/>
              <a:t>Proc. Of SIGKDD, 2007.</a:t>
            </a:r>
          </a:p>
          <a:p>
            <a:pPr lvl="2"/>
            <a:endParaRPr lang="en-US" sz="1200" i="1" dirty="0" smtClean="0"/>
          </a:p>
          <a:p>
            <a:pPr lvl="1"/>
            <a:endParaRPr lang="en-US" sz="1000" b="1"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normAutofit fontScale="90000"/>
          </a:bodyPr>
          <a:lstStyle/>
          <a:p>
            <a:r>
              <a:rPr lang="en-US" dirty="0" smtClean="0"/>
              <a:t>Data Conflict Elimination</a:t>
            </a:r>
            <a:endParaRPr lang="en-US" dirty="0"/>
          </a:p>
        </p:txBody>
      </p:sp>
      <p:sp>
        <p:nvSpPr>
          <p:cNvPr id="11" name="Fußzeilenplatzhalter 10"/>
          <p:cNvSpPr>
            <a:spLocks noGrp="1"/>
          </p:cNvSpPr>
          <p:nvPr>
            <p:ph type="ftr" sz="quarter" idx="11"/>
          </p:nvPr>
        </p:nvSpPr>
        <p:spPr/>
        <p:txBody>
          <a:bodyPr/>
          <a:lstStyle/>
          <a:p>
            <a:r>
              <a:rPr lang="en-US" smtClean="0"/>
              <a:t>Data Fusion | VLDB 2009 Tutorial | Luna Dong &amp; Felix Naumann</a:t>
            </a:r>
            <a:endParaRPr lang="en-US"/>
          </a:p>
        </p:txBody>
      </p:sp>
      <p:sp>
        <p:nvSpPr>
          <p:cNvPr id="10" name="Foliennummernplatzhalter 9"/>
          <p:cNvSpPr>
            <a:spLocks noGrp="1"/>
          </p:cNvSpPr>
          <p:nvPr>
            <p:ph type="sldNum" sz="quarter" idx="12"/>
          </p:nvPr>
        </p:nvSpPr>
        <p:spPr/>
        <p:txBody>
          <a:bodyPr>
            <a:normAutofit fontScale="85000" lnSpcReduction="20000"/>
          </a:bodyPr>
          <a:lstStyle/>
          <a:p>
            <a:fld id="{990DCB26-31A7-407B-913D-2205DF993093}" type="slidenum">
              <a:rPr lang="en-US" smtClean="0"/>
              <a:pPr/>
              <a:t>11</a:t>
            </a:fld>
            <a:endParaRPr lang="en-US"/>
          </a:p>
        </p:txBody>
      </p:sp>
      <p:sp>
        <p:nvSpPr>
          <p:cNvPr id="575491" name="Rectangle 3"/>
          <p:cNvSpPr>
            <a:spLocks noGrp="1" noChangeArrowheads="1"/>
          </p:cNvSpPr>
          <p:nvPr>
            <p:ph sz="quarter" idx="1"/>
          </p:nvPr>
        </p:nvSpPr>
        <p:spPr/>
        <p:txBody>
          <a:bodyPr>
            <a:normAutofit fontScale="92500" lnSpcReduction="10000"/>
          </a:bodyPr>
          <a:lstStyle/>
          <a:p>
            <a:r>
              <a:rPr lang="en-US" dirty="0" smtClean="0"/>
              <a:t>Error correction</a:t>
            </a:r>
          </a:p>
          <a:p>
            <a:pPr lvl="1"/>
            <a:r>
              <a:rPr lang="en-US" dirty="0" smtClean="0"/>
              <a:t>Reference tables</a:t>
            </a:r>
          </a:p>
          <a:p>
            <a:pPr lvl="2"/>
            <a:r>
              <a:rPr lang="en-US" dirty="0" smtClean="0"/>
              <a:t>Cities, countries, products ...</a:t>
            </a:r>
          </a:p>
          <a:p>
            <a:pPr lvl="2"/>
            <a:r>
              <a:rPr lang="en-US" dirty="0" smtClean="0"/>
              <a:t>Similarity measures</a:t>
            </a:r>
          </a:p>
          <a:p>
            <a:pPr lvl="1"/>
            <a:r>
              <a:rPr lang="en-US" dirty="0" smtClean="0"/>
              <a:t>Standardization and transformation</a:t>
            </a:r>
          </a:p>
          <a:p>
            <a:pPr lvl="1"/>
            <a:r>
              <a:rPr lang="en-US" dirty="0" smtClean="0"/>
              <a:t>Domain-knowledge (meta data)</a:t>
            </a:r>
          </a:p>
          <a:p>
            <a:pPr lvl="2"/>
            <a:r>
              <a:rPr lang="en-US" dirty="0" smtClean="0"/>
              <a:t>Conventions (country/region-specific spelling)</a:t>
            </a:r>
          </a:p>
          <a:p>
            <a:pPr lvl="2"/>
            <a:r>
              <a:rPr lang="en-US" dirty="0" err="1" smtClean="0"/>
              <a:t>Ontologies</a:t>
            </a:r>
            <a:endParaRPr lang="en-US" dirty="0" smtClean="0"/>
          </a:p>
          <a:p>
            <a:pPr lvl="2"/>
            <a:r>
              <a:rPr lang="en-US" dirty="0" smtClean="0"/>
              <a:t>Thesauri, dictionaries for homonyms, synonyms, ...</a:t>
            </a:r>
          </a:p>
          <a:p>
            <a:pPr lvl="1"/>
            <a:r>
              <a:rPr lang="en-US" dirty="0" smtClean="0"/>
              <a:t>Outlier detection and elimination</a:t>
            </a:r>
          </a:p>
          <a:p>
            <a:r>
              <a:rPr lang="en-US" dirty="0" smtClean="0"/>
              <a:t>And data fusion…</a:t>
            </a:r>
          </a:p>
        </p:txBody>
      </p:sp>
    </p:spTree>
  </p:cSld>
  <p:clrMapOvr>
    <a:masterClrMapping/>
  </p:clrMapOvr>
  <p:transition>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noProof="0" dirty="0" smtClean="0"/>
              <a:t>Overview</a:t>
            </a:r>
            <a:endParaRPr lang="en-US" noProof="0" dirty="0"/>
          </a:p>
        </p:txBody>
      </p:sp>
      <p:sp>
        <p:nvSpPr>
          <p:cNvPr id="5" name="Fußzeilenplatzhalter 4"/>
          <p:cNvSpPr>
            <a:spLocks noGrp="1"/>
          </p:cNvSpPr>
          <p:nvPr>
            <p:ph type="ftr" sz="quarter" idx="11"/>
          </p:nvPr>
        </p:nvSpPr>
        <p:spPr/>
        <p:txBody>
          <a:bodyPr/>
          <a:lstStyle/>
          <a:p>
            <a:r>
              <a:rPr lang="de-DE" smtClean="0"/>
              <a:t>Data Fusion | VLDB 2009 Tutorial | Luna Dong &amp; Felix Naumann</a:t>
            </a:r>
            <a:endParaRPr lang="de-DE"/>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de-DE" smtClean="0"/>
              <a:pPr/>
              <a:t>12</a:t>
            </a:fld>
            <a:endParaRPr lang="de-DE"/>
          </a:p>
        </p:txBody>
      </p:sp>
      <p:sp>
        <p:nvSpPr>
          <p:cNvPr id="3" name="Inhaltsplatzhalter 2"/>
          <p:cNvSpPr>
            <a:spLocks noGrp="1"/>
          </p:cNvSpPr>
          <p:nvPr>
            <p:ph sz="quarter" idx="1"/>
          </p:nvPr>
        </p:nvSpPr>
        <p:spPr/>
        <p:txBody>
          <a:bodyPr/>
          <a:lstStyle/>
          <a:p>
            <a:pPr marL="320040" lvl="1" indent="-320040">
              <a:spcBef>
                <a:spcPts val="700"/>
              </a:spcBef>
              <a:buClr>
                <a:schemeClr val="accent2"/>
              </a:buClr>
              <a:buSzPct val="60000"/>
              <a:buFont typeface="Wingdings"/>
              <a:buChar char=""/>
            </a:pPr>
            <a:r>
              <a:rPr lang="en-US" sz="2900" dirty="0" smtClean="0"/>
              <a:t>Data fusion in the integration process</a:t>
            </a:r>
          </a:p>
          <a:p>
            <a:r>
              <a:rPr lang="en-US" dirty="0" smtClean="0"/>
              <a:t>Foundations of data fusion</a:t>
            </a:r>
          </a:p>
          <a:p>
            <a:pPr lvl="1"/>
            <a:r>
              <a:rPr lang="en-US" dirty="0" smtClean="0"/>
              <a:t>Conflict resolution strategies and functions</a:t>
            </a:r>
          </a:p>
          <a:p>
            <a:pPr lvl="1"/>
            <a:r>
              <a:rPr lang="en-US" dirty="0" smtClean="0"/>
              <a:t>Conflict resolution operators</a:t>
            </a:r>
          </a:p>
          <a:p>
            <a:r>
              <a:rPr lang="en-US" dirty="0" smtClean="0"/>
              <a:t>Advanced truth-discovery techniques</a:t>
            </a:r>
          </a:p>
          <a:p>
            <a:r>
              <a:rPr lang="en-US" dirty="0" smtClean="0"/>
              <a:t>Existing data fusion systems</a:t>
            </a:r>
          </a:p>
          <a:p>
            <a:r>
              <a:rPr lang="en-US" dirty="0" smtClean="0"/>
              <a:t>Open problems</a:t>
            </a:r>
            <a:endParaRPr lang="en-US" dirty="0"/>
          </a:p>
        </p:txBody>
      </p:sp>
      <p:sp>
        <p:nvSpPr>
          <p:cNvPr id="6" name="Pfeil nach rechts 5"/>
          <p:cNvSpPr/>
          <p:nvPr/>
        </p:nvSpPr>
        <p:spPr>
          <a:xfrm>
            <a:off x="142844" y="1643050"/>
            <a:ext cx="50006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p:nvPr>
        </p:nvSpPr>
        <p:spPr/>
        <p:txBody>
          <a:bodyPr>
            <a:normAutofit fontScale="90000"/>
          </a:bodyPr>
          <a:lstStyle/>
          <a:p>
            <a:r>
              <a:rPr lang="en-US" dirty="0"/>
              <a:t>Information Integration </a:t>
            </a:r>
          </a:p>
        </p:txBody>
      </p:sp>
      <p:sp>
        <p:nvSpPr>
          <p:cNvPr id="19" name="Fußzeilenplatzhalter 18"/>
          <p:cNvSpPr>
            <a:spLocks noGrp="1"/>
          </p:cNvSpPr>
          <p:nvPr>
            <p:ph type="ftr" sz="quarter" idx="11"/>
          </p:nvPr>
        </p:nvSpPr>
        <p:spPr/>
        <p:txBody>
          <a:bodyPr/>
          <a:lstStyle/>
          <a:p>
            <a:r>
              <a:rPr lang="de-DE" smtClean="0"/>
              <a:t>Data Fusion | VLDB 2009 Tutorial | Luna Dong &amp; Felix Naumann</a:t>
            </a:r>
            <a:endParaRPr lang="de-DE"/>
          </a:p>
        </p:txBody>
      </p:sp>
      <p:sp>
        <p:nvSpPr>
          <p:cNvPr id="18" name="Foliennummernplatzhalter 17"/>
          <p:cNvSpPr>
            <a:spLocks noGrp="1"/>
          </p:cNvSpPr>
          <p:nvPr>
            <p:ph type="sldNum" sz="quarter" idx="12"/>
          </p:nvPr>
        </p:nvSpPr>
        <p:spPr/>
        <p:txBody>
          <a:bodyPr>
            <a:normAutofit fontScale="85000" lnSpcReduction="20000"/>
          </a:bodyPr>
          <a:lstStyle/>
          <a:p>
            <a:fld id="{59B5FACA-E808-4B0B-9CE5-2D4613DC80C8}" type="slidenum">
              <a:rPr lang="de-DE" smtClean="0"/>
              <a:pPr/>
              <a:t>13</a:t>
            </a:fld>
            <a:endParaRPr lang="de-DE"/>
          </a:p>
        </p:txBody>
      </p:sp>
      <p:cxnSp>
        <p:nvCxnSpPr>
          <p:cNvPr id="1038348" name="AutoShape 12"/>
          <p:cNvCxnSpPr>
            <a:cxnSpLocks noChangeShapeType="1"/>
            <a:stCxn id="16" idx="4"/>
            <a:endCxn id="23" idx="1"/>
          </p:cNvCxnSpPr>
          <p:nvPr/>
        </p:nvCxnSpPr>
        <p:spPr bwMode="auto">
          <a:xfrm>
            <a:off x="1214414" y="2163688"/>
            <a:ext cx="500066" cy="244427"/>
          </a:xfrm>
          <a:prstGeom prst="curvedConnector3">
            <a:avLst>
              <a:gd name="adj1" fmla="val 50000"/>
            </a:avLst>
          </a:prstGeom>
          <a:noFill/>
          <a:ln w="38100">
            <a:solidFill>
              <a:schemeClr val="tx2"/>
            </a:solidFill>
            <a:round/>
            <a:headEnd/>
            <a:tailEnd type="triangle" w="med" len="med"/>
          </a:ln>
          <a:effectLst/>
        </p:spPr>
      </p:cxnSp>
      <p:cxnSp>
        <p:nvCxnSpPr>
          <p:cNvPr id="1038349" name="AutoShape 13"/>
          <p:cNvCxnSpPr>
            <a:cxnSpLocks noChangeShapeType="1"/>
            <a:stCxn id="17" idx="4"/>
            <a:endCxn id="26" idx="1"/>
          </p:cNvCxnSpPr>
          <p:nvPr/>
        </p:nvCxnSpPr>
        <p:spPr bwMode="auto">
          <a:xfrm>
            <a:off x="1214414" y="4092514"/>
            <a:ext cx="500066" cy="392526"/>
          </a:xfrm>
          <a:prstGeom prst="curvedConnector3">
            <a:avLst>
              <a:gd name="adj1" fmla="val 50000"/>
            </a:avLst>
          </a:prstGeom>
          <a:noFill/>
          <a:ln w="38100">
            <a:solidFill>
              <a:schemeClr val="tx2"/>
            </a:solidFill>
            <a:round/>
            <a:headEnd/>
            <a:tailEnd type="triangle" w="med" len="med"/>
          </a:ln>
          <a:effectLst/>
        </p:spPr>
      </p:cxnSp>
      <p:sp>
        <p:nvSpPr>
          <p:cNvPr id="16" name="Flussdiagramm: Magnetplattenspeicher 15"/>
          <p:cNvSpPr/>
          <p:nvPr/>
        </p:nvSpPr>
        <p:spPr>
          <a:xfrm>
            <a:off x="142844" y="1857364"/>
            <a:ext cx="107157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Source A</a:t>
            </a:r>
            <a:endParaRPr lang="de-DE" dirty="0"/>
          </a:p>
        </p:txBody>
      </p:sp>
      <p:sp>
        <p:nvSpPr>
          <p:cNvPr id="17" name="Flussdiagramm: Magnetplattenspeicher 16"/>
          <p:cNvSpPr/>
          <p:nvPr/>
        </p:nvSpPr>
        <p:spPr>
          <a:xfrm>
            <a:off x="142844" y="3786190"/>
            <a:ext cx="107157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Source B</a:t>
            </a:r>
            <a:endParaRPr lang="de-DE" dirty="0"/>
          </a:p>
        </p:txBody>
      </p:sp>
      <p:sp>
        <p:nvSpPr>
          <p:cNvPr id="23" name="Eine Ecke des Rechtecks abrunden 22"/>
          <p:cNvSpPr/>
          <p:nvPr/>
        </p:nvSpPr>
        <p:spPr>
          <a:xfrm>
            <a:off x="1714480" y="1500174"/>
            <a:ext cx="3214710" cy="1815882"/>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US" sz="1400" dirty="0" smtClean="0">
                <a:cs typeface="Arial" charset="0"/>
              </a:rPr>
              <a:t>&lt;pub&gt;</a:t>
            </a:r>
          </a:p>
          <a:p>
            <a:r>
              <a:rPr lang="en-US" sz="1400" dirty="0" smtClean="0">
                <a:cs typeface="Arial" charset="0"/>
              </a:rPr>
              <a:t>    &lt;</a:t>
            </a:r>
            <a:r>
              <a:rPr lang="en-US" sz="1400" dirty="0" err="1" smtClean="0">
                <a:cs typeface="Arial" charset="0"/>
              </a:rPr>
              <a:t>Titel</a:t>
            </a:r>
            <a:r>
              <a:rPr lang="en-US" sz="1400" dirty="0" smtClean="0">
                <a:cs typeface="Arial" charset="0"/>
              </a:rPr>
              <a:t>&gt; Federated Database </a:t>
            </a:r>
          </a:p>
          <a:p>
            <a:r>
              <a:rPr lang="en-US" sz="1400" dirty="0" smtClean="0">
                <a:cs typeface="Arial" charset="0"/>
              </a:rPr>
              <a:t>                Systems &lt;/</a:t>
            </a:r>
            <a:r>
              <a:rPr lang="en-US" sz="1400" dirty="0" err="1" smtClean="0">
                <a:cs typeface="Arial" charset="0"/>
              </a:rPr>
              <a:t>Titel</a:t>
            </a:r>
            <a:r>
              <a:rPr lang="en-US" sz="1400" dirty="0" smtClean="0">
                <a:cs typeface="Arial" charset="0"/>
              </a:rPr>
              <a:t>&gt;</a:t>
            </a:r>
          </a:p>
          <a:p>
            <a:r>
              <a:rPr lang="en-US" sz="1400" dirty="0" smtClean="0">
                <a:cs typeface="Arial" charset="0"/>
              </a:rPr>
              <a:t>    &lt;</a:t>
            </a:r>
            <a:r>
              <a:rPr lang="en-US" sz="1400" dirty="0" err="1" smtClean="0">
                <a:cs typeface="Arial" charset="0"/>
              </a:rPr>
              <a:t>Autoren</a:t>
            </a:r>
            <a:r>
              <a:rPr lang="en-US" sz="1400" dirty="0" smtClean="0">
                <a:cs typeface="Arial" charset="0"/>
              </a:rPr>
              <a:t>&gt;</a:t>
            </a:r>
          </a:p>
          <a:p>
            <a:r>
              <a:rPr lang="en-US" sz="1400" dirty="0" smtClean="0">
                <a:cs typeface="Arial" charset="0"/>
              </a:rPr>
              <a:t>         &lt;</a:t>
            </a:r>
            <a:r>
              <a:rPr lang="en-US" sz="1400" dirty="0" err="1" smtClean="0">
                <a:cs typeface="Arial" charset="0"/>
              </a:rPr>
              <a:t>Autor</a:t>
            </a:r>
            <a:r>
              <a:rPr lang="en-US" sz="1400" dirty="0" smtClean="0">
                <a:cs typeface="Arial" charset="0"/>
              </a:rPr>
              <a:t>&gt; </a:t>
            </a:r>
            <a:r>
              <a:rPr lang="en-US" sz="1400" dirty="0" err="1" smtClean="0">
                <a:cs typeface="Arial" charset="0"/>
              </a:rPr>
              <a:t>Amit</a:t>
            </a:r>
            <a:r>
              <a:rPr lang="en-US" sz="1400" dirty="0" smtClean="0">
                <a:cs typeface="Arial" charset="0"/>
              </a:rPr>
              <a:t> </a:t>
            </a:r>
            <a:r>
              <a:rPr lang="en-US" sz="1400" dirty="0" err="1" smtClean="0">
                <a:cs typeface="Arial" charset="0"/>
              </a:rPr>
              <a:t>Sheth</a:t>
            </a:r>
            <a:r>
              <a:rPr lang="en-US" sz="1400" dirty="0" smtClean="0">
                <a:cs typeface="Arial" charset="0"/>
              </a:rPr>
              <a:t> &lt;/</a:t>
            </a:r>
            <a:r>
              <a:rPr lang="en-US" sz="1400" dirty="0" err="1" smtClean="0">
                <a:cs typeface="Arial" charset="0"/>
              </a:rPr>
              <a:t>Autor</a:t>
            </a:r>
            <a:r>
              <a:rPr lang="en-US" sz="1400" dirty="0" smtClean="0">
                <a:cs typeface="Arial" charset="0"/>
              </a:rPr>
              <a:t>&gt;</a:t>
            </a:r>
          </a:p>
          <a:p>
            <a:r>
              <a:rPr lang="en-US" sz="1400" dirty="0" smtClean="0">
                <a:cs typeface="Arial" charset="0"/>
              </a:rPr>
              <a:t>         &lt;</a:t>
            </a:r>
            <a:r>
              <a:rPr lang="en-US" sz="1400" dirty="0" err="1" smtClean="0">
                <a:cs typeface="Arial" charset="0"/>
              </a:rPr>
              <a:t>Autor</a:t>
            </a:r>
            <a:r>
              <a:rPr lang="en-US" sz="1400" dirty="0" smtClean="0">
                <a:cs typeface="Arial" charset="0"/>
              </a:rPr>
              <a:t>&gt; James Larson &lt;/</a:t>
            </a:r>
            <a:r>
              <a:rPr lang="en-US" sz="1400" dirty="0" err="1" smtClean="0">
                <a:cs typeface="Arial" charset="0"/>
              </a:rPr>
              <a:t>Autor</a:t>
            </a:r>
            <a:r>
              <a:rPr lang="en-US" sz="1400" dirty="0" smtClean="0">
                <a:cs typeface="Arial" charset="0"/>
              </a:rPr>
              <a:t>&gt;</a:t>
            </a:r>
          </a:p>
          <a:p>
            <a:r>
              <a:rPr lang="en-US" sz="1400" dirty="0" smtClean="0">
                <a:cs typeface="Arial" charset="0"/>
              </a:rPr>
              <a:t>     &lt;/</a:t>
            </a:r>
            <a:r>
              <a:rPr lang="en-US" sz="1400" dirty="0" err="1" smtClean="0">
                <a:cs typeface="Arial" charset="0"/>
              </a:rPr>
              <a:t>Autoren</a:t>
            </a:r>
            <a:r>
              <a:rPr lang="en-US" sz="1400" dirty="0" smtClean="0">
                <a:cs typeface="Arial" charset="0"/>
              </a:rPr>
              <a:t>&gt;</a:t>
            </a:r>
          </a:p>
          <a:p>
            <a:r>
              <a:rPr lang="en-US" sz="1400" dirty="0" smtClean="0">
                <a:cs typeface="Arial" charset="0"/>
              </a:rPr>
              <a:t>&lt;/pub&gt;</a:t>
            </a:r>
            <a:endParaRPr lang="en-US" sz="1400" dirty="0">
              <a:cs typeface="Arial" charset="0"/>
            </a:endParaRPr>
          </a:p>
        </p:txBody>
      </p:sp>
      <p:sp>
        <p:nvSpPr>
          <p:cNvPr id="26" name="Eine Ecke des Rechtecks abrunden 25"/>
          <p:cNvSpPr/>
          <p:nvPr/>
        </p:nvSpPr>
        <p:spPr>
          <a:xfrm>
            <a:off x="1714480" y="3469377"/>
            <a:ext cx="3214710" cy="2031325"/>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US" sz="1400" dirty="0" smtClean="0">
                <a:cs typeface="Arial" charset="0"/>
              </a:rPr>
              <a:t>&lt;publication&gt;</a:t>
            </a:r>
          </a:p>
          <a:p>
            <a:r>
              <a:rPr lang="en-US" sz="1400" dirty="0" smtClean="0">
                <a:cs typeface="Arial" charset="0"/>
              </a:rPr>
              <a:t>    &lt;title&gt; Federated Database </a:t>
            </a:r>
          </a:p>
          <a:p>
            <a:r>
              <a:rPr lang="en-US" sz="1400" dirty="0" smtClean="0">
                <a:cs typeface="Arial" charset="0"/>
              </a:rPr>
              <a:t>               Systems for Managing </a:t>
            </a:r>
          </a:p>
          <a:p>
            <a:r>
              <a:rPr lang="en-US" sz="1400" dirty="0" smtClean="0">
                <a:cs typeface="Arial" charset="0"/>
              </a:rPr>
              <a:t>               Distributed, Heterogeneous, </a:t>
            </a:r>
          </a:p>
          <a:p>
            <a:r>
              <a:rPr lang="en-US" sz="1400" dirty="0" smtClean="0">
                <a:cs typeface="Arial" charset="0"/>
              </a:rPr>
              <a:t>               and Autonomous </a:t>
            </a:r>
          </a:p>
          <a:p>
            <a:r>
              <a:rPr lang="en-US" sz="1400" dirty="0" smtClean="0">
                <a:cs typeface="Arial" charset="0"/>
              </a:rPr>
              <a:t>               Databases &lt;/title&gt;</a:t>
            </a:r>
          </a:p>
          <a:p>
            <a:r>
              <a:rPr lang="en-US" sz="1400" dirty="0" smtClean="0">
                <a:cs typeface="Arial" charset="0"/>
              </a:rPr>
              <a:t>    &lt;author&gt; </a:t>
            </a:r>
            <a:r>
              <a:rPr lang="en-US" sz="1400" dirty="0" err="1" smtClean="0">
                <a:cs typeface="Arial" charset="0"/>
              </a:rPr>
              <a:t>Scheth</a:t>
            </a:r>
            <a:r>
              <a:rPr lang="en-US" sz="1400" dirty="0" smtClean="0">
                <a:cs typeface="Arial" charset="0"/>
              </a:rPr>
              <a:t> &amp; Larson &lt;/author&gt;</a:t>
            </a:r>
          </a:p>
          <a:p>
            <a:r>
              <a:rPr lang="en-US" sz="1400" dirty="0" smtClean="0">
                <a:cs typeface="Arial" charset="0"/>
              </a:rPr>
              <a:t>    &lt;year&gt; 1990 &lt;/year&gt;</a:t>
            </a:r>
          </a:p>
          <a:p>
            <a:r>
              <a:rPr lang="en-US" sz="1400" dirty="0" smtClean="0">
                <a:cs typeface="Arial" charset="0"/>
              </a:rPr>
              <a:t>&lt;/publication&gt;</a:t>
            </a:r>
            <a:endParaRPr lang="en-US" sz="1400" dirty="0">
              <a:cs typeface="Arial" charset="0"/>
            </a:endParaRPr>
          </a:p>
        </p:txBody>
      </p:sp>
      <p:graphicFrame>
        <p:nvGraphicFramePr>
          <p:cNvPr id="28" name="Diagramm 27"/>
          <p:cNvGraphicFramePr/>
          <p:nvPr/>
        </p:nvGraphicFramePr>
        <p:xfrm>
          <a:off x="214282" y="5722982"/>
          <a:ext cx="8858312" cy="706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p:nvPr>
        </p:nvSpPr>
        <p:spPr/>
        <p:txBody>
          <a:bodyPr>
            <a:normAutofit fontScale="90000"/>
          </a:bodyPr>
          <a:lstStyle/>
          <a:p>
            <a:r>
              <a:rPr lang="en-US" dirty="0"/>
              <a:t>Information Integration </a:t>
            </a:r>
          </a:p>
        </p:txBody>
      </p:sp>
      <p:sp>
        <p:nvSpPr>
          <p:cNvPr id="19" name="Fußzeilenplatzhalter 18"/>
          <p:cNvSpPr>
            <a:spLocks noGrp="1"/>
          </p:cNvSpPr>
          <p:nvPr>
            <p:ph type="ftr" sz="quarter" idx="11"/>
          </p:nvPr>
        </p:nvSpPr>
        <p:spPr/>
        <p:txBody>
          <a:bodyPr/>
          <a:lstStyle/>
          <a:p>
            <a:r>
              <a:rPr lang="de-DE" smtClean="0"/>
              <a:t>Data Fusion | VLDB 2009 Tutorial | Luna Dong &amp; Felix Naumann</a:t>
            </a:r>
            <a:endParaRPr lang="de-DE"/>
          </a:p>
        </p:txBody>
      </p:sp>
      <p:sp>
        <p:nvSpPr>
          <p:cNvPr id="18" name="Foliennummernplatzhalter 17"/>
          <p:cNvSpPr>
            <a:spLocks noGrp="1"/>
          </p:cNvSpPr>
          <p:nvPr>
            <p:ph type="sldNum" sz="quarter" idx="12"/>
          </p:nvPr>
        </p:nvSpPr>
        <p:spPr/>
        <p:txBody>
          <a:bodyPr>
            <a:normAutofit fontScale="85000" lnSpcReduction="20000"/>
          </a:bodyPr>
          <a:lstStyle/>
          <a:p>
            <a:fld id="{59B5FACA-E808-4B0B-9CE5-2D4613DC80C8}" type="slidenum">
              <a:rPr lang="de-DE" smtClean="0"/>
              <a:pPr/>
              <a:t>14</a:t>
            </a:fld>
            <a:endParaRPr lang="de-DE"/>
          </a:p>
        </p:txBody>
      </p:sp>
      <p:cxnSp>
        <p:nvCxnSpPr>
          <p:cNvPr id="1038348" name="AutoShape 12"/>
          <p:cNvCxnSpPr>
            <a:cxnSpLocks noChangeShapeType="1"/>
            <a:stCxn id="16" idx="4"/>
            <a:endCxn id="23" idx="1"/>
          </p:cNvCxnSpPr>
          <p:nvPr/>
        </p:nvCxnSpPr>
        <p:spPr bwMode="auto">
          <a:xfrm>
            <a:off x="1214414" y="2163688"/>
            <a:ext cx="500066" cy="244427"/>
          </a:xfrm>
          <a:prstGeom prst="curvedConnector3">
            <a:avLst>
              <a:gd name="adj1" fmla="val 50000"/>
            </a:avLst>
          </a:prstGeom>
          <a:noFill/>
          <a:ln w="38100">
            <a:solidFill>
              <a:schemeClr val="tx2"/>
            </a:solidFill>
            <a:round/>
            <a:headEnd/>
            <a:tailEnd type="triangle" w="med" len="med"/>
          </a:ln>
          <a:effectLst/>
        </p:spPr>
      </p:cxnSp>
      <p:cxnSp>
        <p:nvCxnSpPr>
          <p:cNvPr id="1038349" name="AutoShape 13"/>
          <p:cNvCxnSpPr>
            <a:cxnSpLocks noChangeShapeType="1"/>
            <a:stCxn id="17" idx="4"/>
            <a:endCxn id="26" idx="1"/>
          </p:cNvCxnSpPr>
          <p:nvPr/>
        </p:nvCxnSpPr>
        <p:spPr bwMode="auto">
          <a:xfrm>
            <a:off x="1214414" y="4092514"/>
            <a:ext cx="500066" cy="392526"/>
          </a:xfrm>
          <a:prstGeom prst="curvedConnector3">
            <a:avLst>
              <a:gd name="adj1" fmla="val 50000"/>
            </a:avLst>
          </a:prstGeom>
          <a:noFill/>
          <a:ln w="38100">
            <a:solidFill>
              <a:schemeClr val="tx2"/>
            </a:solidFill>
            <a:round/>
            <a:headEnd/>
            <a:tailEnd type="triangle" w="med" len="med"/>
          </a:ln>
          <a:effectLst/>
        </p:spPr>
      </p:cxnSp>
      <p:sp>
        <p:nvSpPr>
          <p:cNvPr id="16" name="Flussdiagramm: Magnetplattenspeicher 15"/>
          <p:cNvSpPr/>
          <p:nvPr/>
        </p:nvSpPr>
        <p:spPr>
          <a:xfrm>
            <a:off x="142844" y="1857364"/>
            <a:ext cx="107157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Source A</a:t>
            </a:r>
            <a:endParaRPr lang="de-DE" dirty="0"/>
          </a:p>
        </p:txBody>
      </p:sp>
      <p:sp>
        <p:nvSpPr>
          <p:cNvPr id="17" name="Flussdiagramm: Magnetplattenspeicher 16"/>
          <p:cNvSpPr/>
          <p:nvPr/>
        </p:nvSpPr>
        <p:spPr>
          <a:xfrm>
            <a:off x="142844" y="3786190"/>
            <a:ext cx="107157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Source B</a:t>
            </a:r>
            <a:endParaRPr lang="de-DE" dirty="0"/>
          </a:p>
        </p:txBody>
      </p:sp>
      <p:sp>
        <p:nvSpPr>
          <p:cNvPr id="23" name="Eine Ecke des Rechtecks abrunden 22"/>
          <p:cNvSpPr/>
          <p:nvPr/>
        </p:nvSpPr>
        <p:spPr>
          <a:xfrm>
            <a:off x="1714480" y="1500174"/>
            <a:ext cx="3214710" cy="1815882"/>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US" sz="1400" dirty="0" smtClean="0">
                <a:cs typeface="Arial" charset="0"/>
              </a:rPr>
              <a:t>&lt;pub&gt;</a:t>
            </a:r>
          </a:p>
          <a:p>
            <a:r>
              <a:rPr lang="en-US" sz="1400" dirty="0" smtClean="0">
                <a:cs typeface="Arial" charset="0"/>
              </a:rPr>
              <a:t>    &lt;</a:t>
            </a:r>
            <a:r>
              <a:rPr lang="en-US" sz="1400" dirty="0" err="1" smtClean="0">
                <a:cs typeface="Arial" charset="0"/>
              </a:rPr>
              <a:t>Titel</a:t>
            </a:r>
            <a:r>
              <a:rPr lang="en-US" sz="1400" dirty="0" smtClean="0">
                <a:cs typeface="Arial" charset="0"/>
              </a:rPr>
              <a:t>&gt; Federated Database </a:t>
            </a:r>
          </a:p>
          <a:p>
            <a:r>
              <a:rPr lang="en-US" sz="1400" dirty="0" smtClean="0">
                <a:cs typeface="Arial" charset="0"/>
              </a:rPr>
              <a:t>                Systems &lt;/</a:t>
            </a:r>
            <a:r>
              <a:rPr lang="en-US" sz="1400" dirty="0" err="1" smtClean="0">
                <a:cs typeface="Arial" charset="0"/>
              </a:rPr>
              <a:t>Titel</a:t>
            </a:r>
            <a:r>
              <a:rPr lang="en-US" sz="1400" dirty="0" smtClean="0">
                <a:cs typeface="Arial" charset="0"/>
              </a:rPr>
              <a:t>&gt;</a:t>
            </a:r>
          </a:p>
          <a:p>
            <a:r>
              <a:rPr lang="en-US" sz="1400" dirty="0" smtClean="0">
                <a:cs typeface="Arial" charset="0"/>
              </a:rPr>
              <a:t>    &lt;</a:t>
            </a:r>
            <a:r>
              <a:rPr lang="en-US" sz="1400" dirty="0" err="1" smtClean="0">
                <a:cs typeface="Arial" charset="0"/>
              </a:rPr>
              <a:t>Autoren</a:t>
            </a:r>
            <a:r>
              <a:rPr lang="en-US" sz="1400" dirty="0" smtClean="0">
                <a:cs typeface="Arial" charset="0"/>
              </a:rPr>
              <a:t>&gt;</a:t>
            </a:r>
          </a:p>
          <a:p>
            <a:r>
              <a:rPr lang="en-US" sz="1400" dirty="0" smtClean="0">
                <a:cs typeface="Arial" charset="0"/>
              </a:rPr>
              <a:t>         &lt;</a:t>
            </a:r>
            <a:r>
              <a:rPr lang="en-US" sz="1400" dirty="0" err="1" smtClean="0">
                <a:cs typeface="Arial" charset="0"/>
              </a:rPr>
              <a:t>Autor</a:t>
            </a:r>
            <a:r>
              <a:rPr lang="en-US" sz="1400" dirty="0" smtClean="0">
                <a:cs typeface="Arial" charset="0"/>
              </a:rPr>
              <a:t>&gt; </a:t>
            </a:r>
            <a:r>
              <a:rPr lang="en-US" sz="1400" dirty="0" err="1" smtClean="0">
                <a:cs typeface="Arial" charset="0"/>
              </a:rPr>
              <a:t>Amit</a:t>
            </a:r>
            <a:r>
              <a:rPr lang="en-US" sz="1400" dirty="0" smtClean="0">
                <a:cs typeface="Arial" charset="0"/>
              </a:rPr>
              <a:t> </a:t>
            </a:r>
            <a:r>
              <a:rPr lang="en-US" sz="1400" dirty="0" err="1" smtClean="0">
                <a:cs typeface="Arial" charset="0"/>
              </a:rPr>
              <a:t>Sheth</a:t>
            </a:r>
            <a:r>
              <a:rPr lang="en-US" sz="1400" dirty="0" smtClean="0">
                <a:cs typeface="Arial" charset="0"/>
              </a:rPr>
              <a:t> &lt;/</a:t>
            </a:r>
            <a:r>
              <a:rPr lang="en-US" sz="1400" dirty="0" err="1" smtClean="0">
                <a:cs typeface="Arial" charset="0"/>
              </a:rPr>
              <a:t>Autor</a:t>
            </a:r>
            <a:r>
              <a:rPr lang="en-US" sz="1400" dirty="0" smtClean="0">
                <a:cs typeface="Arial" charset="0"/>
              </a:rPr>
              <a:t>&gt;</a:t>
            </a:r>
          </a:p>
          <a:p>
            <a:r>
              <a:rPr lang="en-US" sz="1400" dirty="0" smtClean="0">
                <a:cs typeface="Arial" charset="0"/>
              </a:rPr>
              <a:t>         &lt;</a:t>
            </a:r>
            <a:r>
              <a:rPr lang="en-US" sz="1400" dirty="0" err="1" smtClean="0">
                <a:cs typeface="Arial" charset="0"/>
              </a:rPr>
              <a:t>Autor</a:t>
            </a:r>
            <a:r>
              <a:rPr lang="en-US" sz="1400" dirty="0" smtClean="0">
                <a:cs typeface="Arial" charset="0"/>
              </a:rPr>
              <a:t>&gt; James Larson &lt;/</a:t>
            </a:r>
            <a:r>
              <a:rPr lang="en-US" sz="1400" dirty="0" err="1" smtClean="0">
                <a:cs typeface="Arial" charset="0"/>
              </a:rPr>
              <a:t>Autor</a:t>
            </a:r>
            <a:r>
              <a:rPr lang="en-US" sz="1400" dirty="0" smtClean="0">
                <a:cs typeface="Arial" charset="0"/>
              </a:rPr>
              <a:t>&gt;</a:t>
            </a:r>
          </a:p>
          <a:p>
            <a:r>
              <a:rPr lang="en-US" sz="1400" dirty="0" smtClean="0">
                <a:cs typeface="Arial" charset="0"/>
              </a:rPr>
              <a:t>     &lt;/</a:t>
            </a:r>
            <a:r>
              <a:rPr lang="en-US" sz="1400" dirty="0" err="1" smtClean="0">
                <a:cs typeface="Arial" charset="0"/>
              </a:rPr>
              <a:t>Autoren</a:t>
            </a:r>
            <a:r>
              <a:rPr lang="en-US" sz="1400" dirty="0" smtClean="0">
                <a:cs typeface="Arial" charset="0"/>
              </a:rPr>
              <a:t>&gt;</a:t>
            </a:r>
          </a:p>
          <a:p>
            <a:r>
              <a:rPr lang="en-US" sz="1400" dirty="0" smtClean="0">
                <a:cs typeface="Arial" charset="0"/>
              </a:rPr>
              <a:t>&lt;/pub&gt;</a:t>
            </a:r>
            <a:endParaRPr lang="en-US" sz="1400" dirty="0">
              <a:cs typeface="Arial" charset="0"/>
            </a:endParaRPr>
          </a:p>
        </p:txBody>
      </p:sp>
      <p:sp>
        <p:nvSpPr>
          <p:cNvPr id="26" name="Eine Ecke des Rechtecks abrunden 25"/>
          <p:cNvSpPr/>
          <p:nvPr/>
        </p:nvSpPr>
        <p:spPr>
          <a:xfrm>
            <a:off x="1714480" y="3469377"/>
            <a:ext cx="3214710" cy="2031325"/>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US" sz="1400" dirty="0" smtClean="0">
                <a:cs typeface="Arial" charset="0"/>
              </a:rPr>
              <a:t>&lt;publication&gt;</a:t>
            </a:r>
          </a:p>
          <a:p>
            <a:r>
              <a:rPr lang="en-US" sz="1400" dirty="0" smtClean="0">
                <a:cs typeface="Arial" charset="0"/>
              </a:rPr>
              <a:t>    &lt;title&gt; Federated Database </a:t>
            </a:r>
          </a:p>
          <a:p>
            <a:r>
              <a:rPr lang="en-US" sz="1400" dirty="0" smtClean="0">
                <a:cs typeface="Arial" charset="0"/>
              </a:rPr>
              <a:t>               Systems for Managing </a:t>
            </a:r>
          </a:p>
          <a:p>
            <a:r>
              <a:rPr lang="en-US" sz="1400" dirty="0" smtClean="0">
                <a:cs typeface="Arial" charset="0"/>
              </a:rPr>
              <a:t>               Distributed, Heterogeneous, </a:t>
            </a:r>
          </a:p>
          <a:p>
            <a:r>
              <a:rPr lang="en-US" sz="1400" dirty="0" smtClean="0">
                <a:cs typeface="Arial" charset="0"/>
              </a:rPr>
              <a:t>               and Autonomous </a:t>
            </a:r>
          </a:p>
          <a:p>
            <a:r>
              <a:rPr lang="en-US" sz="1400" dirty="0" smtClean="0">
                <a:cs typeface="Arial" charset="0"/>
              </a:rPr>
              <a:t>               Databases &lt;/title&gt;</a:t>
            </a:r>
          </a:p>
          <a:p>
            <a:r>
              <a:rPr lang="en-US" sz="1400" dirty="0" smtClean="0">
                <a:cs typeface="Arial" charset="0"/>
              </a:rPr>
              <a:t>    &lt;author&gt; </a:t>
            </a:r>
            <a:r>
              <a:rPr lang="en-US" sz="1400" dirty="0" err="1" smtClean="0">
                <a:cs typeface="Arial" charset="0"/>
              </a:rPr>
              <a:t>Scheth</a:t>
            </a:r>
            <a:r>
              <a:rPr lang="en-US" sz="1400" dirty="0" smtClean="0">
                <a:cs typeface="Arial" charset="0"/>
              </a:rPr>
              <a:t> &amp; Larson &lt;/author&gt;</a:t>
            </a:r>
          </a:p>
          <a:p>
            <a:r>
              <a:rPr lang="en-US" sz="1400" dirty="0" smtClean="0">
                <a:cs typeface="Arial" charset="0"/>
              </a:rPr>
              <a:t>    &lt;year&gt; 1990 &lt;/year&gt;</a:t>
            </a:r>
          </a:p>
          <a:p>
            <a:r>
              <a:rPr lang="en-US" sz="1400" dirty="0" smtClean="0">
                <a:cs typeface="Arial" charset="0"/>
              </a:rPr>
              <a:t>&lt;/publication&gt;</a:t>
            </a:r>
            <a:endParaRPr lang="en-US" sz="1400" dirty="0">
              <a:cs typeface="Arial" charset="0"/>
            </a:endParaRPr>
          </a:p>
        </p:txBody>
      </p:sp>
      <p:sp>
        <p:nvSpPr>
          <p:cNvPr id="40" name="Eine Ecke des Rechtecks abrunden 39"/>
          <p:cNvSpPr/>
          <p:nvPr/>
        </p:nvSpPr>
        <p:spPr>
          <a:xfrm>
            <a:off x="5429256" y="1500174"/>
            <a:ext cx="3143272" cy="1815882"/>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US" sz="1400" dirty="0" smtClean="0">
                <a:cs typeface="Arial" charset="0"/>
              </a:rPr>
              <a:t>&lt;pub&gt;</a:t>
            </a:r>
          </a:p>
          <a:p>
            <a:r>
              <a:rPr lang="en-US" sz="1400" dirty="0" smtClean="0">
                <a:cs typeface="Arial" charset="0"/>
              </a:rPr>
              <a:t>    &lt;title&gt;  &lt;/title&gt;</a:t>
            </a:r>
          </a:p>
          <a:p>
            <a:r>
              <a:rPr lang="en-US" sz="1400" dirty="0" smtClean="0"/>
              <a:t>    &lt;</a:t>
            </a:r>
            <a:r>
              <a:rPr lang="en-US" sz="1400" dirty="0" err="1" smtClean="0"/>
              <a:t>Autoren</a:t>
            </a:r>
            <a:r>
              <a:rPr lang="en-US" sz="1400" dirty="0" smtClean="0"/>
              <a:t>&gt;</a:t>
            </a:r>
          </a:p>
          <a:p>
            <a:r>
              <a:rPr lang="en-US" sz="1400" dirty="0" smtClean="0"/>
              <a:t>         &lt;author&gt; &lt;/author&gt;</a:t>
            </a:r>
          </a:p>
          <a:p>
            <a:r>
              <a:rPr lang="en-US" sz="1400" dirty="0" smtClean="0"/>
              <a:t>         &lt;author&gt; &lt;/author&gt;</a:t>
            </a:r>
          </a:p>
          <a:p>
            <a:r>
              <a:rPr lang="en-US" sz="1400" dirty="0" smtClean="0"/>
              <a:t>     &lt;/</a:t>
            </a:r>
            <a:r>
              <a:rPr lang="en-US" sz="1400" dirty="0" err="1" smtClean="0"/>
              <a:t>Autoren</a:t>
            </a:r>
            <a:r>
              <a:rPr lang="en-US" sz="1400" dirty="0" smtClean="0"/>
              <a:t>&gt;</a:t>
            </a:r>
            <a:r>
              <a:rPr lang="en-US" sz="1400" dirty="0" smtClean="0">
                <a:cs typeface="Arial" charset="0"/>
              </a:rPr>
              <a:t> </a:t>
            </a:r>
          </a:p>
          <a:p>
            <a:r>
              <a:rPr lang="en-US" sz="1400" dirty="0" smtClean="0">
                <a:cs typeface="Arial" charset="0"/>
              </a:rPr>
              <a:t>     &lt;year&gt;  &lt;/year&gt;</a:t>
            </a:r>
          </a:p>
          <a:p>
            <a:r>
              <a:rPr lang="en-US" sz="1400" dirty="0" smtClean="0">
                <a:cs typeface="Arial" charset="0"/>
              </a:rPr>
              <a:t>&lt;/pub&gt;</a:t>
            </a:r>
            <a:endParaRPr lang="en-US" sz="1400" dirty="0">
              <a:cs typeface="Arial" charset="0"/>
            </a:endParaRPr>
          </a:p>
        </p:txBody>
      </p:sp>
      <p:grpSp>
        <p:nvGrpSpPr>
          <p:cNvPr id="56" name="Group 16"/>
          <p:cNvGrpSpPr>
            <a:grpSpLocks/>
          </p:cNvGrpSpPr>
          <p:nvPr/>
        </p:nvGrpSpPr>
        <p:grpSpPr bwMode="auto">
          <a:xfrm>
            <a:off x="1908174" y="1714488"/>
            <a:ext cx="5678207" cy="3571900"/>
            <a:chOff x="1202" y="1207"/>
            <a:chExt cx="3373" cy="2178"/>
          </a:xfrm>
        </p:grpSpPr>
        <p:sp>
          <p:nvSpPr>
            <p:cNvPr id="57" name="Oval 17"/>
            <p:cNvSpPr>
              <a:spLocks noChangeArrowheads="1"/>
            </p:cNvSpPr>
            <p:nvPr/>
          </p:nvSpPr>
          <p:spPr bwMode="auto">
            <a:xfrm>
              <a:off x="1202" y="3113"/>
              <a:ext cx="454" cy="136"/>
            </a:xfrm>
            <a:prstGeom prst="ellipse">
              <a:avLst/>
            </a:prstGeom>
            <a:noFill/>
            <a:ln w="57150">
              <a:solidFill>
                <a:schemeClr val="tx2"/>
              </a:solidFill>
              <a:miter lim="800000"/>
              <a:headEnd/>
              <a:tailEnd/>
            </a:ln>
            <a:effectLst/>
          </p:spPr>
          <p:txBody>
            <a:bodyPr wrap="none" anchor="ctr"/>
            <a:lstStyle/>
            <a:p>
              <a:endParaRPr lang="de-DE"/>
            </a:p>
          </p:txBody>
        </p:sp>
        <p:cxnSp>
          <p:nvCxnSpPr>
            <p:cNvPr id="58" name="AutoShape 18"/>
            <p:cNvCxnSpPr>
              <a:cxnSpLocks noChangeShapeType="1"/>
              <a:stCxn id="62" idx="2"/>
              <a:endCxn id="57" idx="6"/>
            </p:cNvCxnSpPr>
            <p:nvPr/>
          </p:nvCxnSpPr>
          <p:spPr bwMode="auto">
            <a:xfrm rot="10800000" flipV="1">
              <a:off x="1674" y="1571"/>
              <a:ext cx="1868" cy="1610"/>
            </a:xfrm>
            <a:prstGeom prst="curvedConnector3">
              <a:avLst>
                <a:gd name="adj1" fmla="val 56477"/>
              </a:avLst>
            </a:prstGeom>
            <a:noFill/>
            <a:ln w="38100">
              <a:solidFill>
                <a:schemeClr val="tx2"/>
              </a:solidFill>
              <a:miter lim="800000"/>
              <a:headEnd type="triangle" w="med" len="med"/>
              <a:tailEnd type="triangle" w="med" len="med"/>
            </a:ln>
            <a:effectLst/>
          </p:spPr>
        </p:cxnSp>
        <p:sp>
          <p:nvSpPr>
            <p:cNvPr id="59" name="Oval 19"/>
            <p:cNvSpPr>
              <a:spLocks noChangeArrowheads="1"/>
            </p:cNvSpPr>
            <p:nvPr/>
          </p:nvSpPr>
          <p:spPr bwMode="auto">
            <a:xfrm>
              <a:off x="3379" y="1207"/>
              <a:ext cx="454" cy="182"/>
            </a:xfrm>
            <a:prstGeom prst="ellipse">
              <a:avLst/>
            </a:prstGeom>
            <a:noFill/>
            <a:ln w="57150">
              <a:solidFill>
                <a:schemeClr val="tx2"/>
              </a:solidFill>
              <a:miter lim="800000"/>
              <a:headEnd/>
              <a:tailEnd/>
            </a:ln>
            <a:effectLst/>
          </p:spPr>
          <p:txBody>
            <a:bodyPr wrap="none" anchor="ctr"/>
            <a:lstStyle/>
            <a:p>
              <a:endParaRPr lang="de-DE"/>
            </a:p>
          </p:txBody>
        </p:sp>
        <p:sp>
          <p:nvSpPr>
            <p:cNvPr id="60" name="Oval 20"/>
            <p:cNvSpPr>
              <a:spLocks noChangeArrowheads="1"/>
            </p:cNvSpPr>
            <p:nvPr/>
          </p:nvSpPr>
          <p:spPr bwMode="auto">
            <a:xfrm>
              <a:off x="1202" y="2432"/>
              <a:ext cx="454" cy="182"/>
            </a:xfrm>
            <a:prstGeom prst="ellipse">
              <a:avLst/>
            </a:prstGeom>
            <a:noFill/>
            <a:ln w="57150">
              <a:solidFill>
                <a:schemeClr val="tx2"/>
              </a:solidFill>
              <a:miter lim="800000"/>
              <a:headEnd/>
              <a:tailEnd/>
            </a:ln>
            <a:effectLst/>
          </p:spPr>
          <p:txBody>
            <a:bodyPr wrap="none" anchor="ctr"/>
            <a:lstStyle/>
            <a:p>
              <a:endParaRPr lang="de-DE"/>
            </a:p>
          </p:txBody>
        </p:sp>
        <p:cxnSp>
          <p:nvCxnSpPr>
            <p:cNvPr id="61" name="AutoShape 21"/>
            <p:cNvCxnSpPr>
              <a:cxnSpLocks noChangeShapeType="1"/>
              <a:stCxn id="59" idx="2"/>
              <a:endCxn id="60" idx="6"/>
            </p:cNvCxnSpPr>
            <p:nvPr/>
          </p:nvCxnSpPr>
          <p:spPr bwMode="auto">
            <a:xfrm rot="10800000" flipV="1">
              <a:off x="1674" y="1298"/>
              <a:ext cx="1687" cy="1225"/>
            </a:xfrm>
            <a:prstGeom prst="curvedConnector3">
              <a:avLst>
                <a:gd name="adj1" fmla="val 49972"/>
              </a:avLst>
            </a:prstGeom>
            <a:noFill/>
            <a:ln w="38100">
              <a:solidFill>
                <a:schemeClr val="tx2"/>
              </a:solidFill>
              <a:miter lim="800000"/>
              <a:headEnd type="triangle" w="med" len="med"/>
              <a:tailEnd type="triangle" w="med" len="med"/>
            </a:ln>
            <a:effectLst/>
          </p:spPr>
        </p:cxnSp>
        <p:sp>
          <p:nvSpPr>
            <p:cNvPr id="62" name="Oval 22"/>
            <p:cNvSpPr>
              <a:spLocks noChangeArrowheads="1"/>
            </p:cNvSpPr>
            <p:nvPr/>
          </p:nvSpPr>
          <p:spPr bwMode="auto">
            <a:xfrm>
              <a:off x="3560" y="1480"/>
              <a:ext cx="454" cy="182"/>
            </a:xfrm>
            <a:prstGeom prst="ellipse">
              <a:avLst/>
            </a:prstGeom>
            <a:noFill/>
            <a:ln w="57150">
              <a:solidFill>
                <a:schemeClr val="tx2"/>
              </a:solidFill>
              <a:miter lim="800000"/>
              <a:headEnd/>
              <a:tailEnd/>
            </a:ln>
            <a:effectLst/>
          </p:spPr>
          <p:txBody>
            <a:bodyPr wrap="none" anchor="ctr"/>
            <a:lstStyle/>
            <a:p>
              <a:endParaRPr lang="de-DE"/>
            </a:p>
          </p:txBody>
        </p:sp>
        <p:cxnSp>
          <p:nvCxnSpPr>
            <p:cNvPr id="63" name="AutoShape 23"/>
            <p:cNvCxnSpPr>
              <a:cxnSpLocks noChangeShapeType="1"/>
              <a:stCxn id="62" idx="2"/>
              <a:endCxn id="64" idx="6"/>
            </p:cNvCxnSpPr>
            <p:nvPr/>
          </p:nvCxnSpPr>
          <p:spPr bwMode="auto">
            <a:xfrm rot="10800000" flipV="1">
              <a:off x="1900" y="1571"/>
              <a:ext cx="1642" cy="136"/>
            </a:xfrm>
            <a:prstGeom prst="curvedConnector3">
              <a:avLst>
                <a:gd name="adj1" fmla="val 50000"/>
              </a:avLst>
            </a:prstGeom>
            <a:noFill/>
            <a:ln w="38100">
              <a:solidFill>
                <a:schemeClr val="tx2"/>
              </a:solidFill>
              <a:miter lim="800000"/>
              <a:headEnd type="triangle" w="med" len="med"/>
              <a:tailEnd type="triangle" w="med" len="med"/>
            </a:ln>
            <a:effectLst/>
          </p:spPr>
        </p:cxnSp>
        <p:sp>
          <p:nvSpPr>
            <p:cNvPr id="64" name="Oval 24"/>
            <p:cNvSpPr>
              <a:spLocks noChangeArrowheads="1"/>
            </p:cNvSpPr>
            <p:nvPr/>
          </p:nvSpPr>
          <p:spPr bwMode="auto">
            <a:xfrm>
              <a:off x="1383" y="1616"/>
              <a:ext cx="499" cy="181"/>
            </a:xfrm>
            <a:prstGeom prst="ellipse">
              <a:avLst/>
            </a:prstGeom>
            <a:noFill/>
            <a:ln w="57150">
              <a:solidFill>
                <a:schemeClr val="tx2"/>
              </a:solidFill>
              <a:miter lim="800000"/>
              <a:headEnd/>
              <a:tailEnd/>
            </a:ln>
            <a:effectLst/>
          </p:spPr>
          <p:txBody>
            <a:bodyPr wrap="none" anchor="ctr"/>
            <a:lstStyle/>
            <a:p>
              <a:endParaRPr lang="de-DE"/>
            </a:p>
          </p:txBody>
        </p:sp>
        <p:sp>
          <p:nvSpPr>
            <p:cNvPr id="65" name="Oval 25"/>
            <p:cNvSpPr>
              <a:spLocks noChangeArrowheads="1"/>
            </p:cNvSpPr>
            <p:nvPr/>
          </p:nvSpPr>
          <p:spPr bwMode="auto">
            <a:xfrm>
              <a:off x="1202" y="1207"/>
              <a:ext cx="454" cy="182"/>
            </a:xfrm>
            <a:prstGeom prst="ellipse">
              <a:avLst/>
            </a:prstGeom>
            <a:noFill/>
            <a:ln w="57150">
              <a:solidFill>
                <a:schemeClr val="tx2"/>
              </a:solidFill>
              <a:miter lim="800000"/>
              <a:headEnd/>
              <a:tailEnd/>
            </a:ln>
            <a:effectLst/>
          </p:spPr>
          <p:txBody>
            <a:bodyPr wrap="none" anchor="ctr"/>
            <a:lstStyle/>
            <a:p>
              <a:endParaRPr lang="de-DE"/>
            </a:p>
          </p:txBody>
        </p:sp>
        <p:cxnSp>
          <p:nvCxnSpPr>
            <p:cNvPr id="66" name="AutoShape 26"/>
            <p:cNvCxnSpPr>
              <a:cxnSpLocks noChangeShapeType="1"/>
              <a:stCxn id="59" idx="2"/>
              <a:endCxn id="65" idx="6"/>
            </p:cNvCxnSpPr>
            <p:nvPr/>
          </p:nvCxnSpPr>
          <p:spPr bwMode="auto">
            <a:xfrm rot="10800000">
              <a:off x="1674" y="1298"/>
              <a:ext cx="1687" cy="0"/>
            </a:xfrm>
            <a:prstGeom prst="straightConnector1">
              <a:avLst/>
            </a:prstGeom>
            <a:noFill/>
            <a:ln w="38100">
              <a:solidFill>
                <a:schemeClr val="tx2"/>
              </a:solidFill>
              <a:miter lim="800000"/>
              <a:headEnd type="triangle" w="med" len="med"/>
              <a:tailEnd type="triangle" w="med" len="med"/>
            </a:ln>
            <a:effectLst/>
          </p:spPr>
        </p:cxnSp>
        <p:sp>
          <p:nvSpPr>
            <p:cNvPr id="67" name="Oval 27"/>
            <p:cNvSpPr>
              <a:spLocks noChangeArrowheads="1"/>
            </p:cNvSpPr>
            <p:nvPr/>
          </p:nvSpPr>
          <p:spPr bwMode="auto">
            <a:xfrm>
              <a:off x="1202" y="3249"/>
              <a:ext cx="454" cy="136"/>
            </a:xfrm>
            <a:prstGeom prst="ellipse">
              <a:avLst/>
            </a:prstGeom>
            <a:noFill/>
            <a:ln w="57150">
              <a:solidFill>
                <a:schemeClr val="tx2"/>
              </a:solidFill>
              <a:miter lim="800000"/>
              <a:headEnd/>
              <a:tailEnd/>
            </a:ln>
            <a:effectLst/>
          </p:spPr>
          <p:txBody>
            <a:bodyPr wrap="none" anchor="ctr"/>
            <a:lstStyle/>
            <a:p>
              <a:endParaRPr lang="de-DE"/>
            </a:p>
          </p:txBody>
        </p:sp>
        <p:cxnSp>
          <p:nvCxnSpPr>
            <p:cNvPr id="68" name="AutoShape 28"/>
            <p:cNvCxnSpPr>
              <a:cxnSpLocks noChangeShapeType="1"/>
              <a:stCxn id="69" idx="2"/>
              <a:endCxn id="67" idx="6"/>
            </p:cNvCxnSpPr>
            <p:nvPr/>
          </p:nvCxnSpPr>
          <p:spPr bwMode="auto">
            <a:xfrm rot="10800000" flipV="1">
              <a:off x="1674" y="1979"/>
              <a:ext cx="1732" cy="1338"/>
            </a:xfrm>
            <a:prstGeom prst="curvedConnector3">
              <a:avLst>
                <a:gd name="adj1" fmla="val 50000"/>
              </a:avLst>
            </a:prstGeom>
            <a:noFill/>
            <a:ln w="38100">
              <a:solidFill>
                <a:schemeClr val="tx2"/>
              </a:solidFill>
              <a:miter lim="800000"/>
              <a:headEnd type="triangle" w="med" len="med"/>
              <a:tailEnd type="triangle" w="med" len="med"/>
            </a:ln>
            <a:effectLst/>
          </p:spPr>
        </p:cxnSp>
        <p:sp>
          <p:nvSpPr>
            <p:cNvPr id="69" name="Oval 29"/>
            <p:cNvSpPr>
              <a:spLocks noChangeArrowheads="1"/>
            </p:cNvSpPr>
            <p:nvPr/>
          </p:nvSpPr>
          <p:spPr bwMode="auto">
            <a:xfrm>
              <a:off x="3424" y="1888"/>
              <a:ext cx="454" cy="181"/>
            </a:xfrm>
            <a:prstGeom prst="ellipse">
              <a:avLst/>
            </a:prstGeom>
            <a:noFill/>
            <a:ln w="57150">
              <a:solidFill>
                <a:schemeClr val="tx2"/>
              </a:solidFill>
              <a:miter lim="800000"/>
              <a:headEnd/>
              <a:tailEnd/>
            </a:ln>
            <a:effectLst/>
          </p:spPr>
          <p:txBody>
            <a:bodyPr wrap="none" anchor="ctr"/>
            <a:lstStyle/>
            <a:p>
              <a:endParaRPr lang="de-DE"/>
            </a:p>
          </p:txBody>
        </p:sp>
        <p:sp>
          <p:nvSpPr>
            <p:cNvPr id="70" name="AutoShape 30"/>
            <p:cNvSpPr>
              <a:spLocks noChangeArrowheads="1"/>
            </p:cNvSpPr>
            <p:nvPr/>
          </p:nvSpPr>
          <p:spPr bwMode="auto">
            <a:xfrm>
              <a:off x="3124" y="2993"/>
              <a:ext cx="1451" cy="272"/>
            </a:xfrm>
            <a:prstGeom prst="wedgeRoundRectCallout">
              <a:avLst>
                <a:gd name="adj1" fmla="val -62834"/>
                <a:gd name="adj2" fmla="val -355536"/>
                <a:gd name="adj3"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US" dirty="0"/>
                <a:t>Schema Mapping</a:t>
              </a:r>
            </a:p>
          </p:txBody>
        </p:sp>
      </p:grpSp>
      <p:sp>
        <p:nvSpPr>
          <p:cNvPr id="71" name="AutoShape 15"/>
          <p:cNvSpPr>
            <a:spLocks noChangeArrowheads="1"/>
          </p:cNvSpPr>
          <p:nvPr/>
        </p:nvSpPr>
        <p:spPr bwMode="auto">
          <a:xfrm>
            <a:off x="6443663" y="3933825"/>
            <a:ext cx="2447925" cy="431800"/>
          </a:xfrm>
          <a:prstGeom prst="wedgeRoundRectCallout">
            <a:avLst>
              <a:gd name="adj1" fmla="val -28727"/>
              <a:gd name="adj2" fmla="val -274634"/>
              <a:gd name="adj3"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US" dirty="0"/>
              <a:t>Schema Integration</a:t>
            </a:r>
          </a:p>
        </p:txBody>
      </p:sp>
      <p:graphicFrame>
        <p:nvGraphicFramePr>
          <p:cNvPr id="72" name="Diagramm 71"/>
          <p:cNvGraphicFramePr/>
          <p:nvPr/>
        </p:nvGraphicFramePr>
        <p:xfrm>
          <a:off x="214282" y="5722982"/>
          <a:ext cx="8858312" cy="706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p:nvPr>
        </p:nvSpPr>
        <p:spPr/>
        <p:txBody>
          <a:bodyPr>
            <a:normAutofit fontScale="90000"/>
          </a:bodyPr>
          <a:lstStyle/>
          <a:p>
            <a:r>
              <a:rPr lang="en-US"/>
              <a:t>Information Integration </a:t>
            </a:r>
          </a:p>
        </p:txBody>
      </p:sp>
      <p:sp>
        <p:nvSpPr>
          <p:cNvPr id="19" name="Fußzeilenplatzhalter 18"/>
          <p:cNvSpPr>
            <a:spLocks noGrp="1"/>
          </p:cNvSpPr>
          <p:nvPr>
            <p:ph type="ftr" sz="quarter" idx="11"/>
          </p:nvPr>
        </p:nvSpPr>
        <p:spPr/>
        <p:txBody>
          <a:bodyPr/>
          <a:lstStyle/>
          <a:p>
            <a:r>
              <a:rPr lang="en-US" smtClean="0"/>
              <a:t>Data Fusion | VLDB 2009 Tutorial | Luna Dong &amp; Felix Naumann</a:t>
            </a:r>
            <a:endParaRPr lang="en-US"/>
          </a:p>
        </p:txBody>
      </p:sp>
      <p:sp>
        <p:nvSpPr>
          <p:cNvPr id="18" name="Foliennummernplatzhalter 17"/>
          <p:cNvSpPr>
            <a:spLocks noGrp="1"/>
          </p:cNvSpPr>
          <p:nvPr>
            <p:ph type="sldNum" sz="quarter" idx="12"/>
          </p:nvPr>
        </p:nvSpPr>
        <p:spPr/>
        <p:txBody>
          <a:bodyPr>
            <a:normAutofit fontScale="85000" lnSpcReduction="20000"/>
          </a:bodyPr>
          <a:lstStyle/>
          <a:p>
            <a:fld id="{59B5FACA-E808-4B0B-9CE5-2D4613DC80C8}" type="slidenum">
              <a:rPr lang="en-US" smtClean="0"/>
              <a:pPr/>
              <a:t>15</a:t>
            </a:fld>
            <a:endParaRPr lang="en-US"/>
          </a:p>
        </p:txBody>
      </p:sp>
      <p:cxnSp>
        <p:nvCxnSpPr>
          <p:cNvPr id="1038348" name="AutoShape 12"/>
          <p:cNvCxnSpPr>
            <a:cxnSpLocks noChangeShapeType="1"/>
            <a:stCxn id="16" idx="4"/>
            <a:endCxn id="23" idx="1"/>
          </p:cNvCxnSpPr>
          <p:nvPr/>
        </p:nvCxnSpPr>
        <p:spPr bwMode="auto">
          <a:xfrm>
            <a:off x="1214414" y="2163688"/>
            <a:ext cx="500066" cy="244427"/>
          </a:xfrm>
          <a:prstGeom prst="curvedConnector3">
            <a:avLst>
              <a:gd name="adj1" fmla="val 50000"/>
            </a:avLst>
          </a:prstGeom>
          <a:noFill/>
          <a:ln w="38100">
            <a:solidFill>
              <a:schemeClr val="tx2"/>
            </a:solidFill>
            <a:round/>
            <a:headEnd/>
            <a:tailEnd type="triangle" w="med" len="med"/>
          </a:ln>
          <a:effectLst/>
        </p:spPr>
      </p:cxnSp>
      <p:cxnSp>
        <p:nvCxnSpPr>
          <p:cNvPr id="1038349" name="AutoShape 13"/>
          <p:cNvCxnSpPr>
            <a:cxnSpLocks noChangeShapeType="1"/>
            <a:stCxn id="17" idx="4"/>
            <a:endCxn id="26" idx="1"/>
          </p:cNvCxnSpPr>
          <p:nvPr/>
        </p:nvCxnSpPr>
        <p:spPr bwMode="auto">
          <a:xfrm>
            <a:off x="1214414" y="4092514"/>
            <a:ext cx="500066" cy="392526"/>
          </a:xfrm>
          <a:prstGeom prst="curvedConnector3">
            <a:avLst>
              <a:gd name="adj1" fmla="val 50000"/>
            </a:avLst>
          </a:prstGeom>
          <a:noFill/>
          <a:ln w="38100">
            <a:solidFill>
              <a:schemeClr val="tx2"/>
            </a:solidFill>
            <a:round/>
            <a:headEnd/>
            <a:tailEnd type="triangle" w="med" len="med"/>
          </a:ln>
          <a:effectLst/>
        </p:spPr>
      </p:cxnSp>
      <p:sp>
        <p:nvSpPr>
          <p:cNvPr id="16" name="Flussdiagramm: Magnetplattenspeicher 15"/>
          <p:cNvSpPr/>
          <p:nvPr/>
        </p:nvSpPr>
        <p:spPr>
          <a:xfrm>
            <a:off x="142844" y="1857364"/>
            <a:ext cx="107157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Source A</a:t>
            </a:r>
            <a:endParaRPr lang="en-US"/>
          </a:p>
        </p:txBody>
      </p:sp>
      <p:sp>
        <p:nvSpPr>
          <p:cNvPr id="17" name="Flussdiagramm: Magnetplattenspeicher 16"/>
          <p:cNvSpPr/>
          <p:nvPr/>
        </p:nvSpPr>
        <p:spPr>
          <a:xfrm>
            <a:off x="142844" y="3786190"/>
            <a:ext cx="107157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Source B</a:t>
            </a:r>
            <a:endParaRPr lang="en-US"/>
          </a:p>
        </p:txBody>
      </p:sp>
      <p:sp>
        <p:nvSpPr>
          <p:cNvPr id="23" name="Eine Ecke des Rechtecks abrunden 22"/>
          <p:cNvSpPr/>
          <p:nvPr/>
        </p:nvSpPr>
        <p:spPr>
          <a:xfrm>
            <a:off x="1714480" y="1500174"/>
            <a:ext cx="3214710" cy="1815882"/>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US" sz="1400" smtClean="0">
                <a:cs typeface="Arial" charset="0"/>
              </a:rPr>
              <a:t>&lt;pub&gt;</a:t>
            </a:r>
          </a:p>
          <a:p>
            <a:r>
              <a:rPr lang="en-US" sz="1400" smtClean="0">
                <a:cs typeface="Arial" charset="0"/>
              </a:rPr>
              <a:t>    &lt;Titel&gt; Federated Database </a:t>
            </a:r>
          </a:p>
          <a:p>
            <a:r>
              <a:rPr lang="en-US" sz="1400" smtClean="0">
                <a:cs typeface="Arial" charset="0"/>
              </a:rPr>
              <a:t>                Systems &lt;/Titel&gt;</a:t>
            </a:r>
          </a:p>
          <a:p>
            <a:r>
              <a:rPr lang="en-US" sz="1400" smtClean="0">
                <a:cs typeface="Arial" charset="0"/>
              </a:rPr>
              <a:t>    &lt;Autoren&gt;</a:t>
            </a:r>
          </a:p>
          <a:p>
            <a:r>
              <a:rPr lang="en-US" sz="1400" smtClean="0">
                <a:cs typeface="Arial" charset="0"/>
              </a:rPr>
              <a:t>         &lt;Autor&gt; Amit Sheth &lt;/Autor&gt;</a:t>
            </a:r>
          </a:p>
          <a:p>
            <a:r>
              <a:rPr lang="en-US" sz="1400" smtClean="0">
                <a:cs typeface="Arial" charset="0"/>
              </a:rPr>
              <a:t>         &lt;Autor&gt; James Larson &lt;/Autor&gt;</a:t>
            </a:r>
          </a:p>
          <a:p>
            <a:r>
              <a:rPr lang="en-US" sz="1400" smtClean="0">
                <a:cs typeface="Arial" charset="0"/>
              </a:rPr>
              <a:t>     &lt;/Autoren&gt;</a:t>
            </a:r>
          </a:p>
          <a:p>
            <a:r>
              <a:rPr lang="en-US" sz="1400" smtClean="0">
                <a:cs typeface="Arial" charset="0"/>
              </a:rPr>
              <a:t>&lt;/pub&gt;</a:t>
            </a:r>
            <a:endParaRPr lang="en-US" sz="1400">
              <a:cs typeface="Arial" charset="0"/>
            </a:endParaRPr>
          </a:p>
        </p:txBody>
      </p:sp>
      <p:sp>
        <p:nvSpPr>
          <p:cNvPr id="26" name="Eine Ecke des Rechtecks abrunden 25"/>
          <p:cNvSpPr/>
          <p:nvPr/>
        </p:nvSpPr>
        <p:spPr>
          <a:xfrm>
            <a:off x="1714480" y="3469377"/>
            <a:ext cx="3214710" cy="2031325"/>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US" sz="1400" smtClean="0">
                <a:cs typeface="Arial" charset="0"/>
              </a:rPr>
              <a:t>&lt;publication&gt;</a:t>
            </a:r>
          </a:p>
          <a:p>
            <a:r>
              <a:rPr lang="en-US" sz="1400" smtClean="0">
                <a:cs typeface="Arial" charset="0"/>
              </a:rPr>
              <a:t>    &lt;title&gt; Federated Database </a:t>
            </a:r>
          </a:p>
          <a:p>
            <a:r>
              <a:rPr lang="en-US" sz="1400" smtClean="0">
                <a:cs typeface="Arial" charset="0"/>
              </a:rPr>
              <a:t>               Systems for Managing </a:t>
            </a:r>
          </a:p>
          <a:p>
            <a:r>
              <a:rPr lang="en-US" sz="1400" smtClean="0">
                <a:cs typeface="Arial" charset="0"/>
              </a:rPr>
              <a:t>               Distributed, Heterogeneous, </a:t>
            </a:r>
          </a:p>
          <a:p>
            <a:r>
              <a:rPr lang="en-US" sz="1400" smtClean="0">
                <a:cs typeface="Arial" charset="0"/>
              </a:rPr>
              <a:t>               and Autonomous </a:t>
            </a:r>
          </a:p>
          <a:p>
            <a:r>
              <a:rPr lang="en-US" sz="1400" smtClean="0">
                <a:cs typeface="Arial" charset="0"/>
              </a:rPr>
              <a:t>               Databases &lt;/title&gt;</a:t>
            </a:r>
          </a:p>
          <a:p>
            <a:r>
              <a:rPr lang="en-US" sz="1400" smtClean="0">
                <a:cs typeface="Arial" charset="0"/>
              </a:rPr>
              <a:t>    &lt;author&gt; Scheth &amp; Larson &lt;/author&gt;</a:t>
            </a:r>
          </a:p>
          <a:p>
            <a:r>
              <a:rPr lang="en-US" sz="1400" smtClean="0">
                <a:cs typeface="Arial" charset="0"/>
              </a:rPr>
              <a:t>    &lt;year&gt; 1990 &lt;/year&gt;</a:t>
            </a:r>
          </a:p>
          <a:p>
            <a:r>
              <a:rPr lang="en-US" sz="1400" smtClean="0">
                <a:cs typeface="Arial" charset="0"/>
              </a:rPr>
              <a:t>&lt;/publication&gt;</a:t>
            </a:r>
            <a:endParaRPr lang="en-US" sz="1400">
              <a:cs typeface="Arial" charset="0"/>
            </a:endParaRPr>
          </a:p>
        </p:txBody>
      </p:sp>
      <p:sp>
        <p:nvSpPr>
          <p:cNvPr id="40" name="Eine Ecke des Rechtecks abrunden 39"/>
          <p:cNvSpPr/>
          <p:nvPr/>
        </p:nvSpPr>
        <p:spPr>
          <a:xfrm>
            <a:off x="5214942" y="1530384"/>
            <a:ext cx="3571900" cy="3970318"/>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US" sz="1400" smtClean="0">
                <a:solidFill>
                  <a:schemeClr val="bg1"/>
                </a:solidFill>
              </a:rPr>
              <a:t>&lt;pub&gt;</a:t>
            </a:r>
          </a:p>
          <a:p>
            <a:r>
              <a:rPr lang="en-US" sz="1400" smtClean="0">
                <a:solidFill>
                  <a:schemeClr val="bg1"/>
                </a:solidFill>
              </a:rPr>
              <a:t>    &lt;title&gt; Federated Database </a:t>
            </a:r>
          </a:p>
          <a:p>
            <a:r>
              <a:rPr lang="en-US" sz="1400" smtClean="0">
                <a:solidFill>
                  <a:schemeClr val="bg1"/>
                </a:solidFill>
              </a:rPr>
              <a:t>                Systems &lt;/title&gt;</a:t>
            </a:r>
          </a:p>
          <a:p>
            <a:r>
              <a:rPr lang="en-US" sz="1400" smtClean="0">
                <a:solidFill>
                  <a:schemeClr val="bg1"/>
                </a:solidFill>
              </a:rPr>
              <a:t>    &lt;Autoren&gt;</a:t>
            </a:r>
          </a:p>
          <a:p>
            <a:r>
              <a:rPr lang="en-US" sz="1400" smtClean="0">
                <a:solidFill>
                  <a:schemeClr val="bg1"/>
                </a:solidFill>
              </a:rPr>
              <a:t>         &lt;author&gt; Amit Sheth &lt;/author&gt;</a:t>
            </a:r>
          </a:p>
          <a:p>
            <a:r>
              <a:rPr lang="en-US" sz="1400" smtClean="0">
                <a:solidFill>
                  <a:schemeClr val="bg1"/>
                </a:solidFill>
              </a:rPr>
              <a:t>         &lt;author&gt; James Larson &lt;/author&gt;</a:t>
            </a:r>
          </a:p>
          <a:p>
            <a:r>
              <a:rPr lang="en-US" sz="1400" smtClean="0">
                <a:solidFill>
                  <a:schemeClr val="bg1"/>
                </a:solidFill>
              </a:rPr>
              <a:t>     &lt;/Autoren&gt;</a:t>
            </a:r>
          </a:p>
          <a:p>
            <a:r>
              <a:rPr lang="en-US" sz="1400" smtClean="0">
                <a:solidFill>
                  <a:schemeClr val="bg1"/>
                </a:solidFill>
              </a:rPr>
              <a:t>&lt;/pub&gt;</a:t>
            </a:r>
          </a:p>
          <a:p>
            <a:r>
              <a:rPr lang="en-US" sz="1400" smtClean="0">
                <a:solidFill>
                  <a:schemeClr val="bg1"/>
                </a:solidFill>
              </a:rPr>
              <a:t>&lt;pub&gt;</a:t>
            </a:r>
          </a:p>
          <a:p>
            <a:r>
              <a:rPr lang="en-US" sz="1400" smtClean="0">
                <a:solidFill>
                  <a:schemeClr val="bg1"/>
                </a:solidFill>
              </a:rPr>
              <a:t>    &lt;title&gt; Federated Database Systems for</a:t>
            </a:r>
          </a:p>
          <a:p>
            <a:r>
              <a:rPr lang="en-US" sz="1400" smtClean="0">
                <a:solidFill>
                  <a:schemeClr val="bg1"/>
                </a:solidFill>
              </a:rPr>
              <a:t>                Managing Distributed, </a:t>
            </a:r>
          </a:p>
          <a:p>
            <a:r>
              <a:rPr lang="en-US" sz="1400" smtClean="0">
                <a:solidFill>
                  <a:schemeClr val="bg1"/>
                </a:solidFill>
              </a:rPr>
              <a:t>                Heterogeneous, and Autonomous </a:t>
            </a:r>
          </a:p>
          <a:p>
            <a:r>
              <a:rPr lang="en-US" sz="1400" smtClean="0">
                <a:solidFill>
                  <a:schemeClr val="bg1"/>
                </a:solidFill>
              </a:rPr>
              <a:t>                Databases &lt;/title&gt;</a:t>
            </a:r>
          </a:p>
          <a:p>
            <a:r>
              <a:rPr lang="en-US" sz="1400" smtClean="0">
                <a:solidFill>
                  <a:schemeClr val="bg1"/>
                </a:solidFill>
              </a:rPr>
              <a:t>    &lt;Autoren&gt;</a:t>
            </a:r>
          </a:p>
          <a:p>
            <a:r>
              <a:rPr lang="en-US" sz="1400" smtClean="0">
                <a:solidFill>
                  <a:schemeClr val="bg1"/>
                </a:solidFill>
              </a:rPr>
              <a:t>         &lt;author&gt; Scheth &amp; Larson &lt;/author&gt;</a:t>
            </a:r>
          </a:p>
          <a:p>
            <a:r>
              <a:rPr lang="en-US" sz="1400" smtClean="0">
                <a:solidFill>
                  <a:schemeClr val="bg1"/>
                </a:solidFill>
              </a:rPr>
              <a:t>     &lt;/Autoren&gt;</a:t>
            </a:r>
          </a:p>
          <a:p>
            <a:r>
              <a:rPr lang="en-US" sz="1400" smtClean="0">
                <a:solidFill>
                  <a:schemeClr val="bg1"/>
                </a:solidFill>
              </a:rPr>
              <a:t> &lt;year&gt; 1990 &lt;/year&gt;</a:t>
            </a:r>
          </a:p>
          <a:p>
            <a:r>
              <a:rPr lang="en-US" sz="1400" smtClean="0">
                <a:solidFill>
                  <a:schemeClr val="bg1"/>
                </a:solidFill>
              </a:rPr>
              <a:t>&lt;/pub&gt;</a:t>
            </a:r>
            <a:endParaRPr lang="en-US" sz="1400">
              <a:solidFill>
                <a:schemeClr val="bg1"/>
              </a:solidFill>
            </a:endParaRPr>
          </a:p>
        </p:txBody>
      </p:sp>
      <p:graphicFrame>
        <p:nvGraphicFramePr>
          <p:cNvPr id="72" name="Diagramm 71"/>
          <p:cNvGraphicFramePr/>
          <p:nvPr/>
        </p:nvGraphicFramePr>
        <p:xfrm>
          <a:off x="214282" y="5722982"/>
          <a:ext cx="8858312" cy="706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Pfeil nach rechts 28"/>
          <p:cNvSpPr/>
          <p:nvPr/>
        </p:nvSpPr>
        <p:spPr>
          <a:xfrm>
            <a:off x="4500562" y="2214554"/>
            <a:ext cx="107157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XQuery</a:t>
            </a:r>
            <a:endParaRPr lang="en-US"/>
          </a:p>
        </p:txBody>
      </p:sp>
      <p:sp>
        <p:nvSpPr>
          <p:cNvPr id="30" name="Pfeil nach rechts 29"/>
          <p:cNvSpPr/>
          <p:nvPr/>
        </p:nvSpPr>
        <p:spPr>
          <a:xfrm>
            <a:off x="4500562" y="4373128"/>
            <a:ext cx="107157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XQuery</a:t>
            </a:r>
            <a:endParaRPr lang="en-US"/>
          </a:p>
        </p:txBody>
      </p:sp>
      <p:sp>
        <p:nvSpPr>
          <p:cNvPr id="21" name="Abgerundete rechteckige Legende 20"/>
          <p:cNvSpPr/>
          <p:nvPr/>
        </p:nvSpPr>
        <p:spPr>
          <a:xfrm>
            <a:off x="4714876" y="1000108"/>
            <a:ext cx="1857388" cy="642942"/>
          </a:xfrm>
          <a:prstGeom prst="wedgeRoundRectCallout">
            <a:avLst>
              <a:gd name="adj1" fmla="val -31152"/>
              <a:gd name="adj2" fmla="val 146840"/>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mtClean="0"/>
              <a:t>Transformation queries or views</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p:nvPr>
        </p:nvSpPr>
        <p:spPr/>
        <p:txBody>
          <a:bodyPr>
            <a:normAutofit fontScale="90000"/>
          </a:bodyPr>
          <a:lstStyle/>
          <a:p>
            <a:r>
              <a:rPr lang="en-US" dirty="0"/>
              <a:t>Information Integration </a:t>
            </a:r>
          </a:p>
        </p:txBody>
      </p:sp>
      <p:sp>
        <p:nvSpPr>
          <p:cNvPr id="19" name="Fußzeilenplatzhalter 18"/>
          <p:cNvSpPr>
            <a:spLocks noGrp="1"/>
          </p:cNvSpPr>
          <p:nvPr>
            <p:ph type="ftr" sz="quarter" idx="11"/>
          </p:nvPr>
        </p:nvSpPr>
        <p:spPr/>
        <p:txBody>
          <a:bodyPr/>
          <a:lstStyle/>
          <a:p>
            <a:r>
              <a:rPr lang="de-DE" smtClean="0"/>
              <a:t>Data Fusion | VLDB 2009 Tutorial | Luna Dong &amp; Felix Naumann</a:t>
            </a:r>
            <a:endParaRPr lang="de-DE"/>
          </a:p>
        </p:txBody>
      </p:sp>
      <p:sp>
        <p:nvSpPr>
          <p:cNvPr id="18" name="Foliennummernplatzhalter 17"/>
          <p:cNvSpPr>
            <a:spLocks noGrp="1"/>
          </p:cNvSpPr>
          <p:nvPr>
            <p:ph type="sldNum" sz="quarter" idx="12"/>
          </p:nvPr>
        </p:nvSpPr>
        <p:spPr/>
        <p:txBody>
          <a:bodyPr>
            <a:normAutofit fontScale="85000" lnSpcReduction="20000"/>
          </a:bodyPr>
          <a:lstStyle/>
          <a:p>
            <a:fld id="{59B5FACA-E808-4B0B-9CE5-2D4613DC80C8}" type="slidenum">
              <a:rPr lang="de-DE" smtClean="0"/>
              <a:pPr/>
              <a:t>16</a:t>
            </a:fld>
            <a:endParaRPr lang="de-DE"/>
          </a:p>
        </p:txBody>
      </p:sp>
      <p:cxnSp>
        <p:nvCxnSpPr>
          <p:cNvPr id="1038348" name="AutoShape 12"/>
          <p:cNvCxnSpPr>
            <a:cxnSpLocks noChangeShapeType="1"/>
            <a:stCxn id="16" idx="4"/>
            <a:endCxn id="23" idx="1"/>
          </p:cNvCxnSpPr>
          <p:nvPr/>
        </p:nvCxnSpPr>
        <p:spPr bwMode="auto">
          <a:xfrm>
            <a:off x="1214414" y="2163688"/>
            <a:ext cx="500066" cy="244427"/>
          </a:xfrm>
          <a:prstGeom prst="curvedConnector3">
            <a:avLst>
              <a:gd name="adj1" fmla="val 50000"/>
            </a:avLst>
          </a:prstGeom>
          <a:noFill/>
          <a:ln w="38100">
            <a:solidFill>
              <a:schemeClr val="tx2"/>
            </a:solidFill>
            <a:round/>
            <a:headEnd/>
            <a:tailEnd type="triangle" w="med" len="med"/>
          </a:ln>
          <a:effectLst/>
        </p:spPr>
      </p:cxnSp>
      <p:cxnSp>
        <p:nvCxnSpPr>
          <p:cNvPr id="1038349" name="AutoShape 13"/>
          <p:cNvCxnSpPr>
            <a:cxnSpLocks noChangeShapeType="1"/>
            <a:stCxn id="17" idx="4"/>
            <a:endCxn id="26" idx="1"/>
          </p:cNvCxnSpPr>
          <p:nvPr/>
        </p:nvCxnSpPr>
        <p:spPr bwMode="auto">
          <a:xfrm>
            <a:off x="1214414" y="4092514"/>
            <a:ext cx="500066" cy="392526"/>
          </a:xfrm>
          <a:prstGeom prst="curvedConnector3">
            <a:avLst>
              <a:gd name="adj1" fmla="val 50000"/>
            </a:avLst>
          </a:prstGeom>
          <a:noFill/>
          <a:ln w="38100">
            <a:solidFill>
              <a:schemeClr val="tx2"/>
            </a:solidFill>
            <a:round/>
            <a:headEnd/>
            <a:tailEnd type="triangle" w="med" len="med"/>
          </a:ln>
          <a:effectLst/>
        </p:spPr>
      </p:cxnSp>
      <p:sp>
        <p:nvSpPr>
          <p:cNvPr id="16" name="Flussdiagramm: Magnetplattenspeicher 15"/>
          <p:cNvSpPr/>
          <p:nvPr/>
        </p:nvSpPr>
        <p:spPr>
          <a:xfrm>
            <a:off x="142844" y="1857364"/>
            <a:ext cx="107157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Source A</a:t>
            </a:r>
            <a:endParaRPr lang="de-DE" dirty="0"/>
          </a:p>
        </p:txBody>
      </p:sp>
      <p:sp>
        <p:nvSpPr>
          <p:cNvPr id="17" name="Flussdiagramm: Magnetplattenspeicher 16"/>
          <p:cNvSpPr/>
          <p:nvPr/>
        </p:nvSpPr>
        <p:spPr>
          <a:xfrm>
            <a:off x="142844" y="3786190"/>
            <a:ext cx="107157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Source B</a:t>
            </a:r>
            <a:endParaRPr lang="de-DE" dirty="0"/>
          </a:p>
        </p:txBody>
      </p:sp>
      <p:sp>
        <p:nvSpPr>
          <p:cNvPr id="23" name="Eine Ecke des Rechtecks abrunden 22"/>
          <p:cNvSpPr/>
          <p:nvPr/>
        </p:nvSpPr>
        <p:spPr>
          <a:xfrm>
            <a:off x="1714480" y="1500174"/>
            <a:ext cx="3214710" cy="1815882"/>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US" sz="1400" dirty="0" smtClean="0">
                <a:cs typeface="Arial" charset="0"/>
              </a:rPr>
              <a:t>&lt;pub&gt;</a:t>
            </a:r>
          </a:p>
          <a:p>
            <a:r>
              <a:rPr lang="en-US" sz="1400" dirty="0" smtClean="0">
                <a:cs typeface="Arial" charset="0"/>
              </a:rPr>
              <a:t>    &lt;</a:t>
            </a:r>
            <a:r>
              <a:rPr lang="en-US" sz="1400" dirty="0" err="1" smtClean="0">
                <a:cs typeface="Arial" charset="0"/>
              </a:rPr>
              <a:t>Titel</a:t>
            </a:r>
            <a:r>
              <a:rPr lang="en-US" sz="1400" dirty="0" smtClean="0">
                <a:cs typeface="Arial" charset="0"/>
              </a:rPr>
              <a:t>&gt; Federated Database </a:t>
            </a:r>
          </a:p>
          <a:p>
            <a:r>
              <a:rPr lang="en-US" sz="1400" dirty="0" smtClean="0">
                <a:cs typeface="Arial" charset="0"/>
              </a:rPr>
              <a:t>                Systems &lt;/</a:t>
            </a:r>
            <a:r>
              <a:rPr lang="en-US" sz="1400" dirty="0" err="1" smtClean="0">
                <a:cs typeface="Arial" charset="0"/>
              </a:rPr>
              <a:t>Titel</a:t>
            </a:r>
            <a:r>
              <a:rPr lang="en-US" sz="1400" dirty="0" smtClean="0">
                <a:cs typeface="Arial" charset="0"/>
              </a:rPr>
              <a:t>&gt;</a:t>
            </a:r>
          </a:p>
          <a:p>
            <a:r>
              <a:rPr lang="en-US" sz="1400" dirty="0" smtClean="0">
                <a:cs typeface="Arial" charset="0"/>
              </a:rPr>
              <a:t>    &lt;</a:t>
            </a:r>
            <a:r>
              <a:rPr lang="en-US" sz="1400" dirty="0" err="1" smtClean="0">
                <a:cs typeface="Arial" charset="0"/>
              </a:rPr>
              <a:t>Autoren</a:t>
            </a:r>
            <a:r>
              <a:rPr lang="en-US" sz="1400" dirty="0" smtClean="0">
                <a:cs typeface="Arial" charset="0"/>
              </a:rPr>
              <a:t>&gt;</a:t>
            </a:r>
          </a:p>
          <a:p>
            <a:r>
              <a:rPr lang="en-US" sz="1400" dirty="0" smtClean="0">
                <a:cs typeface="Arial" charset="0"/>
              </a:rPr>
              <a:t>         &lt;</a:t>
            </a:r>
            <a:r>
              <a:rPr lang="en-US" sz="1400" dirty="0" err="1" smtClean="0">
                <a:cs typeface="Arial" charset="0"/>
              </a:rPr>
              <a:t>Autor</a:t>
            </a:r>
            <a:r>
              <a:rPr lang="en-US" sz="1400" dirty="0" smtClean="0">
                <a:cs typeface="Arial" charset="0"/>
              </a:rPr>
              <a:t>&gt; </a:t>
            </a:r>
            <a:r>
              <a:rPr lang="en-US" sz="1400" dirty="0" err="1" smtClean="0">
                <a:cs typeface="Arial" charset="0"/>
              </a:rPr>
              <a:t>Amit</a:t>
            </a:r>
            <a:r>
              <a:rPr lang="en-US" sz="1400" dirty="0" smtClean="0">
                <a:cs typeface="Arial" charset="0"/>
              </a:rPr>
              <a:t> </a:t>
            </a:r>
            <a:r>
              <a:rPr lang="en-US" sz="1400" dirty="0" err="1" smtClean="0">
                <a:cs typeface="Arial" charset="0"/>
              </a:rPr>
              <a:t>Sheth</a:t>
            </a:r>
            <a:r>
              <a:rPr lang="en-US" sz="1400" dirty="0" smtClean="0">
                <a:cs typeface="Arial" charset="0"/>
              </a:rPr>
              <a:t> &lt;/</a:t>
            </a:r>
            <a:r>
              <a:rPr lang="en-US" sz="1400" dirty="0" err="1" smtClean="0">
                <a:cs typeface="Arial" charset="0"/>
              </a:rPr>
              <a:t>Autor</a:t>
            </a:r>
            <a:r>
              <a:rPr lang="en-US" sz="1400" dirty="0" smtClean="0">
                <a:cs typeface="Arial" charset="0"/>
              </a:rPr>
              <a:t>&gt;</a:t>
            </a:r>
          </a:p>
          <a:p>
            <a:r>
              <a:rPr lang="en-US" sz="1400" dirty="0" smtClean="0">
                <a:cs typeface="Arial" charset="0"/>
              </a:rPr>
              <a:t>         &lt;</a:t>
            </a:r>
            <a:r>
              <a:rPr lang="en-US" sz="1400" dirty="0" err="1" smtClean="0">
                <a:cs typeface="Arial" charset="0"/>
              </a:rPr>
              <a:t>Autor</a:t>
            </a:r>
            <a:r>
              <a:rPr lang="en-US" sz="1400" dirty="0" smtClean="0">
                <a:cs typeface="Arial" charset="0"/>
              </a:rPr>
              <a:t>&gt; James Larson &lt;/</a:t>
            </a:r>
            <a:r>
              <a:rPr lang="en-US" sz="1400" dirty="0" err="1" smtClean="0">
                <a:cs typeface="Arial" charset="0"/>
              </a:rPr>
              <a:t>Autor</a:t>
            </a:r>
            <a:r>
              <a:rPr lang="en-US" sz="1400" dirty="0" smtClean="0">
                <a:cs typeface="Arial" charset="0"/>
              </a:rPr>
              <a:t>&gt;</a:t>
            </a:r>
          </a:p>
          <a:p>
            <a:r>
              <a:rPr lang="en-US" sz="1400" dirty="0" smtClean="0">
                <a:cs typeface="Arial" charset="0"/>
              </a:rPr>
              <a:t>     &lt;/</a:t>
            </a:r>
            <a:r>
              <a:rPr lang="en-US" sz="1400" dirty="0" err="1" smtClean="0">
                <a:cs typeface="Arial" charset="0"/>
              </a:rPr>
              <a:t>Autoren</a:t>
            </a:r>
            <a:r>
              <a:rPr lang="en-US" sz="1400" dirty="0" smtClean="0">
                <a:cs typeface="Arial" charset="0"/>
              </a:rPr>
              <a:t>&gt;</a:t>
            </a:r>
          </a:p>
          <a:p>
            <a:r>
              <a:rPr lang="en-US" sz="1400" dirty="0" smtClean="0">
                <a:cs typeface="Arial" charset="0"/>
              </a:rPr>
              <a:t>&lt;/pub&gt;</a:t>
            </a:r>
            <a:endParaRPr lang="en-US" sz="1400" dirty="0">
              <a:cs typeface="Arial" charset="0"/>
            </a:endParaRPr>
          </a:p>
        </p:txBody>
      </p:sp>
      <p:sp>
        <p:nvSpPr>
          <p:cNvPr id="26" name="Eine Ecke des Rechtecks abrunden 25"/>
          <p:cNvSpPr/>
          <p:nvPr/>
        </p:nvSpPr>
        <p:spPr>
          <a:xfrm>
            <a:off x="1714480" y="3469377"/>
            <a:ext cx="3214710" cy="2031325"/>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US" sz="1400" dirty="0" smtClean="0">
                <a:cs typeface="Arial" charset="0"/>
              </a:rPr>
              <a:t>&lt;publication&gt;</a:t>
            </a:r>
          </a:p>
          <a:p>
            <a:r>
              <a:rPr lang="en-US" sz="1400" dirty="0" smtClean="0">
                <a:cs typeface="Arial" charset="0"/>
              </a:rPr>
              <a:t>    &lt;title&gt; Federated Database </a:t>
            </a:r>
          </a:p>
          <a:p>
            <a:r>
              <a:rPr lang="en-US" sz="1400" dirty="0" smtClean="0">
                <a:cs typeface="Arial" charset="0"/>
              </a:rPr>
              <a:t>               Systems for Managing </a:t>
            </a:r>
          </a:p>
          <a:p>
            <a:r>
              <a:rPr lang="en-US" sz="1400" dirty="0" smtClean="0">
                <a:cs typeface="Arial" charset="0"/>
              </a:rPr>
              <a:t>               Distributed, Heterogeneous, </a:t>
            </a:r>
          </a:p>
          <a:p>
            <a:r>
              <a:rPr lang="en-US" sz="1400" dirty="0" smtClean="0">
                <a:cs typeface="Arial" charset="0"/>
              </a:rPr>
              <a:t>               and Autonomous </a:t>
            </a:r>
          </a:p>
          <a:p>
            <a:r>
              <a:rPr lang="en-US" sz="1400" dirty="0" smtClean="0">
                <a:cs typeface="Arial" charset="0"/>
              </a:rPr>
              <a:t>               Databases &lt;/title&gt;</a:t>
            </a:r>
          </a:p>
          <a:p>
            <a:r>
              <a:rPr lang="en-US" sz="1400" dirty="0" smtClean="0">
                <a:cs typeface="Arial" charset="0"/>
              </a:rPr>
              <a:t>    &lt;author&gt; </a:t>
            </a:r>
            <a:r>
              <a:rPr lang="en-US" sz="1400" dirty="0" err="1" smtClean="0">
                <a:cs typeface="Arial" charset="0"/>
              </a:rPr>
              <a:t>Scheth</a:t>
            </a:r>
            <a:r>
              <a:rPr lang="en-US" sz="1400" dirty="0" smtClean="0">
                <a:cs typeface="Arial" charset="0"/>
              </a:rPr>
              <a:t> &amp; Larson &lt;/author&gt;</a:t>
            </a:r>
          </a:p>
          <a:p>
            <a:r>
              <a:rPr lang="en-US" sz="1400" dirty="0" smtClean="0">
                <a:cs typeface="Arial" charset="0"/>
              </a:rPr>
              <a:t>    &lt;year&gt; 1990 &lt;/year&gt;</a:t>
            </a:r>
          </a:p>
          <a:p>
            <a:r>
              <a:rPr lang="en-US" sz="1400" dirty="0" smtClean="0">
                <a:cs typeface="Arial" charset="0"/>
              </a:rPr>
              <a:t>&lt;/publication&gt;</a:t>
            </a:r>
            <a:endParaRPr lang="en-US" sz="1400" dirty="0">
              <a:cs typeface="Arial" charset="0"/>
            </a:endParaRPr>
          </a:p>
        </p:txBody>
      </p:sp>
      <p:sp>
        <p:nvSpPr>
          <p:cNvPr id="40" name="Eine Ecke des Rechtecks abrunden 39"/>
          <p:cNvSpPr/>
          <p:nvPr/>
        </p:nvSpPr>
        <p:spPr>
          <a:xfrm>
            <a:off x="5214942" y="1530384"/>
            <a:ext cx="3571900" cy="3970318"/>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US" sz="1400" dirty="0" smtClean="0">
                <a:solidFill>
                  <a:schemeClr val="bg1"/>
                </a:solidFill>
              </a:rPr>
              <a:t>&lt;pub&gt;</a:t>
            </a:r>
          </a:p>
          <a:p>
            <a:r>
              <a:rPr lang="en-US" sz="1400" dirty="0" smtClean="0">
                <a:solidFill>
                  <a:schemeClr val="bg1"/>
                </a:solidFill>
              </a:rPr>
              <a:t>    &lt;title&gt; Federated Database </a:t>
            </a:r>
          </a:p>
          <a:p>
            <a:r>
              <a:rPr lang="en-US" sz="1400" dirty="0" smtClean="0">
                <a:solidFill>
                  <a:schemeClr val="bg1"/>
                </a:solidFill>
              </a:rPr>
              <a:t>                Systems &lt;/title&gt;</a:t>
            </a:r>
          </a:p>
          <a:p>
            <a:r>
              <a:rPr lang="en-US" sz="1400" dirty="0" smtClean="0">
                <a:solidFill>
                  <a:schemeClr val="bg1"/>
                </a:solidFill>
              </a:rPr>
              <a:t>    &lt;</a:t>
            </a:r>
            <a:r>
              <a:rPr lang="en-US" sz="1400" dirty="0" err="1" smtClean="0">
                <a:solidFill>
                  <a:schemeClr val="bg1"/>
                </a:solidFill>
              </a:rPr>
              <a:t>Autoren</a:t>
            </a:r>
            <a:r>
              <a:rPr lang="en-US" sz="1400" dirty="0" smtClean="0">
                <a:solidFill>
                  <a:schemeClr val="bg1"/>
                </a:solidFill>
              </a:rPr>
              <a:t>&gt;</a:t>
            </a:r>
          </a:p>
          <a:p>
            <a:r>
              <a:rPr lang="en-US" sz="1400" dirty="0" smtClean="0">
                <a:solidFill>
                  <a:schemeClr val="bg1"/>
                </a:solidFill>
              </a:rPr>
              <a:t>         &lt;author&gt; </a:t>
            </a:r>
            <a:r>
              <a:rPr lang="en-US" sz="1400" dirty="0" err="1" smtClean="0">
                <a:solidFill>
                  <a:schemeClr val="bg1"/>
                </a:solidFill>
              </a:rPr>
              <a:t>Amit</a:t>
            </a:r>
            <a:r>
              <a:rPr lang="en-US" sz="1400" dirty="0" smtClean="0">
                <a:solidFill>
                  <a:schemeClr val="bg1"/>
                </a:solidFill>
              </a:rPr>
              <a:t> </a:t>
            </a:r>
            <a:r>
              <a:rPr lang="en-US" sz="1400" dirty="0" err="1" smtClean="0">
                <a:solidFill>
                  <a:schemeClr val="bg1"/>
                </a:solidFill>
              </a:rPr>
              <a:t>Sheth</a:t>
            </a:r>
            <a:r>
              <a:rPr lang="en-US" sz="1400" dirty="0" smtClean="0">
                <a:solidFill>
                  <a:schemeClr val="bg1"/>
                </a:solidFill>
              </a:rPr>
              <a:t> &lt;/author&gt;</a:t>
            </a:r>
          </a:p>
          <a:p>
            <a:r>
              <a:rPr lang="en-US" sz="1400" dirty="0" smtClean="0">
                <a:solidFill>
                  <a:schemeClr val="bg1"/>
                </a:solidFill>
              </a:rPr>
              <a:t>         &lt;author&gt; James Larson &lt;/author&gt;</a:t>
            </a:r>
          </a:p>
          <a:p>
            <a:r>
              <a:rPr lang="en-US" sz="1400" dirty="0" smtClean="0">
                <a:solidFill>
                  <a:schemeClr val="bg1"/>
                </a:solidFill>
              </a:rPr>
              <a:t>     &lt;/</a:t>
            </a:r>
            <a:r>
              <a:rPr lang="en-US" sz="1400" dirty="0" err="1" smtClean="0">
                <a:solidFill>
                  <a:schemeClr val="bg1"/>
                </a:solidFill>
              </a:rPr>
              <a:t>Autoren</a:t>
            </a:r>
            <a:r>
              <a:rPr lang="en-US" sz="1400" dirty="0" smtClean="0">
                <a:solidFill>
                  <a:schemeClr val="bg1"/>
                </a:solidFill>
              </a:rPr>
              <a:t>&gt;</a:t>
            </a:r>
          </a:p>
          <a:p>
            <a:r>
              <a:rPr lang="en-US" sz="1400" dirty="0" smtClean="0">
                <a:solidFill>
                  <a:schemeClr val="bg1"/>
                </a:solidFill>
              </a:rPr>
              <a:t>&lt;/pub&gt;</a:t>
            </a:r>
          </a:p>
          <a:p>
            <a:r>
              <a:rPr lang="en-US" sz="1400" dirty="0" smtClean="0">
                <a:solidFill>
                  <a:schemeClr val="bg1"/>
                </a:solidFill>
              </a:rPr>
              <a:t>&lt;pub&gt;</a:t>
            </a:r>
          </a:p>
          <a:p>
            <a:r>
              <a:rPr lang="en-US" sz="1400" dirty="0" smtClean="0">
                <a:solidFill>
                  <a:schemeClr val="bg1"/>
                </a:solidFill>
              </a:rPr>
              <a:t>    &lt;title&gt; Federated Database Systems for</a:t>
            </a:r>
          </a:p>
          <a:p>
            <a:r>
              <a:rPr lang="en-US" sz="1400" dirty="0" smtClean="0">
                <a:solidFill>
                  <a:schemeClr val="bg1"/>
                </a:solidFill>
              </a:rPr>
              <a:t>                Managing Distributed, </a:t>
            </a:r>
          </a:p>
          <a:p>
            <a:r>
              <a:rPr lang="en-US" sz="1400" dirty="0" smtClean="0">
                <a:solidFill>
                  <a:schemeClr val="bg1"/>
                </a:solidFill>
              </a:rPr>
              <a:t>                Heterogeneous, and Autonomous </a:t>
            </a:r>
          </a:p>
          <a:p>
            <a:r>
              <a:rPr lang="en-US" sz="1400" dirty="0" smtClean="0">
                <a:solidFill>
                  <a:schemeClr val="bg1"/>
                </a:solidFill>
              </a:rPr>
              <a:t>                Databases &lt;/title&gt;</a:t>
            </a:r>
          </a:p>
          <a:p>
            <a:r>
              <a:rPr lang="en-US" sz="1400" dirty="0" smtClean="0">
                <a:solidFill>
                  <a:schemeClr val="bg1"/>
                </a:solidFill>
              </a:rPr>
              <a:t>    &lt;</a:t>
            </a:r>
            <a:r>
              <a:rPr lang="en-US" sz="1400" dirty="0" err="1" smtClean="0">
                <a:solidFill>
                  <a:schemeClr val="bg1"/>
                </a:solidFill>
              </a:rPr>
              <a:t>Autoren</a:t>
            </a:r>
            <a:r>
              <a:rPr lang="en-US" sz="1400" dirty="0" smtClean="0">
                <a:solidFill>
                  <a:schemeClr val="bg1"/>
                </a:solidFill>
              </a:rPr>
              <a:t>&gt;</a:t>
            </a:r>
          </a:p>
          <a:p>
            <a:r>
              <a:rPr lang="en-US" sz="1400" dirty="0" smtClean="0">
                <a:solidFill>
                  <a:schemeClr val="bg1"/>
                </a:solidFill>
              </a:rPr>
              <a:t>         &lt;author&gt; </a:t>
            </a:r>
            <a:r>
              <a:rPr lang="en-US" sz="1400" dirty="0" err="1" smtClean="0">
                <a:solidFill>
                  <a:schemeClr val="bg1"/>
                </a:solidFill>
              </a:rPr>
              <a:t>Scheth</a:t>
            </a:r>
            <a:r>
              <a:rPr lang="en-US" sz="1400" dirty="0" smtClean="0">
                <a:solidFill>
                  <a:schemeClr val="bg1"/>
                </a:solidFill>
              </a:rPr>
              <a:t> &amp; Larson &lt;/author&gt;</a:t>
            </a:r>
          </a:p>
          <a:p>
            <a:r>
              <a:rPr lang="en-US" sz="1400" dirty="0" smtClean="0">
                <a:solidFill>
                  <a:schemeClr val="bg1"/>
                </a:solidFill>
              </a:rPr>
              <a:t>     &lt;/</a:t>
            </a:r>
            <a:r>
              <a:rPr lang="en-US" sz="1400" dirty="0" err="1" smtClean="0">
                <a:solidFill>
                  <a:schemeClr val="bg1"/>
                </a:solidFill>
              </a:rPr>
              <a:t>Autoren</a:t>
            </a:r>
            <a:r>
              <a:rPr lang="en-US" sz="1400" dirty="0" smtClean="0">
                <a:solidFill>
                  <a:schemeClr val="bg1"/>
                </a:solidFill>
              </a:rPr>
              <a:t>&gt;</a:t>
            </a:r>
          </a:p>
          <a:p>
            <a:r>
              <a:rPr lang="en-US" sz="1400" dirty="0" smtClean="0">
                <a:solidFill>
                  <a:schemeClr val="bg1"/>
                </a:solidFill>
              </a:rPr>
              <a:t> &lt;year&gt; 1990 &lt;/year&gt;</a:t>
            </a:r>
          </a:p>
          <a:p>
            <a:r>
              <a:rPr lang="en-US" sz="1400" dirty="0" smtClean="0">
                <a:solidFill>
                  <a:schemeClr val="bg1"/>
                </a:solidFill>
              </a:rPr>
              <a:t>&lt;/pub&gt;</a:t>
            </a:r>
            <a:endParaRPr lang="en-US" sz="1400" dirty="0">
              <a:solidFill>
                <a:schemeClr val="bg1"/>
              </a:solidFill>
            </a:endParaRPr>
          </a:p>
        </p:txBody>
      </p:sp>
      <p:graphicFrame>
        <p:nvGraphicFramePr>
          <p:cNvPr id="72" name="Diagramm 71"/>
          <p:cNvGraphicFramePr/>
          <p:nvPr/>
        </p:nvGraphicFramePr>
        <p:xfrm>
          <a:off x="214282" y="5722982"/>
          <a:ext cx="8858312" cy="706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AutoShape 15"/>
          <p:cNvCxnSpPr>
            <a:cxnSpLocks noChangeShapeType="1"/>
            <a:stCxn id="20" idx="2"/>
            <a:endCxn id="21" idx="2"/>
          </p:cNvCxnSpPr>
          <p:nvPr/>
        </p:nvCxnSpPr>
        <p:spPr bwMode="auto">
          <a:xfrm rot="10800000" flipV="1">
            <a:off x="5732493" y="2038338"/>
            <a:ext cx="71437" cy="1908175"/>
          </a:xfrm>
          <a:prstGeom prst="curvedConnector3">
            <a:avLst>
              <a:gd name="adj1" fmla="val 380000"/>
            </a:avLst>
          </a:prstGeom>
          <a:noFill/>
          <a:ln w="38100">
            <a:solidFill>
              <a:schemeClr val="tx2"/>
            </a:solidFill>
            <a:miter lim="800000"/>
            <a:headEnd type="triangle" w="med" len="med"/>
            <a:tailEnd type="triangle" w="med" len="med"/>
          </a:ln>
          <a:effectLst/>
        </p:spPr>
      </p:cxnSp>
      <p:sp>
        <p:nvSpPr>
          <p:cNvPr id="20" name="Oval 16"/>
          <p:cNvSpPr>
            <a:spLocks noChangeArrowheads="1"/>
          </p:cNvSpPr>
          <p:nvPr/>
        </p:nvSpPr>
        <p:spPr bwMode="auto">
          <a:xfrm>
            <a:off x="5832505" y="1714488"/>
            <a:ext cx="1871663" cy="647700"/>
          </a:xfrm>
          <a:prstGeom prst="ellipse">
            <a:avLst/>
          </a:prstGeom>
          <a:noFill/>
          <a:ln w="57150">
            <a:solidFill>
              <a:schemeClr val="tx2"/>
            </a:solidFill>
            <a:miter lim="800000"/>
            <a:headEnd/>
            <a:tailEnd/>
          </a:ln>
          <a:effectLst/>
        </p:spPr>
        <p:txBody>
          <a:bodyPr wrap="none" anchor="ctr"/>
          <a:lstStyle/>
          <a:p>
            <a:endParaRPr lang="de-DE"/>
          </a:p>
        </p:txBody>
      </p:sp>
      <p:sp>
        <p:nvSpPr>
          <p:cNvPr id="21" name="Oval 17"/>
          <p:cNvSpPr>
            <a:spLocks noChangeArrowheads="1"/>
          </p:cNvSpPr>
          <p:nvPr/>
        </p:nvSpPr>
        <p:spPr bwMode="auto">
          <a:xfrm>
            <a:off x="5761068" y="3370251"/>
            <a:ext cx="3097212" cy="1150937"/>
          </a:xfrm>
          <a:prstGeom prst="ellipse">
            <a:avLst/>
          </a:prstGeom>
          <a:noFill/>
          <a:ln w="57150">
            <a:solidFill>
              <a:schemeClr val="tx2"/>
            </a:solidFill>
            <a:miter lim="800000"/>
            <a:headEnd/>
            <a:tailEnd/>
          </a:ln>
          <a:effectLst/>
        </p:spPr>
        <p:txBody>
          <a:bodyPr wrap="none" anchor="ctr"/>
          <a:lstStyle/>
          <a:p>
            <a:endParaRPr lang="de-DE"/>
          </a:p>
        </p:txBody>
      </p:sp>
      <p:cxnSp>
        <p:nvCxnSpPr>
          <p:cNvPr id="22" name="AutoShape 18"/>
          <p:cNvCxnSpPr>
            <a:cxnSpLocks noChangeShapeType="1"/>
            <a:stCxn id="24" idx="2"/>
            <a:endCxn id="25" idx="2"/>
          </p:cNvCxnSpPr>
          <p:nvPr/>
        </p:nvCxnSpPr>
        <p:spPr bwMode="auto">
          <a:xfrm rot="10800000" flipH="1" flipV="1">
            <a:off x="6165880" y="2687626"/>
            <a:ext cx="71438" cy="2051050"/>
          </a:xfrm>
          <a:prstGeom prst="curvedConnector3">
            <a:avLst>
              <a:gd name="adj1" fmla="val -1291111"/>
            </a:avLst>
          </a:prstGeom>
          <a:noFill/>
          <a:ln w="38100">
            <a:solidFill>
              <a:schemeClr val="tx2"/>
            </a:solidFill>
            <a:miter lim="800000"/>
            <a:headEnd type="triangle" w="med" len="med"/>
            <a:tailEnd type="triangle" w="med" len="med"/>
          </a:ln>
          <a:effectLst/>
        </p:spPr>
      </p:cxnSp>
      <p:sp>
        <p:nvSpPr>
          <p:cNvPr id="24" name="Oval 19"/>
          <p:cNvSpPr>
            <a:spLocks noChangeArrowheads="1"/>
          </p:cNvSpPr>
          <p:nvPr/>
        </p:nvSpPr>
        <p:spPr bwMode="auto">
          <a:xfrm>
            <a:off x="6194455" y="2363776"/>
            <a:ext cx="1438275" cy="647700"/>
          </a:xfrm>
          <a:prstGeom prst="ellipse">
            <a:avLst/>
          </a:prstGeom>
          <a:noFill/>
          <a:ln w="57150">
            <a:solidFill>
              <a:schemeClr val="tx2"/>
            </a:solidFill>
            <a:miter lim="800000"/>
            <a:headEnd/>
            <a:tailEnd/>
          </a:ln>
          <a:effectLst/>
        </p:spPr>
        <p:txBody>
          <a:bodyPr wrap="none" anchor="ctr"/>
          <a:lstStyle/>
          <a:p>
            <a:endParaRPr lang="de-DE"/>
          </a:p>
        </p:txBody>
      </p:sp>
      <p:sp>
        <p:nvSpPr>
          <p:cNvPr id="25" name="Oval 20"/>
          <p:cNvSpPr>
            <a:spLocks noChangeArrowheads="1"/>
          </p:cNvSpPr>
          <p:nvPr/>
        </p:nvSpPr>
        <p:spPr bwMode="auto">
          <a:xfrm>
            <a:off x="6265893" y="4522776"/>
            <a:ext cx="1511300" cy="431800"/>
          </a:xfrm>
          <a:prstGeom prst="ellipse">
            <a:avLst/>
          </a:prstGeom>
          <a:noFill/>
          <a:ln w="57150">
            <a:solidFill>
              <a:schemeClr val="tx2"/>
            </a:solidFill>
            <a:miter lim="800000"/>
            <a:headEnd/>
            <a:tailEnd/>
          </a:ln>
          <a:effectLst/>
        </p:spPr>
        <p:txBody>
          <a:bodyPr wrap="none" anchor="ct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p:nvPr>
        </p:nvSpPr>
        <p:spPr/>
        <p:txBody>
          <a:bodyPr>
            <a:normAutofit fontScale="90000"/>
          </a:bodyPr>
          <a:lstStyle/>
          <a:p>
            <a:r>
              <a:rPr lang="en-US" dirty="0"/>
              <a:t>Information Integration </a:t>
            </a:r>
          </a:p>
        </p:txBody>
      </p:sp>
      <p:sp>
        <p:nvSpPr>
          <p:cNvPr id="19" name="Fußzeilenplatzhalter 18"/>
          <p:cNvSpPr>
            <a:spLocks noGrp="1"/>
          </p:cNvSpPr>
          <p:nvPr>
            <p:ph type="ftr" sz="quarter" idx="11"/>
          </p:nvPr>
        </p:nvSpPr>
        <p:spPr/>
        <p:txBody>
          <a:bodyPr/>
          <a:lstStyle/>
          <a:p>
            <a:r>
              <a:rPr lang="de-DE" smtClean="0"/>
              <a:t>Data Fusion | VLDB 2009 Tutorial | Luna Dong &amp; Felix Naumann</a:t>
            </a:r>
            <a:endParaRPr lang="de-DE"/>
          </a:p>
        </p:txBody>
      </p:sp>
      <p:sp>
        <p:nvSpPr>
          <p:cNvPr id="18" name="Foliennummernplatzhalter 17"/>
          <p:cNvSpPr>
            <a:spLocks noGrp="1"/>
          </p:cNvSpPr>
          <p:nvPr>
            <p:ph type="sldNum" sz="quarter" idx="12"/>
          </p:nvPr>
        </p:nvSpPr>
        <p:spPr/>
        <p:txBody>
          <a:bodyPr>
            <a:normAutofit fontScale="85000" lnSpcReduction="20000"/>
          </a:bodyPr>
          <a:lstStyle/>
          <a:p>
            <a:fld id="{59B5FACA-E808-4B0B-9CE5-2D4613DC80C8}" type="slidenum">
              <a:rPr lang="de-DE" smtClean="0"/>
              <a:pPr/>
              <a:t>17</a:t>
            </a:fld>
            <a:endParaRPr lang="de-DE"/>
          </a:p>
        </p:txBody>
      </p:sp>
      <p:cxnSp>
        <p:nvCxnSpPr>
          <p:cNvPr id="1038348" name="AutoShape 12"/>
          <p:cNvCxnSpPr>
            <a:cxnSpLocks noChangeShapeType="1"/>
            <a:stCxn id="16" idx="4"/>
            <a:endCxn id="23" idx="1"/>
          </p:cNvCxnSpPr>
          <p:nvPr/>
        </p:nvCxnSpPr>
        <p:spPr bwMode="auto">
          <a:xfrm>
            <a:off x="1214414" y="2163688"/>
            <a:ext cx="500066" cy="244427"/>
          </a:xfrm>
          <a:prstGeom prst="curvedConnector3">
            <a:avLst>
              <a:gd name="adj1" fmla="val 50000"/>
            </a:avLst>
          </a:prstGeom>
          <a:noFill/>
          <a:ln w="38100">
            <a:solidFill>
              <a:schemeClr val="tx2"/>
            </a:solidFill>
            <a:round/>
            <a:headEnd/>
            <a:tailEnd type="triangle" w="med" len="med"/>
          </a:ln>
          <a:effectLst/>
        </p:spPr>
      </p:cxnSp>
      <p:cxnSp>
        <p:nvCxnSpPr>
          <p:cNvPr id="1038349" name="AutoShape 13"/>
          <p:cNvCxnSpPr>
            <a:cxnSpLocks noChangeShapeType="1"/>
            <a:stCxn id="17" idx="4"/>
            <a:endCxn id="26" idx="1"/>
          </p:cNvCxnSpPr>
          <p:nvPr/>
        </p:nvCxnSpPr>
        <p:spPr bwMode="auto">
          <a:xfrm>
            <a:off x="1214414" y="4092514"/>
            <a:ext cx="500066" cy="392526"/>
          </a:xfrm>
          <a:prstGeom prst="curvedConnector3">
            <a:avLst>
              <a:gd name="adj1" fmla="val 50000"/>
            </a:avLst>
          </a:prstGeom>
          <a:noFill/>
          <a:ln w="38100">
            <a:solidFill>
              <a:schemeClr val="tx2"/>
            </a:solidFill>
            <a:round/>
            <a:headEnd/>
            <a:tailEnd type="triangle" w="med" len="med"/>
          </a:ln>
          <a:effectLst/>
        </p:spPr>
      </p:cxnSp>
      <p:sp>
        <p:nvSpPr>
          <p:cNvPr id="16" name="Flussdiagramm: Magnetplattenspeicher 15"/>
          <p:cNvSpPr/>
          <p:nvPr/>
        </p:nvSpPr>
        <p:spPr>
          <a:xfrm>
            <a:off x="142844" y="1857364"/>
            <a:ext cx="107157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Source A</a:t>
            </a:r>
            <a:endParaRPr lang="de-DE" dirty="0"/>
          </a:p>
        </p:txBody>
      </p:sp>
      <p:sp>
        <p:nvSpPr>
          <p:cNvPr id="17" name="Flussdiagramm: Magnetplattenspeicher 16"/>
          <p:cNvSpPr/>
          <p:nvPr/>
        </p:nvSpPr>
        <p:spPr>
          <a:xfrm>
            <a:off x="142844" y="3786190"/>
            <a:ext cx="107157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Source B</a:t>
            </a:r>
            <a:endParaRPr lang="de-DE" dirty="0"/>
          </a:p>
        </p:txBody>
      </p:sp>
      <p:sp>
        <p:nvSpPr>
          <p:cNvPr id="23" name="Eine Ecke des Rechtecks abrunden 22"/>
          <p:cNvSpPr/>
          <p:nvPr/>
        </p:nvSpPr>
        <p:spPr>
          <a:xfrm>
            <a:off x="1714480" y="1500174"/>
            <a:ext cx="3214710" cy="1815882"/>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US" sz="1400" dirty="0" smtClean="0">
                <a:cs typeface="Arial" charset="0"/>
              </a:rPr>
              <a:t>&lt;pub&gt;</a:t>
            </a:r>
          </a:p>
          <a:p>
            <a:r>
              <a:rPr lang="en-US" sz="1400" dirty="0" smtClean="0">
                <a:cs typeface="Arial" charset="0"/>
              </a:rPr>
              <a:t>    &lt;</a:t>
            </a:r>
            <a:r>
              <a:rPr lang="en-US" sz="1400" dirty="0" err="1" smtClean="0">
                <a:cs typeface="Arial" charset="0"/>
              </a:rPr>
              <a:t>Titel</a:t>
            </a:r>
            <a:r>
              <a:rPr lang="en-US" sz="1400" dirty="0" smtClean="0">
                <a:cs typeface="Arial" charset="0"/>
              </a:rPr>
              <a:t>&gt; Federated Database </a:t>
            </a:r>
          </a:p>
          <a:p>
            <a:r>
              <a:rPr lang="en-US" sz="1400" dirty="0" smtClean="0">
                <a:cs typeface="Arial" charset="0"/>
              </a:rPr>
              <a:t>                Systems &lt;/</a:t>
            </a:r>
            <a:r>
              <a:rPr lang="en-US" sz="1400" dirty="0" err="1" smtClean="0">
                <a:cs typeface="Arial" charset="0"/>
              </a:rPr>
              <a:t>Titel</a:t>
            </a:r>
            <a:r>
              <a:rPr lang="en-US" sz="1400" dirty="0" smtClean="0">
                <a:cs typeface="Arial" charset="0"/>
              </a:rPr>
              <a:t>&gt;</a:t>
            </a:r>
          </a:p>
          <a:p>
            <a:r>
              <a:rPr lang="en-US" sz="1400" dirty="0" smtClean="0">
                <a:cs typeface="Arial" charset="0"/>
              </a:rPr>
              <a:t>    &lt;</a:t>
            </a:r>
            <a:r>
              <a:rPr lang="en-US" sz="1400" dirty="0" err="1" smtClean="0">
                <a:cs typeface="Arial" charset="0"/>
              </a:rPr>
              <a:t>Autoren</a:t>
            </a:r>
            <a:r>
              <a:rPr lang="en-US" sz="1400" dirty="0" smtClean="0">
                <a:cs typeface="Arial" charset="0"/>
              </a:rPr>
              <a:t>&gt;</a:t>
            </a:r>
          </a:p>
          <a:p>
            <a:r>
              <a:rPr lang="en-US" sz="1400" dirty="0" smtClean="0">
                <a:cs typeface="Arial" charset="0"/>
              </a:rPr>
              <a:t>         &lt;</a:t>
            </a:r>
            <a:r>
              <a:rPr lang="en-US" sz="1400" dirty="0" err="1" smtClean="0">
                <a:cs typeface="Arial" charset="0"/>
              </a:rPr>
              <a:t>Autor</a:t>
            </a:r>
            <a:r>
              <a:rPr lang="en-US" sz="1400" dirty="0" smtClean="0">
                <a:cs typeface="Arial" charset="0"/>
              </a:rPr>
              <a:t>&gt; </a:t>
            </a:r>
            <a:r>
              <a:rPr lang="en-US" sz="1400" dirty="0" err="1" smtClean="0">
                <a:cs typeface="Arial" charset="0"/>
              </a:rPr>
              <a:t>Amit</a:t>
            </a:r>
            <a:r>
              <a:rPr lang="en-US" sz="1400" dirty="0" smtClean="0">
                <a:cs typeface="Arial" charset="0"/>
              </a:rPr>
              <a:t> </a:t>
            </a:r>
            <a:r>
              <a:rPr lang="en-US" sz="1400" dirty="0" err="1" smtClean="0">
                <a:cs typeface="Arial" charset="0"/>
              </a:rPr>
              <a:t>Sheth</a:t>
            </a:r>
            <a:r>
              <a:rPr lang="en-US" sz="1400" dirty="0" smtClean="0">
                <a:cs typeface="Arial" charset="0"/>
              </a:rPr>
              <a:t> &lt;/</a:t>
            </a:r>
            <a:r>
              <a:rPr lang="en-US" sz="1400" dirty="0" err="1" smtClean="0">
                <a:cs typeface="Arial" charset="0"/>
              </a:rPr>
              <a:t>Autor</a:t>
            </a:r>
            <a:r>
              <a:rPr lang="en-US" sz="1400" dirty="0" smtClean="0">
                <a:cs typeface="Arial" charset="0"/>
              </a:rPr>
              <a:t>&gt;</a:t>
            </a:r>
          </a:p>
          <a:p>
            <a:r>
              <a:rPr lang="en-US" sz="1400" dirty="0" smtClean="0">
                <a:cs typeface="Arial" charset="0"/>
              </a:rPr>
              <a:t>         &lt;</a:t>
            </a:r>
            <a:r>
              <a:rPr lang="en-US" sz="1400" dirty="0" err="1" smtClean="0">
                <a:cs typeface="Arial" charset="0"/>
              </a:rPr>
              <a:t>Autor</a:t>
            </a:r>
            <a:r>
              <a:rPr lang="en-US" sz="1400" dirty="0" smtClean="0">
                <a:cs typeface="Arial" charset="0"/>
              </a:rPr>
              <a:t>&gt; James Larson &lt;/</a:t>
            </a:r>
            <a:r>
              <a:rPr lang="en-US" sz="1400" dirty="0" err="1" smtClean="0">
                <a:cs typeface="Arial" charset="0"/>
              </a:rPr>
              <a:t>Autor</a:t>
            </a:r>
            <a:r>
              <a:rPr lang="en-US" sz="1400" dirty="0" smtClean="0">
                <a:cs typeface="Arial" charset="0"/>
              </a:rPr>
              <a:t>&gt;</a:t>
            </a:r>
          </a:p>
          <a:p>
            <a:r>
              <a:rPr lang="en-US" sz="1400" dirty="0" smtClean="0">
                <a:cs typeface="Arial" charset="0"/>
              </a:rPr>
              <a:t>     &lt;/</a:t>
            </a:r>
            <a:r>
              <a:rPr lang="en-US" sz="1400" dirty="0" err="1" smtClean="0">
                <a:cs typeface="Arial" charset="0"/>
              </a:rPr>
              <a:t>Autoren</a:t>
            </a:r>
            <a:r>
              <a:rPr lang="en-US" sz="1400" dirty="0" smtClean="0">
                <a:cs typeface="Arial" charset="0"/>
              </a:rPr>
              <a:t>&gt;</a:t>
            </a:r>
          </a:p>
          <a:p>
            <a:r>
              <a:rPr lang="en-US" sz="1400" dirty="0" smtClean="0">
                <a:cs typeface="Arial" charset="0"/>
              </a:rPr>
              <a:t>&lt;/pub&gt;</a:t>
            </a:r>
            <a:endParaRPr lang="en-US" sz="1400" dirty="0">
              <a:cs typeface="Arial" charset="0"/>
            </a:endParaRPr>
          </a:p>
        </p:txBody>
      </p:sp>
      <p:sp>
        <p:nvSpPr>
          <p:cNvPr id="26" name="Eine Ecke des Rechtecks abrunden 25"/>
          <p:cNvSpPr/>
          <p:nvPr/>
        </p:nvSpPr>
        <p:spPr>
          <a:xfrm>
            <a:off x="1714480" y="3469377"/>
            <a:ext cx="3214710" cy="2031325"/>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US" sz="1400" dirty="0" smtClean="0">
                <a:cs typeface="Arial" charset="0"/>
              </a:rPr>
              <a:t>&lt;publication&gt;</a:t>
            </a:r>
          </a:p>
          <a:p>
            <a:r>
              <a:rPr lang="en-US" sz="1400" dirty="0" smtClean="0">
                <a:cs typeface="Arial" charset="0"/>
              </a:rPr>
              <a:t>    &lt;title&gt; Federated Database </a:t>
            </a:r>
          </a:p>
          <a:p>
            <a:r>
              <a:rPr lang="en-US" sz="1400" dirty="0" smtClean="0">
                <a:cs typeface="Arial" charset="0"/>
              </a:rPr>
              <a:t>               Systems for Managing </a:t>
            </a:r>
          </a:p>
          <a:p>
            <a:r>
              <a:rPr lang="en-US" sz="1400" dirty="0" smtClean="0">
                <a:cs typeface="Arial" charset="0"/>
              </a:rPr>
              <a:t>               Distributed, Heterogeneous, </a:t>
            </a:r>
          </a:p>
          <a:p>
            <a:r>
              <a:rPr lang="en-US" sz="1400" dirty="0" smtClean="0">
                <a:cs typeface="Arial" charset="0"/>
              </a:rPr>
              <a:t>               and Autonomous </a:t>
            </a:r>
          </a:p>
          <a:p>
            <a:r>
              <a:rPr lang="en-US" sz="1400" dirty="0" smtClean="0">
                <a:cs typeface="Arial" charset="0"/>
              </a:rPr>
              <a:t>               Databases &lt;/title&gt;</a:t>
            </a:r>
          </a:p>
          <a:p>
            <a:r>
              <a:rPr lang="en-US" sz="1400" dirty="0" smtClean="0">
                <a:cs typeface="Arial" charset="0"/>
              </a:rPr>
              <a:t>    &lt;author&gt; </a:t>
            </a:r>
            <a:r>
              <a:rPr lang="en-US" sz="1400" dirty="0" err="1" smtClean="0">
                <a:cs typeface="Arial" charset="0"/>
              </a:rPr>
              <a:t>Scheth</a:t>
            </a:r>
            <a:r>
              <a:rPr lang="en-US" sz="1400" dirty="0" smtClean="0">
                <a:cs typeface="Arial" charset="0"/>
              </a:rPr>
              <a:t> &amp; Larson &lt;/author&gt;</a:t>
            </a:r>
          </a:p>
          <a:p>
            <a:r>
              <a:rPr lang="en-US" sz="1400" dirty="0" smtClean="0">
                <a:cs typeface="Arial" charset="0"/>
              </a:rPr>
              <a:t>    &lt;year&gt; 1990 &lt;/year&gt;</a:t>
            </a:r>
          </a:p>
          <a:p>
            <a:r>
              <a:rPr lang="en-US" sz="1400" dirty="0" smtClean="0">
                <a:cs typeface="Arial" charset="0"/>
              </a:rPr>
              <a:t>&lt;/publication&gt;</a:t>
            </a:r>
            <a:endParaRPr lang="en-US" sz="1400" dirty="0">
              <a:cs typeface="Arial" charset="0"/>
            </a:endParaRPr>
          </a:p>
        </p:txBody>
      </p:sp>
      <p:sp>
        <p:nvSpPr>
          <p:cNvPr id="40" name="Eine Ecke des Rechtecks abrunden 39"/>
          <p:cNvSpPr/>
          <p:nvPr/>
        </p:nvSpPr>
        <p:spPr>
          <a:xfrm>
            <a:off x="5214942" y="1530384"/>
            <a:ext cx="3571900" cy="3970318"/>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US" sz="1400" dirty="0" smtClean="0">
                <a:solidFill>
                  <a:schemeClr val="bg1"/>
                </a:solidFill>
              </a:rPr>
              <a:t>&lt;pub&gt;</a:t>
            </a:r>
          </a:p>
          <a:p>
            <a:r>
              <a:rPr lang="en-US" sz="1400" dirty="0" smtClean="0">
                <a:solidFill>
                  <a:schemeClr val="bg1"/>
                </a:solidFill>
              </a:rPr>
              <a:t>    &lt;title&gt; Federated Database </a:t>
            </a:r>
          </a:p>
          <a:p>
            <a:r>
              <a:rPr lang="en-US" sz="1400" dirty="0" smtClean="0">
                <a:solidFill>
                  <a:schemeClr val="bg1"/>
                </a:solidFill>
              </a:rPr>
              <a:t>                Systems &lt;/title&gt;</a:t>
            </a:r>
          </a:p>
          <a:p>
            <a:r>
              <a:rPr lang="en-US" sz="1400" dirty="0" smtClean="0">
                <a:solidFill>
                  <a:schemeClr val="bg1"/>
                </a:solidFill>
              </a:rPr>
              <a:t>    &lt;</a:t>
            </a:r>
            <a:r>
              <a:rPr lang="en-US" sz="1400" dirty="0" err="1" smtClean="0">
                <a:solidFill>
                  <a:schemeClr val="bg1"/>
                </a:solidFill>
              </a:rPr>
              <a:t>Autoren</a:t>
            </a:r>
            <a:r>
              <a:rPr lang="en-US" sz="1400" dirty="0" smtClean="0">
                <a:solidFill>
                  <a:schemeClr val="bg1"/>
                </a:solidFill>
              </a:rPr>
              <a:t>&gt;</a:t>
            </a:r>
          </a:p>
          <a:p>
            <a:r>
              <a:rPr lang="en-US" sz="1400" dirty="0" smtClean="0">
                <a:solidFill>
                  <a:schemeClr val="bg1"/>
                </a:solidFill>
              </a:rPr>
              <a:t>         &lt;author&gt; </a:t>
            </a:r>
            <a:r>
              <a:rPr lang="en-US" sz="1400" dirty="0" err="1" smtClean="0">
                <a:solidFill>
                  <a:schemeClr val="bg1"/>
                </a:solidFill>
              </a:rPr>
              <a:t>Amit</a:t>
            </a:r>
            <a:r>
              <a:rPr lang="en-US" sz="1400" dirty="0" smtClean="0">
                <a:solidFill>
                  <a:schemeClr val="bg1"/>
                </a:solidFill>
              </a:rPr>
              <a:t> </a:t>
            </a:r>
            <a:r>
              <a:rPr lang="en-US" sz="1400" dirty="0" err="1" smtClean="0">
                <a:solidFill>
                  <a:schemeClr val="bg1"/>
                </a:solidFill>
              </a:rPr>
              <a:t>Sheth</a:t>
            </a:r>
            <a:r>
              <a:rPr lang="en-US" sz="1400" dirty="0" smtClean="0">
                <a:solidFill>
                  <a:schemeClr val="bg1"/>
                </a:solidFill>
              </a:rPr>
              <a:t> &lt;/author&gt;</a:t>
            </a:r>
          </a:p>
          <a:p>
            <a:r>
              <a:rPr lang="en-US" sz="1400" dirty="0" smtClean="0">
                <a:solidFill>
                  <a:schemeClr val="bg1"/>
                </a:solidFill>
              </a:rPr>
              <a:t>         &lt;author&gt; James Larson &lt;/author&gt;</a:t>
            </a:r>
          </a:p>
          <a:p>
            <a:r>
              <a:rPr lang="en-US" sz="1400" dirty="0" smtClean="0">
                <a:solidFill>
                  <a:schemeClr val="bg1"/>
                </a:solidFill>
              </a:rPr>
              <a:t>     &lt;/</a:t>
            </a:r>
            <a:r>
              <a:rPr lang="en-US" sz="1400" dirty="0" err="1" smtClean="0">
                <a:solidFill>
                  <a:schemeClr val="bg1"/>
                </a:solidFill>
              </a:rPr>
              <a:t>Autoren</a:t>
            </a:r>
            <a:r>
              <a:rPr lang="en-US" sz="1400" dirty="0" smtClean="0">
                <a:solidFill>
                  <a:schemeClr val="bg1"/>
                </a:solidFill>
              </a:rPr>
              <a:t>&gt;</a:t>
            </a:r>
          </a:p>
          <a:p>
            <a:r>
              <a:rPr lang="en-US" sz="1400" dirty="0" smtClean="0">
                <a:solidFill>
                  <a:schemeClr val="bg1"/>
                </a:solidFill>
              </a:rPr>
              <a:t>&lt;/pub&gt;</a:t>
            </a:r>
          </a:p>
          <a:p>
            <a:r>
              <a:rPr lang="en-US" sz="1400" dirty="0" smtClean="0">
                <a:solidFill>
                  <a:schemeClr val="bg1"/>
                </a:solidFill>
              </a:rPr>
              <a:t>&lt;pub&gt;</a:t>
            </a:r>
          </a:p>
          <a:p>
            <a:r>
              <a:rPr lang="en-US" sz="1400" dirty="0" smtClean="0">
                <a:solidFill>
                  <a:schemeClr val="bg1"/>
                </a:solidFill>
              </a:rPr>
              <a:t>    &lt;title&gt; Federated Database Systems for</a:t>
            </a:r>
          </a:p>
          <a:p>
            <a:r>
              <a:rPr lang="en-US" sz="1400" dirty="0" smtClean="0">
                <a:solidFill>
                  <a:schemeClr val="bg1"/>
                </a:solidFill>
              </a:rPr>
              <a:t>                Managing Distributed, </a:t>
            </a:r>
          </a:p>
          <a:p>
            <a:r>
              <a:rPr lang="en-US" sz="1400" dirty="0" smtClean="0">
                <a:solidFill>
                  <a:schemeClr val="bg1"/>
                </a:solidFill>
              </a:rPr>
              <a:t>                Heterogeneous, and Autonomous </a:t>
            </a:r>
          </a:p>
          <a:p>
            <a:r>
              <a:rPr lang="en-US" sz="1400" dirty="0" smtClean="0">
                <a:solidFill>
                  <a:schemeClr val="bg1"/>
                </a:solidFill>
              </a:rPr>
              <a:t>                Databases &lt;/title&gt;</a:t>
            </a:r>
          </a:p>
          <a:p>
            <a:r>
              <a:rPr lang="en-US" sz="1400" dirty="0" smtClean="0">
                <a:solidFill>
                  <a:schemeClr val="bg1"/>
                </a:solidFill>
              </a:rPr>
              <a:t>    &lt;</a:t>
            </a:r>
            <a:r>
              <a:rPr lang="en-US" sz="1400" dirty="0" err="1" smtClean="0">
                <a:solidFill>
                  <a:schemeClr val="bg1"/>
                </a:solidFill>
              </a:rPr>
              <a:t>Autoren</a:t>
            </a:r>
            <a:r>
              <a:rPr lang="en-US" sz="1400" dirty="0" smtClean="0">
                <a:solidFill>
                  <a:schemeClr val="bg1"/>
                </a:solidFill>
              </a:rPr>
              <a:t>&gt;</a:t>
            </a:r>
          </a:p>
          <a:p>
            <a:r>
              <a:rPr lang="en-US" sz="1400" dirty="0" smtClean="0">
                <a:solidFill>
                  <a:schemeClr val="bg1"/>
                </a:solidFill>
              </a:rPr>
              <a:t>         &lt;author&gt; </a:t>
            </a:r>
            <a:r>
              <a:rPr lang="en-US" sz="1400" dirty="0" err="1" smtClean="0">
                <a:solidFill>
                  <a:schemeClr val="bg1"/>
                </a:solidFill>
              </a:rPr>
              <a:t>Scheth</a:t>
            </a:r>
            <a:r>
              <a:rPr lang="en-US" sz="1400" dirty="0" smtClean="0">
                <a:solidFill>
                  <a:schemeClr val="bg1"/>
                </a:solidFill>
              </a:rPr>
              <a:t> &amp; Larson &lt;/author&gt;</a:t>
            </a:r>
          </a:p>
          <a:p>
            <a:r>
              <a:rPr lang="en-US" sz="1400" dirty="0" smtClean="0">
                <a:solidFill>
                  <a:schemeClr val="bg1"/>
                </a:solidFill>
              </a:rPr>
              <a:t>     &lt;/</a:t>
            </a:r>
            <a:r>
              <a:rPr lang="en-US" sz="1400" dirty="0" err="1" smtClean="0">
                <a:solidFill>
                  <a:schemeClr val="bg1"/>
                </a:solidFill>
              </a:rPr>
              <a:t>Autoren</a:t>
            </a:r>
            <a:r>
              <a:rPr lang="en-US" sz="1400" dirty="0" smtClean="0">
                <a:solidFill>
                  <a:schemeClr val="bg1"/>
                </a:solidFill>
              </a:rPr>
              <a:t>&gt;</a:t>
            </a:r>
          </a:p>
          <a:p>
            <a:r>
              <a:rPr lang="en-US" sz="1400" dirty="0" smtClean="0">
                <a:solidFill>
                  <a:schemeClr val="bg1"/>
                </a:solidFill>
              </a:rPr>
              <a:t> &lt;year&gt; 1990 &lt;/year&gt;</a:t>
            </a:r>
          </a:p>
          <a:p>
            <a:r>
              <a:rPr lang="en-US" sz="1400" dirty="0" smtClean="0">
                <a:solidFill>
                  <a:schemeClr val="bg1"/>
                </a:solidFill>
              </a:rPr>
              <a:t>&lt;/pub&gt;</a:t>
            </a:r>
            <a:endParaRPr lang="en-US" sz="1400" dirty="0">
              <a:solidFill>
                <a:schemeClr val="bg1"/>
              </a:solidFill>
            </a:endParaRPr>
          </a:p>
        </p:txBody>
      </p:sp>
      <p:graphicFrame>
        <p:nvGraphicFramePr>
          <p:cNvPr id="72" name="Diagramm 71"/>
          <p:cNvGraphicFramePr/>
          <p:nvPr/>
        </p:nvGraphicFramePr>
        <p:xfrm>
          <a:off x="214282" y="5722982"/>
          <a:ext cx="8858312" cy="706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5E-6 -2.84128E-6 L -0.38369 -0.00208 " pathEditMode="relative" rAng="0" ptsTypes="AA">
                                      <p:cBhvr>
                                        <p:cTn id="6" dur="2000" fill="hold"/>
                                        <p:tgtEl>
                                          <p:spTgt spid="40"/>
                                        </p:tgtEl>
                                        <p:attrNameLst>
                                          <p:attrName>ppt_x</p:attrName>
                                          <p:attrName>ppt_y</p:attrName>
                                        </p:attrNameLst>
                                      </p:cBhvr>
                                      <p:rCtr x="-192"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p:nvPr>
        </p:nvSpPr>
        <p:spPr/>
        <p:txBody>
          <a:bodyPr>
            <a:normAutofit fontScale="90000"/>
          </a:bodyPr>
          <a:lstStyle/>
          <a:p>
            <a:r>
              <a:rPr lang="en-US" dirty="0"/>
              <a:t>Information Integration </a:t>
            </a:r>
          </a:p>
        </p:txBody>
      </p:sp>
      <p:sp>
        <p:nvSpPr>
          <p:cNvPr id="19" name="Fußzeilenplatzhalter 18"/>
          <p:cNvSpPr>
            <a:spLocks noGrp="1"/>
          </p:cNvSpPr>
          <p:nvPr>
            <p:ph type="ftr" sz="quarter" idx="11"/>
          </p:nvPr>
        </p:nvSpPr>
        <p:spPr/>
        <p:txBody>
          <a:bodyPr/>
          <a:lstStyle/>
          <a:p>
            <a:r>
              <a:rPr lang="de-DE" smtClean="0"/>
              <a:t>Data Fusion | VLDB 2009 Tutorial | Luna Dong &amp; Felix Naumann</a:t>
            </a:r>
            <a:endParaRPr lang="de-DE"/>
          </a:p>
        </p:txBody>
      </p:sp>
      <p:sp>
        <p:nvSpPr>
          <p:cNvPr id="18" name="Foliennummernplatzhalter 17"/>
          <p:cNvSpPr>
            <a:spLocks noGrp="1"/>
          </p:cNvSpPr>
          <p:nvPr>
            <p:ph type="sldNum" sz="quarter" idx="12"/>
          </p:nvPr>
        </p:nvSpPr>
        <p:spPr/>
        <p:txBody>
          <a:bodyPr>
            <a:normAutofit fontScale="85000" lnSpcReduction="20000"/>
          </a:bodyPr>
          <a:lstStyle/>
          <a:p>
            <a:fld id="{59B5FACA-E808-4B0B-9CE5-2D4613DC80C8}" type="slidenum">
              <a:rPr lang="de-DE" smtClean="0"/>
              <a:pPr/>
              <a:t>18</a:t>
            </a:fld>
            <a:endParaRPr lang="de-DE"/>
          </a:p>
        </p:txBody>
      </p:sp>
      <p:cxnSp>
        <p:nvCxnSpPr>
          <p:cNvPr id="1038348" name="AutoShape 12"/>
          <p:cNvCxnSpPr>
            <a:cxnSpLocks noChangeShapeType="1"/>
            <a:stCxn id="16" idx="4"/>
          </p:cNvCxnSpPr>
          <p:nvPr/>
        </p:nvCxnSpPr>
        <p:spPr bwMode="auto">
          <a:xfrm>
            <a:off x="1214414" y="2163688"/>
            <a:ext cx="500066" cy="244427"/>
          </a:xfrm>
          <a:prstGeom prst="curvedConnector3">
            <a:avLst>
              <a:gd name="adj1" fmla="val 50000"/>
            </a:avLst>
          </a:prstGeom>
          <a:noFill/>
          <a:ln w="38100">
            <a:solidFill>
              <a:schemeClr val="tx2"/>
            </a:solidFill>
            <a:round/>
            <a:headEnd/>
            <a:tailEnd type="triangle" w="med" len="med"/>
          </a:ln>
          <a:effectLst/>
        </p:spPr>
      </p:cxnSp>
      <p:cxnSp>
        <p:nvCxnSpPr>
          <p:cNvPr id="1038349" name="AutoShape 13"/>
          <p:cNvCxnSpPr>
            <a:cxnSpLocks noChangeShapeType="1"/>
            <a:stCxn id="17" idx="4"/>
          </p:cNvCxnSpPr>
          <p:nvPr/>
        </p:nvCxnSpPr>
        <p:spPr bwMode="auto">
          <a:xfrm>
            <a:off x="1214414" y="4092514"/>
            <a:ext cx="500066" cy="392526"/>
          </a:xfrm>
          <a:prstGeom prst="curvedConnector3">
            <a:avLst>
              <a:gd name="adj1" fmla="val 50000"/>
            </a:avLst>
          </a:prstGeom>
          <a:noFill/>
          <a:ln w="38100">
            <a:solidFill>
              <a:schemeClr val="tx2"/>
            </a:solidFill>
            <a:round/>
            <a:headEnd/>
            <a:tailEnd type="triangle" w="med" len="med"/>
          </a:ln>
          <a:effectLst/>
        </p:spPr>
      </p:cxnSp>
      <p:sp>
        <p:nvSpPr>
          <p:cNvPr id="16" name="Flussdiagramm: Magnetplattenspeicher 15"/>
          <p:cNvSpPr/>
          <p:nvPr/>
        </p:nvSpPr>
        <p:spPr>
          <a:xfrm>
            <a:off x="142844" y="1857364"/>
            <a:ext cx="107157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Source A</a:t>
            </a:r>
            <a:endParaRPr lang="de-DE" dirty="0"/>
          </a:p>
        </p:txBody>
      </p:sp>
      <p:sp>
        <p:nvSpPr>
          <p:cNvPr id="17" name="Flussdiagramm: Magnetplattenspeicher 16"/>
          <p:cNvSpPr/>
          <p:nvPr/>
        </p:nvSpPr>
        <p:spPr>
          <a:xfrm>
            <a:off x="142844" y="3786190"/>
            <a:ext cx="107157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Source B</a:t>
            </a:r>
            <a:endParaRPr lang="de-DE" dirty="0"/>
          </a:p>
        </p:txBody>
      </p:sp>
      <p:sp>
        <p:nvSpPr>
          <p:cNvPr id="40" name="Eine Ecke des Rechtecks abrunden 39"/>
          <p:cNvSpPr/>
          <p:nvPr/>
        </p:nvSpPr>
        <p:spPr>
          <a:xfrm>
            <a:off x="1714480" y="1500174"/>
            <a:ext cx="3571900" cy="3970318"/>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US" sz="1400" dirty="0" smtClean="0">
                <a:solidFill>
                  <a:schemeClr val="bg1"/>
                </a:solidFill>
              </a:rPr>
              <a:t>&lt;pub&gt;</a:t>
            </a:r>
          </a:p>
          <a:p>
            <a:r>
              <a:rPr lang="en-US" sz="1400" dirty="0" smtClean="0">
                <a:solidFill>
                  <a:schemeClr val="bg1"/>
                </a:solidFill>
              </a:rPr>
              <a:t>    &lt;title&gt; Federated Database </a:t>
            </a:r>
          </a:p>
          <a:p>
            <a:r>
              <a:rPr lang="en-US" sz="1400" dirty="0" smtClean="0">
                <a:solidFill>
                  <a:schemeClr val="bg1"/>
                </a:solidFill>
              </a:rPr>
              <a:t>                Systems &lt;/title&gt;</a:t>
            </a:r>
          </a:p>
          <a:p>
            <a:r>
              <a:rPr lang="en-US" sz="1400" dirty="0" smtClean="0">
                <a:solidFill>
                  <a:schemeClr val="bg1"/>
                </a:solidFill>
              </a:rPr>
              <a:t>    &lt;</a:t>
            </a:r>
            <a:r>
              <a:rPr lang="en-US" sz="1400" dirty="0" err="1" smtClean="0">
                <a:solidFill>
                  <a:schemeClr val="bg1"/>
                </a:solidFill>
              </a:rPr>
              <a:t>Autoren</a:t>
            </a:r>
            <a:r>
              <a:rPr lang="en-US" sz="1400" dirty="0" smtClean="0">
                <a:solidFill>
                  <a:schemeClr val="bg1"/>
                </a:solidFill>
              </a:rPr>
              <a:t>&gt;</a:t>
            </a:r>
          </a:p>
          <a:p>
            <a:r>
              <a:rPr lang="en-US" sz="1400" dirty="0" smtClean="0">
                <a:solidFill>
                  <a:schemeClr val="bg1"/>
                </a:solidFill>
              </a:rPr>
              <a:t>         &lt;author&gt; </a:t>
            </a:r>
            <a:r>
              <a:rPr lang="en-US" sz="1400" dirty="0" err="1" smtClean="0">
                <a:solidFill>
                  <a:schemeClr val="bg1"/>
                </a:solidFill>
              </a:rPr>
              <a:t>Amit</a:t>
            </a:r>
            <a:r>
              <a:rPr lang="en-US" sz="1400" dirty="0" smtClean="0">
                <a:solidFill>
                  <a:schemeClr val="bg1"/>
                </a:solidFill>
              </a:rPr>
              <a:t> </a:t>
            </a:r>
            <a:r>
              <a:rPr lang="en-US" sz="1400" dirty="0" err="1" smtClean="0">
                <a:solidFill>
                  <a:schemeClr val="bg1"/>
                </a:solidFill>
              </a:rPr>
              <a:t>Sheth</a:t>
            </a:r>
            <a:r>
              <a:rPr lang="en-US" sz="1400" dirty="0" smtClean="0">
                <a:solidFill>
                  <a:schemeClr val="bg1"/>
                </a:solidFill>
              </a:rPr>
              <a:t> &lt;/author&gt;</a:t>
            </a:r>
          </a:p>
          <a:p>
            <a:r>
              <a:rPr lang="en-US" sz="1400" dirty="0" smtClean="0">
                <a:solidFill>
                  <a:schemeClr val="bg1"/>
                </a:solidFill>
              </a:rPr>
              <a:t>         &lt;author&gt; James Larson &lt;/author&gt;</a:t>
            </a:r>
          </a:p>
          <a:p>
            <a:r>
              <a:rPr lang="en-US" sz="1400" dirty="0" smtClean="0">
                <a:solidFill>
                  <a:schemeClr val="bg1"/>
                </a:solidFill>
              </a:rPr>
              <a:t>     &lt;/</a:t>
            </a:r>
            <a:r>
              <a:rPr lang="en-US" sz="1400" dirty="0" err="1" smtClean="0">
                <a:solidFill>
                  <a:schemeClr val="bg1"/>
                </a:solidFill>
              </a:rPr>
              <a:t>Autoren</a:t>
            </a:r>
            <a:r>
              <a:rPr lang="en-US" sz="1400" dirty="0" smtClean="0">
                <a:solidFill>
                  <a:schemeClr val="bg1"/>
                </a:solidFill>
              </a:rPr>
              <a:t>&gt;</a:t>
            </a:r>
          </a:p>
          <a:p>
            <a:r>
              <a:rPr lang="en-US" sz="1400" dirty="0" smtClean="0">
                <a:solidFill>
                  <a:schemeClr val="bg1"/>
                </a:solidFill>
              </a:rPr>
              <a:t>&lt;/pub&gt;</a:t>
            </a:r>
          </a:p>
          <a:p>
            <a:r>
              <a:rPr lang="en-US" sz="1400" dirty="0" smtClean="0">
                <a:solidFill>
                  <a:schemeClr val="bg1"/>
                </a:solidFill>
              </a:rPr>
              <a:t>&lt;pub&gt;</a:t>
            </a:r>
          </a:p>
          <a:p>
            <a:r>
              <a:rPr lang="en-US" sz="1400" dirty="0" smtClean="0">
                <a:solidFill>
                  <a:schemeClr val="bg1"/>
                </a:solidFill>
              </a:rPr>
              <a:t>    &lt;title&gt; Federated Database Systems for</a:t>
            </a:r>
          </a:p>
          <a:p>
            <a:r>
              <a:rPr lang="en-US" sz="1400" dirty="0" smtClean="0">
                <a:solidFill>
                  <a:schemeClr val="bg1"/>
                </a:solidFill>
              </a:rPr>
              <a:t>                Managing Distributed, </a:t>
            </a:r>
          </a:p>
          <a:p>
            <a:r>
              <a:rPr lang="en-US" sz="1400" dirty="0" smtClean="0">
                <a:solidFill>
                  <a:schemeClr val="bg1"/>
                </a:solidFill>
              </a:rPr>
              <a:t>                Heterogeneous, and Autonomous </a:t>
            </a:r>
          </a:p>
          <a:p>
            <a:r>
              <a:rPr lang="en-US" sz="1400" dirty="0" smtClean="0">
                <a:solidFill>
                  <a:schemeClr val="bg1"/>
                </a:solidFill>
              </a:rPr>
              <a:t>                Databases &lt;/title&gt;</a:t>
            </a:r>
          </a:p>
          <a:p>
            <a:r>
              <a:rPr lang="en-US" sz="1400" dirty="0" smtClean="0">
                <a:solidFill>
                  <a:schemeClr val="bg1"/>
                </a:solidFill>
              </a:rPr>
              <a:t>    &lt;</a:t>
            </a:r>
            <a:r>
              <a:rPr lang="en-US" sz="1400" dirty="0" err="1" smtClean="0">
                <a:solidFill>
                  <a:schemeClr val="bg1"/>
                </a:solidFill>
              </a:rPr>
              <a:t>Autoren</a:t>
            </a:r>
            <a:r>
              <a:rPr lang="en-US" sz="1400" dirty="0" smtClean="0">
                <a:solidFill>
                  <a:schemeClr val="bg1"/>
                </a:solidFill>
              </a:rPr>
              <a:t>&gt;</a:t>
            </a:r>
          </a:p>
          <a:p>
            <a:r>
              <a:rPr lang="en-US" sz="1400" dirty="0" smtClean="0">
                <a:solidFill>
                  <a:schemeClr val="bg1"/>
                </a:solidFill>
              </a:rPr>
              <a:t>         &lt;author&gt; </a:t>
            </a:r>
            <a:r>
              <a:rPr lang="en-US" sz="1400" dirty="0" err="1" smtClean="0">
                <a:solidFill>
                  <a:schemeClr val="bg1"/>
                </a:solidFill>
              </a:rPr>
              <a:t>Scheth</a:t>
            </a:r>
            <a:r>
              <a:rPr lang="en-US" sz="1400" dirty="0" smtClean="0">
                <a:solidFill>
                  <a:schemeClr val="bg1"/>
                </a:solidFill>
              </a:rPr>
              <a:t> &amp; Larson &lt;/author&gt;</a:t>
            </a:r>
          </a:p>
          <a:p>
            <a:r>
              <a:rPr lang="en-US" sz="1400" dirty="0" smtClean="0">
                <a:solidFill>
                  <a:schemeClr val="bg1"/>
                </a:solidFill>
              </a:rPr>
              <a:t>     &lt;/</a:t>
            </a:r>
            <a:r>
              <a:rPr lang="en-US" sz="1400" dirty="0" err="1" smtClean="0">
                <a:solidFill>
                  <a:schemeClr val="bg1"/>
                </a:solidFill>
              </a:rPr>
              <a:t>Autoren</a:t>
            </a:r>
            <a:r>
              <a:rPr lang="en-US" sz="1400" dirty="0" smtClean="0">
                <a:solidFill>
                  <a:schemeClr val="bg1"/>
                </a:solidFill>
              </a:rPr>
              <a:t>&gt;</a:t>
            </a:r>
          </a:p>
          <a:p>
            <a:r>
              <a:rPr lang="en-US" sz="1400" dirty="0" smtClean="0">
                <a:solidFill>
                  <a:schemeClr val="bg1"/>
                </a:solidFill>
              </a:rPr>
              <a:t> &lt;year&gt; 1990 &lt;/year&gt;</a:t>
            </a:r>
          </a:p>
          <a:p>
            <a:r>
              <a:rPr lang="en-US" sz="1400" dirty="0" smtClean="0">
                <a:solidFill>
                  <a:schemeClr val="bg1"/>
                </a:solidFill>
              </a:rPr>
              <a:t>&lt;/pub&gt;</a:t>
            </a:r>
            <a:endParaRPr lang="en-US" sz="1400" dirty="0">
              <a:solidFill>
                <a:schemeClr val="bg1"/>
              </a:solidFill>
            </a:endParaRPr>
          </a:p>
        </p:txBody>
      </p:sp>
      <p:graphicFrame>
        <p:nvGraphicFramePr>
          <p:cNvPr id="72" name="Diagramm 71"/>
          <p:cNvGraphicFramePr/>
          <p:nvPr/>
        </p:nvGraphicFramePr>
        <p:xfrm>
          <a:off x="214282" y="5722982"/>
          <a:ext cx="8858312" cy="706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Eine Ecke des Rechtecks abrunden 12"/>
          <p:cNvSpPr/>
          <p:nvPr/>
        </p:nvSpPr>
        <p:spPr>
          <a:xfrm>
            <a:off x="5572132" y="1500174"/>
            <a:ext cx="3357586" cy="2462213"/>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US" sz="1400" dirty="0" smtClean="0">
                <a:solidFill>
                  <a:schemeClr val="bg1"/>
                </a:solidFill>
              </a:rPr>
              <a:t>&lt;pub&gt;</a:t>
            </a:r>
          </a:p>
          <a:p>
            <a:r>
              <a:rPr lang="en-US" sz="1400" dirty="0" smtClean="0">
                <a:solidFill>
                  <a:schemeClr val="bg1"/>
                </a:solidFill>
              </a:rPr>
              <a:t> &lt;title&gt; Federated Database Systems for</a:t>
            </a:r>
          </a:p>
          <a:p>
            <a:r>
              <a:rPr lang="en-US" sz="1400" dirty="0" smtClean="0">
                <a:solidFill>
                  <a:schemeClr val="bg1"/>
                </a:solidFill>
              </a:rPr>
              <a:t>             Managing Distributed, </a:t>
            </a:r>
          </a:p>
          <a:p>
            <a:r>
              <a:rPr lang="en-US" sz="1400" dirty="0" smtClean="0">
                <a:solidFill>
                  <a:schemeClr val="bg1"/>
                </a:solidFill>
              </a:rPr>
              <a:t>             Heterogeneous, and</a:t>
            </a:r>
          </a:p>
          <a:p>
            <a:r>
              <a:rPr lang="en-US" sz="1400" dirty="0" smtClean="0">
                <a:solidFill>
                  <a:schemeClr val="bg1"/>
                </a:solidFill>
              </a:rPr>
              <a:t>             Autonomous  Databases &lt;/title&gt;</a:t>
            </a:r>
          </a:p>
          <a:p>
            <a:r>
              <a:rPr lang="en-US" sz="1400" dirty="0" smtClean="0">
                <a:solidFill>
                  <a:schemeClr val="bg1"/>
                </a:solidFill>
              </a:rPr>
              <a:t>    &lt;</a:t>
            </a:r>
            <a:r>
              <a:rPr lang="en-US" sz="1400" dirty="0" err="1" smtClean="0">
                <a:solidFill>
                  <a:schemeClr val="bg1"/>
                </a:solidFill>
              </a:rPr>
              <a:t>Autoren</a:t>
            </a:r>
            <a:r>
              <a:rPr lang="en-US" sz="1400" dirty="0" smtClean="0">
                <a:solidFill>
                  <a:schemeClr val="bg1"/>
                </a:solidFill>
              </a:rPr>
              <a:t>&gt;</a:t>
            </a:r>
          </a:p>
          <a:p>
            <a:r>
              <a:rPr lang="en-US" sz="1400" dirty="0" smtClean="0">
                <a:solidFill>
                  <a:schemeClr val="bg1"/>
                </a:solidFill>
              </a:rPr>
              <a:t>         &lt;author&gt; </a:t>
            </a:r>
            <a:r>
              <a:rPr lang="en-US" sz="1400" dirty="0" err="1" smtClean="0">
                <a:solidFill>
                  <a:schemeClr val="bg1"/>
                </a:solidFill>
              </a:rPr>
              <a:t>Amit</a:t>
            </a:r>
            <a:r>
              <a:rPr lang="en-US" sz="1400" dirty="0" smtClean="0">
                <a:solidFill>
                  <a:schemeClr val="bg1"/>
                </a:solidFill>
              </a:rPr>
              <a:t> </a:t>
            </a:r>
            <a:r>
              <a:rPr lang="en-US" sz="1400" dirty="0" err="1" smtClean="0">
                <a:solidFill>
                  <a:schemeClr val="bg1"/>
                </a:solidFill>
              </a:rPr>
              <a:t>Sheth</a:t>
            </a:r>
            <a:r>
              <a:rPr lang="en-US" sz="1400" dirty="0" smtClean="0">
                <a:solidFill>
                  <a:schemeClr val="bg1"/>
                </a:solidFill>
              </a:rPr>
              <a:t> &lt;/author&gt;</a:t>
            </a:r>
          </a:p>
          <a:p>
            <a:r>
              <a:rPr lang="en-US" sz="1400" dirty="0" smtClean="0">
                <a:solidFill>
                  <a:schemeClr val="bg1"/>
                </a:solidFill>
              </a:rPr>
              <a:t>         &lt;author&gt; James Larson &lt;/author&gt;</a:t>
            </a:r>
          </a:p>
          <a:p>
            <a:r>
              <a:rPr lang="en-US" sz="1400" dirty="0" smtClean="0">
                <a:solidFill>
                  <a:schemeClr val="bg1"/>
                </a:solidFill>
              </a:rPr>
              <a:t>     &lt;/</a:t>
            </a:r>
            <a:r>
              <a:rPr lang="en-US" sz="1400" dirty="0" err="1" smtClean="0">
                <a:solidFill>
                  <a:schemeClr val="bg1"/>
                </a:solidFill>
              </a:rPr>
              <a:t>Autoren</a:t>
            </a:r>
            <a:r>
              <a:rPr lang="en-US" sz="1400" dirty="0" smtClean="0">
                <a:solidFill>
                  <a:schemeClr val="bg1"/>
                </a:solidFill>
              </a:rPr>
              <a:t>&gt;</a:t>
            </a:r>
          </a:p>
          <a:p>
            <a:r>
              <a:rPr lang="en-US" sz="1400" dirty="0" smtClean="0">
                <a:solidFill>
                  <a:schemeClr val="bg1"/>
                </a:solidFill>
              </a:rPr>
              <a:t> &lt;year&gt; 1990 &lt;/year&gt;</a:t>
            </a:r>
          </a:p>
          <a:p>
            <a:r>
              <a:rPr lang="en-US" sz="1400" dirty="0" smtClean="0">
                <a:solidFill>
                  <a:schemeClr val="bg1"/>
                </a:solidFill>
              </a:rPr>
              <a:t>&lt;/pub&gt;</a:t>
            </a:r>
            <a:endParaRPr lang="en-US" sz="1400" dirty="0">
              <a:solidFill>
                <a:schemeClr val="bg1"/>
              </a:solidFill>
            </a:endParaRPr>
          </a:p>
        </p:txBody>
      </p:sp>
      <p:sp>
        <p:nvSpPr>
          <p:cNvPr id="14" name="Oval 14"/>
          <p:cNvSpPr>
            <a:spLocks noChangeArrowheads="1"/>
          </p:cNvSpPr>
          <p:nvPr/>
        </p:nvSpPr>
        <p:spPr bwMode="auto">
          <a:xfrm>
            <a:off x="2268538" y="3298812"/>
            <a:ext cx="3097212" cy="1150937"/>
          </a:xfrm>
          <a:prstGeom prst="ellipse">
            <a:avLst/>
          </a:prstGeom>
          <a:noFill/>
          <a:ln w="57150">
            <a:solidFill>
              <a:schemeClr val="tx2"/>
            </a:solidFill>
            <a:miter lim="800000"/>
            <a:headEnd/>
            <a:tailEnd/>
          </a:ln>
          <a:effectLst/>
        </p:spPr>
        <p:txBody>
          <a:bodyPr wrap="none" anchor="ctr"/>
          <a:lstStyle/>
          <a:p>
            <a:endParaRPr lang="de-DE"/>
          </a:p>
        </p:txBody>
      </p:sp>
      <p:sp>
        <p:nvSpPr>
          <p:cNvPr id="15" name="Oval 15"/>
          <p:cNvSpPr>
            <a:spLocks noChangeArrowheads="1"/>
          </p:cNvSpPr>
          <p:nvPr/>
        </p:nvSpPr>
        <p:spPr bwMode="auto">
          <a:xfrm>
            <a:off x="2643174" y="2290749"/>
            <a:ext cx="1368425" cy="647700"/>
          </a:xfrm>
          <a:prstGeom prst="ellipse">
            <a:avLst/>
          </a:prstGeom>
          <a:noFill/>
          <a:ln w="57150">
            <a:solidFill>
              <a:schemeClr val="tx2"/>
            </a:solidFill>
            <a:miter lim="800000"/>
            <a:headEnd/>
            <a:tailEnd/>
          </a:ln>
          <a:effectLst/>
        </p:spPr>
        <p:txBody>
          <a:bodyPr wrap="none" anchor="ctr"/>
          <a:lstStyle/>
          <a:p>
            <a:endParaRPr lang="de-DE"/>
          </a:p>
        </p:txBody>
      </p:sp>
      <p:sp>
        <p:nvSpPr>
          <p:cNvPr id="20" name="Oval 16"/>
          <p:cNvSpPr>
            <a:spLocks noChangeArrowheads="1"/>
          </p:cNvSpPr>
          <p:nvPr/>
        </p:nvSpPr>
        <p:spPr bwMode="auto">
          <a:xfrm>
            <a:off x="2268538" y="4883137"/>
            <a:ext cx="719137" cy="360362"/>
          </a:xfrm>
          <a:prstGeom prst="ellipse">
            <a:avLst/>
          </a:prstGeom>
          <a:noFill/>
          <a:ln w="57150">
            <a:solidFill>
              <a:schemeClr val="tx2"/>
            </a:solidFill>
            <a:miter lim="800000"/>
            <a:headEnd/>
            <a:tailEnd/>
          </a:ln>
          <a:effectLst/>
        </p:spPr>
        <p:txBody>
          <a:bodyPr wrap="none" anchor="ctr"/>
          <a:lstStyle/>
          <a:p>
            <a:endParaRPr lang="de-DE"/>
          </a:p>
        </p:txBody>
      </p:sp>
      <p:sp>
        <p:nvSpPr>
          <p:cNvPr id="21" name="Oval 17"/>
          <p:cNvSpPr>
            <a:spLocks noChangeArrowheads="1"/>
          </p:cNvSpPr>
          <p:nvPr/>
        </p:nvSpPr>
        <p:spPr bwMode="auto">
          <a:xfrm>
            <a:off x="2268538" y="1643049"/>
            <a:ext cx="1946275" cy="647700"/>
          </a:xfrm>
          <a:prstGeom prst="ellipse">
            <a:avLst/>
          </a:prstGeom>
          <a:noFill/>
          <a:ln w="57150">
            <a:solidFill>
              <a:schemeClr val="bg2"/>
            </a:solidFill>
            <a:miter lim="800000"/>
            <a:headEnd/>
            <a:tailEnd/>
          </a:ln>
          <a:effectLst/>
        </p:spPr>
        <p:txBody>
          <a:bodyPr wrap="none" anchor="ctr"/>
          <a:lstStyle/>
          <a:p>
            <a:endParaRPr lang="de-DE"/>
          </a:p>
        </p:txBody>
      </p:sp>
      <p:grpSp>
        <p:nvGrpSpPr>
          <p:cNvPr id="22" name="Group 18"/>
          <p:cNvGrpSpPr>
            <a:grpSpLocks/>
          </p:cNvGrpSpPr>
          <p:nvPr/>
        </p:nvGrpSpPr>
        <p:grpSpPr bwMode="auto">
          <a:xfrm>
            <a:off x="2987675" y="1571612"/>
            <a:ext cx="5895975" cy="3421063"/>
            <a:chOff x="1882" y="1117"/>
            <a:chExt cx="3714" cy="2155"/>
          </a:xfrm>
        </p:grpSpPr>
        <p:cxnSp>
          <p:nvCxnSpPr>
            <p:cNvPr id="24" name="AutoShape 19"/>
            <p:cNvCxnSpPr>
              <a:cxnSpLocks noChangeShapeType="1"/>
              <a:stCxn id="14" idx="6"/>
              <a:endCxn id="25" idx="2"/>
            </p:cNvCxnSpPr>
            <p:nvPr/>
          </p:nvCxnSpPr>
          <p:spPr bwMode="auto">
            <a:xfrm flipV="1">
              <a:off x="3380" y="1480"/>
              <a:ext cx="265" cy="1088"/>
            </a:xfrm>
            <a:prstGeom prst="curvedConnector3">
              <a:avLst>
                <a:gd name="adj1" fmla="val 50000"/>
              </a:avLst>
            </a:prstGeom>
            <a:noFill/>
            <a:ln w="38100">
              <a:solidFill>
                <a:schemeClr val="tx2"/>
              </a:solidFill>
              <a:miter lim="800000"/>
              <a:headEnd/>
              <a:tailEnd type="triangle" w="med" len="med"/>
            </a:ln>
            <a:effectLst/>
          </p:spPr>
        </p:cxnSp>
        <p:sp>
          <p:nvSpPr>
            <p:cNvPr id="25" name="Oval 20"/>
            <p:cNvSpPr>
              <a:spLocks noChangeArrowheads="1"/>
            </p:cNvSpPr>
            <p:nvPr/>
          </p:nvSpPr>
          <p:spPr bwMode="auto">
            <a:xfrm>
              <a:off x="3645" y="1117"/>
              <a:ext cx="1951" cy="725"/>
            </a:xfrm>
            <a:prstGeom prst="ellipse">
              <a:avLst/>
            </a:prstGeom>
            <a:noFill/>
            <a:ln w="57150">
              <a:solidFill>
                <a:schemeClr val="tx2"/>
              </a:solidFill>
              <a:miter lim="800000"/>
              <a:headEnd/>
              <a:tailEnd/>
            </a:ln>
            <a:effectLst/>
          </p:spPr>
          <p:txBody>
            <a:bodyPr wrap="none" anchor="ctr"/>
            <a:lstStyle/>
            <a:p>
              <a:endParaRPr lang="de-DE"/>
            </a:p>
          </p:txBody>
        </p:sp>
        <p:cxnSp>
          <p:nvCxnSpPr>
            <p:cNvPr id="27" name="AutoShape 21"/>
            <p:cNvCxnSpPr>
              <a:cxnSpLocks noChangeShapeType="1"/>
              <a:stCxn id="15" idx="6"/>
              <a:endCxn id="28" idx="2"/>
            </p:cNvCxnSpPr>
            <p:nvPr/>
          </p:nvCxnSpPr>
          <p:spPr bwMode="auto">
            <a:xfrm>
              <a:off x="2527" y="1774"/>
              <a:ext cx="1568" cy="296"/>
            </a:xfrm>
            <a:prstGeom prst="curvedConnector3">
              <a:avLst>
                <a:gd name="adj1" fmla="val 50000"/>
              </a:avLst>
            </a:prstGeom>
            <a:noFill/>
            <a:ln w="38100">
              <a:solidFill>
                <a:schemeClr val="tx2"/>
              </a:solidFill>
              <a:miter lim="800000"/>
              <a:headEnd/>
              <a:tailEnd type="triangle" w="med" len="med"/>
            </a:ln>
            <a:effectLst/>
          </p:spPr>
        </p:cxnSp>
        <p:sp>
          <p:nvSpPr>
            <p:cNvPr id="28" name="Oval 22"/>
            <p:cNvSpPr>
              <a:spLocks noChangeArrowheads="1"/>
            </p:cNvSpPr>
            <p:nvPr/>
          </p:nvSpPr>
          <p:spPr bwMode="auto">
            <a:xfrm>
              <a:off x="4095" y="1888"/>
              <a:ext cx="908" cy="363"/>
            </a:xfrm>
            <a:prstGeom prst="ellipse">
              <a:avLst/>
            </a:prstGeom>
            <a:noFill/>
            <a:ln w="57150">
              <a:solidFill>
                <a:schemeClr val="tx2"/>
              </a:solidFill>
              <a:miter lim="800000"/>
              <a:headEnd/>
              <a:tailEnd/>
            </a:ln>
            <a:effectLst/>
          </p:spPr>
          <p:txBody>
            <a:bodyPr wrap="none" anchor="ctr"/>
            <a:lstStyle/>
            <a:p>
              <a:endParaRPr lang="de-DE"/>
            </a:p>
          </p:txBody>
        </p:sp>
        <p:cxnSp>
          <p:nvCxnSpPr>
            <p:cNvPr id="29" name="AutoShape 23"/>
            <p:cNvCxnSpPr>
              <a:cxnSpLocks noChangeShapeType="1"/>
              <a:stCxn id="20" idx="6"/>
              <a:endCxn id="30" idx="2"/>
            </p:cNvCxnSpPr>
            <p:nvPr/>
          </p:nvCxnSpPr>
          <p:spPr bwMode="auto">
            <a:xfrm flipV="1">
              <a:off x="1882" y="2410"/>
              <a:ext cx="1996" cy="862"/>
            </a:xfrm>
            <a:prstGeom prst="curvedConnector3">
              <a:avLst>
                <a:gd name="adj1" fmla="val 50000"/>
              </a:avLst>
            </a:prstGeom>
            <a:noFill/>
            <a:ln w="38100">
              <a:solidFill>
                <a:schemeClr val="tx2"/>
              </a:solidFill>
              <a:miter lim="800000"/>
              <a:headEnd/>
              <a:tailEnd type="triangle" w="med" len="med"/>
            </a:ln>
            <a:effectLst/>
          </p:spPr>
        </p:cxnSp>
        <p:sp>
          <p:nvSpPr>
            <p:cNvPr id="30" name="Oval 24"/>
            <p:cNvSpPr>
              <a:spLocks noChangeArrowheads="1"/>
            </p:cNvSpPr>
            <p:nvPr/>
          </p:nvSpPr>
          <p:spPr bwMode="auto">
            <a:xfrm>
              <a:off x="3878" y="2296"/>
              <a:ext cx="454" cy="227"/>
            </a:xfrm>
            <a:prstGeom prst="ellipse">
              <a:avLst/>
            </a:prstGeom>
            <a:noFill/>
            <a:ln w="57150">
              <a:solidFill>
                <a:schemeClr val="tx2"/>
              </a:solidFill>
              <a:miter lim="800000"/>
              <a:headEnd/>
              <a:tailEnd/>
            </a:ln>
            <a:effectLst/>
          </p:spPr>
          <p:txBody>
            <a:bodyPr wrap="none" anchor="ctr"/>
            <a:lstStyle/>
            <a:p>
              <a:endParaRPr lang="de-DE"/>
            </a:p>
          </p:txBody>
        </p:sp>
        <p:cxnSp>
          <p:nvCxnSpPr>
            <p:cNvPr id="31" name="AutoShape 25"/>
            <p:cNvCxnSpPr>
              <a:cxnSpLocks noChangeShapeType="1"/>
              <a:stCxn id="21" idx="6"/>
              <a:endCxn id="25" idx="2"/>
            </p:cNvCxnSpPr>
            <p:nvPr/>
          </p:nvCxnSpPr>
          <p:spPr bwMode="auto">
            <a:xfrm>
              <a:off x="2655" y="1366"/>
              <a:ext cx="990" cy="114"/>
            </a:xfrm>
            <a:prstGeom prst="curvedConnector3">
              <a:avLst>
                <a:gd name="adj1" fmla="val 50000"/>
              </a:avLst>
            </a:prstGeom>
            <a:noFill/>
            <a:ln w="38100">
              <a:solidFill>
                <a:schemeClr val="bg2"/>
              </a:solidFill>
              <a:miter lim="800000"/>
              <a:headEnd/>
              <a:tailEnd type="triangle" w="med" len="med"/>
            </a:ln>
            <a:effectLst/>
          </p:spPr>
        </p:cxnSp>
        <p:cxnSp>
          <p:nvCxnSpPr>
            <p:cNvPr id="32" name="AutoShape 26"/>
            <p:cNvCxnSpPr>
              <a:cxnSpLocks noChangeShapeType="1"/>
              <a:stCxn id="33" idx="6"/>
              <a:endCxn id="28" idx="2"/>
            </p:cNvCxnSpPr>
            <p:nvPr/>
          </p:nvCxnSpPr>
          <p:spPr bwMode="auto">
            <a:xfrm flipV="1">
              <a:off x="2708" y="2070"/>
              <a:ext cx="1387" cy="1004"/>
            </a:xfrm>
            <a:prstGeom prst="curvedConnector3">
              <a:avLst>
                <a:gd name="adj1" fmla="val 50000"/>
              </a:avLst>
            </a:prstGeom>
            <a:noFill/>
            <a:ln w="38100">
              <a:solidFill>
                <a:schemeClr val="bg2"/>
              </a:solidFill>
              <a:miter lim="800000"/>
              <a:headEnd/>
              <a:tailEnd type="triangle" w="med" len="med"/>
            </a:ln>
            <a:effectLst/>
          </p:spPr>
        </p:cxnSp>
      </p:grpSp>
      <p:sp>
        <p:nvSpPr>
          <p:cNvPr id="33" name="Oval 27"/>
          <p:cNvSpPr>
            <a:spLocks noChangeArrowheads="1"/>
          </p:cNvSpPr>
          <p:nvPr/>
        </p:nvSpPr>
        <p:spPr bwMode="auto">
          <a:xfrm>
            <a:off x="2714612" y="4497398"/>
            <a:ext cx="1584325" cy="360362"/>
          </a:xfrm>
          <a:prstGeom prst="ellipse">
            <a:avLst/>
          </a:prstGeom>
          <a:noFill/>
          <a:ln w="57150">
            <a:solidFill>
              <a:schemeClr val="bg2"/>
            </a:solidFill>
            <a:miter lim="800000"/>
            <a:headEnd/>
            <a:tailEnd/>
          </a:ln>
          <a:effectLst/>
        </p:spPr>
        <p:txBody>
          <a:bodyPr wrap="none" anchor="ctr"/>
          <a:lstStyle/>
          <a:p>
            <a:endParaRPr lang="de-DE"/>
          </a:p>
        </p:txBody>
      </p:sp>
      <p:sp>
        <p:nvSpPr>
          <p:cNvPr id="34" name="AutoShape 15"/>
          <p:cNvSpPr>
            <a:spLocks noChangeArrowheads="1"/>
          </p:cNvSpPr>
          <p:nvPr/>
        </p:nvSpPr>
        <p:spPr bwMode="auto">
          <a:xfrm>
            <a:off x="6443663" y="4783150"/>
            <a:ext cx="1985989" cy="431800"/>
          </a:xfrm>
          <a:prstGeom prst="wedgeRoundRectCallout">
            <a:avLst>
              <a:gd name="adj1" fmla="val -28727"/>
              <a:gd name="adj2" fmla="val -274634"/>
              <a:gd name="adj3"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US" dirty="0" smtClean="0"/>
              <a:t>Preserve lineage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smtClean="0"/>
              <a:t>Completeness, Conciseness, and Correctness</a:t>
            </a:r>
            <a:endParaRPr lang="en-US" sz="3600"/>
          </a:p>
        </p:txBody>
      </p:sp>
      <p:sp>
        <p:nvSpPr>
          <p:cNvPr id="3" name="Fußzeilenplatzhalter 2"/>
          <p:cNvSpPr>
            <a:spLocks noGrp="1"/>
          </p:cNvSpPr>
          <p:nvPr>
            <p:ph type="ftr" sz="quarter" idx="11"/>
          </p:nvPr>
        </p:nvSpPr>
        <p:spPr/>
        <p:txBody>
          <a:bodyPr/>
          <a:lstStyle/>
          <a:p>
            <a:r>
              <a:rPr lang="en-US" smtClean="0"/>
              <a:t>Data Fusion | VLDB 2009 Tutorial | Luna Dong &amp; Felix Naumann</a:t>
            </a:r>
            <a:endParaRPr lang="en-US"/>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en-US" smtClean="0"/>
              <a:pPr/>
              <a:t>19</a:t>
            </a:fld>
            <a:endParaRPr lang="en-US"/>
          </a:p>
        </p:txBody>
      </p:sp>
      <p:graphicFrame>
        <p:nvGraphicFramePr>
          <p:cNvPr id="31" name="Tabelle 30"/>
          <p:cNvGraphicFramePr>
            <a:graphicFrameLocks noGrp="1"/>
          </p:cNvGraphicFramePr>
          <p:nvPr/>
        </p:nvGraphicFramePr>
        <p:xfrm>
          <a:off x="928662" y="1571612"/>
          <a:ext cx="3476630" cy="2438400"/>
        </p:xfrm>
        <a:graphic>
          <a:graphicData uri="http://schemas.openxmlformats.org/drawingml/2006/table">
            <a:tbl>
              <a:tblPr>
                <a:tableStyleId>{3C2FFA5D-87B4-456A-9821-1D502468CF0F}</a:tableStyleId>
              </a:tblPr>
              <a:tblGrid>
                <a:gridCol w="695326"/>
                <a:gridCol w="695326"/>
                <a:gridCol w="695326"/>
                <a:gridCol w="695326"/>
                <a:gridCol w="695326"/>
              </a:tblGrid>
              <a:tr h="298649">
                <a:tc>
                  <a:txBody>
                    <a:bodyPr/>
                    <a:lstStyle/>
                    <a:p>
                      <a:endParaRPr lang="de-DE" sz="1400" dirty="0"/>
                    </a:p>
                  </a:txBody>
                  <a:tcPr/>
                </a:tc>
                <a:tc>
                  <a:txBody>
                    <a:bodyPr/>
                    <a:lstStyle/>
                    <a:p>
                      <a:endParaRPr lang="de-DE" sz="1400" dirty="0"/>
                    </a:p>
                  </a:txBody>
                  <a:tcPr/>
                </a:tc>
                <a:tc>
                  <a:txBody>
                    <a:bodyPr/>
                    <a:lstStyle/>
                    <a:p>
                      <a:endParaRPr lang="de-DE" sz="1400"/>
                    </a:p>
                  </a:txBody>
                  <a:tcPr/>
                </a:tc>
                <a:tc>
                  <a:txBody>
                    <a:bodyPr/>
                    <a:lstStyle/>
                    <a:p>
                      <a:endParaRPr lang="de-DE" sz="1400"/>
                    </a:p>
                  </a:txBody>
                  <a:tcPr/>
                </a:tc>
                <a:tc>
                  <a:txBody>
                    <a:bodyPr/>
                    <a:lstStyle/>
                    <a:p>
                      <a:endParaRPr lang="de-DE" sz="1400"/>
                    </a:p>
                  </a:txBody>
                  <a:tcPr/>
                </a:tc>
              </a:tr>
              <a:tr h="298649">
                <a:tc>
                  <a:txBody>
                    <a:bodyPr/>
                    <a:lstStyle/>
                    <a:p>
                      <a:endParaRPr lang="de-DE" sz="1400" dirty="0"/>
                    </a:p>
                  </a:txBody>
                  <a:tcPr/>
                </a:tc>
                <a:tc>
                  <a:txBody>
                    <a:bodyPr/>
                    <a:lstStyle/>
                    <a:p>
                      <a:endParaRPr lang="de-DE" sz="1400"/>
                    </a:p>
                  </a:txBody>
                  <a:tcPr/>
                </a:tc>
                <a:tc>
                  <a:txBody>
                    <a:bodyPr/>
                    <a:lstStyle/>
                    <a:p>
                      <a:endParaRPr lang="de-DE" sz="1400"/>
                    </a:p>
                  </a:txBody>
                  <a:tcPr/>
                </a:tc>
                <a:tc>
                  <a:txBody>
                    <a:bodyPr/>
                    <a:lstStyle/>
                    <a:p>
                      <a:endParaRPr lang="de-DE" sz="1400" dirty="0"/>
                    </a:p>
                  </a:txBody>
                  <a:tcPr/>
                </a:tc>
                <a:tc>
                  <a:txBody>
                    <a:bodyPr/>
                    <a:lstStyle/>
                    <a:p>
                      <a:endParaRPr lang="de-DE" sz="1400"/>
                    </a:p>
                  </a:txBody>
                  <a:tcPr/>
                </a:tc>
              </a:tr>
              <a:tr h="298649">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r>
              <a:tr h="298649">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dirty="0"/>
                    </a:p>
                  </a:txBody>
                  <a:tcPr/>
                </a:tc>
                <a:tc>
                  <a:txBody>
                    <a:bodyPr/>
                    <a:lstStyle/>
                    <a:p>
                      <a:endParaRPr lang="de-DE" sz="1400" dirty="0"/>
                    </a:p>
                  </a:txBody>
                  <a:tcPr/>
                </a:tc>
              </a:tr>
              <a:tr h="298649">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r>
              <a:tr h="298649">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dirty="0"/>
                    </a:p>
                  </a:txBody>
                  <a:tcPr/>
                </a:tc>
              </a:tr>
              <a:tr h="298649">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dirty="0"/>
                    </a:p>
                  </a:txBody>
                  <a:tcPr/>
                </a:tc>
              </a:tr>
              <a:tr h="298649">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dirty="0"/>
                    </a:p>
                  </a:txBody>
                  <a:tcPr/>
                </a:tc>
              </a:tr>
            </a:tbl>
          </a:graphicData>
        </a:graphic>
      </p:graphicFrame>
      <p:graphicFrame>
        <p:nvGraphicFramePr>
          <p:cNvPr id="32" name="Tabelle 31"/>
          <p:cNvGraphicFramePr>
            <a:graphicFrameLocks noGrp="1"/>
          </p:cNvGraphicFramePr>
          <p:nvPr/>
        </p:nvGraphicFramePr>
        <p:xfrm>
          <a:off x="4953022" y="3990996"/>
          <a:ext cx="3476630" cy="2438400"/>
        </p:xfrm>
        <a:graphic>
          <a:graphicData uri="http://schemas.openxmlformats.org/drawingml/2006/table">
            <a:tbl>
              <a:tblPr>
                <a:tableStyleId>{284E427A-3D55-4303-BF80-6455036E1DE7}</a:tableStyleId>
              </a:tblPr>
              <a:tblGrid>
                <a:gridCol w="695326"/>
                <a:gridCol w="695326"/>
                <a:gridCol w="695326"/>
                <a:gridCol w="695326"/>
                <a:gridCol w="695326"/>
              </a:tblGrid>
              <a:tr h="298649">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r>
              <a:tr h="298649">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r>
              <a:tr h="298649">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r>
              <a:tr h="298649">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r>
              <a:tr h="298649">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r>
              <a:tr h="298649">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r>
              <a:tr h="298649">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r>
              <a:tr h="298649">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r>
            </a:tbl>
          </a:graphicData>
        </a:graphic>
      </p:graphicFrame>
      <p:sp>
        <p:nvSpPr>
          <p:cNvPr id="38" name="Freihandform 37"/>
          <p:cNvSpPr/>
          <p:nvPr/>
        </p:nvSpPr>
        <p:spPr>
          <a:xfrm>
            <a:off x="3381153" y="928670"/>
            <a:ext cx="1991833" cy="2932223"/>
          </a:xfrm>
          <a:custGeom>
            <a:avLst/>
            <a:gdLst>
              <a:gd name="connsiteX0" fmla="*/ 0 w 1991833"/>
              <a:gd name="connsiteY0" fmla="*/ 564707 h 2932223"/>
              <a:gd name="connsiteX1" fmla="*/ 1545266 w 1991833"/>
              <a:gd name="connsiteY1" fmla="*/ 394586 h 2932223"/>
              <a:gd name="connsiteX2" fmla="*/ 1991833 w 1991833"/>
              <a:gd name="connsiteY2" fmla="*/ 2932223 h 2932223"/>
            </a:gdLst>
            <a:ahLst/>
            <a:cxnLst>
              <a:cxn ang="0">
                <a:pos x="connsiteX0" y="connsiteY0"/>
              </a:cxn>
              <a:cxn ang="0">
                <a:pos x="connsiteX1" y="connsiteY1"/>
              </a:cxn>
              <a:cxn ang="0">
                <a:pos x="connsiteX2" y="connsiteY2"/>
              </a:cxn>
            </a:cxnLst>
            <a:rect l="l" t="t" r="r" b="b"/>
            <a:pathLst>
              <a:path w="1991833" h="2932223">
                <a:moveTo>
                  <a:pt x="0" y="564707"/>
                </a:moveTo>
                <a:cubicBezTo>
                  <a:pt x="606647" y="282353"/>
                  <a:pt x="1213294" y="0"/>
                  <a:pt x="1545266" y="394586"/>
                </a:cubicBezTo>
                <a:cubicBezTo>
                  <a:pt x="1877238" y="789172"/>
                  <a:pt x="1934535" y="1860697"/>
                  <a:pt x="1991833" y="2932223"/>
                </a:cubicBezTo>
              </a:path>
            </a:pathLst>
          </a:custGeom>
          <a:ln w="1905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ihandform 39"/>
          <p:cNvSpPr/>
          <p:nvPr/>
        </p:nvSpPr>
        <p:spPr>
          <a:xfrm>
            <a:off x="4008927" y="928670"/>
            <a:ext cx="1991833" cy="2932223"/>
          </a:xfrm>
          <a:custGeom>
            <a:avLst/>
            <a:gdLst>
              <a:gd name="connsiteX0" fmla="*/ 0 w 1991833"/>
              <a:gd name="connsiteY0" fmla="*/ 564707 h 2932223"/>
              <a:gd name="connsiteX1" fmla="*/ 1545266 w 1991833"/>
              <a:gd name="connsiteY1" fmla="*/ 394586 h 2932223"/>
              <a:gd name="connsiteX2" fmla="*/ 1991833 w 1991833"/>
              <a:gd name="connsiteY2" fmla="*/ 2932223 h 2932223"/>
            </a:gdLst>
            <a:ahLst/>
            <a:cxnLst>
              <a:cxn ang="0">
                <a:pos x="connsiteX0" y="connsiteY0"/>
              </a:cxn>
              <a:cxn ang="0">
                <a:pos x="connsiteX1" y="connsiteY1"/>
              </a:cxn>
              <a:cxn ang="0">
                <a:pos x="connsiteX2" y="connsiteY2"/>
              </a:cxn>
            </a:cxnLst>
            <a:rect l="l" t="t" r="r" b="b"/>
            <a:pathLst>
              <a:path w="1991833" h="2932223">
                <a:moveTo>
                  <a:pt x="0" y="564707"/>
                </a:moveTo>
                <a:cubicBezTo>
                  <a:pt x="606647" y="282353"/>
                  <a:pt x="1213294" y="0"/>
                  <a:pt x="1545266" y="394586"/>
                </a:cubicBezTo>
                <a:cubicBezTo>
                  <a:pt x="1877238" y="789172"/>
                  <a:pt x="1934535" y="1860697"/>
                  <a:pt x="1991833" y="2932223"/>
                </a:cubicBezTo>
              </a:path>
            </a:pathLst>
          </a:custGeom>
          <a:ln w="1905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feld 40"/>
          <p:cNvSpPr txBox="1"/>
          <p:nvPr/>
        </p:nvSpPr>
        <p:spPr>
          <a:xfrm>
            <a:off x="4697410" y="2357430"/>
            <a:ext cx="2803548" cy="707886"/>
          </a:xfrm>
          <a:prstGeom prst="rect">
            <a:avLst/>
          </a:prstGeom>
          <a:solidFill>
            <a:schemeClr val="bg1"/>
          </a:solidFill>
        </p:spPr>
        <p:txBody>
          <a:bodyPr wrap="square" rtlCol="0">
            <a:spAutoFit/>
          </a:bodyPr>
          <a:lstStyle/>
          <a:p>
            <a:r>
              <a:rPr lang="en-US" sz="2000" smtClean="0"/>
              <a:t>Schema Matching:</a:t>
            </a:r>
          </a:p>
          <a:p>
            <a:r>
              <a:rPr lang="en-US" sz="2000" smtClean="0"/>
              <a:t>Same attribute semantics</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linds(horizontal)">
                                      <p:cBhvr>
                                        <p:cTn id="10" dur="500"/>
                                        <p:tgtEl>
                                          <p:spTgt spid="38"/>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linds(horizontal)">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35" presetClass="path" presetSubtype="0" accel="50000" decel="50000" fill="hold" nodeType="clickEffect">
                                  <p:stCondLst>
                                    <p:cond delay="0"/>
                                  </p:stCondLst>
                                  <p:childTnLst>
                                    <p:animMotion origin="layout" path="M -8.33333E-7 -6.61731E-7 L -0.20816 0.00278 " pathEditMode="relative" rAng="0" ptsTypes="AA">
                                      <p:cBhvr>
                                        <p:cTn id="17" dur="2000" fill="hold"/>
                                        <p:tgtEl>
                                          <p:spTgt spid="32"/>
                                        </p:tgtEl>
                                        <p:attrNameLst>
                                          <p:attrName>ppt_x</p:attrName>
                                          <p:attrName>ppt_y</p:attrName>
                                        </p:attrNameLst>
                                      </p:cBhvr>
                                      <p:rCtr x="-104" y="1"/>
                                    </p:animMotion>
                                  </p:childTnLst>
                                </p:cTn>
                              </p:par>
                              <p:par>
                                <p:cTn id="18" presetID="3" presetClass="exit" presetSubtype="10" fill="hold" grpId="0" nodeType="withEffect">
                                  <p:stCondLst>
                                    <p:cond delay="0"/>
                                  </p:stCondLst>
                                  <p:childTnLst>
                                    <p:animEffect transition="out" filter="blinds(horizontal)">
                                      <p:cBhvr>
                                        <p:cTn id="19" dur="500"/>
                                        <p:tgtEl>
                                          <p:spTgt spid="41"/>
                                        </p:tgtEl>
                                      </p:cBhvr>
                                    </p:animEffect>
                                    <p:set>
                                      <p:cBhvr>
                                        <p:cTn id="20" dur="1" fill="hold">
                                          <p:stCondLst>
                                            <p:cond delay="499"/>
                                          </p:stCondLst>
                                        </p:cTn>
                                        <p:tgtEl>
                                          <p:spTgt spid="41"/>
                                        </p:tgtEl>
                                        <p:attrNameLst>
                                          <p:attrName>style.visibility</p:attrName>
                                        </p:attrNameLst>
                                      </p:cBhvr>
                                      <p:to>
                                        <p:strVal val="hidden"/>
                                      </p:to>
                                    </p:set>
                                  </p:childTnLst>
                                </p:cTn>
                              </p:par>
                              <p:par>
                                <p:cTn id="21" presetID="3" presetClass="exit" presetSubtype="10" fill="hold" grpId="0" nodeType="withEffect">
                                  <p:stCondLst>
                                    <p:cond delay="0"/>
                                  </p:stCondLst>
                                  <p:childTnLst>
                                    <p:animEffect transition="out" filter="blinds(horizontal)">
                                      <p:cBhvr>
                                        <p:cTn id="22" dur="500"/>
                                        <p:tgtEl>
                                          <p:spTgt spid="40"/>
                                        </p:tgtEl>
                                      </p:cBhvr>
                                    </p:animEffect>
                                    <p:set>
                                      <p:cBhvr>
                                        <p:cTn id="23" dur="1" fill="hold">
                                          <p:stCondLst>
                                            <p:cond delay="499"/>
                                          </p:stCondLst>
                                        </p:cTn>
                                        <p:tgtEl>
                                          <p:spTgt spid="40"/>
                                        </p:tgtEl>
                                        <p:attrNameLst>
                                          <p:attrName>style.visibility</p:attrName>
                                        </p:attrNameLst>
                                      </p:cBhvr>
                                      <p:to>
                                        <p:strVal val="hidden"/>
                                      </p:to>
                                    </p:set>
                                  </p:childTnLst>
                                </p:cTn>
                              </p:par>
                              <p:par>
                                <p:cTn id="24" presetID="3" presetClass="exit" presetSubtype="10" fill="hold" grpId="0" nodeType="withEffect">
                                  <p:stCondLst>
                                    <p:cond delay="0"/>
                                  </p:stCondLst>
                                  <p:childTnLst>
                                    <p:animEffect transition="out" filter="blinds(horizontal)">
                                      <p:cBhvr>
                                        <p:cTn id="25" dur="500"/>
                                        <p:tgtEl>
                                          <p:spTgt spid="38"/>
                                        </p:tgtEl>
                                      </p:cBhvr>
                                    </p:animEffect>
                                    <p:set>
                                      <p:cBhvr>
                                        <p:cTn id="26"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40" grpId="0" animBg="1"/>
      <p:bldP spid="40" grpId="1" animBg="1"/>
      <p:bldP spid="41" grpId="0" animBg="1"/>
      <p:bldP spid="4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Origins of Data Conflicts</a:t>
            </a:r>
            <a:endParaRPr lang="en-US" dirty="0"/>
          </a:p>
        </p:txBody>
      </p:sp>
      <p:sp>
        <p:nvSpPr>
          <p:cNvPr id="4" name="Fußzeilenplatzhalter 3"/>
          <p:cNvSpPr>
            <a:spLocks noGrp="1"/>
          </p:cNvSpPr>
          <p:nvPr>
            <p:ph type="ftr" sz="quarter" idx="11"/>
          </p:nvPr>
        </p:nvSpPr>
        <p:spPr/>
        <p:txBody>
          <a:bodyPr/>
          <a:lstStyle/>
          <a:p>
            <a:r>
              <a:rPr lang="pt-BR" smtClean="0"/>
              <a:t>Data Fusion | VLDB 2009 Tutorial | Luna Dong &amp; Felix Naumann</a:t>
            </a:r>
            <a:endParaRPr lang="de-DE"/>
          </a:p>
        </p:txBody>
      </p:sp>
      <p:sp>
        <p:nvSpPr>
          <p:cNvPr id="5" name="Foliennummernplatzhalter 4"/>
          <p:cNvSpPr>
            <a:spLocks noGrp="1"/>
          </p:cNvSpPr>
          <p:nvPr>
            <p:ph type="sldNum" sz="quarter" idx="12"/>
          </p:nvPr>
        </p:nvSpPr>
        <p:spPr/>
        <p:txBody>
          <a:bodyPr>
            <a:normAutofit fontScale="85000" lnSpcReduction="20000"/>
          </a:bodyPr>
          <a:lstStyle/>
          <a:p>
            <a:fld id="{990DCB26-31A7-407B-913D-2205DF993093}" type="slidenum">
              <a:rPr lang="de-DE" smtClean="0"/>
              <a:pPr/>
              <a:t>2</a:t>
            </a:fld>
            <a:endParaRPr lang="de-DE"/>
          </a:p>
        </p:txBody>
      </p:sp>
      <p:grpSp>
        <p:nvGrpSpPr>
          <p:cNvPr id="3" name="Group 8"/>
          <p:cNvGrpSpPr>
            <a:grpSpLocks/>
          </p:cNvGrpSpPr>
          <p:nvPr/>
        </p:nvGrpSpPr>
        <p:grpSpPr bwMode="auto">
          <a:xfrm>
            <a:off x="609600" y="1439862"/>
            <a:ext cx="4114800" cy="3132137"/>
            <a:chOff x="2448" y="2304"/>
            <a:chExt cx="2124" cy="1479"/>
          </a:xfrm>
        </p:grpSpPr>
        <p:pic>
          <p:nvPicPr>
            <p:cNvPr id="16" name="Picture 4" descr="adr_orig"/>
            <p:cNvPicPr>
              <a:picLocks noChangeAspect="1" noChangeArrowheads="1"/>
            </p:cNvPicPr>
            <p:nvPr/>
          </p:nvPicPr>
          <p:blipFill>
            <a:blip r:embed="rId3" cstate="screen"/>
            <a:srcRect/>
            <a:stretch>
              <a:fillRect/>
            </a:stretch>
          </p:blipFill>
          <p:spPr bwMode="auto">
            <a:xfrm>
              <a:off x="2448" y="2304"/>
              <a:ext cx="2124" cy="1248"/>
            </a:xfrm>
            <a:prstGeom prst="rect">
              <a:avLst/>
            </a:prstGeom>
            <a:noFill/>
          </p:spPr>
        </p:pic>
        <p:sp>
          <p:nvSpPr>
            <p:cNvPr id="17" name="Text Box 6"/>
            <p:cNvSpPr txBox="1">
              <a:spLocks noChangeArrowheads="1"/>
            </p:cNvSpPr>
            <p:nvPr/>
          </p:nvSpPr>
          <p:spPr bwMode="auto">
            <a:xfrm>
              <a:off x="2448" y="3552"/>
              <a:ext cx="612" cy="231"/>
            </a:xfrm>
            <a:prstGeom prst="rect">
              <a:avLst/>
            </a:prstGeom>
            <a:noFill/>
            <a:ln w="9525">
              <a:noFill/>
              <a:miter lim="800000"/>
              <a:headEnd/>
              <a:tailEnd/>
            </a:ln>
            <a:effectLst/>
          </p:spPr>
          <p:txBody>
            <a:bodyPr wrap="none">
              <a:spAutoFit/>
            </a:bodyPr>
            <a:lstStyle/>
            <a:p>
              <a:r>
                <a:rPr lang="de-DE" dirty="0"/>
                <a:t>Original</a:t>
              </a:r>
            </a:p>
          </p:txBody>
        </p:sp>
      </p:grpSp>
      <p:grpSp>
        <p:nvGrpSpPr>
          <p:cNvPr id="6" name="Group 9"/>
          <p:cNvGrpSpPr>
            <a:grpSpLocks/>
          </p:cNvGrpSpPr>
          <p:nvPr/>
        </p:nvGrpSpPr>
        <p:grpSpPr bwMode="auto">
          <a:xfrm>
            <a:off x="4343400" y="3835269"/>
            <a:ext cx="4549775" cy="2568963"/>
            <a:chOff x="864" y="1248"/>
            <a:chExt cx="2298" cy="1121"/>
          </a:xfrm>
        </p:grpSpPr>
        <p:pic>
          <p:nvPicPr>
            <p:cNvPr id="19" name="Picture 5" descr="adr_scan"/>
            <p:cNvPicPr>
              <a:picLocks noChangeAspect="1" noChangeArrowheads="1"/>
            </p:cNvPicPr>
            <p:nvPr/>
          </p:nvPicPr>
          <p:blipFill>
            <a:blip r:embed="rId4" cstate="screen"/>
            <a:srcRect/>
            <a:stretch>
              <a:fillRect/>
            </a:stretch>
          </p:blipFill>
          <p:spPr bwMode="auto">
            <a:xfrm>
              <a:off x="864" y="1248"/>
              <a:ext cx="2298" cy="960"/>
            </a:xfrm>
            <a:prstGeom prst="rect">
              <a:avLst/>
            </a:prstGeom>
            <a:noFill/>
          </p:spPr>
        </p:pic>
        <p:sp>
          <p:nvSpPr>
            <p:cNvPr id="20" name="Text Box 7"/>
            <p:cNvSpPr txBox="1">
              <a:spLocks noChangeArrowheads="1"/>
            </p:cNvSpPr>
            <p:nvPr/>
          </p:nvSpPr>
          <p:spPr bwMode="auto">
            <a:xfrm>
              <a:off x="864" y="2208"/>
              <a:ext cx="553" cy="161"/>
            </a:xfrm>
            <a:prstGeom prst="rect">
              <a:avLst/>
            </a:prstGeom>
            <a:noFill/>
            <a:ln w="9525">
              <a:noFill/>
              <a:miter lim="800000"/>
              <a:headEnd/>
              <a:tailEnd/>
            </a:ln>
            <a:effectLst/>
          </p:spPr>
          <p:txBody>
            <a:bodyPr wrap="none">
              <a:spAutoFit/>
            </a:bodyPr>
            <a:lstStyle/>
            <a:p>
              <a:r>
                <a:rPr lang="de-DE" dirty="0" err="1" smtClean="0"/>
                <a:t>Scanned</a:t>
              </a:r>
              <a:endParaRPr lang="de-DE" dirty="0"/>
            </a:p>
          </p:txBody>
        </p:sp>
      </p:grpSp>
      <p:sp>
        <p:nvSpPr>
          <p:cNvPr id="11" name="Textfeld 10"/>
          <p:cNvSpPr txBox="1"/>
          <p:nvPr/>
        </p:nvSpPr>
        <p:spPr>
          <a:xfrm>
            <a:off x="928662" y="5143512"/>
            <a:ext cx="200026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2000" dirty="0" smtClean="0"/>
              <a:t>ACM Computing </a:t>
            </a:r>
            <a:br>
              <a:rPr lang="de-DE" sz="2000" dirty="0" smtClean="0"/>
            </a:br>
            <a:r>
              <a:rPr lang="de-DE" sz="2000" dirty="0" smtClean="0"/>
              <a:t>Survey [BN08]</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smtClean="0"/>
              <a:t>Completeness, Conciseness, and Correctness</a:t>
            </a:r>
            <a:endParaRPr lang="en-US" sz="3600"/>
          </a:p>
        </p:txBody>
      </p:sp>
      <p:sp>
        <p:nvSpPr>
          <p:cNvPr id="3" name="Fußzeilenplatzhalter 2"/>
          <p:cNvSpPr>
            <a:spLocks noGrp="1"/>
          </p:cNvSpPr>
          <p:nvPr>
            <p:ph type="ftr" sz="quarter" idx="11"/>
          </p:nvPr>
        </p:nvSpPr>
        <p:spPr/>
        <p:txBody>
          <a:bodyPr/>
          <a:lstStyle/>
          <a:p>
            <a:r>
              <a:rPr lang="en-US" smtClean="0"/>
              <a:t>Data Fusion | VLDB 2009 Tutorial | Luna Dong &amp; Felix Naumann</a:t>
            </a:r>
            <a:endParaRPr lang="en-US"/>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en-US" smtClean="0"/>
              <a:pPr/>
              <a:t>20</a:t>
            </a:fld>
            <a:endParaRPr lang="en-US"/>
          </a:p>
        </p:txBody>
      </p:sp>
      <p:graphicFrame>
        <p:nvGraphicFramePr>
          <p:cNvPr id="31" name="Tabelle 30"/>
          <p:cNvGraphicFramePr>
            <a:graphicFrameLocks noGrp="1"/>
          </p:cNvGraphicFramePr>
          <p:nvPr/>
        </p:nvGraphicFramePr>
        <p:xfrm>
          <a:off x="928662" y="1571612"/>
          <a:ext cx="3476630" cy="2438400"/>
        </p:xfrm>
        <a:graphic>
          <a:graphicData uri="http://schemas.openxmlformats.org/drawingml/2006/table">
            <a:tbl>
              <a:tblPr>
                <a:tableStyleId>{3C2FFA5D-87B4-456A-9821-1D502468CF0F}</a:tableStyleId>
              </a:tblPr>
              <a:tblGrid>
                <a:gridCol w="695326"/>
                <a:gridCol w="695326"/>
                <a:gridCol w="695326"/>
                <a:gridCol w="695326"/>
                <a:gridCol w="695326"/>
              </a:tblGrid>
              <a:tr h="298649">
                <a:tc>
                  <a:txBody>
                    <a:bodyPr/>
                    <a:lstStyle/>
                    <a:p>
                      <a:endParaRPr lang="de-DE" sz="1400" dirty="0"/>
                    </a:p>
                  </a:txBody>
                  <a:tcPr/>
                </a:tc>
                <a:tc>
                  <a:txBody>
                    <a:bodyPr/>
                    <a:lstStyle/>
                    <a:p>
                      <a:endParaRPr lang="de-DE" sz="1400" dirty="0"/>
                    </a:p>
                  </a:txBody>
                  <a:tcPr/>
                </a:tc>
                <a:tc>
                  <a:txBody>
                    <a:bodyPr/>
                    <a:lstStyle/>
                    <a:p>
                      <a:endParaRPr lang="de-DE" sz="1400"/>
                    </a:p>
                  </a:txBody>
                  <a:tcPr/>
                </a:tc>
                <a:tc>
                  <a:txBody>
                    <a:bodyPr/>
                    <a:lstStyle/>
                    <a:p>
                      <a:endParaRPr lang="de-DE" sz="1400"/>
                    </a:p>
                  </a:txBody>
                  <a:tcPr/>
                </a:tc>
                <a:tc>
                  <a:txBody>
                    <a:bodyPr/>
                    <a:lstStyle/>
                    <a:p>
                      <a:endParaRPr lang="de-DE" sz="1400"/>
                    </a:p>
                  </a:txBody>
                  <a:tcPr/>
                </a:tc>
              </a:tr>
              <a:tr h="298649">
                <a:tc>
                  <a:txBody>
                    <a:bodyPr/>
                    <a:lstStyle/>
                    <a:p>
                      <a:endParaRPr lang="de-DE" sz="1400" dirty="0"/>
                    </a:p>
                  </a:txBody>
                  <a:tcPr/>
                </a:tc>
                <a:tc>
                  <a:txBody>
                    <a:bodyPr/>
                    <a:lstStyle/>
                    <a:p>
                      <a:endParaRPr lang="de-DE" sz="1400"/>
                    </a:p>
                  </a:txBody>
                  <a:tcPr/>
                </a:tc>
                <a:tc>
                  <a:txBody>
                    <a:bodyPr/>
                    <a:lstStyle/>
                    <a:p>
                      <a:endParaRPr lang="de-DE" sz="1400"/>
                    </a:p>
                  </a:txBody>
                  <a:tcPr/>
                </a:tc>
                <a:tc>
                  <a:txBody>
                    <a:bodyPr/>
                    <a:lstStyle/>
                    <a:p>
                      <a:endParaRPr lang="de-DE" sz="1400" dirty="0"/>
                    </a:p>
                  </a:txBody>
                  <a:tcPr/>
                </a:tc>
                <a:tc>
                  <a:txBody>
                    <a:bodyPr/>
                    <a:lstStyle/>
                    <a:p>
                      <a:endParaRPr lang="de-DE" sz="1400"/>
                    </a:p>
                  </a:txBody>
                  <a:tcPr/>
                </a:tc>
              </a:tr>
              <a:tr h="298649">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r>
              <a:tr h="298649">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dirty="0"/>
                    </a:p>
                  </a:txBody>
                  <a:tcPr/>
                </a:tc>
                <a:tc>
                  <a:txBody>
                    <a:bodyPr/>
                    <a:lstStyle/>
                    <a:p>
                      <a:endParaRPr lang="de-DE" sz="1400" dirty="0"/>
                    </a:p>
                  </a:txBody>
                  <a:tcPr/>
                </a:tc>
              </a:tr>
              <a:tr h="298649">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r>
              <a:tr h="298649">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dirty="0"/>
                    </a:p>
                  </a:txBody>
                  <a:tcPr/>
                </a:tc>
              </a:tr>
              <a:tr h="298649">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dirty="0"/>
                    </a:p>
                  </a:txBody>
                  <a:tcPr/>
                </a:tc>
              </a:tr>
              <a:tr h="298649">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dirty="0"/>
                    </a:p>
                  </a:txBody>
                  <a:tcPr/>
                </a:tc>
              </a:tr>
            </a:tbl>
          </a:graphicData>
        </a:graphic>
      </p:graphicFrame>
      <p:graphicFrame>
        <p:nvGraphicFramePr>
          <p:cNvPr id="32" name="Tabelle 31"/>
          <p:cNvGraphicFramePr>
            <a:graphicFrameLocks noGrp="1"/>
          </p:cNvGraphicFramePr>
          <p:nvPr/>
        </p:nvGraphicFramePr>
        <p:xfrm>
          <a:off x="3000364" y="4000504"/>
          <a:ext cx="3476630" cy="2438400"/>
        </p:xfrm>
        <a:graphic>
          <a:graphicData uri="http://schemas.openxmlformats.org/drawingml/2006/table">
            <a:tbl>
              <a:tblPr>
                <a:tableStyleId>{284E427A-3D55-4303-BF80-6455036E1DE7}</a:tableStyleId>
              </a:tblPr>
              <a:tblGrid>
                <a:gridCol w="695326"/>
                <a:gridCol w="695326"/>
                <a:gridCol w="695326"/>
                <a:gridCol w="695326"/>
                <a:gridCol w="695326"/>
              </a:tblGrid>
              <a:tr h="298649">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r>
              <a:tr h="298649">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r>
              <a:tr h="298649">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r>
              <a:tr h="298649">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r>
              <a:tr h="298649">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r>
              <a:tr h="298649">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r>
              <a:tr h="298649">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r>
              <a:tr h="298649">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r>
            </a:tbl>
          </a:graphicData>
        </a:graphic>
      </p:graphicFrame>
      <p:sp>
        <p:nvSpPr>
          <p:cNvPr id="14" name="Freihandform 13"/>
          <p:cNvSpPr/>
          <p:nvPr/>
        </p:nvSpPr>
        <p:spPr>
          <a:xfrm>
            <a:off x="93330" y="3856074"/>
            <a:ext cx="2855433" cy="921489"/>
          </a:xfrm>
          <a:custGeom>
            <a:avLst/>
            <a:gdLst>
              <a:gd name="connsiteX0" fmla="*/ 778540 w 2855433"/>
              <a:gd name="connsiteY0" fmla="*/ 0 h 921489"/>
              <a:gd name="connsiteX1" fmla="*/ 346149 w 2855433"/>
              <a:gd name="connsiteY1" fmla="*/ 404038 h 921489"/>
              <a:gd name="connsiteX2" fmla="*/ 2855433 w 2855433"/>
              <a:gd name="connsiteY2" fmla="*/ 921489 h 921489"/>
            </a:gdLst>
            <a:ahLst/>
            <a:cxnLst>
              <a:cxn ang="0">
                <a:pos x="connsiteX0" y="connsiteY0"/>
              </a:cxn>
              <a:cxn ang="0">
                <a:pos x="connsiteX1" y="connsiteY1"/>
              </a:cxn>
              <a:cxn ang="0">
                <a:pos x="connsiteX2" y="connsiteY2"/>
              </a:cxn>
            </a:cxnLst>
            <a:rect l="l" t="t" r="r" b="b"/>
            <a:pathLst>
              <a:path w="2855433" h="921489">
                <a:moveTo>
                  <a:pt x="778540" y="0"/>
                </a:moveTo>
                <a:cubicBezTo>
                  <a:pt x="389270" y="125228"/>
                  <a:pt x="0" y="250456"/>
                  <a:pt x="346149" y="404038"/>
                </a:cubicBezTo>
                <a:cubicBezTo>
                  <a:pt x="692298" y="557620"/>
                  <a:pt x="1773865" y="739554"/>
                  <a:pt x="2855433" y="921489"/>
                </a:cubicBezTo>
              </a:path>
            </a:pathLst>
          </a:custGeom>
          <a:ln w="19050">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ihandform 14"/>
          <p:cNvSpPr/>
          <p:nvPr/>
        </p:nvSpPr>
        <p:spPr>
          <a:xfrm>
            <a:off x="71406" y="3571876"/>
            <a:ext cx="2855433" cy="921489"/>
          </a:xfrm>
          <a:custGeom>
            <a:avLst/>
            <a:gdLst>
              <a:gd name="connsiteX0" fmla="*/ 778540 w 2855433"/>
              <a:gd name="connsiteY0" fmla="*/ 0 h 921489"/>
              <a:gd name="connsiteX1" fmla="*/ 346149 w 2855433"/>
              <a:gd name="connsiteY1" fmla="*/ 404038 h 921489"/>
              <a:gd name="connsiteX2" fmla="*/ 2855433 w 2855433"/>
              <a:gd name="connsiteY2" fmla="*/ 921489 h 921489"/>
            </a:gdLst>
            <a:ahLst/>
            <a:cxnLst>
              <a:cxn ang="0">
                <a:pos x="connsiteX0" y="connsiteY0"/>
              </a:cxn>
              <a:cxn ang="0">
                <a:pos x="connsiteX1" y="connsiteY1"/>
              </a:cxn>
              <a:cxn ang="0">
                <a:pos x="connsiteX2" y="connsiteY2"/>
              </a:cxn>
            </a:cxnLst>
            <a:rect l="l" t="t" r="r" b="b"/>
            <a:pathLst>
              <a:path w="2855433" h="921489">
                <a:moveTo>
                  <a:pt x="778540" y="0"/>
                </a:moveTo>
                <a:cubicBezTo>
                  <a:pt x="389270" y="125228"/>
                  <a:pt x="0" y="250456"/>
                  <a:pt x="346149" y="404038"/>
                </a:cubicBezTo>
                <a:cubicBezTo>
                  <a:pt x="692298" y="557620"/>
                  <a:pt x="1773865" y="739554"/>
                  <a:pt x="2855433" y="921489"/>
                </a:cubicBezTo>
              </a:path>
            </a:pathLst>
          </a:custGeom>
          <a:ln w="19050">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ihandform 15"/>
          <p:cNvSpPr/>
          <p:nvPr/>
        </p:nvSpPr>
        <p:spPr>
          <a:xfrm>
            <a:off x="71406" y="3286124"/>
            <a:ext cx="2855433" cy="921489"/>
          </a:xfrm>
          <a:custGeom>
            <a:avLst/>
            <a:gdLst>
              <a:gd name="connsiteX0" fmla="*/ 778540 w 2855433"/>
              <a:gd name="connsiteY0" fmla="*/ 0 h 921489"/>
              <a:gd name="connsiteX1" fmla="*/ 346149 w 2855433"/>
              <a:gd name="connsiteY1" fmla="*/ 404038 h 921489"/>
              <a:gd name="connsiteX2" fmla="*/ 2855433 w 2855433"/>
              <a:gd name="connsiteY2" fmla="*/ 921489 h 921489"/>
            </a:gdLst>
            <a:ahLst/>
            <a:cxnLst>
              <a:cxn ang="0">
                <a:pos x="connsiteX0" y="connsiteY0"/>
              </a:cxn>
              <a:cxn ang="0">
                <a:pos x="connsiteX1" y="connsiteY1"/>
              </a:cxn>
              <a:cxn ang="0">
                <a:pos x="connsiteX2" y="connsiteY2"/>
              </a:cxn>
            </a:cxnLst>
            <a:rect l="l" t="t" r="r" b="b"/>
            <a:pathLst>
              <a:path w="2855433" h="921489">
                <a:moveTo>
                  <a:pt x="778540" y="0"/>
                </a:moveTo>
                <a:cubicBezTo>
                  <a:pt x="389270" y="125228"/>
                  <a:pt x="0" y="250456"/>
                  <a:pt x="346149" y="404038"/>
                </a:cubicBezTo>
                <a:cubicBezTo>
                  <a:pt x="692298" y="557620"/>
                  <a:pt x="1773865" y="739554"/>
                  <a:pt x="2855433" y="921489"/>
                </a:cubicBezTo>
              </a:path>
            </a:pathLst>
          </a:custGeom>
          <a:ln w="19050">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feld 9"/>
          <p:cNvSpPr txBox="1"/>
          <p:nvPr/>
        </p:nvSpPr>
        <p:spPr>
          <a:xfrm>
            <a:off x="183128" y="4357694"/>
            <a:ext cx="2460046" cy="1015663"/>
          </a:xfrm>
          <a:prstGeom prst="rect">
            <a:avLst/>
          </a:prstGeom>
          <a:solidFill>
            <a:schemeClr val="bg1"/>
          </a:solidFill>
        </p:spPr>
        <p:txBody>
          <a:bodyPr wrap="square" rtlCol="0">
            <a:spAutoFit/>
          </a:bodyPr>
          <a:lstStyle/>
          <a:p>
            <a:pPr algn="ctr"/>
            <a:r>
              <a:rPr lang="en-US" sz="2000" smtClean="0"/>
              <a:t>Duplicate detection:</a:t>
            </a:r>
          </a:p>
          <a:p>
            <a:pPr algn="ctr"/>
            <a:r>
              <a:rPr lang="en-US" sz="2000" smtClean="0"/>
              <a:t>Same real-world entities</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0243 0.00139 L -0.00243 -0.13512 " pathEditMode="relative" rAng="0" ptsTypes="AA">
                                      <p:cBhvr>
                                        <p:cTn id="6" dur="2000" fill="hold"/>
                                        <p:tgtEl>
                                          <p:spTgt spid="32"/>
                                        </p:tgtEl>
                                        <p:attrNameLst>
                                          <p:attrName>ppt_x</p:attrName>
                                          <p:attrName>ppt_y</p:attrName>
                                        </p:attrNameLst>
                                      </p:cBhvr>
                                      <p:rCtr x="0" y="-68"/>
                                    </p:animMotion>
                                  </p:childTnLst>
                                </p:cTn>
                              </p:par>
                              <p:par>
                                <p:cTn id="7" presetID="3" presetClass="exit" presetSubtype="10" fill="hold" grpId="0" nodeType="withEffect">
                                  <p:stCondLst>
                                    <p:cond delay="0"/>
                                  </p:stCondLst>
                                  <p:childTnLst>
                                    <p:animEffect transition="out" filter="blinds(horizontal)">
                                      <p:cBhvr>
                                        <p:cTn id="8" dur="500"/>
                                        <p:tgtEl>
                                          <p:spTgt spid="14"/>
                                        </p:tgtEl>
                                      </p:cBhvr>
                                    </p:animEffect>
                                    <p:set>
                                      <p:cBhvr>
                                        <p:cTn id="9" dur="1" fill="hold">
                                          <p:stCondLst>
                                            <p:cond delay="499"/>
                                          </p:stCondLst>
                                        </p:cTn>
                                        <p:tgtEl>
                                          <p:spTgt spid="14"/>
                                        </p:tgtEl>
                                        <p:attrNameLst>
                                          <p:attrName>style.visibility</p:attrName>
                                        </p:attrNameLst>
                                      </p:cBhvr>
                                      <p:to>
                                        <p:strVal val="hidden"/>
                                      </p:to>
                                    </p:set>
                                  </p:childTnLst>
                                </p:cTn>
                              </p:par>
                              <p:par>
                                <p:cTn id="10" presetID="3" presetClass="exit" presetSubtype="10" fill="hold" grpId="0" nodeType="withEffect">
                                  <p:stCondLst>
                                    <p:cond delay="0"/>
                                  </p:stCondLst>
                                  <p:childTnLst>
                                    <p:animEffect transition="out" filter="blinds(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3" presetClass="exit" presetSubtype="10" fill="hold" grpId="0" nodeType="withEffect">
                                  <p:stCondLst>
                                    <p:cond delay="0"/>
                                  </p:stCondLst>
                                  <p:childTnLst>
                                    <p:animEffect transition="out" filter="blinds(horizontal)">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smtClean="0"/>
              <a:t>Completeness, Conciseness, and Correctness</a:t>
            </a:r>
            <a:endParaRPr lang="en-US" sz="3600" dirty="0"/>
          </a:p>
        </p:txBody>
      </p:sp>
      <p:sp>
        <p:nvSpPr>
          <p:cNvPr id="3" name="Fußzeilenplatzhalter 2"/>
          <p:cNvSpPr>
            <a:spLocks noGrp="1"/>
          </p:cNvSpPr>
          <p:nvPr>
            <p:ph type="ftr" sz="quarter" idx="11"/>
          </p:nvPr>
        </p:nvSpPr>
        <p:spPr/>
        <p:txBody>
          <a:bodyPr/>
          <a:lstStyle/>
          <a:p>
            <a:r>
              <a:rPr lang="en-US" smtClean="0"/>
              <a:t>Data Fusion | VLDB 2009 Tutorial | Luna Dong &amp; Felix Naumann</a:t>
            </a:r>
            <a:endParaRPr lang="en-US"/>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en-US" smtClean="0"/>
              <a:pPr/>
              <a:t>21</a:t>
            </a:fld>
            <a:endParaRPr lang="en-US"/>
          </a:p>
        </p:txBody>
      </p:sp>
      <p:graphicFrame>
        <p:nvGraphicFramePr>
          <p:cNvPr id="31" name="Tabelle 30"/>
          <p:cNvGraphicFramePr>
            <a:graphicFrameLocks noGrp="1"/>
          </p:cNvGraphicFramePr>
          <p:nvPr/>
        </p:nvGraphicFramePr>
        <p:xfrm>
          <a:off x="928662" y="1571612"/>
          <a:ext cx="3476630" cy="2438400"/>
        </p:xfrm>
        <a:graphic>
          <a:graphicData uri="http://schemas.openxmlformats.org/drawingml/2006/table">
            <a:tbl>
              <a:tblPr>
                <a:tableStyleId>{3C2FFA5D-87B4-456A-9821-1D502468CF0F}</a:tableStyleId>
              </a:tblPr>
              <a:tblGrid>
                <a:gridCol w="695326"/>
                <a:gridCol w="695326"/>
                <a:gridCol w="695326"/>
                <a:gridCol w="695326"/>
                <a:gridCol w="695326"/>
              </a:tblGrid>
              <a:tr h="298649">
                <a:tc>
                  <a:txBody>
                    <a:bodyPr/>
                    <a:lstStyle/>
                    <a:p>
                      <a:endParaRPr lang="de-DE" sz="1400" dirty="0"/>
                    </a:p>
                  </a:txBody>
                  <a:tcPr/>
                </a:tc>
                <a:tc>
                  <a:txBody>
                    <a:bodyPr/>
                    <a:lstStyle/>
                    <a:p>
                      <a:endParaRPr lang="de-DE" sz="1400" dirty="0"/>
                    </a:p>
                  </a:txBody>
                  <a:tcPr/>
                </a:tc>
                <a:tc>
                  <a:txBody>
                    <a:bodyPr/>
                    <a:lstStyle/>
                    <a:p>
                      <a:endParaRPr lang="de-DE" sz="1400"/>
                    </a:p>
                  </a:txBody>
                  <a:tcPr/>
                </a:tc>
                <a:tc>
                  <a:txBody>
                    <a:bodyPr/>
                    <a:lstStyle/>
                    <a:p>
                      <a:endParaRPr lang="de-DE" sz="1400"/>
                    </a:p>
                  </a:txBody>
                  <a:tcPr/>
                </a:tc>
                <a:tc>
                  <a:txBody>
                    <a:bodyPr/>
                    <a:lstStyle/>
                    <a:p>
                      <a:endParaRPr lang="de-DE" sz="1400"/>
                    </a:p>
                  </a:txBody>
                  <a:tcPr/>
                </a:tc>
              </a:tr>
              <a:tr h="298649">
                <a:tc>
                  <a:txBody>
                    <a:bodyPr/>
                    <a:lstStyle/>
                    <a:p>
                      <a:endParaRPr lang="de-DE" sz="1400" dirty="0"/>
                    </a:p>
                  </a:txBody>
                  <a:tcPr/>
                </a:tc>
                <a:tc>
                  <a:txBody>
                    <a:bodyPr/>
                    <a:lstStyle/>
                    <a:p>
                      <a:endParaRPr lang="de-DE" sz="1400"/>
                    </a:p>
                  </a:txBody>
                  <a:tcPr/>
                </a:tc>
                <a:tc>
                  <a:txBody>
                    <a:bodyPr/>
                    <a:lstStyle/>
                    <a:p>
                      <a:endParaRPr lang="de-DE" sz="1400"/>
                    </a:p>
                  </a:txBody>
                  <a:tcPr/>
                </a:tc>
                <a:tc>
                  <a:txBody>
                    <a:bodyPr/>
                    <a:lstStyle/>
                    <a:p>
                      <a:endParaRPr lang="de-DE" sz="1400" dirty="0"/>
                    </a:p>
                  </a:txBody>
                  <a:tcPr/>
                </a:tc>
                <a:tc>
                  <a:txBody>
                    <a:bodyPr/>
                    <a:lstStyle/>
                    <a:p>
                      <a:endParaRPr lang="de-DE" sz="1400"/>
                    </a:p>
                  </a:txBody>
                  <a:tcPr/>
                </a:tc>
              </a:tr>
              <a:tr h="298649">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r>
              <a:tr h="298649">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dirty="0"/>
                    </a:p>
                  </a:txBody>
                  <a:tcPr/>
                </a:tc>
                <a:tc>
                  <a:txBody>
                    <a:bodyPr/>
                    <a:lstStyle/>
                    <a:p>
                      <a:endParaRPr lang="de-DE" sz="1400" dirty="0"/>
                    </a:p>
                  </a:txBody>
                  <a:tcPr/>
                </a:tc>
              </a:tr>
              <a:tr h="298649">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r>
              <a:tr h="298649">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dirty="0"/>
                    </a:p>
                  </a:txBody>
                  <a:tcPr/>
                </a:tc>
              </a:tr>
              <a:tr h="298649">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dirty="0"/>
                    </a:p>
                  </a:txBody>
                  <a:tcPr/>
                </a:tc>
              </a:tr>
              <a:tr h="298649">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dirty="0"/>
                    </a:p>
                  </a:txBody>
                  <a:tcPr/>
                </a:tc>
              </a:tr>
            </a:tbl>
          </a:graphicData>
        </a:graphic>
      </p:graphicFrame>
      <p:graphicFrame>
        <p:nvGraphicFramePr>
          <p:cNvPr id="32" name="Tabelle 31"/>
          <p:cNvGraphicFramePr>
            <a:graphicFrameLocks noGrp="1"/>
          </p:cNvGraphicFramePr>
          <p:nvPr/>
        </p:nvGraphicFramePr>
        <p:xfrm>
          <a:off x="3000364" y="3071810"/>
          <a:ext cx="3476630" cy="2438400"/>
        </p:xfrm>
        <a:graphic>
          <a:graphicData uri="http://schemas.openxmlformats.org/drawingml/2006/table">
            <a:tbl>
              <a:tblPr>
                <a:tableStyleId>{284E427A-3D55-4303-BF80-6455036E1DE7}</a:tableStyleId>
              </a:tblPr>
              <a:tblGrid>
                <a:gridCol w="695326"/>
                <a:gridCol w="695326"/>
                <a:gridCol w="695326"/>
                <a:gridCol w="695326"/>
                <a:gridCol w="695326"/>
              </a:tblGrid>
              <a:tr h="298649">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r>
              <a:tr h="298649">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r>
              <a:tr h="298649">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r>
              <a:tr h="298649">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r>
              <a:tr h="298649">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r>
              <a:tr h="298649">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dirty="0"/>
                    </a:p>
                  </a:txBody>
                  <a:tcPr>
                    <a:solidFill>
                      <a:srgbClr val="FF9933">
                        <a:alpha val="49020"/>
                      </a:srgbClr>
                    </a:solidFill>
                  </a:tcPr>
                </a:tc>
              </a:tr>
              <a:tr h="298649">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r>
              <a:tr h="298649">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a:p>
                  </a:txBody>
                  <a:tcPr>
                    <a:solidFill>
                      <a:srgbClr val="FF9933">
                        <a:alpha val="49020"/>
                      </a:srgbClr>
                    </a:solidFill>
                  </a:tcPr>
                </a:tc>
                <a:tc>
                  <a:txBody>
                    <a:bodyPr/>
                    <a:lstStyle/>
                    <a:p>
                      <a:endParaRPr lang="de-DE" sz="1400" dirty="0"/>
                    </a:p>
                  </a:txBody>
                  <a:tcPr>
                    <a:solidFill>
                      <a:srgbClr val="FF9933">
                        <a:alpha val="49020"/>
                      </a:srgbClr>
                    </a:solidFill>
                  </a:tcPr>
                </a:tc>
              </a:tr>
            </a:tbl>
          </a:graphicData>
        </a:graphic>
      </p:graphicFrame>
      <p:sp>
        <p:nvSpPr>
          <p:cNvPr id="17" name="Abgerundete rechteckige Legende 16"/>
          <p:cNvSpPr/>
          <p:nvPr/>
        </p:nvSpPr>
        <p:spPr>
          <a:xfrm>
            <a:off x="4929190" y="1500174"/>
            <a:ext cx="2500330" cy="1143008"/>
          </a:xfrm>
          <a:prstGeom prst="wedgeRoundRectCallout">
            <a:avLst>
              <a:gd name="adj1" fmla="val -96572"/>
              <a:gd name="adj2" fmla="val 1347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Data Fusion: </a:t>
            </a:r>
            <a:r>
              <a:rPr lang="de-DE" sz="2000" dirty="0" err="1" smtClean="0"/>
              <a:t>Resolve</a:t>
            </a:r>
            <a:r>
              <a:rPr lang="de-DE" sz="2000" dirty="0" smtClean="0"/>
              <a:t> </a:t>
            </a:r>
            <a:r>
              <a:rPr lang="de-DE" sz="2000" dirty="0" err="1" smtClean="0"/>
              <a:t>uncertainties</a:t>
            </a:r>
            <a:r>
              <a:rPr lang="de-DE" sz="2000" dirty="0" smtClean="0"/>
              <a:t> </a:t>
            </a:r>
            <a:r>
              <a:rPr lang="de-DE" sz="2000" dirty="0" err="1" smtClean="0"/>
              <a:t>and</a:t>
            </a:r>
            <a:r>
              <a:rPr lang="de-DE" sz="2000" dirty="0" smtClean="0"/>
              <a:t> </a:t>
            </a:r>
            <a:r>
              <a:rPr lang="de-DE" sz="2000" dirty="0" err="1" smtClean="0"/>
              <a:t>contradictions</a:t>
            </a:r>
            <a:endParaRPr lang="de-DE" sz="2000" dirty="0"/>
          </a:p>
        </p:txBody>
      </p:sp>
      <p:sp>
        <p:nvSpPr>
          <p:cNvPr id="12" name="Text Box 50"/>
          <p:cNvSpPr txBox="1">
            <a:spLocks noChangeArrowheads="1"/>
          </p:cNvSpPr>
          <p:nvPr/>
        </p:nvSpPr>
        <p:spPr bwMode="auto">
          <a:xfrm rot="16200000">
            <a:off x="-1388311" y="3269607"/>
            <a:ext cx="3571901" cy="461665"/>
          </a:xfrm>
          <a:prstGeom prst="rect">
            <a:avLst/>
          </a:prstGeom>
          <a:noFill/>
          <a:ln w="9525">
            <a:noFill/>
            <a:miter lim="800000"/>
            <a:headEnd/>
            <a:tailEnd/>
          </a:ln>
          <a:effectLst/>
        </p:spPr>
        <p:txBody>
          <a:bodyPr wrap="square">
            <a:spAutoFit/>
          </a:bodyPr>
          <a:lstStyle/>
          <a:p>
            <a:pPr algn="ctr"/>
            <a:r>
              <a:rPr lang="en-US" sz="2400" dirty="0" smtClean="0">
                <a:solidFill>
                  <a:schemeClr val="tx2"/>
                </a:solidFill>
              </a:rPr>
              <a:t>Extensional completeness</a:t>
            </a:r>
            <a:endParaRPr lang="en-US" sz="2400" dirty="0">
              <a:solidFill>
                <a:schemeClr val="tx2"/>
              </a:solidFill>
            </a:endParaRPr>
          </a:p>
        </p:txBody>
      </p:sp>
      <p:sp>
        <p:nvSpPr>
          <p:cNvPr id="13" name="AutoShape 6"/>
          <p:cNvSpPr>
            <a:spLocks/>
          </p:cNvSpPr>
          <p:nvPr/>
        </p:nvSpPr>
        <p:spPr bwMode="auto">
          <a:xfrm>
            <a:off x="657184" y="1571612"/>
            <a:ext cx="200040" cy="3929090"/>
          </a:xfrm>
          <a:prstGeom prst="leftBrace">
            <a:avLst>
              <a:gd name="adj1" fmla="val 169271"/>
              <a:gd name="adj2" fmla="val 50000"/>
            </a:avLst>
          </a:prstGeom>
          <a:noFill/>
          <a:ln w="38100">
            <a:solidFill>
              <a:schemeClr val="tx1"/>
            </a:solidFill>
            <a:round/>
            <a:headEnd/>
            <a:tailEnd/>
          </a:ln>
        </p:spPr>
        <p:txBody>
          <a:bodyPr wrap="none" anchor="ctr"/>
          <a:lstStyle/>
          <a:p>
            <a:endParaRPr lang="en-US"/>
          </a:p>
        </p:txBody>
      </p:sp>
      <p:sp>
        <p:nvSpPr>
          <p:cNvPr id="18" name="Text Box 49"/>
          <p:cNvSpPr txBox="1">
            <a:spLocks noChangeArrowheads="1"/>
          </p:cNvSpPr>
          <p:nvPr/>
        </p:nvSpPr>
        <p:spPr bwMode="auto">
          <a:xfrm>
            <a:off x="2143108" y="5857892"/>
            <a:ext cx="3167063" cy="461665"/>
          </a:xfrm>
          <a:prstGeom prst="rect">
            <a:avLst/>
          </a:prstGeom>
          <a:noFill/>
          <a:ln w="9525">
            <a:noFill/>
            <a:miter lim="800000"/>
            <a:headEnd/>
            <a:tailEnd/>
          </a:ln>
          <a:effectLst/>
        </p:spPr>
        <p:txBody>
          <a:bodyPr>
            <a:spAutoFit/>
          </a:bodyPr>
          <a:lstStyle/>
          <a:p>
            <a:pPr algn="ctr"/>
            <a:r>
              <a:rPr lang="en-US" sz="2400" dirty="0" err="1" smtClean="0">
                <a:solidFill>
                  <a:schemeClr val="tx2"/>
                </a:solidFill>
              </a:rPr>
              <a:t>Intensional</a:t>
            </a:r>
            <a:r>
              <a:rPr lang="en-US" sz="2400" dirty="0" smtClean="0">
                <a:solidFill>
                  <a:schemeClr val="tx2"/>
                </a:solidFill>
              </a:rPr>
              <a:t> completeness</a:t>
            </a:r>
            <a:endParaRPr lang="en-US" sz="2400" dirty="0">
              <a:solidFill>
                <a:schemeClr val="tx2"/>
              </a:solidFill>
            </a:endParaRPr>
          </a:p>
        </p:txBody>
      </p:sp>
      <p:sp>
        <p:nvSpPr>
          <p:cNvPr id="19" name="AutoShape 8"/>
          <p:cNvSpPr>
            <a:spLocks/>
          </p:cNvSpPr>
          <p:nvPr/>
        </p:nvSpPr>
        <p:spPr bwMode="auto">
          <a:xfrm rot="5400000" flipH="1">
            <a:off x="3607586" y="2945891"/>
            <a:ext cx="214314" cy="5572166"/>
          </a:xfrm>
          <a:prstGeom prst="leftBrace">
            <a:avLst>
              <a:gd name="adj1" fmla="val 200781"/>
              <a:gd name="adj2" fmla="val 50000"/>
            </a:avLst>
          </a:prstGeom>
          <a:noFill/>
          <a:ln w="38100">
            <a:solidFill>
              <a:schemeClr val="tx1"/>
            </a:solidFill>
            <a:round/>
            <a:headEnd/>
            <a:tailEnd/>
          </a:ln>
        </p:spPr>
        <p:txBody>
          <a:bodyPr wrap="none" anchor="ctr"/>
          <a:lstStyle/>
          <a:p>
            <a:endParaRPr lang="en-US"/>
          </a:p>
        </p:txBody>
      </p:sp>
      <p:sp>
        <p:nvSpPr>
          <p:cNvPr id="14" name="Text Box 49"/>
          <p:cNvSpPr txBox="1">
            <a:spLocks noChangeArrowheads="1"/>
          </p:cNvSpPr>
          <p:nvPr/>
        </p:nvSpPr>
        <p:spPr bwMode="auto">
          <a:xfrm>
            <a:off x="2143108" y="895633"/>
            <a:ext cx="3167063" cy="461665"/>
          </a:xfrm>
          <a:prstGeom prst="rect">
            <a:avLst/>
          </a:prstGeom>
          <a:solidFill>
            <a:schemeClr val="bg1"/>
          </a:solidFill>
          <a:ln w="9525">
            <a:noFill/>
            <a:miter lim="800000"/>
            <a:headEnd/>
            <a:tailEnd/>
          </a:ln>
          <a:effectLst/>
        </p:spPr>
        <p:txBody>
          <a:bodyPr>
            <a:spAutoFit/>
          </a:bodyPr>
          <a:lstStyle/>
          <a:p>
            <a:pPr algn="ctr"/>
            <a:r>
              <a:rPr lang="en-US" sz="2400" dirty="0" err="1" smtClean="0">
                <a:solidFill>
                  <a:schemeClr val="tx2"/>
                </a:solidFill>
              </a:rPr>
              <a:t>Intensional</a:t>
            </a:r>
            <a:r>
              <a:rPr lang="en-US" sz="2400" dirty="0" smtClean="0">
                <a:solidFill>
                  <a:schemeClr val="tx2"/>
                </a:solidFill>
              </a:rPr>
              <a:t> conciseness</a:t>
            </a:r>
            <a:endParaRPr lang="en-US" sz="2400" dirty="0">
              <a:solidFill>
                <a:schemeClr val="tx2"/>
              </a:solidFill>
            </a:endParaRPr>
          </a:p>
        </p:txBody>
      </p:sp>
      <p:sp>
        <p:nvSpPr>
          <p:cNvPr id="15" name="AutoShape 8"/>
          <p:cNvSpPr>
            <a:spLocks/>
          </p:cNvSpPr>
          <p:nvPr/>
        </p:nvSpPr>
        <p:spPr bwMode="auto">
          <a:xfrm rot="5400000">
            <a:off x="3643306" y="714356"/>
            <a:ext cx="142876" cy="1428760"/>
          </a:xfrm>
          <a:prstGeom prst="leftBrace">
            <a:avLst>
              <a:gd name="adj1" fmla="val 200781"/>
              <a:gd name="adj2" fmla="val 50000"/>
            </a:avLst>
          </a:prstGeom>
          <a:noFill/>
          <a:ln w="38100">
            <a:solidFill>
              <a:schemeClr val="tx1"/>
            </a:solidFill>
            <a:round/>
            <a:headEnd/>
            <a:tailEnd/>
          </a:ln>
        </p:spPr>
        <p:txBody>
          <a:bodyPr wrap="none" anchor="ctr"/>
          <a:lstStyle/>
          <a:p>
            <a:endParaRPr lang="en-US"/>
          </a:p>
        </p:txBody>
      </p:sp>
      <p:sp>
        <p:nvSpPr>
          <p:cNvPr id="16" name="AutoShape 8"/>
          <p:cNvSpPr>
            <a:spLocks/>
          </p:cNvSpPr>
          <p:nvPr/>
        </p:nvSpPr>
        <p:spPr bwMode="auto">
          <a:xfrm rot="10800000">
            <a:off x="6572264" y="3071810"/>
            <a:ext cx="142876" cy="928694"/>
          </a:xfrm>
          <a:prstGeom prst="leftBrace">
            <a:avLst>
              <a:gd name="adj1" fmla="val 200781"/>
              <a:gd name="adj2" fmla="val 50000"/>
            </a:avLst>
          </a:prstGeom>
          <a:noFill/>
          <a:ln w="38100">
            <a:solidFill>
              <a:schemeClr val="tx1"/>
            </a:solidFill>
            <a:round/>
            <a:headEnd/>
            <a:tailEnd/>
          </a:ln>
        </p:spPr>
        <p:txBody>
          <a:bodyPr wrap="none" anchor="ctr"/>
          <a:lstStyle/>
          <a:p>
            <a:endParaRPr lang="en-US"/>
          </a:p>
        </p:txBody>
      </p:sp>
      <p:sp>
        <p:nvSpPr>
          <p:cNvPr id="20" name="Text Box 49"/>
          <p:cNvSpPr txBox="1">
            <a:spLocks noChangeArrowheads="1"/>
          </p:cNvSpPr>
          <p:nvPr/>
        </p:nvSpPr>
        <p:spPr bwMode="auto">
          <a:xfrm>
            <a:off x="6786578" y="3143248"/>
            <a:ext cx="1785950" cy="830997"/>
          </a:xfrm>
          <a:prstGeom prst="rect">
            <a:avLst/>
          </a:prstGeom>
          <a:solidFill>
            <a:schemeClr val="bg1"/>
          </a:solidFill>
          <a:ln w="9525">
            <a:noFill/>
            <a:miter lim="800000"/>
            <a:headEnd/>
            <a:tailEnd/>
          </a:ln>
          <a:effectLst/>
        </p:spPr>
        <p:txBody>
          <a:bodyPr wrap="square">
            <a:spAutoFit/>
          </a:bodyPr>
          <a:lstStyle/>
          <a:p>
            <a:r>
              <a:rPr lang="en-US" sz="2400" dirty="0" smtClean="0">
                <a:solidFill>
                  <a:schemeClr val="tx2"/>
                </a:solidFill>
              </a:rPr>
              <a:t>Extensional </a:t>
            </a:r>
            <a:br>
              <a:rPr lang="en-US" sz="2400" dirty="0" smtClean="0">
                <a:solidFill>
                  <a:schemeClr val="tx2"/>
                </a:solidFill>
              </a:rPr>
            </a:br>
            <a:r>
              <a:rPr lang="en-US" sz="2400" dirty="0" smtClean="0">
                <a:solidFill>
                  <a:schemeClr val="tx2"/>
                </a:solidFill>
              </a:rPr>
              <a:t>conciseness</a:t>
            </a:r>
            <a:endParaRPr lang="en-US" sz="2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mtClean="0"/>
              <a:t>Schema Matching</a:t>
            </a:r>
            <a:endParaRPr lang="en-US"/>
          </a:p>
        </p:txBody>
      </p:sp>
      <p:sp>
        <p:nvSpPr>
          <p:cNvPr id="3" name="Fußzeilenplatzhalter 2"/>
          <p:cNvSpPr>
            <a:spLocks noGrp="1"/>
          </p:cNvSpPr>
          <p:nvPr>
            <p:ph type="ftr" sz="quarter" idx="11"/>
          </p:nvPr>
        </p:nvSpPr>
        <p:spPr/>
        <p:txBody>
          <a:bodyPr/>
          <a:lstStyle/>
          <a:p>
            <a:r>
              <a:rPr lang="en-US" smtClean="0"/>
              <a:t>Data Fusion | VLDB 2009 Tutorial | Luna Dong &amp; Felix Naumann</a:t>
            </a:r>
            <a:endParaRPr lang="en-US"/>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en-US" smtClean="0"/>
              <a:pPr/>
              <a:t>22</a:t>
            </a:fld>
            <a:endParaRPr lang="en-US"/>
          </a:p>
        </p:txBody>
      </p:sp>
      <p:sp>
        <p:nvSpPr>
          <p:cNvPr id="5" name="Inhaltsplatzhalter 4"/>
          <p:cNvSpPr>
            <a:spLocks noGrp="1"/>
          </p:cNvSpPr>
          <p:nvPr>
            <p:ph sz="quarter" idx="1"/>
          </p:nvPr>
        </p:nvSpPr>
        <p:spPr>
          <a:xfrm>
            <a:off x="612648" y="1600200"/>
            <a:ext cx="8153400" cy="4829196"/>
          </a:xfrm>
        </p:spPr>
        <p:txBody>
          <a:bodyPr>
            <a:normAutofit lnSpcReduction="10000"/>
          </a:bodyPr>
          <a:lstStyle/>
          <a:p>
            <a:r>
              <a:rPr lang="en-US" dirty="0" smtClean="0"/>
              <a:t>Problem</a:t>
            </a:r>
          </a:p>
          <a:p>
            <a:pPr lvl="1"/>
            <a:r>
              <a:rPr lang="en-US" dirty="0" smtClean="0"/>
              <a:t>Given two schemata, find all correspondences between their attributes</a:t>
            </a:r>
          </a:p>
          <a:p>
            <a:r>
              <a:rPr lang="en-US" dirty="0" smtClean="0"/>
              <a:t>Difficulties</a:t>
            </a:r>
          </a:p>
          <a:p>
            <a:pPr lvl="1"/>
            <a:r>
              <a:rPr lang="en-US" dirty="0" smtClean="0"/>
              <a:t>Schematic heterogeneity </a:t>
            </a:r>
            <a:br>
              <a:rPr lang="en-US" dirty="0" smtClean="0"/>
            </a:br>
            <a:r>
              <a:rPr lang="en-US" dirty="0" smtClean="0"/>
              <a:t>(synonyms &amp; homonyms)</a:t>
            </a:r>
          </a:p>
          <a:p>
            <a:pPr lvl="1"/>
            <a:r>
              <a:rPr lang="en-US" dirty="0" smtClean="0"/>
              <a:t>Data heterogeneity</a:t>
            </a:r>
          </a:p>
          <a:p>
            <a:pPr lvl="1"/>
            <a:r>
              <a:rPr lang="en-US" dirty="0" smtClean="0"/>
              <a:t>n:m mappings</a:t>
            </a:r>
          </a:p>
          <a:p>
            <a:pPr lvl="1"/>
            <a:r>
              <a:rPr lang="en-US" dirty="0" smtClean="0"/>
              <a:t>Transformation functions</a:t>
            </a:r>
          </a:p>
          <a:p>
            <a:pPr lvl="1"/>
            <a:r>
              <a:rPr lang="en-US" dirty="0" smtClean="0"/>
              <a:t>User interaction</a:t>
            </a:r>
          </a:p>
          <a:p>
            <a:r>
              <a:rPr lang="en-US" dirty="0" smtClean="0"/>
              <a:t>Then: Derive a schema mapping</a:t>
            </a:r>
            <a:endParaRPr lang="en-US" dirty="0"/>
          </a:p>
        </p:txBody>
      </p:sp>
      <p:pic>
        <p:nvPicPr>
          <p:cNvPr id="21" name="Picture 2"/>
          <p:cNvPicPr>
            <a:picLocks noChangeAspect="1" noChangeArrowheads="1"/>
          </p:cNvPicPr>
          <p:nvPr/>
        </p:nvPicPr>
        <p:blipFill>
          <a:blip r:embed="rId3" cstate="print"/>
          <a:srcRect/>
          <a:stretch>
            <a:fillRect/>
          </a:stretch>
        </p:blipFill>
        <p:spPr bwMode="auto">
          <a:xfrm>
            <a:off x="4714875" y="2643182"/>
            <a:ext cx="4197157"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mtClean="0"/>
              <a:t>Duplicate Detection</a:t>
            </a:r>
            <a:endParaRPr lang="en-US"/>
          </a:p>
        </p:txBody>
      </p:sp>
      <p:sp>
        <p:nvSpPr>
          <p:cNvPr id="3" name="Fußzeilenplatzhalter 2"/>
          <p:cNvSpPr>
            <a:spLocks noGrp="1"/>
          </p:cNvSpPr>
          <p:nvPr>
            <p:ph type="ftr" sz="quarter" idx="11"/>
          </p:nvPr>
        </p:nvSpPr>
        <p:spPr/>
        <p:txBody>
          <a:bodyPr/>
          <a:lstStyle/>
          <a:p>
            <a:r>
              <a:rPr lang="en-US" smtClean="0"/>
              <a:t>Data Fusion | VLDB 2009 Tutorial | Luna Dong &amp; Felix Naumann</a:t>
            </a:r>
            <a:endParaRPr lang="en-US"/>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en-US" smtClean="0"/>
              <a:pPr/>
              <a:t>23</a:t>
            </a:fld>
            <a:endParaRPr lang="en-US"/>
          </a:p>
        </p:txBody>
      </p:sp>
      <p:sp>
        <p:nvSpPr>
          <p:cNvPr id="5" name="Inhaltsplatzhalter 4"/>
          <p:cNvSpPr>
            <a:spLocks noGrp="1"/>
          </p:cNvSpPr>
          <p:nvPr>
            <p:ph sz="quarter" idx="1"/>
          </p:nvPr>
        </p:nvSpPr>
        <p:spPr>
          <a:xfrm>
            <a:off x="612648" y="1214422"/>
            <a:ext cx="8153400" cy="4495800"/>
          </a:xfrm>
        </p:spPr>
        <p:txBody>
          <a:bodyPr/>
          <a:lstStyle/>
          <a:p>
            <a:r>
              <a:rPr lang="en-US" smtClean="0"/>
              <a:t>Problem</a:t>
            </a:r>
          </a:p>
          <a:p>
            <a:pPr lvl="1"/>
            <a:r>
              <a:rPr lang="en-US" smtClean="0"/>
              <a:t>Given one or more data sets, find all sets of objects that represent the same real-world entity.</a:t>
            </a:r>
          </a:p>
          <a:p>
            <a:r>
              <a:rPr lang="en-US" smtClean="0"/>
              <a:t>Difficulties</a:t>
            </a:r>
          </a:p>
          <a:p>
            <a:pPr lvl="1"/>
            <a:r>
              <a:rPr lang="en-US" smtClean="0"/>
              <a:t>Duplicates are not identical</a:t>
            </a:r>
          </a:p>
          <a:p>
            <a:pPr lvl="2"/>
            <a:r>
              <a:rPr lang="en-US" smtClean="0"/>
              <a:t>Similarity measures – Levenshtein, Soundex, Jaccard, etc.</a:t>
            </a:r>
          </a:p>
          <a:p>
            <a:pPr lvl="1"/>
            <a:r>
              <a:rPr lang="en-US" smtClean="0"/>
              <a:t>Large volume, cannot compare all pairs</a:t>
            </a:r>
          </a:p>
          <a:p>
            <a:pPr lvl="2"/>
            <a:r>
              <a:rPr lang="en-US" smtClean="0"/>
              <a:t>Partitioning strategies – Sorted neighborhood, Blocking, etc.</a:t>
            </a:r>
            <a:endParaRPr lang="en-US"/>
          </a:p>
        </p:txBody>
      </p:sp>
      <p:sp>
        <p:nvSpPr>
          <p:cNvPr id="6" name="Flussdiagramm: Zentralspeicher 5"/>
          <p:cNvSpPr/>
          <p:nvPr/>
        </p:nvSpPr>
        <p:spPr>
          <a:xfrm>
            <a:off x="1643042" y="5102368"/>
            <a:ext cx="1000132" cy="612648"/>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CRM1</a:t>
            </a:r>
            <a:endParaRPr lang="en-US"/>
          </a:p>
        </p:txBody>
      </p:sp>
      <p:sp>
        <p:nvSpPr>
          <p:cNvPr id="7" name="Flussdiagramm: Zentralspeicher 6"/>
          <p:cNvSpPr/>
          <p:nvPr/>
        </p:nvSpPr>
        <p:spPr>
          <a:xfrm>
            <a:off x="1643042" y="5816748"/>
            <a:ext cx="1000132" cy="612648"/>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CRM2</a:t>
            </a:r>
            <a:endParaRPr lang="en-US"/>
          </a:p>
        </p:txBody>
      </p:sp>
      <p:sp>
        <p:nvSpPr>
          <p:cNvPr id="8" name="Abgerundetes Rechteck 7"/>
          <p:cNvSpPr/>
          <p:nvPr/>
        </p:nvSpPr>
        <p:spPr>
          <a:xfrm>
            <a:off x="3357554" y="5316682"/>
            <a:ext cx="2071702"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CRM1 x CRM2</a:t>
            </a:r>
          </a:p>
          <a:p>
            <a:pPr algn="ctr"/>
            <a:r>
              <a:rPr lang="en-US" smtClean="0"/>
              <a:t>Partitioning</a:t>
            </a:r>
          </a:p>
          <a:p>
            <a:pPr algn="ctr"/>
            <a:r>
              <a:rPr lang="en-US" smtClean="0"/>
              <a:t>Similarity measure</a:t>
            </a:r>
            <a:endParaRPr lang="en-US"/>
          </a:p>
        </p:txBody>
      </p:sp>
      <p:cxnSp>
        <p:nvCxnSpPr>
          <p:cNvPr id="10" name="Gekrümmte Verbindung 9"/>
          <p:cNvCxnSpPr>
            <a:stCxn id="6" idx="3"/>
            <a:endCxn id="8" idx="1"/>
          </p:cNvCxnSpPr>
          <p:nvPr/>
        </p:nvCxnSpPr>
        <p:spPr>
          <a:xfrm>
            <a:off x="2643174" y="5408692"/>
            <a:ext cx="714380" cy="336618"/>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Gekrümmte Verbindung 10"/>
          <p:cNvCxnSpPr>
            <a:stCxn id="7" idx="3"/>
            <a:endCxn id="8" idx="1"/>
          </p:cNvCxnSpPr>
          <p:nvPr/>
        </p:nvCxnSpPr>
        <p:spPr>
          <a:xfrm flipV="1">
            <a:off x="2643174" y="5745310"/>
            <a:ext cx="714380" cy="377762"/>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19" name="Gruppieren 18"/>
          <p:cNvGrpSpPr/>
          <p:nvPr/>
        </p:nvGrpSpPr>
        <p:grpSpPr>
          <a:xfrm>
            <a:off x="5429256" y="4918348"/>
            <a:ext cx="2714644" cy="1725362"/>
            <a:chOff x="5429256" y="4918348"/>
            <a:chExt cx="2714644" cy="1725362"/>
          </a:xfrm>
        </p:grpSpPr>
        <p:sp>
          <p:nvSpPr>
            <p:cNvPr id="14" name="Flussdiagramm: Zentralspeicher 13"/>
            <p:cNvSpPr/>
            <p:nvPr/>
          </p:nvSpPr>
          <p:spPr>
            <a:xfrm>
              <a:off x="6786578" y="4918348"/>
              <a:ext cx="1357322" cy="612648"/>
            </a:xfrm>
            <a:prstGeom prst="flowChartInternalStorag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mtClean="0"/>
                <a:t>Duplicates</a:t>
              </a:r>
              <a:endParaRPr lang="en-US"/>
            </a:p>
          </p:txBody>
        </p:sp>
        <p:sp>
          <p:nvSpPr>
            <p:cNvPr id="15" name="Flussdiagramm: Zentralspeicher 14"/>
            <p:cNvSpPr/>
            <p:nvPr/>
          </p:nvSpPr>
          <p:spPr>
            <a:xfrm>
              <a:off x="6786578" y="6031062"/>
              <a:ext cx="1357322" cy="612648"/>
            </a:xfrm>
            <a:prstGeom prst="flowChartInternalStorag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Non-Duplicates</a:t>
              </a:r>
              <a:endParaRPr lang="en-US" dirty="0"/>
            </a:p>
          </p:txBody>
        </p:sp>
        <p:cxnSp>
          <p:nvCxnSpPr>
            <p:cNvPr id="16" name="Gekrümmte Verbindung 15"/>
            <p:cNvCxnSpPr>
              <a:stCxn id="8" idx="3"/>
              <a:endCxn id="14" idx="1"/>
            </p:cNvCxnSpPr>
            <p:nvPr/>
          </p:nvCxnSpPr>
          <p:spPr>
            <a:xfrm flipV="1">
              <a:off x="5429256" y="5224672"/>
              <a:ext cx="1357322" cy="520638"/>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Gekrümmte Verbindung 16"/>
            <p:cNvCxnSpPr>
              <a:stCxn id="8" idx="3"/>
              <a:endCxn id="15" idx="1"/>
            </p:cNvCxnSpPr>
            <p:nvPr/>
          </p:nvCxnSpPr>
          <p:spPr>
            <a:xfrm>
              <a:off x="5429256" y="5745310"/>
              <a:ext cx="1357322" cy="592076"/>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Flussdiagramm: Zentralspeicher 22"/>
            <p:cNvSpPr/>
            <p:nvPr/>
          </p:nvSpPr>
          <p:spPr>
            <a:xfrm>
              <a:off x="6786578" y="5602434"/>
              <a:ext cx="1357322" cy="357190"/>
            </a:xfrm>
            <a:prstGeom prst="flowChartInternalStorag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t>
              </a:r>
              <a:endParaRPr lang="en-US" dirty="0"/>
            </a:p>
          </p:txBody>
        </p:sp>
        <p:sp>
          <p:nvSpPr>
            <p:cNvPr id="24" name="Rechteck 23"/>
            <p:cNvSpPr/>
            <p:nvPr/>
          </p:nvSpPr>
          <p:spPr>
            <a:xfrm rot="1998037">
              <a:off x="5666363" y="6049224"/>
              <a:ext cx="957313" cy="369332"/>
            </a:xfrm>
            <a:prstGeom prst="rect">
              <a:avLst/>
            </a:prstGeom>
          </p:spPr>
          <p:txBody>
            <a:bodyPr wrap="none">
              <a:spAutoFit/>
            </a:bodyPr>
            <a:lstStyle/>
            <a:p>
              <a:pPr algn="ctr"/>
              <a:r>
                <a:rPr lang="en-US" smtClean="0"/>
                <a:t>sim &lt; </a:t>
              </a:r>
              <a:r>
                <a:rPr lang="en-US" smtClean="0">
                  <a:cs typeface="Arial" charset="0"/>
                </a:rPr>
                <a:t>θ</a:t>
              </a:r>
              <a:r>
                <a:rPr lang="en-US" baseline="-25000" smtClean="0">
                  <a:cs typeface="Arial" charset="0"/>
                </a:rPr>
                <a:t>1</a:t>
              </a:r>
              <a:endParaRPr lang="en-US" baseline="-25000">
                <a:cs typeface="Arial" charset="0"/>
              </a:endParaRPr>
            </a:p>
          </p:txBody>
        </p:sp>
        <p:sp>
          <p:nvSpPr>
            <p:cNvPr id="25" name="Rechteck 24"/>
            <p:cNvSpPr/>
            <p:nvPr/>
          </p:nvSpPr>
          <p:spPr>
            <a:xfrm rot="19807485">
              <a:off x="5600509" y="5090654"/>
              <a:ext cx="957313" cy="369332"/>
            </a:xfrm>
            <a:prstGeom prst="rect">
              <a:avLst/>
            </a:prstGeom>
          </p:spPr>
          <p:txBody>
            <a:bodyPr wrap="none">
              <a:spAutoFit/>
            </a:bodyPr>
            <a:lstStyle/>
            <a:p>
              <a:pPr algn="ctr"/>
              <a:r>
                <a:rPr lang="en-US" smtClean="0"/>
                <a:t>sim &gt; </a:t>
              </a:r>
              <a:r>
                <a:rPr lang="en-US" smtClean="0">
                  <a:cs typeface="Arial" charset="0"/>
                </a:rPr>
                <a:t>θ</a:t>
              </a:r>
              <a:r>
                <a:rPr lang="en-US" baseline="-25000" smtClean="0">
                  <a:cs typeface="Arial" charset="0"/>
                </a:rPr>
                <a:t>2</a:t>
              </a:r>
              <a:endParaRPr lang="en-US" baseline="-25000">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noAutofit/>
          </a:bodyPr>
          <a:lstStyle/>
          <a:p>
            <a:r>
              <a:rPr lang="en-US" sz="2800" noProof="0" dirty="0" smtClean="0"/>
              <a:t>Ironically, “Duplicate Detection” has many Duplicates</a:t>
            </a:r>
            <a:endParaRPr lang="en-US" sz="2800" noProof="0" dirty="0"/>
          </a:p>
        </p:txBody>
      </p:sp>
      <p:sp>
        <p:nvSpPr>
          <p:cNvPr id="27" name="Fußzeilenplatzhalter 26"/>
          <p:cNvSpPr>
            <a:spLocks noGrp="1"/>
          </p:cNvSpPr>
          <p:nvPr>
            <p:ph type="ftr" sz="quarter" idx="11"/>
          </p:nvPr>
        </p:nvSpPr>
        <p:spPr/>
        <p:txBody>
          <a:bodyPr/>
          <a:lstStyle/>
          <a:p>
            <a:r>
              <a:rPr lang="de-DE" smtClean="0"/>
              <a:t>Data Fusion | VLDB 2009 Tutorial | Luna Dong &amp; Felix Naumann</a:t>
            </a:r>
            <a:endParaRPr lang="de-DE"/>
          </a:p>
        </p:txBody>
      </p:sp>
      <p:sp>
        <p:nvSpPr>
          <p:cNvPr id="26" name="Foliennummernplatzhalter 25"/>
          <p:cNvSpPr>
            <a:spLocks noGrp="1"/>
          </p:cNvSpPr>
          <p:nvPr>
            <p:ph type="sldNum" sz="quarter" idx="12"/>
          </p:nvPr>
        </p:nvSpPr>
        <p:spPr/>
        <p:txBody>
          <a:bodyPr>
            <a:normAutofit fontScale="85000" lnSpcReduction="20000"/>
          </a:bodyPr>
          <a:lstStyle/>
          <a:p>
            <a:fld id="{59B5FACA-E808-4B0B-9CE5-2D4613DC80C8}" type="slidenum">
              <a:rPr lang="de-DE" smtClean="0"/>
              <a:pPr/>
              <a:t>24</a:t>
            </a:fld>
            <a:endParaRPr lang="de-DE"/>
          </a:p>
        </p:txBody>
      </p:sp>
      <p:sp>
        <p:nvSpPr>
          <p:cNvPr id="214019" name="AutoShape 3"/>
          <p:cNvSpPr>
            <a:spLocks noChangeArrowheads="1"/>
          </p:cNvSpPr>
          <p:nvPr/>
        </p:nvSpPr>
        <p:spPr bwMode="auto">
          <a:xfrm>
            <a:off x="4419600" y="1420813"/>
            <a:ext cx="1070937" cy="408623"/>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spAutoFit/>
          </a:bodyPr>
          <a:lstStyle/>
          <a:p>
            <a:pPr algn="ctr"/>
            <a:r>
              <a:rPr lang="en-US" dirty="0" smtClean="0"/>
              <a:t>Doubles</a:t>
            </a:r>
            <a:endParaRPr lang="de-DE" dirty="0"/>
          </a:p>
        </p:txBody>
      </p:sp>
      <p:sp>
        <p:nvSpPr>
          <p:cNvPr id="214020" name="AutoShape 4"/>
          <p:cNvSpPr>
            <a:spLocks noChangeArrowheads="1"/>
          </p:cNvSpPr>
          <p:nvPr/>
        </p:nvSpPr>
        <p:spPr bwMode="auto">
          <a:xfrm>
            <a:off x="6335713" y="1582738"/>
            <a:ext cx="2166937" cy="406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spAutoFit/>
          </a:bodyPr>
          <a:lstStyle/>
          <a:p>
            <a:pPr algn="ctr"/>
            <a:r>
              <a:rPr lang="en-US"/>
              <a:t>Duplicate detection</a:t>
            </a:r>
            <a:endParaRPr lang="de-DE"/>
          </a:p>
        </p:txBody>
      </p:sp>
      <p:sp>
        <p:nvSpPr>
          <p:cNvPr id="214021" name="AutoShape 5"/>
          <p:cNvSpPr>
            <a:spLocks noChangeArrowheads="1"/>
          </p:cNvSpPr>
          <p:nvPr/>
        </p:nvSpPr>
        <p:spPr bwMode="auto">
          <a:xfrm>
            <a:off x="6754813" y="2311400"/>
            <a:ext cx="1747837" cy="406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spAutoFit/>
          </a:bodyPr>
          <a:lstStyle/>
          <a:p>
            <a:pPr algn="ctr"/>
            <a:r>
              <a:rPr lang="en-US"/>
              <a:t>Record linkage</a:t>
            </a:r>
            <a:endParaRPr lang="de-DE"/>
          </a:p>
        </p:txBody>
      </p:sp>
      <p:sp>
        <p:nvSpPr>
          <p:cNvPr id="214022" name="AutoShape 6"/>
          <p:cNvSpPr>
            <a:spLocks noChangeArrowheads="1"/>
          </p:cNvSpPr>
          <p:nvPr/>
        </p:nvSpPr>
        <p:spPr bwMode="auto">
          <a:xfrm>
            <a:off x="1838325" y="3403600"/>
            <a:ext cx="1608138" cy="406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spAutoFit/>
          </a:bodyPr>
          <a:lstStyle/>
          <a:p>
            <a:pPr algn="ctr"/>
            <a:r>
              <a:rPr lang="en-US" dirty="0" err="1"/>
              <a:t>Deduplication</a:t>
            </a:r>
            <a:endParaRPr lang="de-DE" dirty="0"/>
          </a:p>
        </p:txBody>
      </p:sp>
      <p:sp>
        <p:nvSpPr>
          <p:cNvPr id="214023" name="AutoShape 7"/>
          <p:cNvSpPr>
            <a:spLocks noChangeArrowheads="1"/>
          </p:cNvSpPr>
          <p:nvPr/>
        </p:nvSpPr>
        <p:spPr bwMode="auto">
          <a:xfrm>
            <a:off x="4511675" y="2717800"/>
            <a:ext cx="2217738" cy="406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spAutoFit/>
          </a:bodyPr>
          <a:lstStyle/>
          <a:p>
            <a:pPr algn="ctr"/>
            <a:r>
              <a:rPr lang="en-US"/>
              <a:t>Object identification</a:t>
            </a:r>
            <a:endParaRPr lang="de-DE"/>
          </a:p>
        </p:txBody>
      </p:sp>
      <p:sp>
        <p:nvSpPr>
          <p:cNvPr id="214024" name="AutoShape 8"/>
          <p:cNvSpPr>
            <a:spLocks noChangeArrowheads="1"/>
          </p:cNvSpPr>
          <p:nvPr/>
        </p:nvSpPr>
        <p:spPr bwMode="auto">
          <a:xfrm>
            <a:off x="6583363" y="3403600"/>
            <a:ext cx="2281237" cy="406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spAutoFit/>
          </a:bodyPr>
          <a:lstStyle/>
          <a:p>
            <a:pPr algn="ctr"/>
            <a:r>
              <a:rPr lang="en-US"/>
              <a:t>Object consolidation</a:t>
            </a:r>
            <a:endParaRPr lang="de-DE"/>
          </a:p>
        </p:txBody>
      </p:sp>
      <p:sp>
        <p:nvSpPr>
          <p:cNvPr id="214025" name="AutoShape 9"/>
          <p:cNvSpPr>
            <a:spLocks noChangeArrowheads="1"/>
          </p:cNvSpPr>
          <p:nvPr/>
        </p:nvSpPr>
        <p:spPr bwMode="auto">
          <a:xfrm>
            <a:off x="1670050" y="4089400"/>
            <a:ext cx="1849438" cy="406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spAutoFit/>
          </a:bodyPr>
          <a:lstStyle/>
          <a:p>
            <a:pPr algn="ctr"/>
            <a:r>
              <a:rPr lang="en-US"/>
              <a:t>Entity resolution</a:t>
            </a:r>
            <a:endParaRPr lang="de-DE"/>
          </a:p>
        </p:txBody>
      </p:sp>
      <p:sp>
        <p:nvSpPr>
          <p:cNvPr id="214026" name="AutoShape 10"/>
          <p:cNvSpPr>
            <a:spLocks noChangeArrowheads="1"/>
          </p:cNvSpPr>
          <p:nvPr/>
        </p:nvSpPr>
        <p:spPr bwMode="auto">
          <a:xfrm>
            <a:off x="6665913" y="4292600"/>
            <a:ext cx="1836737" cy="406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spAutoFit/>
          </a:bodyPr>
          <a:lstStyle/>
          <a:p>
            <a:pPr algn="ctr"/>
            <a:r>
              <a:rPr lang="en-US"/>
              <a:t>Entity clustering</a:t>
            </a:r>
            <a:endParaRPr lang="de-DE"/>
          </a:p>
        </p:txBody>
      </p:sp>
      <p:sp>
        <p:nvSpPr>
          <p:cNvPr id="214027" name="AutoShape 11"/>
          <p:cNvSpPr>
            <a:spLocks noChangeArrowheads="1"/>
          </p:cNvSpPr>
          <p:nvPr/>
        </p:nvSpPr>
        <p:spPr bwMode="auto">
          <a:xfrm>
            <a:off x="6135688" y="5102225"/>
            <a:ext cx="2674937" cy="406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spAutoFit/>
          </a:bodyPr>
          <a:lstStyle/>
          <a:p>
            <a:pPr algn="ctr"/>
            <a:r>
              <a:rPr lang="en-US"/>
              <a:t>Reference reconciliation</a:t>
            </a:r>
            <a:endParaRPr lang="de-DE"/>
          </a:p>
        </p:txBody>
      </p:sp>
      <p:sp>
        <p:nvSpPr>
          <p:cNvPr id="214028" name="AutoShape 12"/>
          <p:cNvSpPr>
            <a:spLocks noChangeArrowheads="1"/>
          </p:cNvSpPr>
          <p:nvPr/>
        </p:nvSpPr>
        <p:spPr bwMode="auto">
          <a:xfrm>
            <a:off x="5973763" y="6118225"/>
            <a:ext cx="2268537" cy="406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spAutoFit/>
          </a:bodyPr>
          <a:lstStyle/>
          <a:p>
            <a:pPr algn="ctr"/>
            <a:r>
              <a:rPr lang="en-US"/>
              <a:t>Reference matching</a:t>
            </a:r>
            <a:endParaRPr lang="de-DE"/>
          </a:p>
        </p:txBody>
      </p:sp>
      <p:sp>
        <p:nvSpPr>
          <p:cNvPr id="214029" name="AutoShape 13"/>
          <p:cNvSpPr>
            <a:spLocks noChangeArrowheads="1"/>
          </p:cNvSpPr>
          <p:nvPr/>
        </p:nvSpPr>
        <p:spPr bwMode="auto">
          <a:xfrm>
            <a:off x="3608388" y="5915025"/>
            <a:ext cx="1620837" cy="406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spAutoFit/>
          </a:bodyPr>
          <a:lstStyle/>
          <a:p>
            <a:pPr algn="ctr"/>
            <a:r>
              <a:rPr lang="en-US"/>
              <a:t>Householding</a:t>
            </a:r>
            <a:endParaRPr lang="de-DE"/>
          </a:p>
        </p:txBody>
      </p:sp>
      <p:sp>
        <p:nvSpPr>
          <p:cNvPr id="214030" name="AutoShape 14"/>
          <p:cNvSpPr>
            <a:spLocks noChangeArrowheads="1"/>
          </p:cNvSpPr>
          <p:nvPr/>
        </p:nvSpPr>
        <p:spPr bwMode="auto">
          <a:xfrm>
            <a:off x="1139825" y="1582738"/>
            <a:ext cx="2306638" cy="406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spAutoFit/>
          </a:bodyPr>
          <a:lstStyle/>
          <a:p>
            <a:pPr algn="ctr"/>
            <a:r>
              <a:rPr lang="en-US"/>
              <a:t>Household matching</a:t>
            </a:r>
            <a:endParaRPr lang="de-DE"/>
          </a:p>
        </p:txBody>
      </p:sp>
      <p:sp>
        <p:nvSpPr>
          <p:cNvPr id="214031" name="AutoShape 15"/>
          <p:cNvSpPr>
            <a:spLocks noChangeArrowheads="1"/>
          </p:cNvSpPr>
          <p:nvPr/>
        </p:nvSpPr>
        <p:spPr bwMode="auto">
          <a:xfrm>
            <a:off x="936625" y="2921000"/>
            <a:ext cx="846138" cy="406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spAutoFit/>
          </a:bodyPr>
          <a:lstStyle/>
          <a:p>
            <a:pPr algn="ctr"/>
            <a:r>
              <a:rPr lang="en-US" dirty="0"/>
              <a:t>Match</a:t>
            </a:r>
            <a:endParaRPr lang="de-DE" dirty="0"/>
          </a:p>
        </p:txBody>
      </p:sp>
      <p:sp>
        <p:nvSpPr>
          <p:cNvPr id="214032" name="AutoShape 16"/>
          <p:cNvSpPr>
            <a:spLocks noChangeArrowheads="1"/>
          </p:cNvSpPr>
          <p:nvPr/>
        </p:nvSpPr>
        <p:spPr bwMode="auto">
          <a:xfrm>
            <a:off x="3951288" y="3479800"/>
            <a:ext cx="1519237" cy="406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spAutoFit/>
          </a:bodyPr>
          <a:lstStyle/>
          <a:p>
            <a:pPr algn="ctr"/>
            <a:r>
              <a:rPr lang="en-US"/>
              <a:t>Fuzzy match</a:t>
            </a:r>
            <a:endParaRPr lang="de-DE"/>
          </a:p>
        </p:txBody>
      </p:sp>
      <p:sp>
        <p:nvSpPr>
          <p:cNvPr id="214033" name="AutoShape 17"/>
          <p:cNvSpPr>
            <a:spLocks noChangeArrowheads="1"/>
          </p:cNvSpPr>
          <p:nvPr/>
        </p:nvSpPr>
        <p:spPr bwMode="auto">
          <a:xfrm>
            <a:off x="4360863" y="4495800"/>
            <a:ext cx="2192337" cy="406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spAutoFit/>
          </a:bodyPr>
          <a:lstStyle/>
          <a:p>
            <a:pPr algn="ctr"/>
            <a:r>
              <a:rPr lang="en-US" dirty="0"/>
              <a:t>Approximate match</a:t>
            </a:r>
            <a:endParaRPr lang="de-DE" dirty="0"/>
          </a:p>
        </p:txBody>
      </p:sp>
      <p:sp>
        <p:nvSpPr>
          <p:cNvPr id="214034" name="AutoShape 18"/>
          <p:cNvSpPr>
            <a:spLocks noChangeArrowheads="1"/>
          </p:cNvSpPr>
          <p:nvPr/>
        </p:nvSpPr>
        <p:spPr bwMode="auto">
          <a:xfrm>
            <a:off x="3951288" y="5305425"/>
            <a:ext cx="1519237" cy="406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spAutoFit/>
          </a:bodyPr>
          <a:lstStyle/>
          <a:p>
            <a:pPr algn="ctr"/>
            <a:r>
              <a:rPr lang="en-US"/>
              <a:t>Merge/purge</a:t>
            </a:r>
            <a:endParaRPr lang="de-DE"/>
          </a:p>
        </p:txBody>
      </p:sp>
      <p:sp>
        <p:nvSpPr>
          <p:cNvPr id="214035" name="AutoShape 19"/>
          <p:cNvSpPr>
            <a:spLocks noChangeArrowheads="1"/>
          </p:cNvSpPr>
          <p:nvPr/>
        </p:nvSpPr>
        <p:spPr bwMode="auto">
          <a:xfrm>
            <a:off x="692150" y="5508625"/>
            <a:ext cx="2827338" cy="406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spAutoFit/>
          </a:bodyPr>
          <a:lstStyle/>
          <a:p>
            <a:pPr algn="ctr"/>
            <a:r>
              <a:rPr lang="en-US"/>
              <a:t>Hardening soft databases</a:t>
            </a:r>
            <a:endParaRPr lang="de-DE"/>
          </a:p>
        </p:txBody>
      </p:sp>
      <p:sp>
        <p:nvSpPr>
          <p:cNvPr id="214036" name="AutoShape 20"/>
          <p:cNvSpPr>
            <a:spLocks noChangeArrowheads="1"/>
          </p:cNvSpPr>
          <p:nvPr/>
        </p:nvSpPr>
        <p:spPr bwMode="auto">
          <a:xfrm>
            <a:off x="606425" y="4699000"/>
            <a:ext cx="2141538" cy="406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spAutoFit/>
          </a:bodyPr>
          <a:lstStyle/>
          <a:p>
            <a:pPr algn="ctr"/>
            <a:r>
              <a:rPr lang="en-US"/>
              <a:t>Identity uncertainty</a:t>
            </a:r>
            <a:endParaRPr lang="de-DE"/>
          </a:p>
        </p:txBody>
      </p:sp>
      <p:sp>
        <p:nvSpPr>
          <p:cNvPr id="214037" name="AutoShape 21"/>
          <p:cNvSpPr>
            <a:spLocks noChangeArrowheads="1"/>
          </p:cNvSpPr>
          <p:nvPr/>
        </p:nvSpPr>
        <p:spPr bwMode="auto">
          <a:xfrm>
            <a:off x="936625" y="2192338"/>
            <a:ext cx="3424238" cy="406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spAutoFit/>
          </a:bodyPr>
          <a:lstStyle/>
          <a:p>
            <a:pPr algn="ctr"/>
            <a:r>
              <a:rPr lang="en-US" dirty="0"/>
              <a:t>Mixed and split citation problem</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4019"/>
                                        </p:tgtEl>
                                        <p:attrNameLst>
                                          <p:attrName>style.visibility</p:attrName>
                                        </p:attrNameLst>
                                      </p:cBhvr>
                                      <p:to>
                                        <p:strVal val="visible"/>
                                      </p:to>
                                    </p:set>
                                    <p:anim calcmode="lin" valueType="num">
                                      <p:cBhvr additive="base">
                                        <p:cTn id="7" dur="1000" fill="hold"/>
                                        <p:tgtEl>
                                          <p:spTgt spid="214019"/>
                                        </p:tgtEl>
                                        <p:attrNameLst>
                                          <p:attrName>ppt_x</p:attrName>
                                        </p:attrNameLst>
                                      </p:cBhvr>
                                      <p:tavLst>
                                        <p:tav tm="0">
                                          <p:val>
                                            <p:strVal val="0-#ppt_w/2"/>
                                          </p:val>
                                        </p:tav>
                                        <p:tav tm="100000">
                                          <p:val>
                                            <p:strVal val="#ppt_x"/>
                                          </p:val>
                                        </p:tav>
                                      </p:tavLst>
                                    </p:anim>
                                    <p:anim calcmode="lin" valueType="num">
                                      <p:cBhvr additive="base">
                                        <p:cTn id="8" dur="1000" fill="hold"/>
                                        <p:tgtEl>
                                          <p:spTgt spid="2140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4020"/>
                                        </p:tgtEl>
                                        <p:attrNameLst>
                                          <p:attrName>style.visibility</p:attrName>
                                        </p:attrNameLst>
                                      </p:cBhvr>
                                      <p:to>
                                        <p:strVal val="visible"/>
                                      </p:to>
                                    </p:set>
                                    <p:anim calcmode="lin" valueType="num">
                                      <p:cBhvr additive="base">
                                        <p:cTn id="11" dur="1000" fill="hold"/>
                                        <p:tgtEl>
                                          <p:spTgt spid="214020"/>
                                        </p:tgtEl>
                                        <p:attrNameLst>
                                          <p:attrName>ppt_x</p:attrName>
                                        </p:attrNameLst>
                                      </p:cBhvr>
                                      <p:tavLst>
                                        <p:tav tm="0">
                                          <p:val>
                                            <p:strVal val="0-#ppt_w/2"/>
                                          </p:val>
                                        </p:tav>
                                        <p:tav tm="100000">
                                          <p:val>
                                            <p:strVal val="#ppt_x"/>
                                          </p:val>
                                        </p:tav>
                                      </p:tavLst>
                                    </p:anim>
                                    <p:anim calcmode="lin" valueType="num">
                                      <p:cBhvr additive="base">
                                        <p:cTn id="12" dur="1000" fill="hold"/>
                                        <p:tgtEl>
                                          <p:spTgt spid="21402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4021"/>
                                        </p:tgtEl>
                                        <p:attrNameLst>
                                          <p:attrName>style.visibility</p:attrName>
                                        </p:attrNameLst>
                                      </p:cBhvr>
                                      <p:to>
                                        <p:strVal val="visible"/>
                                      </p:to>
                                    </p:set>
                                    <p:anim calcmode="lin" valueType="num">
                                      <p:cBhvr additive="base">
                                        <p:cTn id="15" dur="1000" fill="hold"/>
                                        <p:tgtEl>
                                          <p:spTgt spid="214021"/>
                                        </p:tgtEl>
                                        <p:attrNameLst>
                                          <p:attrName>ppt_x</p:attrName>
                                        </p:attrNameLst>
                                      </p:cBhvr>
                                      <p:tavLst>
                                        <p:tav tm="0">
                                          <p:val>
                                            <p:strVal val="0-#ppt_w/2"/>
                                          </p:val>
                                        </p:tav>
                                        <p:tav tm="100000">
                                          <p:val>
                                            <p:strVal val="#ppt_x"/>
                                          </p:val>
                                        </p:tav>
                                      </p:tavLst>
                                    </p:anim>
                                    <p:anim calcmode="lin" valueType="num">
                                      <p:cBhvr additive="base">
                                        <p:cTn id="16" dur="1000" fill="hold"/>
                                        <p:tgtEl>
                                          <p:spTgt spid="21402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14022"/>
                                        </p:tgtEl>
                                        <p:attrNameLst>
                                          <p:attrName>style.visibility</p:attrName>
                                        </p:attrNameLst>
                                      </p:cBhvr>
                                      <p:to>
                                        <p:strVal val="visible"/>
                                      </p:to>
                                    </p:set>
                                    <p:anim calcmode="lin" valueType="num">
                                      <p:cBhvr additive="base">
                                        <p:cTn id="19" dur="1000" fill="hold"/>
                                        <p:tgtEl>
                                          <p:spTgt spid="214022"/>
                                        </p:tgtEl>
                                        <p:attrNameLst>
                                          <p:attrName>ppt_x</p:attrName>
                                        </p:attrNameLst>
                                      </p:cBhvr>
                                      <p:tavLst>
                                        <p:tav tm="0">
                                          <p:val>
                                            <p:strVal val="0-#ppt_w/2"/>
                                          </p:val>
                                        </p:tav>
                                        <p:tav tm="100000">
                                          <p:val>
                                            <p:strVal val="#ppt_x"/>
                                          </p:val>
                                        </p:tav>
                                      </p:tavLst>
                                    </p:anim>
                                    <p:anim calcmode="lin" valueType="num">
                                      <p:cBhvr additive="base">
                                        <p:cTn id="20" dur="1000" fill="hold"/>
                                        <p:tgtEl>
                                          <p:spTgt spid="21402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4023"/>
                                        </p:tgtEl>
                                        <p:attrNameLst>
                                          <p:attrName>style.visibility</p:attrName>
                                        </p:attrNameLst>
                                      </p:cBhvr>
                                      <p:to>
                                        <p:strVal val="visible"/>
                                      </p:to>
                                    </p:set>
                                    <p:anim calcmode="lin" valueType="num">
                                      <p:cBhvr additive="base">
                                        <p:cTn id="23" dur="1000" fill="hold"/>
                                        <p:tgtEl>
                                          <p:spTgt spid="214023"/>
                                        </p:tgtEl>
                                        <p:attrNameLst>
                                          <p:attrName>ppt_x</p:attrName>
                                        </p:attrNameLst>
                                      </p:cBhvr>
                                      <p:tavLst>
                                        <p:tav tm="0">
                                          <p:val>
                                            <p:strVal val="0-#ppt_w/2"/>
                                          </p:val>
                                        </p:tav>
                                        <p:tav tm="100000">
                                          <p:val>
                                            <p:strVal val="#ppt_x"/>
                                          </p:val>
                                        </p:tav>
                                      </p:tavLst>
                                    </p:anim>
                                    <p:anim calcmode="lin" valueType="num">
                                      <p:cBhvr additive="base">
                                        <p:cTn id="24" dur="1000" fill="hold"/>
                                        <p:tgtEl>
                                          <p:spTgt spid="21402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4024"/>
                                        </p:tgtEl>
                                        <p:attrNameLst>
                                          <p:attrName>style.visibility</p:attrName>
                                        </p:attrNameLst>
                                      </p:cBhvr>
                                      <p:to>
                                        <p:strVal val="visible"/>
                                      </p:to>
                                    </p:set>
                                    <p:anim calcmode="lin" valueType="num">
                                      <p:cBhvr additive="base">
                                        <p:cTn id="27" dur="1000" fill="hold"/>
                                        <p:tgtEl>
                                          <p:spTgt spid="214024"/>
                                        </p:tgtEl>
                                        <p:attrNameLst>
                                          <p:attrName>ppt_x</p:attrName>
                                        </p:attrNameLst>
                                      </p:cBhvr>
                                      <p:tavLst>
                                        <p:tav tm="0">
                                          <p:val>
                                            <p:strVal val="0-#ppt_w/2"/>
                                          </p:val>
                                        </p:tav>
                                        <p:tav tm="100000">
                                          <p:val>
                                            <p:strVal val="#ppt_x"/>
                                          </p:val>
                                        </p:tav>
                                      </p:tavLst>
                                    </p:anim>
                                    <p:anim calcmode="lin" valueType="num">
                                      <p:cBhvr additive="base">
                                        <p:cTn id="28" dur="1000" fill="hold"/>
                                        <p:tgtEl>
                                          <p:spTgt spid="21402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4025"/>
                                        </p:tgtEl>
                                        <p:attrNameLst>
                                          <p:attrName>style.visibility</p:attrName>
                                        </p:attrNameLst>
                                      </p:cBhvr>
                                      <p:to>
                                        <p:strVal val="visible"/>
                                      </p:to>
                                    </p:set>
                                    <p:anim calcmode="lin" valueType="num">
                                      <p:cBhvr additive="base">
                                        <p:cTn id="31" dur="1000" fill="hold"/>
                                        <p:tgtEl>
                                          <p:spTgt spid="214025"/>
                                        </p:tgtEl>
                                        <p:attrNameLst>
                                          <p:attrName>ppt_x</p:attrName>
                                        </p:attrNameLst>
                                      </p:cBhvr>
                                      <p:tavLst>
                                        <p:tav tm="0">
                                          <p:val>
                                            <p:strVal val="0-#ppt_w/2"/>
                                          </p:val>
                                        </p:tav>
                                        <p:tav tm="100000">
                                          <p:val>
                                            <p:strVal val="#ppt_x"/>
                                          </p:val>
                                        </p:tav>
                                      </p:tavLst>
                                    </p:anim>
                                    <p:anim calcmode="lin" valueType="num">
                                      <p:cBhvr additive="base">
                                        <p:cTn id="32" dur="1000" fill="hold"/>
                                        <p:tgtEl>
                                          <p:spTgt spid="21402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14026"/>
                                        </p:tgtEl>
                                        <p:attrNameLst>
                                          <p:attrName>style.visibility</p:attrName>
                                        </p:attrNameLst>
                                      </p:cBhvr>
                                      <p:to>
                                        <p:strVal val="visible"/>
                                      </p:to>
                                    </p:set>
                                    <p:anim calcmode="lin" valueType="num">
                                      <p:cBhvr additive="base">
                                        <p:cTn id="35" dur="1000" fill="hold"/>
                                        <p:tgtEl>
                                          <p:spTgt spid="214026"/>
                                        </p:tgtEl>
                                        <p:attrNameLst>
                                          <p:attrName>ppt_x</p:attrName>
                                        </p:attrNameLst>
                                      </p:cBhvr>
                                      <p:tavLst>
                                        <p:tav tm="0">
                                          <p:val>
                                            <p:strVal val="0-#ppt_w/2"/>
                                          </p:val>
                                        </p:tav>
                                        <p:tav tm="100000">
                                          <p:val>
                                            <p:strVal val="#ppt_x"/>
                                          </p:val>
                                        </p:tav>
                                      </p:tavLst>
                                    </p:anim>
                                    <p:anim calcmode="lin" valueType="num">
                                      <p:cBhvr additive="base">
                                        <p:cTn id="36" dur="1000" fill="hold"/>
                                        <p:tgtEl>
                                          <p:spTgt spid="21402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14027"/>
                                        </p:tgtEl>
                                        <p:attrNameLst>
                                          <p:attrName>style.visibility</p:attrName>
                                        </p:attrNameLst>
                                      </p:cBhvr>
                                      <p:to>
                                        <p:strVal val="visible"/>
                                      </p:to>
                                    </p:set>
                                    <p:anim calcmode="lin" valueType="num">
                                      <p:cBhvr additive="base">
                                        <p:cTn id="39" dur="1000" fill="hold"/>
                                        <p:tgtEl>
                                          <p:spTgt spid="214027"/>
                                        </p:tgtEl>
                                        <p:attrNameLst>
                                          <p:attrName>ppt_x</p:attrName>
                                        </p:attrNameLst>
                                      </p:cBhvr>
                                      <p:tavLst>
                                        <p:tav tm="0">
                                          <p:val>
                                            <p:strVal val="0-#ppt_w/2"/>
                                          </p:val>
                                        </p:tav>
                                        <p:tav tm="100000">
                                          <p:val>
                                            <p:strVal val="#ppt_x"/>
                                          </p:val>
                                        </p:tav>
                                      </p:tavLst>
                                    </p:anim>
                                    <p:anim calcmode="lin" valueType="num">
                                      <p:cBhvr additive="base">
                                        <p:cTn id="40" dur="1000" fill="hold"/>
                                        <p:tgtEl>
                                          <p:spTgt spid="21402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4028"/>
                                        </p:tgtEl>
                                        <p:attrNameLst>
                                          <p:attrName>style.visibility</p:attrName>
                                        </p:attrNameLst>
                                      </p:cBhvr>
                                      <p:to>
                                        <p:strVal val="visible"/>
                                      </p:to>
                                    </p:set>
                                    <p:anim calcmode="lin" valueType="num">
                                      <p:cBhvr additive="base">
                                        <p:cTn id="43" dur="1000" fill="hold"/>
                                        <p:tgtEl>
                                          <p:spTgt spid="214028"/>
                                        </p:tgtEl>
                                        <p:attrNameLst>
                                          <p:attrName>ppt_x</p:attrName>
                                        </p:attrNameLst>
                                      </p:cBhvr>
                                      <p:tavLst>
                                        <p:tav tm="0">
                                          <p:val>
                                            <p:strVal val="0-#ppt_w/2"/>
                                          </p:val>
                                        </p:tav>
                                        <p:tav tm="100000">
                                          <p:val>
                                            <p:strVal val="#ppt_x"/>
                                          </p:val>
                                        </p:tav>
                                      </p:tavLst>
                                    </p:anim>
                                    <p:anim calcmode="lin" valueType="num">
                                      <p:cBhvr additive="base">
                                        <p:cTn id="44" dur="1000" fill="hold"/>
                                        <p:tgtEl>
                                          <p:spTgt spid="21402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14029"/>
                                        </p:tgtEl>
                                        <p:attrNameLst>
                                          <p:attrName>style.visibility</p:attrName>
                                        </p:attrNameLst>
                                      </p:cBhvr>
                                      <p:to>
                                        <p:strVal val="visible"/>
                                      </p:to>
                                    </p:set>
                                    <p:anim calcmode="lin" valueType="num">
                                      <p:cBhvr additive="base">
                                        <p:cTn id="47" dur="1000" fill="hold"/>
                                        <p:tgtEl>
                                          <p:spTgt spid="214029"/>
                                        </p:tgtEl>
                                        <p:attrNameLst>
                                          <p:attrName>ppt_x</p:attrName>
                                        </p:attrNameLst>
                                      </p:cBhvr>
                                      <p:tavLst>
                                        <p:tav tm="0">
                                          <p:val>
                                            <p:strVal val="0-#ppt_w/2"/>
                                          </p:val>
                                        </p:tav>
                                        <p:tav tm="100000">
                                          <p:val>
                                            <p:strVal val="#ppt_x"/>
                                          </p:val>
                                        </p:tav>
                                      </p:tavLst>
                                    </p:anim>
                                    <p:anim calcmode="lin" valueType="num">
                                      <p:cBhvr additive="base">
                                        <p:cTn id="48" dur="1000" fill="hold"/>
                                        <p:tgtEl>
                                          <p:spTgt spid="21402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14030"/>
                                        </p:tgtEl>
                                        <p:attrNameLst>
                                          <p:attrName>style.visibility</p:attrName>
                                        </p:attrNameLst>
                                      </p:cBhvr>
                                      <p:to>
                                        <p:strVal val="visible"/>
                                      </p:to>
                                    </p:set>
                                    <p:anim calcmode="lin" valueType="num">
                                      <p:cBhvr additive="base">
                                        <p:cTn id="51" dur="1000" fill="hold"/>
                                        <p:tgtEl>
                                          <p:spTgt spid="214030"/>
                                        </p:tgtEl>
                                        <p:attrNameLst>
                                          <p:attrName>ppt_x</p:attrName>
                                        </p:attrNameLst>
                                      </p:cBhvr>
                                      <p:tavLst>
                                        <p:tav tm="0">
                                          <p:val>
                                            <p:strVal val="0-#ppt_w/2"/>
                                          </p:val>
                                        </p:tav>
                                        <p:tav tm="100000">
                                          <p:val>
                                            <p:strVal val="#ppt_x"/>
                                          </p:val>
                                        </p:tav>
                                      </p:tavLst>
                                    </p:anim>
                                    <p:anim calcmode="lin" valueType="num">
                                      <p:cBhvr additive="base">
                                        <p:cTn id="52" dur="1000" fill="hold"/>
                                        <p:tgtEl>
                                          <p:spTgt spid="21403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14031"/>
                                        </p:tgtEl>
                                        <p:attrNameLst>
                                          <p:attrName>style.visibility</p:attrName>
                                        </p:attrNameLst>
                                      </p:cBhvr>
                                      <p:to>
                                        <p:strVal val="visible"/>
                                      </p:to>
                                    </p:set>
                                    <p:anim calcmode="lin" valueType="num">
                                      <p:cBhvr additive="base">
                                        <p:cTn id="55" dur="1000" fill="hold"/>
                                        <p:tgtEl>
                                          <p:spTgt spid="214031"/>
                                        </p:tgtEl>
                                        <p:attrNameLst>
                                          <p:attrName>ppt_x</p:attrName>
                                        </p:attrNameLst>
                                      </p:cBhvr>
                                      <p:tavLst>
                                        <p:tav tm="0">
                                          <p:val>
                                            <p:strVal val="0-#ppt_w/2"/>
                                          </p:val>
                                        </p:tav>
                                        <p:tav tm="100000">
                                          <p:val>
                                            <p:strVal val="#ppt_x"/>
                                          </p:val>
                                        </p:tav>
                                      </p:tavLst>
                                    </p:anim>
                                    <p:anim calcmode="lin" valueType="num">
                                      <p:cBhvr additive="base">
                                        <p:cTn id="56" dur="1000" fill="hold"/>
                                        <p:tgtEl>
                                          <p:spTgt spid="214031"/>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14032"/>
                                        </p:tgtEl>
                                        <p:attrNameLst>
                                          <p:attrName>style.visibility</p:attrName>
                                        </p:attrNameLst>
                                      </p:cBhvr>
                                      <p:to>
                                        <p:strVal val="visible"/>
                                      </p:to>
                                    </p:set>
                                    <p:anim calcmode="lin" valueType="num">
                                      <p:cBhvr additive="base">
                                        <p:cTn id="59" dur="1000" fill="hold"/>
                                        <p:tgtEl>
                                          <p:spTgt spid="214032"/>
                                        </p:tgtEl>
                                        <p:attrNameLst>
                                          <p:attrName>ppt_x</p:attrName>
                                        </p:attrNameLst>
                                      </p:cBhvr>
                                      <p:tavLst>
                                        <p:tav tm="0">
                                          <p:val>
                                            <p:strVal val="0-#ppt_w/2"/>
                                          </p:val>
                                        </p:tav>
                                        <p:tav tm="100000">
                                          <p:val>
                                            <p:strVal val="#ppt_x"/>
                                          </p:val>
                                        </p:tav>
                                      </p:tavLst>
                                    </p:anim>
                                    <p:anim calcmode="lin" valueType="num">
                                      <p:cBhvr additive="base">
                                        <p:cTn id="60" dur="1000" fill="hold"/>
                                        <p:tgtEl>
                                          <p:spTgt spid="214032"/>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14033"/>
                                        </p:tgtEl>
                                        <p:attrNameLst>
                                          <p:attrName>style.visibility</p:attrName>
                                        </p:attrNameLst>
                                      </p:cBhvr>
                                      <p:to>
                                        <p:strVal val="visible"/>
                                      </p:to>
                                    </p:set>
                                    <p:anim calcmode="lin" valueType="num">
                                      <p:cBhvr additive="base">
                                        <p:cTn id="63" dur="1000" fill="hold"/>
                                        <p:tgtEl>
                                          <p:spTgt spid="214033"/>
                                        </p:tgtEl>
                                        <p:attrNameLst>
                                          <p:attrName>ppt_x</p:attrName>
                                        </p:attrNameLst>
                                      </p:cBhvr>
                                      <p:tavLst>
                                        <p:tav tm="0">
                                          <p:val>
                                            <p:strVal val="0-#ppt_w/2"/>
                                          </p:val>
                                        </p:tav>
                                        <p:tav tm="100000">
                                          <p:val>
                                            <p:strVal val="#ppt_x"/>
                                          </p:val>
                                        </p:tav>
                                      </p:tavLst>
                                    </p:anim>
                                    <p:anim calcmode="lin" valueType="num">
                                      <p:cBhvr additive="base">
                                        <p:cTn id="64" dur="1000" fill="hold"/>
                                        <p:tgtEl>
                                          <p:spTgt spid="214033"/>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14034"/>
                                        </p:tgtEl>
                                        <p:attrNameLst>
                                          <p:attrName>style.visibility</p:attrName>
                                        </p:attrNameLst>
                                      </p:cBhvr>
                                      <p:to>
                                        <p:strVal val="visible"/>
                                      </p:to>
                                    </p:set>
                                    <p:anim calcmode="lin" valueType="num">
                                      <p:cBhvr additive="base">
                                        <p:cTn id="67" dur="1000" fill="hold"/>
                                        <p:tgtEl>
                                          <p:spTgt spid="214034"/>
                                        </p:tgtEl>
                                        <p:attrNameLst>
                                          <p:attrName>ppt_x</p:attrName>
                                        </p:attrNameLst>
                                      </p:cBhvr>
                                      <p:tavLst>
                                        <p:tav tm="0">
                                          <p:val>
                                            <p:strVal val="0-#ppt_w/2"/>
                                          </p:val>
                                        </p:tav>
                                        <p:tav tm="100000">
                                          <p:val>
                                            <p:strVal val="#ppt_x"/>
                                          </p:val>
                                        </p:tav>
                                      </p:tavLst>
                                    </p:anim>
                                    <p:anim calcmode="lin" valueType="num">
                                      <p:cBhvr additive="base">
                                        <p:cTn id="68" dur="1000" fill="hold"/>
                                        <p:tgtEl>
                                          <p:spTgt spid="214034"/>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14035"/>
                                        </p:tgtEl>
                                        <p:attrNameLst>
                                          <p:attrName>style.visibility</p:attrName>
                                        </p:attrNameLst>
                                      </p:cBhvr>
                                      <p:to>
                                        <p:strVal val="visible"/>
                                      </p:to>
                                    </p:set>
                                    <p:anim calcmode="lin" valueType="num">
                                      <p:cBhvr additive="base">
                                        <p:cTn id="71" dur="1000" fill="hold"/>
                                        <p:tgtEl>
                                          <p:spTgt spid="214035"/>
                                        </p:tgtEl>
                                        <p:attrNameLst>
                                          <p:attrName>ppt_x</p:attrName>
                                        </p:attrNameLst>
                                      </p:cBhvr>
                                      <p:tavLst>
                                        <p:tav tm="0">
                                          <p:val>
                                            <p:strVal val="0-#ppt_w/2"/>
                                          </p:val>
                                        </p:tav>
                                        <p:tav tm="100000">
                                          <p:val>
                                            <p:strVal val="#ppt_x"/>
                                          </p:val>
                                        </p:tav>
                                      </p:tavLst>
                                    </p:anim>
                                    <p:anim calcmode="lin" valueType="num">
                                      <p:cBhvr additive="base">
                                        <p:cTn id="72" dur="1000" fill="hold"/>
                                        <p:tgtEl>
                                          <p:spTgt spid="214035"/>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14036"/>
                                        </p:tgtEl>
                                        <p:attrNameLst>
                                          <p:attrName>style.visibility</p:attrName>
                                        </p:attrNameLst>
                                      </p:cBhvr>
                                      <p:to>
                                        <p:strVal val="visible"/>
                                      </p:to>
                                    </p:set>
                                    <p:anim calcmode="lin" valueType="num">
                                      <p:cBhvr additive="base">
                                        <p:cTn id="75" dur="1000" fill="hold"/>
                                        <p:tgtEl>
                                          <p:spTgt spid="214036"/>
                                        </p:tgtEl>
                                        <p:attrNameLst>
                                          <p:attrName>ppt_x</p:attrName>
                                        </p:attrNameLst>
                                      </p:cBhvr>
                                      <p:tavLst>
                                        <p:tav tm="0">
                                          <p:val>
                                            <p:strVal val="0-#ppt_w/2"/>
                                          </p:val>
                                        </p:tav>
                                        <p:tav tm="100000">
                                          <p:val>
                                            <p:strVal val="#ppt_x"/>
                                          </p:val>
                                        </p:tav>
                                      </p:tavLst>
                                    </p:anim>
                                    <p:anim calcmode="lin" valueType="num">
                                      <p:cBhvr additive="base">
                                        <p:cTn id="76" dur="1000" fill="hold"/>
                                        <p:tgtEl>
                                          <p:spTgt spid="214036"/>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14037"/>
                                        </p:tgtEl>
                                        <p:attrNameLst>
                                          <p:attrName>style.visibility</p:attrName>
                                        </p:attrNameLst>
                                      </p:cBhvr>
                                      <p:to>
                                        <p:strVal val="visible"/>
                                      </p:to>
                                    </p:set>
                                    <p:anim calcmode="lin" valueType="num">
                                      <p:cBhvr additive="base">
                                        <p:cTn id="79" dur="1000" fill="hold"/>
                                        <p:tgtEl>
                                          <p:spTgt spid="214037"/>
                                        </p:tgtEl>
                                        <p:attrNameLst>
                                          <p:attrName>ppt_x</p:attrName>
                                        </p:attrNameLst>
                                      </p:cBhvr>
                                      <p:tavLst>
                                        <p:tav tm="0">
                                          <p:val>
                                            <p:strVal val="0-#ppt_w/2"/>
                                          </p:val>
                                        </p:tav>
                                        <p:tav tm="100000">
                                          <p:val>
                                            <p:strVal val="#ppt_x"/>
                                          </p:val>
                                        </p:tav>
                                      </p:tavLst>
                                    </p:anim>
                                    <p:anim calcmode="lin" valueType="num">
                                      <p:cBhvr additive="base">
                                        <p:cTn id="80" dur="1000" fill="hold"/>
                                        <p:tgtEl>
                                          <p:spTgt spid="2140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animBg="1"/>
      <p:bldP spid="214020" grpId="0" animBg="1"/>
      <p:bldP spid="214021" grpId="0" animBg="1"/>
      <p:bldP spid="214022" grpId="0" animBg="1"/>
      <p:bldP spid="214023" grpId="0" animBg="1"/>
      <p:bldP spid="214024" grpId="0" animBg="1"/>
      <p:bldP spid="214025" grpId="0" animBg="1"/>
      <p:bldP spid="214026" grpId="0" animBg="1"/>
      <p:bldP spid="214027" grpId="0" animBg="1"/>
      <p:bldP spid="214028" grpId="0" animBg="1"/>
      <p:bldP spid="214029" grpId="0" animBg="1"/>
      <p:bldP spid="214030" grpId="0" animBg="1"/>
      <p:bldP spid="214031" grpId="0" animBg="1"/>
      <p:bldP spid="214032" grpId="0" animBg="1"/>
      <p:bldP spid="214033" grpId="0" animBg="1"/>
      <p:bldP spid="214034" grpId="0" animBg="1"/>
      <p:bldP spid="214035" grpId="0" animBg="1"/>
      <p:bldP spid="214036" grpId="0" animBg="1"/>
      <p:bldP spid="2140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mtClean="0"/>
              <a:t>Data Fusion</a:t>
            </a:r>
            <a:endParaRPr lang="en-US"/>
          </a:p>
        </p:txBody>
      </p:sp>
      <p:sp>
        <p:nvSpPr>
          <p:cNvPr id="3" name="Fußzeilenplatzhalter 2"/>
          <p:cNvSpPr>
            <a:spLocks noGrp="1"/>
          </p:cNvSpPr>
          <p:nvPr>
            <p:ph type="ftr" sz="quarter" idx="11"/>
          </p:nvPr>
        </p:nvSpPr>
        <p:spPr/>
        <p:txBody>
          <a:bodyPr/>
          <a:lstStyle/>
          <a:p>
            <a:r>
              <a:rPr lang="en-US" smtClean="0"/>
              <a:t>Data Fusion | VLDB 2009 Tutorial | Luna Dong &amp; Felix Naumann</a:t>
            </a:r>
            <a:endParaRPr lang="en-US"/>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en-US" smtClean="0"/>
              <a:pPr/>
              <a:t>25</a:t>
            </a:fld>
            <a:endParaRPr lang="en-US"/>
          </a:p>
        </p:txBody>
      </p:sp>
      <p:sp>
        <p:nvSpPr>
          <p:cNvPr id="5" name="Inhaltsplatzhalter 4"/>
          <p:cNvSpPr>
            <a:spLocks noGrp="1"/>
          </p:cNvSpPr>
          <p:nvPr>
            <p:ph sz="quarter" idx="1"/>
          </p:nvPr>
        </p:nvSpPr>
        <p:spPr/>
        <p:txBody>
          <a:bodyPr>
            <a:normAutofit fontScale="92500" lnSpcReduction="10000"/>
          </a:bodyPr>
          <a:lstStyle/>
          <a:p>
            <a:r>
              <a:rPr lang="en-US" dirty="0" smtClean="0"/>
              <a:t>Problem</a:t>
            </a:r>
          </a:p>
          <a:p>
            <a:pPr lvl="1"/>
            <a:r>
              <a:rPr lang="en-US" dirty="0" smtClean="0"/>
              <a:t>Given a duplicate, create a single object representation while resolving conflicting data values.</a:t>
            </a:r>
          </a:p>
          <a:p>
            <a:r>
              <a:rPr lang="en-US" dirty="0" smtClean="0"/>
              <a:t>Difficulties</a:t>
            </a:r>
          </a:p>
          <a:p>
            <a:pPr lvl="1"/>
            <a:r>
              <a:rPr lang="en-US" dirty="0" smtClean="0"/>
              <a:t>Null values: </a:t>
            </a:r>
            <a:r>
              <a:rPr lang="en-US" dirty="0" err="1" smtClean="0"/>
              <a:t>Subsumption</a:t>
            </a:r>
            <a:r>
              <a:rPr lang="en-US" dirty="0" smtClean="0"/>
              <a:t> and complementation</a:t>
            </a:r>
          </a:p>
          <a:p>
            <a:pPr lvl="1"/>
            <a:r>
              <a:rPr lang="en-US" dirty="0" smtClean="0"/>
              <a:t>Contradictions in data values</a:t>
            </a:r>
          </a:p>
          <a:p>
            <a:pPr lvl="1"/>
            <a:r>
              <a:rPr lang="en-US" dirty="0" smtClean="0"/>
              <a:t>Uncertainty &amp; truth: Discover the true value and model uncertainty in this process</a:t>
            </a:r>
          </a:p>
          <a:p>
            <a:pPr lvl="1"/>
            <a:r>
              <a:rPr lang="en-US" dirty="0" smtClean="0"/>
              <a:t>Metadata: Preferences, </a:t>
            </a:r>
            <a:r>
              <a:rPr lang="en-US" dirty="0" err="1" smtClean="0"/>
              <a:t>recency</a:t>
            </a:r>
            <a:r>
              <a:rPr lang="en-US" dirty="0" smtClean="0"/>
              <a:t>,  correctness</a:t>
            </a:r>
          </a:p>
          <a:p>
            <a:pPr lvl="1"/>
            <a:r>
              <a:rPr lang="en-US" dirty="0" smtClean="0"/>
              <a:t>Lineage: Keep original values and their origin</a:t>
            </a:r>
          </a:p>
          <a:p>
            <a:pPr lvl="1"/>
            <a:r>
              <a:rPr lang="en-US" dirty="0" smtClean="0"/>
              <a:t>Implementation in DBMS: SQL, extended SQL, UDFs, etc.</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mtClean="0"/>
              <a:t>The Field of Data Fusion</a:t>
            </a:r>
            <a:endParaRPr lang="en-US" dirty="0"/>
          </a:p>
        </p:txBody>
      </p:sp>
      <p:sp>
        <p:nvSpPr>
          <p:cNvPr id="3" name="Fußzeilenplatzhalter 2"/>
          <p:cNvSpPr>
            <a:spLocks noGrp="1"/>
          </p:cNvSpPr>
          <p:nvPr>
            <p:ph type="ftr" sz="quarter" idx="11"/>
          </p:nvPr>
        </p:nvSpPr>
        <p:spPr/>
        <p:txBody>
          <a:bodyPr/>
          <a:lstStyle/>
          <a:p>
            <a:r>
              <a:rPr lang="de-DE" dirty="0" smtClean="0"/>
              <a:t>Data Fusion | VLDB 2009 </a:t>
            </a:r>
            <a:r>
              <a:rPr lang="de-DE" dirty="0" err="1" smtClean="0"/>
              <a:t>Tutorial</a:t>
            </a:r>
            <a:r>
              <a:rPr lang="de-DE" dirty="0" smtClean="0"/>
              <a:t> | Luna Dong &amp; Felix Naumann</a:t>
            </a:r>
            <a:endParaRPr lang="de-DE" dirty="0"/>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de-DE" smtClean="0"/>
              <a:pPr/>
              <a:t>26</a:t>
            </a:fld>
            <a:endParaRPr lang="de-DE"/>
          </a:p>
        </p:txBody>
      </p:sp>
      <p:sp>
        <p:nvSpPr>
          <p:cNvPr id="6" name="AutoShape 3"/>
          <p:cNvSpPr>
            <a:spLocks noChangeArrowheads="1"/>
          </p:cNvSpPr>
          <p:nvPr/>
        </p:nvSpPr>
        <p:spPr bwMode="auto">
          <a:xfrm>
            <a:off x="2916238" y="1763713"/>
            <a:ext cx="2787650" cy="44132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spAutoFit/>
          </a:bodyPr>
          <a:lstStyle/>
          <a:p>
            <a:pPr algn="ctr"/>
            <a:r>
              <a:rPr lang="en-US" sz="2000" dirty="0" smtClean="0"/>
              <a:t>Data Fusion</a:t>
            </a:r>
            <a:endParaRPr lang="en-US" sz="2000" dirty="0"/>
          </a:p>
        </p:txBody>
      </p:sp>
      <p:sp>
        <p:nvSpPr>
          <p:cNvPr id="7" name="AutoShape 5"/>
          <p:cNvSpPr>
            <a:spLocks noChangeArrowheads="1"/>
          </p:cNvSpPr>
          <p:nvPr/>
        </p:nvSpPr>
        <p:spPr bwMode="auto">
          <a:xfrm>
            <a:off x="4791171" y="2780625"/>
            <a:ext cx="1277778" cy="442674"/>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a:r>
              <a:rPr lang="en-US" sz="2000" dirty="0" smtClean="0"/>
              <a:t>Operators</a:t>
            </a:r>
            <a:endParaRPr lang="en-US" sz="2000" dirty="0"/>
          </a:p>
        </p:txBody>
      </p:sp>
      <p:sp>
        <p:nvSpPr>
          <p:cNvPr id="8" name="AutoShape 6"/>
          <p:cNvSpPr>
            <a:spLocks noChangeArrowheads="1"/>
          </p:cNvSpPr>
          <p:nvPr/>
        </p:nvSpPr>
        <p:spPr bwMode="auto">
          <a:xfrm>
            <a:off x="2244548" y="2780625"/>
            <a:ext cx="2257621" cy="442674"/>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a:r>
              <a:rPr lang="en-US" sz="2000" dirty="0" smtClean="0"/>
              <a:t>Resolution strategies</a:t>
            </a:r>
            <a:endParaRPr lang="en-US" sz="2000" dirty="0"/>
          </a:p>
        </p:txBody>
      </p:sp>
      <p:sp>
        <p:nvSpPr>
          <p:cNvPr id="9" name="AutoShape 7"/>
          <p:cNvSpPr>
            <a:spLocks noChangeArrowheads="1"/>
          </p:cNvSpPr>
          <p:nvPr/>
        </p:nvSpPr>
        <p:spPr bwMode="auto">
          <a:xfrm>
            <a:off x="357158" y="2780625"/>
            <a:ext cx="1598388" cy="442674"/>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a:r>
              <a:rPr lang="en-US" sz="2000" dirty="0" smtClean="0"/>
              <a:t>Conflict types</a:t>
            </a:r>
            <a:endParaRPr lang="en-US" sz="2000" dirty="0"/>
          </a:p>
        </p:txBody>
      </p:sp>
      <p:cxnSp>
        <p:nvCxnSpPr>
          <p:cNvPr id="10" name="AutoShape 8"/>
          <p:cNvCxnSpPr>
            <a:cxnSpLocks noChangeShapeType="1"/>
            <a:stCxn id="8" idx="0"/>
            <a:endCxn id="6" idx="2"/>
          </p:cNvCxnSpPr>
          <p:nvPr/>
        </p:nvCxnSpPr>
        <p:spPr bwMode="auto">
          <a:xfrm rot="5400000" flipH="1" flipV="1">
            <a:off x="3553918" y="2024480"/>
            <a:ext cx="575587" cy="936704"/>
          </a:xfrm>
          <a:prstGeom prst="curvedConnector3">
            <a:avLst>
              <a:gd name="adj1"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cxnSp>
      <p:cxnSp>
        <p:nvCxnSpPr>
          <p:cNvPr id="11" name="AutoShape 10"/>
          <p:cNvCxnSpPr>
            <a:cxnSpLocks noChangeShapeType="1"/>
            <a:stCxn id="9" idx="0"/>
            <a:endCxn id="6" idx="2"/>
          </p:cNvCxnSpPr>
          <p:nvPr/>
        </p:nvCxnSpPr>
        <p:spPr bwMode="auto">
          <a:xfrm rot="5400000" flipH="1" flipV="1">
            <a:off x="2445414" y="915977"/>
            <a:ext cx="575587" cy="3153711"/>
          </a:xfrm>
          <a:prstGeom prst="curvedConnector3">
            <a:avLst>
              <a:gd name="adj1"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cxnSp>
      <p:cxnSp>
        <p:nvCxnSpPr>
          <p:cNvPr id="12" name="AutoShape 11"/>
          <p:cNvCxnSpPr>
            <a:cxnSpLocks noChangeShapeType="1"/>
            <a:stCxn id="7" idx="0"/>
            <a:endCxn id="6" idx="2"/>
          </p:cNvCxnSpPr>
          <p:nvPr/>
        </p:nvCxnSpPr>
        <p:spPr bwMode="auto">
          <a:xfrm rot="16200000" flipV="1">
            <a:off x="4582269" y="1932833"/>
            <a:ext cx="575587" cy="1119997"/>
          </a:xfrm>
          <a:prstGeom prst="curvedConnector3">
            <a:avLst>
              <a:gd name="adj1"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cxnSp>
      <p:sp>
        <p:nvSpPr>
          <p:cNvPr id="13" name="AutoShape 12"/>
          <p:cNvSpPr>
            <a:spLocks noChangeArrowheads="1"/>
          </p:cNvSpPr>
          <p:nvPr/>
        </p:nvSpPr>
        <p:spPr bwMode="auto">
          <a:xfrm>
            <a:off x="1513420" y="4929198"/>
            <a:ext cx="842417" cy="34051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54000" rIns="54000" anchor="ctr">
            <a:spAutoFit/>
          </a:bodyPr>
          <a:lstStyle/>
          <a:p>
            <a:pPr algn="ctr"/>
            <a:r>
              <a:rPr lang="en-US" sz="1400" dirty="0" smtClean="0"/>
              <a:t>Ignorance</a:t>
            </a:r>
            <a:endParaRPr lang="en-US" sz="1400" dirty="0"/>
          </a:p>
        </p:txBody>
      </p:sp>
      <p:sp>
        <p:nvSpPr>
          <p:cNvPr id="14" name="AutoShape 16"/>
          <p:cNvSpPr>
            <a:spLocks noChangeArrowheads="1"/>
          </p:cNvSpPr>
          <p:nvPr/>
        </p:nvSpPr>
        <p:spPr bwMode="auto">
          <a:xfrm>
            <a:off x="5060421" y="4357694"/>
            <a:ext cx="1447261" cy="34051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54000" rIns="54000" anchor="ctr">
            <a:spAutoFit/>
          </a:bodyPr>
          <a:lstStyle/>
          <a:p>
            <a:pPr algn="ctr"/>
            <a:r>
              <a:rPr lang="en-US" sz="1400" dirty="0" smtClean="0"/>
              <a:t>Consistent answers</a:t>
            </a:r>
            <a:endParaRPr lang="en-US" sz="1400" dirty="0"/>
          </a:p>
        </p:txBody>
      </p:sp>
      <p:cxnSp>
        <p:nvCxnSpPr>
          <p:cNvPr id="15" name="AutoShape 17"/>
          <p:cNvCxnSpPr>
            <a:cxnSpLocks noChangeShapeType="1"/>
            <a:stCxn id="27" idx="0"/>
            <a:endCxn id="8" idx="2"/>
          </p:cNvCxnSpPr>
          <p:nvPr/>
        </p:nvCxnSpPr>
        <p:spPr bwMode="auto">
          <a:xfrm rot="5400000" flipH="1" flipV="1">
            <a:off x="2272800" y="3838165"/>
            <a:ext cx="1715424" cy="485693"/>
          </a:xfrm>
          <a:prstGeom prst="curvedConnector3">
            <a:avLst>
              <a:gd name="adj1"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cxnSp>
      <p:cxnSp>
        <p:nvCxnSpPr>
          <p:cNvPr id="16" name="AutoShape 18"/>
          <p:cNvCxnSpPr>
            <a:cxnSpLocks noChangeShapeType="1"/>
            <a:stCxn id="13" idx="0"/>
            <a:endCxn id="8" idx="2"/>
          </p:cNvCxnSpPr>
          <p:nvPr/>
        </p:nvCxnSpPr>
        <p:spPr bwMode="auto">
          <a:xfrm rot="5400000" flipH="1" flipV="1">
            <a:off x="1801045" y="3356884"/>
            <a:ext cx="1705899" cy="1438730"/>
          </a:xfrm>
          <a:prstGeom prst="curvedConnector3">
            <a:avLst>
              <a:gd name="adj1"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cxnSp>
      <p:cxnSp>
        <p:nvCxnSpPr>
          <p:cNvPr id="17" name="AutoShape 19"/>
          <p:cNvCxnSpPr>
            <a:cxnSpLocks noChangeShapeType="1"/>
            <a:stCxn id="14" idx="0"/>
            <a:endCxn id="7" idx="2"/>
          </p:cNvCxnSpPr>
          <p:nvPr/>
        </p:nvCxnSpPr>
        <p:spPr bwMode="auto">
          <a:xfrm rot="16200000" flipV="1">
            <a:off x="5039859" y="3613501"/>
            <a:ext cx="1134395" cy="353992"/>
          </a:xfrm>
          <a:prstGeom prst="curvedConnector3">
            <a:avLst>
              <a:gd name="adj1"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cxnSp>
      <p:cxnSp>
        <p:nvCxnSpPr>
          <p:cNvPr id="18" name="AutoShape 20"/>
          <p:cNvCxnSpPr>
            <a:cxnSpLocks noChangeShapeType="1"/>
            <a:stCxn id="41" idx="0"/>
            <a:endCxn id="7" idx="2"/>
          </p:cNvCxnSpPr>
          <p:nvPr/>
        </p:nvCxnSpPr>
        <p:spPr bwMode="auto">
          <a:xfrm rot="5400000" flipH="1" flipV="1">
            <a:off x="4358427" y="3302732"/>
            <a:ext cx="1151066" cy="992200"/>
          </a:xfrm>
          <a:prstGeom prst="curvedConnector3">
            <a:avLst>
              <a:gd name="adj1"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cxnSp>
      <p:cxnSp>
        <p:nvCxnSpPr>
          <p:cNvPr id="19" name="AutoShape 21"/>
          <p:cNvCxnSpPr>
            <a:cxnSpLocks noChangeShapeType="1"/>
            <a:stCxn id="40" idx="0"/>
            <a:endCxn id="7" idx="2"/>
          </p:cNvCxnSpPr>
          <p:nvPr/>
        </p:nvCxnSpPr>
        <p:spPr bwMode="auto">
          <a:xfrm rot="5400000" flipH="1" flipV="1">
            <a:off x="4561761" y="3060767"/>
            <a:ext cx="705767" cy="1030832"/>
          </a:xfrm>
          <a:prstGeom prst="curvedConnector3">
            <a:avLst>
              <a:gd name="adj1"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cxnSp>
      <p:cxnSp>
        <p:nvCxnSpPr>
          <p:cNvPr id="20" name="AutoShape 22"/>
          <p:cNvCxnSpPr>
            <a:cxnSpLocks noChangeShapeType="1"/>
            <a:stCxn id="28" idx="0"/>
            <a:endCxn id="8" idx="2"/>
          </p:cNvCxnSpPr>
          <p:nvPr/>
        </p:nvCxnSpPr>
        <p:spPr bwMode="auto">
          <a:xfrm rot="16200000" flipV="1">
            <a:off x="2762337" y="3834322"/>
            <a:ext cx="1707893" cy="485848"/>
          </a:xfrm>
          <a:prstGeom prst="curvedConnector3">
            <a:avLst>
              <a:gd name="adj1"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cxnSp>
      <p:sp>
        <p:nvSpPr>
          <p:cNvPr id="21" name="AutoShape 24"/>
          <p:cNvSpPr>
            <a:spLocks noChangeArrowheads="1"/>
          </p:cNvSpPr>
          <p:nvPr/>
        </p:nvSpPr>
        <p:spPr bwMode="auto">
          <a:xfrm>
            <a:off x="183560" y="3933428"/>
            <a:ext cx="948917" cy="34051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54000" rIns="54000" anchor="ctr">
            <a:spAutoFit/>
          </a:bodyPr>
          <a:lstStyle/>
          <a:p>
            <a:pPr algn="ctr"/>
            <a:r>
              <a:rPr lang="en-US" sz="1400" dirty="0" smtClean="0"/>
              <a:t>Uncertainty</a:t>
            </a:r>
            <a:endParaRPr lang="en-US" sz="1400" dirty="0"/>
          </a:p>
        </p:txBody>
      </p:sp>
      <p:sp>
        <p:nvSpPr>
          <p:cNvPr id="23" name="AutoShape 26"/>
          <p:cNvSpPr>
            <a:spLocks noChangeArrowheads="1"/>
          </p:cNvSpPr>
          <p:nvPr/>
        </p:nvSpPr>
        <p:spPr bwMode="auto">
          <a:xfrm>
            <a:off x="1214414" y="3933428"/>
            <a:ext cx="1086949" cy="34051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54000" rIns="54000" anchor="ctr">
            <a:spAutoFit/>
          </a:bodyPr>
          <a:lstStyle/>
          <a:p>
            <a:pPr algn="ctr"/>
            <a:r>
              <a:rPr lang="en-US" sz="1400" dirty="0" smtClean="0"/>
              <a:t>Contradiction</a:t>
            </a:r>
            <a:endParaRPr lang="en-US" sz="1400" dirty="0"/>
          </a:p>
        </p:txBody>
      </p:sp>
      <p:cxnSp>
        <p:nvCxnSpPr>
          <p:cNvPr id="24" name="AutoShape 27"/>
          <p:cNvCxnSpPr>
            <a:cxnSpLocks noChangeShapeType="1"/>
            <a:stCxn id="21" idx="0"/>
            <a:endCxn id="9" idx="2"/>
          </p:cNvCxnSpPr>
          <p:nvPr/>
        </p:nvCxnSpPr>
        <p:spPr bwMode="auto">
          <a:xfrm rot="5400000" flipH="1" flipV="1">
            <a:off x="552121" y="3329198"/>
            <a:ext cx="710129" cy="498333"/>
          </a:xfrm>
          <a:prstGeom prst="curvedConnector3">
            <a:avLst>
              <a:gd name="adj1"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cxnSp>
      <p:cxnSp>
        <p:nvCxnSpPr>
          <p:cNvPr id="25" name="AutoShape 28"/>
          <p:cNvCxnSpPr>
            <a:cxnSpLocks noChangeShapeType="1"/>
            <a:stCxn id="23" idx="0"/>
            <a:endCxn id="9" idx="2"/>
          </p:cNvCxnSpPr>
          <p:nvPr/>
        </p:nvCxnSpPr>
        <p:spPr bwMode="auto">
          <a:xfrm rot="16200000" flipV="1">
            <a:off x="1102057" y="3277595"/>
            <a:ext cx="710129" cy="601537"/>
          </a:xfrm>
          <a:prstGeom prst="curvedConnector3">
            <a:avLst>
              <a:gd name="adj1"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cxnSp>
      <p:sp>
        <p:nvSpPr>
          <p:cNvPr id="27" name="AutoShape 31"/>
          <p:cNvSpPr>
            <a:spLocks noChangeArrowheads="1"/>
          </p:cNvSpPr>
          <p:nvPr/>
        </p:nvSpPr>
        <p:spPr bwMode="auto">
          <a:xfrm>
            <a:off x="2444379" y="4938723"/>
            <a:ext cx="886573" cy="34051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54000" rIns="54000" anchor="ctr">
            <a:spAutoFit/>
          </a:bodyPr>
          <a:lstStyle/>
          <a:p>
            <a:pPr algn="ctr"/>
            <a:r>
              <a:rPr lang="en-US" sz="1400" dirty="0" smtClean="0"/>
              <a:t>Avoidance</a:t>
            </a:r>
            <a:endParaRPr lang="en-US" sz="1400" dirty="0"/>
          </a:p>
        </p:txBody>
      </p:sp>
      <p:sp>
        <p:nvSpPr>
          <p:cNvPr id="28" name="AutoShape 13"/>
          <p:cNvSpPr>
            <a:spLocks noChangeArrowheads="1"/>
          </p:cNvSpPr>
          <p:nvPr/>
        </p:nvSpPr>
        <p:spPr bwMode="auto">
          <a:xfrm>
            <a:off x="3427407" y="4931192"/>
            <a:ext cx="863600" cy="34051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54000" rIns="54000" anchor="ctr">
            <a:spAutoFit/>
          </a:bodyPr>
          <a:lstStyle/>
          <a:p>
            <a:pPr algn="ctr"/>
            <a:r>
              <a:rPr lang="en-US" sz="1400" dirty="0" smtClean="0"/>
              <a:t>Resolution</a:t>
            </a:r>
            <a:endParaRPr lang="en-US" sz="1400" dirty="0"/>
          </a:p>
        </p:txBody>
      </p:sp>
      <p:sp>
        <p:nvSpPr>
          <p:cNvPr id="30" name="AutoShape 35"/>
          <p:cNvSpPr>
            <a:spLocks noChangeArrowheads="1"/>
          </p:cNvSpPr>
          <p:nvPr/>
        </p:nvSpPr>
        <p:spPr bwMode="auto">
          <a:xfrm>
            <a:off x="726161" y="5586423"/>
            <a:ext cx="1201048" cy="34051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54000" rIns="54000" anchor="ctr">
            <a:spAutoFit/>
          </a:bodyPr>
          <a:lstStyle/>
          <a:p>
            <a:pPr algn="ctr"/>
            <a:r>
              <a:rPr lang="en-US" sz="1400" dirty="0" smtClean="0"/>
              <a:t>Instance-based</a:t>
            </a:r>
            <a:endParaRPr lang="en-US" sz="1400" dirty="0"/>
          </a:p>
        </p:txBody>
      </p:sp>
      <p:cxnSp>
        <p:nvCxnSpPr>
          <p:cNvPr id="33" name="AutoShape 38"/>
          <p:cNvCxnSpPr>
            <a:cxnSpLocks noChangeShapeType="1"/>
            <a:stCxn id="30" idx="0"/>
            <a:endCxn id="27" idx="2"/>
          </p:cNvCxnSpPr>
          <p:nvPr/>
        </p:nvCxnSpPr>
        <p:spPr bwMode="auto">
          <a:xfrm rot="5400000" flipH="1" flipV="1">
            <a:off x="1953585" y="4652343"/>
            <a:ext cx="307181" cy="1560981"/>
          </a:xfrm>
          <a:prstGeom prst="curvedConnector3">
            <a:avLst>
              <a:gd name="adj1"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cxnSp>
      <p:sp>
        <p:nvSpPr>
          <p:cNvPr id="34" name="AutoShape 39"/>
          <p:cNvSpPr>
            <a:spLocks noChangeArrowheads="1"/>
          </p:cNvSpPr>
          <p:nvPr/>
        </p:nvSpPr>
        <p:spPr bwMode="auto">
          <a:xfrm>
            <a:off x="1995477" y="5586423"/>
            <a:ext cx="1358907" cy="34051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54000" rIns="54000" anchor="ctr">
            <a:spAutoFit/>
          </a:bodyPr>
          <a:lstStyle/>
          <a:p>
            <a:pPr algn="ctr"/>
            <a:r>
              <a:rPr lang="en-US" sz="1400" dirty="0" smtClean="0"/>
              <a:t>Metadata-based</a:t>
            </a:r>
            <a:endParaRPr lang="en-US" sz="1400" dirty="0"/>
          </a:p>
        </p:txBody>
      </p:sp>
      <p:cxnSp>
        <p:nvCxnSpPr>
          <p:cNvPr id="35" name="AutoShape 40"/>
          <p:cNvCxnSpPr>
            <a:cxnSpLocks noChangeShapeType="1"/>
            <a:stCxn id="34" idx="0"/>
            <a:endCxn id="27" idx="2"/>
          </p:cNvCxnSpPr>
          <p:nvPr/>
        </p:nvCxnSpPr>
        <p:spPr bwMode="auto">
          <a:xfrm rot="5400000" flipH="1" flipV="1">
            <a:off x="2627708" y="5326466"/>
            <a:ext cx="307181" cy="212735"/>
          </a:xfrm>
          <a:prstGeom prst="curvedConnector3">
            <a:avLst>
              <a:gd name="adj1"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cxnSp>
      <p:sp>
        <p:nvSpPr>
          <p:cNvPr id="36" name="AutoShape 41"/>
          <p:cNvSpPr>
            <a:spLocks noChangeArrowheads="1"/>
          </p:cNvSpPr>
          <p:nvPr/>
        </p:nvSpPr>
        <p:spPr bwMode="auto">
          <a:xfrm>
            <a:off x="6357950" y="2780625"/>
            <a:ext cx="2151074" cy="442674"/>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a:r>
              <a:rPr lang="en-US" sz="2000" dirty="0" smtClean="0"/>
              <a:t>Resolution functions</a:t>
            </a:r>
            <a:endParaRPr lang="en-US" sz="2000" dirty="0"/>
          </a:p>
        </p:txBody>
      </p:sp>
      <p:cxnSp>
        <p:nvCxnSpPr>
          <p:cNvPr id="37" name="AutoShape 42"/>
          <p:cNvCxnSpPr>
            <a:cxnSpLocks noChangeShapeType="1"/>
            <a:stCxn id="36" idx="0"/>
            <a:endCxn id="6" idx="2"/>
          </p:cNvCxnSpPr>
          <p:nvPr/>
        </p:nvCxnSpPr>
        <p:spPr bwMode="auto">
          <a:xfrm rot="16200000" flipV="1">
            <a:off x="5583982" y="931120"/>
            <a:ext cx="575587" cy="3123424"/>
          </a:xfrm>
          <a:prstGeom prst="curvedConnector3">
            <a:avLst>
              <a:gd name="adj1"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cxnSp>
      <p:sp>
        <p:nvSpPr>
          <p:cNvPr id="38" name="AutoShape 45"/>
          <p:cNvSpPr>
            <a:spLocks noChangeArrowheads="1"/>
          </p:cNvSpPr>
          <p:nvPr/>
        </p:nvSpPr>
        <p:spPr bwMode="auto">
          <a:xfrm>
            <a:off x="5286380" y="3945737"/>
            <a:ext cx="1208303" cy="34051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54000" rIns="54000" anchor="ctr">
            <a:spAutoFit/>
          </a:bodyPr>
          <a:lstStyle/>
          <a:p>
            <a:pPr algn="ctr"/>
            <a:r>
              <a:rPr lang="en-US" sz="1400" dirty="0" smtClean="0"/>
              <a:t>Possible worlds</a:t>
            </a:r>
            <a:endParaRPr lang="en-US" sz="1400" dirty="0"/>
          </a:p>
        </p:txBody>
      </p:sp>
      <p:cxnSp>
        <p:nvCxnSpPr>
          <p:cNvPr id="39" name="AutoShape 46"/>
          <p:cNvCxnSpPr>
            <a:cxnSpLocks noChangeShapeType="1"/>
            <a:stCxn id="38" idx="0"/>
            <a:endCxn id="7" idx="2"/>
          </p:cNvCxnSpPr>
          <p:nvPr/>
        </p:nvCxnSpPr>
        <p:spPr bwMode="auto">
          <a:xfrm rot="16200000" flipV="1">
            <a:off x="5299077" y="3354282"/>
            <a:ext cx="722438" cy="460472"/>
          </a:xfrm>
          <a:prstGeom prst="curvedConnector3">
            <a:avLst>
              <a:gd name="adj1"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cxnSp>
      <p:sp>
        <p:nvSpPr>
          <p:cNvPr id="40" name="AutoShape 14"/>
          <p:cNvSpPr>
            <a:spLocks noChangeArrowheads="1"/>
          </p:cNvSpPr>
          <p:nvPr/>
        </p:nvSpPr>
        <p:spPr bwMode="auto">
          <a:xfrm>
            <a:off x="3940703" y="3929066"/>
            <a:ext cx="917049" cy="34051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54000" rIns="54000" anchor="ctr">
            <a:spAutoFit/>
          </a:bodyPr>
          <a:lstStyle/>
          <a:p>
            <a:pPr algn="ctr"/>
            <a:r>
              <a:rPr lang="en-US" sz="1400" dirty="0" smtClean="0"/>
              <a:t>Join-based</a:t>
            </a:r>
            <a:endParaRPr lang="en-US" sz="1400" dirty="0"/>
          </a:p>
        </p:txBody>
      </p:sp>
      <p:sp>
        <p:nvSpPr>
          <p:cNvPr id="41" name="AutoShape 15"/>
          <p:cNvSpPr>
            <a:spLocks noChangeArrowheads="1"/>
          </p:cNvSpPr>
          <p:nvPr/>
        </p:nvSpPr>
        <p:spPr bwMode="auto">
          <a:xfrm>
            <a:off x="3917413" y="4374365"/>
            <a:ext cx="1040894" cy="34051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54000" rIns="54000" anchor="ctr">
            <a:spAutoFit/>
          </a:bodyPr>
          <a:lstStyle/>
          <a:p>
            <a:pPr algn="ctr"/>
            <a:r>
              <a:rPr lang="en-US" sz="1400" dirty="0" smtClean="0"/>
              <a:t>Union-based</a:t>
            </a:r>
            <a:endParaRPr lang="en-US" sz="1400" dirty="0"/>
          </a:p>
        </p:txBody>
      </p:sp>
      <p:cxnSp>
        <p:nvCxnSpPr>
          <p:cNvPr id="44" name="AutoShape 49"/>
          <p:cNvCxnSpPr>
            <a:cxnSpLocks noChangeShapeType="1"/>
            <a:stCxn id="36" idx="2"/>
            <a:endCxn id="42" idx="0"/>
          </p:cNvCxnSpPr>
          <p:nvPr/>
        </p:nvCxnSpPr>
        <p:spPr bwMode="auto">
          <a:xfrm rot="5400000">
            <a:off x="6940574" y="3436152"/>
            <a:ext cx="705767" cy="280060"/>
          </a:xfrm>
          <a:prstGeom prst="curvedConnector3">
            <a:avLst>
              <a:gd name="adj1"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cxnSp>
      <p:cxnSp>
        <p:nvCxnSpPr>
          <p:cNvPr id="45" name="AutoShape 50"/>
          <p:cNvCxnSpPr>
            <a:cxnSpLocks noChangeShapeType="1"/>
            <a:stCxn id="43" idx="0"/>
            <a:endCxn id="36" idx="2"/>
          </p:cNvCxnSpPr>
          <p:nvPr/>
        </p:nvCxnSpPr>
        <p:spPr bwMode="auto">
          <a:xfrm rot="16200000" flipV="1">
            <a:off x="7638384" y="3018403"/>
            <a:ext cx="705767" cy="1115559"/>
          </a:xfrm>
          <a:prstGeom prst="curvedConnector3">
            <a:avLst>
              <a:gd name="adj1"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cxnSp>
      <p:sp>
        <p:nvSpPr>
          <p:cNvPr id="94" name="AutoShape 35"/>
          <p:cNvSpPr>
            <a:spLocks noChangeArrowheads="1"/>
          </p:cNvSpPr>
          <p:nvPr/>
        </p:nvSpPr>
        <p:spPr bwMode="auto">
          <a:xfrm>
            <a:off x="3496024" y="5595563"/>
            <a:ext cx="1201048" cy="34051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54000" rIns="54000" anchor="ctr">
            <a:spAutoFit/>
          </a:bodyPr>
          <a:lstStyle/>
          <a:p>
            <a:pPr algn="ctr"/>
            <a:r>
              <a:rPr lang="en-US" sz="1400" dirty="0" smtClean="0"/>
              <a:t>Instance-based</a:t>
            </a:r>
            <a:endParaRPr lang="en-US" sz="1400" dirty="0"/>
          </a:p>
        </p:txBody>
      </p:sp>
      <p:cxnSp>
        <p:nvCxnSpPr>
          <p:cNvPr id="95" name="AutoShape 38"/>
          <p:cNvCxnSpPr>
            <a:cxnSpLocks noChangeShapeType="1"/>
            <a:stCxn id="94" idx="0"/>
            <a:endCxn id="28" idx="2"/>
          </p:cNvCxnSpPr>
          <p:nvPr/>
        </p:nvCxnSpPr>
        <p:spPr bwMode="auto">
          <a:xfrm rot="16200000" flipV="1">
            <a:off x="3815952" y="5314966"/>
            <a:ext cx="323852" cy="237341"/>
          </a:xfrm>
          <a:prstGeom prst="curvedConnector3">
            <a:avLst>
              <a:gd name="adj1"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cxnSp>
      <p:sp>
        <p:nvSpPr>
          <p:cNvPr id="96" name="AutoShape 39"/>
          <p:cNvSpPr>
            <a:spLocks noChangeArrowheads="1"/>
          </p:cNvSpPr>
          <p:nvPr/>
        </p:nvSpPr>
        <p:spPr bwMode="auto">
          <a:xfrm>
            <a:off x="4784729" y="5595563"/>
            <a:ext cx="1358907" cy="34051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54000" rIns="54000" anchor="ctr">
            <a:spAutoFit/>
          </a:bodyPr>
          <a:lstStyle/>
          <a:p>
            <a:pPr algn="ctr"/>
            <a:r>
              <a:rPr lang="en-US" sz="1400" dirty="0" smtClean="0"/>
              <a:t>Metadata-based</a:t>
            </a:r>
            <a:endParaRPr lang="en-US" sz="1400" dirty="0"/>
          </a:p>
        </p:txBody>
      </p:sp>
      <p:cxnSp>
        <p:nvCxnSpPr>
          <p:cNvPr id="97" name="AutoShape 40"/>
          <p:cNvCxnSpPr>
            <a:cxnSpLocks noChangeShapeType="1"/>
            <a:stCxn id="96" idx="0"/>
            <a:endCxn id="28" idx="2"/>
          </p:cNvCxnSpPr>
          <p:nvPr/>
        </p:nvCxnSpPr>
        <p:spPr bwMode="auto">
          <a:xfrm rot="16200000" flipV="1">
            <a:off x="4499769" y="4631149"/>
            <a:ext cx="323852" cy="1604976"/>
          </a:xfrm>
          <a:prstGeom prst="curvedConnector3">
            <a:avLst>
              <a:gd name="adj1"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cxnSp>
      <p:sp>
        <p:nvSpPr>
          <p:cNvPr id="47" name="AutoShape 47"/>
          <p:cNvSpPr>
            <a:spLocks noChangeArrowheads="1"/>
          </p:cNvSpPr>
          <p:nvPr/>
        </p:nvSpPr>
        <p:spPr bwMode="auto">
          <a:xfrm>
            <a:off x="6643702" y="4357694"/>
            <a:ext cx="1428760" cy="34051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54000" rIns="54000" anchor="ctr">
            <a:spAutoFit/>
          </a:bodyPr>
          <a:lstStyle/>
          <a:p>
            <a:pPr algn="ctr"/>
            <a:r>
              <a:rPr lang="en-US" sz="1400" dirty="0" smtClean="0"/>
              <a:t>Complementation</a:t>
            </a:r>
            <a:endParaRPr lang="en-US" sz="1400" dirty="0"/>
          </a:p>
        </p:txBody>
      </p:sp>
      <p:cxnSp>
        <p:nvCxnSpPr>
          <p:cNvPr id="48" name="AutoShape 49"/>
          <p:cNvCxnSpPr>
            <a:cxnSpLocks noChangeShapeType="1"/>
            <a:stCxn id="36" idx="2"/>
            <a:endCxn id="47" idx="0"/>
          </p:cNvCxnSpPr>
          <p:nvPr/>
        </p:nvCxnSpPr>
        <p:spPr bwMode="auto">
          <a:xfrm rot="5400000">
            <a:off x="6828588" y="3752794"/>
            <a:ext cx="1134395" cy="75405"/>
          </a:xfrm>
          <a:prstGeom prst="curvedConnector3">
            <a:avLst>
              <a:gd name="adj1"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cxnSp>
      <p:sp>
        <p:nvSpPr>
          <p:cNvPr id="54" name="AutoShape 48"/>
          <p:cNvSpPr>
            <a:spLocks noChangeArrowheads="1"/>
          </p:cNvSpPr>
          <p:nvPr/>
        </p:nvSpPr>
        <p:spPr bwMode="auto">
          <a:xfrm>
            <a:off x="8143900" y="4357694"/>
            <a:ext cx="929066" cy="578882"/>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54000" rIns="54000" anchor="ctr">
            <a:spAutoFit/>
          </a:bodyPr>
          <a:lstStyle/>
          <a:p>
            <a:pPr algn="ctr"/>
            <a:r>
              <a:rPr lang="en-US" sz="1400" dirty="0" smtClean="0"/>
              <a:t>Advanced </a:t>
            </a:r>
            <a:br>
              <a:rPr lang="en-US" sz="1400" dirty="0" smtClean="0"/>
            </a:br>
            <a:r>
              <a:rPr lang="en-US" sz="1400" dirty="0" smtClean="0"/>
              <a:t>functions</a:t>
            </a:r>
            <a:endParaRPr lang="en-US" sz="1400" dirty="0"/>
          </a:p>
        </p:txBody>
      </p:sp>
      <p:cxnSp>
        <p:nvCxnSpPr>
          <p:cNvPr id="55" name="AutoShape 49"/>
          <p:cNvCxnSpPr>
            <a:cxnSpLocks noChangeShapeType="1"/>
            <a:stCxn id="36" idx="2"/>
            <a:endCxn id="54" idx="0"/>
          </p:cNvCxnSpPr>
          <p:nvPr/>
        </p:nvCxnSpPr>
        <p:spPr bwMode="auto">
          <a:xfrm rot="16200000" flipH="1">
            <a:off x="7453763" y="3203023"/>
            <a:ext cx="1134395" cy="1174946"/>
          </a:xfrm>
          <a:prstGeom prst="curvedConnector3">
            <a:avLst>
              <a:gd name="adj1"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cxnSp>
      <p:sp>
        <p:nvSpPr>
          <p:cNvPr id="43" name="AutoShape 48"/>
          <p:cNvSpPr>
            <a:spLocks noChangeArrowheads="1"/>
          </p:cNvSpPr>
          <p:nvPr/>
        </p:nvSpPr>
        <p:spPr bwMode="auto">
          <a:xfrm>
            <a:off x="8025497" y="3929066"/>
            <a:ext cx="1047097" cy="34051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54000" rIns="54000" anchor="ctr">
            <a:spAutoFit/>
          </a:bodyPr>
          <a:lstStyle/>
          <a:p>
            <a:pPr algn="ctr"/>
            <a:r>
              <a:rPr lang="en-US" sz="1400" dirty="0" smtClean="0"/>
              <a:t>Aggregation</a:t>
            </a:r>
            <a:endParaRPr lang="en-US" sz="1400" dirty="0"/>
          </a:p>
        </p:txBody>
      </p:sp>
      <p:sp>
        <p:nvSpPr>
          <p:cNvPr id="42" name="AutoShape 47"/>
          <p:cNvSpPr>
            <a:spLocks noChangeArrowheads="1"/>
          </p:cNvSpPr>
          <p:nvPr/>
        </p:nvSpPr>
        <p:spPr bwMode="auto">
          <a:xfrm>
            <a:off x="6643702" y="3929066"/>
            <a:ext cx="1019450" cy="34051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54000" rIns="54000" anchor="ctr">
            <a:spAutoFit/>
          </a:bodyPr>
          <a:lstStyle/>
          <a:p>
            <a:pPr algn="ctr"/>
            <a:r>
              <a:rPr lang="en-US" sz="1400" dirty="0" err="1" smtClean="0"/>
              <a:t>Subsumption</a:t>
            </a:r>
            <a:endParaRPr lang="en-US"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noProof="0" dirty="0" smtClean="0"/>
              <a:t>Overview</a:t>
            </a:r>
            <a:endParaRPr lang="en-US" noProof="0" dirty="0"/>
          </a:p>
        </p:txBody>
      </p:sp>
      <p:sp>
        <p:nvSpPr>
          <p:cNvPr id="5" name="Fußzeilenplatzhalter 4"/>
          <p:cNvSpPr>
            <a:spLocks noGrp="1"/>
          </p:cNvSpPr>
          <p:nvPr>
            <p:ph type="ftr" sz="quarter" idx="11"/>
          </p:nvPr>
        </p:nvSpPr>
        <p:spPr/>
        <p:txBody>
          <a:bodyPr/>
          <a:lstStyle/>
          <a:p>
            <a:r>
              <a:rPr lang="de-DE" smtClean="0"/>
              <a:t>Data Fusion | VLDB 2009 Tutorial | Luna Dong &amp; Felix Naumann</a:t>
            </a:r>
            <a:endParaRPr lang="de-DE"/>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de-DE" smtClean="0"/>
              <a:pPr/>
              <a:t>27</a:t>
            </a:fld>
            <a:endParaRPr lang="de-DE"/>
          </a:p>
        </p:txBody>
      </p:sp>
      <p:sp>
        <p:nvSpPr>
          <p:cNvPr id="3" name="Inhaltsplatzhalter 2"/>
          <p:cNvSpPr>
            <a:spLocks noGrp="1"/>
          </p:cNvSpPr>
          <p:nvPr>
            <p:ph sz="quarter" idx="1"/>
          </p:nvPr>
        </p:nvSpPr>
        <p:spPr/>
        <p:txBody>
          <a:bodyPr/>
          <a:lstStyle/>
          <a:p>
            <a:pPr marL="320040" lvl="1" indent="-320040">
              <a:spcBef>
                <a:spcPts val="700"/>
              </a:spcBef>
              <a:buClr>
                <a:schemeClr val="accent2"/>
              </a:buClr>
              <a:buSzPct val="60000"/>
              <a:buFont typeface="Wingdings"/>
              <a:buChar char=""/>
            </a:pPr>
            <a:r>
              <a:rPr lang="en-US" sz="2900" dirty="0" smtClean="0"/>
              <a:t>Data fusion in the integration process</a:t>
            </a:r>
          </a:p>
          <a:p>
            <a:r>
              <a:rPr lang="en-US" dirty="0" smtClean="0"/>
              <a:t>Foundations of data fusion</a:t>
            </a:r>
          </a:p>
          <a:p>
            <a:pPr lvl="1"/>
            <a:r>
              <a:rPr lang="en-US" dirty="0" smtClean="0"/>
              <a:t>Conflict resolution strategies and functions</a:t>
            </a:r>
          </a:p>
          <a:p>
            <a:pPr lvl="1"/>
            <a:r>
              <a:rPr lang="en-US" dirty="0" smtClean="0"/>
              <a:t>Conflict resolution operators</a:t>
            </a:r>
          </a:p>
          <a:p>
            <a:r>
              <a:rPr lang="en-US" dirty="0" smtClean="0"/>
              <a:t>Advanced truth-discovery techniques</a:t>
            </a:r>
          </a:p>
          <a:p>
            <a:r>
              <a:rPr lang="en-US" dirty="0" smtClean="0"/>
              <a:t>Existing data fusion systems</a:t>
            </a:r>
          </a:p>
          <a:p>
            <a:r>
              <a:rPr lang="en-US" dirty="0" smtClean="0"/>
              <a:t>Open problems</a:t>
            </a:r>
            <a:endParaRPr lang="en-US" dirty="0"/>
          </a:p>
        </p:txBody>
      </p:sp>
      <p:sp>
        <p:nvSpPr>
          <p:cNvPr id="6" name="Pfeil nach rechts 5"/>
          <p:cNvSpPr/>
          <p:nvPr/>
        </p:nvSpPr>
        <p:spPr>
          <a:xfrm>
            <a:off x="142844" y="2658616"/>
            <a:ext cx="50006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mtClean="0"/>
              <a:t>Uncertainty and Contradiction</a:t>
            </a:r>
            <a:endParaRPr lang="en-US"/>
          </a:p>
        </p:txBody>
      </p:sp>
      <p:sp>
        <p:nvSpPr>
          <p:cNvPr id="3" name="Fußzeilenplatzhalter 2"/>
          <p:cNvSpPr>
            <a:spLocks noGrp="1"/>
          </p:cNvSpPr>
          <p:nvPr>
            <p:ph type="ftr" sz="quarter" idx="11"/>
          </p:nvPr>
        </p:nvSpPr>
        <p:spPr/>
        <p:txBody>
          <a:bodyPr/>
          <a:lstStyle/>
          <a:p>
            <a:r>
              <a:rPr lang="en-US" smtClean="0"/>
              <a:t>Data Fusion | VLDB 2009 Tutorial | Luna Dong &amp; Felix Naumann</a:t>
            </a:r>
            <a:endParaRPr lang="en-US"/>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en-US" smtClean="0"/>
              <a:pPr/>
              <a:t>28</a:t>
            </a:fld>
            <a:endParaRPr lang="en-US"/>
          </a:p>
        </p:txBody>
      </p:sp>
      <p:sp>
        <p:nvSpPr>
          <p:cNvPr id="5" name="Inhaltsplatzhalter 4"/>
          <p:cNvSpPr>
            <a:spLocks noGrp="1"/>
          </p:cNvSpPr>
          <p:nvPr>
            <p:ph sz="quarter" idx="1"/>
          </p:nvPr>
        </p:nvSpPr>
        <p:spPr/>
        <p:txBody>
          <a:bodyPr/>
          <a:lstStyle/>
          <a:p>
            <a:r>
              <a:rPr lang="en-US" dirty="0" smtClean="0"/>
              <a:t>Uncertainty</a:t>
            </a:r>
          </a:p>
          <a:p>
            <a:pPr lvl="1"/>
            <a:r>
              <a:rPr lang="en-US" dirty="0" smtClean="0"/>
              <a:t>NULL value vs. non-NULL value</a:t>
            </a:r>
          </a:p>
          <a:p>
            <a:pPr lvl="1"/>
            <a:r>
              <a:rPr lang="en-US" dirty="0" smtClean="0"/>
              <a:t>“Easy” case</a:t>
            </a:r>
          </a:p>
          <a:p>
            <a:r>
              <a:rPr lang="en-US" dirty="0" smtClean="0"/>
              <a:t>Contradiction</a:t>
            </a:r>
          </a:p>
          <a:p>
            <a:pPr lvl="1"/>
            <a:r>
              <a:rPr lang="en-US" dirty="0" smtClean="0"/>
              <a:t>Non-NULL value </a:t>
            </a:r>
            <a:br>
              <a:rPr lang="en-US" dirty="0" smtClean="0"/>
            </a:br>
            <a:r>
              <a:rPr lang="en-US" dirty="0" smtClean="0"/>
              <a:t>vs. (different) </a:t>
            </a:r>
            <a:br>
              <a:rPr lang="en-US" dirty="0" smtClean="0"/>
            </a:br>
            <a:r>
              <a:rPr lang="en-US" dirty="0" smtClean="0"/>
              <a:t>non-NULL value</a:t>
            </a:r>
          </a:p>
        </p:txBody>
      </p:sp>
      <p:pic>
        <p:nvPicPr>
          <p:cNvPr id="6" name="Picture 5"/>
          <p:cNvPicPr>
            <a:picLocks noChangeAspect="1" noChangeArrowheads="1"/>
          </p:cNvPicPr>
          <p:nvPr/>
        </p:nvPicPr>
        <p:blipFill>
          <a:blip r:embed="rId3" cstate="screen"/>
          <a:srcRect/>
          <a:stretch>
            <a:fillRect/>
          </a:stretch>
        </p:blipFill>
        <p:spPr>
          <a:xfrm>
            <a:off x="4572000" y="3071810"/>
            <a:ext cx="3602038" cy="2814637"/>
          </a:xfrm>
          <a:prstGeom prst="rect">
            <a:avLst/>
          </a:prstGeom>
          <a:noFill/>
          <a:ln/>
        </p:spPr>
      </p:pic>
      <p:sp>
        <p:nvSpPr>
          <p:cNvPr id="7" name="Rectangle 67"/>
          <p:cNvSpPr>
            <a:spLocks noChangeArrowheads="1"/>
          </p:cNvSpPr>
          <p:nvPr/>
        </p:nvSpPr>
        <p:spPr bwMode="auto">
          <a:xfrm>
            <a:off x="7256447" y="3314684"/>
            <a:ext cx="576263" cy="576263"/>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8" name="Rectangle 68"/>
          <p:cNvSpPr>
            <a:spLocks noChangeArrowheads="1"/>
          </p:cNvSpPr>
          <p:nvPr/>
        </p:nvSpPr>
        <p:spPr bwMode="auto">
          <a:xfrm>
            <a:off x="6032485" y="3314684"/>
            <a:ext cx="576262" cy="576263"/>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9" name="Rectangle 69"/>
          <p:cNvSpPr>
            <a:spLocks noChangeArrowheads="1"/>
          </p:cNvSpPr>
          <p:nvPr/>
        </p:nvSpPr>
        <p:spPr bwMode="auto">
          <a:xfrm>
            <a:off x="4951397" y="3314684"/>
            <a:ext cx="576263" cy="576263"/>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0" name="Rectangle 70"/>
          <p:cNvSpPr>
            <a:spLocks noChangeArrowheads="1"/>
          </p:cNvSpPr>
          <p:nvPr/>
        </p:nvSpPr>
        <p:spPr bwMode="auto">
          <a:xfrm>
            <a:off x="7256447" y="5043472"/>
            <a:ext cx="576263" cy="576262"/>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1" name="Rectangle 71"/>
          <p:cNvSpPr>
            <a:spLocks noChangeArrowheads="1"/>
          </p:cNvSpPr>
          <p:nvPr/>
        </p:nvSpPr>
        <p:spPr bwMode="auto">
          <a:xfrm>
            <a:off x="6032485" y="5043472"/>
            <a:ext cx="576262" cy="576262"/>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2" name="Rectangle 72"/>
          <p:cNvSpPr>
            <a:spLocks noChangeArrowheads="1"/>
          </p:cNvSpPr>
          <p:nvPr/>
        </p:nvSpPr>
        <p:spPr bwMode="auto">
          <a:xfrm>
            <a:off x="5024422" y="5043472"/>
            <a:ext cx="576263" cy="576262"/>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3" name="Rectangle 73"/>
          <p:cNvSpPr>
            <a:spLocks noChangeArrowheads="1"/>
          </p:cNvSpPr>
          <p:nvPr/>
        </p:nvSpPr>
        <p:spPr bwMode="auto">
          <a:xfrm>
            <a:off x="7256447" y="4178284"/>
            <a:ext cx="576263" cy="576263"/>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4" name="Rectangle 74"/>
          <p:cNvSpPr>
            <a:spLocks noChangeArrowheads="1"/>
          </p:cNvSpPr>
          <p:nvPr/>
        </p:nvSpPr>
        <p:spPr bwMode="auto">
          <a:xfrm>
            <a:off x="4951397" y="4178284"/>
            <a:ext cx="576263" cy="576263"/>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5" name="Rectangle 75"/>
          <p:cNvSpPr>
            <a:spLocks noChangeArrowheads="1"/>
          </p:cNvSpPr>
          <p:nvPr/>
        </p:nvSpPr>
        <p:spPr bwMode="auto">
          <a:xfrm>
            <a:off x="6103922" y="4178284"/>
            <a:ext cx="576263" cy="576263"/>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6" name="Rectangle 53" descr="Konturierte Raute"/>
          <p:cNvSpPr>
            <a:spLocks noChangeArrowheads="1"/>
          </p:cNvSpPr>
          <p:nvPr/>
        </p:nvSpPr>
        <p:spPr bwMode="auto">
          <a:xfrm>
            <a:off x="5783247" y="4121941"/>
            <a:ext cx="1223963" cy="720725"/>
          </a:xfrm>
          <a:prstGeom prst="rect">
            <a:avLst/>
          </a:prstGeom>
          <a:pattFill prst="openDmnd">
            <a:fgClr>
              <a:srgbClr val="FF0000">
                <a:alpha val="70000"/>
              </a:srgbClr>
            </a:fgClr>
            <a:bgClr>
              <a:srgbClr val="FFFFFF">
                <a:alpha val="70000"/>
              </a:srgbClr>
            </a:bgClr>
          </a:pattFill>
          <a:ln w="9525">
            <a:solidFill>
              <a:srgbClr val="FF6600"/>
            </a:solidFill>
            <a:miter lim="800000"/>
            <a:headEnd/>
            <a:tailEnd/>
          </a:ln>
          <a:effectLst/>
        </p:spPr>
        <p:txBody>
          <a:bodyPr wrap="none" anchor="ctr"/>
          <a:lstStyle/>
          <a:p>
            <a:pPr algn="ctr"/>
            <a:r>
              <a:rPr lang="en-US" sz="1800" b="1" dirty="0" smtClean="0">
                <a:solidFill>
                  <a:srgbClr val="00376C"/>
                </a:solidFill>
                <a:effectLst>
                  <a:outerShdw blurRad="38100" dist="38100" dir="2700000" algn="tl">
                    <a:srgbClr val="000000">
                      <a:alpha val="43137"/>
                    </a:srgbClr>
                  </a:outerShdw>
                </a:effectLst>
              </a:rPr>
              <a:t>Contra-</a:t>
            </a:r>
            <a:br>
              <a:rPr lang="en-US" sz="1800" b="1" dirty="0" smtClean="0">
                <a:solidFill>
                  <a:srgbClr val="00376C"/>
                </a:solidFill>
                <a:effectLst>
                  <a:outerShdw blurRad="38100" dist="38100" dir="2700000" algn="tl">
                    <a:srgbClr val="000000">
                      <a:alpha val="43137"/>
                    </a:srgbClr>
                  </a:outerShdw>
                </a:effectLst>
              </a:rPr>
            </a:br>
            <a:r>
              <a:rPr lang="en-US" sz="1800" b="1" dirty="0" smtClean="0">
                <a:solidFill>
                  <a:srgbClr val="00376C"/>
                </a:solidFill>
                <a:effectLst>
                  <a:outerShdw blurRad="38100" dist="38100" dir="2700000" algn="tl">
                    <a:srgbClr val="000000">
                      <a:alpha val="43137"/>
                    </a:srgbClr>
                  </a:outerShdw>
                </a:effectLst>
              </a:rPr>
              <a:t>diction</a:t>
            </a:r>
            <a:endParaRPr lang="en-US" sz="1800" b="1" dirty="0">
              <a:solidFill>
                <a:srgbClr val="00376C"/>
              </a:solidFill>
              <a:effectLst>
                <a:outerShdw blurRad="38100" dist="38100" dir="2700000" algn="tl">
                  <a:srgbClr val="000000">
                    <a:alpha val="43137"/>
                  </a:srgbClr>
                </a:outerShdw>
              </a:effectLst>
            </a:endParaRPr>
          </a:p>
        </p:txBody>
      </p:sp>
      <p:sp>
        <p:nvSpPr>
          <p:cNvPr id="19" name="Rectangle 53" descr="Konturierte Raute"/>
          <p:cNvSpPr>
            <a:spLocks noChangeArrowheads="1"/>
          </p:cNvSpPr>
          <p:nvPr/>
        </p:nvSpPr>
        <p:spPr bwMode="auto">
          <a:xfrm>
            <a:off x="6991375" y="4121941"/>
            <a:ext cx="1223963" cy="720725"/>
          </a:xfrm>
          <a:prstGeom prst="rect">
            <a:avLst/>
          </a:prstGeom>
          <a:noFill/>
          <a:ln w="9525">
            <a:noFill/>
            <a:miter lim="800000"/>
            <a:headEnd/>
            <a:tailEnd/>
          </a:ln>
          <a:effectLst/>
        </p:spPr>
        <p:txBody>
          <a:bodyPr wrap="none" anchor="ctr"/>
          <a:lstStyle/>
          <a:p>
            <a:pPr algn="ctr"/>
            <a:r>
              <a:rPr lang="en-US" sz="1800" b="1" dirty="0" err="1" smtClean="0">
                <a:solidFill>
                  <a:srgbClr val="00376C"/>
                </a:solidFill>
                <a:effectLst>
                  <a:outerShdw blurRad="38100" dist="38100" dir="2700000" algn="tl">
                    <a:srgbClr val="000000">
                      <a:alpha val="43137"/>
                    </a:srgbClr>
                  </a:outerShdw>
                </a:effectLst>
              </a:rPr>
              <a:t>Uncer</a:t>
            </a:r>
            <a:r>
              <a:rPr lang="en-US" sz="1800" b="1" dirty="0" smtClean="0">
                <a:solidFill>
                  <a:srgbClr val="00376C"/>
                </a:solidFill>
                <a:effectLst>
                  <a:outerShdw blurRad="38100" dist="38100" dir="2700000" algn="tl">
                    <a:srgbClr val="000000">
                      <a:alpha val="43137"/>
                    </a:srgbClr>
                  </a:outerShdw>
                </a:effectLst>
              </a:rPr>
              <a:t>-</a:t>
            </a:r>
            <a:br>
              <a:rPr lang="en-US" sz="1800" b="1" dirty="0" smtClean="0">
                <a:solidFill>
                  <a:srgbClr val="00376C"/>
                </a:solidFill>
                <a:effectLst>
                  <a:outerShdw blurRad="38100" dist="38100" dir="2700000" algn="tl">
                    <a:srgbClr val="000000">
                      <a:alpha val="43137"/>
                    </a:srgbClr>
                  </a:outerShdw>
                </a:effectLst>
              </a:rPr>
            </a:br>
            <a:r>
              <a:rPr lang="en-US" sz="1800" b="1" dirty="0" err="1" smtClean="0">
                <a:solidFill>
                  <a:srgbClr val="00376C"/>
                </a:solidFill>
                <a:effectLst>
                  <a:outerShdw blurRad="38100" dist="38100" dir="2700000" algn="tl">
                    <a:srgbClr val="000000">
                      <a:alpha val="43137"/>
                    </a:srgbClr>
                  </a:outerShdw>
                </a:effectLst>
              </a:rPr>
              <a:t>tainty</a:t>
            </a:r>
            <a:endParaRPr lang="en-US" sz="1800" b="1" dirty="0">
              <a:solidFill>
                <a:srgbClr val="00376C"/>
              </a:solidFill>
              <a:effectLst>
                <a:outerShdw blurRad="38100" dist="38100" dir="2700000" algn="tl">
                  <a:srgbClr val="000000">
                    <a:alpha val="43137"/>
                  </a:srgbClr>
                </a:outerShdw>
              </a:effectLst>
            </a:endParaRPr>
          </a:p>
        </p:txBody>
      </p:sp>
      <p:sp>
        <p:nvSpPr>
          <p:cNvPr id="20" name="Rectangle 53" descr="Konturierte Raute"/>
          <p:cNvSpPr>
            <a:spLocks noChangeArrowheads="1"/>
          </p:cNvSpPr>
          <p:nvPr/>
        </p:nvSpPr>
        <p:spPr bwMode="auto">
          <a:xfrm>
            <a:off x="4643438" y="4121941"/>
            <a:ext cx="1223963" cy="720725"/>
          </a:xfrm>
          <a:prstGeom prst="rect">
            <a:avLst/>
          </a:prstGeom>
          <a:noFill/>
          <a:ln w="9525">
            <a:noFill/>
            <a:miter lim="800000"/>
            <a:headEnd/>
            <a:tailEnd/>
          </a:ln>
          <a:effectLst/>
        </p:spPr>
        <p:txBody>
          <a:bodyPr wrap="none" anchor="ctr"/>
          <a:lstStyle/>
          <a:p>
            <a:pPr algn="ctr"/>
            <a:r>
              <a:rPr lang="en-US" sz="1800" b="1" dirty="0" err="1" smtClean="0">
                <a:solidFill>
                  <a:srgbClr val="00376C"/>
                </a:solidFill>
                <a:effectLst>
                  <a:outerShdw blurRad="38100" dist="38100" dir="2700000" algn="tl">
                    <a:srgbClr val="000000">
                      <a:alpha val="43137"/>
                    </a:srgbClr>
                  </a:outerShdw>
                </a:effectLst>
              </a:rPr>
              <a:t>Uncer</a:t>
            </a:r>
            <a:r>
              <a:rPr lang="en-US" sz="1800" b="1" dirty="0" smtClean="0">
                <a:solidFill>
                  <a:srgbClr val="00376C"/>
                </a:solidFill>
                <a:effectLst>
                  <a:outerShdw blurRad="38100" dist="38100" dir="2700000" algn="tl">
                    <a:srgbClr val="000000">
                      <a:alpha val="43137"/>
                    </a:srgbClr>
                  </a:outerShdw>
                </a:effectLst>
              </a:rPr>
              <a:t>-</a:t>
            </a:r>
            <a:br>
              <a:rPr lang="en-US" sz="1800" b="1" dirty="0" smtClean="0">
                <a:solidFill>
                  <a:srgbClr val="00376C"/>
                </a:solidFill>
                <a:effectLst>
                  <a:outerShdw blurRad="38100" dist="38100" dir="2700000" algn="tl">
                    <a:srgbClr val="000000">
                      <a:alpha val="43137"/>
                    </a:srgbClr>
                  </a:outerShdw>
                </a:effectLst>
              </a:rPr>
            </a:br>
            <a:r>
              <a:rPr lang="en-US" sz="1800" b="1" dirty="0" err="1" smtClean="0">
                <a:solidFill>
                  <a:srgbClr val="00376C"/>
                </a:solidFill>
                <a:effectLst>
                  <a:outerShdw blurRad="38100" dist="38100" dir="2700000" algn="tl">
                    <a:srgbClr val="000000">
                      <a:alpha val="43137"/>
                    </a:srgbClr>
                  </a:outerShdw>
                </a:effectLst>
              </a:rPr>
              <a:t>tainty</a:t>
            </a:r>
            <a:endParaRPr lang="en-US" sz="1800" b="1" dirty="0">
              <a:solidFill>
                <a:srgbClr val="00376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normAutofit fontScale="90000"/>
          </a:bodyPr>
          <a:lstStyle/>
          <a:p>
            <a:r>
              <a:rPr lang="en-US" dirty="0" smtClean="0"/>
              <a:t>Semantics of NULL</a:t>
            </a:r>
            <a:endParaRPr lang="en-US" dirty="0"/>
          </a:p>
        </p:txBody>
      </p:sp>
      <p:sp>
        <p:nvSpPr>
          <p:cNvPr id="9" name="Fußzeilenplatzhalter 8"/>
          <p:cNvSpPr>
            <a:spLocks noGrp="1"/>
          </p:cNvSpPr>
          <p:nvPr>
            <p:ph type="ftr" sz="quarter" idx="11"/>
          </p:nvPr>
        </p:nvSpPr>
        <p:spPr/>
        <p:txBody>
          <a:bodyPr/>
          <a:lstStyle/>
          <a:p>
            <a:r>
              <a:rPr lang="de-DE" smtClean="0"/>
              <a:t>Data Fusion | VLDB 2009 Tutorial | Luna Dong &amp; Felix Naumann</a:t>
            </a:r>
            <a:endParaRPr lang="de-DE"/>
          </a:p>
        </p:txBody>
      </p:sp>
      <p:sp>
        <p:nvSpPr>
          <p:cNvPr id="8" name="Foliennummernplatzhalter 7"/>
          <p:cNvSpPr>
            <a:spLocks noGrp="1"/>
          </p:cNvSpPr>
          <p:nvPr>
            <p:ph type="sldNum" sz="quarter" idx="12"/>
          </p:nvPr>
        </p:nvSpPr>
        <p:spPr/>
        <p:txBody>
          <a:bodyPr>
            <a:normAutofit fontScale="85000" lnSpcReduction="20000"/>
          </a:bodyPr>
          <a:lstStyle/>
          <a:p>
            <a:fld id="{990DCB26-31A7-407B-913D-2205DF993093}" type="slidenum">
              <a:rPr lang="de-DE" smtClean="0"/>
              <a:pPr/>
              <a:t>29</a:t>
            </a:fld>
            <a:endParaRPr lang="de-DE"/>
          </a:p>
        </p:txBody>
      </p:sp>
      <p:sp>
        <p:nvSpPr>
          <p:cNvPr id="591875" name="Rectangle 3"/>
          <p:cNvSpPr>
            <a:spLocks noGrp="1" noChangeArrowheads="1"/>
          </p:cNvSpPr>
          <p:nvPr>
            <p:ph sz="quarter" idx="1"/>
          </p:nvPr>
        </p:nvSpPr>
        <p:spPr/>
        <p:txBody>
          <a:bodyPr>
            <a:normAutofit/>
          </a:bodyPr>
          <a:lstStyle/>
          <a:p>
            <a:r>
              <a:rPr lang="en-US" dirty="0" smtClean="0"/>
              <a:t>“unknown”</a:t>
            </a:r>
          </a:p>
          <a:p>
            <a:pPr lvl="1"/>
            <a:r>
              <a:rPr lang="en-US" dirty="0" smtClean="0"/>
              <a:t>There is a value, but I do not know it.</a:t>
            </a:r>
          </a:p>
          <a:p>
            <a:pPr lvl="1"/>
            <a:r>
              <a:rPr lang="en-US" dirty="0" smtClean="0"/>
              <a:t>E.g.: Unknown date-of-birth</a:t>
            </a:r>
          </a:p>
          <a:p>
            <a:r>
              <a:rPr lang="en-US" dirty="0" smtClean="0"/>
              <a:t>“not applicable”</a:t>
            </a:r>
          </a:p>
          <a:p>
            <a:pPr lvl="1"/>
            <a:r>
              <a:rPr lang="en-US" dirty="0" smtClean="0"/>
              <a:t>There is no meaningful value.</a:t>
            </a:r>
          </a:p>
          <a:p>
            <a:pPr lvl="1"/>
            <a:r>
              <a:rPr lang="en-US" dirty="0" smtClean="0"/>
              <a:t>E.g.: Spouse for singles</a:t>
            </a:r>
          </a:p>
          <a:p>
            <a:r>
              <a:rPr lang="en-US" dirty="0" smtClean="0"/>
              <a:t>“withheld”</a:t>
            </a:r>
          </a:p>
          <a:p>
            <a:pPr lvl="1"/>
            <a:r>
              <a:rPr lang="en-US" dirty="0" smtClean="0"/>
              <a:t>There is a value, but we are not authorized to see it.</a:t>
            </a:r>
          </a:p>
          <a:p>
            <a:pPr lvl="1"/>
            <a:r>
              <a:rPr lang="en-US" dirty="0" smtClean="0"/>
              <a:t>E.g.: Private phone line</a:t>
            </a:r>
            <a:endParaRPr lang="en-US" dirty="0"/>
          </a:p>
        </p:txBody>
      </p:sp>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Origins of Data Conflicts</a:t>
            </a:r>
            <a:endParaRPr lang="en-US" dirty="0"/>
          </a:p>
        </p:txBody>
      </p:sp>
      <p:sp>
        <p:nvSpPr>
          <p:cNvPr id="4" name="Fußzeilenplatzhalter 3"/>
          <p:cNvSpPr>
            <a:spLocks noGrp="1"/>
          </p:cNvSpPr>
          <p:nvPr>
            <p:ph type="ftr" sz="quarter" idx="11"/>
          </p:nvPr>
        </p:nvSpPr>
        <p:spPr/>
        <p:txBody>
          <a:bodyPr/>
          <a:lstStyle/>
          <a:p>
            <a:r>
              <a:rPr lang="pt-BR" smtClean="0"/>
              <a:t>Data Fusion | VLDB 2009 Tutorial | Luna Dong &amp; Felix Naumann</a:t>
            </a:r>
            <a:endParaRPr lang="de-DE"/>
          </a:p>
        </p:txBody>
      </p:sp>
      <p:sp>
        <p:nvSpPr>
          <p:cNvPr id="5" name="Foliennummernplatzhalter 4"/>
          <p:cNvSpPr>
            <a:spLocks noGrp="1"/>
          </p:cNvSpPr>
          <p:nvPr>
            <p:ph type="sldNum" sz="quarter" idx="12"/>
          </p:nvPr>
        </p:nvSpPr>
        <p:spPr/>
        <p:txBody>
          <a:bodyPr>
            <a:normAutofit fontScale="85000" lnSpcReduction="20000"/>
          </a:bodyPr>
          <a:lstStyle/>
          <a:p>
            <a:fld id="{990DCB26-31A7-407B-913D-2205DF993093}" type="slidenum">
              <a:rPr lang="de-DE" smtClean="0"/>
              <a:pPr/>
              <a:t>3</a:t>
            </a:fld>
            <a:endParaRPr lang="de-DE"/>
          </a:p>
        </p:txBody>
      </p:sp>
      <p:pic>
        <p:nvPicPr>
          <p:cNvPr id="56330" name="Picture 10"/>
          <p:cNvPicPr>
            <a:picLocks noChangeAspect="1" noChangeArrowheads="1"/>
          </p:cNvPicPr>
          <p:nvPr/>
        </p:nvPicPr>
        <p:blipFill>
          <a:blip r:embed="rId3" cstate="screen"/>
          <a:srcRect/>
          <a:stretch>
            <a:fillRect/>
          </a:stretch>
        </p:blipFill>
        <p:spPr bwMode="auto">
          <a:xfrm>
            <a:off x="3886200" y="2438400"/>
            <a:ext cx="1905000" cy="1921895"/>
          </a:xfrm>
          <a:prstGeom prst="rect">
            <a:avLst/>
          </a:prstGeom>
          <a:ln>
            <a:noFill/>
          </a:ln>
          <a:effectLst>
            <a:softEdge rad="112500"/>
          </a:effectLst>
        </p:spPr>
      </p:pic>
      <p:grpSp>
        <p:nvGrpSpPr>
          <p:cNvPr id="3" name="Gruppieren 19"/>
          <p:cNvGrpSpPr/>
          <p:nvPr/>
        </p:nvGrpSpPr>
        <p:grpSpPr>
          <a:xfrm>
            <a:off x="990600" y="4251325"/>
            <a:ext cx="3121014" cy="2149475"/>
            <a:chOff x="990600" y="3816350"/>
            <a:chExt cx="3121014" cy="2149475"/>
          </a:xfrm>
        </p:grpSpPr>
        <p:pic>
          <p:nvPicPr>
            <p:cNvPr id="56329" name="Picture 9"/>
            <p:cNvPicPr>
              <a:picLocks noChangeAspect="1" noChangeArrowheads="1"/>
            </p:cNvPicPr>
            <p:nvPr/>
          </p:nvPicPr>
          <p:blipFill>
            <a:blip r:embed="rId4" cstate="screen"/>
            <a:srcRect l="22417"/>
            <a:stretch>
              <a:fillRect/>
            </a:stretch>
          </p:blipFill>
          <p:spPr bwMode="auto">
            <a:xfrm>
              <a:off x="990600" y="3816350"/>
              <a:ext cx="1846093" cy="2149475"/>
            </a:xfrm>
            <a:prstGeom prst="rect">
              <a:avLst/>
            </a:prstGeom>
            <a:noFill/>
            <a:ln w="9525">
              <a:noFill/>
              <a:miter lim="800000"/>
              <a:headEnd/>
              <a:tailEnd/>
            </a:ln>
            <a:effectLst/>
          </p:spPr>
        </p:pic>
        <p:sp>
          <p:nvSpPr>
            <p:cNvPr id="32" name="Pfeil nach unten 31"/>
            <p:cNvSpPr/>
            <p:nvPr/>
          </p:nvSpPr>
          <p:spPr bwMode="auto">
            <a:xfrm rot="4143374">
              <a:off x="3009496" y="3202141"/>
              <a:ext cx="484632" cy="171960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bg1"/>
                </a:solidFill>
                <a:effectLst/>
                <a:latin typeface="Verdana" pitchFamily="34" charset="0"/>
              </a:endParaRPr>
            </a:p>
          </p:txBody>
        </p:sp>
      </p:grpSp>
      <p:grpSp>
        <p:nvGrpSpPr>
          <p:cNvPr id="6" name="Gruppieren 15"/>
          <p:cNvGrpSpPr/>
          <p:nvPr/>
        </p:nvGrpSpPr>
        <p:grpSpPr>
          <a:xfrm>
            <a:off x="675814" y="1456440"/>
            <a:ext cx="3342059" cy="1972559"/>
            <a:chOff x="675814" y="1456440"/>
            <a:chExt cx="3342059" cy="1972559"/>
          </a:xfrm>
        </p:grpSpPr>
        <p:pic>
          <p:nvPicPr>
            <p:cNvPr id="56322" name="Picture 2"/>
            <p:cNvPicPr>
              <a:picLocks noChangeAspect="1" noChangeArrowheads="1"/>
            </p:cNvPicPr>
            <p:nvPr/>
          </p:nvPicPr>
          <p:blipFill>
            <a:blip r:embed="rId5" cstate="screen"/>
            <a:srcRect/>
            <a:stretch>
              <a:fillRect/>
            </a:stretch>
          </p:blipFill>
          <p:spPr bwMode="auto">
            <a:xfrm>
              <a:off x="675814" y="1456440"/>
              <a:ext cx="2948596" cy="1972559"/>
            </a:xfrm>
            <a:prstGeom prst="rect">
              <a:avLst/>
            </a:prstGeom>
            <a:noFill/>
            <a:ln w="9525">
              <a:noFill/>
              <a:miter lim="800000"/>
              <a:headEnd/>
              <a:tailEnd/>
            </a:ln>
            <a:effectLst/>
          </p:spPr>
        </p:pic>
        <p:sp>
          <p:nvSpPr>
            <p:cNvPr id="33" name="Pfeil nach unten 32"/>
            <p:cNvSpPr/>
            <p:nvPr/>
          </p:nvSpPr>
          <p:spPr bwMode="auto">
            <a:xfrm rot="6654501">
              <a:off x="3382093" y="2411712"/>
              <a:ext cx="484632" cy="78692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bg1"/>
                </a:solidFill>
                <a:effectLst/>
                <a:latin typeface="Verdana" pitchFamily="34" charset="0"/>
              </a:endParaRPr>
            </a:p>
          </p:txBody>
        </p:sp>
      </p:grpSp>
      <p:grpSp>
        <p:nvGrpSpPr>
          <p:cNvPr id="7" name="Gruppieren 16"/>
          <p:cNvGrpSpPr/>
          <p:nvPr/>
        </p:nvGrpSpPr>
        <p:grpSpPr>
          <a:xfrm>
            <a:off x="5706756" y="1439863"/>
            <a:ext cx="3186419" cy="2059619"/>
            <a:chOff x="5706756" y="1439863"/>
            <a:chExt cx="3186419" cy="2059619"/>
          </a:xfrm>
        </p:grpSpPr>
        <p:pic>
          <p:nvPicPr>
            <p:cNvPr id="56327" name="Picture 7" descr="C:\Dokumente und Einstellungen\felix.naumann\Lokale Einstellungen\Temporary Internet Files\Content.IE5\1I3RTMPL\MPj04308120000[1].jpg"/>
            <p:cNvPicPr>
              <a:picLocks noChangeAspect="1" noChangeArrowheads="1"/>
            </p:cNvPicPr>
            <p:nvPr/>
          </p:nvPicPr>
          <p:blipFill>
            <a:blip r:embed="rId6" cstate="screen"/>
            <a:srcRect/>
            <a:stretch>
              <a:fillRect/>
            </a:stretch>
          </p:blipFill>
          <p:spPr bwMode="auto">
            <a:xfrm>
              <a:off x="6454775" y="1439863"/>
              <a:ext cx="2438400" cy="2059619"/>
            </a:xfrm>
            <a:prstGeom prst="rect">
              <a:avLst/>
            </a:prstGeom>
            <a:ln>
              <a:noFill/>
            </a:ln>
            <a:effectLst>
              <a:softEdge rad="112500"/>
            </a:effectLst>
          </p:spPr>
        </p:pic>
        <p:sp>
          <p:nvSpPr>
            <p:cNvPr id="34" name="Pfeil nach unten 33"/>
            <p:cNvSpPr/>
            <p:nvPr/>
          </p:nvSpPr>
          <p:spPr bwMode="auto">
            <a:xfrm rot="14488144">
              <a:off x="5857904" y="2445754"/>
              <a:ext cx="484632" cy="78692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bg1"/>
                </a:solidFill>
                <a:effectLst/>
                <a:latin typeface="Verdana" pitchFamily="34" charset="0"/>
              </a:endParaRPr>
            </a:p>
          </p:txBody>
        </p:sp>
      </p:grpSp>
      <p:grpSp>
        <p:nvGrpSpPr>
          <p:cNvPr id="8" name="Gruppieren 17"/>
          <p:cNvGrpSpPr/>
          <p:nvPr/>
        </p:nvGrpSpPr>
        <p:grpSpPr>
          <a:xfrm>
            <a:off x="5507055" y="4059275"/>
            <a:ext cx="3343192" cy="2232027"/>
            <a:chOff x="5507055" y="4059275"/>
            <a:chExt cx="3343192" cy="2232027"/>
          </a:xfrm>
        </p:grpSpPr>
        <p:pic>
          <p:nvPicPr>
            <p:cNvPr id="55299" name="Picture 3"/>
            <p:cNvPicPr>
              <a:picLocks noChangeAspect="1" noChangeArrowheads="1"/>
            </p:cNvPicPr>
            <p:nvPr/>
          </p:nvPicPr>
          <p:blipFill>
            <a:blip r:embed="rId7" cstate="screen"/>
            <a:srcRect/>
            <a:stretch>
              <a:fillRect/>
            </a:stretch>
          </p:blipFill>
          <p:spPr bwMode="auto">
            <a:xfrm>
              <a:off x="5791200" y="4648200"/>
              <a:ext cx="3059047" cy="1643102"/>
            </a:xfrm>
            <a:prstGeom prst="rect">
              <a:avLst/>
            </a:prstGeom>
            <a:noFill/>
            <a:ln w="9525">
              <a:noFill/>
              <a:miter lim="800000"/>
              <a:headEnd/>
              <a:tailEnd/>
            </a:ln>
            <a:effectLst/>
          </p:spPr>
        </p:pic>
        <p:sp>
          <p:nvSpPr>
            <p:cNvPr id="35" name="Pfeil nach unten 34"/>
            <p:cNvSpPr/>
            <p:nvPr/>
          </p:nvSpPr>
          <p:spPr bwMode="auto">
            <a:xfrm rot="17585909">
              <a:off x="5778890" y="3787440"/>
              <a:ext cx="484632" cy="102830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bg1"/>
                </a:solidFill>
                <a:effectLst/>
                <a:latin typeface="Verdana" pitchFamily="34" charset="0"/>
              </a:endParaRPr>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29" name="Rectangle 25"/>
          <p:cNvSpPr>
            <a:spLocks noGrp="1" noChangeArrowheads="1"/>
          </p:cNvSpPr>
          <p:nvPr>
            <p:ph type="title"/>
          </p:nvPr>
        </p:nvSpPr>
        <p:spPr/>
        <p:txBody>
          <a:bodyPr>
            <a:normAutofit fontScale="90000"/>
          </a:bodyPr>
          <a:lstStyle/>
          <a:p>
            <a:r>
              <a:rPr lang="en-US" dirty="0"/>
              <a:t>Classification of </a:t>
            </a:r>
            <a:r>
              <a:rPr lang="en-US" dirty="0" smtClean="0"/>
              <a:t>Strategies</a:t>
            </a:r>
            <a:endParaRPr lang="en-US" dirty="0"/>
          </a:p>
        </p:txBody>
      </p:sp>
      <p:sp>
        <p:nvSpPr>
          <p:cNvPr id="36" name="Fußzeilenplatzhalter 35"/>
          <p:cNvSpPr>
            <a:spLocks noGrp="1"/>
          </p:cNvSpPr>
          <p:nvPr>
            <p:ph type="ftr" sz="quarter" idx="11"/>
          </p:nvPr>
        </p:nvSpPr>
        <p:spPr/>
        <p:txBody>
          <a:bodyPr/>
          <a:lstStyle/>
          <a:p>
            <a:r>
              <a:rPr lang="de-DE" smtClean="0"/>
              <a:t>Data Fusion | VLDB 2009 Tutorial | Luna Dong &amp; Felix Naumann</a:t>
            </a:r>
            <a:endParaRPr lang="de-DE"/>
          </a:p>
        </p:txBody>
      </p:sp>
      <p:sp>
        <p:nvSpPr>
          <p:cNvPr id="35" name="Foliennummernplatzhalter 34"/>
          <p:cNvSpPr>
            <a:spLocks noGrp="1"/>
          </p:cNvSpPr>
          <p:nvPr>
            <p:ph type="sldNum" sz="quarter" idx="12"/>
          </p:nvPr>
        </p:nvSpPr>
        <p:spPr/>
        <p:txBody>
          <a:bodyPr>
            <a:normAutofit fontScale="85000" lnSpcReduction="20000"/>
          </a:bodyPr>
          <a:lstStyle/>
          <a:p>
            <a:fld id="{990DCB26-31A7-407B-913D-2205DF993093}" type="slidenum">
              <a:rPr lang="de-DE" smtClean="0"/>
              <a:pPr/>
              <a:t>30</a:t>
            </a:fld>
            <a:endParaRPr lang="de-DE" dirty="0"/>
          </a:p>
        </p:txBody>
      </p:sp>
      <p:sp>
        <p:nvSpPr>
          <p:cNvPr id="712706" name="Text Box 2"/>
          <p:cNvSpPr txBox="1">
            <a:spLocks noChangeArrowheads="1"/>
          </p:cNvSpPr>
          <p:nvPr/>
        </p:nvSpPr>
        <p:spPr bwMode="auto">
          <a:xfrm>
            <a:off x="520069" y="2837175"/>
            <a:ext cx="1387111" cy="830997"/>
          </a:xfrm>
          <a:prstGeom prst="rect">
            <a:avLst/>
          </a:prstGeom>
          <a:noFill/>
          <a:ln w="9525">
            <a:noFill/>
            <a:miter lim="800000"/>
            <a:headEnd/>
            <a:tailEnd/>
          </a:ln>
          <a:effectLst/>
        </p:spPr>
        <p:txBody>
          <a:bodyPr wrap="none">
            <a:spAutoFit/>
          </a:bodyPr>
          <a:lstStyle/>
          <a:p>
            <a:pPr algn="ctr"/>
            <a:r>
              <a:rPr lang="en-US" sz="2400" dirty="0" smtClean="0">
                <a:solidFill>
                  <a:schemeClr val="accent2"/>
                </a:solidFill>
              </a:rPr>
              <a:t>conflict</a:t>
            </a:r>
          </a:p>
          <a:p>
            <a:pPr algn="ctr"/>
            <a:r>
              <a:rPr lang="en-US" sz="2400" dirty="0" smtClean="0">
                <a:solidFill>
                  <a:schemeClr val="accent2"/>
                </a:solidFill>
              </a:rPr>
              <a:t>ignorance</a:t>
            </a:r>
            <a:endParaRPr lang="en-US" sz="2400" dirty="0">
              <a:solidFill>
                <a:schemeClr val="accent2"/>
              </a:solidFill>
            </a:endParaRPr>
          </a:p>
        </p:txBody>
      </p:sp>
      <p:sp>
        <p:nvSpPr>
          <p:cNvPr id="712707" name="Text Box 3"/>
          <p:cNvSpPr txBox="1">
            <a:spLocks noChangeArrowheads="1"/>
          </p:cNvSpPr>
          <p:nvPr/>
        </p:nvSpPr>
        <p:spPr bwMode="auto">
          <a:xfrm>
            <a:off x="2621628" y="2837175"/>
            <a:ext cx="1451295" cy="830997"/>
          </a:xfrm>
          <a:prstGeom prst="rect">
            <a:avLst/>
          </a:prstGeom>
          <a:noFill/>
          <a:ln w="9525">
            <a:noFill/>
            <a:miter lim="800000"/>
            <a:headEnd/>
            <a:tailEnd/>
          </a:ln>
          <a:effectLst/>
        </p:spPr>
        <p:txBody>
          <a:bodyPr wrap="none">
            <a:spAutoFit/>
          </a:bodyPr>
          <a:lstStyle/>
          <a:p>
            <a:pPr algn="ctr"/>
            <a:r>
              <a:rPr lang="en-US" sz="2400" dirty="0">
                <a:solidFill>
                  <a:schemeClr val="accent4"/>
                </a:solidFill>
              </a:rPr>
              <a:t>conflict</a:t>
            </a:r>
          </a:p>
          <a:p>
            <a:pPr algn="ctr"/>
            <a:r>
              <a:rPr lang="en-US" sz="2400" dirty="0">
                <a:solidFill>
                  <a:schemeClr val="accent4"/>
                </a:solidFill>
              </a:rPr>
              <a:t>avoidance</a:t>
            </a:r>
          </a:p>
        </p:txBody>
      </p:sp>
      <p:sp>
        <p:nvSpPr>
          <p:cNvPr id="712708" name="Text Box 4"/>
          <p:cNvSpPr txBox="1">
            <a:spLocks noChangeArrowheads="1"/>
          </p:cNvSpPr>
          <p:nvPr/>
        </p:nvSpPr>
        <p:spPr bwMode="auto">
          <a:xfrm>
            <a:off x="6225924" y="2837175"/>
            <a:ext cx="1338829" cy="830997"/>
          </a:xfrm>
          <a:prstGeom prst="rect">
            <a:avLst/>
          </a:prstGeom>
          <a:noFill/>
          <a:ln w="9525">
            <a:noFill/>
            <a:miter lim="800000"/>
            <a:headEnd/>
            <a:tailEnd/>
          </a:ln>
          <a:effectLst/>
        </p:spPr>
        <p:txBody>
          <a:bodyPr wrap="none">
            <a:spAutoFit/>
          </a:bodyPr>
          <a:lstStyle/>
          <a:p>
            <a:pPr algn="ctr"/>
            <a:r>
              <a:rPr lang="en-US" sz="2400">
                <a:solidFill>
                  <a:schemeClr val="accent5"/>
                </a:solidFill>
              </a:rPr>
              <a:t>conflict</a:t>
            </a:r>
          </a:p>
          <a:p>
            <a:pPr algn="ctr"/>
            <a:r>
              <a:rPr lang="en-US" sz="2400">
                <a:solidFill>
                  <a:schemeClr val="accent5"/>
                </a:solidFill>
              </a:rPr>
              <a:t>resolution</a:t>
            </a:r>
          </a:p>
        </p:txBody>
      </p:sp>
      <p:sp>
        <p:nvSpPr>
          <p:cNvPr id="712709" name="Text Box 5"/>
          <p:cNvSpPr txBox="1">
            <a:spLocks noChangeArrowheads="1"/>
          </p:cNvSpPr>
          <p:nvPr/>
        </p:nvSpPr>
        <p:spPr bwMode="auto">
          <a:xfrm>
            <a:off x="3219457" y="1500174"/>
            <a:ext cx="2270173" cy="830997"/>
          </a:xfrm>
          <a:prstGeom prst="rect">
            <a:avLst/>
          </a:prstGeom>
          <a:noFill/>
          <a:ln w="9525">
            <a:noFill/>
            <a:miter lim="800000"/>
            <a:headEnd/>
            <a:tailEnd/>
          </a:ln>
          <a:effectLst/>
        </p:spPr>
        <p:txBody>
          <a:bodyPr wrap="none">
            <a:spAutoFit/>
          </a:bodyPr>
          <a:lstStyle/>
          <a:p>
            <a:pPr algn="ctr"/>
            <a:r>
              <a:rPr lang="en-US" sz="2400" dirty="0">
                <a:solidFill>
                  <a:schemeClr val="tx2"/>
                </a:solidFill>
              </a:rPr>
              <a:t>conflict resolution</a:t>
            </a:r>
          </a:p>
          <a:p>
            <a:pPr algn="ctr"/>
            <a:r>
              <a:rPr lang="en-US" sz="2400" dirty="0">
                <a:solidFill>
                  <a:schemeClr val="tx2"/>
                </a:solidFill>
              </a:rPr>
              <a:t>strategies</a:t>
            </a:r>
          </a:p>
        </p:txBody>
      </p:sp>
      <p:cxnSp>
        <p:nvCxnSpPr>
          <p:cNvPr id="712710" name="AutoShape 6"/>
          <p:cNvCxnSpPr>
            <a:cxnSpLocks noChangeShapeType="1"/>
            <a:stCxn id="712709" idx="2"/>
            <a:endCxn id="712707" idx="0"/>
          </p:cNvCxnSpPr>
          <p:nvPr/>
        </p:nvCxnSpPr>
        <p:spPr bwMode="auto">
          <a:xfrm rot="5400000">
            <a:off x="3597908" y="2080539"/>
            <a:ext cx="506004" cy="1007268"/>
          </a:xfrm>
          <a:prstGeom prst="straightConnector1">
            <a:avLst/>
          </a:prstGeom>
          <a:noFill/>
          <a:ln w="9525">
            <a:solidFill>
              <a:schemeClr val="tx1"/>
            </a:solidFill>
            <a:round/>
            <a:headEnd/>
            <a:tailEnd/>
          </a:ln>
          <a:effectLst/>
        </p:spPr>
      </p:cxnSp>
      <p:cxnSp>
        <p:nvCxnSpPr>
          <p:cNvPr id="712711" name="AutoShape 7"/>
          <p:cNvCxnSpPr>
            <a:cxnSpLocks noChangeShapeType="1"/>
            <a:stCxn id="712709" idx="2"/>
            <a:endCxn id="712706" idx="0"/>
          </p:cNvCxnSpPr>
          <p:nvPr/>
        </p:nvCxnSpPr>
        <p:spPr bwMode="auto">
          <a:xfrm rot="5400000">
            <a:off x="2531083" y="1013714"/>
            <a:ext cx="506004" cy="3140919"/>
          </a:xfrm>
          <a:prstGeom prst="straightConnector1">
            <a:avLst/>
          </a:prstGeom>
          <a:noFill/>
          <a:ln w="9525">
            <a:solidFill>
              <a:schemeClr val="tx1"/>
            </a:solidFill>
            <a:round/>
            <a:headEnd/>
            <a:tailEnd/>
          </a:ln>
          <a:effectLst/>
        </p:spPr>
      </p:cxnSp>
      <p:cxnSp>
        <p:nvCxnSpPr>
          <p:cNvPr id="712712" name="AutoShape 8"/>
          <p:cNvCxnSpPr>
            <a:cxnSpLocks noChangeShapeType="1"/>
            <a:stCxn id="712709" idx="2"/>
            <a:endCxn id="712708" idx="0"/>
          </p:cNvCxnSpPr>
          <p:nvPr/>
        </p:nvCxnSpPr>
        <p:spPr bwMode="auto">
          <a:xfrm rot="16200000" flipH="1">
            <a:off x="5371939" y="1313775"/>
            <a:ext cx="506004" cy="2540795"/>
          </a:xfrm>
          <a:prstGeom prst="straightConnector1">
            <a:avLst/>
          </a:prstGeom>
          <a:noFill/>
          <a:ln w="9525">
            <a:solidFill>
              <a:schemeClr val="tx1"/>
            </a:solidFill>
            <a:round/>
            <a:headEnd/>
            <a:tailEnd/>
          </a:ln>
          <a:effectLst/>
        </p:spPr>
      </p:cxnSp>
      <p:sp>
        <p:nvSpPr>
          <p:cNvPr id="712713" name="Text Box 9"/>
          <p:cNvSpPr txBox="1">
            <a:spLocks noChangeArrowheads="1"/>
          </p:cNvSpPr>
          <p:nvPr/>
        </p:nvSpPr>
        <p:spPr bwMode="auto">
          <a:xfrm>
            <a:off x="1812794" y="4064314"/>
            <a:ext cx="1149675" cy="830997"/>
          </a:xfrm>
          <a:prstGeom prst="rect">
            <a:avLst/>
          </a:prstGeom>
          <a:noFill/>
          <a:ln w="9525">
            <a:noFill/>
            <a:miter lim="800000"/>
            <a:headEnd/>
            <a:tailEnd/>
          </a:ln>
          <a:effectLst/>
        </p:spPr>
        <p:txBody>
          <a:bodyPr wrap="none">
            <a:spAutoFit/>
          </a:bodyPr>
          <a:lstStyle/>
          <a:p>
            <a:pPr algn="ctr"/>
            <a:r>
              <a:rPr lang="en-US" sz="2400" dirty="0">
                <a:solidFill>
                  <a:schemeClr val="accent4"/>
                </a:solidFill>
              </a:rPr>
              <a:t>instance</a:t>
            </a:r>
          </a:p>
          <a:p>
            <a:pPr algn="ctr"/>
            <a:r>
              <a:rPr lang="en-US" sz="2400" dirty="0">
                <a:solidFill>
                  <a:schemeClr val="accent4"/>
                </a:solidFill>
              </a:rPr>
              <a:t>based</a:t>
            </a:r>
          </a:p>
        </p:txBody>
      </p:sp>
      <p:sp>
        <p:nvSpPr>
          <p:cNvPr id="712714" name="Text Box 10"/>
          <p:cNvSpPr txBox="1">
            <a:spLocks noChangeArrowheads="1"/>
          </p:cNvSpPr>
          <p:nvPr/>
        </p:nvSpPr>
        <p:spPr bwMode="auto">
          <a:xfrm>
            <a:off x="5254494" y="4064314"/>
            <a:ext cx="1149675" cy="830997"/>
          </a:xfrm>
          <a:prstGeom prst="rect">
            <a:avLst/>
          </a:prstGeom>
          <a:noFill/>
          <a:ln w="9525">
            <a:noFill/>
            <a:miter lim="800000"/>
            <a:headEnd/>
            <a:tailEnd/>
          </a:ln>
          <a:effectLst/>
        </p:spPr>
        <p:txBody>
          <a:bodyPr wrap="none">
            <a:spAutoFit/>
          </a:bodyPr>
          <a:lstStyle/>
          <a:p>
            <a:pPr algn="ctr"/>
            <a:r>
              <a:rPr lang="en-US" sz="2400">
                <a:solidFill>
                  <a:schemeClr val="accent5"/>
                </a:solidFill>
              </a:rPr>
              <a:t>instance</a:t>
            </a:r>
          </a:p>
          <a:p>
            <a:pPr algn="ctr"/>
            <a:r>
              <a:rPr lang="en-US" sz="2400">
                <a:solidFill>
                  <a:schemeClr val="accent5"/>
                </a:solidFill>
              </a:rPr>
              <a:t>based</a:t>
            </a:r>
          </a:p>
        </p:txBody>
      </p:sp>
      <p:sp>
        <p:nvSpPr>
          <p:cNvPr id="712715" name="Text Box 11"/>
          <p:cNvSpPr txBox="1">
            <a:spLocks noChangeArrowheads="1"/>
          </p:cNvSpPr>
          <p:nvPr/>
        </p:nvSpPr>
        <p:spPr bwMode="auto">
          <a:xfrm>
            <a:off x="3350714" y="4064314"/>
            <a:ext cx="1390124" cy="830997"/>
          </a:xfrm>
          <a:prstGeom prst="rect">
            <a:avLst/>
          </a:prstGeom>
          <a:noFill/>
          <a:ln w="9525">
            <a:noFill/>
            <a:miter lim="800000"/>
            <a:headEnd/>
            <a:tailEnd/>
          </a:ln>
          <a:effectLst/>
        </p:spPr>
        <p:txBody>
          <a:bodyPr wrap="none">
            <a:spAutoFit/>
          </a:bodyPr>
          <a:lstStyle/>
          <a:p>
            <a:pPr algn="ctr"/>
            <a:r>
              <a:rPr lang="en-US" sz="2400">
                <a:solidFill>
                  <a:schemeClr val="accent4"/>
                </a:solidFill>
              </a:rPr>
              <a:t>metadata</a:t>
            </a:r>
          </a:p>
          <a:p>
            <a:pPr algn="ctr"/>
            <a:r>
              <a:rPr lang="en-US" sz="2400">
                <a:solidFill>
                  <a:schemeClr val="accent4"/>
                </a:solidFill>
              </a:rPr>
              <a:t>based</a:t>
            </a:r>
          </a:p>
        </p:txBody>
      </p:sp>
      <p:sp>
        <p:nvSpPr>
          <p:cNvPr id="712716" name="Text Box 12"/>
          <p:cNvSpPr txBox="1">
            <a:spLocks noChangeArrowheads="1"/>
          </p:cNvSpPr>
          <p:nvPr/>
        </p:nvSpPr>
        <p:spPr bwMode="auto">
          <a:xfrm>
            <a:off x="7240089" y="4064314"/>
            <a:ext cx="1390124" cy="830997"/>
          </a:xfrm>
          <a:prstGeom prst="rect">
            <a:avLst/>
          </a:prstGeom>
          <a:noFill/>
          <a:ln w="9525">
            <a:noFill/>
            <a:miter lim="800000"/>
            <a:headEnd/>
            <a:tailEnd/>
          </a:ln>
          <a:effectLst/>
        </p:spPr>
        <p:txBody>
          <a:bodyPr wrap="none">
            <a:spAutoFit/>
          </a:bodyPr>
          <a:lstStyle/>
          <a:p>
            <a:pPr algn="ctr"/>
            <a:r>
              <a:rPr lang="en-US" sz="2400">
                <a:solidFill>
                  <a:schemeClr val="accent5"/>
                </a:solidFill>
              </a:rPr>
              <a:t>metadata</a:t>
            </a:r>
          </a:p>
          <a:p>
            <a:pPr algn="ctr"/>
            <a:r>
              <a:rPr lang="en-US" sz="2400">
                <a:solidFill>
                  <a:schemeClr val="accent5"/>
                </a:solidFill>
              </a:rPr>
              <a:t>based</a:t>
            </a:r>
          </a:p>
        </p:txBody>
      </p:sp>
      <p:cxnSp>
        <p:nvCxnSpPr>
          <p:cNvPr id="712717" name="AutoShape 13"/>
          <p:cNvCxnSpPr>
            <a:cxnSpLocks noChangeShapeType="1"/>
            <a:stCxn id="712707" idx="2"/>
            <a:endCxn id="712713" idx="0"/>
          </p:cNvCxnSpPr>
          <p:nvPr/>
        </p:nvCxnSpPr>
        <p:spPr bwMode="auto">
          <a:xfrm rot="5400000">
            <a:off x="2669383" y="3386421"/>
            <a:ext cx="396142" cy="959644"/>
          </a:xfrm>
          <a:prstGeom prst="straightConnector1">
            <a:avLst/>
          </a:prstGeom>
          <a:noFill/>
          <a:ln w="9525">
            <a:solidFill>
              <a:schemeClr val="tx1"/>
            </a:solidFill>
            <a:round/>
            <a:headEnd/>
            <a:tailEnd/>
          </a:ln>
          <a:effectLst/>
        </p:spPr>
      </p:cxnSp>
      <p:cxnSp>
        <p:nvCxnSpPr>
          <p:cNvPr id="712718" name="AutoShape 14"/>
          <p:cNvCxnSpPr>
            <a:cxnSpLocks noChangeShapeType="1"/>
            <a:stCxn id="712707" idx="2"/>
            <a:endCxn id="712715" idx="0"/>
          </p:cNvCxnSpPr>
          <p:nvPr/>
        </p:nvCxnSpPr>
        <p:spPr bwMode="auto">
          <a:xfrm rot="16200000" flipH="1">
            <a:off x="3498455" y="3516993"/>
            <a:ext cx="396142" cy="698500"/>
          </a:xfrm>
          <a:prstGeom prst="straightConnector1">
            <a:avLst/>
          </a:prstGeom>
          <a:noFill/>
          <a:ln w="9525">
            <a:solidFill>
              <a:schemeClr val="tx1"/>
            </a:solidFill>
            <a:round/>
            <a:headEnd/>
            <a:tailEnd/>
          </a:ln>
          <a:effectLst/>
        </p:spPr>
      </p:cxnSp>
      <p:cxnSp>
        <p:nvCxnSpPr>
          <p:cNvPr id="712719" name="AutoShape 15"/>
          <p:cNvCxnSpPr>
            <a:cxnSpLocks noChangeShapeType="1"/>
            <a:stCxn id="712708" idx="2"/>
            <a:endCxn id="712714" idx="0"/>
          </p:cNvCxnSpPr>
          <p:nvPr/>
        </p:nvCxnSpPr>
        <p:spPr bwMode="auto">
          <a:xfrm rot="5400000">
            <a:off x="6164265" y="3333240"/>
            <a:ext cx="396142" cy="1066007"/>
          </a:xfrm>
          <a:prstGeom prst="straightConnector1">
            <a:avLst/>
          </a:prstGeom>
          <a:noFill/>
          <a:ln w="9525">
            <a:solidFill>
              <a:schemeClr val="tx1"/>
            </a:solidFill>
            <a:round/>
            <a:headEnd/>
            <a:tailEnd/>
          </a:ln>
          <a:effectLst/>
        </p:spPr>
      </p:cxnSp>
      <p:cxnSp>
        <p:nvCxnSpPr>
          <p:cNvPr id="712720" name="AutoShape 16"/>
          <p:cNvCxnSpPr>
            <a:cxnSpLocks noChangeShapeType="1"/>
            <a:stCxn id="712708" idx="2"/>
            <a:endCxn id="712716" idx="0"/>
          </p:cNvCxnSpPr>
          <p:nvPr/>
        </p:nvCxnSpPr>
        <p:spPr bwMode="auto">
          <a:xfrm rot="16200000" flipH="1">
            <a:off x="7217174" y="3346337"/>
            <a:ext cx="396142" cy="1039812"/>
          </a:xfrm>
          <a:prstGeom prst="straightConnector1">
            <a:avLst/>
          </a:prstGeom>
          <a:noFill/>
          <a:ln w="9525">
            <a:solidFill>
              <a:schemeClr val="tx1"/>
            </a:solidFill>
            <a:round/>
            <a:headEnd/>
            <a:tailEnd/>
          </a:ln>
          <a:effectLst/>
        </p:spPr>
      </p:cxnSp>
      <p:sp>
        <p:nvSpPr>
          <p:cNvPr id="712721" name="Text Box 17"/>
          <p:cNvSpPr txBox="1">
            <a:spLocks noChangeArrowheads="1"/>
          </p:cNvSpPr>
          <p:nvPr/>
        </p:nvSpPr>
        <p:spPr bwMode="auto">
          <a:xfrm>
            <a:off x="3208582" y="5396227"/>
            <a:ext cx="1236236" cy="461665"/>
          </a:xfrm>
          <a:prstGeom prst="rect">
            <a:avLst/>
          </a:prstGeom>
          <a:noFill/>
          <a:ln w="9525">
            <a:noFill/>
            <a:miter lim="800000"/>
            <a:headEnd/>
            <a:tailEnd/>
          </a:ln>
          <a:effectLst/>
        </p:spPr>
        <p:txBody>
          <a:bodyPr wrap="none">
            <a:spAutoFit/>
          </a:bodyPr>
          <a:lstStyle/>
          <a:p>
            <a:pPr algn="ctr"/>
            <a:r>
              <a:rPr lang="en-US" sz="2400" dirty="0">
                <a:solidFill>
                  <a:schemeClr val="accent5"/>
                </a:solidFill>
              </a:rPr>
              <a:t>deciding</a:t>
            </a:r>
          </a:p>
        </p:txBody>
      </p:sp>
      <p:sp>
        <p:nvSpPr>
          <p:cNvPr id="712722" name="Text Box 18"/>
          <p:cNvSpPr txBox="1">
            <a:spLocks noChangeArrowheads="1"/>
          </p:cNvSpPr>
          <p:nvPr/>
        </p:nvSpPr>
        <p:spPr bwMode="auto">
          <a:xfrm>
            <a:off x="4617461" y="5396227"/>
            <a:ext cx="1406154" cy="461665"/>
          </a:xfrm>
          <a:prstGeom prst="rect">
            <a:avLst/>
          </a:prstGeom>
          <a:noFill/>
          <a:ln w="9525">
            <a:noFill/>
            <a:miter lim="800000"/>
            <a:headEnd/>
            <a:tailEnd/>
          </a:ln>
          <a:effectLst/>
        </p:spPr>
        <p:txBody>
          <a:bodyPr wrap="none">
            <a:spAutoFit/>
          </a:bodyPr>
          <a:lstStyle/>
          <a:p>
            <a:pPr algn="ctr"/>
            <a:r>
              <a:rPr lang="en-US" sz="2400">
                <a:solidFill>
                  <a:schemeClr val="accent5"/>
                </a:solidFill>
              </a:rPr>
              <a:t>mediating</a:t>
            </a:r>
          </a:p>
        </p:txBody>
      </p:sp>
      <p:cxnSp>
        <p:nvCxnSpPr>
          <p:cNvPr id="712723" name="AutoShape 19"/>
          <p:cNvCxnSpPr>
            <a:cxnSpLocks noChangeShapeType="1"/>
            <a:stCxn id="712714" idx="2"/>
            <a:endCxn id="712721" idx="0"/>
          </p:cNvCxnSpPr>
          <p:nvPr/>
        </p:nvCxnSpPr>
        <p:spPr bwMode="auto">
          <a:xfrm rot="5400000">
            <a:off x="4577558" y="4144453"/>
            <a:ext cx="500916" cy="2002632"/>
          </a:xfrm>
          <a:prstGeom prst="straightConnector1">
            <a:avLst/>
          </a:prstGeom>
          <a:noFill/>
          <a:ln w="9525">
            <a:solidFill>
              <a:schemeClr val="tx1"/>
            </a:solidFill>
            <a:round/>
            <a:headEnd/>
            <a:tailEnd/>
          </a:ln>
          <a:effectLst/>
        </p:spPr>
      </p:cxnSp>
      <p:cxnSp>
        <p:nvCxnSpPr>
          <p:cNvPr id="712724" name="AutoShape 20"/>
          <p:cNvCxnSpPr>
            <a:cxnSpLocks noChangeShapeType="1"/>
            <a:stCxn id="712714" idx="2"/>
            <a:endCxn id="712722" idx="0"/>
          </p:cNvCxnSpPr>
          <p:nvPr/>
        </p:nvCxnSpPr>
        <p:spPr bwMode="auto">
          <a:xfrm rot="5400000">
            <a:off x="5324477" y="4891372"/>
            <a:ext cx="500916" cy="508794"/>
          </a:xfrm>
          <a:prstGeom prst="straightConnector1">
            <a:avLst/>
          </a:prstGeom>
          <a:noFill/>
          <a:ln w="9525">
            <a:solidFill>
              <a:schemeClr val="tx1"/>
            </a:solidFill>
            <a:round/>
            <a:headEnd/>
            <a:tailEnd/>
          </a:ln>
          <a:effectLst/>
        </p:spPr>
      </p:cxnSp>
      <p:sp>
        <p:nvSpPr>
          <p:cNvPr id="712725" name="Text Box 21"/>
          <p:cNvSpPr txBox="1">
            <a:spLocks noChangeArrowheads="1"/>
          </p:cNvSpPr>
          <p:nvPr/>
        </p:nvSpPr>
        <p:spPr bwMode="auto">
          <a:xfrm>
            <a:off x="6234357" y="5396227"/>
            <a:ext cx="1236236" cy="461665"/>
          </a:xfrm>
          <a:prstGeom prst="rect">
            <a:avLst/>
          </a:prstGeom>
          <a:noFill/>
          <a:ln w="9525">
            <a:noFill/>
            <a:miter lim="800000"/>
            <a:headEnd/>
            <a:tailEnd/>
          </a:ln>
          <a:effectLst/>
        </p:spPr>
        <p:txBody>
          <a:bodyPr wrap="none">
            <a:spAutoFit/>
          </a:bodyPr>
          <a:lstStyle/>
          <a:p>
            <a:pPr algn="ctr"/>
            <a:r>
              <a:rPr lang="en-US" sz="2400">
                <a:solidFill>
                  <a:schemeClr val="accent5"/>
                </a:solidFill>
              </a:rPr>
              <a:t>deciding</a:t>
            </a:r>
          </a:p>
        </p:txBody>
      </p:sp>
      <p:sp>
        <p:nvSpPr>
          <p:cNvPr id="712726" name="Text Box 22"/>
          <p:cNvSpPr txBox="1">
            <a:spLocks noChangeArrowheads="1"/>
          </p:cNvSpPr>
          <p:nvPr/>
        </p:nvSpPr>
        <p:spPr bwMode="auto">
          <a:xfrm>
            <a:off x="7714673" y="5396227"/>
            <a:ext cx="1406154" cy="461665"/>
          </a:xfrm>
          <a:prstGeom prst="rect">
            <a:avLst/>
          </a:prstGeom>
          <a:noFill/>
          <a:ln w="9525">
            <a:noFill/>
            <a:miter lim="800000"/>
            <a:headEnd/>
            <a:tailEnd/>
          </a:ln>
          <a:effectLst/>
        </p:spPr>
        <p:txBody>
          <a:bodyPr wrap="none">
            <a:spAutoFit/>
          </a:bodyPr>
          <a:lstStyle/>
          <a:p>
            <a:pPr algn="ctr"/>
            <a:r>
              <a:rPr lang="en-US" sz="2400">
                <a:solidFill>
                  <a:schemeClr val="accent5"/>
                </a:solidFill>
              </a:rPr>
              <a:t>mediating</a:t>
            </a:r>
          </a:p>
        </p:txBody>
      </p:sp>
      <p:cxnSp>
        <p:nvCxnSpPr>
          <p:cNvPr id="712727" name="AutoShape 23"/>
          <p:cNvCxnSpPr>
            <a:cxnSpLocks noChangeShapeType="1"/>
            <a:stCxn id="712716" idx="2"/>
            <a:endCxn id="712725" idx="0"/>
          </p:cNvCxnSpPr>
          <p:nvPr/>
        </p:nvCxnSpPr>
        <p:spPr bwMode="auto">
          <a:xfrm rot="5400000">
            <a:off x="7143355" y="4604431"/>
            <a:ext cx="500916" cy="1082676"/>
          </a:xfrm>
          <a:prstGeom prst="straightConnector1">
            <a:avLst/>
          </a:prstGeom>
          <a:noFill/>
          <a:ln w="9525">
            <a:solidFill>
              <a:schemeClr val="tx1"/>
            </a:solidFill>
            <a:round/>
            <a:headEnd/>
            <a:tailEnd/>
          </a:ln>
          <a:effectLst/>
        </p:spPr>
      </p:cxnSp>
      <p:cxnSp>
        <p:nvCxnSpPr>
          <p:cNvPr id="712728" name="AutoShape 24"/>
          <p:cNvCxnSpPr>
            <a:cxnSpLocks noChangeShapeType="1"/>
            <a:stCxn id="712716" idx="2"/>
            <a:endCxn id="712726" idx="0"/>
          </p:cNvCxnSpPr>
          <p:nvPr/>
        </p:nvCxnSpPr>
        <p:spPr bwMode="auto">
          <a:xfrm rot="16200000" flipH="1">
            <a:off x="7925992" y="4904469"/>
            <a:ext cx="500916" cy="482599"/>
          </a:xfrm>
          <a:prstGeom prst="straightConnector1">
            <a:avLst/>
          </a:prstGeom>
          <a:noFill/>
          <a:ln w="9525">
            <a:solidFill>
              <a:schemeClr val="tx1"/>
            </a:solidFill>
            <a:round/>
            <a:headEnd/>
            <a:tailEnd/>
          </a:ln>
          <a:effectLst/>
        </p:spPr>
      </p:cxnSp>
      <p:sp>
        <p:nvSpPr>
          <p:cNvPr id="28" name="Text Box 3"/>
          <p:cNvSpPr txBox="1">
            <a:spLocks noChangeArrowheads="1"/>
          </p:cNvSpPr>
          <p:nvPr/>
        </p:nvSpPr>
        <p:spPr bwMode="auto">
          <a:xfrm>
            <a:off x="570730" y="3621289"/>
            <a:ext cx="1358064" cy="307777"/>
          </a:xfrm>
          <a:prstGeom prst="rect">
            <a:avLst/>
          </a:prstGeom>
          <a:noFill/>
          <a:ln w="9525">
            <a:noFill/>
            <a:miter lim="800000"/>
            <a:headEnd/>
            <a:tailEnd/>
          </a:ln>
          <a:effectLst/>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Pass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it</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on</a:t>
            </a:r>
          </a:p>
        </p:txBody>
      </p:sp>
      <p:sp>
        <p:nvSpPr>
          <p:cNvPr id="29" name="Text Box 4"/>
          <p:cNvSpPr txBox="1">
            <a:spLocks noChangeArrowheads="1"/>
          </p:cNvSpPr>
          <p:nvPr/>
        </p:nvSpPr>
        <p:spPr bwMode="auto">
          <a:xfrm>
            <a:off x="1357290" y="4762038"/>
            <a:ext cx="2000264" cy="738664"/>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Take </a:t>
            </a:r>
            <a:r>
              <a:rPr lang="de-DE" sz="1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the</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r>
            <a:b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br>
            <a:r>
              <a:rPr lang="de-DE" sz="1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information</a:t>
            </a:r>
            <a:endPar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a:p>
            <a:pPr algn="ctr"/>
            <a:r>
              <a:rPr lang="de-DE" sz="1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No</a:t>
            </a:r>
            <a: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Gossiping</a:t>
            </a:r>
            <a:endPar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p:txBody>
      </p:sp>
      <p:sp>
        <p:nvSpPr>
          <p:cNvPr id="30" name="Text Box 5"/>
          <p:cNvSpPr txBox="1">
            <a:spLocks noChangeArrowheads="1"/>
          </p:cNvSpPr>
          <p:nvPr/>
        </p:nvSpPr>
        <p:spPr bwMode="auto">
          <a:xfrm>
            <a:off x="3248714" y="4834606"/>
            <a:ext cx="1537600" cy="523220"/>
          </a:xfrm>
          <a:prstGeom prst="rect">
            <a:avLst/>
          </a:prstGeom>
          <a:noFill/>
          <a:ln w="9525">
            <a:noFill/>
            <a:miter lim="800000"/>
            <a:headEnd/>
            <a:tailEnd/>
          </a:ln>
          <a:effectLst/>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Trust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your</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r>
            <a:b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br>
            <a:r>
              <a:rPr lang="de-DE" sz="1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friends</a:t>
            </a:r>
            <a:endPar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p:txBody>
      </p:sp>
      <p:sp>
        <p:nvSpPr>
          <p:cNvPr id="31" name="Text Box 6"/>
          <p:cNvSpPr txBox="1">
            <a:spLocks noChangeArrowheads="1"/>
          </p:cNvSpPr>
          <p:nvPr/>
        </p:nvSpPr>
        <p:spPr bwMode="auto">
          <a:xfrm>
            <a:off x="2968645" y="5762170"/>
            <a:ext cx="1746231" cy="738664"/>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Cry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with</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the</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wolves</a:t>
            </a:r>
            <a:endPar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a:p>
            <a:pPr algn="ct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Roll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the</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dice</a:t>
            </a:r>
            <a:endPar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p:txBody>
      </p:sp>
      <p:sp>
        <p:nvSpPr>
          <p:cNvPr id="32" name="Text Box 7"/>
          <p:cNvSpPr txBox="1">
            <a:spLocks noChangeArrowheads="1"/>
          </p:cNvSpPr>
          <p:nvPr/>
        </p:nvSpPr>
        <p:spPr bwMode="auto">
          <a:xfrm>
            <a:off x="4643438" y="5763300"/>
            <a:ext cx="1444626" cy="523220"/>
          </a:xfrm>
          <a:prstGeom prst="rect">
            <a:avLst/>
          </a:prstGeom>
          <a:noFill/>
          <a:ln w="9525">
            <a:noFill/>
            <a:miter lim="800000"/>
            <a:headEnd/>
            <a:tailEnd/>
          </a:ln>
          <a:effectLst/>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Meet</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in </a:t>
            </a:r>
            <a: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r>
            <a:b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br>
            <a:r>
              <a:rPr lang="de-DE" sz="1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the</a:t>
            </a:r>
            <a: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middle</a:t>
            </a:r>
            <a:endPar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p:txBody>
      </p:sp>
      <p:sp>
        <p:nvSpPr>
          <p:cNvPr id="33" name="Text Box 8"/>
          <p:cNvSpPr txBox="1">
            <a:spLocks noChangeArrowheads="1"/>
          </p:cNvSpPr>
          <p:nvPr/>
        </p:nvSpPr>
        <p:spPr bwMode="auto">
          <a:xfrm>
            <a:off x="5929322" y="5786454"/>
            <a:ext cx="2174858" cy="738664"/>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Nothing</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is</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older</a:t>
            </a:r>
            <a: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than</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the</a:t>
            </a:r>
            <a: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news</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from</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yesterday</a:t>
            </a:r>
            <a:endPar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linds(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linds(horizontal)">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normAutofit fontScale="90000"/>
          </a:bodyPr>
          <a:lstStyle/>
          <a:p>
            <a:r>
              <a:rPr lang="en-US" noProof="0" smtClean="0"/>
              <a:t>Conflict Resolution Functions</a:t>
            </a:r>
            <a:endParaRPr lang="en-US" noProof="0"/>
          </a:p>
        </p:txBody>
      </p:sp>
      <p:sp>
        <p:nvSpPr>
          <p:cNvPr id="9" name="Fußzeilenplatzhalter 8"/>
          <p:cNvSpPr>
            <a:spLocks noGrp="1"/>
          </p:cNvSpPr>
          <p:nvPr>
            <p:ph type="ftr" sz="quarter" idx="11"/>
          </p:nvPr>
        </p:nvSpPr>
        <p:spPr/>
        <p:txBody>
          <a:bodyPr/>
          <a:lstStyle/>
          <a:p>
            <a:r>
              <a:rPr lang="de-DE" smtClean="0"/>
              <a:t>Data Fusion | VLDB 2009 Tutorial | Luna Dong &amp; Felix Naumann</a:t>
            </a:r>
            <a:endParaRPr lang="de-DE"/>
          </a:p>
        </p:txBody>
      </p:sp>
      <p:sp>
        <p:nvSpPr>
          <p:cNvPr id="8" name="Foliennummernplatzhalter 7"/>
          <p:cNvSpPr>
            <a:spLocks noGrp="1"/>
          </p:cNvSpPr>
          <p:nvPr>
            <p:ph type="sldNum" sz="quarter" idx="12"/>
          </p:nvPr>
        </p:nvSpPr>
        <p:spPr/>
        <p:txBody>
          <a:bodyPr>
            <a:normAutofit fontScale="85000" lnSpcReduction="20000"/>
          </a:bodyPr>
          <a:lstStyle/>
          <a:p>
            <a:fld id="{59B5FACA-E808-4B0B-9CE5-2D4613DC80C8}" type="slidenum">
              <a:rPr lang="de-DE" smtClean="0"/>
              <a:pPr/>
              <a:t>31</a:t>
            </a:fld>
            <a:endParaRPr lang="de-DE"/>
          </a:p>
        </p:txBody>
      </p:sp>
      <p:graphicFrame>
        <p:nvGraphicFramePr>
          <p:cNvPr id="6" name="Tabelle 5"/>
          <p:cNvGraphicFramePr>
            <a:graphicFrameLocks noGrp="1"/>
          </p:cNvGraphicFramePr>
          <p:nvPr/>
        </p:nvGraphicFramePr>
        <p:xfrm>
          <a:off x="285720" y="1409596"/>
          <a:ext cx="8666989" cy="5394960"/>
        </p:xfrm>
        <a:graphic>
          <a:graphicData uri="http://schemas.openxmlformats.org/drawingml/2006/table">
            <a:tbl>
              <a:tblPr firstRow="1" bandRow="1">
                <a:tableStyleId>{5C22544A-7EE6-4342-B048-85BDC9FD1C3A}</a:tableStyleId>
              </a:tblPr>
              <a:tblGrid>
                <a:gridCol w="2503424"/>
                <a:gridCol w="3550603"/>
                <a:gridCol w="2612962"/>
              </a:tblGrid>
              <a:tr h="315857">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dirty="0" smtClean="0">
                          <a:ln>
                            <a:noFill/>
                          </a:ln>
                          <a:effectLst/>
                        </a:rPr>
                        <a:t>Function</a:t>
                      </a:r>
                      <a:endParaRPr kumimoji="0" lang="en-US" sz="1600" b="0" i="0" u="none" strike="noStrike" cap="none" normalizeH="0" baseline="0" noProof="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dirty="0" smtClean="0">
                          <a:ln>
                            <a:noFill/>
                          </a:ln>
                          <a:effectLst/>
                        </a:rPr>
                        <a:t>Description</a:t>
                      </a:r>
                      <a:endParaRPr kumimoji="0" lang="en-US" sz="1600" b="0" i="0" u="none" strike="noStrike" cap="none" normalizeH="0" baseline="0" noProof="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smtClean="0">
                          <a:ln>
                            <a:noFill/>
                          </a:ln>
                          <a:effectLst/>
                        </a:rPr>
                        <a:t>Examples</a:t>
                      </a:r>
                      <a:endParaRPr kumimoji="0" lang="en-US" sz="1600" b="0" i="0" u="none" strike="noStrike" cap="none" normalizeH="0" baseline="0" noProof="0" smtClean="0">
                        <a:ln>
                          <a:noFill/>
                        </a:ln>
                        <a:solidFill>
                          <a:schemeClr val="tx1"/>
                        </a:solidFill>
                        <a:effectLst/>
                        <a:latin typeface="+mn-lt"/>
                      </a:endParaRPr>
                    </a:p>
                  </a:txBody>
                  <a:tcPr horzOverflow="overflow"/>
                </a:tc>
              </a:tr>
              <a:tr h="315857">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dirty="0" smtClean="0">
                          <a:ln>
                            <a:noFill/>
                          </a:ln>
                          <a:effectLst/>
                        </a:rPr>
                        <a:t>Min, Max, Sum, Count, </a:t>
                      </a:r>
                      <a:r>
                        <a:rPr kumimoji="0" lang="en-US" sz="1600" u="none" strike="noStrike" cap="none" normalizeH="0" baseline="0" noProof="0" dirty="0" err="1" smtClean="0">
                          <a:ln>
                            <a:noFill/>
                          </a:ln>
                          <a:effectLst/>
                        </a:rPr>
                        <a:t>Avg</a:t>
                      </a:r>
                      <a:endParaRPr kumimoji="0" lang="en-US" sz="1600" b="0" i="0" u="none" strike="noStrike" cap="none" normalizeH="0" baseline="0" noProof="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smtClean="0">
                          <a:ln>
                            <a:noFill/>
                          </a:ln>
                          <a:effectLst/>
                        </a:rPr>
                        <a:t>Standard aggregation</a:t>
                      </a:r>
                      <a:endParaRPr kumimoji="0" lang="en-US" sz="1600" b="0" i="0" u="none" strike="noStrike" cap="none" normalizeH="0" baseline="0" noProof="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b="0" i="0" u="none" strike="noStrike" cap="none" normalizeH="0" baseline="0" noProof="0" smtClean="0">
                          <a:ln>
                            <a:noFill/>
                          </a:ln>
                          <a:solidFill>
                            <a:schemeClr val="tx1"/>
                          </a:solidFill>
                          <a:effectLst/>
                          <a:latin typeface="+mn-lt"/>
                        </a:rPr>
                        <a:t>NumChildren, Salary, Height</a:t>
                      </a:r>
                    </a:p>
                  </a:txBody>
                  <a:tcPr horzOverflow="overflow"/>
                </a:tc>
              </a:tr>
              <a:tr h="315857">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dirty="0" smtClean="0">
                          <a:ln>
                            <a:noFill/>
                          </a:ln>
                          <a:effectLst/>
                        </a:rPr>
                        <a:t>Random</a:t>
                      </a:r>
                      <a:endParaRPr kumimoji="0" lang="en-US" sz="1600" b="0" i="0" u="none" strike="noStrike" cap="none" normalizeH="0" baseline="0" noProof="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smtClean="0">
                          <a:ln>
                            <a:noFill/>
                          </a:ln>
                          <a:effectLst/>
                        </a:rPr>
                        <a:t>Random choice</a:t>
                      </a:r>
                      <a:endParaRPr kumimoji="0" lang="en-US" sz="1600" b="0" i="0" u="none" strike="noStrike" cap="none" normalizeH="0" baseline="0" noProof="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b="0" i="0" u="none" strike="noStrike" cap="none" normalizeH="0" baseline="0" noProof="0" smtClean="0">
                          <a:ln>
                            <a:noFill/>
                          </a:ln>
                          <a:solidFill>
                            <a:schemeClr val="tx1"/>
                          </a:solidFill>
                          <a:effectLst/>
                          <a:latin typeface="+mn-lt"/>
                        </a:rPr>
                        <a:t>Shoe size</a:t>
                      </a:r>
                    </a:p>
                  </a:txBody>
                  <a:tcPr horzOverflow="overflow"/>
                </a:tc>
              </a:tr>
              <a:tr h="315857">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dirty="0" smtClean="0">
                          <a:ln>
                            <a:noFill/>
                          </a:ln>
                          <a:effectLst/>
                        </a:rPr>
                        <a:t>Longest, Shortest</a:t>
                      </a:r>
                      <a:endParaRPr kumimoji="0" lang="en-US" sz="1600" b="0" i="0" u="none" strike="noStrike" cap="none" normalizeH="0" baseline="0" noProof="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dirty="0" smtClean="0">
                          <a:ln>
                            <a:noFill/>
                          </a:ln>
                          <a:effectLst/>
                        </a:rPr>
                        <a:t>Longest/shortest value</a:t>
                      </a:r>
                      <a:endParaRPr kumimoji="0" lang="en-US" sz="1600" b="0" i="0" u="none" strike="noStrike" cap="none" normalizeH="0" baseline="0" noProof="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b="0" i="0" u="none" strike="noStrike" cap="none" normalizeH="0" baseline="0" noProof="0" dirty="0" err="1" smtClean="0">
                          <a:ln>
                            <a:noFill/>
                          </a:ln>
                          <a:solidFill>
                            <a:schemeClr val="tx1"/>
                          </a:solidFill>
                          <a:effectLst/>
                          <a:latin typeface="+mn-lt"/>
                        </a:rPr>
                        <a:t>First_name</a:t>
                      </a:r>
                      <a:endParaRPr kumimoji="0" lang="en-US" sz="1600" b="0" i="0" u="none" strike="noStrike" cap="none" normalizeH="0" baseline="0" noProof="0" dirty="0" smtClean="0">
                        <a:ln>
                          <a:noFill/>
                        </a:ln>
                        <a:solidFill>
                          <a:schemeClr val="tx1"/>
                        </a:solidFill>
                        <a:effectLst/>
                        <a:latin typeface="+mn-lt"/>
                      </a:endParaRPr>
                    </a:p>
                  </a:txBody>
                  <a:tcPr horzOverflow="overflow"/>
                </a:tc>
              </a:tr>
              <a:tr h="315857">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dirty="0" smtClean="0">
                          <a:ln>
                            <a:noFill/>
                          </a:ln>
                          <a:effectLst/>
                        </a:rPr>
                        <a:t>Choose(source)</a:t>
                      </a:r>
                      <a:endParaRPr kumimoji="0" lang="en-US" sz="1600" b="0" i="0" u="none" strike="noStrike" cap="none" normalizeH="0" baseline="0" noProof="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dirty="0" smtClean="0">
                          <a:ln>
                            <a:noFill/>
                          </a:ln>
                          <a:effectLst/>
                        </a:rPr>
                        <a:t>Value from a particular source</a:t>
                      </a:r>
                      <a:endParaRPr kumimoji="0" lang="en-US" sz="1600" b="0" i="0" u="none" strike="noStrike" cap="none" normalizeH="0" baseline="0" noProof="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b="0" i="0" u="none" strike="noStrike" cap="none" normalizeH="0" baseline="0" noProof="0" dirty="0" err="1" smtClean="0">
                          <a:ln>
                            <a:noFill/>
                          </a:ln>
                          <a:solidFill>
                            <a:schemeClr val="tx1"/>
                          </a:solidFill>
                          <a:effectLst/>
                          <a:latin typeface="+mn-lt"/>
                        </a:rPr>
                        <a:t>DoB</a:t>
                      </a:r>
                      <a:r>
                        <a:rPr kumimoji="0" lang="en-US" sz="1600" b="0" i="0" u="none" strike="noStrike" cap="none" normalizeH="0" baseline="0" noProof="0" dirty="0" smtClean="0">
                          <a:ln>
                            <a:noFill/>
                          </a:ln>
                          <a:solidFill>
                            <a:schemeClr val="tx1"/>
                          </a:solidFill>
                          <a:effectLst/>
                          <a:latin typeface="+mn-lt"/>
                        </a:rPr>
                        <a:t> (DMV), CEO (SEC)</a:t>
                      </a:r>
                    </a:p>
                  </a:txBody>
                  <a:tcPr horzOverflow="overflow"/>
                </a:tc>
              </a:tr>
              <a:tr h="315857">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dirty="0" err="1" smtClean="0">
                          <a:ln>
                            <a:noFill/>
                          </a:ln>
                          <a:effectLst/>
                        </a:rPr>
                        <a:t>ChooseDepending</a:t>
                      </a:r>
                      <a:r>
                        <a:rPr kumimoji="0" lang="en-US" sz="1600" u="none" strike="noStrike" cap="none" normalizeH="0" baseline="0" noProof="0" dirty="0" smtClean="0">
                          <a:ln>
                            <a:noFill/>
                          </a:ln>
                          <a:effectLst/>
                        </a:rPr>
                        <a:t>(</a:t>
                      </a:r>
                      <a:r>
                        <a:rPr kumimoji="0" lang="en-US" sz="1600" u="none" strike="noStrike" cap="none" normalizeH="0" baseline="0" noProof="0" dirty="0" err="1" smtClean="0">
                          <a:ln>
                            <a:noFill/>
                          </a:ln>
                          <a:effectLst/>
                        </a:rPr>
                        <a:t>val</a:t>
                      </a:r>
                      <a:r>
                        <a:rPr kumimoji="0" lang="en-US" sz="1600" u="none" strike="noStrike" cap="none" normalizeH="0" baseline="0" noProof="0" dirty="0" smtClean="0">
                          <a:ln>
                            <a:noFill/>
                          </a:ln>
                          <a:effectLst/>
                        </a:rPr>
                        <a:t>, </a:t>
                      </a:r>
                      <a:r>
                        <a:rPr kumimoji="0" lang="en-US" sz="1600" u="none" strike="noStrike" cap="none" normalizeH="0" baseline="0" noProof="0" dirty="0" err="1" smtClean="0">
                          <a:ln>
                            <a:noFill/>
                          </a:ln>
                          <a:effectLst/>
                        </a:rPr>
                        <a:t>col</a:t>
                      </a:r>
                      <a:r>
                        <a:rPr kumimoji="0" lang="en-US" sz="1600" u="none" strike="noStrike" cap="none" normalizeH="0" baseline="0" noProof="0" dirty="0" smtClean="0">
                          <a:ln>
                            <a:noFill/>
                          </a:ln>
                          <a:effectLst/>
                        </a:rPr>
                        <a:t>)</a:t>
                      </a:r>
                      <a:endParaRPr kumimoji="0" lang="en-US" sz="1600" b="0" i="0" u="none" strike="noStrike" cap="none" normalizeH="0" baseline="0" noProof="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dirty="0" smtClean="0">
                          <a:ln>
                            <a:noFill/>
                          </a:ln>
                          <a:effectLst/>
                        </a:rPr>
                        <a:t>Value depends on value chosen in other column</a:t>
                      </a:r>
                      <a:endParaRPr kumimoji="0" lang="en-US" sz="1600" b="0" i="1" u="none" strike="noStrike" cap="none" normalizeH="0" baseline="0" noProof="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b="0" i="0" u="none" strike="noStrike" cap="none" normalizeH="0" baseline="0" noProof="0" dirty="0" smtClean="0">
                          <a:ln>
                            <a:noFill/>
                          </a:ln>
                          <a:solidFill>
                            <a:schemeClr val="tx1"/>
                          </a:solidFill>
                          <a:effectLst/>
                          <a:latin typeface="+mn-lt"/>
                        </a:rPr>
                        <a:t>city &amp; zip, e-mail &amp; employer</a:t>
                      </a:r>
                    </a:p>
                  </a:txBody>
                  <a:tcPr horzOverflow="overflow"/>
                </a:tc>
              </a:tr>
              <a:tr h="315857">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dirty="0" smtClean="0">
                          <a:ln>
                            <a:noFill/>
                          </a:ln>
                          <a:effectLst/>
                        </a:rPr>
                        <a:t>Vote</a:t>
                      </a:r>
                      <a:endParaRPr kumimoji="0" lang="en-US" sz="1600" b="0" i="0" u="none" strike="noStrike" cap="none" normalizeH="0" baseline="0" noProof="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dirty="0" smtClean="0">
                          <a:ln>
                            <a:noFill/>
                          </a:ln>
                          <a:effectLst/>
                        </a:rPr>
                        <a:t>Majority decision</a:t>
                      </a:r>
                      <a:endParaRPr kumimoji="0" lang="en-US" sz="1600" b="0" i="0" u="none" strike="noStrike" cap="none" normalizeH="0" baseline="0" noProof="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b="0" i="0" u="none" strike="noStrike" cap="none" normalizeH="0" baseline="0" noProof="0" dirty="0" smtClean="0">
                          <a:ln>
                            <a:noFill/>
                          </a:ln>
                          <a:solidFill>
                            <a:schemeClr val="tx1"/>
                          </a:solidFill>
                          <a:effectLst/>
                          <a:latin typeface="+mn-lt"/>
                        </a:rPr>
                        <a:t>Rating</a:t>
                      </a:r>
                    </a:p>
                  </a:txBody>
                  <a:tcPr horzOverflow="overflow"/>
                </a:tc>
              </a:tr>
              <a:tr h="315857">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smtClean="0">
                          <a:ln>
                            <a:noFill/>
                          </a:ln>
                          <a:effectLst/>
                        </a:rPr>
                        <a:t>Coalesce</a:t>
                      </a:r>
                      <a:endParaRPr kumimoji="0" lang="en-US" sz="1600" b="0" i="0" u="none" strike="noStrike" cap="none" normalizeH="0" baseline="0" noProof="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dirty="0" smtClean="0">
                          <a:ln>
                            <a:noFill/>
                          </a:ln>
                          <a:effectLst/>
                        </a:rPr>
                        <a:t>First non-null value</a:t>
                      </a:r>
                      <a:endParaRPr kumimoji="0" lang="en-US" sz="1600" b="0" i="0" u="none" strike="noStrike" cap="none" normalizeH="0" baseline="0" noProof="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b="0" i="0" u="none" strike="noStrike" cap="none" normalizeH="0" baseline="0" noProof="0" dirty="0" err="1" smtClean="0">
                          <a:ln>
                            <a:noFill/>
                          </a:ln>
                          <a:solidFill>
                            <a:schemeClr val="tx1"/>
                          </a:solidFill>
                          <a:effectLst/>
                          <a:latin typeface="+mn-lt"/>
                        </a:rPr>
                        <a:t>First_name</a:t>
                      </a:r>
                      <a:endParaRPr kumimoji="0" lang="en-US" sz="1600" b="0" i="0" u="none" strike="noStrike" cap="none" normalizeH="0" baseline="0" noProof="0" dirty="0" smtClean="0">
                        <a:ln>
                          <a:noFill/>
                        </a:ln>
                        <a:solidFill>
                          <a:schemeClr val="tx1"/>
                        </a:solidFill>
                        <a:effectLst/>
                        <a:latin typeface="+mn-lt"/>
                      </a:endParaRPr>
                    </a:p>
                  </a:txBody>
                  <a:tcPr horzOverflow="overflow"/>
                </a:tc>
              </a:tr>
              <a:tr h="315857">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smtClean="0">
                          <a:ln>
                            <a:noFill/>
                          </a:ln>
                          <a:effectLst/>
                        </a:rPr>
                        <a:t>Group, Concat</a:t>
                      </a:r>
                      <a:endParaRPr kumimoji="0" lang="en-US" sz="1600" b="0" i="0" u="none" strike="noStrike" cap="none" normalizeH="0" baseline="0" noProof="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dirty="0" smtClean="0">
                          <a:ln>
                            <a:noFill/>
                          </a:ln>
                          <a:effectLst/>
                        </a:rPr>
                        <a:t>Group or concatenate all values</a:t>
                      </a:r>
                      <a:endParaRPr kumimoji="0" lang="en-US" sz="1600" b="0" i="0" u="none" strike="noStrike" cap="none" normalizeH="0" baseline="0" noProof="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b="0" i="0" u="none" strike="noStrike" cap="none" normalizeH="0" baseline="0" noProof="0" dirty="0" err="1" smtClean="0">
                          <a:ln>
                            <a:noFill/>
                          </a:ln>
                          <a:solidFill>
                            <a:schemeClr val="tx1"/>
                          </a:solidFill>
                          <a:effectLst/>
                          <a:latin typeface="+mn-lt"/>
                        </a:rPr>
                        <a:t>Book_reviews</a:t>
                      </a:r>
                      <a:endParaRPr kumimoji="0" lang="en-US" sz="1600" b="0" i="0" u="none" strike="noStrike" cap="none" normalizeH="0" baseline="0" noProof="0" dirty="0" smtClean="0">
                        <a:ln>
                          <a:noFill/>
                        </a:ln>
                        <a:solidFill>
                          <a:schemeClr val="tx1"/>
                        </a:solidFill>
                        <a:effectLst/>
                        <a:latin typeface="+mn-lt"/>
                      </a:endParaRPr>
                    </a:p>
                  </a:txBody>
                  <a:tcPr horzOverflow="overflow"/>
                </a:tc>
              </a:tr>
              <a:tr h="315857">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smtClean="0">
                          <a:ln>
                            <a:noFill/>
                          </a:ln>
                          <a:effectLst/>
                        </a:rPr>
                        <a:t>MostRecent</a:t>
                      </a:r>
                      <a:endParaRPr kumimoji="0" lang="en-US" sz="1600" b="0" i="0" u="none" strike="noStrike" cap="none" normalizeH="0" baseline="0" noProof="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dirty="0" smtClean="0">
                          <a:ln>
                            <a:noFill/>
                          </a:ln>
                          <a:effectLst/>
                        </a:rPr>
                        <a:t>Most recent (up-to-date) value</a:t>
                      </a:r>
                      <a:endParaRPr kumimoji="0" lang="en-US" sz="1600" b="0" i="0" u="none" strike="noStrike" cap="none" normalizeH="0" baseline="0" noProof="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b="0" i="0" u="none" strike="noStrike" cap="none" normalizeH="0" baseline="0" noProof="0" dirty="0" smtClean="0">
                          <a:ln>
                            <a:noFill/>
                          </a:ln>
                          <a:solidFill>
                            <a:schemeClr val="tx1"/>
                          </a:solidFill>
                          <a:effectLst/>
                          <a:latin typeface="+mn-lt"/>
                        </a:rPr>
                        <a:t>Address</a:t>
                      </a:r>
                    </a:p>
                  </a:txBody>
                  <a:tcPr horzOverflow="overflow"/>
                </a:tc>
              </a:tr>
              <a:tr h="495852">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dirty="0" err="1" smtClean="0">
                          <a:ln>
                            <a:noFill/>
                          </a:ln>
                          <a:effectLst/>
                        </a:rPr>
                        <a:t>MostAbstract</a:t>
                      </a:r>
                      <a:r>
                        <a:rPr kumimoji="0" lang="en-US" sz="1600" u="none" strike="noStrike" cap="none" normalizeH="0" baseline="0" noProof="0" dirty="0" smtClean="0">
                          <a:ln>
                            <a:noFill/>
                          </a:ln>
                          <a:effectLst/>
                        </a:rPr>
                        <a:t>, </a:t>
                      </a:r>
                      <a:r>
                        <a:rPr kumimoji="0" lang="en-US" sz="1600" u="none" strike="noStrike" cap="none" normalizeH="0" baseline="0" noProof="0" dirty="0" err="1" smtClean="0">
                          <a:ln>
                            <a:noFill/>
                          </a:ln>
                          <a:effectLst/>
                        </a:rPr>
                        <a:t>MostSpecific</a:t>
                      </a:r>
                      <a:r>
                        <a:rPr kumimoji="0" lang="en-US" sz="1600" u="none" strike="noStrike" cap="none" normalizeH="0" baseline="0" noProof="0" dirty="0" smtClean="0">
                          <a:ln>
                            <a:noFill/>
                          </a:ln>
                          <a:effectLst/>
                        </a:rPr>
                        <a:t>, </a:t>
                      </a:r>
                      <a:br>
                        <a:rPr kumimoji="0" lang="en-US" sz="1600" u="none" strike="noStrike" cap="none" normalizeH="0" baseline="0" noProof="0" dirty="0" smtClean="0">
                          <a:ln>
                            <a:noFill/>
                          </a:ln>
                          <a:effectLst/>
                        </a:rPr>
                      </a:br>
                      <a:r>
                        <a:rPr kumimoji="0" lang="en-US" sz="1600" u="none" strike="noStrike" cap="none" normalizeH="0" baseline="0" noProof="0" dirty="0" err="1" smtClean="0">
                          <a:ln>
                            <a:noFill/>
                          </a:ln>
                          <a:effectLst/>
                        </a:rPr>
                        <a:t>CommonAncestor</a:t>
                      </a:r>
                      <a:endParaRPr kumimoji="0" lang="en-US" sz="1600" b="0" i="0" u="none" strike="noStrike" cap="none" normalizeH="0" baseline="0" noProof="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smtClean="0">
                          <a:ln>
                            <a:noFill/>
                          </a:ln>
                          <a:effectLst/>
                        </a:rPr>
                        <a:t>Use a taxonomy / ontology</a:t>
                      </a:r>
                      <a:endParaRPr kumimoji="0" lang="en-US" sz="1600" b="0" i="0" u="none" strike="noStrike" cap="none" normalizeH="0" baseline="0" noProof="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b="0" i="0" u="none" strike="noStrike" cap="none" normalizeH="0" baseline="0" noProof="0" dirty="0" smtClean="0">
                          <a:ln>
                            <a:noFill/>
                          </a:ln>
                          <a:solidFill>
                            <a:schemeClr val="tx1"/>
                          </a:solidFill>
                          <a:effectLst/>
                          <a:latin typeface="+mn-lt"/>
                        </a:rPr>
                        <a:t>Location</a:t>
                      </a:r>
                    </a:p>
                  </a:txBody>
                  <a:tcPr horzOverflow="overflow"/>
                </a:tc>
              </a:tr>
              <a:tr h="315857">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b="0" i="0" u="none" strike="noStrike" cap="none" normalizeH="0" baseline="0" noProof="0" dirty="0" smtClean="0">
                          <a:ln>
                            <a:noFill/>
                          </a:ln>
                          <a:solidFill>
                            <a:schemeClr val="tx1"/>
                          </a:solidFill>
                          <a:effectLst/>
                          <a:latin typeface="+mn-lt"/>
                        </a:rPr>
                        <a:t>Escalate</a:t>
                      </a: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b="0" i="0" u="none" strike="noStrike" cap="none" normalizeH="0" baseline="0" noProof="0" dirty="0" smtClean="0">
                          <a:ln>
                            <a:noFill/>
                          </a:ln>
                          <a:solidFill>
                            <a:schemeClr val="tx1"/>
                          </a:solidFill>
                          <a:effectLst/>
                          <a:latin typeface="+mn-lt"/>
                        </a:rPr>
                        <a:t>Export conflicting values</a:t>
                      </a: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b="0" i="0" u="none" strike="noStrike" cap="none" normalizeH="0" baseline="0" noProof="0" dirty="0" smtClean="0">
                          <a:ln>
                            <a:noFill/>
                          </a:ln>
                          <a:solidFill>
                            <a:schemeClr val="tx1"/>
                          </a:solidFill>
                          <a:effectLst/>
                          <a:latin typeface="+mn-lt"/>
                        </a:rPr>
                        <a:t>gender</a:t>
                      </a:r>
                    </a:p>
                  </a:txBody>
                  <a:tcPr horzOverflow="overflow"/>
                </a:tc>
              </a:tr>
              <a:tr h="315857">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dirty="0" smtClean="0">
                          <a:ln>
                            <a:noFill/>
                          </a:ln>
                          <a:effectLst/>
                        </a:rPr>
                        <a:t>…</a:t>
                      </a:r>
                      <a:endParaRPr kumimoji="0" lang="en-US" sz="1600" b="0" i="0" u="none" strike="noStrike" cap="none" normalizeH="0" baseline="0" noProof="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u="none" strike="noStrike" cap="none" normalizeH="0" baseline="0" noProof="0" dirty="0" smtClean="0">
                          <a:ln>
                            <a:noFill/>
                          </a:ln>
                          <a:effectLst/>
                        </a:rPr>
                        <a:t>…</a:t>
                      </a:r>
                      <a:endParaRPr kumimoji="0" lang="en-US" sz="1600" b="0" i="0" u="none" strike="noStrike" cap="none" normalizeH="0" baseline="0" noProof="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15000"/>
                        </a:lnSpc>
                        <a:spcBef>
                          <a:spcPct val="30000"/>
                        </a:spcBef>
                        <a:spcAft>
                          <a:spcPct val="0"/>
                        </a:spcAft>
                        <a:buClrTx/>
                        <a:buSzTx/>
                        <a:buFontTx/>
                        <a:buNone/>
                        <a:tabLst/>
                      </a:pPr>
                      <a:r>
                        <a:rPr kumimoji="0" lang="en-US" sz="1600" b="0" i="0" u="none" strike="noStrike" cap="none" normalizeH="0" baseline="0" noProof="0" dirty="0" smtClean="0">
                          <a:ln>
                            <a:noFill/>
                          </a:ln>
                          <a:solidFill>
                            <a:schemeClr val="tx1"/>
                          </a:solidFill>
                          <a:effectLst/>
                          <a:latin typeface="+mn-lt"/>
                        </a:rPr>
                        <a:t>…</a:t>
                      </a:r>
                    </a:p>
                  </a:txBody>
                  <a:tcPr horzOverflow="overflow"/>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29" name="Rectangle 25"/>
          <p:cNvSpPr>
            <a:spLocks noGrp="1" noChangeArrowheads="1"/>
          </p:cNvSpPr>
          <p:nvPr>
            <p:ph type="title"/>
          </p:nvPr>
        </p:nvSpPr>
        <p:spPr/>
        <p:txBody>
          <a:bodyPr>
            <a:normAutofit fontScale="90000"/>
          </a:bodyPr>
          <a:lstStyle/>
          <a:p>
            <a:r>
              <a:rPr lang="en-US" dirty="0"/>
              <a:t>Classification of </a:t>
            </a:r>
            <a:r>
              <a:rPr lang="en-US" dirty="0" smtClean="0"/>
              <a:t>Functions</a:t>
            </a:r>
            <a:endParaRPr lang="en-US" dirty="0"/>
          </a:p>
        </p:txBody>
      </p:sp>
      <p:sp>
        <p:nvSpPr>
          <p:cNvPr id="36" name="Fußzeilenplatzhalter 35"/>
          <p:cNvSpPr>
            <a:spLocks noGrp="1"/>
          </p:cNvSpPr>
          <p:nvPr>
            <p:ph type="ftr" sz="quarter" idx="11"/>
          </p:nvPr>
        </p:nvSpPr>
        <p:spPr/>
        <p:txBody>
          <a:bodyPr/>
          <a:lstStyle/>
          <a:p>
            <a:r>
              <a:rPr lang="de-DE" smtClean="0"/>
              <a:t>Data Fusion | VLDB 2009 Tutorial | Luna Dong &amp; Felix Naumann</a:t>
            </a:r>
            <a:endParaRPr lang="de-DE"/>
          </a:p>
        </p:txBody>
      </p:sp>
      <p:sp>
        <p:nvSpPr>
          <p:cNvPr id="35" name="Foliennummernplatzhalter 34"/>
          <p:cNvSpPr>
            <a:spLocks noGrp="1"/>
          </p:cNvSpPr>
          <p:nvPr>
            <p:ph type="sldNum" sz="quarter" idx="12"/>
          </p:nvPr>
        </p:nvSpPr>
        <p:spPr/>
        <p:txBody>
          <a:bodyPr>
            <a:normAutofit fontScale="85000" lnSpcReduction="20000"/>
          </a:bodyPr>
          <a:lstStyle/>
          <a:p>
            <a:fld id="{990DCB26-31A7-407B-913D-2205DF993093}" type="slidenum">
              <a:rPr lang="de-DE" smtClean="0"/>
              <a:pPr/>
              <a:t>32</a:t>
            </a:fld>
            <a:endParaRPr lang="de-DE" dirty="0"/>
          </a:p>
        </p:txBody>
      </p:sp>
      <p:sp>
        <p:nvSpPr>
          <p:cNvPr id="712706" name="Text Box 2"/>
          <p:cNvSpPr txBox="1">
            <a:spLocks noChangeArrowheads="1"/>
          </p:cNvSpPr>
          <p:nvPr/>
        </p:nvSpPr>
        <p:spPr bwMode="auto">
          <a:xfrm>
            <a:off x="357158" y="2694299"/>
            <a:ext cx="1387111" cy="830997"/>
          </a:xfrm>
          <a:prstGeom prst="rect">
            <a:avLst/>
          </a:prstGeom>
          <a:noFill/>
          <a:ln w="9525">
            <a:noFill/>
            <a:miter lim="800000"/>
            <a:headEnd/>
            <a:tailEnd/>
          </a:ln>
          <a:effectLst/>
        </p:spPr>
        <p:txBody>
          <a:bodyPr wrap="none">
            <a:spAutoFit/>
          </a:bodyPr>
          <a:lstStyle/>
          <a:p>
            <a:pPr algn="ctr"/>
            <a:r>
              <a:rPr lang="en-US" sz="2400" dirty="0">
                <a:solidFill>
                  <a:schemeClr val="accent2"/>
                </a:solidFill>
              </a:rPr>
              <a:t>conflict</a:t>
            </a:r>
          </a:p>
          <a:p>
            <a:pPr algn="ctr"/>
            <a:r>
              <a:rPr lang="en-US" sz="2400" dirty="0">
                <a:solidFill>
                  <a:schemeClr val="accent2"/>
                </a:solidFill>
              </a:rPr>
              <a:t>ignorance</a:t>
            </a:r>
          </a:p>
        </p:txBody>
      </p:sp>
      <p:sp>
        <p:nvSpPr>
          <p:cNvPr id="712707" name="Text Box 3"/>
          <p:cNvSpPr txBox="1">
            <a:spLocks noChangeArrowheads="1"/>
          </p:cNvSpPr>
          <p:nvPr/>
        </p:nvSpPr>
        <p:spPr bwMode="auto">
          <a:xfrm>
            <a:off x="2458717" y="2694299"/>
            <a:ext cx="1451295" cy="830997"/>
          </a:xfrm>
          <a:prstGeom prst="rect">
            <a:avLst/>
          </a:prstGeom>
          <a:noFill/>
          <a:ln w="9525">
            <a:noFill/>
            <a:miter lim="800000"/>
            <a:headEnd/>
            <a:tailEnd/>
          </a:ln>
          <a:effectLst/>
        </p:spPr>
        <p:txBody>
          <a:bodyPr wrap="none">
            <a:spAutoFit/>
          </a:bodyPr>
          <a:lstStyle/>
          <a:p>
            <a:pPr algn="ctr"/>
            <a:r>
              <a:rPr lang="en-US" sz="2400" dirty="0">
                <a:solidFill>
                  <a:schemeClr val="accent4"/>
                </a:solidFill>
              </a:rPr>
              <a:t>conflict</a:t>
            </a:r>
          </a:p>
          <a:p>
            <a:pPr algn="ctr"/>
            <a:r>
              <a:rPr lang="en-US" sz="2400" dirty="0">
                <a:solidFill>
                  <a:schemeClr val="accent4"/>
                </a:solidFill>
              </a:rPr>
              <a:t>avoidance</a:t>
            </a:r>
          </a:p>
        </p:txBody>
      </p:sp>
      <p:sp>
        <p:nvSpPr>
          <p:cNvPr id="712708" name="Text Box 4"/>
          <p:cNvSpPr txBox="1">
            <a:spLocks noChangeArrowheads="1"/>
          </p:cNvSpPr>
          <p:nvPr/>
        </p:nvSpPr>
        <p:spPr bwMode="auto">
          <a:xfrm>
            <a:off x="6063013" y="2694299"/>
            <a:ext cx="1338829" cy="830997"/>
          </a:xfrm>
          <a:prstGeom prst="rect">
            <a:avLst/>
          </a:prstGeom>
          <a:noFill/>
          <a:ln w="9525">
            <a:noFill/>
            <a:miter lim="800000"/>
            <a:headEnd/>
            <a:tailEnd/>
          </a:ln>
          <a:effectLst/>
        </p:spPr>
        <p:txBody>
          <a:bodyPr wrap="none">
            <a:spAutoFit/>
          </a:bodyPr>
          <a:lstStyle/>
          <a:p>
            <a:pPr algn="ctr"/>
            <a:r>
              <a:rPr lang="en-US" sz="2400">
                <a:solidFill>
                  <a:schemeClr val="accent5"/>
                </a:solidFill>
              </a:rPr>
              <a:t>conflict</a:t>
            </a:r>
          </a:p>
          <a:p>
            <a:pPr algn="ctr"/>
            <a:r>
              <a:rPr lang="en-US" sz="2400">
                <a:solidFill>
                  <a:schemeClr val="accent5"/>
                </a:solidFill>
              </a:rPr>
              <a:t>resolution</a:t>
            </a:r>
          </a:p>
        </p:txBody>
      </p:sp>
      <p:sp>
        <p:nvSpPr>
          <p:cNvPr id="712709" name="Text Box 5"/>
          <p:cNvSpPr txBox="1">
            <a:spLocks noChangeArrowheads="1"/>
          </p:cNvSpPr>
          <p:nvPr/>
        </p:nvSpPr>
        <p:spPr bwMode="auto">
          <a:xfrm>
            <a:off x="3056546" y="1357298"/>
            <a:ext cx="2270173" cy="830997"/>
          </a:xfrm>
          <a:prstGeom prst="rect">
            <a:avLst/>
          </a:prstGeom>
          <a:noFill/>
          <a:ln w="9525">
            <a:noFill/>
            <a:miter lim="800000"/>
            <a:headEnd/>
            <a:tailEnd/>
          </a:ln>
          <a:effectLst/>
        </p:spPr>
        <p:txBody>
          <a:bodyPr wrap="none">
            <a:spAutoFit/>
          </a:bodyPr>
          <a:lstStyle/>
          <a:p>
            <a:pPr algn="ctr"/>
            <a:r>
              <a:rPr lang="en-US" sz="2400" dirty="0">
                <a:solidFill>
                  <a:schemeClr val="tx2"/>
                </a:solidFill>
              </a:rPr>
              <a:t>conflict resolution</a:t>
            </a:r>
          </a:p>
          <a:p>
            <a:pPr algn="ctr"/>
            <a:r>
              <a:rPr lang="en-US" sz="2400" dirty="0">
                <a:solidFill>
                  <a:schemeClr val="tx2"/>
                </a:solidFill>
              </a:rPr>
              <a:t>strategies</a:t>
            </a:r>
          </a:p>
        </p:txBody>
      </p:sp>
      <p:cxnSp>
        <p:nvCxnSpPr>
          <p:cNvPr id="712710" name="AutoShape 6"/>
          <p:cNvCxnSpPr>
            <a:cxnSpLocks noChangeShapeType="1"/>
            <a:stCxn id="712709" idx="2"/>
            <a:endCxn id="712707" idx="0"/>
          </p:cNvCxnSpPr>
          <p:nvPr/>
        </p:nvCxnSpPr>
        <p:spPr bwMode="auto">
          <a:xfrm rot="5400000">
            <a:off x="3434997" y="1937663"/>
            <a:ext cx="506004" cy="1007268"/>
          </a:xfrm>
          <a:prstGeom prst="straightConnector1">
            <a:avLst/>
          </a:prstGeom>
          <a:noFill/>
          <a:ln w="9525">
            <a:solidFill>
              <a:schemeClr val="tx1"/>
            </a:solidFill>
            <a:round/>
            <a:headEnd/>
            <a:tailEnd/>
          </a:ln>
          <a:effectLst/>
        </p:spPr>
      </p:cxnSp>
      <p:cxnSp>
        <p:nvCxnSpPr>
          <p:cNvPr id="712711" name="AutoShape 7"/>
          <p:cNvCxnSpPr>
            <a:cxnSpLocks noChangeShapeType="1"/>
            <a:stCxn id="712709" idx="2"/>
            <a:endCxn id="712706" idx="0"/>
          </p:cNvCxnSpPr>
          <p:nvPr/>
        </p:nvCxnSpPr>
        <p:spPr bwMode="auto">
          <a:xfrm rot="5400000">
            <a:off x="2368172" y="870838"/>
            <a:ext cx="506004" cy="3140919"/>
          </a:xfrm>
          <a:prstGeom prst="straightConnector1">
            <a:avLst/>
          </a:prstGeom>
          <a:noFill/>
          <a:ln w="9525">
            <a:solidFill>
              <a:schemeClr val="tx1"/>
            </a:solidFill>
            <a:round/>
            <a:headEnd/>
            <a:tailEnd/>
          </a:ln>
          <a:effectLst/>
        </p:spPr>
      </p:cxnSp>
      <p:cxnSp>
        <p:nvCxnSpPr>
          <p:cNvPr id="712712" name="AutoShape 8"/>
          <p:cNvCxnSpPr>
            <a:cxnSpLocks noChangeShapeType="1"/>
            <a:stCxn id="712709" idx="2"/>
            <a:endCxn id="712708" idx="0"/>
          </p:cNvCxnSpPr>
          <p:nvPr/>
        </p:nvCxnSpPr>
        <p:spPr bwMode="auto">
          <a:xfrm rot="16200000" flipH="1">
            <a:off x="5209028" y="1170899"/>
            <a:ext cx="506004" cy="2540795"/>
          </a:xfrm>
          <a:prstGeom prst="straightConnector1">
            <a:avLst/>
          </a:prstGeom>
          <a:noFill/>
          <a:ln w="9525">
            <a:solidFill>
              <a:schemeClr val="tx1"/>
            </a:solidFill>
            <a:round/>
            <a:headEnd/>
            <a:tailEnd/>
          </a:ln>
          <a:effectLst/>
        </p:spPr>
      </p:cxnSp>
      <p:sp>
        <p:nvSpPr>
          <p:cNvPr id="712713" name="Text Box 9"/>
          <p:cNvSpPr txBox="1">
            <a:spLocks noChangeArrowheads="1"/>
          </p:cNvSpPr>
          <p:nvPr/>
        </p:nvSpPr>
        <p:spPr bwMode="auto">
          <a:xfrm>
            <a:off x="1688312" y="3921438"/>
            <a:ext cx="1149675" cy="830997"/>
          </a:xfrm>
          <a:prstGeom prst="rect">
            <a:avLst/>
          </a:prstGeom>
          <a:noFill/>
          <a:ln w="9525">
            <a:noFill/>
            <a:miter lim="800000"/>
            <a:headEnd/>
            <a:tailEnd/>
          </a:ln>
          <a:effectLst/>
        </p:spPr>
        <p:txBody>
          <a:bodyPr wrap="none">
            <a:spAutoFit/>
          </a:bodyPr>
          <a:lstStyle/>
          <a:p>
            <a:pPr algn="ctr"/>
            <a:r>
              <a:rPr lang="en-US" sz="2400" dirty="0">
                <a:solidFill>
                  <a:schemeClr val="accent4"/>
                </a:solidFill>
              </a:rPr>
              <a:t>instance</a:t>
            </a:r>
          </a:p>
          <a:p>
            <a:pPr algn="ctr"/>
            <a:r>
              <a:rPr lang="en-US" sz="2400" dirty="0">
                <a:solidFill>
                  <a:schemeClr val="accent4"/>
                </a:solidFill>
              </a:rPr>
              <a:t>based</a:t>
            </a:r>
          </a:p>
        </p:txBody>
      </p:sp>
      <p:sp>
        <p:nvSpPr>
          <p:cNvPr id="712714" name="Text Box 10"/>
          <p:cNvSpPr txBox="1">
            <a:spLocks noChangeArrowheads="1"/>
          </p:cNvSpPr>
          <p:nvPr/>
        </p:nvSpPr>
        <p:spPr bwMode="auto">
          <a:xfrm>
            <a:off x="5091583" y="3921438"/>
            <a:ext cx="1149675" cy="830997"/>
          </a:xfrm>
          <a:prstGeom prst="rect">
            <a:avLst/>
          </a:prstGeom>
          <a:noFill/>
          <a:ln w="9525">
            <a:noFill/>
            <a:miter lim="800000"/>
            <a:headEnd/>
            <a:tailEnd/>
          </a:ln>
          <a:effectLst/>
        </p:spPr>
        <p:txBody>
          <a:bodyPr wrap="none">
            <a:spAutoFit/>
          </a:bodyPr>
          <a:lstStyle/>
          <a:p>
            <a:pPr algn="ctr"/>
            <a:r>
              <a:rPr lang="en-US" sz="2400">
                <a:solidFill>
                  <a:schemeClr val="accent5"/>
                </a:solidFill>
              </a:rPr>
              <a:t>instance</a:t>
            </a:r>
          </a:p>
          <a:p>
            <a:pPr algn="ctr"/>
            <a:r>
              <a:rPr lang="en-US" sz="2400">
                <a:solidFill>
                  <a:schemeClr val="accent5"/>
                </a:solidFill>
              </a:rPr>
              <a:t>based</a:t>
            </a:r>
          </a:p>
        </p:txBody>
      </p:sp>
      <p:sp>
        <p:nvSpPr>
          <p:cNvPr id="712715" name="Text Box 11"/>
          <p:cNvSpPr txBox="1">
            <a:spLocks noChangeArrowheads="1"/>
          </p:cNvSpPr>
          <p:nvPr/>
        </p:nvSpPr>
        <p:spPr bwMode="auto">
          <a:xfrm>
            <a:off x="3187803" y="3921438"/>
            <a:ext cx="1390124" cy="830997"/>
          </a:xfrm>
          <a:prstGeom prst="rect">
            <a:avLst/>
          </a:prstGeom>
          <a:noFill/>
          <a:ln w="9525">
            <a:noFill/>
            <a:miter lim="800000"/>
            <a:headEnd/>
            <a:tailEnd/>
          </a:ln>
          <a:effectLst/>
        </p:spPr>
        <p:txBody>
          <a:bodyPr wrap="none">
            <a:spAutoFit/>
          </a:bodyPr>
          <a:lstStyle/>
          <a:p>
            <a:pPr algn="ctr"/>
            <a:r>
              <a:rPr lang="en-US" sz="2400" dirty="0">
                <a:solidFill>
                  <a:schemeClr val="accent4"/>
                </a:solidFill>
              </a:rPr>
              <a:t>metadata</a:t>
            </a:r>
          </a:p>
          <a:p>
            <a:pPr algn="ctr"/>
            <a:r>
              <a:rPr lang="en-US" sz="2400" dirty="0">
                <a:solidFill>
                  <a:schemeClr val="accent4"/>
                </a:solidFill>
              </a:rPr>
              <a:t>based</a:t>
            </a:r>
          </a:p>
        </p:txBody>
      </p:sp>
      <p:sp>
        <p:nvSpPr>
          <p:cNvPr id="712716" name="Text Box 12"/>
          <p:cNvSpPr txBox="1">
            <a:spLocks noChangeArrowheads="1"/>
          </p:cNvSpPr>
          <p:nvPr/>
        </p:nvSpPr>
        <p:spPr bwMode="auto">
          <a:xfrm>
            <a:off x="7077178" y="3921438"/>
            <a:ext cx="1390124" cy="830997"/>
          </a:xfrm>
          <a:prstGeom prst="rect">
            <a:avLst/>
          </a:prstGeom>
          <a:noFill/>
          <a:ln w="9525">
            <a:noFill/>
            <a:miter lim="800000"/>
            <a:headEnd/>
            <a:tailEnd/>
          </a:ln>
          <a:effectLst/>
        </p:spPr>
        <p:txBody>
          <a:bodyPr wrap="none">
            <a:spAutoFit/>
          </a:bodyPr>
          <a:lstStyle/>
          <a:p>
            <a:pPr algn="ctr"/>
            <a:r>
              <a:rPr lang="en-US" sz="2400">
                <a:solidFill>
                  <a:schemeClr val="accent5"/>
                </a:solidFill>
              </a:rPr>
              <a:t>metadata</a:t>
            </a:r>
          </a:p>
          <a:p>
            <a:pPr algn="ctr"/>
            <a:r>
              <a:rPr lang="en-US" sz="2400">
                <a:solidFill>
                  <a:schemeClr val="accent5"/>
                </a:solidFill>
              </a:rPr>
              <a:t>based</a:t>
            </a:r>
          </a:p>
        </p:txBody>
      </p:sp>
      <p:cxnSp>
        <p:nvCxnSpPr>
          <p:cNvPr id="712717" name="AutoShape 13"/>
          <p:cNvCxnSpPr>
            <a:cxnSpLocks noChangeShapeType="1"/>
            <a:stCxn id="712707" idx="2"/>
            <a:endCxn id="712713" idx="0"/>
          </p:cNvCxnSpPr>
          <p:nvPr/>
        </p:nvCxnSpPr>
        <p:spPr bwMode="auto">
          <a:xfrm rot="5400000">
            <a:off x="2525687" y="3262760"/>
            <a:ext cx="396142" cy="921215"/>
          </a:xfrm>
          <a:prstGeom prst="straightConnector1">
            <a:avLst/>
          </a:prstGeom>
          <a:noFill/>
          <a:ln w="9525">
            <a:solidFill>
              <a:schemeClr val="tx1"/>
            </a:solidFill>
            <a:round/>
            <a:headEnd/>
            <a:tailEnd/>
          </a:ln>
          <a:effectLst/>
        </p:spPr>
      </p:cxnSp>
      <p:cxnSp>
        <p:nvCxnSpPr>
          <p:cNvPr id="712718" name="AutoShape 14"/>
          <p:cNvCxnSpPr>
            <a:cxnSpLocks noChangeShapeType="1"/>
            <a:stCxn id="712707" idx="2"/>
            <a:endCxn id="712715" idx="0"/>
          </p:cNvCxnSpPr>
          <p:nvPr/>
        </p:nvCxnSpPr>
        <p:spPr bwMode="auto">
          <a:xfrm rot="16200000" flipH="1">
            <a:off x="3335544" y="3374117"/>
            <a:ext cx="396142" cy="698500"/>
          </a:xfrm>
          <a:prstGeom prst="straightConnector1">
            <a:avLst/>
          </a:prstGeom>
          <a:noFill/>
          <a:ln w="9525">
            <a:solidFill>
              <a:schemeClr val="tx1"/>
            </a:solidFill>
            <a:round/>
            <a:headEnd/>
            <a:tailEnd/>
          </a:ln>
          <a:effectLst/>
        </p:spPr>
      </p:cxnSp>
      <p:cxnSp>
        <p:nvCxnSpPr>
          <p:cNvPr id="712719" name="AutoShape 15"/>
          <p:cNvCxnSpPr>
            <a:cxnSpLocks noChangeShapeType="1"/>
            <a:stCxn id="712708" idx="2"/>
            <a:endCxn id="712714" idx="0"/>
          </p:cNvCxnSpPr>
          <p:nvPr/>
        </p:nvCxnSpPr>
        <p:spPr bwMode="auto">
          <a:xfrm rot="5400000">
            <a:off x="6001354" y="3190364"/>
            <a:ext cx="396142" cy="1066007"/>
          </a:xfrm>
          <a:prstGeom prst="straightConnector1">
            <a:avLst/>
          </a:prstGeom>
          <a:noFill/>
          <a:ln w="9525">
            <a:solidFill>
              <a:schemeClr val="tx1"/>
            </a:solidFill>
            <a:round/>
            <a:headEnd/>
            <a:tailEnd/>
          </a:ln>
          <a:effectLst/>
        </p:spPr>
      </p:cxnSp>
      <p:cxnSp>
        <p:nvCxnSpPr>
          <p:cNvPr id="712720" name="AutoShape 16"/>
          <p:cNvCxnSpPr>
            <a:cxnSpLocks noChangeShapeType="1"/>
            <a:stCxn id="712708" idx="2"/>
            <a:endCxn id="712716" idx="0"/>
          </p:cNvCxnSpPr>
          <p:nvPr/>
        </p:nvCxnSpPr>
        <p:spPr bwMode="auto">
          <a:xfrm rot="16200000" flipH="1">
            <a:off x="7054263" y="3203461"/>
            <a:ext cx="396142" cy="1039812"/>
          </a:xfrm>
          <a:prstGeom prst="straightConnector1">
            <a:avLst/>
          </a:prstGeom>
          <a:noFill/>
          <a:ln w="9525">
            <a:solidFill>
              <a:schemeClr val="tx1"/>
            </a:solidFill>
            <a:round/>
            <a:headEnd/>
            <a:tailEnd/>
          </a:ln>
          <a:effectLst/>
        </p:spPr>
      </p:cxnSp>
      <p:sp>
        <p:nvSpPr>
          <p:cNvPr id="712721" name="Text Box 17"/>
          <p:cNvSpPr txBox="1">
            <a:spLocks noChangeArrowheads="1"/>
          </p:cNvSpPr>
          <p:nvPr/>
        </p:nvSpPr>
        <p:spPr bwMode="auto">
          <a:xfrm>
            <a:off x="3264326" y="5253351"/>
            <a:ext cx="1236236" cy="461665"/>
          </a:xfrm>
          <a:prstGeom prst="rect">
            <a:avLst/>
          </a:prstGeom>
          <a:noFill/>
          <a:ln w="9525">
            <a:noFill/>
            <a:miter lim="800000"/>
            <a:headEnd/>
            <a:tailEnd/>
          </a:ln>
          <a:effectLst/>
        </p:spPr>
        <p:txBody>
          <a:bodyPr wrap="none">
            <a:spAutoFit/>
          </a:bodyPr>
          <a:lstStyle/>
          <a:p>
            <a:pPr algn="ctr"/>
            <a:r>
              <a:rPr lang="en-US" sz="2400" dirty="0">
                <a:solidFill>
                  <a:schemeClr val="accent5"/>
                </a:solidFill>
              </a:rPr>
              <a:t>deciding</a:t>
            </a:r>
          </a:p>
        </p:txBody>
      </p:sp>
      <p:sp>
        <p:nvSpPr>
          <p:cNvPr id="712722" name="Text Box 18"/>
          <p:cNvSpPr txBox="1">
            <a:spLocks noChangeArrowheads="1"/>
          </p:cNvSpPr>
          <p:nvPr/>
        </p:nvSpPr>
        <p:spPr bwMode="auto">
          <a:xfrm>
            <a:off x="4454550" y="5253351"/>
            <a:ext cx="1406154" cy="461665"/>
          </a:xfrm>
          <a:prstGeom prst="rect">
            <a:avLst/>
          </a:prstGeom>
          <a:noFill/>
          <a:ln w="9525">
            <a:noFill/>
            <a:miter lim="800000"/>
            <a:headEnd/>
            <a:tailEnd/>
          </a:ln>
          <a:effectLst/>
        </p:spPr>
        <p:txBody>
          <a:bodyPr wrap="none">
            <a:spAutoFit/>
          </a:bodyPr>
          <a:lstStyle/>
          <a:p>
            <a:pPr algn="ctr"/>
            <a:r>
              <a:rPr lang="en-US" sz="2400" dirty="0">
                <a:solidFill>
                  <a:schemeClr val="accent5"/>
                </a:solidFill>
              </a:rPr>
              <a:t>mediating</a:t>
            </a:r>
          </a:p>
        </p:txBody>
      </p:sp>
      <p:cxnSp>
        <p:nvCxnSpPr>
          <p:cNvPr id="712723" name="AutoShape 19"/>
          <p:cNvCxnSpPr>
            <a:cxnSpLocks noChangeShapeType="1"/>
            <a:stCxn id="712714" idx="2"/>
            <a:endCxn id="712721" idx="0"/>
          </p:cNvCxnSpPr>
          <p:nvPr/>
        </p:nvCxnSpPr>
        <p:spPr bwMode="auto">
          <a:xfrm rot="5400000">
            <a:off x="4523975" y="4110905"/>
            <a:ext cx="500916" cy="1783977"/>
          </a:xfrm>
          <a:prstGeom prst="straightConnector1">
            <a:avLst/>
          </a:prstGeom>
          <a:noFill/>
          <a:ln w="9525">
            <a:solidFill>
              <a:schemeClr val="tx1"/>
            </a:solidFill>
            <a:round/>
            <a:headEnd/>
            <a:tailEnd/>
          </a:ln>
          <a:effectLst/>
        </p:spPr>
      </p:cxnSp>
      <p:cxnSp>
        <p:nvCxnSpPr>
          <p:cNvPr id="712724" name="AutoShape 20"/>
          <p:cNvCxnSpPr>
            <a:cxnSpLocks noChangeShapeType="1"/>
            <a:stCxn id="712714" idx="2"/>
            <a:endCxn id="712722" idx="0"/>
          </p:cNvCxnSpPr>
          <p:nvPr/>
        </p:nvCxnSpPr>
        <p:spPr bwMode="auto">
          <a:xfrm rot="5400000">
            <a:off x="5161566" y="4748496"/>
            <a:ext cx="500916" cy="508794"/>
          </a:xfrm>
          <a:prstGeom prst="straightConnector1">
            <a:avLst/>
          </a:prstGeom>
          <a:noFill/>
          <a:ln w="9525">
            <a:solidFill>
              <a:schemeClr val="tx1"/>
            </a:solidFill>
            <a:round/>
            <a:headEnd/>
            <a:tailEnd/>
          </a:ln>
          <a:effectLst/>
        </p:spPr>
      </p:cxnSp>
      <p:sp>
        <p:nvSpPr>
          <p:cNvPr id="712725" name="Text Box 21"/>
          <p:cNvSpPr txBox="1">
            <a:spLocks noChangeArrowheads="1"/>
          </p:cNvSpPr>
          <p:nvPr/>
        </p:nvSpPr>
        <p:spPr bwMode="auto">
          <a:xfrm>
            <a:off x="6044222" y="5253351"/>
            <a:ext cx="1236236" cy="461665"/>
          </a:xfrm>
          <a:prstGeom prst="rect">
            <a:avLst/>
          </a:prstGeom>
          <a:noFill/>
          <a:ln w="9525">
            <a:noFill/>
            <a:miter lim="800000"/>
            <a:headEnd/>
            <a:tailEnd/>
          </a:ln>
          <a:effectLst/>
        </p:spPr>
        <p:txBody>
          <a:bodyPr wrap="none">
            <a:spAutoFit/>
          </a:bodyPr>
          <a:lstStyle/>
          <a:p>
            <a:pPr algn="ctr"/>
            <a:r>
              <a:rPr lang="en-US" sz="2400">
                <a:solidFill>
                  <a:schemeClr val="accent5"/>
                </a:solidFill>
              </a:rPr>
              <a:t>deciding</a:t>
            </a:r>
          </a:p>
        </p:txBody>
      </p:sp>
      <p:sp>
        <p:nvSpPr>
          <p:cNvPr id="712726" name="Text Box 22"/>
          <p:cNvSpPr txBox="1">
            <a:spLocks noChangeArrowheads="1"/>
          </p:cNvSpPr>
          <p:nvPr/>
        </p:nvSpPr>
        <p:spPr bwMode="auto">
          <a:xfrm>
            <a:off x="7433322" y="5253351"/>
            <a:ext cx="1406154" cy="461665"/>
          </a:xfrm>
          <a:prstGeom prst="rect">
            <a:avLst/>
          </a:prstGeom>
          <a:noFill/>
          <a:ln w="9525">
            <a:noFill/>
            <a:miter lim="800000"/>
            <a:headEnd/>
            <a:tailEnd/>
          </a:ln>
          <a:effectLst/>
        </p:spPr>
        <p:txBody>
          <a:bodyPr wrap="none">
            <a:spAutoFit/>
          </a:bodyPr>
          <a:lstStyle/>
          <a:p>
            <a:pPr algn="ctr"/>
            <a:r>
              <a:rPr lang="en-US" sz="2400">
                <a:solidFill>
                  <a:schemeClr val="accent5"/>
                </a:solidFill>
              </a:rPr>
              <a:t>mediating</a:t>
            </a:r>
          </a:p>
        </p:txBody>
      </p:sp>
      <p:cxnSp>
        <p:nvCxnSpPr>
          <p:cNvPr id="712727" name="AutoShape 23"/>
          <p:cNvCxnSpPr>
            <a:cxnSpLocks noChangeShapeType="1"/>
            <a:stCxn id="712716" idx="2"/>
            <a:endCxn id="712725" idx="0"/>
          </p:cNvCxnSpPr>
          <p:nvPr/>
        </p:nvCxnSpPr>
        <p:spPr bwMode="auto">
          <a:xfrm rot="5400000">
            <a:off x="6966832" y="4447943"/>
            <a:ext cx="500916" cy="1109900"/>
          </a:xfrm>
          <a:prstGeom prst="straightConnector1">
            <a:avLst/>
          </a:prstGeom>
          <a:noFill/>
          <a:ln w="9525">
            <a:solidFill>
              <a:schemeClr val="tx1"/>
            </a:solidFill>
            <a:round/>
            <a:headEnd/>
            <a:tailEnd/>
          </a:ln>
          <a:effectLst/>
        </p:spPr>
      </p:cxnSp>
      <p:cxnSp>
        <p:nvCxnSpPr>
          <p:cNvPr id="712728" name="AutoShape 24"/>
          <p:cNvCxnSpPr>
            <a:cxnSpLocks noChangeShapeType="1"/>
            <a:stCxn id="712716" idx="2"/>
            <a:endCxn id="712726" idx="0"/>
          </p:cNvCxnSpPr>
          <p:nvPr/>
        </p:nvCxnSpPr>
        <p:spPr bwMode="auto">
          <a:xfrm rot="16200000" flipH="1">
            <a:off x="7703861" y="4820813"/>
            <a:ext cx="500916" cy="364159"/>
          </a:xfrm>
          <a:prstGeom prst="straightConnector1">
            <a:avLst/>
          </a:prstGeom>
          <a:noFill/>
          <a:ln w="9525">
            <a:solidFill>
              <a:schemeClr val="tx1"/>
            </a:solidFill>
            <a:round/>
            <a:headEnd/>
            <a:tailEnd/>
          </a:ln>
          <a:effectLst/>
        </p:spPr>
      </p:cxnSp>
      <p:sp>
        <p:nvSpPr>
          <p:cNvPr id="28" name="Textfeld 27"/>
          <p:cNvSpPr txBox="1"/>
          <p:nvPr/>
        </p:nvSpPr>
        <p:spPr>
          <a:xfrm>
            <a:off x="1337255" y="4714884"/>
            <a:ext cx="1851789" cy="923330"/>
          </a:xfrm>
          <a:prstGeom prst="rect">
            <a:avLst/>
          </a:prstGeom>
          <a:noFill/>
        </p:spPr>
        <p:txBody>
          <a:bodyPr wrap="none" rtlCol="0">
            <a:spAutoFit/>
          </a:bodyPr>
          <a:lstStyle/>
          <a:p>
            <a:pPr algn="ctr"/>
            <a:r>
              <a:rPr lang="de-DE" dirty="0" err="1" smtClean="0"/>
              <a:t>Coalesce</a:t>
            </a:r>
            <a:endParaRPr lang="de-DE" dirty="0" smtClean="0"/>
          </a:p>
          <a:p>
            <a:pPr algn="ctr"/>
            <a:r>
              <a:rPr lang="de-DE" dirty="0" err="1" smtClean="0"/>
              <a:t>ChooseDepending</a:t>
            </a:r>
            <a:endParaRPr lang="de-DE" dirty="0" smtClean="0"/>
          </a:p>
          <a:p>
            <a:pPr algn="ctr"/>
            <a:r>
              <a:rPr lang="de-DE" dirty="0" err="1" smtClean="0"/>
              <a:t>Concat</a:t>
            </a:r>
            <a:endParaRPr lang="de-DE" dirty="0" smtClean="0"/>
          </a:p>
        </p:txBody>
      </p:sp>
      <p:sp>
        <p:nvSpPr>
          <p:cNvPr id="29" name="Textfeld 28"/>
          <p:cNvSpPr txBox="1"/>
          <p:nvPr/>
        </p:nvSpPr>
        <p:spPr>
          <a:xfrm>
            <a:off x="4581219" y="5643578"/>
            <a:ext cx="1152816" cy="369332"/>
          </a:xfrm>
          <a:prstGeom prst="rect">
            <a:avLst/>
          </a:prstGeom>
          <a:noFill/>
        </p:spPr>
        <p:txBody>
          <a:bodyPr wrap="none" rtlCol="0">
            <a:spAutoFit/>
          </a:bodyPr>
          <a:lstStyle/>
          <a:p>
            <a:pPr algn="ctr"/>
            <a:r>
              <a:rPr lang="de-DE" dirty="0" smtClean="0"/>
              <a:t>AVG, SUM</a:t>
            </a:r>
            <a:endParaRPr lang="de-DE" dirty="0"/>
          </a:p>
        </p:txBody>
      </p:sp>
      <p:sp>
        <p:nvSpPr>
          <p:cNvPr id="30" name="Textfeld 29"/>
          <p:cNvSpPr txBox="1"/>
          <p:nvPr/>
        </p:nvSpPr>
        <p:spPr>
          <a:xfrm>
            <a:off x="3318828" y="5643578"/>
            <a:ext cx="1127232" cy="923330"/>
          </a:xfrm>
          <a:prstGeom prst="rect">
            <a:avLst/>
          </a:prstGeom>
          <a:noFill/>
        </p:spPr>
        <p:txBody>
          <a:bodyPr wrap="none" rtlCol="0">
            <a:spAutoFit/>
          </a:bodyPr>
          <a:lstStyle/>
          <a:p>
            <a:pPr algn="ctr"/>
            <a:r>
              <a:rPr lang="de-DE" dirty="0" smtClean="0"/>
              <a:t>MIN, MAX</a:t>
            </a:r>
          </a:p>
          <a:p>
            <a:pPr algn="ctr"/>
            <a:r>
              <a:rPr lang="de-DE" dirty="0" smtClean="0"/>
              <a:t>Random</a:t>
            </a:r>
          </a:p>
          <a:p>
            <a:pPr algn="ctr"/>
            <a:r>
              <a:rPr lang="de-DE" dirty="0" err="1" smtClean="0"/>
              <a:t>Vote</a:t>
            </a:r>
            <a:endParaRPr lang="de-DE" dirty="0"/>
          </a:p>
        </p:txBody>
      </p:sp>
      <p:sp>
        <p:nvSpPr>
          <p:cNvPr id="31" name="Textfeld 30"/>
          <p:cNvSpPr txBox="1"/>
          <p:nvPr/>
        </p:nvSpPr>
        <p:spPr>
          <a:xfrm>
            <a:off x="3458711" y="4714884"/>
            <a:ext cx="848309" cy="369332"/>
          </a:xfrm>
          <a:prstGeom prst="rect">
            <a:avLst/>
          </a:prstGeom>
          <a:noFill/>
        </p:spPr>
        <p:txBody>
          <a:bodyPr wrap="none" rtlCol="0">
            <a:spAutoFit/>
          </a:bodyPr>
          <a:lstStyle/>
          <a:p>
            <a:pPr algn="ctr"/>
            <a:r>
              <a:rPr lang="de-DE" dirty="0" err="1" smtClean="0"/>
              <a:t>Choose</a:t>
            </a:r>
            <a:endParaRPr lang="de-DE" dirty="0"/>
          </a:p>
        </p:txBody>
      </p:sp>
      <p:sp>
        <p:nvSpPr>
          <p:cNvPr id="33" name="Textfeld 32"/>
          <p:cNvSpPr txBox="1"/>
          <p:nvPr/>
        </p:nvSpPr>
        <p:spPr>
          <a:xfrm>
            <a:off x="5974812" y="5631436"/>
            <a:ext cx="1375056" cy="923330"/>
          </a:xfrm>
          <a:prstGeom prst="rect">
            <a:avLst/>
          </a:prstGeom>
          <a:noFill/>
        </p:spPr>
        <p:txBody>
          <a:bodyPr wrap="none" rtlCol="0">
            <a:spAutoFit/>
          </a:bodyPr>
          <a:lstStyle/>
          <a:p>
            <a:pPr algn="ctr"/>
            <a:r>
              <a:rPr lang="de-DE" dirty="0" err="1" smtClean="0"/>
              <a:t>MostRecent</a:t>
            </a:r>
            <a:endParaRPr lang="de-DE" dirty="0" smtClean="0"/>
          </a:p>
          <a:p>
            <a:pPr algn="ctr"/>
            <a:r>
              <a:rPr lang="de-DE" dirty="0" smtClean="0"/>
              <a:t>MostAbstract</a:t>
            </a:r>
          </a:p>
          <a:p>
            <a:pPr algn="ctr"/>
            <a:r>
              <a:rPr lang="de-DE" dirty="0" err="1" smtClean="0"/>
              <a:t>MostSpecific</a:t>
            </a:r>
            <a:endParaRPr lang="de-DE" dirty="0"/>
          </a:p>
        </p:txBody>
      </p:sp>
      <p:sp>
        <p:nvSpPr>
          <p:cNvPr id="34" name="Textfeld 33"/>
          <p:cNvSpPr txBox="1"/>
          <p:nvPr/>
        </p:nvSpPr>
        <p:spPr>
          <a:xfrm>
            <a:off x="584079" y="3500438"/>
            <a:ext cx="933269" cy="369332"/>
          </a:xfrm>
          <a:prstGeom prst="rect">
            <a:avLst/>
          </a:prstGeom>
          <a:noFill/>
        </p:spPr>
        <p:txBody>
          <a:bodyPr wrap="none" rtlCol="0">
            <a:spAutoFit/>
          </a:bodyPr>
          <a:lstStyle/>
          <a:p>
            <a:pPr algn="ctr"/>
            <a:r>
              <a:rPr lang="de-DE" dirty="0" err="1" smtClean="0"/>
              <a:t>Escalate</a:t>
            </a:r>
            <a:endParaRPr lang="de-DE" dirty="0" smtClean="0"/>
          </a:p>
        </p:txBody>
      </p:sp>
      <p:sp>
        <p:nvSpPr>
          <p:cNvPr id="37" name="Textfeld 36"/>
          <p:cNvSpPr txBox="1"/>
          <p:nvPr/>
        </p:nvSpPr>
        <p:spPr>
          <a:xfrm>
            <a:off x="7266609" y="5572140"/>
            <a:ext cx="1739580" cy="369332"/>
          </a:xfrm>
          <a:prstGeom prst="rect">
            <a:avLst/>
          </a:prstGeom>
          <a:noFill/>
        </p:spPr>
        <p:txBody>
          <a:bodyPr wrap="none" rtlCol="0">
            <a:spAutoFit/>
          </a:bodyPr>
          <a:lstStyle/>
          <a:p>
            <a:pPr algn="ctr"/>
            <a:r>
              <a:rPr lang="de-DE" dirty="0" err="1" smtClean="0"/>
              <a:t>CommonAncestor</a:t>
            </a:r>
            <a:endParaRPr lang="de-DE" dirty="0"/>
          </a:p>
        </p:txBody>
      </p:sp>
    </p:spTree>
  </p:cSld>
  <p:clrMapOvr>
    <a:masterClrMapping/>
  </p:clrMapOvr>
  <p:transition>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Data Fusion in MS Outlook 2007</a:t>
            </a:r>
            <a:endParaRPr lang="en-US" dirty="0"/>
          </a:p>
        </p:txBody>
      </p:sp>
      <p:sp>
        <p:nvSpPr>
          <p:cNvPr id="3" name="Fußzeilenplatzhalt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de-DE" smtClean="0"/>
              <a:pPr/>
              <a:t>33</a:t>
            </a:fld>
            <a:endParaRPr lang="de-DE"/>
          </a:p>
        </p:txBody>
      </p:sp>
      <p:pic>
        <p:nvPicPr>
          <p:cNvPr id="1026" name="Picture 2"/>
          <p:cNvPicPr>
            <a:picLocks noChangeAspect="1" noChangeArrowheads="1"/>
          </p:cNvPicPr>
          <p:nvPr/>
        </p:nvPicPr>
        <p:blipFill>
          <a:blip r:embed="rId3" cstate="print"/>
          <a:srcRect/>
          <a:stretch>
            <a:fillRect/>
          </a:stretch>
        </p:blipFill>
        <p:spPr bwMode="auto">
          <a:xfrm>
            <a:off x="500034" y="1428736"/>
            <a:ext cx="8143932" cy="49445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noProof="0" dirty="0" smtClean="0"/>
              <a:t>Overview</a:t>
            </a:r>
            <a:endParaRPr lang="en-US" noProof="0" dirty="0"/>
          </a:p>
        </p:txBody>
      </p:sp>
      <p:sp>
        <p:nvSpPr>
          <p:cNvPr id="5" name="Fußzeilenplatzhalter 4"/>
          <p:cNvSpPr>
            <a:spLocks noGrp="1"/>
          </p:cNvSpPr>
          <p:nvPr>
            <p:ph type="ftr" sz="quarter" idx="11"/>
          </p:nvPr>
        </p:nvSpPr>
        <p:spPr/>
        <p:txBody>
          <a:bodyPr/>
          <a:lstStyle/>
          <a:p>
            <a:r>
              <a:rPr lang="de-DE" smtClean="0"/>
              <a:t>Data Fusion | VLDB 2009 Tutorial | Luna Dong &amp; Felix Naumann</a:t>
            </a:r>
            <a:endParaRPr lang="de-DE"/>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de-DE" smtClean="0"/>
              <a:pPr/>
              <a:t>34</a:t>
            </a:fld>
            <a:endParaRPr lang="de-DE"/>
          </a:p>
        </p:txBody>
      </p:sp>
      <p:sp>
        <p:nvSpPr>
          <p:cNvPr id="3" name="Inhaltsplatzhalter 2"/>
          <p:cNvSpPr>
            <a:spLocks noGrp="1"/>
          </p:cNvSpPr>
          <p:nvPr>
            <p:ph sz="quarter" idx="1"/>
          </p:nvPr>
        </p:nvSpPr>
        <p:spPr/>
        <p:txBody>
          <a:bodyPr/>
          <a:lstStyle/>
          <a:p>
            <a:pPr marL="320040" lvl="1" indent="-320040">
              <a:spcBef>
                <a:spcPts val="700"/>
              </a:spcBef>
              <a:buClr>
                <a:schemeClr val="accent2"/>
              </a:buClr>
              <a:buSzPct val="60000"/>
              <a:buFont typeface="Wingdings"/>
              <a:buChar char=""/>
            </a:pPr>
            <a:r>
              <a:rPr lang="en-US" sz="2900" dirty="0" smtClean="0"/>
              <a:t>Data fusion in the integration process</a:t>
            </a:r>
          </a:p>
          <a:p>
            <a:r>
              <a:rPr lang="en-US" dirty="0" smtClean="0"/>
              <a:t>Foundations of data fusion</a:t>
            </a:r>
          </a:p>
          <a:p>
            <a:pPr lvl="1"/>
            <a:r>
              <a:rPr lang="en-US" dirty="0" smtClean="0"/>
              <a:t>Conflict resolution strategies and functions</a:t>
            </a:r>
          </a:p>
          <a:p>
            <a:pPr lvl="1"/>
            <a:r>
              <a:rPr lang="en-US" dirty="0" smtClean="0"/>
              <a:t>Conflict resolution operators</a:t>
            </a:r>
          </a:p>
          <a:p>
            <a:r>
              <a:rPr lang="en-US" dirty="0" smtClean="0"/>
              <a:t>Advanced truth-discovery techniques</a:t>
            </a:r>
          </a:p>
          <a:p>
            <a:r>
              <a:rPr lang="en-US" dirty="0" smtClean="0"/>
              <a:t>Existing data fusion systems</a:t>
            </a:r>
          </a:p>
          <a:p>
            <a:r>
              <a:rPr lang="en-US" dirty="0" smtClean="0"/>
              <a:t>Open problems</a:t>
            </a:r>
            <a:endParaRPr lang="en-US" dirty="0"/>
          </a:p>
        </p:txBody>
      </p:sp>
      <p:sp>
        <p:nvSpPr>
          <p:cNvPr id="6" name="Pfeil nach rechts 5"/>
          <p:cNvSpPr/>
          <p:nvPr/>
        </p:nvSpPr>
        <p:spPr>
          <a:xfrm>
            <a:off x="142844" y="3158682"/>
            <a:ext cx="50006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normAutofit fontScale="90000"/>
          </a:bodyPr>
          <a:lstStyle/>
          <a:p>
            <a:r>
              <a:rPr lang="en-US" dirty="0" smtClean="0"/>
              <a:t>Data Fusion Goals</a:t>
            </a:r>
            <a:endParaRPr lang="en-US" dirty="0"/>
          </a:p>
        </p:txBody>
      </p:sp>
      <p:sp>
        <p:nvSpPr>
          <p:cNvPr id="50" name="Fußzeilenplatzhalter 49"/>
          <p:cNvSpPr>
            <a:spLocks noGrp="1"/>
          </p:cNvSpPr>
          <p:nvPr>
            <p:ph type="ftr" sz="quarter" idx="11"/>
          </p:nvPr>
        </p:nvSpPr>
        <p:spPr/>
        <p:txBody>
          <a:bodyPr/>
          <a:lstStyle/>
          <a:p>
            <a:r>
              <a:rPr lang="en-US" smtClean="0"/>
              <a:t>Data Fusion | VLDB 2009 Tutorial | Luna Dong &amp; Felix Naumann</a:t>
            </a:r>
            <a:endParaRPr lang="en-US"/>
          </a:p>
        </p:txBody>
      </p:sp>
      <p:sp>
        <p:nvSpPr>
          <p:cNvPr id="49" name="Foliennummernplatzhalter 48"/>
          <p:cNvSpPr>
            <a:spLocks noGrp="1"/>
          </p:cNvSpPr>
          <p:nvPr>
            <p:ph type="sldNum" sz="quarter" idx="12"/>
          </p:nvPr>
        </p:nvSpPr>
        <p:spPr/>
        <p:txBody>
          <a:bodyPr>
            <a:normAutofit fontScale="85000" lnSpcReduction="20000"/>
          </a:bodyPr>
          <a:lstStyle/>
          <a:p>
            <a:fld id="{59B5FACA-E808-4B0B-9CE5-2D4613DC80C8}" type="slidenum">
              <a:rPr lang="en-US" smtClean="0"/>
              <a:pPr/>
              <a:t>35</a:t>
            </a:fld>
            <a:endParaRPr lang="en-US"/>
          </a:p>
        </p:txBody>
      </p:sp>
      <p:sp>
        <p:nvSpPr>
          <p:cNvPr id="283651" name="Rectangle 3"/>
          <p:cNvSpPr>
            <a:spLocks noChangeArrowheads="1"/>
          </p:cNvSpPr>
          <p:nvPr/>
        </p:nvSpPr>
        <p:spPr bwMode="auto">
          <a:xfrm>
            <a:off x="617538" y="5295920"/>
            <a:ext cx="4648200" cy="990600"/>
          </a:xfrm>
          <a:prstGeom prst="rect">
            <a:avLst/>
          </a:prstGeom>
          <a:solidFill>
            <a:schemeClr val="bg1"/>
          </a:solidFill>
          <a:ln w="28575">
            <a:solidFill>
              <a:schemeClr val="tx2"/>
            </a:solidFill>
            <a:miter lim="800000"/>
            <a:headEnd/>
            <a:tailEnd/>
          </a:ln>
          <a:effectLst/>
        </p:spPr>
        <p:txBody>
          <a:bodyPr wrap="none" anchor="ctr"/>
          <a:lstStyle/>
          <a:p>
            <a:endParaRPr lang="en-US"/>
          </a:p>
        </p:txBody>
      </p:sp>
      <p:sp>
        <p:nvSpPr>
          <p:cNvPr id="283652" name="Rectangle 4"/>
          <p:cNvSpPr>
            <a:spLocks noChangeArrowheads="1"/>
          </p:cNvSpPr>
          <p:nvPr/>
        </p:nvSpPr>
        <p:spPr bwMode="auto">
          <a:xfrm>
            <a:off x="2492779" y="1762116"/>
            <a:ext cx="4114800" cy="990600"/>
          </a:xfrm>
          <a:prstGeom prst="rect">
            <a:avLst/>
          </a:prstGeom>
          <a:solidFill>
            <a:schemeClr val="bg1"/>
          </a:solidFill>
          <a:ln w="28575">
            <a:solidFill>
              <a:schemeClr val="tx2"/>
            </a:solidFill>
            <a:miter lim="800000"/>
            <a:headEnd/>
            <a:tailEnd/>
          </a:ln>
          <a:effectLst/>
        </p:spPr>
        <p:txBody>
          <a:bodyPr wrap="none" anchor="ctr"/>
          <a:lstStyle/>
          <a:p>
            <a:endParaRPr lang="en-US"/>
          </a:p>
        </p:txBody>
      </p:sp>
      <p:sp>
        <p:nvSpPr>
          <p:cNvPr id="283653" name="Text Box 5"/>
          <p:cNvSpPr txBox="1">
            <a:spLocks noChangeArrowheads="1"/>
          </p:cNvSpPr>
          <p:nvPr/>
        </p:nvSpPr>
        <p:spPr bwMode="auto">
          <a:xfrm>
            <a:off x="722944" y="4206887"/>
            <a:ext cx="809196" cy="400110"/>
          </a:xfrm>
          <a:prstGeom prst="rect">
            <a:avLst/>
          </a:prstGeom>
          <a:noFill/>
          <a:ln w="9525">
            <a:solidFill>
              <a:schemeClr val="bg2"/>
            </a:solidFill>
            <a:miter lim="800000"/>
            <a:headEnd/>
            <a:tailEnd/>
          </a:ln>
          <a:effectLst/>
        </p:spPr>
        <p:txBody>
          <a:bodyPr wrap="none">
            <a:spAutoFit/>
          </a:bodyPr>
          <a:lstStyle/>
          <a:p>
            <a:r>
              <a:rPr kumimoji="1" lang="en-US" sz="2000" smtClean="0">
                <a:solidFill>
                  <a:schemeClr val="bg2">
                    <a:lumMod val="50000"/>
                  </a:schemeClr>
                </a:solidFill>
                <a:cs typeface="Times New Roman" pitchFamily="18" charset="0"/>
              </a:rPr>
              <a:t>a, b, c</a:t>
            </a:r>
            <a:endParaRPr kumimoji="1" lang="en-US" sz="2000">
              <a:solidFill>
                <a:schemeClr val="bg2">
                  <a:lumMod val="50000"/>
                </a:schemeClr>
              </a:solidFill>
              <a:cs typeface="Times New Roman" pitchFamily="18" charset="0"/>
            </a:endParaRPr>
          </a:p>
        </p:txBody>
      </p:sp>
      <p:sp>
        <p:nvSpPr>
          <p:cNvPr id="283654" name="Text Box 6"/>
          <p:cNvSpPr txBox="1">
            <a:spLocks noChangeArrowheads="1"/>
          </p:cNvSpPr>
          <p:nvPr/>
        </p:nvSpPr>
        <p:spPr bwMode="auto">
          <a:xfrm>
            <a:off x="3142294" y="4435487"/>
            <a:ext cx="434975" cy="396875"/>
          </a:xfrm>
          <a:prstGeom prst="rect">
            <a:avLst/>
          </a:prstGeom>
          <a:noFill/>
          <a:ln w="9525">
            <a:noFill/>
            <a:miter lim="800000"/>
            <a:headEnd/>
            <a:tailEnd/>
          </a:ln>
          <a:effectLst/>
        </p:spPr>
        <p:txBody>
          <a:bodyPr wrap="none">
            <a:spAutoFit/>
          </a:bodyPr>
          <a:lstStyle/>
          <a:p>
            <a:r>
              <a:rPr lang="en-US" sz="2000" smtClean="0">
                <a:cs typeface="Arial" charset="0"/>
                <a:sym typeface="Symbol" pitchFamily="18" charset="2"/>
              </a:rPr>
              <a:t></a:t>
            </a:r>
            <a:endParaRPr lang="en-US" sz="2000">
              <a:cs typeface="Arial" charset="0"/>
              <a:sym typeface="Symbol" pitchFamily="18" charset="2"/>
            </a:endParaRPr>
          </a:p>
        </p:txBody>
      </p:sp>
      <p:sp>
        <p:nvSpPr>
          <p:cNvPr id="283655" name="Text Box 7"/>
          <p:cNvSpPr txBox="1">
            <a:spLocks noChangeArrowheads="1"/>
          </p:cNvSpPr>
          <p:nvPr/>
        </p:nvSpPr>
        <p:spPr bwMode="auto">
          <a:xfrm>
            <a:off x="3523294" y="4437074"/>
            <a:ext cx="1076898" cy="400110"/>
          </a:xfrm>
          <a:prstGeom prst="rect">
            <a:avLst/>
          </a:prstGeom>
          <a:noFill/>
          <a:ln w="9525">
            <a:solidFill>
              <a:schemeClr val="tx2"/>
            </a:solidFill>
            <a:miter lim="800000"/>
            <a:headEnd/>
            <a:tailEnd/>
          </a:ln>
          <a:effectLst/>
        </p:spPr>
        <p:txBody>
          <a:bodyPr wrap="none">
            <a:spAutoFit/>
          </a:bodyPr>
          <a:lstStyle/>
          <a:p>
            <a:r>
              <a:rPr kumimoji="1" lang="en-US" sz="2000" smtClean="0">
                <a:cs typeface="Times New Roman" pitchFamily="18" charset="0"/>
              </a:rPr>
              <a:t>a, b, c, d</a:t>
            </a:r>
            <a:endParaRPr kumimoji="1" lang="en-US" sz="2000">
              <a:cs typeface="Times New Roman" pitchFamily="18" charset="0"/>
            </a:endParaRPr>
          </a:p>
        </p:txBody>
      </p:sp>
      <p:sp>
        <p:nvSpPr>
          <p:cNvPr id="283656" name="Text Box 8"/>
          <p:cNvSpPr txBox="1">
            <a:spLocks noChangeArrowheads="1"/>
          </p:cNvSpPr>
          <p:nvPr/>
        </p:nvSpPr>
        <p:spPr bwMode="auto">
          <a:xfrm>
            <a:off x="457200" y="1822450"/>
            <a:ext cx="2077877" cy="400110"/>
          </a:xfrm>
          <a:prstGeom prst="rect">
            <a:avLst/>
          </a:prstGeom>
          <a:noFill/>
          <a:ln w="9525">
            <a:noFill/>
            <a:miter lim="800000"/>
            <a:headEnd/>
            <a:tailEnd/>
          </a:ln>
          <a:effectLst/>
        </p:spPr>
        <p:txBody>
          <a:bodyPr wrap="none">
            <a:spAutoFit/>
          </a:bodyPr>
          <a:lstStyle/>
          <a:p>
            <a:pPr eaLnBrk="0" hangingPunct="0"/>
            <a:r>
              <a:rPr lang="en-US" sz="2000" smtClean="0">
                <a:cs typeface="Arial" charset="0"/>
              </a:rPr>
              <a:t>Source 1(</a:t>
            </a:r>
            <a:r>
              <a:rPr lang="en-US" sz="2000" u="sng" smtClean="0">
                <a:cs typeface="Arial" charset="0"/>
              </a:rPr>
              <a:t>A</a:t>
            </a:r>
            <a:r>
              <a:rPr lang="en-US" sz="2000" smtClean="0">
                <a:cs typeface="Arial" charset="0"/>
              </a:rPr>
              <a:t>,B,C) </a:t>
            </a:r>
            <a:r>
              <a:rPr lang="en-US" sz="2000" smtClean="0">
                <a:cs typeface="Arial" charset="0"/>
                <a:sym typeface="Symbol" pitchFamily="18" charset="2"/>
              </a:rPr>
              <a:t></a:t>
            </a:r>
            <a:endParaRPr lang="en-US" sz="2000">
              <a:cs typeface="Arial" charset="0"/>
            </a:endParaRPr>
          </a:p>
        </p:txBody>
      </p:sp>
      <p:sp>
        <p:nvSpPr>
          <p:cNvPr id="283657" name="Text Box 9"/>
          <p:cNvSpPr txBox="1">
            <a:spLocks noChangeArrowheads="1"/>
          </p:cNvSpPr>
          <p:nvPr/>
        </p:nvSpPr>
        <p:spPr bwMode="auto">
          <a:xfrm>
            <a:off x="726119" y="4665674"/>
            <a:ext cx="850874" cy="400110"/>
          </a:xfrm>
          <a:prstGeom prst="rect">
            <a:avLst/>
          </a:prstGeom>
          <a:noFill/>
          <a:ln w="9525">
            <a:solidFill>
              <a:schemeClr val="bg2"/>
            </a:solidFill>
            <a:miter lim="800000"/>
            <a:headEnd/>
            <a:tailEnd/>
          </a:ln>
          <a:effectLst/>
        </p:spPr>
        <p:txBody>
          <a:bodyPr wrap="none">
            <a:spAutoFit/>
          </a:bodyPr>
          <a:lstStyle/>
          <a:p>
            <a:r>
              <a:rPr kumimoji="1" lang="en-US" sz="2000" smtClean="0">
                <a:solidFill>
                  <a:schemeClr val="bg2">
                    <a:lumMod val="50000"/>
                  </a:schemeClr>
                </a:solidFill>
                <a:cs typeface="Times New Roman" pitchFamily="18" charset="0"/>
              </a:rPr>
              <a:t>a, b, d</a:t>
            </a:r>
            <a:endParaRPr kumimoji="1" lang="en-US" sz="2000">
              <a:solidFill>
                <a:schemeClr val="bg2">
                  <a:lumMod val="50000"/>
                </a:schemeClr>
              </a:solidFill>
              <a:cs typeface="Times New Roman" pitchFamily="18" charset="0"/>
            </a:endParaRPr>
          </a:p>
        </p:txBody>
      </p:sp>
      <p:sp>
        <p:nvSpPr>
          <p:cNvPr id="283658" name="Text Box 10"/>
          <p:cNvSpPr txBox="1">
            <a:spLocks noChangeArrowheads="1"/>
          </p:cNvSpPr>
          <p:nvPr/>
        </p:nvSpPr>
        <p:spPr bwMode="auto">
          <a:xfrm>
            <a:off x="457200" y="2230438"/>
            <a:ext cx="2077877" cy="400110"/>
          </a:xfrm>
          <a:prstGeom prst="rect">
            <a:avLst/>
          </a:prstGeom>
          <a:noFill/>
          <a:ln w="9525">
            <a:noFill/>
            <a:miter lim="800000"/>
            <a:headEnd/>
            <a:tailEnd/>
          </a:ln>
          <a:effectLst/>
        </p:spPr>
        <p:txBody>
          <a:bodyPr wrap="none">
            <a:spAutoFit/>
          </a:bodyPr>
          <a:lstStyle/>
          <a:p>
            <a:pPr eaLnBrk="0" hangingPunct="0"/>
            <a:r>
              <a:rPr lang="en-US" sz="2000" smtClean="0">
                <a:cs typeface="Arial" charset="0"/>
              </a:rPr>
              <a:t>Source 2(</a:t>
            </a:r>
            <a:r>
              <a:rPr lang="en-US" sz="2000" u="sng" smtClean="0">
                <a:cs typeface="Arial" charset="0"/>
              </a:rPr>
              <a:t>A</a:t>
            </a:r>
            <a:r>
              <a:rPr lang="en-US" sz="2000" smtClean="0">
                <a:cs typeface="Arial" charset="0"/>
              </a:rPr>
              <a:t>,B,D) </a:t>
            </a:r>
            <a:r>
              <a:rPr lang="en-US" sz="2000" smtClean="0">
                <a:cs typeface="Arial" charset="0"/>
                <a:sym typeface="Symbol" pitchFamily="18" charset="2"/>
              </a:rPr>
              <a:t></a:t>
            </a:r>
            <a:endParaRPr lang="en-US" sz="2000">
              <a:cs typeface="Arial" charset="0"/>
              <a:sym typeface="Symbol" pitchFamily="18" charset="2"/>
            </a:endParaRPr>
          </a:p>
        </p:txBody>
      </p:sp>
      <p:sp>
        <p:nvSpPr>
          <p:cNvPr id="283659" name="Rectangle 11"/>
          <p:cNvSpPr>
            <a:spLocks noChangeArrowheads="1"/>
          </p:cNvSpPr>
          <p:nvPr/>
        </p:nvSpPr>
        <p:spPr bwMode="auto">
          <a:xfrm>
            <a:off x="627694" y="4152912"/>
            <a:ext cx="4114800" cy="990600"/>
          </a:xfrm>
          <a:prstGeom prst="rect">
            <a:avLst/>
          </a:prstGeom>
          <a:noFill/>
          <a:ln w="28575">
            <a:solidFill>
              <a:schemeClr val="tx2"/>
            </a:solidFill>
            <a:miter lim="800000"/>
            <a:headEnd/>
            <a:tailEnd/>
          </a:ln>
          <a:effectLst/>
        </p:spPr>
        <p:txBody>
          <a:bodyPr wrap="none" anchor="ctr"/>
          <a:lstStyle/>
          <a:p>
            <a:endParaRPr lang="en-US"/>
          </a:p>
        </p:txBody>
      </p:sp>
      <p:sp>
        <p:nvSpPr>
          <p:cNvPr id="283660" name="Text Box 12"/>
          <p:cNvSpPr txBox="1">
            <a:spLocks noChangeArrowheads="1"/>
          </p:cNvSpPr>
          <p:nvPr/>
        </p:nvSpPr>
        <p:spPr bwMode="auto">
          <a:xfrm>
            <a:off x="2021519" y="4206887"/>
            <a:ext cx="1020792" cy="400110"/>
          </a:xfrm>
          <a:prstGeom prst="rect">
            <a:avLst/>
          </a:prstGeom>
          <a:noFill/>
          <a:ln w="9525">
            <a:solidFill>
              <a:schemeClr val="tx2"/>
            </a:solidFill>
            <a:miter lim="800000"/>
            <a:headEnd/>
            <a:tailEnd/>
          </a:ln>
          <a:effectLst/>
        </p:spPr>
        <p:txBody>
          <a:bodyPr wrap="none">
            <a:spAutoFit/>
          </a:bodyPr>
          <a:lstStyle/>
          <a:p>
            <a:r>
              <a:rPr kumimoji="1" lang="en-US" sz="2000" smtClean="0">
                <a:cs typeface="Times New Roman" pitchFamily="18" charset="0"/>
              </a:rPr>
              <a:t>a, b, c, -</a:t>
            </a:r>
            <a:endParaRPr kumimoji="1" lang="en-US" sz="2000">
              <a:cs typeface="Times New Roman" pitchFamily="18" charset="0"/>
            </a:endParaRPr>
          </a:p>
        </p:txBody>
      </p:sp>
      <p:sp>
        <p:nvSpPr>
          <p:cNvPr id="283661" name="Text Box 13"/>
          <p:cNvSpPr txBox="1">
            <a:spLocks noChangeArrowheads="1"/>
          </p:cNvSpPr>
          <p:nvPr/>
        </p:nvSpPr>
        <p:spPr bwMode="auto">
          <a:xfrm>
            <a:off x="1999294" y="4665674"/>
            <a:ext cx="1062470" cy="400110"/>
          </a:xfrm>
          <a:prstGeom prst="rect">
            <a:avLst/>
          </a:prstGeom>
          <a:noFill/>
          <a:ln w="9525">
            <a:solidFill>
              <a:schemeClr val="tx2"/>
            </a:solidFill>
            <a:miter lim="800000"/>
            <a:headEnd/>
            <a:tailEnd/>
          </a:ln>
          <a:effectLst/>
        </p:spPr>
        <p:txBody>
          <a:bodyPr wrap="none">
            <a:spAutoFit/>
          </a:bodyPr>
          <a:lstStyle/>
          <a:p>
            <a:r>
              <a:rPr kumimoji="1" lang="en-US" sz="2000" smtClean="0">
                <a:cs typeface="Times New Roman" pitchFamily="18" charset="0"/>
              </a:rPr>
              <a:t>a, b, -, d</a:t>
            </a:r>
            <a:endParaRPr kumimoji="1" lang="en-US" sz="2000">
              <a:cs typeface="Times New Roman" pitchFamily="18" charset="0"/>
            </a:endParaRPr>
          </a:p>
        </p:txBody>
      </p:sp>
      <p:sp>
        <p:nvSpPr>
          <p:cNvPr id="283662" name="Text Box 14"/>
          <p:cNvSpPr txBox="1">
            <a:spLocks noChangeArrowheads="1"/>
          </p:cNvSpPr>
          <p:nvPr/>
        </p:nvSpPr>
        <p:spPr bwMode="auto">
          <a:xfrm>
            <a:off x="1618294" y="4435487"/>
            <a:ext cx="434975" cy="396875"/>
          </a:xfrm>
          <a:prstGeom prst="rect">
            <a:avLst/>
          </a:prstGeom>
          <a:noFill/>
          <a:ln w="9525">
            <a:noFill/>
            <a:miter lim="800000"/>
            <a:headEnd/>
            <a:tailEnd/>
          </a:ln>
          <a:effectLst/>
        </p:spPr>
        <p:txBody>
          <a:bodyPr wrap="none">
            <a:spAutoFit/>
          </a:bodyPr>
          <a:lstStyle/>
          <a:p>
            <a:r>
              <a:rPr lang="en-US" sz="2000" smtClean="0">
                <a:cs typeface="Arial" charset="0"/>
                <a:sym typeface="Symbol" pitchFamily="18" charset="2"/>
              </a:rPr>
              <a:t></a:t>
            </a:r>
            <a:endParaRPr lang="en-US" sz="2000">
              <a:cs typeface="Arial" charset="0"/>
              <a:sym typeface="Symbol" pitchFamily="18" charset="2"/>
            </a:endParaRPr>
          </a:p>
        </p:txBody>
      </p:sp>
      <p:sp>
        <p:nvSpPr>
          <p:cNvPr id="283663" name="Text Box 15"/>
          <p:cNvSpPr txBox="1">
            <a:spLocks noChangeArrowheads="1"/>
          </p:cNvSpPr>
          <p:nvPr/>
        </p:nvSpPr>
        <p:spPr bwMode="auto">
          <a:xfrm>
            <a:off x="2588029" y="1816091"/>
            <a:ext cx="794769" cy="400110"/>
          </a:xfrm>
          <a:prstGeom prst="rect">
            <a:avLst/>
          </a:prstGeom>
          <a:noFill/>
          <a:ln w="9525">
            <a:solidFill>
              <a:schemeClr val="bg2"/>
            </a:solidFill>
            <a:miter lim="800000"/>
            <a:headEnd/>
            <a:tailEnd/>
          </a:ln>
          <a:effectLst/>
        </p:spPr>
        <p:txBody>
          <a:bodyPr wrap="none">
            <a:spAutoFit/>
          </a:bodyPr>
          <a:lstStyle/>
          <a:p>
            <a:r>
              <a:rPr kumimoji="1" lang="en-US" sz="2000" smtClean="0">
                <a:solidFill>
                  <a:schemeClr val="bg2">
                    <a:lumMod val="50000"/>
                  </a:schemeClr>
                </a:solidFill>
                <a:cs typeface="Times New Roman" pitchFamily="18" charset="0"/>
              </a:rPr>
              <a:t>a, b, -</a:t>
            </a:r>
            <a:endParaRPr kumimoji="1" lang="en-US" sz="2000">
              <a:solidFill>
                <a:schemeClr val="bg2">
                  <a:lumMod val="50000"/>
                </a:schemeClr>
              </a:solidFill>
              <a:cs typeface="Times New Roman" pitchFamily="18" charset="0"/>
            </a:endParaRPr>
          </a:p>
        </p:txBody>
      </p:sp>
      <p:sp>
        <p:nvSpPr>
          <p:cNvPr id="283664" name="Text Box 16"/>
          <p:cNvSpPr txBox="1">
            <a:spLocks noChangeArrowheads="1"/>
          </p:cNvSpPr>
          <p:nvPr/>
        </p:nvSpPr>
        <p:spPr bwMode="auto">
          <a:xfrm>
            <a:off x="5007379" y="2044691"/>
            <a:ext cx="434975" cy="396875"/>
          </a:xfrm>
          <a:prstGeom prst="rect">
            <a:avLst/>
          </a:prstGeom>
          <a:noFill/>
          <a:ln w="9525">
            <a:noFill/>
            <a:miter lim="800000"/>
            <a:headEnd/>
            <a:tailEnd/>
          </a:ln>
          <a:effectLst/>
        </p:spPr>
        <p:txBody>
          <a:bodyPr wrap="none">
            <a:spAutoFit/>
          </a:bodyPr>
          <a:lstStyle/>
          <a:p>
            <a:r>
              <a:rPr lang="en-US" sz="2000" smtClean="0">
                <a:cs typeface="Arial" charset="0"/>
                <a:sym typeface="Symbol" pitchFamily="18" charset="2"/>
              </a:rPr>
              <a:t></a:t>
            </a:r>
            <a:endParaRPr lang="en-US" sz="2000">
              <a:cs typeface="Arial" charset="0"/>
              <a:sym typeface="Symbol" pitchFamily="18" charset="2"/>
            </a:endParaRPr>
          </a:p>
        </p:txBody>
      </p:sp>
      <p:sp>
        <p:nvSpPr>
          <p:cNvPr id="283665" name="Text Box 17"/>
          <p:cNvSpPr txBox="1">
            <a:spLocks noChangeArrowheads="1"/>
          </p:cNvSpPr>
          <p:nvPr/>
        </p:nvSpPr>
        <p:spPr bwMode="auto">
          <a:xfrm>
            <a:off x="5388379" y="2071678"/>
            <a:ext cx="1006366" cy="400110"/>
          </a:xfrm>
          <a:prstGeom prst="rect">
            <a:avLst/>
          </a:prstGeom>
          <a:noFill/>
          <a:ln w="9525">
            <a:solidFill>
              <a:schemeClr val="tx2"/>
            </a:solidFill>
            <a:miter lim="800000"/>
            <a:headEnd/>
            <a:tailEnd/>
          </a:ln>
          <a:effectLst/>
        </p:spPr>
        <p:txBody>
          <a:bodyPr wrap="none">
            <a:spAutoFit/>
          </a:bodyPr>
          <a:lstStyle/>
          <a:p>
            <a:r>
              <a:rPr kumimoji="1" lang="en-US" sz="2000" smtClean="0">
                <a:cs typeface="Times New Roman" pitchFamily="18" charset="0"/>
              </a:rPr>
              <a:t>a, b, -, -</a:t>
            </a:r>
            <a:endParaRPr kumimoji="1" lang="en-US" sz="2000">
              <a:cs typeface="Times New Roman" pitchFamily="18" charset="0"/>
            </a:endParaRPr>
          </a:p>
        </p:txBody>
      </p:sp>
      <p:sp>
        <p:nvSpPr>
          <p:cNvPr id="283666" name="Text Box 18"/>
          <p:cNvSpPr txBox="1">
            <a:spLocks noChangeArrowheads="1"/>
          </p:cNvSpPr>
          <p:nvPr/>
        </p:nvSpPr>
        <p:spPr bwMode="auto">
          <a:xfrm>
            <a:off x="2591204" y="2274878"/>
            <a:ext cx="794769" cy="400110"/>
          </a:xfrm>
          <a:prstGeom prst="rect">
            <a:avLst/>
          </a:prstGeom>
          <a:noFill/>
          <a:ln w="9525">
            <a:solidFill>
              <a:schemeClr val="bg2"/>
            </a:solidFill>
            <a:miter lim="800000"/>
            <a:headEnd/>
            <a:tailEnd/>
          </a:ln>
          <a:effectLst/>
        </p:spPr>
        <p:txBody>
          <a:bodyPr wrap="none">
            <a:spAutoFit/>
          </a:bodyPr>
          <a:lstStyle/>
          <a:p>
            <a:r>
              <a:rPr kumimoji="1" lang="en-US" sz="2000" smtClean="0">
                <a:solidFill>
                  <a:schemeClr val="bg2">
                    <a:lumMod val="50000"/>
                  </a:schemeClr>
                </a:solidFill>
                <a:cs typeface="Times New Roman" pitchFamily="18" charset="0"/>
              </a:rPr>
              <a:t>a, b, -</a:t>
            </a:r>
            <a:endParaRPr kumimoji="1" lang="en-US" sz="2000">
              <a:solidFill>
                <a:schemeClr val="bg2">
                  <a:lumMod val="50000"/>
                </a:schemeClr>
              </a:solidFill>
              <a:cs typeface="Times New Roman" pitchFamily="18" charset="0"/>
            </a:endParaRPr>
          </a:p>
        </p:txBody>
      </p:sp>
      <p:sp>
        <p:nvSpPr>
          <p:cNvPr id="283667" name="Text Box 19"/>
          <p:cNvSpPr txBox="1">
            <a:spLocks noChangeArrowheads="1"/>
          </p:cNvSpPr>
          <p:nvPr/>
        </p:nvSpPr>
        <p:spPr bwMode="auto">
          <a:xfrm>
            <a:off x="3886604" y="1816091"/>
            <a:ext cx="1006366" cy="400110"/>
          </a:xfrm>
          <a:prstGeom prst="rect">
            <a:avLst/>
          </a:prstGeom>
          <a:noFill/>
          <a:ln w="9525">
            <a:solidFill>
              <a:schemeClr val="tx2"/>
            </a:solidFill>
            <a:miter lim="800000"/>
            <a:headEnd/>
            <a:tailEnd/>
          </a:ln>
          <a:effectLst/>
        </p:spPr>
        <p:txBody>
          <a:bodyPr wrap="none">
            <a:spAutoFit/>
          </a:bodyPr>
          <a:lstStyle/>
          <a:p>
            <a:r>
              <a:rPr kumimoji="1" lang="en-US" sz="2000" smtClean="0">
                <a:cs typeface="Times New Roman" pitchFamily="18" charset="0"/>
              </a:rPr>
              <a:t>a, b, -, -</a:t>
            </a:r>
            <a:endParaRPr kumimoji="1" lang="en-US" sz="2000">
              <a:cs typeface="Times New Roman" pitchFamily="18" charset="0"/>
            </a:endParaRPr>
          </a:p>
        </p:txBody>
      </p:sp>
      <p:sp>
        <p:nvSpPr>
          <p:cNvPr id="283668" name="Text Box 20"/>
          <p:cNvSpPr txBox="1">
            <a:spLocks noChangeArrowheads="1"/>
          </p:cNvSpPr>
          <p:nvPr/>
        </p:nvSpPr>
        <p:spPr bwMode="auto">
          <a:xfrm>
            <a:off x="3864379" y="2274878"/>
            <a:ext cx="1006366" cy="400110"/>
          </a:xfrm>
          <a:prstGeom prst="rect">
            <a:avLst/>
          </a:prstGeom>
          <a:noFill/>
          <a:ln w="9525">
            <a:solidFill>
              <a:schemeClr val="tx2"/>
            </a:solidFill>
            <a:miter lim="800000"/>
            <a:headEnd/>
            <a:tailEnd/>
          </a:ln>
          <a:effectLst/>
        </p:spPr>
        <p:txBody>
          <a:bodyPr wrap="none">
            <a:spAutoFit/>
          </a:bodyPr>
          <a:lstStyle/>
          <a:p>
            <a:r>
              <a:rPr kumimoji="1" lang="en-US" sz="2000" smtClean="0">
                <a:cs typeface="Times New Roman" pitchFamily="18" charset="0"/>
              </a:rPr>
              <a:t>a, b, -, -</a:t>
            </a:r>
            <a:endParaRPr kumimoji="1" lang="en-US" sz="2000">
              <a:cs typeface="Times New Roman" pitchFamily="18" charset="0"/>
            </a:endParaRPr>
          </a:p>
        </p:txBody>
      </p:sp>
      <p:sp>
        <p:nvSpPr>
          <p:cNvPr id="283669" name="Text Box 21"/>
          <p:cNvSpPr txBox="1">
            <a:spLocks noChangeArrowheads="1"/>
          </p:cNvSpPr>
          <p:nvPr/>
        </p:nvSpPr>
        <p:spPr bwMode="auto">
          <a:xfrm>
            <a:off x="3483379" y="2044691"/>
            <a:ext cx="434975" cy="396875"/>
          </a:xfrm>
          <a:prstGeom prst="rect">
            <a:avLst/>
          </a:prstGeom>
          <a:noFill/>
          <a:ln w="9525">
            <a:noFill/>
            <a:miter lim="800000"/>
            <a:headEnd/>
            <a:tailEnd/>
          </a:ln>
          <a:effectLst/>
        </p:spPr>
        <p:txBody>
          <a:bodyPr wrap="none">
            <a:spAutoFit/>
          </a:bodyPr>
          <a:lstStyle/>
          <a:p>
            <a:r>
              <a:rPr lang="en-US" sz="2000" smtClean="0">
                <a:cs typeface="Arial" charset="0"/>
                <a:sym typeface="Symbol" pitchFamily="18" charset="2"/>
              </a:rPr>
              <a:t></a:t>
            </a:r>
            <a:endParaRPr lang="en-US" sz="2000">
              <a:cs typeface="Arial" charset="0"/>
              <a:sym typeface="Symbol" pitchFamily="18" charset="2"/>
            </a:endParaRPr>
          </a:p>
        </p:txBody>
      </p:sp>
      <p:sp>
        <p:nvSpPr>
          <p:cNvPr id="283670" name="Text Box 22"/>
          <p:cNvSpPr txBox="1">
            <a:spLocks noChangeArrowheads="1"/>
          </p:cNvSpPr>
          <p:nvPr/>
        </p:nvSpPr>
        <p:spPr bwMode="auto">
          <a:xfrm>
            <a:off x="712788" y="5349895"/>
            <a:ext cx="809196" cy="400110"/>
          </a:xfrm>
          <a:prstGeom prst="rect">
            <a:avLst/>
          </a:prstGeom>
          <a:noFill/>
          <a:ln w="9525">
            <a:solidFill>
              <a:schemeClr val="bg2"/>
            </a:solidFill>
            <a:miter lim="800000"/>
            <a:headEnd/>
            <a:tailEnd/>
          </a:ln>
          <a:effectLst/>
        </p:spPr>
        <p:txBody>
          <a:bodyPr wrap="none">
            <a:spAutoFit/>
          </a:bodyPr>
          <a:lstStyle/>
          <a:p>
            <a:r>
              <a:rPr kumimoji="1" lang="en-US" sz="2000" smtClean="0">
                <a:solidFill>
                  <a:schemeClr val="bg2">
                    <a:lumMod val="50000"/>
                  </a:schemeClr>
                </a:solidFill>
                <a:cs typeface="Times New Roman" pitchFamily="18" charset="0"/>
              </a:rPr>
              <a:t>a, b, c</a:t>
            </a:r>
            <a:endParaRPr kumimoji="1" lang="en-US" sz="2000">
              <a:solidFill>
                <a:schemeClr val="bg2">
                  <a:lumMod val="50000"/>
                </a:schemeClr>
              </a:solidFill>
              <a:cs typeface="Times New Roman" pitchFamily="18" charset="0"/>
            </a:endParaRPr>
          </a:p>
        </p:txBody>
      </p:sp>
      <p:sp>
        <p:nvSpPr>
          <p:cNvPr id="283671" name="Text Box 23"/>
          <p:cNvSpPr txBox="1">
            <a:spLocks noChangeArrowheads="1"/>
          </p:cNvSpPr>
          <p:nvPr/>
        </p:nvSpPr>
        <p:spPr bwMode="auto">
          <a:xfrm>
            <a:off x="3132138" y="5578495"/>
            <a:ext cx="434975" cy="396875"/>
          </a:xfrm>
          <a:prstGeom prst="rect">
            <a:avLst/>
          </a:prstGeom>
          <a:noFill/>
          <a:ln w="9525">
            <a:noFill/>
            <a:miter lim="800000"/>
            <a:headEnd/>
            <a:tailEnd/>
          </a:ln>
          <a:effectLst/>
        </p:spPr>
        <p:txBody>
          <a:bodyPr wrap="none">
            <a:spAutoFit/>
          </a:bodyPr>
          <a:lstStyle/>
          <a:p>
            <a:r>
              <a:rPr lang="en-US" sz="2000" smtClean="0">
                <a:cs typeface="Arial" charset="0"/>
                <a:sym typeface="Symbol" pitchFamily="18" charset="2"/>
              </a:rPr>
              <a:t></a:t>
            </a:r>
            <a:endParaRPr lang="en-US" sz="2000">
              <a:cs typeface="Arial" charset="0"/>
              <a:sym typeface="Symbol" pitchFamily="18" charset="2"/>
            </a:endParaRPr>
          </a:p>
        </p:txBody>
      </p:sp>
      <p:sp>
        <p:nvSpPr>
          <p:cNvPr id="283672" name="Text Box 24"/>
          <p:cNvSpPr txBox="1">
            <a:spLocks noChangeArrowheads="1"/>
          </p:cNvSpPr>
          <p:nvPr/>
        </p:nvSpPr>
        <p:spPr bwMode="auto">
          <a:xfrm>
            <a:off x="3513138" y="5580082"/>
            <a:ext cx="1516121" cy="400110"/>
          </a:xfrm>
          <a:prstGeom prst="rect">
            <a:avLst/>
          </a:prstGeom>
          <a:noFill/>
          <a:ln w="9525">
            <a:solidFill>
              <a:schemeClr val="tx2"/>
            </a:solidFill>
            <a:miter lim="800000"/>
            <a:headEnd/>
            <a:tailEnd/>
          </a:ln>
          <a:effectLst/>
        </p:spPr>
        <p:txBody>
          <a:bodyPr wrap="none">
            <a:spAutoFit/>
          </a:bodyPr>
          <a:lstStyle/>
          <a:p>
            <a:r>
              <a:rPr kumimoji="1" lang="en-US" sz="2000" smtClean="0">
                <a:cs typeface="Times New Roman" pitchFamily="18" charset="0"/>
              </a:rPr>
              <a:t>a, </a:t>
            </a:r>
            <a:r>
              <a:rPr kumimoji="1" lang="en-US" sz="2000" i="1" smtClean="0">
                <a:cs typeface="Times New Roman" pitchFamily="18" charset="0"/>
              </a:rPr>
              <a:t>f(</a:t>
            </a:r>
            <a:r>
              <a:rPr kumimoji="1" lang="en-US" sz="2000" smtClean="0">
                <a:cs typeface="Times New Roman" pitchFamily="18" charset="0"/>
              </a:rPr>
              <a:t>b,e</a:t>
            </a:r>
            <a:r>
              <a:rPr kumimoji="1" lang="en-US" sz="2000" i="1" smtClean="0">
                <a:cs typeface="Times New Roman" pitchFamily="18" charset="0"/>
              </a:rPr>
              <a:t>)</a:t>
            </a:r>
            <a:r>
              <a:rPr kumimoji="1" lang="en-US" sz="2000" smtClean="0">
                <a:cs typeface="Times New Roman" pitchFamily="18" charset="0"/>
              </a:rPr>
              <a:t>, c, d</a:t>
            </a:r>
            <a:endParaRPr kumimoji="1" lang="en-US" sz="2000">
              <a:cs typeface="Times New Roman" pitchFamily="18" charset="0"/>
            </a:endParaRPr>
          </a:p>
        </p:txBody>
      </p:sp>
      <p:sp>
        <p:nvSpPr>
          <p:cNvPr id="283673" name="Text Box 25"/>
          <p:cNvSpPr txBox="1">
            <a:spLocks noChangeArrowheads="1"/>
          </p:cNvSpPr>
          <p:nvPr/>
        </p:nvSpPr>
        <p:spPr bwMode="auto">
          <a:xfrm>
            <a:off x="715963" y="5808682"/>
            <a:ext cx="838050" cy="400110"/>
          </a:xfrm>
          <a:prstGeom prst="rect">
            <a:avLst/>
          </a:prstGeom>
          <a:noFill/>
          <a:ln w="9525">
            <a:solidFill>
              <a:schemeClr val="bg2"/>
            </a:solidFill>
            <a:miter lim="800000"/>
            <a:headEnd/>
            <a:tailEnd/>
          </a:ln>
          <a:effectLst/>
        </p:spPr>
        <p:txBody>
          <a:bodyPr wrap="none">
            <a:spAutoFit/>
          </a:bodyPr>
          <a:lstStyle/>
          <a:p>
            <a:r>
              <a:rPr kumimoji="1" lang="en-US" sz="2000" smtClean="0">
                <a:solidFill>
                  <a:schemeClr val="bg2">
                    <a:lumMod val="50000"/>
                  </a:schemeClr>
                </a:solidFill>
                <a:cs typeface="Times New Roman" pitchFamily="18" charset="0"/>
              </a:rPr>
              <a:t>a, e, d</a:t>
            </a:r>
            <a:endParaRPr kumimoji="1" lang="en-US" sz="2000">
              <a:solidFill>
                <a:schemeClr val="bg2">
                  <a:lumMod val="50000"/>
                </a:schemeClr>
              </a:solidFill>
              <a:cs typeface="Times New Roman" pitchFamily="18" charset="0"/>
            </a:endParaRPr>
          </a:p>
        </p:txBody>
      </p:sp>
      <p:sp>
        <p:nvSpPr>
          <p:cNvPr id="283674" name="Text Box 26"/>
          <p:cNvSpPr txBox="1">
            <a:spLocks noChangeArrowheads="1"/>
          </p:cNvSpPr>
          <p:nvPr/>
        </p:nvSpPr>
        <p:spPr bwMode="auto">
          <a:xfrm>
            <a:off x="2011363" y="5349895"/>
            <a:ext cx="1020792" cy="400110"/>
          </a:xfrm>
          <a:prstGeom prst="rect">
            <a:avLst/>
          </a:prstGeom>
          <a:noFill/>
          <a:ln w="9525">
            <a:solidFill>
              <a:schemeClr val="tx2"/>
            </a:solidFill>
            <a:miter lim="800000"/>
            <a:headEnd/>
            <a:tailEnd/>
          </a:ln>
          <a:effectLst/>
        </p:spPr>
        <p:txBody>
          <a:bodyPr wrap="none">
            <a:spAutoFit/>
          </a:bodyPr>
          <a:lstStyle/>
          <a:p>
            <a:r>
              <a:rPr kumimoji="1" lang="en-US" sz="2000" smtClean="0">
                <a:cs typeface="Times New Roman" pitchFamily="18" charset="0"/>
              </a:rPr>
              <a:t>a, b, c, -</a:t>
            </a:r>
            <a:endParaRPr kumimoji="1" lang="en-US" sz="2000">
              <a:cs typeface="Times New Roman" pitchFamily="18" charset="0"/>
            </a:endParaRPr>
          </a:p>
        </p:txBody>
      </p:sp>
      <p:sp>
        <p:nvSpPr>
          <p:cNvPr id="283675" name="Text Box 27"/>
          <p:cNvSpPr txBox="1">
            <a:spLocks noChangeArrowheads="1"/>
          </p:cNvSpPr>
          <p:nvPr/>
        </p:nvSpPr>
        <p:spPr bwMode="auto">
          <a:xfrm>
            <a:off x="1989138" y="5808682"/>
            <a:ext cx="1049646" cy="400110"/>
          </a:xfrm>
          <a:prstGeom prst="rect">
            <a:avLst/>
          </a:prstGeom>
          <a:noFill/>
          <a:ln w="9525">
            <a:solidFill>
              <a:schemeClr val="tx2"/>
            </a:solidFill>
            <a:miter lim="800000"/>
            <a:headEnd/>
            <a:tailEnd/>
          </a:ln>
          <a:effectLst/>
        </p:spPr>
        <p:txBody>
          <a:bodyPr wrap="none">
            <a:spAutoFit/>
          </a:bodyPr>
          <a:lstStyle/>
          <a:p>
            <a:r>
              <a:rPr kumimoji="1" lang="en-US" sz="2000" smtClean="0">
                <a:cs typeface="Times New Roman" pitchFamily="18" charset="0"/>
              </a:rPr>
              <a:t>a, e, -, d</a:t>
            </a:r>
            <a:endParaRPr kumimoji="1" lang="en-US" sz="2000">
              <a:cs typeface="Times New Roman" pitchFamily="18" charset="0"/>
            </a:endParaRPr>
          </a:p>
        </p:txBody>
      </p:sp>
      <p:sp>
        <p:nvSpPr>
          <p:cNvPr id="283676" name="Text Box 28"/>
          <p:cNvSpPr txBox="1">
            <a:spLocks noChangeArrowheads="1"/>
          </p:cNvSpPr>
          <p:nvPr/>
        </p:nvSpPr>
        <p:spPr bwMode="auto">
          <a:xfrm>
            <a:off x="1592263" y="5578495"/>
            <a:ext cx="434975" cy="396875"/>
          </a:xfrm>
          <a:prstGeom prst="rect">
            <a:avLst/>
          </a:prstGeom>
          <a:noFill/>
          <a:ln w="9525">
            <a:noFill/>
            <a:miter lim="800000"/>
            <a:headEnd/>
            <a:tailEnd/>
          </a:ln>
          <a:effectLst/>
        </p:spPr>
        <p:txBody>
          <a:bodyPr wrap="none">
            <a:spAutoFit/>
          </a:bodyPr>
          <a:lstStyle/>
          <a:p>
            <a:r>
              <a:rPr lang="en-US" sz="2000" smtClean="0">
                <a:cs typeface="Arial" charset="0"/>
                <a:sym typeface="Symbol" pitchFamily="18" charset="2"/>
              </a:rPr>
              <a:t></a:t>
            </a:r>
            <a:endParaRPr lang="en-US" sz="2000">
              <a:cs typeface="Arial" charset="0"/>
              <a:sym typeface="Symbol" pitchFamily="18" charset="2"/>
            </a:endParaRPr>
          </a:p>
        </p:txBody>
      </p:sp>
      <p:sp>
        <p:nvSpPr>
          <p:cNvPr id="283677" name="Text Box 29"/>
          <p:cNvSpPr txBox="1">
            <a:spLocks noChangeArrowheads="1"/>
          </p:cNvSpPr>
          <p:nvPr/>
        </p:nvSpPr>
        <p:spPr bwMode="auto">
          <a:xfrm>
            <a:off x="712788" y="2992441"/>
            <a:ext cx="809196" cy="400110"/>
          </a:xfrm>
          <a:prstGeom prst="rect">
            <a:avLst/>
          </a:prstGeom>
          <a:noFill/>
          <a:ln w="9525">
            <a:solidFill>
              <a:schemeClr val="bg2"/>
            </a:solidFill>
            <a:miter lim="800000"/>
            <a:headEnd/>
            <a:tailEnd/>
          </a:ln>
          <a:effectLst/>
        </p:spPr>
        <p:txBody>
          <a:bodyPr wrap="none">
            <a:spAutoFit/>
          </a:bodyPr>
          <a:lstStyle/>
          <a:p>
            <a:r>
              <a:rPr kumimoji="1" lang="en-US" sz="2000" smtClean="0">
                <a:solidFill>
                  <a:schemeClr val="bg2">
                    <a:lumMod val="50000"/>
                  </a:schemeClr>
                </a:solidFill>
                <a:cs typeface="Times New Roman" pitchFamily="18" charset="0"/>
              </a:rPr>
              <a:t>a, b, c</a:t>
            </a:r>
            <a:endParaRPr kumimoji="1" lang="en-US" sz="2000">
              <a:solidFill>
                <a:schemeClr val="bg2">
                  <a:lumMod val="50000"/>
                </a:schemeClr>
              </a:solidFill>
              <a:cs typeface="Times New Roman" pitchFamily="18" charset="0"/>
            </a:endParaRPr>
          </a:p>
        </p:txBody>
      </p:sp>
      <p:sp>
        <p:nvSpPr>
          <p:cNvPr id="283678" name="Text Box 30"/>
          <p:cNvSpPr txBox="1">
            <a:spLocks noChangeArrowheads="1"/>
          </p:cNvSpPr>
          <p:nvPr/>
        </p:nvSpPr>
        <p:spPr bwMode="auto">
          <a:xfrm>
            <a:off x="3132138" y="3221041"/>
            <a:ext cx="434975" cy="396875"/>
          </a:xfrm>
          <a:prstGeom prst="rect">
            <a:avLst/>
          </a:prstGeom>
          <a:noFill/>
          <a:ln w="9525">
            <a:noFill/>
            <a:miter lim="800000"/>
            <a:headEnd/>
            <a:tailEnd/>
          </a:ln>
          <a:effectLst/>
        </p:spPr>
        <p:txBody>
          <a:bodyPr wrap="none">
            <a:spAutoFit/>
          </a:bodyPr>
          <a:lstStyle/>
          <a:p>
            <a:r>
              <a:rPr lang="en-US" sz="2000" smtClean="0">
                <a:cs typeface="Arial" charset="0"/>
                <a:sym typeface="Symbol" pitchFamily="18" charset="2"/>
              </a:rPr>
              <a:t></a:t>
            </a:r>
            <a:endParaRPr lang="en-US" sz="2000">
              <a:cs typeface="Arial" charset="0"/>
              <a:sym typeface="Symbol" pitchFamily="18" charset="2"/>
            </a:endParaRPr>
          </a:p>
        </p:txBody>
      </p:sp>
      <p:sp>
        <p:nvSpPr>
          <p:cNvPr id="283679" name="Text Box 31"/>
          <p:cNvSpPr txBox="1">
            <a:spLocks noChangeArrowheads="1"/>
          </p:cNvSpPr>
          <p:nvPr/>
        </p:nvSpPr>
        <p:spPr bwMode="auto">
          <a:xfrm>
            <a:off x="3513138" y="3248028"/>
            <a:ext cx="1020792" cy="400110"/>
          </a:xfrm>
          <a:prstGeom prst="rect">
            <a:avLst/>
          </a:prstGeom>
          <a:noFill/>
          <a:ln w="9525">
            <a:solidFill>
              <a:schemeClr val="tx2"/>
            </a:solidFill>
            <a:miter lim="800000"/>
            <a:headEnd/>
            <a:tailEnd/>
          </a:ln>
          <a:effectLst/>
        </p:spPr>
        <p:txBody>
          <a:bodyPr wrap="none">
            <a:spAutoFit/>
          </a:bodyPr>
          <a:lstStyle/>
          <a:p>
            <a:r>
              <a:rPr kumimoji="1" lang="en-US" sz="2000" smtClean="0">
                <a:cs typeface="Times New Roman" pitchFamily="18" charset="0"/>
              </a:rPr>
              <a:t>a, b, c, -</a:t>
            </a:r>
            <a:endParaRPr kumimoji="1" lang="en-US" sz="2000">
              <a:cs typeface="Times New Roman" pitchFamily="18" charset="0"/>
            </a:endParaRPr>
          </a:p>
        </p:txBody>
      </p:sp>
      <p:sp>
        <p:nvSpPr>
          <p:cNvPr id="283680" name="Text Box 32"/>
          <p:cNvSpPr txBox="1">
            <a:spLocks noChangeArrowheads="1"/>
          </p:cNvSpPr>
          <p:nvPr/>
        </p:nvSpPr>
        <p:spPr bwMode="auto">
          <a:xfrm>
            <a:off x="715963" y="3451228"/>
            <a:ext cx="794769" cy="400110"/>
          </a:xfrm>
          <a:prstGeom prst="rect">
            <a:avLst/>
          </a:prstGeom>
          <a:noFill/>
          <a:ln w="9525">
            <a:solidFill>
              <a:schemeClr val="bg2"/>
            </a:solidFill>
            <a:miter lim="800000"/>
            <a:headEnd/>
            <a:tailEnd/>
          </a:ln>
          <a:effectLst/>
        </p:spPr>
        <p:txBody>
          <a:bodyPr wrap="none">
            <a:spAutoFit/>
          </a:bodyPr>
          <a:lstStyle/>
          <a:p>
            <a:r>
              <a:rPr kumimoji="1" lang="en-US" sz="2000" smtClean="0">
                <a:solidFill>
                  <a:schemeClr val="bg2">
                    <a:lumMod val="50000"/>
                  </a:schemeClr>
                </a:solidFill>
                <a:cs typeface="Times New Roman" pitchFamily="18" charset="0"/>
              </a:rPr>
              <a:t>a, b, -</a:t>
            </a:r>
            <a:endParaRPr kumimoji="1" lang="en-US" sz="2000">
              <a:solidFill>
                <a:schemeClr val="bg2">
                  <a:lumMod val="50000"/>
                </a:schemeClr>
              </a:solidFill>
              <a:cs typeface="Times New Roman" pitchFamily="18" charset="0"/>
            </a:endParaRPr>
          </a:p>
        </p:txBody>
      </p:sp>
      <p:sp>
        <p:nvSpPr>
          <p:cNvPr id="283681" name="Rectangle 33"/>
          <p:cNvSpPr>
            <a:spLocks noChangeArrowheads="1"/>
          </p:cNvSpPr>
          <p:nvPr/>
        </p:nvSpPr>
        <p:spPr bwMode="auto">
          <a:xfrm>
            <a:off x="617538" y="2938466"/>
            <a:ext cx="4114800" cy="990600"/>
          </a:xfrm>
          <a:prstGeom prst="rect">
            <a:avLst/>
          </a:prstGeom>
          <a:noFill/>
          <a:ln w="28575">
            <a:solidFill>
              <a:schemeClr val="tx2"/>
            </a:solidFill>
            <a:miter lim="800000"/>
            <a:headEnd/>
            <a:tailEnd/>
          </a:ln>
          <a:effectLst/>
        </p:spPr>
        <p:txBody>
          <a:bodyPr wrap="none" anchor="ctr"/>
          <a:lstStyle/>
          <a:p>
            <a:endParaRPr lang="en-US"/>
          </a:p>
        </p:txBody>
      </p:sp>
      <p:sp>
        <p:nvSpPr>
          <p:cNvPr id="283682" name="Text Box 34"/>
          <p:cNvSpPr txBox="1">
            <a:spLocks noChangeArrowheads="1"/>
          </p:cNvSpPr>
          <p:nvPr/>
        </p:nvSpPr>
        <p:spPr bwMode="auto">
          <a:xfrm>
            <a:off x="2011363" y="2992441"/>
            <a:ext cx="1020792" cy="400110"/>
          </a:xfrm>
          <a:prstGeom prst="rect">
            <a:avLst/>
          </a:prstGeom>
          <a:noFill/>
          <a:ln w="9525">
            <a:solidFill>
              <a:schemeClr val="tx2"/>
            </a:solidFill>
            <a:miter lim="800000"/>
            <a:headEnd/>
            <a:tailEnd/>
          </a:ln>
          <a:effectLst/>
        </p:spPr>
        <p:txBody>
          <a:bodyPr wrap="none">
            <a:spAutoFit/>
          </a:bodyPr>
          <a:lstStyle/>
          <a:p>
            <a:r>
              <a:rPr kumimoji="1" lang="en-US" sz="2000" smtClean="0">
                <a:cs typeface="Times New Roman" pitchFamily="18" charset="0"/>
              </a:rPr>
              <a:t>a, b, c, -</a:t>
            </a:r>
            <a:endParaRPr kumimoji="1" lang="en-US" sz="2000">
              <a:cs typeface="Times New Roman" pitchFamily="18" charset="0"/>
            </a:endParaRPr>
          </a:p>
        </p:txBody>
      </p:sp>
      <p:sp>
        <p:nvSpPr>
          <p:cNvPr id="283683" name="Text Box 35"/>
          <p:cNvSpPr txBox="1">
            <a:spLocks noChangeArrowheads="1"/>
          </p:cNvSpPr>
          <p:nvPr/>
        </p:nvSpPr>
        <p:spPr bwMode="auto">
          <a:xfrm>
            <a:off x="1989138" y="3451228"/>
            <a:ext cx="1006366" cy="400110"/>
          </a:xfrm>
          <a:prstGeom prst="rect">
            <a:avLst/>
          </a:prstGeom>
          <a:noFill/>
          <a:ln w="9525">
            <a:solidFill>
              <a:schemeClr val="tx2"/>
            </a:solidFill>
            <a:miter lim="800000"/>
            <a:headEnd/>
            <a:tailEnd/>
          </a:ln>
          <a:effectLst/>
        </p:spPr>
        <p:txBody>
          <a:bodyPr wrap="none">
            <a:spAutoFit/>
          </a:bodyPr>
          <a:lstStyle/>
          <a:p>
            <a:r>
              <a:rPr kumimoji="1" lang="en-US" sz="2000" smtClean="0">
                <a:cs typeface="Times New Roman" pitchFamily="18" charset="0"/>
              </a:rPr>
              <a:t>a, b, -, -</a:t>
            </a:r>
            <a:endParaRPr kumimoji="1" lang="en-US" sz="2000">
              <a:cs typeface="Times New Roman" pitchFamily="18" charset="0"/>
            </a:endParaRPr>
          </a:p>
        </p:txBody>
      </p:sp>
      <p:sp>
        <p:nvSpPr>
          <p:cNvPr id="283684" name="Text Box 36"/>
          <p:cNvSpPr txBox="1">
            <a:spLocks noChangeArrowheads="1"/>
          </p:cNvSpPr>
          <p:nvPr/>
        </p:nvSpPr>
        <p:spPr bwMode="auto">
          <a:xfrm>
            <a:off x="1592263" y="3221041"/>
            <a:ext cx="434975" cy="396875"/>
          </a:xfrm>
          <a:prstGeom prst="rect">
            <a:avLst/>
          </a:prstGeom>
          <a:noFill/>
          <a:ln w="9525">
            <a:noFill/>
            <a:miter lim="800000"/>
            <a:headEnd/>
            <a:tailEnd/>
          </a:ln>
          <a:effectLst/>
        </p:spPr>
        <p:txBody>
          <a:bodyPr wrap="none">
            <a:spAutoFit/>
          </a:bodyPr>
          <a:lstStyle/>
          <a:p>
            <a:r>
              <a:rPr lang="en-US" sz="2000" smtClean="0">
                <a:cs typeface="Arial" charset="0"/>
                <a:sym typeface="Symbol" pitchFamily="18" charset="2"/>
              </a:rPr>
              <a:t></a:t>
            </a:r>
            <a:endParaRPr lang="en-US" sz="2000">
              <a:cs typeface="Arial" charset="0"/>
              <a:sym typeface="Symbol" pitchFamily="18" charset="2"/>
            </a:endParaRPr>
          </a:p>
        </p:txBody>
      </p:sp>
      <p:sp>
        <p:nvSpPr>
          <p:cNvPr id="283685" name="Text Box 37"/>
          <p:cNvSpPr txBox="1">
            <a:spLocks noChangeArrowheads="1"/>
          </p:cNvSpPr>
          <p:nvPr/>
        </p:nvSpPr>
        <p:spPr bwMode="auto">
          <a:xfrm>
            <a:off x="7248929" y="2027168"/>
            <a:ext cx="1705916" cy="400110"/>
          </a:xfrm>
          <a:prstGeom prst="rect">
            <a:avLst/>
          </a:prstGeom>
          <a:noFill/>
          <a:ln w="9525">
            <a:noFill/>
            <a:miter lim="800000"/>
            <a:headEnd/>
            <a:tailEnd/>
          </a:ln>
          <a:effectLst/>
        </p:spPr>
        <p:txBody>
          <a:bodyPr wrap="none">
            <a:spAutoFit/>
          </a:bodyPr>
          <a:lstStyle/>
          <a:p>
            <a:pPr eaLnBrk="0" hangingPunct="0"/>
            <a:r>
              <a:rPr lang="en-US" sz="2000" smtClean="0">
                <a:cs typeface="Arial" charset="0"/>
                <a:sym typeface="Symbol" pitchFamily="18" charset="2"/>
              </a:rPr>
              <a:t>Identical tuples</a:t>
            </a:r>
            <a:endParaRPr lang="en-US" sz="2000">
              <a:cs typeface="Arial" charset="0"/>
              <a:sym typeface="Symbol" pitchFamily="18" charset="2"/>
            </a:endParaRPr>
          </a:p>
        </p:txBody>
      </p:sp>
      <p:sp>
        <p:nvSpPr>
          <p:cNvPr id="283686" name="Text Box 38"/>
          <p:cNvSpPr txBox="1">
            <a:spLocks noChangeArrowheads="1"/>
          </p:cNvSpPr>
          <p:nvPr/>
        </p:nvSpPr>
        <p:spPr bwMode="auto">
          <a:xfrm>
            <a:off x="5380038" y="3203518"/>
            <a:ext cx="1866217" cy="400110"/>
          </a:xfrm>
          <a:prstGeom prst="rect">
            <a:avLst/>
          </a:prstGeom>
          <a:noFill/>
          <a:ln w="9525">
            <a:noFill/>
            <a:miter lim="800000"/>
            <a:headEnd/>
            <a:tailEnd/>
          </a:ln>
          <a:effectLst/>
        </p:spPr>
        <p:txBody>
          <a:bodyPr wrap="none">
            <a:spAutoFit/>
          </a:bodyPr>
          <a:lstStyle/>
          <a:p>
            <a:pPr eaLnBrk="0" hangingPunct="0"/>
            <a:r>
              <a:rPr lang="en-US" sz="2000" smtClean="0">
                <a:cs typeface="Arial" charset="0"/>
                <a:sym typeface="Symbol" pitchFamily="18" charset="2"/>
              </a:rPr>
              <a:t>Subsumed tuples</a:t>
            </a:r>
            <a:endParaRPr lang="en-US" sz="2000">
              <a:cs typeface="Arial" charset="0"/>
              <a:sym typeface="Symbol" pitchFamily="18" charset="2"/>
            </a:endParaRPr>
          </a:p>
        </p:txBody>
      </p:sp>
      <p:sp>
        <p:nvSpPr>
          <p:cNvPr id="283687" name="Text Box 39"/>
          <p:cNvSpPr txBox="1">
            <a:spLocks noChangeArrowheads="1"/>
          </p:cNvSpPr>
          <p:nvPr/>
        </p:nvSpPr>
        <p:spPr bwMode="auto">
          <a:xfrm>
            <a:off x="5948363" y="5589607"/>
            <a:ext cx="1917513" cy="400110"/>
          </a:xfrm>
          <a:prstGeom prst="rect">
            <a:avLst/>
          </a:prstGeom>
          <a:noFill/>
          <a:ln w="9525">
            <a:noFill/>
            <a:miter lim="800000"/>
            <a:headEnd/>
            <a:tailEnd/>
          </a:ln>
          <a:effectLst/>
        </p:spPr>
        <p:txBody>
          <a:bodyPr wrap="none">
            <a:spAutoFit/>
          </a:bodyPr>
          <a:lstStyle/>
          <a:p>
            <a:pPr eaLnBrk="0" hangingPunct="0"/>
            <a:r>
              <a:rPr lang="en-US" sz="2000" smtClean="0">
                <a:cs typeface="Arial" charset="0"/>
                <a:sym typeface="Symbol" pitchFamily="18" charset="2"/>
              </a:rPr>
              <a:t>Conflicting tuples</a:t>
            </a:r>
            <a:endParaRPr lang="en-US" sz="2000">
              <a:cs typeface="Arial" charset="0"/>
              <a:sym typeface="Symbol" pitchFamily="18" charset="2"/>
            </a:endParaRPr>
          </a:p>
        </p:txBody>
      </p:sp>
      <p:sp>
        <p:nvSpPr>
          <p:cNvPr id="283688" name="AutoShape 40"/>
          <p:cNvSpPr>
            <a:spLocks noChangeArrowheads="1"/>
          </p:cNvSpPr>
          <p:nvPr/>
        </p:nvSpPr>
        <p:spPr bwMode="auto">
          <a:xfrm>
            <a:off x="6759979" y="2143116"/>
            <a:ext cx="381000" cy="228600"/>
          </a:xfrm>
          <a:prstGeom prst="rightArrow">
            <a:avLst>
              <a:gd name="adj1" fmla="val 50000"/>
              <a:gd name="adj2" fmla="val 41667"/>
            </a:avLst>
          </a:prstGeom>
          <a:solidFill>
            <a:schemeClr val="accent1"/>
          </a:solidFill>
          <a:ln w="9525">
            <a:solidFill>
              <a:schemeClr val="tx1"/>
            </a:solidFill>
            <a:miter lim="800000"/>
            <a:headEnd/>
            <a:tailEnd/>
          </a:ln>
          <a:effectLst/>
        </p:spPr>
        <p:txBody>
          <a:bodyPr wrap="none" anchor="ctr"/>
          <a:lstStyle/>
          <a:p>
            <a:endParaRPr lang="en-US"/>
          </a:p>
        </p:txBody>
      </p:sp>
      <p:sp>
        <p:nvSpPr>
          <p:cNvPr id="283689" name="AutoShape 41"/>
          <p:cNvSpPr>
            <a:spLocks noChangeArrowheads="1"/>
          </p:cNvSpPr>
          <p:nvPr/>
        </p:nvSpPr>
        <p:spPr bwMode="auto">
          <a:xfrm>
            <a:off x="4884738" y="3319466"/>
            <a:ext cx="381000" cy="228600"/>
          </a:xfrm>
          <a:prstGeom prst="rightArrow">
            <a:avLst>
              <a:gd name="adj1" fmla="val 50000"/>
              <a:gd name="adj2" fmla="val 41667"/>
            </a:avLst>
          </a:prstGeom>
          <a:solidFill>
            <a:schemeClr val="accent1"/>
          </a:solidFill>
          <a:ln w="9525">
            <a:solidFill>
              <a:schemeClr val="tx1"/>
            </a:solidFill>
            <a:miter lim="800000"/>
            <a:headEnd/>
            <a:tailEnd/>
          </a:ln>
          <a:effectLst/>
        </p:spPr>
        <p:txBody>
          <a:bodyPr wrap="none" anchor="ctr"/>
          <a:lstStyle/>
          <a:p>
            <a:endParaRPr lang="en-US"/>
          </a:p>
        </p:txBody>
      </p:sp>
      <p:sp>
        <p:nvSpPr>
          <p:cNvPr id="283690" name="AutoShape 42"/>
          <p:cNvSpPr>
            <a:spLocks noChangeArrowheads="1"/>
          </p:cNvSpPr>
          <p:nvPr/>
        </p:nvSpPr>
        <p:spPr bwMode="auto">
          <a:xfrm>
            <a:off x="5418138" y="5676920"/>
            <a:ext cx="381000" cy="228600"/>
          </a:xfrm>
          <a:prstGeom prst="rightArrow">
            <a:avLst>
              <a:gd name="adj1" fmla="val 50000"/>
              <a:gd name="adj2" fmla="val 41667"/>
            </a:avLst>
          </a:prstGeom>
          <a:solidFill>
            <a:schemeClr val="accent1"/>
          </a:solidFill>
          <a:ln w="9525">
            <a:solidFill>
              <a:schemeClr val="tx1"/>
            </a:solidFill>
            <a:miter lim="800000"/>
            <a:headEnd/>
            <a:tailEnd/>
          </a:ln>
          <a:effectLst/>
        </p:spPr>
        <p:txBody>
          <a:bodyPr wrap="none" anchor="ctr"/>
          <a:lstStyle/>
          <a:p>
            <a:endParaRPr lang="en-US"/>
          </a:p>
        </p:txBody>
      </p:sp>
      <p:sp>
        <p:nvSpPr>
          <p:cNvPr id="283691" name="Text Box 43"/>
          <p:cNvSpPr txBox="1">
            <a:spLocks noChangeArrowheads="1"/>
          </p:cNvSpPr>
          <p:nvPr/>
        </p:nvSpPr>
        <p:spPr bwMode="auto">
          <a:xfrm>
            <a:off x="5369060" y="4457650"/>
            <a:ext cx="2417650" cy="400110"/>
          </a:xfrm>
          <a:prstGeom prst="rect">
            <a:avLst/>
          </a:prstGeom>
          <a:noFill/>
          <a:ln w="9525">
            <a:noFill/>
            <a:miter lim="800000"/>
            <a:headEnd/>
            <a:tailEnd/>
          </a:ln>
          <a:effectLst/>
        </p:spPr>
        <p:txBody>
          <a:bodyPr wrap="none">
            <a:spAutoFit/>
          </a:bodyPr>
          <a:lstStyle/>
          <a:p>
            <a:pPr eaLnBrk="0" hangingPunct="0"/>
            <a:r>
              <a:rPr lang="en-US" sz="2000" smtClean="0">
                <a:cs typeface="Arial" charset="0"/>
                <a:sym typeface="Symbol" pitchFamily="18" charset="2"/>
              </a:rPr>
              <a:t>Complementing tuples</a:t>
            </a:r>
            <a:endParaRPr lang="en-US" sz="2000">
              <a:cs typeface="Arial" charset="0"/>
              <a:sym typeface="Symbol" pitchFamily="18" charset="2"/>
            </a:endParaRPr>
          </a:p>
        </p:txBody>
      </p:sp>
      <p:sp>
        <p:nvSpPr>
          <p:cNvPr id="283692" name="AutoShape 44"/>
          <p:cNvSpPr>
            <a:spLocks noChangeArrowheads="1"/>
          </p:cNvSpPr>
          <p:nvPr/>
        </p:nvSpPr>
        <p:spPr bwMode="auto">
          <a:xfrm>
            <a:off x="4929190" y="4535499"/>
            <a:ext cx="381000" cy="228600"/>
          </a:xfrm>
          <a:prstGeom prst="rightArrow">
            <a:avLst>
              <a:gd name="adj1" fmla="val 50000"/>
              <a:gd name="adj2" fmla="val 41667"/>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Relational Operators – Overview </a:t>
            </a:r>
            <a:endParaRPr lang="en-US" dirty="0"/>
          </a:p>
        </p:txBody>
      </p:sp>
      <p:sp>
        <p:nvSpPr>
          <p:cNvPr id="3" name="Fußzeilenplatzhalter 2"/>
          <p:cNvSpPr>
            <a:spLocks noGrp="1"/>
          </p:cNvSpPr>
          <p:nvPr>
            <p:ph type="ftr" sz="quarter" idx="11"/>
          </p:nvPr>
        </p:nvSpPr>
        <p:spPr/>
        <p:txBody>
          <a:bodyPr/>
          <a:lstStyle/>
          <a:p>
            <a:r>
              <a:rPr lang="en-US" smtClean="0"/>
              <a:t>Data Fusion | VLDB 2009 Tutorial | Luna Dong &amp; Felix Naumann</a:t>
            </a:r>
            <a:endParaRPr lang="en-US"/>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en-US" smtClean="0"/>
              <a:pPr/>
              <a:t>36</a:t>
            </a:fld>
            <a:endParaRPr lang="en-US"/>
          </a:p>
        </p:txBody>
      </p:sp>
      <p:sp>
        <p:nvSpPr>
          <p:cNvPr id="5" name="Inhaltsplatzhalter 4"/>
          <p:cNvSpPr>
            <a:spLocks noGrp="1"/>
          </p:cNvSpPr>
          <p:nvPr>
            <p:ph sz="quarter" idx="1"/>
          </p:nvPr>
        </p:nvSpPr>
        <p:spPr/>
        <p:txBody>
          <a:bodyPr>
            <a:normAutofit fontScale="92500" lnSpcReduction="10000"/>
          </a:bodyPr>
          <a:lstStyle/>
          <a:p>
            <a:r>
              <a:rPr lang="en-US" dirty="0" smtClean="0"/>
              <a:t>Identical tuples</a:t>
            </a:r>
          </a:p>
          <a:p>
            <a:pPr lvl="1"/>
            <a:r>
              <a:rPr lang="en-US" dirty="0" smtClean="0"/>
              <a:t>UNION, OUTER UNION</a:t>
            </a:r>
          </a:p>
          <a:p>
            <a:r>
              <a:rPr lang="en-US" dirty="0" smtClean="0"/>
              <a:t>Subsumed tuples (uncertainty)</a:t>
            </a:r>
          </a:p>
          <a:p>
            <a:pPr lvl="1"/>
            <a:r>
              <a:rPr lang="en-US" dirty="0" smtClean="0"/>
              <a:t>MINIMUM UNION</a:t>
            </a:r>
          </a:p>
          <a:p>
            <a:r>
              <a:rPr lang="en-US" dirty="0" smtClean="0"/>
              <a:t>Complementing tuples (uncertainty)</a:t>
            </a:r>
          </a:p>
          <a:p>
            <a:pPr lvl="1"/>
            <a:r>
              <a:rPr lang="en-US" dirty="0" smtClean="0"/>
              <a:t>COMPLEMENT UNION, MERGE</a:t>
            </a:r>
          </a:p>
          <a:p>
            <a:r>
              <a:rPr lang="en-US" dirty="0" smtClean="0"/>
              <a:t>Conflicting tuples (contradiction)</a:t>
            </a:r>
          </a:p>
          <a:p>
            <a:pPr lvl="1"/>
            <a:r>
              <a:rPr lang="en-US" dirty="0" smtClean="0"/>
              <a:t>Relational approaches: Match, Group, Fuse, …</a:t>
            </a:r>
          </a:p>
          <a:p>
            <a:r>
              <a:rPr lang="en-US" dirty="0" smtClean="0"/>
              <a:t>Other approaches</a:t>
            </a:r>
          </a:p>
          <a:p>
            <a:pPr lvl="1"/>
            <a:r>
              <a:rPr lang="en-US" dirty="0" smtClean="0"/>
              <a:t>Possible worlds, probabilistic answers, consistent answers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normAutofit fontScale="90000"/>
          </a:bodyPr>
          <a:lstStyle/>
          <a:p>
            <a:r>
              <a:rPr lang="en-US" dirty="0" smtClean="0"/>
              <a:t>Minimum Union</a:t>
            </a:r>
            <a:endParaRPr lang="en-US" dirty="0"/>
          </a:p>
        </p:txBody>
      </p:sp>
      <p:sp>
        <p:nvSpPr>
          <p:cNvPr id="18" name="Fußzeilenplatzhalter 17"/>
          <p:cNvSpPr>
            <a:spLocks noGrp="1"/>
          </p:cNvSpPr>
          <p:nvPr>
            <p:ph type="ftr" sz="quarter" idx="11"/>
          </p:nvPr>
        </p:nvSpPr>
        <p:spPr/>
        <p:txBody>
          <a:bodyPr/>
          <a:lstStyle/>
          <a:p>
            <a:r>
              <a:rPr lang="de-DE" smtClean="0"/>
              <a:t>Data Fusion | VLDB 2009 Tutorial | Luna Dong &amp; Felix Naumann</a:t>
            </a:r>
            <a:endParaRPr lang="de-DE"/>
          </a:p>
        </p:txBody>
      </p:sp>
      <p:sp>
        <p:nvSpPr>
          <p:cNvPr id="17" name="Foliennummernplatzhalter 16"/>
          <p:cNvSpPr>
            <a:spLocks noGrp="1"/>
          </p:cNvSpPr>
          <p:nvPr>
            <p:ph type="sldNum" sz="quarter" idx="12"/>
          </p:nvPr>
        </p:nvSpPr>
        <p:spPr/>
        <p:txBody>
          <a:bodyPr>
            <a:normAutofit fontScale="85000" lnSpcReduction="20000"/>
          </a:bodyPr>
          <a:lstStyle/>
          <a:p>
            <a:fld id="{990DCB26-31A7-407B-913D-2205DF993093}" type="slidenum">
              <a:rPr lang="de-DE" smtClean="0"/>
              <a:pPr/>
              <a:t>37</a:t>
            </a:fld>
            <a:endParaRPr lang="de-DE"/>
          </a:p>
        </p:txBody>
      </p:sp>
      <p:sp>
        <p:nvSpPr>
          <p:cNvPr id="579587" name="Rectangle 3"/>
          <p:cNvSpPr>
            <a:spLocks noGrp="1" noChangeArrowheads="1"/>
          </p:cNvSpPr>
          <p:nvPr>
            <p:ph sz="quarter" idx="1"/>
          </p:nvPr>
        </p:nvSpPr>
        <p:spPr>
          <a:xfrm>
            <a:off x="612648" y="1600200"/>
            <a:ext cx="3316410" cy="4495800"/>
          </a:xfrm>
        </p:spPr>
        <p:txBody>
          <a:bodyPr>
            <a:normAutofit/>
          </a:bodyPr>
          <a:lstStyle/>
          <a:p>
            <a:r>
              <a:rPr lang="en-US" dirty="0" smtClean="0"/>
              <a:t>Union: Elimination of exact duplicates</a:t>
            </a:r>
          </a:p>
          <a:p>
            <a:r>
              <a:rPr lang="en-US" dirty="0" smtClean="0"/>
              <a:t>Minimum Union: Elimination of subsumed tuples</a:t>
            </a:r>
          </a:p>
          <a:p>
            <a:pPr lvl="1"/>
            <a:r>
              <a:rPr lang="en-US" dirty="0" smtClean="0"/>
              <a:t>Outer union</a:t>
            </a:r>
          </a:p>
          <a:p>
            <a:pPr lvl="1"/>
            <a:r>
              <a:rPr lang="en-US" dirty="0" err="1" smtClean="0"/>
              <a:t>Subsumption</a:t>
            </a:r>
            <a:endParaRPr lang="en-US" dirty="0" smtClean="0"/>
          </a:p>
        </p:txBody>
      </p:sp>
      <p:graphicFrame>
        <p:nvGraphicFramePr>
          <p:cNvPr id="21" name="Tabelle 20"/>
          <p:cNvGraphicFramePr>
            <a:graphicFrameLocks noGrp="1"/>
          </p:cNvGraphicFramePr>
          <p:nvPr/>
        </p:nvGraphicFramePr>
        <p:xfrm>
          <a:off x="3970018" y="1357298"/>
          <a:ext cx="1140778" cy="1341120"/>
        </p:xfrm>
        <a:graphic>
          <a:graphicData uri="http://schemas.openxmlformats.org/drawingml/2006/table">
            <a:tbl>
              <a:tblPr firstRow="1" bandRow="1">
                <a:tableStyleId>{5C22544A-7EE6-4342-B048-85BDC9FD1C3A}</a:tableStyleId>
              </a:tblPr>
              <a:tblGrid>
                <a:gridCol w="400368"/>
                <a:gridCol w="363855"/>
                <a:gridCol w="376555"/>
              </a:tblGrid>
              <a:tr h="210105">
                <a:tc>
                  <a:txBody>
                    <a:bodyPr/>
                    <a:lstStyle/>
                    <a:p>
                      <a:r>
                        <a:rPr lang="de-DE" sz="1600" u="sng" dirty="0" smtClean="0"/>
                        <a:t>A</a:t>
                      </a:r>
                      <a:endParaRPr lang="de-DE" sz="1600" u="sng"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r>
              <a:tr h="210105">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r>
              <a:tr h="210105">
                <a:tc>
                  <a:txBody>
                    <a:bodyPr/>
                    <a:lstStyle/>
                    <a:p>
                      <a:r>
                        <a:rPr lang="de-DE" sz="1600" dirty="0" smtClean="0"/>
                        <a:t>e</a:t>
                      </a:r>
                      <a:endParaRPr lang="de-DE" sz="1600" dirty="0"/>
                    </a:p>
                  </a:txBody>
                  <a:tcPr/>
                </a:tc>
                <a:tc>
                  <a:txBody>
                    <a:bodyPr/>
                    <a:lstStyle/>
                    <a:p>
                      <a:r>
                        <a:rPr lang="de-DE" sz="1600" dirty="0" smtClean="0"/>
                        <a:t>f</a:t>
                      </a:r>
                      <a:endParaRPr lang="de-DE" sz="1600" dirty="0"/>
                    </a:p>
                  </a:txBody>
                  <a:tcPr/>
                </a:tc>
                <a:tc>
                  <a:txBody>
                    <a:bodyPr/>
                    <a:lstStyle/>
                    <a:p>
                      <a:r>
                        <a:rPr lang="de-DE" sz="1600" dirty="0" smtClean="0"/>
                        <a:t>g</a:t>
                      </a:r>
                      <a:endParaRPr lang="de-DE" sz="1600" dirty="0"/>
                    </a:p>
                  </a:txBody>
                  <a:tcPr/>
                </a:tc>
              </a:tr>
              <a:tr h="210105">
                <a:tc>
                  <a:txBody>
                    <a:bodyPr/>
                    <a:lstStyle/>
                    <a:p>
                      <a:r>
                        <a:rPr lang="de-DE" sz="1600" dirty="0" smtClean="0"/>
                        <a:t>m</a:t>
                      </a:r>
                      <a:endParaRPr lang="de-DE" sz="1600" dirty="0"/>
                    </a:p>
                  </a:txBody>
                  <a:tcPr/>
                </a:tc>
                <a:tc>
                  <a:txBody>
                    <a:bodyPr/>
                    <a:lstStyle/>
                    <a:p>
                      <a:r>
                        <a:rPr lang="de-DE" sz="1600" dirty="0" smtClean="0"/>
                        <a:t>n</a:t>
                      </a:r>
                      <a:endParaRPr lang="de-DE" sz="1600" dirty="0"/>
                    </a:p>
                  </a:txBody>
                  <a:tcPr/>
                </a:tc>
                <a:tc>
                  <a:txBody>
                    <a:bodyPr/>
                    <a:lstStyle/>
                    <a:p>
                      <a:r>
                        <a:rPr lang="de-DE" sz="1600" dirty="0" smtClean="0"/>
                        <a:t>o</a:t>
                      </a:r>
                      <a:endParaRPr lang="de-DE" sz="1600" dirty="0"/>
                    </a:p>
                  </a:txBody>
                  <a:tcPr/>
                </a:tc>
              </a:tr>
            </a:tbl>
          </a:graphicData>
        </a:graphic>
      </p:graphicFrame>
      <p:graphicFrame>
        <p:nvGraphicFramePr>
          <p:cNvPr id="22" name="Tabelle 21"/>
          <p:cNvGraphicFramePr>
            <a:graphicFrameLocks noGrp="1"/>
          </p:cNvGraphicFramePr>
          <p:nvPr/>
        </p:nvGraphicFramePr>
        <p:xfrm>
          <a:off x="5613092" y="1357298"/>
          <a:ext cx="1140778" cy="1341120"/>
        </p:xfrm>
        <a:graphic>
          <a:graphicData uri="http://schemas.openxmlformats.org/drawingml/2006/table">
            <a:tbl>
              <a:tblPr firstRow="1" bandRow="1">
                <a:tableStyleId>{5C22544A-7EE6-4342-B048-85BDC9FD1C3A}</a:tableStyleId>
              </a:tblPr>
              <a:tblGrid>
                <a:gridCol w="400368"/>
                <a:gridCol w="363855"/>
                <a:gridCol w="376555"/>
              </a:tblGrid>
              <a:tr h="174386">
                <a:tc>
                  <a:txBody>
                    <a:bodyPr/>
                    <a:lstStyle/>
                    <a:p>
                      <a:r>
                        <a:rPr lang="de-DE" sz="1600" u="sng" dirty="0" smtClean="0"/>
                        <a:t>A</a:t>
                      </a:r>
                      <a:endParaRPr lang="de-DE" sz="1600" u="sng" dirty="0"/>
                    </a:p>
                  </a:txBody>
                  <a:tcPr/>
                </a:tc>
                <a:tc>
                  <a:txBody>
                    <a:bodyPr/>
                    <a:lstStyle/>
                    <a:p>
                      <a:r>
                        <a:rPr lang="de-DE" sz="1600" dirty="0" smtClean="0"/>
                        <a:t>B</a:t>
                      </a:r>
                      <a:endParaRPr lang="de-DE" sz="1600" dirty="0"/>
                    </a:p>
                  </a:txBody>
                  <a:tcPr/>
                </a:tc>
                <a:tc>
                  <a:txBody>
                    <a:bodyPr/>
                    <a:lstStyle/>
                    <a:p>
                      <a:r>
                        <a:rPr lang="de-DE" sz="1600" dirty="0" smtClean="0"/>
                        <a:t>D</a:t>
                      </a:r>
                      <a:endParaRPr lang="de-DE" sz="1600" dirty="0"/>
                    </a:p>
                  </a:txBody>
                  <a:tcPr/>
                </a:tc>
              </a:tr>
              <a:tr h="174386">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sym typeface="Symbol"/>
                        </a:rPr>
                        <a:t></a:t>
                      </a:r>
                      <a:endParaRPr lang="de-DE" sz="1600" dirty="0"/>
                    </a:p>
                  </a:txBody>
                  <a:tcPr/>
                </a:tc>
              </a:tr>
              <a:tr h="174386">
                <a:tc>
                  <a:txBody>
                    <a:bodyPr/>
                    <a:lstStyle/>
                    <a:p>
                      <a:r>
                        <a:rPr lang="de-DE" sz="1600" dirty="0" smtClean="0"/>
                        <a:t>e</a:t>
                      </a:r>
                      <a:endParaRPr lang="de-DE" sz="1600" dirty="0"/>
                    </a:p>
                  </a:txBody>
                  <a:tcPr/>
                </a:tc>
                <a:tc>
                  <a:txBody>
                    <a:bodyPr/>
                    <a:lstStyle/>
                    <a:p>
                      <a:r>
                        <a:rPr lang="de-DE" sz="1600" dirty="0" smtClean="0"/>
                        <a:t>f</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h</a:t>
                      </a:r>
                      <a:endParaRPr lang="de-DE" sz="1600" dirty="0" smtClean="0"/>
                    </a:p>
                  </a:txBody>
                  <a:tcPr/>
                </a:tc>
              </a:tr>
              <a:tr h="174386">
                <a:tc>
                  <a:txBody>
                    <a:bodyPr/>
                    <a:lstStyle/>
                    <a:p>
                      <a:r>
                        <a:rPr lang="de-DE" sz="1600" dirty="0" smtClean="0"/>
                        <a:t>m</a:t>
                      </a:r>
                      <a:endParaRPr lang="de-DE" sz="1600" dirty="0"/>
                    </a:p>
                  </a:txBody>
                  <a:tcPr/>
                </a:tc>
                <a:tc>
                  <a:txBody>
                    <a:bodyPr/>
                    <a:lstStyle/>
                    <a:p>
                      <a:r>
                        <a:rPr lang="de-DE" sz="1600" dirty="0" smtClean="0"/>
                        <a:t>p</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r>
            </a:tbl>
          </a:graphicData>
        </a:graphic>
      </p:graphicFrame>
      <p:graphicFrame>
        <p:nvGraphicFramePr>
          <p:cNvPr id="23" name="Tabelle 22"/>
          <p:cNvGraphicFramePr>
            <a:graphicFrameLocks noGrp="1"/>
          </p:cNvGraphicFramePr>
          <p:nvPr/>
        </p:nvGraphicFramePr>
        <p:xfrm>
          <a:off x="7258396" y="1320466"/>
          <a:ext cx="1528446" cy="2346960"/>
        </p:xfrm>
        <a:graphic>
          <a:graphicData uri="http://schemas.openxmlformats.org/drawingml/2006/table">
            <a:tbl>
              <a:tblPr firstRow="1" bandRow="1">
                <a:tableStyleId>{5C22544A-7EE6-4342-B048-85BDC9FD1C3A}</a:tableStyleId>
              </a:tblPr>
              <a:tblGrid>
                <a:gridCol w="400368"/>
                <a:gridCol w="363855"/>
                <a:gridCol w="376555"/>
                <a:gridCol w="387668"/>
              </a:tblGrid>
              <a:tr h="258580">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c>
                  <a:txBody>
                    <a:bodyPr/>
                    <a:lstStyle/>
                    <a:p>
                      <a:r>
                        <a:rPr lang="de-DE" sz="1600" dirty="0" smtClean="0"/>
                        <a:t>D</a:t>
                      </a:r>
                      <a:endParaRPr lang="de-DE" sz="1600" dirty="0"/>
                    </a:p>
                  </a:txBody>
                  <a:tcPr/>
                </a:tc>
              </a:tr>
              <a:tr h="258580">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c>
                  <a:txBody>
                    <a:bodyPr/>
                    <a:lstStyle/>
                    <a:p>
                      <a:r>
                        <a:rPr lang="de-DE" sz="1600" dirty="0" smtClean="0">
                          <a:sym typeface="Symbol"/>
                        </a:rPr>
                        <a:t></a:t>
                      </a:r>
                      <a:endParaRPr lang="de-DE" sz="1600" dirty="0"/>
                    </a:p>
                  </a:txBody>
                  <a:tcPr/>
                </a:tc>
              </a:tr>
              <a:tr h="258580">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sym typeface="Symbol"/>
                        </a:rPr>
                        <a:t></a:t>
                      </a:r>
                      <a:endParaRPr lang="de-DE" sz="1600" dirty="0"/>
                    </a:p>
                  </a:txBody>
                  <a:tcPr/>
                </a:tc>
                <a:tc>
                  <a:txBody>
                    <a:bodyPr/>
                    <a:lstStyle/>
                    <a:p>
                      <a:r>
                        <a:rPr lang="de-DE" sz="1600" dirty="0" smtClean="0">
                          <a:sym typeface="Symbol"/>
                        </a:rPr>
                        <a:t></a:t>
                      </a:r>
                      <a:endParaRPr lang="de-DE" sz="1600" dirty="0"/>
                    </a:p>
                  </a:txBody>
                  <a:tcPr/>
                </a:tc>
              </a:tr>
              <a:tr h="258580">
                <a:tc>
                  <a:txBody>
                    <a:bodyPr/>
                    <a:lstStyle/>
                    <a:p>
                      <a:r>
                        <a:rPr lang="de-DE" sz="1600" dirty="0" smtClean="0"/>
                        <a:t>e</a:t>
                      </a:r>
                      <a:endParaRPr lang="de-DE" sz="1600" dirty="0"/>
                    </a:p>
                  </a:txBody>
                  <a:tcPr/>
                </a:tc>
                <a:tc>
                  <a:txBody>
                    <a:bodyPr/>
                    <a:lstStyle/>
                    <a:p>
                      <a:r>
                        <a:rPr lang="de-DE" sz="1600" dirty="0" smtClean="0"/>
                        <a:t>f</a:t>
                      </a:r>
                      <a:endParaRPr lang="de-DE" sz="1600" dirty="0"/>
                    </a:p>
                  </a:txBody>
                  <a:tcPr/>
                </a:tc>
                <a:tc>
                  <a:txBody>
                    <a:bodyPr/>
                    <a:lstStyle/>
                    <a:p>
                      <a:r>
                        <a:rPr lang="de-DE" sz="1600" dirty="0" smtClean="0"/>
                        <a:t>g</a:t>
                      </a:r>
                      <a:endParaRPr lang="de-DE" sz="1600" dirty="0"/>
                    </a:p>
                  </a:txBody>
                  <a:tcPr/>
                </a:tc>
                <a:tc>
                  <a:txBody>
                    <a:bodyPr/>
                    <a:lstStyle/>
                    <a:p>
                      <a:r>
                        <a:rPr lang="de-DE" sz="1600" dirty="0" smtClean="0">
                          <a:sym typeface="Symbol"/>
                        </a:rPr>
                        <a:t></a:t>
                      </a:r>
                      <a:endParaRPr lang="de-DE" sz="1600" dirty="0"/>
                    </a:p>
                  </a:txBody>
                  <a:tcPr/>
                </a:tc>
              </a:tr>
              <a:tr h="258580">
                <a:tc>
                  <a:txBody>
                    <a:bodyPr/>
                    <a:lstStyle/>
                    <a:p>
                      <a:r>
                        <a:rPr lang="de-DE" sz="1600" dirty="0" smtClean="0"/>
                        <a:t>e</a:t>
                      </a:r>
                      <a:endParaRPr lang="de-DE" sz="1600" dirty="0"/>
                    </a:p>
                  </a:txBody>
                  <a:tcPr/>
                </a:tc>
                <a:tc>
                  <a:txBody>
                    <a:bodyPr/>
                    <a:lstStyle/>
                    <a:p>
                      <a:r>
                        <a:rPr lang="de-DE" sz="1600" dirty="0" smtClean="0"/>
                        <a:t>f</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h</a:t>
                      </a:r>
                      <a:endParaRPr lang="de-DE" sz="1600" dirty="0" smtClean="0"/>
                    </a:p>
                  </a:txBody>
                  <a:tcPr/>
                </a:tc>
              </a:tr>
              <a:tr h="258580">
                <a:tc>
                  <a:txBody>
                    <a:bodyPr/>
                    <a:lstStyle/>
                    <a:p>
                      <a:r>
                        <a:rPr lang="de-DE" sz="1600" dirty="0" smtClean="0"/>
                        <a:t>m</a:t>
                      </a:r>
                      <a:endParaRPr lang="de-DE" sz="1600" dirty="0"/>
                    </a:p>
                  </a:txBody>
                  <a:tcPr/>
                </a:tc>
                <a:tc>
                  <a:txBody>
                    <a:bodyPr/>
                    <a:lstStyle/>
                    <a:p>
                      <a:r>
                        <a:rPr lang="de-DE" sz="1600" dirty="0" smtClean="0"/>
                        <a:t>n</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r>
              <a:tr h="258580">
                <a:tc>
                  <a:txBody>
                    <a:bodyPr/>
                    <a:lstStyle/>
                    <a:p>
                      <a:r>
                        <a:rPr lang="de-DE" sz="1600" dirty="0" smtClean="0"/>
                        <a:t>m</a:t>
                      </a:r>
                      <a:endParaRPr lang="de-DE" sz="1600" dirty="0"/>
                    </a:p>
                  </a:txBody>
                  <a:tcPr/>
                </a:tc>
                <a:tc>
                  <a:txBody>
                    <a:bodyPr/>
                    <a:lstStyle/>
                    <a:p>
                      <a:r>
                        <a:rPr lang="de-DE" sz="1600" dirty="0" smtClean="0"/>
                        <a:t>p</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r>
            </a:tbl>
          </a:graphicData>
        </a:graphic>
      </p:graphicFrame>
      <p:grpSp>
        <p:nvGrpSpPr>
          <p:cNvPr id="27" name="Gruppieren 26"/>
          <p:cNvGrpSpPr/>
          <p:nvPr/>
        </p:nvGrpSpPr>
        <p:grpSpPr>
          <a:xfrm>
            <a:off x="5113026" y="1643686"/>
            <a:ext cx="500458" cy="584775"/>
            <a:chOff x="857224" y="3571876"/>
            <a:chExt cx="500458" cy="584775"/>
          </a:xfrm>
        </p:grpSpPr>
        <p:sp>
          <p:nvSpPr>
            <p:cNvPr id="25" name="Textfeld 24"/>
            <p:cNvSpPr txBox="1"/>
            <p:nvPr/>
          </p:nvSpPr>
          <p:spPr>
            <a:xfrm>
              <a:off x="857224" y="3571876"/>
              <a:ext cx="500458" cy="584775"/>
            </a:xfrm>
            <a:prstGeom prst="rect">
              <a:avLst/>
            </a:prstGeom>
            <a:noFill/>
          </p:spPr>
          <p:txBody>
            <a:bodyPr wrap="none" rtlCol="0">
              <a:spAutoFit/>
            </a:bodyPr>
            <a:lstStyle/>
            <a:p>
              <a:r>
                <a:rPr lang="de-DE" sz="3200" b="1" dirty="0" smtClean="0">
                  <a:sym typeface="Symbol"/>
                </a:rPr>
                <a:t></a:t>
              </a:r>
              <a:endParaRPr lang="de-DE" sz="3200" b="1" dirty="0"/>
            </a:p>
          </p:txBody>
        </p:sp>
        <p:sp>
          <p:nvSpPr>
            <p:cNvPr id="26" name="Textfeld 25"/>
            <p:cNvSpPr txBox="1"/>
            <p:nvPr/>
          </p:nvSpPr>
          <p:spPr>
            <a:xfrm>
              <a:off x="928662" y="3671832"/>
              <a:ext cx="356188" cy="400110"/>
            </a:xfrm>
            <a:prstGeom prst="rect">
              <a:avLst/>
            </a:prstGeom>
            <a:noFill/>
          </p:spPr>
          <p:txBody>
            <a:bodyPr wrap="none" rtlCol="0">
              <a:spAutoFit/>
            </a:bodyPr>
            <a:lstStyle/>
            <a:p>
              <a:r>
                <a:rPr lang="de-DE" sz="2000" b="1" dirty="0" smtClean="0">
                  <a:sym typeface="Symbol"/>
                </a:rPr>
                <a:t>+</a:t>
              </a:r>
              <a:endParaRPr lang="de-DE" sz="2000" b="1" dirty="0"/>
            </a:p>
          </p:txBody>
        </p:sp>
      </p:grpSp>
      <p:sp>
        <p:nvSpPr>
          <p:cNvPr id="28" name="Textfeld 27"/>
          <p:cNvSpPr txBox="1"/>
          <p:nvPr/>
        </p:nvSpPr>
        <p:spPr>
          <a:xfrm>
            <a:off x="6827538" y="1715124"/>
            <a:ext cx="423514" cy="523220"/>
          </a:xfrm>
          <a:prstGeom prst="rect">
            <a:avLst/>
          </a:prstGeom>
          <a:noFill/>
        </p:spPr>
        <p:txBody>
          <a:bodyPr wrap="none" rtlCol="0">
            <a:spAutoFit/>
          </a:bodyPr>
          <a:lstStyle/>
          <a:p>
            <a:r>
              <a:rPr lang="de-DE" sz="2800" b="1" dirty="0" smtClean="0"/>
              <a:t>=</a:t>
            </a:r>
            <a:endParaRPr lang="de-DE" sz="2800" b="1" dirty="0"/>
          </a:p>
        </p:txBody>
      </p:sp>
      <p:sp>
        <p:nvSpPr>
          <p:cNvPr id="30" name="Pfeil nach unten 29"/>
          <p:cNvSpPr/>
          <p:nvPr/>
        </p:nvSpPr>
        <p:spPr>
          <a:xfrm>
            <a:off x="7541918" y="3728402"/>
            <a:ext cx="928694"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R</a:t>
            </a:r>
            <a:r>
              <a:rPr lang="de-DE" b="1" dirty="0" smtClean="0">
                <a:sym typeface="Symbol"/>
              </a:rPr>
              <a:t></a:t>
            </a:r>
            <a:endParaRPr lang="de-DE" b="1" dirty="0"/>
          </a:p>
        </p:txBody>
      </p:sp>
      <p:sp>
        <p:nvSpPr>
          <p:cNvPr id="35" name="Abgerundetes Rechteck 34"/>
          <p:cNvSpPr/>
          <p:nvPr/>
        </p:nvSpPr>
        <p:spPr>
          <a:xfrm>
            <a:off x="3786182" y="3286124"/>
            <a:ext cx="3112794"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A tuple t1 subsumes a tuple t2, if it has same schema, has less NULL-values, and coincides in all non-NULL-values.</a:t>
            </a:r>
          </a:p>
        </p:txBody>
      </p:sp>
      <p:graphicFrame>
        <p:nvGraphicFramePr>
          <p:cNvPr id="19" name="Tabelle 18"/>
          <p:cNvGraphicFramePr>
            <a:graphicFrameLocks noGrp="1"/>
          </p:cNvGraphicFramePr>
          <p:nvPr/>
        </p:nvGraphicFramePr>
        <p:xfrm>
          <a:off x="7258396" y="4500570"/>
          <a:ext cx="1528446" cy="2011680"/>
        </p:xfrm>
        <a:graphic>
          <a:graphicData uri="http://schemas.openxmlformats.org/drawingml/2006/table">
            <a:tbl>
              <a:tblPr firstRow="1" bandRow="1">
                <a:tableStyleId>{5C22544A-7EE6-4342-B048-85BDC9FD1C3A}</a:tableStyleId>
              </a:tblPr>
              <a:tblGrid>
                <a:gridCol w="400368"/>
                <a:gridCol w="363855"/>
                <a:gridCol w="376555"/>
                <a:gridCol w="387668"/>
              </a:tblGrid>
              <a:tr h="226220">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c>
                  <a:txBody>
                    <a:bodyPr/>
                    <a:lstStyle/>
                    <a:p>
                      <a:r>
                        <a:rPr lang="de-DE" sz="1600" dirty="0" smtClean="0"/>
                        <a:t>D</a:t>
                      </a:r>
                      <a:endParaRPr lang="de-DE" sz="1600" dirty="0"/>
                    </a:p>
                  </a:txBody>
                  <a:tcPr/>
                </a:tc>
              </a:tr>
              <a:tr h="226220">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c>
                  <a:txBody>
                    <a:bodyPr/>
                    <a:lstStyle/>
                    <a:p>
                      <a:r>
                        <a:rPr lang="de-DE" sz="1600" dirty="0" smtClean="0">
                          <a:sym typeface="Symbol"/>
                        </a:rPr>
                        <a:t></a:t>
                      </a:r>
                      <a:endParaRPr lang="de-DE" sz="1600" dirty="0"/>
                    </a:p>
                  </a:txBody>
                  <a:tcPr/>
                </a:tc>
              </a:tr>
              <a:tr h="226220">
                <a:tc>
                  <a:txBody>
                    <a:bodyPr/>
                    <a:lstStyle/>
                    <a:p>
                      <a:r>
                        <a:rPr lang="de-DE" sz="1600" dirty="0" smtClean="0"/>
                        <a:t>e</a:t>
                      </a:r>
                      <a:endParaRPr lang="de-DE" sz="1600" dirty="0"/>
                    </a:p>
                  </a:txBody>
                  <a:tcPr/>
                </a:tc>
                <a:tc>
                  <a:txBody>
                    <a:bodyPr/>
                    <a:lstStyle/>
                    <a:p>
                      <a:r>
                        <a:rPr lang="de-DE" sz="1600" dirty="0" smtClean="0"/>
                        <a:t>f</a:t>
                      </a:r>
                      <a:endParaRPr lang="de-DE" sz="1600" dirty="0"/>
                    </a:p>
                  </a:txBody>
                  <a:tcPr/>
                </a:tc>
                <a:tc>
                  <a:txBody>
                    <a:bodyPr/>
                    <a:lstStyle/>
                    <a:p>
                      <a:r>
                        <a:rPr lang="de-DE" sz="1600" dirty="0" smtClean="0"/>
                        <a:t>g</a:t>
                      </a:r>
                      <a:endParaRPr lang="de-DE" sz="1600" dirty="0"/>
                    </a:p>
                  </a:txBody>
                  <a:tcPr/>
                </a:tc>
                <a:tc>
                  <a:txBody>
                    <a:bodyPr/>
                    <a:lstStyle/>
                    <a:p>
                      <a:r>
                        <a:rPr lang="de-DE" sz="1600" dirty="0" smtClean="0">
                          <a:sym typeface="Symbol"/>
                        </a:rPr>
                        <a:t></a:t>
                      </a:r>
                      <a:endParaRPr lang="de-DE" sz="1600" dirty="0"/>
                    </a:p>
                  </a:txBody>
                  <a:tcPr/>
                </a:tc>
              </a:tr>
              <a:tr h="226220">
                <a:tc>
                  <a:txBody>
                    <a:bodyPr/>
                    <a:lstStyle/>
                    <a:p>
                      <a:r>
                        <a:rPr lang="de-DE" sz="1600" dirty="0" smtClean="0"/>
                        <a:t>e</a:t>
                      </a:r>
                      <a:endParaRPr lang="de-DE" sz="1600" dirty="0"/>
                    </a:p>
                  </a:txBody>
                  <a:tcPr/>
                </a:tc>
                <a:tc>
                  <a:txBody>
                    <a:bodyPr/>
                    <a:lstStyle/>
                    <a:p>
                      <a:r>
                        <a:rPr lang="de-DE" sz="1600" dirty="0" smtClean="0"/>
                        <a:t>f</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h</a:t>
                      </a:r>
                      <a:endParaRPr lang="de-DE" sz="1600" dirty="0" smtClean="0"/>
                    </a:p>
                  </a:txBody>
                  <a:tcPr/>
                </a:tc>
              </a:tr>
              <a:tr h="226220">
                <a:tc>
                  <a:txBody>
                    <a:bodyPr/>
                    <a:lstStyle/>
                    <a:p>
                      <a:r>
                        <a:rPr lang="de-DE" sz="1600" dirty="0" smtClean="0"/>
                        <a:t>m</a:t>
                      </a:r>
                      <a:endParaRPr lang="de-DE" sz="1600" dirty="0"/>
                    </a:p>
                  </a:txBody>
                  <a:tcPr/>
                </a:tc>
                <a:tc>
                  <a:txBody>
                    <a:bodyPr/>
                    <a:lstStyle/>
                    <a:p>
                      <a:r>
                        <a:rPr lang="de-DE" sz="1600" dirty="0" smtClean="0"/>
                        <a:t>n</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r>
              <a:tr h="226220">
                <a:tc>
                  <a:txBody>
                    <a:bodyPr/>
                    <a:lstStyle/>
                    <a:p>
                      <a:r>
                        <a:rPr lang="de-DE" sz="1600" dirty="0" smtClean="0"/>
                        <a:t>m</a:t>
                      </a:r>
                      <a:endParaRPr lang="de-DE" sz="1600" dirty="0"/>
                    </a:p>
                  </a:txBody>
                  <a:tcPr/>
                </a:tc>
                <a:tc>
                  <a:txBody>
                    <a:bodyPr/>
                    <a:lstStyle/>
                    <a:p>
                      <a:r>
                        <a:rPr lang="de-DE" sz="1600" dirty="0" smtClean="0"/>
                        <a:t>p</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r>
            </a:tbl>
          </a:graphicData>
        </a:graphic>
      </p:graphicFrame>
      <p:sp>
        <p:nvSpPr>
          <p:cNvPr id="20" name="Rectangle 3"/>
          <p:cNvSpPr txBox="1">
            <a:spLocks noChangeArrowheads="1"/>
          </p:cNvSpPr>
          <p:nvPr/>
        </p:nvSpPr>
        <p:spPr>
          <a:xfrm>
            <a:off x="622172" y="4857760"/>
            <a:ext cx="6378720" cy="1500198"/>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Rewriting in SQL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using DWH extensions (Windows) and assuming existence of </a:t>
            </a:r>
            <a:r>
              <a:rPr lang="en-US" sz="2600" dirty="0" smtClean="0"/>
              <a:t>favorable ordering [RPZ04]</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mtClean="0"/>
              <a:t>Full Disjunction</a:t>
            </a:r>
            <a:endParaRPr lang="en-US"/>
          </a:p>
        </p:txBody>
      </p:sp>
      <p:sp>
        <p:nvSpPr>
          <p:cNvPr id="3" name="Fußzeilenplatzhalter 2"/>
          <p:cNvSpPr>
            <a:spLocks noGrp="1"/>
          </p:cNvSpPr>
          <p:nvPr>
            <p:ph type="ftr" sz="quarter" idx="11"/>
          </p:nvPr>
        </p:nvSpPr>
        <p:spPr/>
        <p:txBody>
          <a:bodyPr/>
          <a:lstStyle/>
          <a:p>
            <a:r>
              <a:rPr lang="en-US" smtClean="0"/>
              <a:t>Data Fusion | VLDB 2009 Tutorial | Luna Dong &amp; Felix Naumann</a:t>
            </a:r>
            <a:endParaRPr lang="en-US"/>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en-US" smtClean="0"/>
              <a:pPr/>
              <a:t>38</a:t>
            </a:fld>
            <a:endParaRPr lang="en-US"/>
          </a:p>
        </p:txBody>
      </p:sp>
      <p:sp>
        <p:nvSpPr>
          <p:cNvPr id="5" name="Inhaltsplatzhalter 4"/>
          <p:cNvSpPr>
            <a:spLocks noGrp="1"/>
          </p:cNvSpPr>
          <p:nvPr>
            <p:ph sz="quarter" idx="1"/>
          </p:nvPr>
        </p:nvSpPr>
        <p:spPr/>
        <p:txBody>
          <a:bodyPr>
            <a:normAutofit lnSpcReduction="10000"/>
          </a:bodyPr>
          <a:lstStyle/>
          <a:p>
            <a:r>
              <a:rPr lang="en-US" dirty="0" smtClean="0"/>
              <a:t>Represents all </a:t>
            </a:r>
            <a:br>
              <a:rPr lang="en-US" dirty="0" smtClean="0"/>
            </a:br>
            <a:r>
              <a:rPr lang="en-US" dirty="0" smtClean="0"/>
              <a:t>possible </a:t>
            </a:r>
            <a:br>
              <a:rPr lang="en-US" dirty="0" smtClean="0"/>
            </a:br>
            <a:r>
              <a:rPr lang="en-US" dirty="0" smtClean="0"/>
              <a:t>combinations of </a:t>
            </a:r>
            <a:br>
              <a:rPr lang="en-US" dirty="0" smtClean="0"/>
            </a:br>
            <a:r>
              <a:rPr lang="en-US" dirty="0" smtClean="0"/>
              <a:t>source tuples </a:t>
            </a:r>
          </a:p>
          <a:p>
            <a:pPr lvl="1"/>
            <a:r>
              <a:rPr lang="en-US" dirty="0" smtClean="0"/>
              <a:t>Full outer join on all common attributes</a:t>
            </a:r>
          </a:p>
          <a:p>
            <a:pPr lvl="2"/>
            <a:r>
              <a:rPr lang="en-US" dirty="0" smtClean="0"/>
              <a:t>All combinations for more than two sources</a:t>
            </a:r>
          </a:p>
          <a:p>
            <a:pPr lvl="1"/>
            <a:r>
              <a:rPr lang="en-US" dirty="0" smtClean="0"/>
              <a:t>Minimum union over results</a:t>
            </a:r>
          </a:p>
          <a:p>
            <a:r>
              <a:rPr lang="en-US" dirty="0" smtClean="0"/>
              <a:t>Combines complementing tuples </a:t>
            </a:r>
            <a:br>
              <a:rPr lang="en-US" dirty="0" smtClean="0"/>
            </a:br>
            <a:r>
              <a:rPr lang="en-US" dirty="0" smtClean="0"/>
              <a:t>(only inter-source)</a:t>
            </a:r>
          </a:p>
          <a:p>
            <a:r>
              <a:rPr lang="en-US" dirty="0" smtClean="0"/>
              <a:t>Algorithms: [GL94,RU96,CS05]</a:t>
            </a:r>
          </a:p>
        </p:txBody>
      </p:sp>
      <p:graphicFrame>
        <p:nvGraphicFramePr>
          <p:cNvPr id="7" name="Tabelle 6"/>
          <p:cNvGraphicFramePr>
            <a:graphicFrameLocks noGrp="1"/>
          </p:cNvGraphicFramePr>
          <p:nvPr/>
        </p:nvGraphicFramePr>
        <p:xfrm>
          <a:off x="3963996" y="1357298"/>
          <a:ext cx="1140778" cy="1676400"/>
        </p:xfrm>
        <a:graphic>
          <a:graphicData uri="http://schemas.openxmlformats.org/drawingml/2006/table">
            <a:tbl>
              <a:tblPr firstRow="1" bandRow="1">
                <a:tableStyleId>{5C22544A-7EE6-4342-B048-85BDC9FD1C3A}</a:tableStyleId>
              </a:tblPr>
              <a:tblGrid>
                <a:gridCol w="400368"/>
                <a:gridCol w="363855"/>
                <a:gridCol w="376555"/>
              </a:tblGrid>
              <a:tr h="210105">
                <a:tc>
                  <a:txBody>
                    <a:bodyPr/>
                    <a:lstStyle/>
                    <a:p>
                      <a:r>
                        <a:rPr lang="de-DE" sz="1600" u="sng" dirty="0" smtClean="0"/>
                        <a:t>A</a:t>
                      </a:r>
                      <a:endParaRPr lang="de-DE" sz="1600" u="sng"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r>
              <a:tr h="210105">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r>
              <a:tr h="210105">
                <a:tc>
                  <a:txBody>
                    <a:bodyPr/>
                    <a:lstStyle/>
                    <a:p>
                      <a:r>
                        <a:rPr lang="de-DE" sz="1600" dirty="0" smtClean="0"/>
                        <a:t>e</a:t>
                      </a:r>
                      <a:endParaRPr lang="de-DE" sz="1600" dirty="0"/>
                    </a:p>
                  </a:txBody>
                  <a:tcPr/>
                </a:tc>
                <a:tc>
                  <a:txBody>
                    <a:bodyPr/>
                    <a:lstStyle/>
                    <a:p>
                      <a:r>
                        <a:rPr lang="de-DE" sz="1600" dirty="0" smtClean="0"/>
                        <a:t>f</a:t>
                      </a:r>
                      <a:endParaRPr lang="de-DE" sz="1600" dirty="0"/>
                    </a:p>
                  </a:txBody>
                  <a:tcPr/>
                </a:tc>
                <a:tc>
                  <a:txBody>
                    <a:bodyPr/>
                    <a:lstStyle/>
                    <a:p>
                      <a:r>
                        <a:rPr lang="de-DE" sz="1600" dirty="0" smtClean="0"/>
                        <a:t>g</a:t>
                      </a:r>
                      <a:endParaRPr lang="de-DE" sz="1600" dirty="0"/>
                    </a:p>
                  </a:txBody>
                  <a:tcPr/>
                </a:tc>
              </a:tr>
              <a:tr h="210105">
                <a:tc>
                  <a:txBody>
                    <a:bodyPr/>
                    <a:lstStyle/>
                    <a:p>
                      <a:r>
                        <a:rPr lang="de-DE" sz="1600" dirty="0" smtClean="0"/>
                        <a:t>k</a:t>
                      </a:r>
                      <a:endParaRPr lang="de-DE" sz="1600" dirty="0"/>
                    </a:p>
                  </a:txBody>
                  <a:tcPr/>
                </a:tc>
                <a:tc>
                  <a:txBody>
                    <a:bodyPr/>
                    <a:lstStyle/>
                    <a:p>
                      <a:r>
                        <a:rPr lang="de-DE" sz="1600" dirty="0" smtClean="0">
                          <a:sym typeface="Symbol"/>
                        </a:rPr>
                        <a:t></a:t>
                      </a:r>
                      <a:endParaRPr lang="de-DE" sz="1600" dirty="0"/>
                    </a:p>
                  </a:txBody>
                  <a:tcPr/>
                </a:tc>
                <a:tc>
                  <a:txBody>
                    <a:bodyPr/>
                    <a:lstStyle/>
                    <a:p>
                      <a:r>
                        <a:rPr lang="de-DE" sz="1600" dirty="0" smtClean="0"/>
                        <a:t>o</a:t>
                      </a:r>
                      <a:endParaRPr lang="de-DE" sz="1600" dirty="0"/>
                    </a:p>
                  </a:txBody>
                  <a:tcPr/>
                </a:tc>
              </a:tr>
              <a:tr h="210105">
                <a:tc>
                  <a:txBody>
                    <a:bodyPr/>
                    <a:lstStyle/>
                    <a:p>
                      <a:r>
                        <a:rPr lang="de-DE" sz="1600" dirty="0" smtClean="0"/>
                        <a:t>k</a:t>
                      </a:r>
                      <a:endParaRPr lang="de-DE" sz="1600" dirty="0"/>
                    </a:p>
                  </a:txBody>
                  <a:tcPr/>
                </a:tc>
                <a:tc>
                  <a:txBody>
                    <a:bodyPr/>
                    <a:lstStyle/>
                    <a:p>
                      <a:r>
                        <a:rPr lang="de-DE" sz="1600" dirty="0" smtClean="0"/>
                        <a:t>m</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r>
            </a:tbl>
          </a:graphicData>
        </a:graphic>
      </p:graphicFrame>
      <p:graphicFrame>
        <p:nvGraphicFramePr>
          <p:cNvPr id="8" name="Tabelle 7"/>
          <p:cNvGraphicFramePr>
            <a:graphicFrameLocks noGrp="1"/>
          </p:cNvGraphicFramePr>
          <p:nvPr/>
        </p:nvGraphicFramePr>
        <p:xfrm>
          <a:off x="5717238" y="1357298"/>
          <a:ext cx="1140778" cy="1676400"/>
        </p:xfrm>
        <a:graphic>
          <a:graphicData uri="http://schemas.openxmlformats.org/drawingml/2006/table">
            <a:tbl>
              <a:tblPr firstRow="1" bandRow="1">
                <a:tableStyleId>{5C22544A-7EE6-4342-B048-85BDC9FD1C3A}</a:tableStyleId>
              </a:tblPr>
              <a:tblGrid>
                <a:gridCol w="400368"/>
                <a:gridCol w="363855"/>
                <a:gridCol w="376555"/>
              </a:tblGrid>
              <a:tr h="174386">
                <a:tc>
                  <a:txBody>
                    <a:bodyPr/>
                    <a:lstStyle/>
                    <a:p>
                      <a:r>
                        <a:rPr lang="de-DE" sz="1600" u="sng" dirty="0" smtClean="0"/>
                        <a:t>A</a:t>
                      </a:r>
                      <a:endParaRPr lang="de-DE" sz="1600" u="sng" dirty="0"/>
                    </a:p>
                  </a:txBody>
                  <a:tcPr/>
                </a:tc>
                <a:tc>
                  <a:txBody>
                    <a:bodyPr/>
                    <a:lstStyle/>
                    <a:p>
                      <a:r>
                        <a:rPr lang="de-DE" sz="1600" dirty="0" smtClean="0"/>
                        <a:t>B</a:t>
                      </a:r>
                      <a:endParaRPr lang="de-DE" sz="1600" dirty="0"/>
                    </a:p>
                  </a:txBody>
                  <a:tcPr/>
                </a:tc>
                <a:tc>
                  <a:txBody>
                    <a:bodyPr/>
                    <a:lstStyle/>
                    <a:p>
                      <a:r>
                        <a:rPr lang="de-DE" sz="1600" dirty="0" smtClean="0"/>
                        <a:t>D</a:t>
                      </a:r>
                      <a:endParaRPr lang="de-DE" sz="1600" dirty="0"/>
                    </a:p>
                  </a:txBody>
                  <a:tcPr/>
                </a:tc>
              </a:tr>
              <a:tr h="174386">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sym typeface="Symbol"/>
                        </a:rPr>
                        <a:t></a:t>
                      </a:r>
                      <a:endParaRPr lang="de-DE" sz="1600" dirty="0"/>
                    </a:p>
                  </a:txBody>
                  <a:tcPr/>
                </a:tc>
              </a:tr>
              <a:tr h="174386">
                <a:tc>
                  <a:txBody>
                    <a:bodyPr/>
                    <a:lstStyle/>
                    <a:p>
                      <a:r>
                        <a:rPr lang="de-DE" sz="1600" dirty="0" smtClean="0"/>
                        <a:t>e</a:t>
                      </a:r>
                      <a:endParaRPr lang="de-DE" sz="1600" dirty="0"/>
                    </a:p>
                  </a:txBody>
                  <a:tcPr/>
                </a:tc>
                <a:tc>
                  <a:txBody>
                    <a:bodyPr/>
                    <a:lstStyle/>
                    <a:p>
                      <a:r>
                        <a:rPr lang="de-DE" sz="1600" dirty="0" smtClean="0"/>
                        <a:t>f</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h</a:t>
                      </a:r>
                      <a:endParaRPr lang="de-DE" sz="1600" dirty="0" smtClean="0"/>
                    </a:p>
                  </a:txBody>
                  <a:tcPr/>
                </a:tc>
              </a:tr>
              <a:tr h="174386">
                <a:tc>
                  <a:txBody>
                    <a:bodyPr/>
                    <a:lstStyle/>
                    <a:p>
                      <a:r>
                        <a:rPr lang="de-DE" sz="1600" dirty="0" smtClean="0"/>
                        <a:t>m</a:t>
                      </a:r>
                      <a:endParaRPr lang="de-DE" sz="1600" dirty="0"/>
                    </a:p>
                  </a:txBody>
                  <a:tcPr/>
                </a:tc>
                <a:tc>
                  <a:txBody>
                    <a:bodyPr/>
                    <a:lstStyle/>
                    <a:p>
                      <a:r>
                        <a:rPr lang="de-DE" sz="1600" dirty="0" smtClean="0"/>
                        <a:t>p</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r>
              <a:tr h="174386">
                <a:tc>
                  <a:txBody>
                    <a:bodyPr/>
                    <a:lstStyle/>
                    <a:p>
                      <a:r>
                        <a:rPr lang="de-DE" sz="1600" dirty="0" smtClean="0"/>
                        <a:t>k</a:t>
                      </a:r>
                      <a:endParaRPr lang="de-DE" sz="1600" dirty="0"/>
                    </a:p>
                  </a:txBody>
                  <a:tcPr/>
                </a:tc>
                <a:tc>
                  <a:txBody>
                    <a:bodyPr/>
                    <a:lstStyle/>
                    <a:p>
                      <a:r>
                        <a:rPr lang="de-DE" sz="1600" dirty="0" smtClean="0"/>
                        <a:t>q</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r</a:t>
                      </a:r>
                    </a:p>
                  </a:txBody>
                  <a:tcPr/>
                </a:tc>
              </a:tr>
            </a:tbl>
          </a:graphicData>
        </a:graphic>
      </p:graphicFrame>
      <p:graphicFrame>
        <p:nvGraphicFramePr>
          <p:cNvPr id="9" name="Tabelle 8"/>
          <p:cNvGraphicFramePr>
            <a:graphicFrameLocks noGrp="1"/>
          </p:cNvGraphicFramePr>
          <p:nvPr/>
        </p:nvGraphicFramePr>
        <p:xfrm>
          <a:off x="7258396" y="1320466"/>
          <a:ext cx="1528446" cy="2346960"/>
        </p:xfrm>
        <a:graphic>
          <a:graphicData uri="http://schemas.openxmlformats.org/drawingml/2006/table">
            <a:tbl>
              <a:tblPr firstRow="1" bandRow="1">
                <a:tableStyleId>{5C22544A-7EE6-4342-B048-85BDC9FD1C3A}</a:tableStyleId>
              </a:tblPr>
              <a:tblGrid>
                <a:gridCol w="400368"/>
                <a:gridCol w="363855"/>
                <a:gridCol w="376555"/>
                <a:gridCol w="387668"/>
              </a:tblGrid>
              <a:tr h="258580">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c>
                  <a:txBody>
                    <a:bodyPr/>
                    <a:lstStyle/>
                    <a:p>
                      <a:r>
                        <a:rPr lang="de-DE" sz="1600" dirty="0" smtClean="0"/>
                        <a:t>D</a:t>
                      </a:r>
                      <a:endParaRPr lang="de-DE" sz="1600" dirty="0"/>
                    </a:p>
                  </a:txBody>
                  <a:tcPr/>
                </a:tc>
              </a:tr>
              <a:tr h="258580">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c>
                  <a:txBody>
                    <a:bodyPr/>
                    <a:lstStyle/>
                    <a:p>
                      <a:r>
                        <a:rPr lang="de-DE" sz="1600" dirty="0" smtClean="0">
                          <a:sym typeface="Symbol"/>
                        </a:rPr>
                        <a:t></a:t>
                      </a:r>
                      <a:endParaRPr lang="de-DE" sz="1600" dirty="0"/>
                    </a:p>
                  </a:txBody>
                  <a:tcPr/>
                </a:tc>
              </a:tr>
              <a:tr h="258580">
                <a:tc>
                  <a:txBody>
                    <a:bodyPr/>
                    <a:lstStyle/>
                    <a:p>
                      <a:r>
                        <a:rPr lang="de-DE" sz="1600" dirty="0" smtClean="0"/>
                        <a:t>e</a:t>
                      </a:r>
                      <a:endParaRPr lang="de-DE" sz="1600" dirty="0"/>
                    </a:p>
                  </a:txBody>
                  <a:tcPr/>
                </a:tc>
                <a:tc>
                  <a:txBody>
                    <a:bodyPr/>
                    <a:lstStyle/>
                    <a:p>
                      <a:r>
                        <a:rPr lang="de-DE" sz="1600" dirty="0" smtClean="0"/>
                        <a:t>f</a:t>
                      </a:r>
                      <a:endParaRPr lang="de-DE" sz="1600" dirty="0"/>
                    </a:p>
                  </a:txBody>
                  <a:tcPr/>
                </a:tc>
                <a:tc>
                  <a:txBody>
                    <a:bodyPr/>
                    <a:lstStyle/>
                    <a:p>
                      <a:r>
                        <a:rPr lang="de-DE" sz="1600" dirty="0" smtClean="0"/>
                        <a:t>g</a:t>
                      </a:r>
                      <a:endParaRPr lang="de-DE" sz="1600" dirty="0"/>
                    </a:p>
                  </a:txBody>
                  <a:tcPr/>
                </a:tc>
                <a:tc>
                  <a:txBody>
                    <a:bodyPr/>
                    <a:lstStyle/>
                    <a:p>
                      <a:r>
                        <a:rPr lang="de-DE" sz="1600" dirty="0" smtClean="0">
                          <a:sym typeface="Symbol"/>
                        </a:rPr>
                        <a:t>h</a:t>
                      </a:r>
                      <a:endParaRPr lang="de-DE" sz="1600" dirty="0"/>
                    </a:p>
                  </a:txBody>
                  <a:tcPr/>
                </a:tc>
              </a:tr>
              <a:tr h="258580">
                <a:tc>
                  <a:txBody>
                    <a:bodyPr/>
                    <a:lstStyle/>
                    <a:p>
                      <a:r>
                        <a:rPr lang="de-DE" sz="1600" dirty="0" smtClean="0"/>
                        <a:t>m</a:t>
                      </a:r>
                      <a:endParaRPr lang="de-DE" sz="1600" dirty="0"/>
                    </a:p>
                  </a:txBody>
                  <a:tcPr/>
                </a:tc>
                <a:tc>
                  <a:txBody>
                    <a:bodyPr/>
                    <a:lstStyle/>
                    <a:p>
                      <a:r>
                        <a:rPr lang="de-DE" sz="1600" dirty="0" smtClean="0"/>
                        <a:t>p</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r>
              <a:tr h="258580">
                <a:tc>
                  <a:txBody>
                    <a:bodyPr/>
                    <a:lstStyle/>
                    <a:p>
                      <a:r>
                        <a:rPr lang="de-DE" sz="1600" dirty="0" smtClean="0"/>
                        <a:t>k</a:t>
                      </a:r>
                      <a:endParaRPr lang="de-DE" sz="1600" dirty="0"/>
                    </a:p>
                  </a:txBody>
                  <a:tcPr/>
                </a:tc>
                <a:tc>
                  <a:txBody>
                    <a:bodyPr/>
                    <a:lstStyle/>
                    <a:p>
                      <a:r>
                        <a:rPr lang="de-DE" sz="1600" dirty="0" smtClean="0">
                          <a:sym typeface="Symbol"/>
                        </a:rPr>
                        <a:t></a:t>
                      </a:r>
                      <a:endParaRPr lang="de-DE" sz="1600" dirty="0"/>
                    </a:p>
                  </a:txBody>
                  <a:tcPr/>
                </a:tc>
                <a:tc>
                  <a:txBody>
                    <a:bodyPr/>
                    <a:lstStyle/>
                    <a:p>
                      <a:r>
                        <a:rPr lang="de-DE" sz="1600" dirty="0" smtClean="0"/>
                        <a:t>o</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r>
              <a:tr h="258580">
                <a:tc>
                  <a:txBody>
                    <a:bodyPr/>
                    <a:lstStyle/>
                    <a:p>
                      <a:r>
                        <a:rPr lang="de-DE" sz="1600" dirty="0" smtClean="0"/>
                        <a:t>k</a:t>
                      </a:r>
                      <a:endParaRPr lang="de-DE" sz="1600" dirty="0"/>
                    </a:p>
                  </a:txBody>
                  <a:tcPr/>
                </a:tc>
                <a:tc>
                  <a:txBody>
                    <a:bodyPr/>
                    <a:lstStyle/>
                    <a:p>
                      <a:r>
                        <a:rPr lang="de-DE" sz="1600" dirty="0" smtClean="0"/>
                        <a:t>m</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r>
              <a:tr h="258580">
                <a:tc>
                  <a:txBody>
                    <a:bodyPr/>
                    <a:lstStyle/>
                    <a:p>
                      <a:r>
                        <a:rPr lang="de-DE" sz="1600" dirty="0" smtClean="0"/>
                        <a:t>k</a:t>
                      </a:r>
                      <a:endParaRPr lang="de-DE" sz="1600" dirty="0"/>
                    </a:p>
                  </a:txBody>
                  <a:tcPr/>
                </a:tc>
                <a:tc>
                  <a:txBody>
                    <a:bodyPr/>
                    <a:lstStyle/>
                    <a:p>
                      <a:r>
                        <a:rPr lang="de-DE" sz="1600" dirty="0" smtClean="0"/>
                        <a:t>q</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r</a:t>
                      </a:r>
                    </a:p>
                  </a:txBody>
                  <a:tcPr/>
                </a:tc>
              </a:tr>
            </a:tbl>
          </a:graphicData>
        </a:graphic>
      </p:graphicFrame>
      <p:sp>
        <p:nvSpPr>
          <p:cNvPr id="11" name="Textfeld 10"/>
          <p:cNvSpPr txBox="1"/>
          <p:nvPr/>
        </p:nvSpPr>
        <p:spPr>
          <a:xfrm>
            <a:off x="4964433" y="1785926"/>
            <a:ext cx="854721" cy="461665"/>
          </a:xfrm>
          <a:prstGeom prst="rect">
            <a:avLst/>
          </a:prstGeom>
          <a:noFill/>
        </p:spPr>
        <p:txBody>
          <a:bodyPr wrap="none" rtlCol="0">
            <a:spAutoFit/>
          </a:bodyPr>
          <a:lstStyle/>
          <a:p>
            <a:r>
              <a:rPr lang="de-DE" sz="2400" b="1" dirty="0" smtClean="0">
                <a:sym typeface="Symbol"/>
              </a:rPr>
              <a:t>|</a:t>
            </a:r>
            <a:r>
              <a:rPr lang="de-DE" sz="2400" b="1" dirty="0" smtClean="0">
                <a:latin typeface="Lucida Sans Unicode"/>
                <a:cs typeface="Lucida Sans Unicode"/>
                <a:sym typeface="Symbol"/>
              </a:rPr>
              <a:t>⋈</a:t>
            </a:r>
            <a:r>
              <a:rPr lang="de-DE" sz="2400" b="1" dirty="0" smtClean="0">
                <a:sym typeface="Symbol"/>
              </a:rPr>
              <a:t>|</a:t>
            </a:r>
            <a:endParaRPr lang="de-DE" sz="2400" b="1" dirty="0"/>
          </a:p>
        </p:txBody>
      </p:sp>
      <p:sp>
        <p:nvSpPr>
          <p:cNvPr id="13" name="Textfeld 12"/>
          <p:cNvSpPr txBox="1"/>
          <p:nvPr/>
        </p:nvSpPr>
        <p:spPr>
          <a:xfrm>
            <a:off x="6827538" y="1715124"/>
            <a:ext cx="423514" cy="523220"/>
          </a:xfrm>
          <a:prstGeom prst="rect">
            <a:avLst/>
          </a:prstGeom>
          <a:noFill/>
        </p:spPr>
        <p:txBody>
          <a:bodyPr wrap="none" rtlCol="0">
            <a:spAutoFit/>
          </a:bodyPr>
          <a:lstStyle/>
          <a:p>
            <a:r>
              <a:rPr lang="de-DE" sz="2800" b="1" dirty="0" smtClean="0"/>
              <a:t>=</a:t>
            </a:r>
            <a:endParaRPr lang="de-DE" sz="2800" b="1" dirty="0"/>
          </a:p>
        </p:txBody>
      </p:sp>
      <p:sp>
        <p:nvSpPr>
          <p:cNvPr id="14" name="Pfeil nach unten 13"/>
          <p:cNvSpPr/>
          <p:nvPr/>
        </p:nvSpPr>
        <p:spPr>
          <a:xfrm>
            <a:off x="7541918" y="3714752"/>
            <a:ext cx="928694"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R</a:t>
            </a:r>
            <a:r>
              <a:rPr lang="de-DE" b="1" dirty="0" smtClean="0">
                <a:sym typeface="Symbol"/>
              </a:rPr>
              <a:t></a:t>
            </a:r>
            <a:endParaRPr lang="de-DE" b="1" dirty="0"/>
          </a:p>
        </p:txBody>
      </p:sp>
      <p:graphicFrame>
        <p:nvGraphicFramePr>
          <p:cNvPr id="16" name="Tabelle 15"/>
          <p:cNvGraphicFramePr>
            <a:graphicFrameLocks noGrp="1"/>
          </p:cNvGraphicFramePr>
          <p:nvPr/>
        </p:nvGraphicFramePr>
        <p:xfrm>
          <a:off x="7258396" y="4439626"/>
          <a:ext cx="1528446" cy="2346960"/>
        </p:xfrm>
        <a:graphic>
          <a:graphicData uri="http://schemas.openxmlformats.org/drawingml/2006/table">
            <a:tbl>
              <a:tblPr firstRow="1" bandRow="1">
                <a:tableStyleId>{5C22544A-7EE6-4342-B048-85BDC9FD1C3A}</a:tableStyleId>
              </a:tblPr>
              <a:tblGrid>
                <a:gridCol w="400368"/>
                <a:gridCol w="363855"/>
                <a:gridCol w="376555"/>
                <a:gridCol w="387668"/>
              </a:tblGrid>
              <a:tr h="258580">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c>
                  <a:txBody>
                    <a:bodyPr/>
                    <a:lstStyle/>
                    <a:p>
                      <a:r>
                        <a:rPr lang="de-DE" sz="1600" dirty="0" smtClean="0"/>
                        <a:t>D</a:t>
                      </a:r>
                      <a:endParaRPr lang="de-DE" sz="1600" dirty="0"/>
                    </a:p>
                  </a:txBody>
                  <a:tcPr/>
                </a:tc>
              </a:tr>
              <a:tr h="258580">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c>
                  <a:txBody>
                    <a:bodyPr/>
                    <a:lstStyle/>
                    <a:p>
                      <a:r>
                        <a:rPr lang="de-DE" sz="1600" dirty="0" smtClean="0">
                          <a:sym typeface="Symbol"/>
                        </a:rPr>
                        <a:t></a:t>
                      </a:r>
                      <a:endParaRPr lang="de-DE" sz="1600" dirty="0"/>
                    </a:p>
                  </a:txBody>
                  <a:tcPr/>
                </a:tc>
              </a:tr>
              <a:tr h="258580">
                <a:tc>
                  <a:txBody>
                    <a:bodyPr/>
                    <a:lstStyle/>
                    <a:p>
                      <a:r>
                        <a:rPr lang="de-DE" sz="1600" dirty="0" smtClean="0"/>
                        <a:t>e</a:t>
                      </a:r>
                      <a:endParaRPr lang="de-DE" sz="1600" dirty="0"/>
                    </a:p>
                  </a:txBody>
                  <a:tcPr/>
                </a:tc>
                <a:tc>
                  <a:txBody>
                    <a:bodyPr/>
                    <a:lstStyle/>
                    <a:p>
                      <a:r>
                        <a:rPr lang="de-DE" sz="1600" dirty="0" smtClean="0"/>
                        <a:t>f</a:t>
                      </a:r>
                      <a:endParaRPr lang="de-DE" sz="1600" dirty="0"/>
                    </a:p>
                  </a:txBody>
                  <a:tcPr/>
                </a:tc>
                <a:tc>
                  <a:txBody>
                    <a:bodyPr/>
                    <a:lstStyle/>
                    <a:p>
                      <a:r>
                        <a:rPr lang="de-DE" sz="1600" dirty="0" smtClean="0"/>
                        <a:t>g</a:t>
                      </a:r>
                      <a:endParaRPr lang="de-DE" sz="1600" dirty="0"/>
                    </a:p>
                  </a:txBody>
                  <a:tcPr/>
                </a:tc>
                <a:tc>
                  <a:txBody>
                    <a:bodyPr/>
                    <a:lstStyle/>
                    <a:p>
                      <a:r>
                        <a:rPr lang="de-DE" sz="1600" dirty="0" smtClean="0">
                          <a:sym typeface="Symbol"/>
                        </a:rPr>
                        <a:t>h</a:t>
                      </a:r>
                      <a:endParaRPr lang="de-DE" sz="1600" dirty="0"/>
                    </a:p>
                  </a:txBody>
                  <a:tcPr/>
                </a:tc>
              </a:tr>
              <a:tr h="258580">
                <a:tc>
                  <a:txBody>
                    <a:bodyPr/>
                    <a:lstStyle/>
                    <a:p>
                      <a:r>
                        <a:rPr lang="de-DE" sz="1600" dirty="0" smtClean="0"/>
                        <a:t>m</a:t>
                      </a:r>
                      <a:endParaRPr lang="de-DE" sz="1600" dirty="0"/>
                    </a:p>
                  </a:txBody>
                  <a:tcPr/>
                </a:tc>
                <a:tc>
                  <a:txBody>
                    <a:bodyPr/>
                    <a:lstStyle/>
                    <a:p>
                      <a:r>
                        <a:rPr lang="de-DE" sz="1600" dirty="0" smtClean="0"/>
                        <a:t>p</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r>
              <a:tr h="258580">
                <a:tc>
                  <a:txBody>
                    <a:bodyPr/>
                    <a:lstStyle/>
                    <a:p>
                      <a:r>
                        <a:rPr lang="de-DE" sz="1600" dirty="0" smtClean="0"/>
                        <a:t>k</a:t>
                      </a:r>
                      <a:endParaRPr lang="de-DE" sz="1600" dirty="0"/>
                    </a:p>
                  </a:txBody>
                  <a:tcPr/>
                </a:tc>
                <a:tc>
                  <a:txBody>
                    <a:bodyPr/>
                    <a:lstStyle/>
                    <a:p>
                      <a:r>
                        <a:rPr lang="de-DE" sz="1600" dirty="0" smtClean="0">
                          <a:sym typeface="Symbol"/>
                        </a:rPr>
                        <a:t></a:t>
                      </a:r>
                      <a:endParaRPr lang="de-DE" sz="1600" dirty="0"/>
                    </a:p>
                  </a:txBody>
                  <a:tcPr/>
                </a:tc>
                <a:tc>
                  <a:txBody>
                    <a:bodyPr/>
                    <a:lstStyle/>
                    <a:p>
                      <a:r>
                        <a:rPr lang="de-DE" sz="1600" dirty="0" smtClean="0"/>
                        <a:t>o</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r>
              <a:tr h="258580">
                <a:tc>
                  <a:txBody>
                    <a:bodyPr/>
                    <a:lstStyle/>
                    <a:p>
                      <a:r>
                        <a:rPr lang="de-DE" sz="1600" dirty="0" smtClean="0"/>
                        <a:t>k</a:t>
                      </a:r>
                      <a:endParaRPr lang="de-DE" sz="1600" dirty="0"/>
                    </a:p>
                  </a:txBody>
                  <a:tcPr/>
                </a:tc>
                <a:tc>
                  <a:txBody>
                    <a:bodyPr/>
                    <a:lstStyle/>
                    <a:p>
                      <a:r>
                        <a:rPr lang="de-DE" sz="1600" dirty="0" smtClean="0"/>
                        <a:t>m</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r>
              <a:tr h="258580">
                <a:tc>
                  <a:txBody>
                    <a:bodyPr/>
                    <a:lstStyle/>
                    <a:p>
                      <a:r>
                        <a:rPr lang="de-DE" sz="1600" dirty="0" smtClean="0"/>
                        <a:t>k</a:t>
                      </a:r>
                      <a:endParaRPr lang="de-DE" sz="1600" dirty="0"/>
                    </a:p>
                  </a:txBody>
                  <a:tcPr/>
                </a:tc>
                <a:tc>
                  <a:txBody>
                    <a:bodyPr/>
                    <a:lstStyle/>
                    <a:p>
                      <a:r>
                        <a:rPr lang="de-DE" sz="1600" dirty="0" smtClean="0"/>
                        <a:t>q</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r</a:t>
                      </a:r>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normAutofit fontScale="90000"/>
          </a:bodyPr>
          <a:lstStyle/>
          <a:p>
            <a:r>
              <a:rPr lang="en-US" dirty="0" smtClean="0"/>
              <a:t>Complement Union – Proposal</a:t>
            </a:r>
            <a:endParaRPr lang="en-US" dirty="0"/>
          </a:p>
        </p:txBody>
      </p:sp>
      <p:sp>
        <p:nvSpPr>
          <p:cNvPr id="18" name="Fußzeilenplatzhalter 17"/>
          <p:cNvSpPr>
            <a:spLocks noGrp="1"/>
          </p:cNvSpPr>
          <p:nvPr>
            <p:ph type="ftr" sz="quarter" idx="11"/>
          </p:nvPr>
        </p:nvSpPr>
        <p:spPr/>
        <p:txBody>
          <a:bodyPr/>
          <a:lstStyle/>
          <a:p>
            <a:r>
              <a:rPr lang="en-US" smtClean="0"/>
              <a:t>Data Fusion | VLDB 2009 Tutorial | Luna Dong &amp; Felix Naumann</a:t>
            </a:r>
            <a:endParaRPr lang="en-US"/>
          </a:p>
        </p:txBody>
      </p:sp>
      <p:sp>
        <p:nvSpPr>
          <p:cNvPr id="17" name="Foliennummernplatzhalter 16"/>
          <p:cNvSpPr>
            <a:spLocks noGrp="1"/>
          </p:cNvSpPr>
          <p:nvPr>
            <p:ph type="sldNum" sz="quarter" idx="12"/>
          </p:nvPr>
        </p:nvSpPr>
        <p:spPr/>
        <p:txBody>
          <a:bodyPr>
            <a:normAutofit fontScale="85000" lnSpcReduction="20000"/>
          </a:bodyPr>
          <a:lstStyle/>
          <a:p>
            <a:fld id="{990DCB26-31A7-407B-913D-2205DF993093}" type="slidenum">
              <a:rPr lang="en-US" smtClean="0"/>
              <a:pPr/>
              <a:t>39</a:t>
            </a:fld>
            <a:endParaRPr lang="en-US"/>
          </a:p>
        </p:txBody>
      </p:sp>
      <p:sp>
        <p:nvSpPr>
          <p:cNvPr id="579587" name="Rectangle 3"/>
          <p:cNvSpPr>
            <a:spLocks noGrp="1" noChangeArrowheads="1"/>
          </p:cNvSpPr>
          <p:nvPr>
            <p:ph sz="quarter" idx="1"/>
          </p:nvPr>
        </p:nvSpPr>
        <p:spPr>
          <a:xfrm>
            <a:off x="612648" y="1600200"/>
            <a:ext cx="3316410" cy="4495800"/>
          </a:xfrm>
        </p:spPr>
        <p:txBody>
          <a:bodyPr>
            <a:normAutofit/>
          </a:bodyPr>
          <a:lstStyle/>
          <a:p>
            <a:r>
              <a:rPr lang="en-US" dirty="0" smtClean="0"/>
              <a:t>Elimination of complementing tuples</a:t>
            </a:r>
          </a:p>
          <a:p>
            <a:pPr lvl="1"/>
            <a:r>
              <a:rPr lang="en-US" dirty="0" smtClean="0"/>
              <a:t>Outer union</a:t>
            </a:r>
          </a:p>
          <a:p>
            <a:pPr lvl="1"/>
            <a:r>
              <a:rPr lang="en-US" dirty="0" smtClean="0"/>
              <a:t>Complementation</a:t>
            </a:r>
          </a:p>
          <a:p>
            <a:r>
              <a:rPr lang="en-US" dirty="0" smtClean="0"/>
              <a:t>No known SQL rewriting</a:t>
            </a:r>
            <a:endParaRPr lang="en-US" dirty="0"/>
          </a:p>
        </p:txBody>
      </p:sp>
      <p:graphicFrame>
        <p:nvGraphicFramePr>
          <p:cNvPr id="21" name="Tabelle 20"/>
          <p:cNvGraphicFramePr>
            <a:graphicFrameLocks noGrp="1"/>
          </p:cNvGraphicFramePr>
          <p:nvPr/>
        </p:nvGraphicFramePr>
        <p:xfrm>
          <a:off x="3970018" y="1357298"/>
          <a:ext cx="1140778" cy="1341120"/>
        </p:xfrm>
        <a:graphic>
          <a:graphicData uri="http://schemas.openxmlformats.org/drawingml/2006/table">
            <a:tbl>
              <a:tblPr firstRow="1" bandRow="1">
                <a:tableStyleId>{5C22544A-7EE6-4342-B048-85BDC9FD1C3A}</a:tableStyleId>
              </a:tblPr>
              <a:tblGrid>
                <a:gridCol w="400368"/>
                <a:gridCol w="363855"/>
                <a:gridCol w="376555"/>
              </a:tblGrid>
              <a:tr h="210105">
                <a:tc>
                  <a:txBody>
                    <a:bodyPr/>
                    <a:lstStyle/>
                    <a:p>
                      <a:r>
                        <a:rPr lang="de-DE" sz="1600" u="sng" dirty="0" smtClean="0"/>
                        <a:t>A</a:t>
                      </a:r>
                      <a:endParaRPr lang="de-DE" sz="1600" u="sng"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r>
              <a:tr h="210105">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r>
              <a:tr h="210105">
                <a:tc>
                  <a:txBody>
                    <a:bodyPr/>
                    <a:lstStyle/>
                    <a:p>
                      <a:r>
                        <a:rPr lang="de-DE" sz="1600" dirty="0" smtClean="0"/>
                        <a:t>e</a:t>
                      </a:r>
                      <a:endParaRPr lang="de-DE" sz="1600" dirty="0"/>
                    </a:p>
                  </a:txBody>
                  <a:tcPr/>
                </a:tc>
                <a:tc>
                  <a:txBody>
                    <a:bodyPr/>
                    <a:lstStyle/>
                    <a:p>
                      <a:r>
                        <a:rPr lang="de-DE" sz="1600" dirty="0" smtClean="0"/>
                        <a:t>f</a:t>
                      </a:r>
                      <a:endParaRPr lang="de-DE" sz="1600" dirty="0"/>
                    </a:p>
                  </a:txBody>
                  <a:tcPr/>
                </a:tc>
                <a:tc>
                  <a:txBody>
                    <a:bodyPr/>
                    <a:lstStyle/>
                    <a:p>
                      <a:r>
                        <a:rPr lang="de-DE" sz="1600" dirty="0" smtClean="0"/>
                        <a:t>g</a:t>
                      </a:r>
                      <a:endParaRPr lang="de-DE" sz="1600" dirty="0"/>
                    </a:p>
                  </a:txBody>
                  <a:tcPr/>
                </a:tc>
              </a:tr>
              <a:tr h="210105">
                <a:tc>
                  <a:txBody>
                    <a:bodyPr/>
                    <a:lstStyle/>
                    <a:p>
                      <a:r>
                        <a:rPr lang="de-DE" sz="1600" dirty="0" smtClean="0"/>
                        <a:t>m</a:t>
                      </a:r>
                      <a:endParaRPr lang="de-DE" sz="1600" dirty="0"/>
                    </a:p>
                  </a:txBody>
                  <a:tcPr/>
                </a:tc>
                <a:tc>
                  <a:txBody>
                    <a:bodyPr/>
                    <a:lstStyle/>
                    <a:p>
                      <a:r>
                        <a:rPr lang="de-DE" sz="1600" dirty="0" smtClean="0"/>
                        <a:t>n</a:t>
                      </a:r>
                      <a:endParaRPr lang="de-DE" sz="1600" dirty="0"/>
                    </a:p>
                  </a:txBody>
                  <a:tcPr/>
                </a:tc>
                <a:tc>
                  <a:txBody>
                    <a:bodyPr/>
                    <a:lstStyle/>
                    <a:p>
                      <a:r>
                        <a:rPr lang="de-DE" sz="1600" dirty="0" smtClean="0"/>
                        <a:t>o</a:t>
                      </a:r>
                      <a:endParaRPr lang="de-DE" sz="1600" dirty="0"/>
                    </a:p>
                  </a:txBody>
                  <a:tcPr/>
                </a:tc>
              </a:tr>
            </a:tbl>
          </a:graphicData>
        </a:graphic>
      </p:graphicFrame>
      <p:graphicFrame>
        <p:nvGraphicFramePr>
          <p:cNvPr id="22" name="Tabelle 21"/>
          <p:cNvGraphicFramePr>
            <a:graphicFrameLocks noGrp="1"/>
          </p:cNvGraphicFramePr>
          <p:nvPr/>
        </p:nvGraphicFramePr>
        <p:xfrm>
          <a:off x="5613092" y="1357298"/>
          <a:ext cx="1140778" cy="1341120"/>
        </p:xfrm>
        <a:graphic>
          <a:graphicData uri="http://schemas.openxmlformats.org/drawingml/2006/table">
            <a:tbl>
              <a:tblPr firstRow="1" bandRow="1">
                <a:tableStyleId>{5C22544A-7EE6-4342-B048-85BDC9FD1C3A}</a:tableStyleId>
              </a:tblPr>
              <a:tblGrid>
                <a:gridCol w="400368"/>
                <a:gridCol w="363855"/>
                <a:gridCol w="376555"/>
              </a:tblGrid>
              <a:tr h="174386">
                <a:tc>
                  <a:txBody>
                    <a:bodyPr/>
                    <a:lstStyle/>
                    <a:p>
                      <a:r>
                        <a:rPr lang="de-DE" sz="1600" u="sng" dirty="0" smtClean="0"/>
                        <a:t>A</a:t>
                      </a:r>
                      <a:endParaRPr lang="de-DE" sz="1600" u="sng" dirty="0"/>
                    </a:p>
                  </a:txBody>
                  <a:tcPr/>
                </a:tc>
                <a:tc>
                  <a:txBody>
                    <a:bodyPr/>
                    <a:lstStyle/>
                    <a:p>
                      <a:r>
                        <a:rPr lang="de-DE" sz="1600" dirty="0" smtClean="0"/>
                        <a:t>B</a:t>
                      </a:r>
                      <a:endParaRPr lang="de-DE" sz="1600" dirty="0"/>
                    </a:p>
                  </a:txBody>
                  <a:tcPr/>
                </a:tc>
                <a:tc>
                  <a:txBody>
                    <a:bodyPr/>
                    <a:lstStyle/>
                    <a:p>
                      <a:r>
                        <a:rPr lang="de-DE" sz="1600" dirty="0" smtClean="0"/>
                        <a:t>D</a:t>
                      </a:r>
                      <a:endParaRPr lang="de-DE" sz="1600" dirty="0"/>
                    </a:p>
                  </a:txBody>
                  <a:tcPr/>
                </a:tc>
              </a:tr>
              <a:tr h="174386">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sym typeface="Symbol"/>
                        </a:rPr>
                        <a:t></a:t>
                      </a:r>
                      <a:endParaRPr lang="de-DE" sz="1600" dirty="0"/>
                    </a:p>
                  </a:txBody>
                  <a:tcPr/>
                </a:tc>
              </a:tr>
              <a:tr h="174386">
                <a:tc>
                  <a:txBody>
                    <a:bodyPr/>
                    <a:lstStyle/>
                    <a:p>
                      <a:r>
                        <a:rPr lang="de-DE" sz="1600" dirty="0" smtClean="0"/>
                        <a:t>e</a:t>
                      </a:r>
                      <a:endParaRPr lang="de-DE" sz="1600" dirty="0"/>
                    </a:p>
                  </a:txBody>
                  <a:tcPr/>
                </a:tc>
                <a:tc>
                  <a:txBody>
                    <a:bodyPr/>
                    <a:lstStyle/>
                    <a:p>
                      <a:r>
                        <a:rPr lang="de-DE" sz="1600" dirty="0" smtClean="0"/>
                        <a:t>f</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h</a:t>
                      </a:r>
                      <a:endParaRPr lang="de-DE" sz="1600" dirty="0" smtClean="0"/>
                    </a:p>
                  </a:txBody>
                  <a:tcPr/>
                </a:tc>
              </a:tr>
              <a:tr h="174386">
                <a:tc>
                  <a:txBody>
                    <a:bodyPr/>
                    <a:lstStyle/>
                    <a:p>
                      <a:r>
                        <a:rPr lang="de-DE" sz="1600" dirty="0" smtClean="0"/>
                        <a:t>m</a:t>
                      </a:r>
                      <a:endParaRPr lang="de-DE" sz="1600" dirty="0"/>
                    </a:p>
                  </a:txBody>
                  <a:tcPr/>
                </a:tc>
                <a:tc>
                  <a:txBody>
                    <a:bodyPr/>
                    <a:lstStyle/>
                    <a:p>
                      <a:r>
                        <a:rPr lang="de-DE" sz="1600" dirty="0" smtClean="0"/>
                        <a:t>p</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r>
            </a:tbl>
          </a:graphicData>
        </a:graphic>
      </p:graphicFrame>
      <p:graphicFrame>
        <p:nvGraphicFramePr>
          <p:cNvPr id="23" name="Tabelle 22"/>
          <p:cNvGraphicFramePr>
            <a:graphicFrameLocks noGrp="1"/>
          </p:cNvGraphicFramePr>
          <p:nvPr/>
        </p:nvGraphicFramePr>
        <p:xfrm>
          <a:off x="7258396" y="1320466"/>
          <a:ext cx="1528446" cy="2346960"/>
        </p:xfrm>
        <a:graphic>
          <a:graphicData uri="http://schemas.openxmlformats.org/drawingml/2006/table">
            <a:tbl>
              <a:tblPr firstRow="1" bandRow="1">
                <a:tableStyleId>{5C22544A-7EE6-4342-B048-85BDC9FD1C3A}</a:tableStyleId>
              </a:tblPr>
              <a:tblGrid>
                <a:gridCol w="400368"/>
                <a:gridCol w="363855"/>
                <a:gridCol w="376555"/>
                <a:gridCol w="387668"/>
              </a:tblGrid>
              <a:tr h="258580">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c>
                  <a:txBody>
                    <a:bodyPr/>
                    <a:lstStyle/>
                    <a:p>
                      <a:r>
                        <a:rPr lang="de-DE" sz="1600" dirty="0" smtClean="0"/>
                        <a:t>D</a:t>
                      </a:r>
                      <a:endParaRPr lang="de-DE" sz="1600" dirty="0"/>
                    </a:p>
                  </a:txBody>
                  <a:tcPr/>
                </a:tc>
              </a:tr>
              <a:tr h="258580">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c>
                  <a:txBody>
                    <a:bodyPr/>
                    <a:lstStyle/>
                    <a:p>
                      <a:r>
                        <a:rPr lang="de-DE" sz="1600" dirty="0" smtClean="0">
                          <a:sym typeface="Symbol"/>
                        </a:rPr>
                        <a:t></a:t>
                      </a:r>
                      <a:endParaRPr lang="de-DE" sz="1600" dirty="0"/>
                    </a:p>
                  </a:txBody>
                  <a:tcPr/>
                </a:tc>
              </a:tr>
              <a:tr h="258580">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sym typeface="Symbol"/>
                        </a:rPr>
                        <a:t></a:t>
                      </a:r>
                      <a:endParaRPr lang="de-DE" sz="1600" dirty="0"/>
                    </a:p>
                  </a:txBody>
                  <a:tcPr/>
                </a:tc>
                <a:tc>
                  <a:txBody>
                    <a:bodyPr/>
                    <a:lstStyle/>
                    <a:p>
                      <a:r>
                        <a:rPr lang="de-DE" sz="1600" dirty="0" smtClean="0">
                          <a:sym typeface="Symbol"/>
                        </a:rPr>
                        <a:t></a:t>
                      </a:r>
                      <a:endParaRPr lang="de-DE" sz="1600" dirty="0"/>
                    </a:p>
                  </a:txBody>
                  <a:tcPr/>
                </a:tc>
              </a:tr>
              <a:tr h="258580">
                <a:tc>
                  <a:txBody>
                    <a:bodyPr/>
                    <a:lstStyle/>
                    <a:p>
                      <a:r>
                        <a:rPr lang="de-DE" sz="1600" dirty="0" smtClean="0"/>
                        <a:t>e</a:t>
                      </a:r>
                      <a:endParaRPr lang="de-DE" sz="1600" dirty="0"/>
                    </a:p>
                  </a:txBody>
                  <a:tcPr/>
                </a:tc>
                <a:tc>
                  <a:txBody>
                    <a:bodyPr/>
                    <a:lstStyle/>
                    <a:p>
                      <a:r>
                        <a:rPr lang="de-DE" sz="1600" dirty="0" smtClean="0"/>
                        <a:t>f</a:t>
                      </a:r>
                      <a:endParaRPr lang="de-DE" sz="1600" dirty="0"/>
                    </a:p>
                  </a:txBody>
                  <a:tcPr/>
                </a:tc>
                <a:tc>
                  <a:txBody>
                    <a:bodyPr/>
                    <a:lstStyle/>
                    <a:p>
                      <a:r>
                        <a:rPr lang="de-DE" sz="1600" dirty="0" smtClean="0"/>
                        <a:t>g</a:t>
                      </a:r>
                      <a:endParaRPr lang="de-DE" sz="1600" dirty="0"/>
                    </a:p>
                  </a:txBody>
                  <a:tcPr/>
                </a:tc>
                <a:tc>
                  <a:txBody>
                    <a:bodyPr/>
                    <a:lstStyle/>
                    <a:p>
                      <a:r>
                        <a:rPr lang="de-DE" sz="1600" dirty="0" smtClean="0">
                          <a:sym typeface="Symbol"/>
                        </a:rPr>
                        <a:t></a:t>
                      </a:r>
                      <a:endParaRPr lang="de-DE" sz="1600" dirty="0"/>
                    </a:p>
                  </a:txBody>
                  <a:tcPr/>
                </a:tc>
              </a:tr>
              <a:tr h="258580">
                <a:tc>
                  <a:txBody>
                    <a:bodyPr/>
                    <a:lstStyle/>
                    <a:p>
                      <a:r>
                        <a:rPr lang="de-DE" sz="1600" dirty="0" smtClean="0"/>
                        <a:t>e</a:t>
                      </a:r>
                      <a:endParaRPr lang="de-DE" sz="1600" dirty="0"/>
                    </a:p>
                  </a:txBody>
                  <a:tcPr/>
                </a:tc>
                <a:tc>
                  <a:txBody>
                    <a:bodyPr/>
                    <a:lstStyle/>
                    <a:p>
                      <a:r>
                        <a:rPr lang="de-DE" sz="1600" dirty="0" smtClean="0"/>
                        <a:t>f</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h</a:t>
                      </a:r>
                      <a:endParaRPr lang="de-DE" sz="1600" dirty="0" smtClean="0"/>
                    </a:p>
                  </a:txBody>
                  <a:tcPr/>
                </a:tc>
              </a:tr>
              <a:tr h="258580">
                <a:tc>
                  <a:txBody>
                    <a:bodyPr/>
                    <a:lstStyle/>
                    <a:p>
                      <a:r>
                        <a:rPr lang="de-DE" sz="1600" dirty="0" smtClean="0"/>
                        <a:t>m</a:t>
                      </a:r>
                      <a:endParaRPr lang="de-DE" sz="1600" dirty="0"/>
                    </a:p>
                  </a:txBody>
                  <a:tcPr/>
                </a:tc>
                <a:tc>
                  <a:txBody>
                    <a:bodyPr/>
                    <a:lstStyle/>
                    <a:p>
                      <a:r>
                        <a:rPr lang="de-DE" sz="1600" dirty="0" smtClean="0"/>
                        <a:t>n</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r>
              <a:tr h="258580">
                <a:tc>
                  <a:txBody>
                    <a:bodyPr/>
                    <a:lstStyle/>
                    <a:p>
                      <a:r>
                        <a:rPr lang="de-DE" sz="1600" dirty="0" smtClean="0"/>
                        <a:t>m</a:t>
                      </a:r>
                      <a:endParaRPr lang="de-DE" sz="1600" dirty="0"/>
                    </a:p>
                  </a:txBody>
                  <a:tcPr/>
                </a:tc>
                <a:tc>
                  <a:txBody>
                    <a:bodyPr/>
                    <a:lstStyle/>
                    <a:p>
                      <a:r>
                        <a:rPr lang="de-DE" sz="1600" dirty="0" smtClean="0"/>
                        <a:t>p</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r>
            </a:tbl>
          </a:graphicData>
        </a:graphic>
      </p:graphicFrame>
      <p:grpSp>
        <p:nvGrpSpPr>
          <p:cNvPr id="2" name="Gruppieren 26"/>
          <p:cNvGrpSpPr/>
          <p:nvPr/>
        </p:nvGrpSpPr>
        <p:grpSpPr>
          <a:xfrm>
            <a:off x="5113026" y="1643686"/>
            <a:ext cx="500458" cy="584775"/>
            <a:chOff x="857224" y="3571876"/>
            <a:chExt cx="500458" cy="584775"/>
          </a:xfrm>
        </p:grpSpPr>
        <p:sp>
          <p:nvSpPr>
            <p:cNvPr id="25" name="Textfeld 24"/>
            <p:cNvSpPr txBox="1"/>
            <p:nvPr/>
          </p:nvSpPr>
          <p:spPr>
            <a:xfrm>
              <a:off x="857224" y="3571876"/>
              <a:ext cx="500458" cy="584775"/>
            </a:xfrm>
            <a:prstGeom prst="rect">
              <a:avLst/>
            </a:prstGeom>
            <a:noFill/>
          </p:spPr>
          <p:txBody>
            <a:bodyPr wrap="none" rtlCol="0">
              <a:spAutoFit/>
            </a:bodyPr>
            <a:lstStyle/>
            <a:p>
              <a:r>
                <a:rPr lang="en-US" sz="3200" b="1" smtClean="0">
                  <a:sym typeface="Symbol"/>
                </a:rPr>
                <a:t></a:t>
              </a:r>
              <a:endParaRPr lang="en-US" sz="3200" b="1"/>
            </a:p>
          </p:txBody>
        </p:sp>
        <p:sp>
          <p:nvSpPr>
            <p:cNvPr id="26" name="Textfeld 25"/>
            <p:cNvSpPr txBox="1"/>
            <p:nvPr/>
          </p:nvSpPr>
          <p:spPr>
            <a:xfrm>
              <a:off x="928662" y="3671832"/>
              <a:ext cx="356188" cy="400110"/>
            </a:xfrm>
            <a:prstGeom prst="rect">
              <a:avLst/>
            </a:prstGeom>
            <a:noFill/>
          </p:spPr>
          <p:txBody>
            <a:bodyPr wrap="none" rtlCol="0">
              <a:spAutoFit/>
            </a:bodyPr>
            <a:lstStyle/>
            <a:p>
              <a:r>
                <a:rPr lang="en-US" sz="2000" b="1" smtClean="0">
                  <a:sym typeface="Symbol"/>
                </a:rPr>
                <a:t>+</a:t>
              </a:r>
              <a:endParaRPr lang="en-US" sz="2000" b="1"/>
            </a:p>
          </p:txBody>
        </p:sp>
      </p:grpSp>
      <p:sp>
        <p:nvSpPr>
          <p:cNvPr id="28" name="Textfeld 27"/>
          <p:cNvSpPr txBox="1"/>
          <p:nvPr/>
        </p:nvSpPr>
        <p:spPr>
          <a:xfrm>
            <a:off x="6827538" y="1715124"/>
            <a:ext cx="423514" cy="523220"/>
          </a:xfrm>
          <a:prstGeom prst="rect">
            <a:avLst/>
          </a:prstGeom>
          <a:noFill/>
        </p:spPr>
        <p:txBody>
          <a:bodyPr wrap="none" rtlCol="0">
            <a:spAutoFit/>
          </a:bodyPr>
          <a:lstStyle/>
          <a:p>
            <a:r>
              <a:rPr lang="en-US" sz="2800" b="1" smtClean="0"/>
              <a:t>=</a:t>
            </a:r>
            <a:endParaRPr lang="en-US" sz="2800" b="1"/>
          </a:p>
        </p:txBody>
      </p:sp>
      <p:sp>
        <p:nvSpPr>
          <p:cNvPr id="30" name="Pfeil nach unten 29"/>
          <p:cNvSpPr/>
          <p:nvPr/>
        </p:nvSpPr>
        <p:spPr>
          <a:xfrm>
            <a:off x="7541918" y="3728402"/>
            <a:ext cx="928694" cy="714380"/>
          </a:xfrm>
          <a:prstGeom prst="downArrow">
            <a:avLst>
              <a:gd name="adj1" fmla="val 6068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t>R</a:t>
            </a:r>
            <a:r>
              <a:rPr lang="en-US" b="1" smtClean="0">
                <a:latin typeface="Lucida Sans Unicode"/>
                <a:cs typeface="Lucida Sans Unicode"/>
              </a:rPr>
              <a:t>⇅</a:t>
            </a:r>
            <a:endParaRPr lang="en-US" b="1"/>
          </a:p>
        </p:txBody>
      </p:sp>
      <p:sp>
        <p:nvSpPr>
          <p:cNvPr id="35" name="Abgerundetes Rechteck 34"/>
          <p:cNvSpPr/>
          <p:nvPr/>
        </p:nvSpPr>
        <p:spPr>
          <a:xfrm>
            <a:off x="3970018" y="3500438"/>
            <a:ext cx="2928958"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A tuple t1 complements a tuple t2, if it has same schema and coincides in all non-NULL-values.</a:t>
            </a:r>
          </a:p>
        </p:txBody>
      </p:sp>
      <p:graphicFrame>
        <p:nvGraphicFramePr>
          <p:cNvPr id="19" name="Tabelle 18"/>
          <p:cNvGraphicFramePr>
            <a:graphicFrameLocks noGrp="1"/>
          </p:cNvGraphicFramePr>
          <p:nvPr/>
        </p:nvGraphicFramePr>
        <p:xfrm>
          <a:off x="7258396" y="4500570"/>
          <a:ext cx="1528446" cy="1676400"/>
        </p:xfrm>
        <a:graphic>
          <a:graphicData uri="http://schemas.openxmlformats.org/drawingml/2006/table">
            <a:tbl>
              <a:tblPr firstRow="1" bandRow="1">
                <a:tableStyleId>{5C22544A-7EE6-4342-B048-85BDC9FD1C3A}</a:tableStyleId>
              </a:tblPr>
              <a:tblGrid>
                <a:gridCol w="400368"/>
                <a:gridCol w="363855"/>
                <a:gridCol w="376555"/>
                <a:gridCol w="387668"/>
              </a:tblGrid>
              <a:tr h="226220">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c>
                  <a:txBody>
                    <a:bodyPr/>
                    <a:lstStyle/>
                    <a:p>
                      <a:r>
                        <a:rPr lang="de-DE" sz="1600" dirty="0" smtClean="0"/>
                        <a:t>D</a:t>
                      </a:r>
                      <a:endParaRPr lang="de-DE" sz="1600" dirty="0"/>
                    </a:p>
                  </a:txBody>
                  <a:tcPr/>
                </a:tc>
              </a:tr>
              <a:tr h="226220">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c>
                  <a:txBody>
                    <a:bodyPr/>
                    <a:lstStyle/>
                    <a:p>
                      <a:r>
                        <a:rPr lang="de-DE" sz="1600" dirty="0" smtClean="0">
                          <a:sym typeface="Symbol"/>
                        </a:rPr>
                        <a:t></a:t>
                      </a:r>
                      <a:endParaRPr lang="de-DE" sz="1600" dirty="0"/>
                    </a:p>
                  </a:txBody>
                  <a:tcPr/>
                </a:tc>
              </a:tr>
              <a:tr h="226220">
                <a:tc>
                  <a:txBody>
                    <a:bodyPr/>
                    <a:lstStyle/>
                    <a:p>
                      <a:r>
                        <a:rPr lang="de-DE" sz="1600" dirty="0" smtClean="0"/>
                        <a:t>e</a:t>
                      </a:r>
                      <a:endParaRPr lang="de-DE" sz="1600" dirty="0"/>
                    </a:p>
                  </a:txBody>
                  <a:tcPr/>
                </a:tc>
                <a:tc>
                  <a:txBody>
                    <a:bodyPr/>
                    <a:lstStyle/>
                    <a:p>
                      <a:r>
                        <a:rPr lang="de-DE" sz="1600" dirty="0" smtClean="0"/>
                        <a:t>f</a:t>
                      </a:r>
                      <a:endParaRPr lang="de-DE" sz="1600" dirty="0"/>
                    </a:p>
                  </a:txBody>
                  <a:tcPr/>
                </a:tc>
                <a:tc>
                  <a:txBody>
                    <a:bodyPr/>
                    <a:lstStyle/>
                    <a:p>
                      <a:r>
                        <a:rPr lang="de-DE" sz="1600" dirty="0" smtClean="0"/>
                        <a:t>g</a:t>
                      </a:r>
                      <a:endParaRPr lang="de-DE" sz="1600" dirty="0"/>
                    </a:p>
                  </a:txBody>
                  <a:tcPr/>
                </a:tc>
                <a:tc>
                  <a:txBody>
                    <a:bodyPr/>
                    <a:lstStyle/>
                    <a:p>
                      <a:r>
                        <a:rPr lang="de-DE" sz="1600" dirty="0" smtClean="0">
                          <a:sym typeface="Symbol"/>
                        </a:rPr>
                        <a:t>h</a:t>
                      </a:r>
                      <a:endParaRPr lang="de-DE" sz="1600" dirty="0"/>
                    </a:p>
                  </a:txBody>
                  <a:tcPr/>
                </a:tc>
              </a:tr>
              <a:tr h="226220">
                <a:tc>
                  <a:txBody>
                    <a:bodyPr/>
                    <a:lstStyle/>
                    <a:p>
                      <a:r>
                        <a:rPr lang="de-DE" sz="1600" dirty="0" smtClean="0"/>
                        <a:t>m</a:t>
                      </a:r>
                      <a:endParaRPr lang="de-DE" sz="1600" dirty="0"/>
                    </a:p>
                  </a:txBody>
                  <a:tcPr/>
                </a:tc>
                <a:tc>
                  <a:txBody>
                    <a:bodyPr/>
                    <a:lstStyle/>
                    <a:p>
                      <a:r>
                        <a:rPr lang="de-DE" sz="1600" dirty="0" smtClean="0"/>
                        <a:t>n</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r>
              <a:tr h="226220">
                <a:tc>
                  <a:txBody>
                    <a:bodyPr/>
                    <a:lstStyle/>
                    <a:p>
                      <a:r>
                        <a:rPr lang="de-DE" sz="1600" dirty="0" smtClean="0"/>
                        <a:t>m</a:t>
                      </a:r>
                      <a:endParaRPr lang="de-DE" sz="1600" dirty="0"/>
                    </a:p>
                  </a:txBody>
                  <a:tcPr/>
                </a:tc>
                <a:tc>
                  <a:txBody>
                    <a:bodyPr/>
                    <a:lstStyle/>
                    <a:p>
                      <a:r>
                        <a:rPr lang="de-DE" sz="1600" dirty="0" smtClean="0"/>
                        <a:t>p</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r>
            </a:tbl>
          </a:graphicData>
        </a:graphic>
      </p:graphicFrame>
      <p:sp>
        <p:nvSpPr>
          <p:cNvPr id="16" name="Abgerundete rechteckige Legende 15"/>
          <p:cNvSpPr/>
          <p:nvPr/>
        </p:nvSpPr>
        <p:spPr>
          <a:xfrm>
            <a:off x="2143108" y="5143512"/>
            <a:ext cx="2143140" cy="969838"/>
          </a:xfrm>
          <a:prstGeom prst="wedgeRoundRectCallout">
            <a:avLst>
              <a:gd name="adj1" fmla="val 40780"/>
              <a:gd name="adj2" fmla="val -11469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t>Includes duplicate removal and </a:t>
            </a:r>
            <a:r>
              <a:rPr lang="en-US" sz="2000" dirty="0" err="1" smtClean="0"/>
              <a:t>subsumption</a:t>
            </a:r>
            <a:endParaRPr lang="en-US" sz="2000" dirty="0"/>
          </a:p>
        </p:txBody>
      </p:sp>
    </p:spTree>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Origins of Data Conflicts</a:t>
            </a:r>
            <a:endParaRPr lang="en-US" dirty="0"/>
          </a:p>
        </p:txBody>
      </p:sp>
      <p:sp>
        <p:nvSpPr>
          <p:cNvPr id="4" name="Fußzeilenplatzhalter 3"/>
          <p:cNvSpPr>
            <a:spLocks noGrp="1"/>
          </p:cNvSpPr>
          <p:nvPr>
            <p:ph type="ftr" sz="quarter" idx="11"/>
          </p:nvPr>
        </p:nvSpPr>
        <p:spPr/>
        <p:txBody>
          <a:bodyPr/>
          <a:lstStyle/>
          <a:p>
            <a:r>
              <a:rPr lang="pt-BR" smtClean="0"/>
              <a:t>Data Fusion | VLDB 2009 Tutorial | Luna Dong &amp; Felix Naumann</a:t>
            </a:r>
            <a:endParaRPr lang="de-DE"/>
          </a:p>
        </p:txBody>
      </p:sp>
      <p:sp>
        <p:nvSpPr>
          <p:cNvPr id="5" name="Foliennummernplatzhalter 4"/>
          <p:cNvSpPr>
            <a:spLocks noGrp="1"/>
          </p:cNvSpPr>
          <p:nvPr>
            <p:ph type="sldNum" sz="quarter" idx="12"/>
          </p:nvPr>
        </p:nvSpPr>
        <p:spPr/>
        <p:txBody>
          <a:bodyPr>
            <a:normAutofit fontScale="85000" lnSpcReduction="20000"/>
          </a:bodyPr>
          <a:lstStyle/>
          <a:p>
            <a:fld id="{990DCB26-31A7-407B-913D-2205DF993093}" type="slidenum">
              <a:rPr lang="de-DE" smtClean="0"/>
              <a:pPr/>
              <a:t>4</a:t>
            </a:fld>
            <a:endParaRPr lang="de-DE"/>
          </a:p>
        </p:txBody>
      </p:sp>
      <p:sp>
        <p:nvSpPr>
          <p:cNvPr id="7" name="AutoShape 14"/>
          <p:cNvSpPr>
            <a:spLocks noChangeArrowheads="1"/>
          </p:cNvSpPr>
          <p:nvPr/>
        </p:nvSpPr>
        <p:spPr bwMode="auto">
          <a:xfrm>
            <a:off x="3284538" y="3268107"/>
            <a:ext cx="792163" cy="731838"/>
          </a:xfrm>
          <a:prstGeom prst="flowChartMagneticDisk">
            <a:avLst/>
          </a:prstGeom>
          <a:solidFill>
            <a:srgbClr val="C0C0C0"/>
          </a:solidFill>
          <a:ln w="9525">
            <a:solidFill>
              <a:schemeClr val="tx1"/>
            </a:solidFill>
            <a:round/>
            <a:headEnd/>
            <a:tailEnd/>
          </a:ln>
          <a:effectLst/>
        </p:spPr>
        <p:txBody>
          <a:bodyPr wrap="none" anchor="ctr"/>
          <a:lstStyle/>
          <a:p>
            <a:endParaRPr lang="de-DE"/>
          </a:p>
        </p:txBody>
      </p:sp>
      <p:sp>
        <p:nvSpPr>
          <p:cNvPr id="8" name="AutoShape 15"/>
          <p:cNvSpPr>
            <a:spLocks noChangeArrowheads="1"/>
          </p:cNvSpPr>
          <p:nvPr/>
        </p:nvSpPr>
        <p:spPr bwMode="auto">
          <a:xfrm>
            <a:off x="4941888" y="3268107"/>
            <a:ext cx="792163" cy="731838"/>
          </a:xfrm>
          <a:prstGeom prst="flowChartMagneticDisk">
            <a:avLst/>
          </a:prstGeom>
          <a:solidFill>
            <a:srgbClr val="C0C0C0"/>
          </a:solidFill>
          <a:ln w="9525">
            <a:solidFill>
              <a:schemeClr val="tx1"/>
            </a:solidFill>
            <a:round/>
            <a:headEnd/>
            <a:tailEnd/>
          </a:ln>
          <a:effectLst/>
        </p:spPr>
        <p:txBody>
          <a:bodyPr wrap="none" anchor="ctr"/>
          <a:lstStyle/>
          <a:p>
            <a:endParaRPr lang="de-DE"/>
          </a:p>
        </p:txBody>
      </p:sp>
      <p:sp>
        <p:nvSpPr>
          <p:cNvPr id="9" name="AutoShape 16"/>
          <p:cNvSpPr>
            <a:spLocks noChangeArrowheads="1"/>
          </p:cNvSpPr>
          <p:nvPr/>
        </p:nvSpPr>
        <p:spPr bwMode="auto">
          <a:xfrm>
            <a:off x="4148138" y="2275919"/>
            <a:ext cx="793750" cy="731838"/>
          </a:xfrm>
          <a:prstGeom prst="flowChartMagneticDisk">
            <a:avLst/>
          </a:prstGeom>
          <a:solidFill>
            <a:srgbClr val="C0C0C0"/>
          </a:solidFill>
          <a:ln w="9525">
            <a:solidFill>
              <a:schemeClr val="tx1"/>
            </a:solidFill>
            <a:round/>
            <a:headEnd/>
            <a:tailEnd/>
          </a:ln>
          <a:effectLst/>
        </p:spPr>
        <p:txBody>
          <a:bodyPr wrap="none" anchor="ctr"/>
          <a:lstStyle/>
          <a:p>
            <a:endParaRPr lang="de-DE"/>
          </a:p>
        </p:txBody>
      </p:sp>
      <p:sp>
        <p:nvSpPr>
          <p:cNvPr id="10" name="Text Box 17"/>
          <p:cNvSpPr txBox="1">
            <a:spLocks noChangeArrowheads="1"/>
          </p:cNvSpPr>
          <p:nvPr/>
        </p:nvSpPr>
        <p:spPr bwMode="auto">
          <a:xfrm>
            <a:off x="787400" y="3448827"/>
            <a:ext cx="2493963" cy="400110"/>
          </a:xfrm>
          <a:prstGeom prst="rect">
            <a:avLst/>
          </a:prstGeom>
          <a:noFill/>
          <a:ln w="9525">
            <a:noFill/>
            <a:miter lim="800000"/>
            <a:headEnd/>
            <a:tailEnd/>
          </a:ln>
          <a:effectLst/>
        </p:spPr>
        <p:txBody>
          <a:bodyPr wrap="square">
            <a:spAutoFit/>
          </a:bodyPr>
          <a:lstStyle/>
          <a:p>
            <a:pPr algn="r">
              <a:spcBef>
                <a:spcPct val="50000"/>
              </a:spcBef>
            </a:pPr>
            <a:r>
              <a:rPr lang="de-DE" sz="2000" dirty="0" smtClean="0"/>
              <a:t>Schering CRM</a:t>
            </a:r>
            <a:endParaRPr lang="de-DE" sz="2000" dirty="0"/>
          </a:p>
        </p:txBody>
      </p:sp>
      <p:sp>
        <p:nvSpPr>
          <p:cNvPr id="11" name="Text Box 18"/>
          <p:cNvSpPr txBox="1">
            <a:spLocks noChangeArrowheads="1"/>
          </p:cNvSpPr>
          <p:nvPr/>
        </p:nvSpPr>
        <p:spPr bwMode="auto">
          <a:xfrm>
            <a:off x="5715000" y="3429000"/>
            <a:ext cx="2495550" cy="400110"/>
          </a:xfrm>
          <a:prstGeom prst="rect">
            <a:avLst/>
          </a:prstGeom>
          <a:noFill/>
          <a:ln w="9525">
            <a:noFill/>
            <a:miter lim="800000"/>
            <a:headEnd/>
            <a:tailEnd/>
          </a:ln>
          <a:effectLst/>
        </p:spPr>
        <p:txBody>
          <a:bodyPr wrap="square">
            <a:spAutoFit/>
          </a:bodyPr>
          <a:lstStyle/>
          <a:p>
            <a:pPr>
              <a:spcBef>
                <a:spcPct val="50000"/>
              </a:spcBef>
            </a:pPr>
            <a:r>
              <a:rPr lang="de-DE" sz="2000" dirty="0" smtClean="0"/>
              <a:t>Bayer CRM</a:t>
            </a:r>
            <a:endParaRPr lang="de-DE" sz="2000" dirty="0"/>
          </a:p>
        </p:txBody>
      </p:sp>
      <p:sp>
        <p:nvSpPr>
          <p:cNvPr id="12" name="Text Box 19"/>
          <p:cNvSpPr txBox="1">
            <a:spLocks noChangeArrowheads="1"/>
          </p:cNvSpPr>
          <p:nvPr/>
        </p:nvSpPr>
        <p:spPr bwMode="auto">
          <a:xfrm>
            <a:off x="2241551" y="2342594"/>
            <a:ext cx="2162175" cy="400110"/>
          </a:xfrm>
          <a:prstGeom prst="rect">
            <a:avLst/>
          </a:prstGeom>
          <a:noFill/>
          <a:ln w="9525">
            <a:noFill/>
            <a:miter lim="800000"/>
            <a:headEnd/>
            <a:tailEnd/>
          </a:ln>
          <a:effectLst/>
        </p:spPr>
        <p:txBody>
          <a:bodyPr>
            <a:spAutoFit/>
          </a:bodyPr>
          <a:lstStyle/>
          <a:p>
            <a:pPr>
              <a:spcBef>
                <a:spcPct val="50000"/>
              </a:spcBef>
            </a:pPr>
            <a:r>
              <a:rPr lang="de-DE" sz="2000" dirty="0" smtClean="0"/>
              <a:t>Integrated </a:t>
            </a:r>
            <a:r>
              <a:rPr lang="de-DE" sz="2000" dirty="0" err="1" smtClean="0"/>
              <a:t>data</a:t>
            </a:r>
            <a:endParaRPr lang="de-DE" sz="2000" dirty="0"/>
          </a:p>
        </p:txBody>
      </p:sp>
      <p:sp>
        <p:nvSpPr>
          <p:cNvPr id="13" name="AutoShape 20"/>
          <p:cNvSpPr>
            <a:spLocks noChangeArrowheads="1"/>
          </p:cNvSpPr>
          <p:nvPr/>
        </p:nvSpPr>
        <p:spPr bwMode="auto">
          <a:xfrm>
            <a:off x="3573463" y="2674382"/>
            <a:ext cx="503238" cy="4667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de-DE"/>
          </a:p>
        </p:txBody>
      </p:sp>
      <p:sp>
        <p:nvSpPr>
          <p:cNvPr id="14" name="AutoShape 21"/>
          <p:cNvSpPr>
            <a:spLocks noChangeArrowheads="1"/>
          </p:cNvSpPr>
          <p:nvPr/>
        </p:nvSpPr>
        <p:spPr bwMode="auto">
          <a:xfrm flipH="1">
            <a:off x="5014913" y="2674382"/>
            <a:ext cx="503238" cy="4667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de-DE"/>
          </a:p>
        </p:txBody>
      </p:sp>
      <p:pic>
        <p:nvPicPr>
          <p:cNvPr id="23" name="Picture 2"/>
          <p:cNvPicPr>
            <a:picLocks noChangeAspect="1" noChangeArrowheads="1"/>
          </p:cNvPicPr>
          <p:nvPr/>
        </p:nvPicPr>
        <p:blipFill>
          <a:blip r:embed="rId3" cstate="screen"/>
          <a:srcRect/>
          <a:stretch>
            <a:fillRect/>
          </a:stretch>
        </p:blipFill>
        <p:spPr bwMode="auto">
          <a:xfrm>
            <a:off x="3633286" y="4876800"/>
            <a:ext cx="882984" cy="890476"/>
          </a:xfrm>
          <a:prstGeom prst="rect">
            <a:avLst/>
          </a:prstGeom>
          <a:noFill/>
          <a:ln w="9525">
            <a:noFill/>
            <a:miter lim="800000"/>
            <a:headEnd/>
            <a:tailEnd/>
          </a:ln>
          <a:effectLst/>
        </p:spPr>
      </p:pic>
      <p:cxnSp>
        <p:nvCxnSpPr>
          <p:cNvPr id="29" name="Gerade Verbindung 28"/>
          <p:cNvCxnSpPr>
            <a:stCxn id="7" idx="3"/>
          </p:cNvCxnSpPr>
          <p:nvPr/>
        </p:nvCxnSpPr>
        <p:spPr bwMode="auto">
          <a:xfrm rot="5400000">
            <a:off x="2504402" y="3700581"/>
            <a:ext cx="876855" cy="14755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Gerade Verbindung 29"/>
          <p:cNvCxnSpPr>
            <a:stCxn id="7" idx="3"/>
            <a:endCxn id="15363" idx="0"/>
          </p:cNvCxnSpPr>
          <p:nvPr/>
        </p:nvCxnSpPr>
        <p:spPr bwMode="auto">
          <a:xfrm rot="5400000">
            <a:off x="2963601" y="4212178"/>
            <a:ext cx="929253" cy="5047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Gerade Verbindung 32"/>
          <p:cNvCxnSpPr>
            <a:stCxn id="7" idx="3"/>
            <a:endCxn id="23" idx="0"/>
          </p:cNvCxnSpPr>
          <p:nvPr/>
        </p:nvCxnSpPr>
        <p:spPr bwMode="auto">
          <a:xfrm rot="16200000" flipH="1">
            <a:off x="3439272" y="4241293"/>
            <a:ext cx="876855" cy="39415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Gerade Verbindung 36"/>
          <p:cNvCxnSpPr>
            <a:stCxn id="8" idx="3"/>
            <a:endCxn id="23" idx="0"/>
          </p:cNvCxnSpPr>
          <p:nvPr/>
        </p:nvCxnSpPr>
        <p:spPr bwMode="auto">
          <a:xfrm rot="5400000">
            <a:off x="4267947" y="3806776"/>
            <a:ext cx="876855" cy="126319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Gerade Verbindung 39"/>
          <p:cNvCxnSpPr>
            <a:stCxn id="8" idx="3"/>
          </p:cNvCxnSpPr>
          <p:nvPr/>
        </p:nvCxnSpPr>
        <p:spPr bwMode="auto">
          <a:xfrm rot="5400000">
            <a:off x="4735382" y="4274211"/>
            <a:ext cx="876855" cy="32832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Gerade Verbindung 43"/>
          <p:cNvCxnSpPr>
            <a:stCxn id="7" idx="3"/>
          </p:cNvCxnSpPr>
          <p:nvPr/>
        </p:nvCxnSpPr>
        <p:spPr bwMode="auto">
          <a:xfrm rot="16200000" flipH="1">
            <a:off x="3906707" y="3773858"/>
            <a:ext cx="876855" cy="132902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Gerade Verbindung 46"/>
          <p:cNvCxnSpPr>
            <a:stCxn id="8" idx="3"/>
            <a:endCxn id="15362" idx="0"/>
          </p:cNvCxnSpPr>
          <p:nvPr/>
        </p:nvCxnSpPr>
        <p:spPr bwMode="auto">
          <a:xfrm rot="16200000" flipH="1">
            <a:off x="5241645" y="4096270"/>
            <a:ext cx="857815" cy="6651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Gerade Verbindung 49"/>
          <p:cNvCxnSpPr>
            <a:stCxn id="8" idx="3"/>
          </p:cNvCxnSpPr>
          <p:nvPr/>
        </p:nvCxnSpPr>
        <p:spPr bwMode="auto">
          <a:xfrm rot="16200000" flipH="1">
            <a:off x="5670252" y="3667663"/>
            <a:ext cx="876855" cy="1541418"/>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5362" name="Picture 2"/>
          <p:cNvPicPr>
            <a:picLocks noChangeAspect="1" noChangeArrowheads="1"/>
          </p:cNvPicPr>
          <p:nvPr/>
        </p:nvPicPr>
        <p:blipFill>
          <a:blip r:embed="rId4" cstate="print"/>
          <a:srcRect/>
          <a:stretch>
            <a:fillRect/>
          </a:stretch>
        </p:blipFill>
        <p:spPr bwMode="auto">
          <a:xfrm>
            <a:off x="5500694" y="4857760"/>
            <a:ext cx="1004879" cy="1004879"/>
          </a:xfrm>
          <a:prstGeom prst="rect">
            <a:avLst/>
          </a:prstGeom>
          <a:noFill/>
          <a:ln w="9525">
            <a:noFill/>
            <a:miter lim="800000"/>
            <a:headEnd/>
            <a:tailEnd/>
          </a:ln>
        </p:spPr>
      </p:pic>
      <p:pic>
        <p:nvPicPr>
          <p:cNvPr id="15363" name="Picture 3"/>
          <p:cNvPicPr>
            <a:picLocks noChangeAspect="1" noChangeArrowheads="1"/>
          </p:cNvPicPr>
          <p:nvPr/>
        </p:nvPicPr>
        <p:blipFill>
          <a:blip r:embed="rId5" cstate="print"/>
          <a:srcRect/>
          <a:stretch>
            <a:fillRect/>
          </a:stretch>
        </p:blipFill>
        <p:spPr bwMode="auto">
          <a:xfrm>
            <a:off x="2714612" y="4929198"/>
            <a:ext cx="922441" cy="928694"/>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1643042" y="4857760"/>
            <a:ext cx="1019175" cy="1047750"/>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4572000" y="4857760"/>
            <a:ext cx="947984" cy="1085042"/>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a:stretch>
            <a:fillRect/>
          </a:stretch>
        </p:blipFill>
        <p:spPr bwMode="auto">
          <a:xfrm>
            <a:off x="6529788" y="4919692"/>
            <a:ext cx="772410" cy="866762"/>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p:txBody>
          <a:bodyPr>
            <a:normAutofit fontScale="90000"/>
          </a:bodyPr>
          <a:lstStyle/>
          <a:p>
            <a:r>
              <a:rPr lang="en-US" dirty="0" smtClean="0"/>
              <a:t>Merge and Prioritized Merge</a:t>
            </a:r>
            <a:endParaRPr lang="en-US" dirty="0"/>
          </a:p>
        </p:txBody>
      </p:sp>
      <p:sp>
        <p:nvSpPr>
          <p:cNvPr id="11" name="Fußzeilenplatzhalter 10"/>
          <p:cNvSpPr>
            <a:spLocks noGrp="1"/>
          </p:cNvSpPr>
          <p:nvPr>
            <p:ph type="ftr" sz="quarter" idx="11"/>
          </p:nvPr>
        </p:nvSpPr>
        <p:spPr/>
        <p:txBody>
          <a:bodyPr/>
          <a:lstStyle/>
          <a:p>
            <a:r>
              <a:rPr lang="de-DE" smtClean="0"/>
              <a:t>Data Fusion | VLDB 2009 Tutorial | Luna Dong &amp; Felix Naumann</a:t>
            </a:r>
            <a:endParaRPr lang="de-DE"/>
          </a:p>
        </p:txBody>
      </p:sp>
      <p:sp>
        <p:nvSpPr>
          <p:cNvPr id="10" name="Foliennummernplatzhalter 9"/>
          <p:cNvSpPr>
            <a:spLocks noGrp="1"/>
          </p:cNvSpPr>
          <p:nvPr>
            <p:ph type="sldNum" sz="quarter" idx="12"/>
          </p:nvPr>
        </p:nvSpPr>
        <p:spPr/>
        <p:txBody>
          <a:bodyPr>
            <a:normAutofit fontScale="85000" lnSpcReduction="20000"/>
          </a:bodyPr>
          <a:lstStyle/>
          <a:p>
            <a:fld id="{990DCB26-31A7-407B-913D-2205DF993093}" type="slidenum">
              <a:rPr lang="de-DE" smtClean="0"/>
              <a:pPr/>
              <a:t>40</a:t>
            </a:fld>
            <a:endParaRPr lang="de-DE"/>
          </a:p>
        </p:txBody>
      </p:sp>
      <p:sp>
        <p:nvSpPr>
          <p:cNvPr id="596995" name="Rectangle 3"/>
          <p:cNvSpPr>
            <a:spLocks noGrp="1" noChangeArrowheads="1"/>
          </p:cNvSpPr>
          <p:nvPr>
            <p:ph sz="quarter" idx="1"/>
          </p:nvPr>
        </p:nvSpPr>
        <p:spPr>
          <a:xfrm>
            <a:off x="612648" y="1600200"/>
            <a:ext cx="8153400" cy="3043246"/>
          </a:xfrm>
        </p:spPr>
        <p:txBody>
          <a:bodyPr>
            <a:normAutofit fontScale="92500" lnSpcReduction="20000"/>
          </a:bodyPr>
          <a:lstStyle/>
          <a:p>
            <a:r>
              <a:rPr lang="en-US" dirty="0" smtClean="0"/>
              <a:t>Mixes Join and Union to a new operator [GPZ01]</a:t>
            </a:r>
          </a:p>
          <a:p>
            <a:pPr lvl="1"/>
            <a:r>
              <a:rPr lang="en-US" dirty="0" smtClean="0"/>
              <a:t>Idea: Build two versions for each common attribute, one “favoring” S1, the other “favoring” S2. </a:t>
            </a:r>
          </a:p>
          <a:p>
            <a:pPr lvl="1"/>
            <a:r>
              <a:rPr lang="en-US" dirty="0" smtClean="0"/>
              <a:t>Nulls in a source are replaced using COALESCE.</a:t>
            </a:r>
          </a:p>
          <a:p>
            <a:pPr lvl="1"/>
            <a:r>
              <a:rPr lang="en-US" dirty="0" smtClean="0"/>
              <a:t>Fuses complementing tuples, but only for inter-source duplicates</a:t>
            </a:r>
          </a:p>
          <a:p>
            <a:pPr lvl="1"/>
            <a:r>
              <a:rPr lang="en-US" dirty="0" err="1" smtClean="0"/>
              <a:t>Priorization</a:t>
            </a:r>
            <a:r>
              <a:rPr lang="en-US" dirty="0" smtClean="0"/>
              <a:t> possible: Removes conflicting tuples from right relation.</a:t>
            </a:r>
          </a:p>
        </p:txBody>
      </p:sp>
      <p:sp>
        <p:nvSpPr>
          <p:cNvPr id="596996" name="Text Box 4"/>
          <p:cNvSpPr txBox="1">
            <a:spLocks noChangeArrowheads="1"/>
          </p:cNvSpPr>
          <p:nvPr/>
        </p:nvSpPr>
        <p:spPr bwMode="auto">
          <a:xfrm>
            <a:off x="1322397" y="4583866"/>
            <a:ext cx="6464313" cy="163121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de-DE" sz="2000" dirty="0"/>
              <a:t>( </a:t>
            </a:r>
            <a:r>
              <a:rPr lang="de-DE" sz="2000" b="1" dirty="0"/>
              <a:t>SELECT</a:t>
            </a:r>
            <a:r>
              <a:rPr lang="de-DE" sz="2000" dirty="0"/>
              <a:t> </a:t>
            </a:r>
            <a:r>
              <a:rPr lang="de-DE" sz="2000" dirty="0" smtClean="0"/>
              <a:t>R.A, </a:t>
            </a:r>
            <a:r>
              <a:rPr lang="de-DE" sz="2000" b="1" dirty="0" smtClean="0"/>
              <a:t>COALESCE</a:t>
            </a:r>
            <a:r>
              <a:rPr lang="de-DE" sz="2000" dirty="0" smtClean="0"/>
              <a:t>(R.B, S.B), R.C, S.D </a:t>
            </a:r>
          </a:p>
          <a:p>
            <a:r>
              <a:rPr lang="de-DE" sz="2000" b="1" dirty="0" smtClean="0"/>
              <a:t>  FROM</a:t>
            </a:r>
            <a:r>
              <a:rPr lang="de-DE" sz="2000" dirty="0" smtClean="0"/>
              <a:t> R </a:t>
            </a:r>
            <a:r>
              <a:rPr lang="de-DE" sz="2000" b="1" dirty="0"/>
              <a:t>LEFT OUTER JOIN</a:t>
            </a:r>
            <a:r>
              <a:rPr lang="de-DE" sz="2000" dirty="0"/>
              <a:t> </a:t>
            </a:r>
            <a:r>
              <a:rPr lang="de-DE" sz="2000" dirty="0" smtClean="0"/>
              <a:t>S </a:t>
            </a:r>
            <a:r>
              <a:rPr lang="de-DE" sz="2000" b="1" dirty="0"/>
              <a:t>ON</a:t>
            </a:r>
            <a:r>
              <a:rPr lang="de-DE" sz="2000" dirty="0"/>
              <a:t> </a:t>
            </a:r>
            <a:r>
              <a:rPr lang="de-DE" sz="2000" dirty="0" smtClean="0"/>
              <a:t>R.A </a:t>
            </a:r>
            <a:r>
              <a:rPr lang="de-DE" sz="2000" dirty="0"/>
              <a:t>= </a:t>
            </a:r>
            <a:r>
              <a:rPr lang="de-DE" sz="2000" dirty="0" smtClean="0"/>
              <a:t>S.A )</a:t>
            </a:r>
            <a:br>
              <a:rPr lang="de-DE" sz="2000" dirty="0" smtClean="0"/>
            </a:br>
            <a:r>
              <a:rPr lang="de-DE" sz="2000" dirty="0"/>
              <a:t>	</a:t>
            </a:r>
            <a:r>
              <a:rPr lang="de-DE" sz="2000" b="1" dirty="0" smtClean="0"/>
              <a:t>UNION</a:t>
            </a:r>
            <a:r>
              <a:rPr lang="de-DE" sz="2000" dirty="0" smtClean="0"/>
              <a:t/>
            </a:r>
            <a:br>
              <a:rPr lang="de-DE" sz="2000" dirty="0" smtClean="0"/>
            </a:br>
            <a:r>
              <a:rPr lang="de-DE" sz="2000" dirty="0" smtClean="0"/>
              <a:t>( </a:t>
            </a:r>
            <a:r>
              <a:rPr lang="de-DE" sz="2000" b="1" dirty="0"/>
              <a:t>SELECT</a:t>
            </a:r>
            <a:r>
              <a:rPr lang="de-DE" sz="2000" dirty="0"/>
              <a:t> </a:t>
            </a:r>
            <a:r>
              <a:rPr lang="de-DE" sz="2000" dirty="0" smtClean="0"/>
              <a:t>S.A, </a:t>
            </a:r>
            <a:r>
              <a:rPr lang="de-DE" sz="2000" b="1" dirty="0" smtClean="0"/>
              <a:t>COALESCE</a:t>
            </a:r>
            <a:r>
              <a:rPr lang="de-DE" sz="2000" dirty="0" smtClean="0"/>
              <a:t>(S.B, R.B), R.C, S.D</a:t>
            </a:r>
            <a:br>
              <a:rPr lang="de-DE" sz="2000" dirty="0" smtClean="0"/>
            </a:br>
            <a:r>
              <a:rPr lang="de-DE" sz="2000" dirty="0" smtClean="0"/>
              <a:t>  </a:t>
            </a:r>
            <a:r>
              <a:rPr lang="de-DE" sz="2000" b="1" dirty="0" smtClean="0"/>
              <a:t>FROM</a:t>
            </a:r>
            <a:r>
              <a:rPr lang="de-DE" sz="2000" dirty="0" smtClean="0"/>
              <a:t> R </a:t>
            </a:r>
            <a:r>
              <a:rPr lang="de-DE" sz="2000" b="1" dirty="0"/>
              <a:t>RIGHT OUTER JOIN </a:t>
            </a:r>
            <a:r>
              <a:rPr lang="de-DE" sz="2000" dirty="0" smtClean="0"/>
              <a:t>S </a:t>
            </a:r>
            <a:r>
              <a:rPr lang="de-DE" sz="2000" b="1" dirty="0"/>
              <a:t>ON</a:t>
            </a:r>
            <a:r>
              <a:rPr lang="de-DE" sz="2000" dirty="0"/>
              <a:t> </a:t>
            </a:r>
            <a:r>
              <a:rPr lang="de-DE" sz="2000" dirty="0" smtClean="0"/>
              <a:t>R.A </a:t>
            </a:r>
            <a:r>
              <a:rPr lang="de-DE" sz="2000" dirty="0"/>
              <a:t>= </a:t>
            </a:r>
            <a:r>
              <a:rPr lang="de-DE" sz="2000" dirty="0" smtClean="0"/>
              <a:t>S.A </a:t>
            </a:r>
            <a:r>
              <a:rPr lang="de-DE" sz="2000" dirty="0"/>
              <a:t>)</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6996"/>
                                        </p:tgtEl>
                                        <p:attrNameLst>
                                          <p:attrName>style.visibility</p:attrName>
                                        </p:attrNameLst>
                                      </p:cBhvr>
                                      <p:to>
                                        <p:strVal val="visible"/>
                                      </p:to>
                                    </p:set>
                                    <p:animEffect transition="in" filter="fade">
                                      <p:cBhvr>
                                        <p:cTn id="7" dur="1000"/>
                                        <p:tgtEl>
                                          <p:spTgt spid="596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mtClean="0"/>
              <a:t>Merge and Prioritized Merge</a:t>
            </a:r>
            <a:endParaRPr lang="en-US" dirty="0"/>
          </a:p>
        </p:txBody>
      </p:sp>
      <p:sp>
        <p:nvSpPr>
          <p:cNvPr id="3" name="Fußzeilenplatzhalt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de-DE" smtClean="0"/>
              <a:pPr/>
              <a:t>41</a:t>
            </a:fld>
            <a:endParaRPr lang="de-DE"/>
          </a:p>
        </p:txBody>
      </p:sp>
      <p:graphicFrame>
        <p:nvGraphicFramePr>
          <p:cNvPr id="6" name="Tabelle 5"/>
          <p:cNvGraphicFramePr>
            <a:graphicFrameLocks noGrp="1"/>
          </p:cNvGraphicFramePr>
          <p:nvPr/>
        </p:nvGraphicFramePr>
        <p:xfrm>
          <a:off x="357158" y="1714488"/>
          <a:ext cx="1140778" cy="2011680"/>
        </p:xfrm>
        <a:graphic>
          <a:graphicData uri="http://schemas.openxmlformats.org/drawingml/2006/table">
            <a:tbl>
              <a:tblPr firstRow="1" bandRow="1">
                <a:tableStyleId>{5C22544A-7EE6-4342-B048-85BDC9FD1C3A}</a:tableStyleId>
              </a:tblPr>
              <a:tblGrid>
                <a:gridCol w="400368"/>
                <a:gridCol w="363855"/>
                <a:gridCol w="376555"/>
              </a:tblGrid>
              <a:tr h="210105">
                <a:tc>
                  <a:txBody>
                    <a:bodyPr/>
                    <a:lstStyle/>
                    <a:p>
                      <a:r>
                        <a:rPr lang="de-DE" sz="1600" u="none" dirty="0" smtClean="0"/>
                        <a:t>A</a:t>
                      </a:r>
                      <a:endParaRPr lang="de-DE" sz="1600" u="none"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r>
              <a:tr h="210105">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r>
              <a:tr h="210105">
                <a:tc>
                  <a:txBody>
                    <a:bodyPr/>
                    <a:lstStyle/>
                    <a:p>
                      <a:r>
                        <a:rPr lang="de-DE" sz="1600" dirty="0" smtClean="0"/>
                        <a:t>e</a:t>
                      </a:r>
                      <a:endParaRPr lang="de-DE" sz="1600" dirty="0"/>
                    </a:p>
                  </a:txBody>
                  <a:tcPr/>
                </a:tc>
                <a:tc>
                  <a:txBody>
                    <a:bodyPr/>
                    <a:lstStyle/>
                    <a:p>
                      <a:r>
                        <a:rPr lang="de-DE" sz="1600" dirty="0" smtClean="0"/>
                        <a:t>f</a:t>
                      </a:r>
                      <a:endParaRPr lang="de-DE" sz="1600" dirty="0"/>
                    </a:p>
                  </a:txBody>
                  <a:tcPr/>
                </a:tc>
                <a:tc>
                  <a:txBody>
                    <a:bodyPr/>
                    <a:lstStyle/>
                    <a:p>
                      <a:r>
                        <a:rPr lang="de-DE" sz="1600" dirty="0" smtClean="0"/>
                        <a:t>g</a:t>
                      </a:r>
                      <a:endParaRPr lang="de-DE" sz="1600" dirty="0"/>
                    </a:p>
                  </a:txBody>
                  <a:tcPr/>
                </a:tc>
              </a:tr>
              <a:tr h="210105">
                <a:tc>
                  <a:txBody>
                    <a:bodyPr/>
                    <a:lstStyle/>
                    <a:p>
                      <a:r>
                        <a:rPr lang="de-DE" sz="1600" dirty="0" smtClean="0"/>
                        <a:t>m</a:t>
                      </a:r>
                      <a:endParaRPr lang="de-DE" sz="1600" dirty="0"/>
                    </a:p>
                  </a:txBody>
                  <a:tcPr/>
                </a:tc>
                <a:tc>
                  <a:txBody>
                    <a:bodyPr/>
                    <a:lstStyle/>
                    <a:p>
                      <a:r>
                        <a:rPr lang="de-DE" sz="1600" dirty="0" smtClean="0"/>
                        <a:t>n</a:t>
                      </a:r>
                      <a:endParaRPr lang="de-DE" sz="1600" dirty="0"/>
                    </a:p>
                  </a:txBody>
                  <a:tcPr/>
                </a:tc>
                <a:tc>
                  <a:txBody>
                    <a:bodyPr/>
                    <a:lstStyle/>
                    <a:p>
                      <a:r>
                        <a:rPr lang="de-DE" sz="1600" dirty="0" smtClean="0"/>
                        <a:t>o</a:t>
                      </a:r>
                      <a:endParaRPr lang="de-DE" sz="1600" dirty="0"/>
                    </a:p>
                  </a:txBody>
                  <a:tcPr/>
                </a:tc>
              </a:tr>
              <a:tr h="210105">
                <a:tc>
                  <a:txBody>
                    <a:bodyPr/>
                    <a:lstStyle/>
                    <a:p>
                      <a:r>
                        <a:rPr lang="de-DE" sz="1600" dirty="0" smtClean="0"/>
                        <a:t>m</a:t>
                      </a:r>
                      <a:endParaRPr lang="de-DE" sz="1600" dirty="0"/>
                    </a:p>
                  </a:txBody>
                  <a:tcPr/>
                </a:tc>
                <a:tc>
                  <a:txBody>
                    <a:bodyPr/>
                    <a:lstStyle/>
                    <a:p>
                      <a:r>
                        <a:rPr lang="de-DE" sz="1600" dirty="0" smtClean="0"/>
                        <a:t>n</a:t>
                      </a:r>
                      <a:endParaRPr lang="de-DE" sz="1600" dirty="0"/>
                    </a:p>
                  </a:txBody>
                  <a:tcPr/>
                </a:tc>
                <a:tc>
                  <a:txBody>
                    <a:bodyPr/>
                    <a:lstStyle/>
                    <a:p>
                      <a:r>
                        <a:rPr lang="de-DE" sz="1600" dirty="0" smtClean="0">
                          <a:sym typeface="Symbol"/>
                        </a:rPr>
                        <a:t></a:t>
                      </a:r>
                      <a:endParaRPr lang="de-DE" sz="1600" dirty="0"/>
                    </a:p>
                  </a:txBody>
                  <a:tcPr/>
                </a:tc>
              </a:tr>
              <a:tr h="210105">
                <a:tc>
                  <a:txBody>
                    <a:bodyPr/>
                    <a:lstStyle/>
                    <a:p>
                      <a:r>
                        <a:rPr lang="de-DE" sz="1600" dirty="0" smtClean="0"/>
                        <a:t>q</a:t>
                      </a:r>
                      <a:endParaRPr lang="de-DE" sz="1600" dirty="0"/>
                    </a:p>
                  </a:txBody>
                  <a:tcPr/>
                </a:tc>
                <a:tc>
                  <a:txBody>
                    <a:bodyPr/>
                    <a:lstStyle/>
                    <a:p>
                      <a:r>
                        <a:rPr lang="de-DE" sz="1600" dirty="0" smtClean="0"/>
                        <a:t>r</a:t>
                      </a:r>
                      <a:endParaRPr lang="de-DE" sz="1600" dirty="0"/>
                    </a:p>
                  </a:txBody>
                  <a:tcPr/>
                </a:tc>
                <a:tc>
                  <a:txBody>
                    <a:bodyPr/>
                    <a:lstStyle/>
                    <a:p>
                      <a:r>
                        <a:rPr lang="de-DE" sz="1600" dirty="0" smtClean="0"/>
                        <a:t>s</a:t>
                      </a:r>
                      <a:endParaRPr lang="de-DE" sz="1600" dirty="0"/>
                    </a:p>
                  </a:txBody>
                  <a:tcPr/>
                </a:tc>
              </a:tr>
            </a:tbl>
          </a:graphicData>
        </a:graphic>
      </p:graphicFrame>
      <p:graphicFrame>
        <p:nvGraphicFramePr>
          <p:cNvPr id="7" name="Tabelle 6"/>
          <p:cNvGraphicFramePr>
            <a:graphicFrameLocks noGrp="1"/>
          </p:cNvGraphicFramePr>
          <p:nvPr/>
        </p:nvGraphicFramePr>
        <p:xfrm>
          <a:off x="2000232" y="1714488"/>
          <a:ext cx="1140778" cy="1341120"/>
        </p:xfrm>
        <a:graphic>
          <a:graphicData uri="http://schemas.openxmlformats.org/drawingml/2006/table">
            <a:tbl>
              <a:tblPr firstRow="1" bandRow="1">
                <a:tableStyleId>{5C22544A-7EE6-4342-B048-85BDC9FD1C3A}</a:tableStyleId>
              </a:tblPr>
              <a:tblGrid>
                <a:gridCol w="400368"/>
                <a:gridCol w="363855"/>
                <a:gridCol w="376555"/>
              </a:tblGrid>
              <a:tr h="174386">
                <a:tc>
                  <a:txBody>
                    <a:bodyPr/>
                    <a:lstStyle/>
                    <a:p>
                      <a:r>
                        <a:rPr lang="de-DE" sz="1600" u="none" dirty="0" smtClean="0"/>
                        <a:t>A</a:t>
                      </a:r>
                      <a:endParaRPr lang="de-DE" sz="1600" u="none" dirty="0"/>
                    </a:p>
                  </a:txBody>
                  <a:tcPr/>
                </a:tc>
                <a:tc>
                  <a:txBody>
                    <a:bodyPr/>
                    <a:lstStyle/>
                    <a:p>
                      <a:r>
                        <a:rPr lang="de-DE" sz="1600" dirty="0" smtClean="0"/>
                        <a:t>B</a:t>
                      </a:r>
                      <a:endParaRPr lang="de-DE" sz="1600" dirty="0"/>
                    </a:p>
                  </a:txBody>
                  <a:tcPr/>
                </a:tc>
                <a:tc>
                  <a:txBody>
                    <a:bodyPr/>
                    <a:lstStyle/>
                    <a:p>
                      <a:r>
                        <a:rPr lang="de-DE" sz="1600" dirty="0" smtClean="0"/>
                        <a:t>D</a:t>
                      </a:r>
                      <a:endParaRPr lang="de-DE" sz="1600" dirty="0"/>
                    </a:p>
                  </a:txBody>
                  <a:tcPr/>
                </a:tc>
              </a:tr>
              <a:tr h="174386">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sym typeface="Symbol"/>
                        </a:rPr>
                        <a:t></a:t>
                      </a:r>
                      <a:endParaRPr lang="de-DE" sz="1600" dirty="0"/>
                    </a:p>
                  </a:txBody>
                  <a:tcPr/>
                </a:tc>
              </a:tr>
              <a:tr h="174386">
                <a:tc>
                  <a:txBody>
                    <a:bodyPr/>
                    <a:lstStyle/>
                    <a:p>
                      <a:r>
                        <a:rPr lang="de-DE" sz="1600" dirty="0" smtClean="0"/>
                        <a:t>e</a:t>
                      </a:r>
                      <a:endParaRPr lang="de-DE" sz="1600" dirty="0"/>
                    </a:p>
                  </a:txBody>
                  <a:tcPr/>
                </a:tc>
                <a:tc>
                  <a:txBody>
                    <a:bodyPr/>
                    <a:lstStyle/>
                    <a:p>
                      <a:r>
                        <a:rPr lang="de-DE" sz="1600" dirty="0" smtClean="0"/>
                        <a:t>f</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h</a:t>
                      </a:r>
                      <a:endParaRPr lang="de-DE" sz="1600" dirty="0" smtClean="0"/>
                    </a:p>
                  </a:txBody>
                  <a:tcPr/>
                </a:tc>
              </a:tr>
              <a:tr h="174386">
                <a:tc>
                  <a:txBody>
                    <a:bodyPr/>
                    <a:lstStyle/>
                    <a:p>
                      <a:r>
                        <a:rPr lang="de-DE" sz="1600" dirty="0" smtClean="0"/>
                        <a:t>m</a:t>
                      </a:r>
                      <a:endParaRPr lang="de-DE" sz="1600" dirty="0"/>
                    </a:p>
                  </a:txBody>
                  <a:tcPr/>
                </a:tc>
                <a:tc>
                  <a:txBody>
                    <a:bodyPr/>
                    <a:lstStyle/>
                    <a:p>
                      <a:r>
                        <a:rPr lang="de-DE" sz="1600" dirty="0" smtClean="0"/>
                        <a:t>p</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r>
            </a:tbl>
          </a:graphicData>
        </a:graphic>
      </p:graphicFrame>
      <p:sp>
        <p:nvSpPr>
          <p:cNvPr id="9" name="Textfeld 8"/>
          <p:cNvSpPr txBox="1"/>
          <p:nvPr/>
        </p:nvSpPr>
        <p:spPr>
          <a:xfrm>
            <a:off x="1498171" y="2416726"/>
            <a:ext cx="502061" cy="369332"/>
          </a:xfrm>
          <a:prstGeom prst="rect">
            <a:avLst/>
          </a:prstGeom>
          <a:noFill/>
        </p:spPr>
        <p:txBody>
          <a:bodyPr wrap="none" rtlCol="0">
            <a:spAutoFit/>
          </a:bodyPr>
          <a:lstStyle/>
          <a:p>
            <a:r>
              <a:rPr lang="de-DE" dirty="0" smtClean="0">
                <a:latin typeface="Lucida Sans Unicode"/>
                <a:cs typeface="Lucida Sans Unicode"/>
              </a:rPr>
              <a:t>|⋈</a:t>
            </a:r>
            <a:endParaRPr lang="de-DE" dirty="0"/>
          </a:p>
        </p:txBody>
      </p:sp>
      <p:graphicFrame>
        <p:nvGraphicFramePr>
          <p:cNvPr id="10" name="Tabelle 9"/>
          <p:cNvGraphicFramePr>
            <a:graphicFrameLocks noGrp="1"/>
          </p:cNvGraphicFramePr>
          <p:nvPr/>
        </p:nvGraphicFramePr>
        <p:xfrm>
          <a:off x="357158" y="4038616"/>
          <a:ext cx="1140778" cy="2011680"/>
        </p:xfrm>
        <a:graphic>
          <a:graphicData uri="http://schemas.openxmlformats.org/drawingml/2006/table">
            <a:tbl>
              <a:tblPr firstRow="1" bandRow="1">
                <a:tableStyleId>{5C22544A-7EE6-4342-B048-85BDC9FD1C3A}</a:tableStyleId>
              </a:tblPr>
              <a:tblGrid>
                <a:gridCol w="400368"/>
                <a:gridCol w="363855"/>
                <a:gridCol w="376555"/>
              </a:tblGrid>
              <a:tr h="210105">
                <a:tc>
                  <a:txBody>
                    <a:bodyPr/>
                    <a:lstStyle/>
                    <a:p>
                      <a:r>
                        <a:rPr lang="de-DE" sz="1600" u="none" dirty="0" smtClean="0"/>
                        <a:t>A</a:t>
                      </a:r>
                      <a:endParaRPr lang="de-DE" sz="1600" u="none"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r>
              <a:tr h="210105">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r>
              <a:tr h="210105">
                <a:tc>
                  <a:txBody>
                    <a:bodyPr/>
                    <a:lstStyle/>
                    <a:p>
                      <a:r>
                        <a:rPr lang="de-DE" sz="1600" dirty="0" smtClean="0"/>
                        <a:t>e</a:t>
                      </a:r>
                      <a:endParaRPr lang="de-DE" sz="1600" dirty="0"/>
                    </a:p>
                  </a:txBody>
                  <a:tcPr/>
                </a:tc>
                <a:tc>
                  <a:txBody>
                    <a:bodyPr/>
                    <a:lstStyle/>
                    <a:p>
                      <a:r>
                        <a:rPr lang="de-DE" sz="1600" dirty="0" smtClean="0"/>
                        <a:t>f</a:t>
                      </a:r>
                      <a:endParaRPr lang="de-DE" sz="1600" dirty="0"/>
                    </a:p>
                  </a:txBody>
                  <a:tcPr/>
                </a:tc>
                <a:tc>
                  <a:txBody>
                    <a:bodyPr/>
                    <a:lstStyle/>
                    <a:p>
                      <a:r>
                        <a:rPr lang="de-DE" sz="1600" dirty="0" smtClean="0"/>
                        <a:t>g</a:t>
                      </a:r>
                      <a:endParaRPr lang="de-DE" sz="1600" dirty="0"/>
                    </a:p>
                  </a:txBody>
                  <a:tcPr/>
                </a:tc>
              </a:tr>
              <a:tr h="210105">
                <a:tc>
                  <a:txBody>
                    <a:bodyPr/>
                    <a:lstStyle/>
                    <a:p>
                      <a:r>
                        <a:rPr lang="de-DE" sz="1600" dirty="0" smtClean="0"/>
                        <a:t>m</a:t>
                      </a:r>
                      <a:endParaRPr lang="de-DE" sz="1600" dirty="0"/>
                    </a:p>
                  </a:txBody>
                  <a:tcPr/>
                </a:tc>
                <a:tc>
                  <a:txBody>
                    <a:bodyPr/>
                    <a:lstStyle/>
                    <a:p>
                      <a:r>
                        <a:rPr lang="de-DE" sz="1600" dirty="0" smtClean="0"/>
                        <a:t>n</a:t>
                      </a:r>
                      <a:endParaRPr lang="de-DE" sz="1600" dirty="0"/>
                    </a:p>
                  </a:txBody>
                  <a:tcPr/>
                </a:tc>
                <a:tc>
                  <a:txBody>
                    <a:bodyPr/>
                    <a:lstStyle/>
                    <a:p>
                      <a:r>
                        <a:rPr lang="de-DE" sz="1600" dirty="0" smtClean="0"/>
                        <a:t>o</a:t>
                      </a:r>
                      <a:endParaRPr lang="de-DE" sz="1600" dirty="0"/>
                    </a:p>
                  </a:txBody>
                  <a:tcPr/>
                </a:tc>
              </a:tr>
              <a:tr h="210105">
                <a:tc>
                  <a:txBody>
                    <a:bodyPr/>
                    <a:lstStyle/>
                    <a:p>
                      <a:r>
                        <a:rPr lang="de-DE" sz="1600" dirty="0" smtClean="0"/>
                        <a:t>m</a:t>
                      </a:r>
                      <a:endParaRPr lang="de-DE" sz="1600" dirty="0"/>
                    </a:p>
                  </a:txBody>
                  <a:tcPr/>
                </a:tc>
                <a:tc>
                  <a:txBody>
                    <a:bodyPr/>
                    <a:lstStyle/>
                    <a:p>
                      <a:r>
                        <a:rPr lang="de-DE" sz="1600" dirty="0" smtClean="0"/>
                        <a:t>n</a:t>
                      </a:r>
                      <a:endParaRPr lang="de-DE" sz="1600" dirty="0"/>
                    </a:p>
                  </a:txBody>
                  <a:tcPr/>
                </a:tc>
                <a:tc>
                  <a:txBody>
                    <a:bodyPr/>
                    <a:lstStyle/>
                    <a:p>
                      <a:r>
                        <a:rPr lang="de-DE" sz="1600" dirty="0" smtClean="0">
                          <a:sym typeface="Symbol"/>
                        </a:rPr>
                        <a:t></a:t>
                      </a:r>
                      <a:endParaRPr lang="de-DE" sz="1600" dirty="0"/>
                    </a:p>
                  </a:txBody>
                  <a:tcPr/>
                </a:tc>
              </a:tr>
              <a:tr h="210105">
                <a:tc>
                  <a:txBody>
                    <a:bodyPr/>
                    <a:lstStyle/>
                    <a:p>
                      <a:r>
                        <a:rPr lang="de-DE" sz="1600" dirty="0" smtClean="0"/>
                        <a:t>q</a:t>
                      </a:r>
                      <a:endParaRPr lang="de-DE" sz="1600" dirty="0"/>
                    </a:p>
                  </a:txBody>
                  <a:tcPr/>
                </a:tc>
                <a:tc>
                  <a:txBody>
                    <a:bodyPr/>
                    <a:lstStyle/>
                    <a:p>
                      <a:r>
                        <a:rPr lang="de-DE" sz="1600" dirty="0" smtClean="0"/>
                        <a:t>r</a:t>
                      </a:r>
                      <a:endParaRPr lang="de-DE" sz="1600" dirty="0"/>
                    </a:p>
                  </a:txBody>
                  <a:tcPr/>
                </a:tc>
                <a:tc>
                  <a:txBody>
                    <a:bodyPr/>
                    <a:lstStyle/>
                    <a:p>
                      <a:r>
                        <a:rPr lang="de-DE" sz="1600" dirty="0" smtClean="0"/>
                        <a:t>s</a:t>
                      </a:r>
                      <a:endParaRPr lang="de-DE" sz="1600" dirty="0"/>
                    </a:p>
                  </a:txBody>
                  <a:tcPr/>
                </a:tc>
              </a:tr>
            </a:tbl>
          </a:graphicData>
        </a:graphic>
      </p:graphicFrame>
      <p:graphicFrame>
        <p:nvGraphicFramePr>
          <p:cNvPr id="11" name="Tabelle 10"/>
          <p:cNvGraphicFramePr>
            <a:graphicFrameLocks noGrp="1"/>
          </p:cNvGraphicFramePr>
          <p:nvPr/>
        </p:nvGraphicFramePr>
        <p:xfrm>
          <a:off x="2000232" y="4038616"/>
          <a:ext cx="1140778" cy="1341120"/>
        </p:xfrm>
        <a:graphic>
          <a:graphicData uri="http://schemas.openxmlformats.org/drawingml/2006/table">
            <a:tbl>
              <a:tblPr firstRow="1" bandRow="1">
                <a:tableStyleId>{5C22544A-7EE6-4342-B048-85BDC9FD1C3A}</a:tableStyleId>
              </a:tblPr>
              <a:tblGrid>
                <a:gridCol w="400368"/>
                <a:gridCol w="363855"/>
                <a:gridCol w="376555"/>
              </a:tblGrid>
              <a:tr h="174386">
                <a:tc>
                  <a:txBody>
                    <a:bodyPr/>
                    <a:lstStyle/>
                    <a:p>
                      <a:r>
                        <a:rPr lang="de-DE" sz="1600" u="none" dirty="0" smtClean="0"/>
                        <a:t>A</a:t>
                      </a:r>
                      <a:endParaRPr lang="de-DE" sz="1600" u="none" dirty="0"/>
                    </a:p>
                  </a:txBody>
                  <a:tcPr/>
                </a:tc>
                <a:tc>
                  <a:txBody>
                    <a:bodyPr/>
                    <a:lstStyle/>
                    <a:p>
                      <a:r>
                        <a:rPr lang="de-DE" sz="1600" dirty="0" smtClean="0"/>
                        <a:t>B</a:t>
                      </a:r>
                      <a:endParaRPr lang="de-DE" sz="1600" dirty="0"/>
                    </a:p>
                  </a:txBody>
                  <a:tcPr/>
                </a:tc>
                <a:tc>
                  <a:txBody>
                    <a:bodyPr/>
                    <a:lstStyle/>
                    <a:p>
                      <a:r>
                        <a:rPr lang="de-DE" sz="1600" dirty="0" smtClean="0"/>
                        <a:t>D</a:t>
                      </a:r>
                      <a:endParaRPr lang="de-DE" sz="1600" dirty="0"/>
                    </a:p>
                  </a:txBody>
                  <a:tcPr/>
                </a:tc>
              </a:tr>
              <a:tr h="174386">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sym typeface="Symbol"/>
                        </a:rPr>
                        <a:t></a:t>
                      </a:r>
                      <a:endParaRPr lang="de-DE" sz="1600" dirty="0"/>
                    </a:p>
                  </a:txBody>
                  <a:tcPr/>
                </a:tc>
              </a:tr>
              <a:tr h="174386">
                <a:tc>
                  <a:txBody>
                    <a:bodyPr/>
                    <a:lstStyle/>
                    <a:p>
                      <a:r>
                        <a:rPr lang="de-DE" sz="1600" dirty="0" smtClean="0"/>
                        <a:t>e</a:t>
                      </a:r>
                      <a:endParaRPr lang="de-DE" sz="1600" dirty="0"/>
                    </a:p>
                  </a:txBody>
                  <a:tcPr/>
                </a:tc>
                <a:tc>
                  <a:txBody>
                    <a:bodyPr/>
                    <a:lstStyle/>
                    <a:p>
                      <a:r>
                        <a:rPr lang="de-DE" sz="1600" dirty="0" smtClean="0"/>
                        <a:t>f</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h</a:t>
                      </a:r>
                      <a:endParaRPr lang="de-DE" sz="1600" dirty="0" smtClean="0"/>
                    </a:p>
                  </a:txBody>
                  <a:tcPr/>
                </a:tc>
              </a:tr>
              <a:tr h="174386">
                <a:tc>
                  <a:txBody>
                    <a:bodyPr/>
                    <a:lstStyle/>
                    <a:p>
                      <a:r>
                        <a:rPr lang="de-DE" sz="1600" dirty="0" smtClean="0"/>
                        <a:t>m</a:t>
                      </a:r>
                      <a:endParaRPr lang="de-DE" sz="1600" dirty="0"/>
                    </a:p>
                  </a:txBody>
                  <a:tcPr/>
                </a:tc>
                <a:tc>
                  <a:txBody>
                    <a:bodyPr/>
                    <a:lstStyle/>
                    <a:p>
                      <a:r>
                        <a:rPr lang="de-DE" sz="1600" dirty="0" smtClean="0"/>
                        <a:t>p</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r>
            </a:tbl>
          </a:graphicData>
        </a:graphic>
      </p:graphicFrame>
      <p:sp>
        <p:nvSpPr>
          <p:cNvPr id="12" name="Textfeld 11"/>
          <p:cNvSpPr txBox="1"/>
          <p:nvPr/>
        </p:nvSpPr>
        <p:spPr>
          <a:xfrm>
            <a:off x="1498171" y="4740854"/>
            <a:ext cx="502061" cy="369332"/>
          </a:xfrm>
          <a:prstGeom prst="rect">
            <a:avLst/>
          </a:prstGeom>
          <a:noFill/>
        </p:spPr>
        <p:txBody>
          <a:bodyPr wrap="none" rtlCol="0">
            <a:spAutoFit/>
          </a:bodyPr>
          <a:lstStyle/>
          <a:p>
            <a:r>
              <a:rPr lang="de-DE" dirty="0" smtClean="0">
                <a:latin typeface="Lucida Sans Unicode"/>
                <a:cs typeface="Lucida Sans Unicode"/>
              </a:rPr>
              <a:t>⋈|</a:t>
            </a:r>
            <a:endParaRPr lang="de-DE" dirty="0"/>
          </a:p>
        </p:txBody>
      </p:sp>
      <p:graphicFrame>
        <p:nvGraphicFramePr>
          <p:cNvPr id="13" name="Tabelle 12"/>
          <p:cNvGraphicFramePr>
            <a:graphicFrameLocks noGrp="1"/>
          </p:cNvGraphicFramePr>
          <p:nvPr/>
        </p:nvGraphicFramePr>
        <p:xfrm>
          <a:off x="3645536" y="1714488"/>
          <a:ext cx="3020315" cy="2011680"/>
        </p:xfrm>
        <a:graphic>
          <a:graphicData uri="http://schemas.openxmlformats.org/drawingml/2006/table">
            <a:tbl>
              <a:tblPr firstRow="1" bandRow="1">
                <a:tableStyleId>{5C22544A-7EE6-4342-B048-85BDC9FD1C3A}</a:tableStyleId>
              </a:tblPr>
              <a:tblGrid>
                <a:gridCol w="376555"/>
                <a:gridCol w="1086676"/>
                <a:gridCol w="1191641"/>
                <a:gridCol w="365443"/>
              </a:tblGrid>
              <a:tr h="210105">
                <a:tc>
                  <a:txBody>
                    <a:bodyPr/>
                    <a:lstStyle/>
                    <a:p>
                      <a:r>
                        <a:rPr lang="de-DE" sz="1600" u="none" dirty="0" smtClean="0"/>
                        <a:t>A</a:t>
                      </a:r>
                      <a:endParaRPr lang="de-DE" sz="1600" u="none"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c>
                  <a:txBody>
                    <a:bodyPr/>
                    <a:lstStyle/>
                    <a:p>
                      <a:r>
                        <a:rPr lang="de-DE" sz="1600" dirty="0" smtClean="0"/>
                        <a:t>D</a:t>
                      </a:r>
                      <a:endParaRPr lang="de-DE" sz="1600" dirty="0"/>
                    </a:p>
                  </a:txBody>
                  <a:tcPr/>
                </a:tc>
              </a:tr>
              <a:tr h="210105">
                <a:tc>
                  <a:txBody>
                    <a:bodyPr/>
                    <a:lstStyle/>
                    <a:p>
                      <a:r>
                        <a:rPr lang="de-DE" sz="1600" dirty="0" smtClean="0"/>
                        <a:t>a</a:t>
                      </a:r>
                      <a:endParaRPr lang="de-DE" sz="1600" dirty="0"/>
                    </a:p>
                  </a:txBody>
                  <a:tcPr/>
                </a:tc>
                <a:tc>
                  <a:txBody>
                    <a:bodyPr/>
                    <a:lstStyle/>
                    <a:p>
                      <a:r>
                        <a:rPr lang="de-DE" sz="1600" dirty="0" smtClean="0"/>
                        <a:t>COAL(</a:t>
                      </a:r>
                      <a:r>
                        <a:rPr lang="de-DE" sz="1600" dirty="0" err="1" smtClean="0"/>
                        <a:t>b,b</a:t>
                      </a:r>
                      <a:r>
                        <a:rPr lang="de-DE" sz="1600" dirty="0" smtClean="0"/>
                        <a:t>)</a:t>
                      </a:r>
                      <a:endParaRPr lang="de-DE" sz="1600" dirty="0"/>
                    </a:p>
                  </a:txBody>
                  <a:tcPr/>
                </a:tc>
                <a:tc>
                  <a:txBody>
                    <a:bodyPr/>
                    <a:lstStyle/>
                    <a:p>
                      <a:r>
                        <a:rPr lang="de-DE" sz="1600" dirty="0" smtClean="0"/>
                        <a:t>c</a:t>
                      </a:r>
                      <a:endParaRPr lang="de-DE" sz="1600" dirty="0"/>
                    </a:p>
                  </a:txBody>
                  <a:tcPr/>
                </a:tc>
                <a:tc>
                  <a:txBody>
                    <a:bodyPr/>
                    <a:lstStyle/>
                    <a:p>
                      <a:r>
                        <a:rPr lang="de-DE" sz="1600" dirty="0" smtClean="0">
                          <a:sym typeface="Symbol"/>
                        </a:rPr>
                        <a:t></a:t>
                      </a:r>
                      <a:endParaRPr lang="de-DE" sz="1600" dirty="0"/>
                    </a:p>
                  </a:txBody>
                  <a:tcPr/>
                </a:tc>
              </a:tr>
              <a:tr h="210105">
                <a:tc>
                  <a:txBody>
                    <a:bodyPr/>
                    <a:lstStyle/>
                    <a:p>
                      <a:r>
                        <a:rPr lang="de-DE" sz="1600" dirty="0" smtClean="0"/>
                        <a:t>e</a:t>
                      </a:r>
                      <a:endParaRPr lang="de-DE" sz="1600" dirty="0"/>
                    </a:p>
                  </a:txBody>
                  <a:tcPr/>
                </a:tc>
                <a:tc>
                  <a:txBody>
                    <a:bodyPr/>
                    <a:lstStyle/>
                    <a:p>
                      <a:r>
                        <a:rPr lang="de-DE" sz="1600" dirty="0" smtClean="0"/>
                        <a:t>COAL(</a:t>
                      </a:r>
                      <a:r>
                        <a:rPr lang="de-DE" sz="1600" dirty="0" err="1" smtClean="0"/>
                        <a:t>f,f</a:t>
                      </a:r>
                      <a:r>
                        <a:rPr lang="de-DE" sz="1600" dirty="0" smtClean="0"/>
                        <a:t>)</a:t>
                      </a:r>
                      <a:endParaRPr lang="de-DE" sz="1600" dirty="0"/>
                    </a:p>
                  </a:txBody>
                  <a:tcPr/>
                </a:tc>
                <a:tc>
                  <a:txBody>
                    <a:bodyPr/>
                    <a:lstStyle/>
                    <a:p>
                      <a:r>
                        <a:rPr lang="de-DE" sz="1600" dirty="0" smtClean="0"/>
                        <a:t>g</a:t>
                      </a:r>
                      <a:endParaRPr lang="de-DE" sz="1600" dirty="0"/>
                    </a:p>
                  </a:txBody>
                  <a:tcPr/>
                </a:tc>
                <a:tc>
                  <a:txBody>
                    <a:bodyPr/>
                    <a:lstStyle/>
                    <a:p>
                      <a:r>
                        <a:rPr lang="de-DE" sz="1600" dirty="0" smtClean="0"/>
                        <a:t>h</a:t>
                      </a:r>
                      <a:endParaRPr lang="de-DE" sz="1600" dirty="0"/>
                    </a:p>
                  </a:txBody>
                  <a:tcPr/>
                </a:tc>
              </a:tr>
              <a:tr h="210105">
                <a:tc>
                  <a:txBody>
                    <a:bodyPr/>
                    <a:lstStyle/>
                    <a:p>
                      <a:r>
                        <a:rPr lang="de-DE" sz="1600" dirty="0" smtClean="0"/>
                        <a:t>m</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COAL(</a:t>
                      </a:r>
                      <a:r>
                        <a:rPr lang="de-DE" sz="1600" dirty="0" err="1" smtClean="0">
                          <a:sym typeface="Symbol"/>
                        </a:rPr>
                        <a:t>n,p</a:t>
                      </a:r>
                      <a:r>
                        <a:rPr lang="de-DE" sz="1600" dirty="0" smtClean="0">
                          <a:sym typeface="Symbol"/>
                        </a:rPr>
                        <a:t>)</a:t>
                      </a:r>
                      <a:endParaRPr lang="de-DE" sz="1600" dirty="0" smtClean="0"/>
                    </a:p>
                  </a:txBody>
                  <a:tcPr/>
                </a:tc>
                <a:tc>
                  <a:txBody>
                    <a:bodyPr/>
                    <a:lstStyle/>
                    <a:p>
                      <a:r>
                        <a:rPr lang="de-DE" sz="1600" dirty="0" smtClean="0"/>
                        <a:t>o</a:t>
                      </a:r>
                      <a:endParaRPr lang="de-DE" sz="1600" dirty="0"/>
                    </a:p>
                  </a:txBody>
                  <a:tcPr/>
                </a:tc>
                <a:tc>
                  <a:txBody>
                    <a:bodyPr/>
                    <a:lstStyle/>
                    <a:p>
                      <a:r>
                        <a:rPr lang="de-DE" sz="1600" dirty="0" smtClean="0">
                          <a:sym typeface="Symbol"/>
                        </a:rPr>
                        <a:t></a:t>
                      </a:r>
                      <a:endParaRPr lang="de-DE" sz="1600" dirty="0"/>
                    </a:p>
                  </a:txBody>
                  <a:tcPr/>
                </a:tc>
              </a:tr>
              <a:tr h="210105">
                <a:tc>
                  <a:txBody>
                    <a:bodyPr/>
                    <a:lstStyle/>
                    <a:p>
                      <a:r>
                        <a:rPr lang="de-DE" sz="1600" dirty="0" smtClean="0"/>
                        <a:t>m</a:t>
                      </a:r>
                      <a:endParaRPr lang="de-DE" sz="1600" dirty="0"/>
                    </a:p>
                  </a:txBody>
                  <a:tcPr/>
                </a:tc>
                <a:tc>
                  <a:txBody>
                    <a:bodyPr/>
                    <a:lstStyle/>
                    <a:p>
                      <a:r>
                        <a:rPr lang="de-DE" sz="1600" dirty="0" smtClean="0"/>
                        <a:t>COAL(</a:t>
                      </a:r>
                      <a:r>
                        <a:rPr lang="de-DE" sz="1600" dirty="0" err="1" smtClean="0"/>
                        <a:t>n,p</a:t>
                      </a:r>
                      <a:r>
                        <a:rPr lang="de-DE" sz="1600" dirty="0" smtClean="0"/>
                        <a:t>)</a:t>
                      </a:r>
                      <a:endParaRPr lang="de-DE" sz="1600" dirty="0"/>
                    </a:p>
                  </a:txBody>
                  <a:tcPr/>
                </a:tc>
                <a:tc>
                  <a:txBody>
                    <a:bodyPr/>
                    <a:lstStyle/>
                    <a:p>
                      <a:r>
                        <a:rPr lang="de-DE" sz="1600" dirty="0" smtClean="0">
                          <a:sym typeface="Symbol"/>
                        </a:rPr>
                        <a:t></a:t>
                      </a:r>
                      <a:endParaRPr lang="de-DE" sz="1600" dirty="0"/>
                    </a:p>
                  </a:txBody>
                  <a:tcPr/>
                </a:tc>
                <a:tc>
                  <a:txBody>
                    <a:bodyPr/>
                    <a:lstStyle/>
                    <a:p>
                      <a:r>
                        <a:rPr lang="de-DE" sz="1600" dirty="0" smtClean="0">
                          <a:sym typeface="Symbol"/>
                        </a:rPr>
                        <a:t></a:t>
                      </a:r>
                      <a:endParaRPr lang="de-DE" sz="1600" dirty="0"/>
                    </a:p>
                  </a:txBody>
                  <a:tcPr/>
                </a:tc>
              </a:tr>
              <a:tr h="210105">
                <a:tc>
                  <a:txBody>
                    <a:bodyPr/>
                    <a:lstStyle/>
                    <a:p>
                      <a:r>
                        <a:rPr lang="de-DE" sz="1600" dirty="0" smtClean="0"/>
                        <a:t>q</a:t>
                      </a:r>
                      <a:endParaRPr lang="de-DE" sz="1600" dirty="0"/>
                    </a:p>
                  </a:txBody>
                  <a:tcPr/>
                </a:tc>
                <a:tc>
                  <a:txBody>
                    <a:bodyPr/>
                    <a:lstStyle/>
                    <a:p>
                      <a:r>
                        <a:rPr lang="de-DE" sz="1600" dirty="0" smtClean="0"/>
                        <a:t>r</a:t>
                      </a:r>
                      <a:endParaRPr lang="de-DE" sz="1600" dirty="0"/>
                    </a:p>
                  </a:txBody>
                  <a:tcPr/>
                </a:tc>
                <a:tc>
                  <a:txBody>
                    <a:bodyPr/>
                    <a:lstStyle/>
                    <a:p>
                      <a:r>
                        <a:rPr lang="de-DE" sz="1600" dirty="0" smtClean="0"/>
                        <a:t>s</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r>
            </a:tbl>
          </a:graphicData>
        </a:graphic>
      </p:graphicFrame>
      <p:graphicFrame>
        <p:nvGraphicFramePr>
          <p:cNvPr id="14" name="Tabelle 13"/>
          <p:cNvGraphicFramePr>
            <a:graphicFrameLocks noGrp="1"/>
          </p:cNvGraphicFramePr>
          <p:nvPr/>
        </p:nvGraphicFramePr>
        <p:xfrm>
          <a:off x="3643306" y="4000504"/>
          <a:ext cx="3020315" cy="1676400"/>
        </p:xfrm>
        <a:graphic>
          <a:graphicData uri="http://schemas.openxmlformats.org/drawingml/2006/table">
            <a:tbl>
              <a:tblPr firstRow="1" bandRow="1">
                <a:tableStyleId>{5C22544A-7EE6-4342-B048-85BDC9FD1C3A}</a:tableStyleId>
              </a:tblPr>
              <a:tblGrid>
                <a:gridCol w="376555"/>
                <a:gridCol w="1086676"/>
                <a:gridCol w="1191641"/>
                <a:gridCol w="365443"/>
              </a:tblGrid>
              <a:tr h="210105">
                <a:tc>
                  <a:txBody>
                    <a:bodyPr/>
                    <a:lstStyle/>
                    <a:p>
                      <a:r>
                        <a:rPr lang="de-DE" sz="1600" u="none" dirty="0" smtClean="0"/>
                        <a:t>A</a:t>
                      </a:r>
                      <a:endParaRPr lang="de-DE" sz="1600" u="none"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c>
                  <a:txBody>
                    <a:bodyPr/>
                    <a:lstStyle/>
                    <a:p>
                      <a:r>
                        <a:rPr lang="de-DE" sz="1600" dirty="0" smtClean="0"/>
                        <a:t>D</a:t>
                      </a:r>
                      <a:endParaRPr lang="de-DE" sz="1600" dirty="0"/>
                    </a:p>
                  </a:txBody>
                  <a:tcPr/>
                </a:tc>
              </a:tr>
              <a:tr h="210105">
                <a:tc>
                  <a:txBody>
                    <a:bodyPr/>
                    <a:lstStyle/>
                    <a:p>
                      <a:r>
                        <a:rPr lang="de-DE" sz="1600" dirty="0" smtClean="0"/>
                        <a:t>a</a:t>
                      </a:r>
                      <a:endParaRPr lang="de-DE" sz="1600" dirty="0"/>
                    </a:p>
                  </a:txBody>
                  <a:tcPr/>
                </a:tc>
                <a:tc>
                  <a:txBody>
                    <a:bodyPr/>
                    <a:lstStyle/>
                    <a:p>
                      <a:r>
                        <a:rPr lang="de-DE" sz="1600" dirty="0" smtClean="0"/>
                        <a:t>COAL(</a:t>
                      </a:r>
                      <a:r>
                        <a:rPr lang="de-DE" sz="1600" dirty="0" err="1" smtClean="0"/>
                        <a:t>b,b</a:t>
                      </a:r>
                      <a:r>
                        <a:rPr lang="de-DE" sz="1600" dirty="0" smtClean="0"/>
                        <a:t>)</a:t>
                      </a:r>
                      <a:endParaRPr lang="de-DE" sz="1600" dirty="0"/>
                    </a:p>
                  </a:txBody>
                  <a:tcPr/>
                </a:tc>
                <a:tc>
                  <a:txBody>
                    <a:bodyPr/>
                    <a:lstStyle/>
                    <a:p>
                      <a:r>
                        <a:rPr lang="de-DE" sz="1600" dirty="0" smtClean="0"/>
                        <a:t>c</a:t>
                      </a:r>
                      <a:endParaRPr lang="de-DE" sz="1600" dirty="0"/>
                    </a:p>
                  </a:txBody>
                  <a:tcPr/>
                </a:tc>
                <a:tc>
                  <a:txBody>
                    <a:bodyPr/>
                    <a:lstStyle/>
                    <a:p>
                      <a:r>
                        <a:rPr lang="de-DE" sz="1600" dirty="0" smtClean="0">
                          <a:sym typeface="Symbol"/>
                        </a:rPr>
                        <a:t></a:t>
                      </a:r>
                      <a:endParaRPr lang="de-DE" sz="1600" dirty="0"/>
                    </a:p>
                  </a:txBody>
                  <a:tcPr/>
                </a:tc>
              </a:tr>
              <a:tr h="210105">
                <a:tc>
                  <a:txBody>
                    <a:bodyPr/>
                    <a:lstStyle/>
                    <a:p>
                      <a:r>
                        <a:rPr lang="de-DE" sz="1600" dirty="0" smtClean="0"/>
                        <a:t>e</a:t>
                      </a:r>
                      <a:endParaRPr lang="de-DE" sz="1600" dirty="0"/>
                    </a:p>
                  </a:txBody>
                  <a:tcPr/>
                </a:tc>
                <a:tc>
                  <a:txBody>
                    <a:bodyPr/>
                    <a:lstStyle/>
                    <a:p>
                      <a:r>
                        <a:rPr lang="de-DE" sz="1600" dirty="0" smtClean="0"/>
                        <a:t>COAL(</a:t>
                      </a:r>
                      <a:r>
                        <a:rPr lang="de-DE" sz="1600" dirty="0" err="1" smtClean="0"/>
                        <a:t>f,f</a:t>
                      </a:r>
                      <a:r>
                        <a:rPr lang="de-DE" sz="1600" dirty="0" smtClean="0"/>
                        <a:t>)</a:t>
                      </a:r>
                      <a:endParaRPr lang="de-DE" sz="1600" dirty="0"/>
                    </a:p>
                  </a:txBody>
                  <a:tcPr/>
                </a:tc>
                <a:tc>
                  <a:txBody>
                    <a:bodyPr/>
                    <a:lstStyle/>
                    <a:p>
                      <a:r>
                        <a:rPr lang="de-DE" sz="1600" dirty="0" smtClean="0"/>
                        <a:t>g</a:t>
                      </a:r>
                      <a:endParaRPr lang="de-DE" sz="1600" dirty="0"/>
                    </a:p>
                  </a:txBody>
                  <a:tcPr/>
                </a:tc>
                <a:tc>
                  <a:txBody>
                    <a:bodyPr/>
                    <a:lstStyle/>
                    <a:p>
                      <a:r>
                        <a:rPr lang="de-DE" sz="1600" dirty="0" smtClean="0"/>
                        <a:t>h</a:t>
                      </a:r>
                      <a:endParaRPr lang="de-DE" sz="1600" dirty="0"/>
                    </a:p>
                  </a:txBody>
                  <a:tcPr/>
                </a:tc>
              </a:tr>
              <a:tr h="210105">
                <a:tc>
                  <a:txBody>
                    <a:bodyPr/>
                    <a:lstStyle/>
                    <a:p>
                      <a:r>
                        <a:rPr lang="de-DE" sz="1600" dirty="0" smtClean="0"/>
                        <a:t>m</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COAL(</a:t>
                      </a:r>
                      <a:r>
                        <a:rPr lang="de-DE" sz="1600" dirty="0" err="1" smtClean="0">
                          <a:sym typeface="Symbol"/>
                        </a:rPr>
                        <a:t>p,n</a:t>
                      </a:r>
                      <a:r>
                        <a:rPr lang="de-DE" sz="1600" dirty="0" smtClean="0">
                          <a:sym typeface="Symbol"/>
                        </a:rPr>
                        <a:t>)</a:t>
                      </a:r>
                      <a:endParaRPr lang="de-DE" sz="1600" dirty="0" smtClean="0"/>
                    </a:p>
                  </a:txBody>
                  <a:tcPr/>
                </a:tc>
                <a:tc>
                  <a:txBody>
                    <a:bodyPr/>
                    <a:lstStyle/>
                    <a:p>
                      <a:r>
                        <a:rPr lang="de-DE" sz="1600" dirty="0" smtClean="0"/>
                        <a:t>o</a:t>
                      </a:r>
                      <a:endParaRPr lang="de-DE" sz="1600" dirty="0"/>
                    </a:p>
                  </a:txBody>
                  <a:tcPr/>
                </a:tc>
                <a:tc>
                  <a:txBody>
                    <a:bodyPr/>
                    <a:lstStyle/>
                    <a:p>
                      <a:r>
                        <a:rPr lang="de-DE" sz="1600" dirty="0" smtClean="0">
                          <a:sym typeface="Symbol"/>
                        </a:rPr>
                        <a:t></a:t>
                      </a:r>
                      <a:endParaRPr lang="de-DE" sz="1600" dirty="0"/>
                    </a:p>
                  </a:txBody>
                  <a:tcPr/>
                </a:tc>
              </a:tr>
              <a:tr h="210105">
                <a:tc>
                  <a:txBody>
                    <a:bodyPr/>
                    <a:lstStyle/>
                    <a:p>
                      <a:r>
                        <a:rPr lang="de-DE" sz="1600" dirty="0" smtClean="0"/>
                        <a:t>m</a:t>
                      </a:r>
                      <a:endParaRPr lang="de-DE" sz="1600" dirty="0"/>
                    </a:p>
                  </a:txBody>
                  <a:tcPr/>
                </a:tc>
                <a:tc>
                  <a:txBody>
                    <a:bodyPr/>
                    <a:lstStyle/>
                    <a:p>
                      <a:r>
                        <a:rPr lang="de-DE" sz="1600" dirty="0" smtClean="0"/>
                        <a:t>COAL(</a:t>
                      </a:r>
                      <a:r>
                        <a:rPr lang="de-DE" sz="1600" dirty="0" err="1" smtClean="0"/>
                        <a:t>p,n</a:t>
                      </a:r>
                      <a:r>
                        <a:rPr lang="de-DE" sz="1600" dirty="0" smtClean="0"/>
                        <a:t>)</a:t>
                      </a:r>
                      <a:endParaRPr lang="de-DE" sz="1600" dirty="0"/>
                    </a:p>
                  </a:txBody>
                  <a:tcPr/>
                </a:tc>
                <a:tc>
                  <a:txBody>
                    <a:bodyPr/>
                    <a:lstStyle/>
                    <a:p>
                      <a:r>
                        <a:rPr lang="de-DE" sz="1600" dirty="0" smtClean="0">
                          <a:sym typeface="Symbol"/>
                        </a:rPr>
                        <a:t></a:t>
                      </a:r>
                      <a:endParaRPr lang="de-DE" sz="1600" dirty="0"/>
                    </a:p>
                  </a:txBody>
                  <a:tcPr/>
                </a:tc>
                <a:tc>
                  <a:txBody>
                    <a:bodyPr/>
                    <a:lstStyle/>
                    <a:p>
                      <a:r>
                        <a:rPr lang="de-DE" sz="1600" dirty="0" smtClean="0">
                          <a:sym typeface="Symbol"/>
                        </a:rPr>
                        <a:t></a:t>
                      </a:r>
                      <a:endParaRPr lang="de-DE" sz="1600" dirty="0"/>
                    </a:p>
                  </a:txBody>
                  <a:tcPr/>
                </a:tc>
              </a:tr>
            </a:tbl>
          </a:graphicData>
        </a:graphic>
      </p:graphicFrame>
      <p:graphicFrame>
        <p:nvGraphicFramePr>
          <p:cNvPr id="15" name="Tabelle 14"/>
          <p:cNvGraphicFramePr>
            <a:graphicFrameLocks noGrp="1"/>
          </p:cNvGraphicFramePr>
          <p:nvPr/>
        </p:nvGraphicFramePr>
        <p:xfrm>
          <a:off x="7072330" y="1714488"/>
          <a:ext cx="1464946" cy="2011680"/>
        </p:xfrm>
        <a:graphic>
          <a:graphicData uri="http://schemas.openxmlformats.org/drawingml/2006/table">
            <a:tbl>
              <a:tblPr firstRow="1" bandRow="1">
                <a:tableStyleId>{5C22544A-7EE6-4342-B048-85BDC9FD1C3A}</a:tableStyleId>
              </a:tblPr>
              <a:tblGrid>
                <a:gridCol w="376555"/>
                <a:gridCol w="351155"/>
                <a:gridCol w="371793"/>
                <a:gridCol w="365443"/>
              </a:tblGrid>
              <a:tr h="210105">
                <a:tc>
                  <a:txBody>
                    <a:bodyPr/>
                    <a:lstStyle/>
                    <a:p>
                      <a:r>
                        <a:rPr lang="de-DE" sz="1600" u="none" dirty="0" smtClean="0"/>
                        <a:t>A</a:t>
                      </a:r>
                      <a:endParaRPr lang="de-DE" sz="1600" u="none"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c>
                  <a:txBody>
                    <a:bodyPr/>
                    <a:lstStyle/>
                    <a:p>
                      <a:r>
                        <a:rPr lang="de-DE" sz="1600" dirty="0" smtClean="0"/>
                        <a:t>D</a:t>
                      </a:r>
                      <a:endParaRPr lang="de-DE" sz="1600" dirty="0"/>
                    </a:p>
                  </a:txBody>
                  <a:tcPr/>
                </a:tc>
              </a:tr>
              <a:tr h="210105">
                <a:tc>
                  <a:txBody>
                    <a:bodyPr/>
                    <a:lstStyle/>
                    <a:p>
                      <a:r>
                        <a:rPr lang="de-DE" sz="1600" dirty="0" smtClean="0"/>
                        <a:t>a</a:t>
                      </a:r>
                      <a:endParaRPr lang="de-DE" sz="1600"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c>
                  <a:txBody>
                    <a:bodyPr/>
                    <a:lstStyle/>
                    <a:p>
                      <a:r>
                        <a:rPr lang="de-DE" sz="1600" dirty="0" smtClean="0">
                          <a:sym typeface="Symbol"/>
                        </a:rPr>
                        <a:t></a:t>
                      </a:r>
                      <a:endParaRPr lang="de-DE" sz="1600" dirty="0"/>
                    </a:p>
                  </a:txBody>
                  <a:tcPr/>
                </a:tc>
              </a:tr>
              <a:tr h="210105">
                <a:tc>
                  <a:txBody>
                    <a:bodyPr/>
                    <a:lstStyle/>
                    <a:p>
                      <a:r>
                        <a:rPr lang="de-DE" sz="1600" dirty="0" smtClean="0"/>
                        <a:t>e</a:t>
                      </a:r>
                      <a:endParaRPr lang="de-DE" sz="1600" dirty="0"/>
                    </a:p>
                  </a:txBody>
                  <a:tcPr/>
                </a:tc>
                <a:tc>
                  <a:txBody>
                    <a:bodyPr/>
                    <a:lstStyle/>
                    <a:p>
                      <a:r>
                        <a:rPr lang="de-DE" sz="1600" dirty="0" smtClean="0"/>
                        <a:t>f</a:t>
                      </a:r>
                      <a:endParaRPr lang="de-DE" sz="1600" dirty="0"/>
                    </a:p>
                  </a:txBody>
                  <a:tcPr/>
                </a:tc>
                <a:tc>
                  <a:txBody>
                    <a:bodyPr/>
                    <a:lstStyle/>
                    <a:p>
                      <a:r>
                        <a:rPr lang="de-DE" sz="1600" dirty="0" smtClean="0"/>
                        <a:t>g</a:t>
                      </a:r>
                      <a:endParaRPr lang="de-DE" sz="1600" dirty="0"/>
                    </a:p>
                  </a:txBody>
                  <a:tcPr/>
                </a:tc>
                <a:tc>
                  <a:txBody>
                    <a:bodyPr/>
                    <a:lstStyle/>
                    <a:p>
                      <a:r>
                        <a:rPr lang="de-DE" sz="1600" dirty="0" smtClean="0"/>
                        <a:t>h</a:t>
                      </a:r>
                      <a:endParaRPr lang="de-DE" sz="1600" dirty="0"/>
                    </a:p>
                  </a:txBody>
                  <a:tcPr/>
                </a:tc>
              </a:tr>
              <a:tr h="210105">
                <a:tc>
                  <a:txBody>
                    <a:bodyPr/>
                    <a:lstStyle/>
                    <a:p>
                      <a:r>
                        <a:rPr lang="de-DE" sz="1600" dirty="0" smtClean="0"/>
                        <a:t>m</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n</a:t>
                      </a:r>
                      <a:endParaRPr lang="de-DE" sz="1600" dirty="0" smtClean="0"/>
                    </a:p>
                  </a:txBody>
                  <a:tcPr/>
                </a:tc>
                <a:tc>
                  <a:txBody>
                    <a:bodyPr/>
                    <a:lstStyle/>
                    <a:p>
                      <a:r>
                        <a:rPr lang="de-DE" sz="1600" dirty="0" smtClean="0"/>
                        <a:t>o</a:t>
                      </a:r>
                      <a:endParaRPr lang="de-DE" sz="1600" dirty="0"/>
                    </a:p>
                  </a:txBody>
                  <a:tcPr/>
                </a:tc>
                <a:tc>
                  <a:txBody>
                    <a:bodyPr/>
                    <a:lstStyle/>
                    <a:p>
                      <a:r>
                        <a:rPr lang="de-DE" sz="1600" dirty="0" smtClean="0">
                          <a:sym typeface="Symbol"/>
                        </a:rPr>
                        <a:t></a:t>
                      </a:r>
                      <a:endParaRPr lang="de-DE" sz="1600" dirty="0"/>
                    </a:p>
                  </a:txBody>
                  <a:tcPr/>
                </a:tc>
              </a:tr>
              <a:tr h="210105">
                <a:tc>
                  <a:txBody>
                    <a:bodyPr/>
                    <a:lstStyle/>
                    <a:p>
                      <a:r>
                        <a:rPr lang="de-DE" sz="1600" dirty="0" smtClean="0"/>
                        <a:t>m</a:t>
                      </a:r>
                      <a:endParaRPr lang="de-DE" sz="1600" dirty="0"/>
                    </a:p>
                  </a:txBody>
                  <a:tcPr/>
                </a:tc>
                <a:tc>
                  <a:txBody>
                    <a:bodyPr/>
                    <a:lstStyle/>
                    <a:p>
                      <a:r>
                        <a:rPr lang="de-DE" sz="1600" dirty="0" smtClean="0"/>
                        <a:t>n</a:t>
                      </a:r>
                      <a:endParaRPr lang="de-DE" sz="1600" dirty="0"/>
                    </a:p>
                  </a:txBody>
                  <a:tcPr/>
                </a:tc>
                <a:tc>
                  <a:txBody>
                    <a:bodyPr/>
                    <a:lstStyle/>
                    <a:p>
                      <a:r>
                        <a:rPr lang="de-DE" sz="1600" dirty="0" smtClean="0">
                          <a:sym typeface="Symbol"/>
                        </a:rPr>
                        <a:t></a:t>
                      </a:r>
                      <a:endParaRPr lang="de-DE" sz="1600" dirty="0"/>
                    </a:p>
                  </a:txBody>
                  <a:tcPr/>
                </a:tc>
                <a:tc>
                  <a:txBody>
                    <a:bodyPr/>
                    <a:lstStyle/>
                    <a:p>
                      <a:r>
                        <a:rPr lang="de-DE" sz="1600" dirty="0" smtClean="0">
                          <a:sym typeface="Symbol"/>
                        </a:rPr>
                        <a:t></a:t>
                      </a:r>
                      <a:endParaRPr lang="de-DE" sz="1600" dirty="0"/>
                    </a:p>
                  </a:txBody>
                  <a:tcPr/>
                </a:tc>
              </a:tr>
              <a:tr h="210105">
                <a:tc>
                  <a:txBody>
                    <a:bodyPr/>
                    <a:lstStyle/>
                    <a:p>
                      <a:r>
                        <a:rPr lang="de-DE" sz="1600" dirty="0" smtClean="0"/>
                        <a:t>q</a:t>
                      </a:r>
                      <a:endParaRPr lang="de-DE" sz="1600" dirty="0"/>
                    </a:p>
                  </a:txBody>
                  <a:tcPr/>
                </a:tc>
                <a:tc>
                  <a:txBody>
                    <a:bodyPr/>
                    <a:lstStyle/>
                    <a:p>
                      <a:r>
                        <a:rPr lang="de-DE" sz="1600" dirty="0" smtClean="0"/>
                        <a:t>r</a:t>
                      </a:r>
                      <a:endParaRPr lang="de-DE" sz="1600" dirty="0"/>
                    </a:p>
                  </a:txBody>
                  <a:tcPr/>
                </a:tc>
                <a:tc>
                  <a:txBody>
                    <a:bodyPr/>
                    <a:lstStyle/>
                    <a:p>
                      <a:r>
                        <a:rPr lang="de-DE" sz="1600" dirty="0" smtClean="0"/>
                        <a:t>s</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a:t>
                      </a:r>
                      <a:endParaRPr lang="de-DE" sz="1600" dirty="0" smtClean="0"/>
                    </a:p>
                  </a:txBody>
                  <a:tcPr/>
                </a:tc>
              </a:tr>
            </a:tbl>
          </a:graphicData>
        </a:graphic>
      </p:graphicFrame>
      <p:sp>
        <p:nvSpPr>
          <p:cNvPr id="16" name="Textfeld 15"/>
          <p:cNvSpPr txBox="1"/>
          <p:nvPr/>
        </p:nvSpPr>
        <p:spPr>
          <a:xfrm>
            <a:off x="3204460" y="2428868"/>
            <a:ext cx="367408" cy="369332"/>
          </a:xfrm>
          <a:prstGeom prst="rect">
            <a:avLst/>
          </a:prstGeom>
          <a:noFill/>
        </p:spPr>
        <p:txBody>
          <a:bodyPr wrap="none" rtlCol="0">
            <a:spAutoFit/>
          </a:bodyPr>
          <a:lstStyle/>
          <a:p>
            <a:r>
              <a:rPr lang="de-DE" dirty="0" smtClean="0">
                <a:latin typeface="Lucida Sans Unicode"/>
                <a:cs typeface="Lucida Sans Unicode"/>
              </a:rPr>
              <a:t>=</a:t>
            </a:r>
            <a:endParaRPr lang="de-DE" dirty="0"/>
          </a:p>
        </p:txBody>
      </p:sp>
      <p:sp>
        <p:nvSpPr>
          <p:cNvPr id="17" name="Textfeld 16"/>
          <p:cNvSpPr txBox="1"/>
          <p:nvPr/>
        </p:nvSpPr>
        <p:spPr>
          <a:xfrm>
            <a:off x="3214678" y="4714884"/>
            <a:ext cx="367408" cy="369332"/>
          </a:xfrm>
          <a:prstGeom prst="rect">
            <a:avLst/>
          </a:prstGeom>
          <a:noFill/>
        </p:spPr>
        <p:txBody>
          <a:bodyPr wrap="none" rtlCol="0">
            <a:spAutoFit/>
          </a:bodyPr>
          <a:lstStyle/>
          <a:p>
            <a:r>
              <a:rPr lang="de-DE" dirty="0" smtClean="0">
                <a:latin typeface="Lucida Sans Unicode"/>
                <a:cs typeface="Lucida Sans Unicode"/>
              </a:rPr>
              <a:t>=</a:t>
            </a:r>
            <a:endParaRPr lang="de-DE" dirty="0"/>
          </a:p>
        </p:txBody>
      </p:sp>
      <p:sp>
        <p:nvSpPr>
          <p:cNvPr id="18" name="Textfeld 17"/>
          <p:cNvSpPr txBox="1"/>
          <p:nvPr/>
        </p:nvSpPr>
        <p:spPr>
          <a:xfrm>
            <a:off x="6623266" y="2428868"/>
            <a:ext cx="367408" cy="369332"/>
          </a:xfrm>
          <a:prstGeom prst="rect">
            <a:avLst/>
          </a:prstGeom>
          <a:noFill/>
        </p:spPr>
        <p:txBody>
          <a:bodyPr wrap="none" rtlCol="0">
            <a:spAutoFit/>
          </a:bodyPr>
          <a:lstStyle/>
          <a:p>
            <a:r>
              <a:rPr lang="de-DE" dirty="0" smtClean="0">
                <a:latin typeface="Lucida Sans Unicode"/>
                <a:cs typeface="Lucida Sans Unicode"/>
              </a:rPr>
              <a:t>=</a:t>
            </a:r>
            <a:endParaRPr lang="de-DE" dirty="0"/>
          </a:p>
        </p:txBody>
      </p:sp>
      <p:sp>
        <p:nvSpPr>
          <p:cNvPr id="19" name="Textfeld 18"/>
          <p:cNvSpPr txBox="1"/>
          <p:nvPr/>
        </p:nvSpPr>
        <p:spPr>
          <a:xfrm>
            <a:off x="6633484" y="4714884"/>
            <a:ext cx="367408" cy="369332"/>
          </a:xfrm>
          <a:prstGeom prst="rect">
            <a:avLst/>
          </a:prstGeom>
          <a:noFill/>
        </p:spPr>
        <p:txBody>
          <a:bodyPr wrap="none" rtlCol="0">
            <a:spAutoFit/>
          </a:bodyPr>
          <a:lstStyle/>
          <a:p>
            <a:r>
              <a:rPr lang="de-DE" dirty="0" smtClean="0">
                <a:latin typeface="Lucida Sans Unicode"/>
                <a:cs typeface="Lucida Sans Unicode"/>
              </a:rPr>
              <a:t>=</a:t>
            </a:r>
            <a:endParaRPr lang="de-DE" dirty="0"/>
          </a:p>
        </p:txBody>
      </p:sp>
      <p:graphicFrame>
        <p:nvGraphicFramePr>
          <p:cNvPr id="21" name="Tabelle 20"/>
          <p:cNvGraphicFramePr>
            <a:graphicFrameLocks noGrp="1"/>
          </p:cNvGraphicFramePr>
          <p:nvPr/>
        </p:nvGraphicFramePr>
        <p:xfrm>
          <a:off x="7092249" y="4000504"/>
          <a:ext cx="1464946" cy="1676400"/>
        </p:xfrm>
        <a:graphic>
          <a:graphicData uri="http://schemas.openxmlformats.org/drawingml/2006/table">
            <a:tbl>
              <a:tblPr firstRow="1" bandRow="1">
                <a:tableStyleId>{5C22544A-7EE6-4342-B048-85BDC9FD1C3A}</a:tableStyleId>
              </a:tblPr>
              <a:tblGrid>
                <a:gridCol w="376555"/>
                <a:gridCol w="351155"/>
                <a:gridCol w="371793"/>
                <a:gridCol w="365443"/>
              </a:tblGrid>
              <a:tr h="210105">
                <a:tc>
                  <a:txBody>
                    <a:bodyPr/>
                    <a:lstStyle/>
                    <a:p>
                      <a:r>
                        <a:rPr lang="de-DE" sz="1600" u="none" dirty="0" smtClean="0"/>
                        <a:t>A</a:t>
                      </a:r>
                      <a:endParaRPr lang="de-DE" sz="1600" u="none" dirty="0"/>
                    </a:p>
                  </a:txBody>
                  <a:tcPr/>
                </a:tc>
                <a:tc>
                  <a:txBody>
                    <a:bodyPr/>
                    <a:lstStyle/>
                    <a:p>
                      <a:r>
                        <a:rPr lang="de-DE" sz="1600" dirty="0" smtClean="0"/>
                        <a:t>B</a:t>
                      </a:r>
                      <a:endParaRPr lang="de-DE" sz="1600" dirty="0"/>
                    </a:p>
                  </a:txBody>
                  <a:tcPr/>
                </a:tc>
                <a:tc>
                  <a:txBody>
                    <a:bodyPr/>
                    <a:lstStyle/>
                    <a:p>
                      <a:r>
                        <a:rPr lang="de-DE" sz="1600" dirty="0" smtClean="0"/>
                        <a:t>C</a:t>
                      </a:r>
                      <a:endParaRPr lang="de-DE" sz="1600" dirty="0"/>
                    </a:p>
                  </a:txBody>
                  <a:tcPr/>
                </a:tc>
                <a:tc>
                  <a:txBody>
                    <a:bodyPr/>
                    <a:lstStyle/>
                    <a:p>
                      <a:r>
                        <a:rPr lang="de-DE" sz="1600" dirty="0" smtClean="0"/>
                        <a:t>D</a:t>
                      </a:r>
                      <a:endParaRPr lang="de-DE" sz="1600" dirty="0"/>
                    </a:p>
                  </a:txBody>
                  <a:tcPr/>
                </a:tc>
              </a:tr>
              <a:tr h="210105">
                <a:tc>
                  <a:txBody>
                    <a:bodyPr/>
                    <a:lstStyle/>
                    <a:p>
                      <a:r>
                        <a:rPr lang="de-DE" sz="1600" u="none" dirty="0" smtClean="0"/>
                        <a:t>a</a:t>
                      </a:r>
                      <a:endParaRPr lang="de-DE" sz="1600" u="none" dirty="0"/>
                    </a:p>
                  </a:txBody>
                  <a:tcPr/>
                </a:tc>
                <a:tc>
                  <a:txBody>
                    <a:bodyPr/>
                    <a:lstStyle/>
                    <a:p>
                      <a:r>
                        <a:rPr lang="de-DE" sz="1600" u="none" dirty="0" smtClean="0"/>
                        <a:t>b</a:t>
                      </a:r>
                      <a:endParaRPr lang="de-DE" sz="1600" u="none" dirty="0"/>
                    </a:p>
                  </a:txBody>
                  <a:tcPr/>
                </a:tc>
                <a:tc>
                  <a:txBody>
                    <a:bodyPr/>
                    <a:lstStyle/>
                    <a:p>
                      <a:r>
                        <a:rPr lang="de-DE" sz="1600" u="none" dirty="0" smtClean="0"/>
                        <a:t>c</a:t>
                      </a:r>
                      <a:endParaRPr lang="de-DE" sz="1600" u="none" dirty="0"/>
                    </a:p>
                  </a:txBody>
                  <a:tcPr/>
                </a:tc>
                <a:tc>
                  <a:txBody>
                    <a:bodyPr/>
                    <a:lstStyle/>
                    <a:p>
                      <a:r>
                        <a:rPr lang="de-DE" sz="1600" u="none" dirty="0" smtClean="0">
                          <a:sym typeface="Symbol"/>
                        </a:rPr>
                        <a:t></a:t>
                      </a:r>
                      <a:endParaRPr lang="de-DE" sz="1600" u="none" dirty="0"/>
                    </a:p>
                  </a:txBody>
                  <a:tcPr/>
                </a:tc>
              </a:tr>
              <a:tr h="210105">
                <a:tc>
                  <a:txBody>
                    <a:bodyPr/>
                    <a:lstStyle/>
                    <a:p>
                      <a:r>
                        <a:rPr lang="de-DE" sz="1600" dirty="0" smtClean="0"/>
                        <a:t>e</a:t>
                      </a:r>
                      <a:endParaRPr lang="de-DE" sz="1600" dirty="0"/>
                    </a:p>
                  </a:txBody>
                  <a:tcPr/>
                </a:tc>
                <a:tc>
                  <a:txBody>
                    <a:bodyPr/>
                    <a:lstStyle/>
                    <a:p>
                      <a:r>
                        <a:rPr lang="de-DE" sz="1600" dirty="0" smtClean="0"/>
                        <a:t>f</a:t>
                      </a:r>
                      <a:endParaRPr lang="de-DE" sz="1600" dirty="0"/>
                    </a:p>
                  </a:txBody>
                  <a:tcPr/>
                </a:tc>
                <a:tc>
                  <a:txBody>
                    <a:bodyPr/>
                    <a:lstStyle/>
                    <a:p>
                      <a:r>
                        <a:rPr lang="de-DE" sz="1600" dirty="0" smtClean="0"/>
                        <a:t>g</a:t>
                      </a:r>
                      <a:endParaRPr lang="de-DE" sz="1600" dirty="0"/>
                    </a:p>
                  </a:txBody>
                  <a:tcPr/>
                </a:tc>
                <a:tc>
                  <a:txBody>
                    <a:bodyPr/>
                    <a:lstStyle/>
                    <a:p>
                      <a:r>
                        <a:rPr lang="de-DE" sz="1600" dirty="0" smtClean="0"/>
                        <a:t>h</a:t>
                      </a:r>
                      <a:endParaRPr lang="de-DE" sz="1600" dirty="0"/>
                    </a:p>
                  </a:txBody>
                  <a:tcPr/>
                </a:tc>
              </a:tr>
              <a:tr h="210105">
                <a:tc>
                  <a:txBody>
                    <a:bodyPr/>
                    <a:lstStyle/>
                    <a:p>
                      <a:r>
                        <a:rPr lang="de-DE" sz="1600" dirty="0" smtClean="0"/>
                        <a:t>m</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Symbol"/>
                        </a:rPr>
                        <a:t>p</a:t>
                      </a:r>
                      <a:endParaRPr lang="de-DE" sz="1600" dirty="0" smtClean="0"/>
                    </a:p>
                  </a:txBody>
                  <a:tcPr/>
                </a:tc>
                <a:tc>
                  <a:txBody>
                    <a:bodyPr/>
                    <a:lstStyle/>
                    <a:p>
                      <a:r>
                        <a:rPr lang="de-DE" sz="1600" dirty="0" smtClean="0"/>
                        <a:t>o</a:t>
                      </a:r>
                      <a:endParaRPr lang="de-DE" sz="1600" dirty="0"/>
                    </a:p>
                  </a:txBody>
                  <a:tcPr/>
                </a:tc>
                <a:tc>
                  <a:txBody>
                    <a:bodyPr/>
                    <a:lstStyle/>
                    <a:p>
                      <a:r>
                        <a:rPr lang="de-DE" sz="1600" dirty="0" smtClean="0">
                          <a:sym typeface="Symbol"/>
                        </a:rPr>
                        <a:t></a:t>
                      </a:r>
                      <a:endParaRPr lang="de-DE" sz="1600" dirty="0"/>
                    </a:p>
                  </a:txBody>
                  <a:tcPr/>
                </a:tc>
              </a:tr>
              <a:tr h="210105">
                <a:tc>
                  <a:txBody>
                    <a:bodyPr/>
                    <a:lstStyle/>
                    <a:p>
                      <a:r>
                        <a:rPr lang="de-DE" sz="1600" dirty="0" smtClean="0"/>
                        <a:t>m</a:t>
                      </a:r>
                      <a:endParaRPr lang="de-DE" sz="1600" dirty="0"/>
                    </a:p>
                  </a:txBody>
                  <a:tcPr/>
                </a:tc>
                <a:tc>
                  <a:txBody>
                    <a:bodyPr/>
                    <a:lstStyle/>
                    <a:p>
                      <a:r>
                        <a:rPr lang="de-DE" sz="1600" dirty="0" smtClean="0"/>
                        <a:t>p</a:t>
                      </a:r>
                      <a:endParaRPr lang="de-DE" sz="1600" dirty="0"/>
                    </a:p>
                  </a:txBody>
                  <a:tcPr/>
                </a:tc>
                <a:tc>
                  <a:txBody>
                    <a:bodyPr/>
                    <a:lstStyle/>
                    <a:p>
                      <a:r>
                        <a:rPr lang="de-DE" sz="1600" dirty="0" smtClean="0">
                          <a:sym typeface="Symbol"/>
                        </a:rPr>
                        <a:t></a:t>
                      </a:r>
                      <a:endParaRPr lang="de-DE" sz="1600" dirty="0"/>
                    </a:p>
                  </a:txBody>
                  <a:tcPr/>
                </a:tc>
                <a:tc>
                  <a:txBody>
                    <a:bodyPr/>
                    <a:lstStyle/>
                    <a:p>
                      <a:r>
                        <a:rPr lang="de-DE" sz="1600" dirty="0" smtClean="0">
                          <a:sym typeface="Symbol"/>
                        </a:rPr>
                        <a:t></a:t>
                      </a:r>
                      <a:endParaRPr lang="de-DE" sz="1600" dirty="0"/>
                    </a:p>
                  </a:txBody>
                  <a:tcPr/>
                </a:tc>
              </a:tr>
            </a:tbl>
          </a:graphicData>
        </a:graphic>
      </p:graphicFrame>
      <p:cxnSp>
        <p:nvCxnSpPr>
          <p:cNvPr id="23" name="Gerade Verbindung 22"/>
          <p:cNvCxnSpPr/>
          <p:nvPr/>
        </p:nvCxnSpPr>
        <p:spPr>
          <a:xfrm>
            <a:off x="7000892" y="4500570"/>
            <a:ext cx="164307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a:off x="7000892" y="4857760"/>
            <a:ext cx="164307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7643834" y="3643314"/>
            <a:ext cx="362600" cy="369332"/>
          </a:xfrm>
          <a:prstGeom prst="rect">
            <a:avLst/>
          </a:prstGeom>
          <a:noFill/>
        </p:spPr>
        <p:txBody>
          <a:bodyPr wrap="none" rtlCol="0">
            <a:spAutoFit/>
          </a:bodyPr>
          <a:lstStyle/>
          <a:p>
            <a:r>
              <a:rPr lang="de-DE" dirty="0" smtClean="0">
                <a:latin typeface="Lucida Sans Unicode"/>
                <a:cs typeface="Lucida Sans Unicode"/>
                <a:sym typeface="Symbol"/>
              </a:rPr>
              <a:t></a:t>
            </a:r>
            <a:endParaRPr lang="de-DE" dirty="0"/>
          </a:p>
        </p:txBody>
      </p:sp>
      <p:sp>
        <p:nvSpPr>
          <p:cNvPr id="26" name="Abgerundete rechteckige Legende 25"/>
          <p:cNvSpPr/>
          <p:nvPr/>
        </p:nvSpPr>
        <p:spPr>
          <a:xfrm>
            <a:off x="928662" y="1071546"/>
            <a:ext cx="2286016" cy="428628"/>
          </a:xfrm>
          <a:prstGeom prst="wedgeRoundRectCallout">
            <a:avLst>
              <a:gd name="adj1" fmla="val -59706"/>
              <a:gd name="adj2" fmla="val 8954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smtClean="0"/>
              <a:t>A </a:t>
            </a:r>
            <a:r>
              <a:rPr lang="de-DE" dirty="0" err="1" smtClean="0"/>
              <a:t>is</a:t>
            </a:r>
            <a:r>
              <a:rPr lang="de-DE" dirty="0" smtClean="0"/>
              <a:t> real-</a:t>
            </a:r>
            <a:r>
              <a:rPr lang="de-DE" dirty="0" err="1" smtClean="0"/>
              <a:t>world</a:t>
            </a:r>
            <a:r>
              <a:rPr lang="de-DE" dirty="0" smtClean="0"/>
              <a:t> ID</a:t>
            </a:r>
            <a:endParaRPr lang="de-DE" dirty="0"/>
          </a:p>
        </p:txBody>
      </p:sp>
      <p:sp>
        <p:nvSpPr>
          <p:cNvPr id="28" name="Ellipse 27"/>
          <p:cNvSpPr/>
          <p:nvPr/>
        </p:nvSpPr>
        <p:spPr>
          <a:xfrm>
            <a:off x="6929454" y="2357430"/>
            <a:ext cx="1857388" cy="4286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p:cNvSpPr/>
          <p:nvPr/>
        </p:nvSpPr>
        <p:spPr>
          <a:xfrm>
            <a:off x="6929454" y="2714620"/>
            <a:ext cx="1857388" cy="71438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normAutofit fontScale="90000"/>
          </a:bodyPr>
          <a:lstStyle/>
          <a:p>
            <a:r>
              <a:rPr lang="en-US" smtClean="0"/>
              <a:t>Match Join</a:t>
            </a:r>
            <a:endParaRPr lang="en-US" dirty="0"/>
          </a:p>
        </p:txBody>
      </p:sp>
      <p:sp>
        <p:nvSpPr>
          <p:cNvPr id="9" name="Fußzeilenplatzhalter 8"/>
          <p:cNvSpPr>
            <a:spLocks noGrp="1"/>
          </p:cNvSpPr>
          <p:nvPr>
            <p:ph type="ftr" sz="quarter" idx="11"/>
          </p:nvPr>
        </p:nvSpPr>
        <p:spPr/>
        <p:txBody>
          <a:bodyPr/>
          <a:lstStyle/>
          <a:p>
            <a:r>
              <a:rPr lang="de-DE" smtClean="0"/>
              <a:t>Data Fusion | VLDB 2009 Tutorial | Luna Dong &amp; Felix Naumann</a:t>
            </a:r>
            <a:endParaRPr lang="de-DE"/>
          </a:p>
        </p:txBody>
      </p:sp>
      <p:sp>
        <p:nvSpPr>
          <p:cNvPr id="8" name="Foliennummernplatzhalter 7"/>
          <p:cNvSpPr>
            <a:spLocks noGrp="1"/>
          </p:cNvSpPr>
          <p:nvPr>
            <p:ph type="sldNum" sz="quarter" idx="12"/>
          </p:nvPr>
        </p:nvSpPr>
        <p:spPr/>
        <p:txBody>
          <a:bodyPr>
            <a:normAutofit fontScale="85000" lnSpcReduction="20000"/>
          </a:bodyPr>
          <a:lstStyle/>
          <a:p>
            <a:fld id="{990DCB26-31A7-407B-913D-2205DF993093}" type="slidenum">
              <a:rPr lang="de-DE" smtClean="0"/>
              <a:pPr/>
              <a:t>42</a:t>
            </a:fld>
            <a:endParaRPr lang="de-DE"/>
          </a:p>
        </p:txBody>
      </p:sp>
      <p:sp>
        <p:nvSpPr>
          <p:cNvPr id="600067" name="Rectangle 3"/>
          <p:cNvSpPr>
            <a:spLocks noGrp="1" noChangeArrowheads="1"/>
          </p:cNvSpPr>
          <p:nvPr>
            <p:ph sz="quarter" idx="1"/>
          </p:nvPr>
        </p:nvSpPr>
        <p:spPr>
          <a:xfrm>
            <a:off x="612648" y="1428736"/>
            <a:ext cx="8153400" cy="2328866"/>
          </a:xfrm>
        </p:spPr>
        <p:txBody>
          <a:bodyPr>
            <a:normAutofit fontScale="85000" lnSpcReduction="20000"/>
          </a:bodyPr>
          <a:lstStyle/>
          <a:p>
            <a:r>
              <a:rPr lang="en-US" dirty="0" smtClean="0"/>
              <a:t>Context: AURORA Project [YÖ99]</a:t>
            </a:r>
          </a:p>
          <a:p>
            <a:r>
              <a:rPr lang="en-US" dirty="0" smtClean="0"/>
              <a:t>Handles columns individually using projections (with IDs)</a:t>
            </a:r>
          </a:p>
          <a:p>
            <a:r>
              <a:rPr lang="en-US" dirty="0" smtClean="0"/>
              <a:t>Performs UNION on each column across all sources</a:t>
            </a:r>
          </a:p>
          <a:p>
            <a:r>
              <a:rPr lang="en-US" dirty="0" smtClean="0"/>
              <a:t>Reassembles using FULL OUTER JOINS</a:t>
            </a:r>
          </a:p>
          <a:p>
            <a:r>
              <a:rPr lang="en-US" dirty="0" smtClean="0"/>
              <a:t>Uses “conflict-tolerant query model” to query these possible worlds.</a:t>
            </a:r>
          </a:p>
        </p:txBody>
      </p:sp>
      <p:sp>
        <p:nvSpPr>
          <p:cNvPr id="12" name="Rechteck 11"/>
          <p:cNvSpPr/>
          <p:nvPr/>
        </p:nvSpPr>
        <p:spPr>
          <a:xfrm>
            <a:off x="1357290" y="3643314"/>
            <a:ext cx="6000792" cy="2862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de-DE" b="1" dirty="0" smtClean="0"/>
              <a:t>WITH</a:t>
            </a:r>
            <a:r>
              <a:rPr lang="de-DE" dirty="0" smtClean="0"/>
              <a:t> OU(A,B,C,D) </a:t>
            </a:r>
            <a:r>
              <a:rPr lang="de-DE" b="1" dirty="0" smtClean="0"/>
              <a:t>AS</a:t>
            </a:r>
            <a:r>
              <a:rPr lang="de-DE" dirty="0" smtClean="0"/>
              <a:t> (</a:t>
            </a:r>
          </a:p>
          <a:p>
            <a:r>
              <a:rPr lang="en-US" dirty="0" smtClean="0"/>
              <a:t>  ( </a:t>
            </a:r>
            <a:r>
              <a:rPr lang="en-US" b="1" dirty="0" smtClean="0"/>
              <a:t>SELECT</a:t>
            </a:r>
            <a:r>
              <a:rPr lang="en-US" dirty="0" smtClean="0"/>
              <a:t> A, B, C, NULL </a:t>
            </a:r>
            <a:r>
              <a:rPr lang="en-US" b="1" dirty="0" smtClean="0"/>
              <a:t>AS</a:t>
            </a:r>
            <a:r>
              <a:rPr lang="en-US" dirty="0" smtClean="0"/>
              <a:t> D </a:t>
            </a:r>
            <a:r>
              <a:rPr lang="de-DE" b="1" dirty="0" smtClean="0"/>
              <a:t>FROM</a:t>
            </a:r>
            <a:r>
              <a:rPr lang="de-DE" dirty="0" smtClean="0"/>
              <a:t> U1 )</a:t>
            </a:r>
          </a:p>
          <a:p>
            <a:r>
              <a:rPr lang="de-DE" dirty="0" smtClean="0"/>
              <a:t>    </a:t>
            </a:r>
            <a:r>
              <a:rPr lang="de-DE" b="1" dirty="0" smtClean="0"/>
              <a:t>UNION</a:t>
            </a:r>
          </a:p>
          <a:p>
            <a:r>
              <a:rPr lang="en-US" dirty="0" smtClean="0"/>
              <a:t>  ( </a:t>
            </a:r>
            <a:r>
              <a:rPr lang="en-US" b="1" dirty="0" smtClean="0"/>
              <a:t>SELECT</a:t>
            </a:r>
            <a:r>
              <a:rPr lang="en-US" dirty="0" smtClean="0"/>
              <a:t>  A, B, NULL </a:t>
            </a:r>
            <a:r>
              <a:rPr lang="en-US" b="1" dirty="0" smtClean="0"/>
              <a:t>AS</a:t>
            </a:r>
            <a:r>
              <a:rPr lang="en-US" dirty="0" smtClean="0"/>
              <a:t> C, D </a:t>
            </a:r>
            <a:r>
              <a:rPr lang="de-DE" b="1" dirty="0" smtClean="0"/>
              <a:t>FROM</a:t>
            </a:r>
            <a:r>
              <a:rPr lang="de-DE" dirty="0" smtClean="0"/>
              <a:t> U2 ) ),</a:t>
            </a:r>
          </a:p>
          <a:p>
            <a:r>
              <a:rPr lang="en-US" dirty="0" smtClean="0"/>
              <a:t>  B_V (A,B) </a:t>
            </a:r>
            <a:r>
              <a:rPr lang="en-US" b="1" dirty="0" smtClean="0"/>
              <a:t>AS</a:t>
            </a:r>
            <a:r>
              <a:rPr lang="en-US" dirty="0" smtClean="0"/>
              <a:t> ( </a:t>
            </a:r>
            <a:r>
              <a:rPr lang="en-US" b="1" dirty="0" smtClean="0"/>
              <a:t>SELECT DISTINCT  </a:t>
            </a:r>
            <a:r>
              <a:rPr lang="en-US" dirty="0" smtClean="0"/>
              <a:t>A, B </a:t>
            </a:r>
            <a:r>
              <a:rPr lang="en-US" b="1" dirty="0" smtClean="0"/>
              <a:t>FROM</a:t>
            </a:r>
            <a:r>
              <a:rPr lang="en-US" dirty="0" smtClean="0"/>
              <a:t> OU ),</a:t>
            </a:r>
          </a:p>
          <a:p>
            <a:r>
              <a:rPr lang="en-US" dirty="0" smtClean="0"/>
              <a:t>  C_V (A,C) </a:t>
            </a:r>
            <a:r>
              <a:rPr lang="en-US" b="1" dirty="0" smtClean="0"/>
              <a:t>AS</a:t>
            </a:r>
            <a:r>
              <a:rPr lang="en-US" dirty="0" smtClean="0"/>
              <a:t> ( </a:t>
            </a:r>
            <a:r>
              <a:rPr lang="en-US" b="1" dirty="0" smtClean="0"/>
              <a:t>SELECT DISTINCT </a:t>
            </a:r>
            <a:r>
              <a:rPr lang="en-US" dirty="0" smtClean="0"/>
              <a:t>A, C </a:t>
            </a:r>
            <a:r>
              <a:rPr lang="en-US" b="1" dirty="0" smtClean="0"/>
              <a:t>FROM</a:t>
            </a:r>
            <a:r>
              <a:rPr lang="en-US" dirty="0" smtClean="0"/>
              <a:t> OU ),</a:t>
            </a:r>
          </a:p>
          <a:p>
            <a:r>
              <a:rPr lang="en-US" dirty="0" smtClean="0"/>
              <a:t>  D_V (A,D) </a:t>
            </a:r>
            <a:r>
              <a:rPr lang="en-US" b="1" dirty="0" smtClean="0"/>
              <a:t>AS</a:t>
            </a:r>
            <a:r>
              <a:rPr lang="en-US" dirty="0" smtClean="0"/>
              <a:t> ( </a:t>
            </a:r>
            <a:r>
              <a:rPr lang="en-US" b="1" dirty="0" smtClean="0"/>
              <a:t>SELECT DISTINCT </a:t>
            </a:r>
            <a:r>
              <a:rPr lang="en-US" dirty="0" smtClean="0"/>
              <a:t>A, D </a:t>
            </a:r>
            <a:r>
              <a:rPr lang="en-US" b="1" dirty="0" smtClean="0"/>
              <a:t>FROM</a:t>
            </a:r>
            <a:r>
              <a:rPr lang="en-US" dirty="0" smtClean="0"/>
              <a:t> OU ),</a:t>
            </a:r>
          </a:p>
          <a:p>
            <a:r>
              <a:rPr lang="en-US" b="1" dirty="0" smtClean="0"/>
              <a:t>SELECT</a:t>
            </a:r>
            <a:r>
              <a:rPr lang="en-US" dirty="0" smtClean="0"/>
              <a:t> A, B, C, D</a:t>
            </a:r>
          </a:p>
          <a:p>
            <a:r>
              <a:rPr lang="en-US" b="1" dirty="0" smtClean="0"/>
              <a:t>FROM</a:t>
            </a:r>
            <a:r>
              <a:rPr lang="en-US" dirty="0" smtClean="0"/>
              <a:t> B_V </a:t>
            </a:r>
            <a:r>
              <a:rPr lang="en-US" b="1" dirty="0" smtClean="0"/>
              <a:t>FULL OUTER JOIN</a:t>
            </a:r>
            <a:r>
              <a:rPr lang="en-US" dirty="0" smtClean="0"/>
              <a:t> C_V </a:t>
            </a:r>
            <a:r>
              <a:rPr lang="en-US" b="1" dirty="0" smtClean="0"/>
              <a:t>FULL OUTER JOIN</a:t>
            </a:r>
            <a:r>
              <a:rPr lang="en-US" dirty="0" smtClean="0"/>
              <a:t> D_V</a:t>
            </a:r>
          </a:p>
          <a:p>
            <a:r>
              <a:rPr lang="en-US" b="1" dirty="0" smtClean="0"/>
              <a:t>ON</a:t>
            </a:r>
            <a:r>
              <a:rPr lang="en-US" dirty="0" smtClean="0"/>
              <a:t> B_V.A=C_V.A </a:t>
            </a:r>
            <a:r>
              <a:rPr lang="en-US" b="1" dirty="0" smtClean="0"/>
              <a:t>AND</a:t>
            </a:r>
            <a:r>
              <a:rPr lang="en-US" dirty="0" smtClean="0"/>
              <a:t> C_V.A=D_V.A</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mtClean="0"/>
              <a:t>Match Join</a:t>
            </a:r>
            <a:endParaRPr lang="en-US"/>
          </a:p>
        </p:txBody>
      </p:sp>
      <p:sp>
        <p:nvSpPr>
          <p:cNvPr id="3" name="Fußzeilenplatzhalter 2"/>
          <p:cNvSpPr>
            <a:spLocks noGrp="1"/>
          </p:cNvSpPr>
          <p:nvPr>
            <p:ph type="ftr" sz="quarter" idx="11"/>
          </p:nvPr>
        </p:nvSpPr>
        <p:spPr/>
        <p:txBody>
          <a:bodyPr/>
          <a:lstStyle/>
          <a:p>
            <a:r>
              <a:rPr lang="en-US" smtClean="0"/>
              <a:t>Data Fusion | VLDB 2009 Tutorial | Luna Dong &amp; Felix Naumann</a:t>
            </a:r>
            <a:endParaRPr lang="en-US"/>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en-US" smtClean="0"/>
              <a:pPr/>
              <a:t>43</a:t>
            </a:fld>
            <a:endParaRPr lang="en-US"/>
          </a:p>
        </p:txBody>
      </p:sp>
      <p:sp>
        <p:nvSpPr>
          <p:cNvPr id="5" name="Inhaltsplatzhalter 4"/>
          <p:cNvSpPr>
            <a:spLocks noGrp="1"/>
          </p:cNvSpPr>
          <p:nvPr>
            <p:ph sz="quarter" idx="1"/>
          </p:nvPr>
        </p:nvSpPr>
        <p:spPr/>
        <p:txBody>
          <a:bodyPr>
            <a:normAutofit/>
          </a:bodyPr>
          <a:lstStyle/>
          <a:p>
            <a:r>
              <a:rPr lang="en-US" dirty="0" smtClean="0"/>
              <a:t>Conflict-tolerant query model</a:t>
            </a:r>
          </a:p>
          <a:p>
            <a:pPr lvl="1"/>
            <a:r>
              <a:rPr lang="en-US" dirty="0" smtClean="0"/>
              <a:t>Chooses tuples from result of </a:t>
            </a:r>
            <a:r>
              <a:rPr lang="en-US" dirty="0" err="1" smtClean="0"/>
              <a:t>MatchJoin</a:t>
            </a:r>
            <a:endParaRPr lang="en-US" dirty="0" smtClean="0"/>
          </a:p>
          <a:p>
            <a:r>
              <a:rPr lang="en-US" dirty="0" smtClean="0"/>
              <a:t>Three semantics</a:t>
            </a:r>
          </a:p>
          <a:p>
            <a:pPr lvl="1"/>
            <a:r>
              <a:rPr lang="en-US" dirty="0" err="1" smtClean="0"/>
              <a:t>HighConfidence</a:t>
            </a:r>
            <a:r>
              <a:rPr lang="en-US" dirty="0" smtClean="0"/>
              <a:t>, </a:t>
            </a:r>
            <a:r>
              <a:rPr lang="en-US" dirty="0" err="1" smtClean="0"/>
              <a:t>RandomEvidence</a:t>
            </a:r>
            <a:r>
              <a:rPr lang="en-US" dirty="0" smtClean="0"/>
              <a:t>, </a:t>
            </a:r>
            <a:r>
              <a:rPr lang="en-US" dirty="0" err="1" smtClean="0"/>
              <a:t>PossibleAtAll</a:t>
            </a:r>
            <a:endParaRPr lang="en-US" dirty="0" smtClean="0"/>
          </a:p>
          <a:p>
            <a:r>
              <a:rPr lang="en-US" dirty="0" smtClean="0"/>
              <a:t>Resolution functions </a:t>
            </a:r>
          </a:p>
          <a:p>
            <a:pPr lvl="1"/>
            <a:r>
              <a:rPr lang="en-US" dirty="0" smtClean="0"/>
              <a:t>SUM, AVG, MAX, MIN, ANY, DISCARD</a:t>
            </a:r>
          </a:p>
          <a:p>
            <a:endParaRPr lang="en-US" dirty="0"/>
          </a:p>
        </p:txBody>
      </p:sp>
      <p:sp>
        <p:nvSpPr>
          <p:cNvPr id="6" name="Rechteck 5"/>
          <p:cNvSpPr/>
          <p:nvPr/>
        </p:nvSpPr>
        <p:spPr>
          <a:xfrm>
            <a:off x="2500314" y="4820205"/>
            <a:ext cx="4000512"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dirty="0" smtClean="0"/>
              <a:t>SELECT</a:t>
            </a:r>
            <a:r>
              <a:rPr lang="en-US" sz="2000" dirty="0" smtClean="0"/>
              <a:t>	ID, Name[</a:t>
            </a:r>
            <a:r>
              <a:rPr lang="en-US" sz="2000" b="1" dirty="0" smtClean="0"/>
              <a:t>ANY</a:t>
            </a:r>
            <a:r>
              <a:rPr lang="en-US" sz="2000" dirty="0" smtClean="0"/>
              <a:t>], Age[</a:t>
            </a:r>
            <a:r>
              <a:rPr lang="en-US" sz="2000" b="1" dirty="0" smtClean="0"/>
              <a:t>MAX</a:t>
            </a:r>
            <a:r>
              <a:rPr lang="en-US" sz="2000" dirty="0" smtClean="0"/>
              <a:t>] </a:t>
            </a:r>
            <a:br>
              <a:rPr lang="en-US" sz="2000" dirty="0" smtClean="0"/>
            </a:br>
            <a:r>
              <a:rPr lang="en-US" sz="2000" b="1" dirty="0" smtClean="0"/>
              <a:t>FROM</a:t>
            </a:r>
            <a:r>
              <a:rPr lang="en-US" sz="2000" dirty="0" smtClean="0"/>
              <a:t>	</a:t>
            </a:r>
            <a:r>
              <a:rPr lang="en-US" sz="2000" dirty="0" err="1" smtClean="0"/>
              <a:t>MatchJoin</a:t>
            </a:r>
            <a:r>
              <a:rPr lang="en-US" sz="2000" dirty="0" smtClean="0"/>
              <a:t>(U1,U2)</a:t>
            </a:r>
            <a:br>
              <a:rPr lang="en-US" sz="2000" dirty="0" smtClean="0"/>
            </a:br>
            <a:r>
              <a:rPr lang="en-US" sz="2000" b="1" dirty="0" smtClean="0"/>
              <a:t>WHERE</a:t>
            </a:r>
            <a:r>
              <a:rPr lang="en-US" sz="2000" dirty="0" smtClean="0"/>
              <a:t>	Age&gt;22</a:t>
            </a:r>
            <a:br>
              <a:rPr lang="en-US" sz="2000" dirty="0" smtClean="0"/>
            </a:br>
            <a:r>
              <a:rPr lang="en-US" sz="2000" b="1" dirty="0" smtClean="0"/>
              <a:t>WITH	</a:t>
            </a:r>
            <a:r>
              <a:rPr lang="en-US" sz="2000" dirty="0" err="1" smtClean="0"/>
              <a:t>PossibleAtAll</a:t>
            </a:r>
            <a:r>
              <a:rPr lang="en-US" sz="2000" dirty="0" smtClean="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p:txBody>
          <a:bodyPr>
            <a:normAutofit fontScale="90000"/>
          </a:bodyPr>
          <a:lstStyle/>
          <a:p>
            <a:r>
              <a:rPr lang="en-US" dirty="0" smtClean="0"/>
              <a:t>Grouping and Aggregation</a:t>
            </a:r>
            <a:endParaRPr lang="en-US" dirty="0"/>
          </a:p>
        </p:txBody>
      </p:sp>
      <p:sp>
        <p:nvSpPr>
          <p:cNvPr id="16" name="Fußzeilenplatzhalter 15"/>
          <p:cNvSpPr>
            <a:spLocks noGrp="1"/>
          </p:cNvSpPr>
          <p:nvPr>
            <p:ph type="ftr" sz="quarter" idx="11"/>
          </p:nvPr>
        </p:nvSpPr>
        <p:spPr/>
        <p:txBody>
          <a:bodyPr/>
          <a:lstStyle/>
          <a:p>
            <a:r>
              <a:rPr lang="en-US" dirty="0" smtClean="0"/>
              <a:t>Data Fusion | VLDB 2009 Tutorial | Luna Dong &amp; Felix Naumann</a:t>
            </a:r>
            <a:endParaRPr lang="en-US" dirty="0"/>
          </a:p>
        </p:txBody>
      </p:sp>
      <p:sp>
        <p:nvSpPr>
          <p:cNvPr id="15" name="Foliennummernplatzhalter 14"/>
          <p:cNvSpPr>
            <a:spLocks noGrp="1"/>
          </p:cNvSpPr>
          <p:nvPr>
            <p:ph type="sldNum" sz="quarter" idx="12"/>
          </p:nvPr>
        </p:nvSpPr>
        <p:spPr/>
        <p:txBody>
          <a:bodyPr>
            <a:normAutofit fontScale="85000" lnSpcReduction="20000"/>
          </a:bodyPr>
          <a:lstStyle/>
          <a:p>
            <a:fld id="{59B5FACA-E808-4B0B-9CE5-2D4613DC80C8}" type="slidenum">
              <a:rPr lang="en-US" smtClean="0"/>
              <a:pPr/>
              <a:t>44</a:t>
            </a:fld>
            <a:endParaRPr lang="en-US"/>
          </a:p>
        </p:txBody>
      </p:sp>
      <p:sp>
        <p:nvSpPr>
          <p:cNvPr id="13" name="Inhaltsplatzhalter 12"/>
          <p:cNvSpPr>
            <a:spLocks noGrp="1"/>
          </p:cNvSpPr>
          <p:nvPr>
            <p:ph sz="quarter" idx="1"/>
          </p:nvPr>
        </p:nvSpPr>
        <p:spPr/>
        <p:txBody>
          <a:bodyPr>
            <a:normAutofit lnSpcReduction="10000"/>
          </a:bodyPr>
          <a:lstStyle/>
          <a:p>
            <a:r>
              <a:rPr lang="en-US" dirty="0" smtClean="0"/>
              <a:t>Outer union then group by real-world ID</a:t>
            </a:r>
          </a:p>
          <a:p>
            <a:r>
              <a:rPr lang="en-US" dirty="0" smtClean="0"/>
              <a:t>Aggregate all other columns using conflict resolving aggregate function</a:t>
            </a:r>
          </a:p>
          <a:p>
            <a:r>
              <a:rPr lang="en-US" dirty="0" smtClean="0"/>
              <a:t>Efficient implementations</a:t>
            </a:r>
          </a:p>
          <a:p>
            <a:r>
              <a:rPr lang="en-US" dirty="0" smtClean="0"/>
              <a:t>Catches inter- and intra-source duplicates</a:t>
            </a:r>
          </a:p>
          <a:p>
            <a:r>
              <a:rPr lang="en-US" dirty="0" smtClean="0"/>
              <a:t>Restricted to built-in </a:t>
            </a:r>
            <a:br>
              <a:rPr lang="en-US" dirty="0" smtClean="0"/>
            </a:br>
            <a:r>
              <a:rPr lang="en-US" dirty="0" smtClean="0"/>
              <a:t>aggregate-functions</a:t>
            </a:r>
          </a:p>
          <a:p>
            <a:pPr lvl="1"/>
            <a:r>
              <a:rPr lang="en-US" dirty="0" smtClean="0"/>
              <a:t>MAX, MIN, AVG, </a:t>
            </a:r>
            <a:br>
              <a:rPr lang="en-US" dirty="0" smtClean="0"/>
            </a:br>
            <a:r>
              <a:rPr lang="en-US" dirty="0" smtClean="0"/>
              <a:t>VAR, STDDEV, SUM, </a:t>
            </a:r>
            <a:br>
              <a:rPr lang="en-US" dirty="0" smtClean="0"/>
            </a:br>
            <a:r>
              <a:rPr lang="en-US" dirty="0" smtClean="0"/>
              <a:t>COUNT</a:t>
            </a:r>
          </a:p>
          <a:p>
            <a:endParaRPr lang="en-US" dirty="0"/>
          </a:p>
        </p:txBody>
      </p:sp>
      <p:sp>
        <p:nvSpPr>
          <p:cNvPr id="613379" name="Text Box 3"/>
          <p:cNvSpPr txBox="1">
            <a:spLocks noChangeArrowheads="1"/>
          </p:cNvSpPr>
          <p:nvPr/>
        </p:nvSpPr>
        <p:spPr bwMode="auto">
          <a:xfrm>
            <a:off x="4214810" y="3929066"/>
            <a:ext cx="4714908" cy="255454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dirty="0" smtClean="0"/>
              <a:t>WITH</a:t>
            </a:r>
            <a:r>
              <a:rPr lang="en-US" sz="2000" dirty="0" smtClean="0"/>
              <a:t> OU </a:t>
            </a:r>
            <a:r>
              <a:rPr lang="en-US" sz="2000" b="1" dirty="0" smtClean="0"/>
              <a:t>AS</a:t>
            </a:r>
            <a:r>
              <a:rPr lang="en-US" sz="2000" dirty="0" smtClean="0"/>
              <a:t> (</a:t>
            </a:r>
          </a:p>
          <a:p>
            <a:r>
              <a:rPr lang="en-US" sz="2000" dirty="0" smtClean="0"/>
              <a:t>  ( </a:t>
            </a:r>
            <a:r>
              <a:rPr lang="en-US" sz="2000" b="1" dirty="0" smtClean="0"/>
              <a:t>SELECT</a:t>
            </a:r>
            <a:r>
              <a:rPr lang="en-US" sz="2000" dirty="0" smtClean="0"/>
              <a:t> A, B, C, NULL </a:t>
            </a:r>
            <a:r>
              <a:rPr lang="en-US" sz="2000" b="1" dirty="0" smtClean="0"/>
              <a:t>AS</a:t>
            </a:r>
            <a:r>
              <a:rPr lang="en-US" sz="2000" dirty="0" smtClean="0"/>
              <a:t> D </a:t>
            </a:r>
            <a:r>
              <a:rPr lang="en-US" sz="2000" b="1" dirty="0" smtClean="0"/>
              <a:t>FROM</a:t>
            </a:r>
            <a:r>
              <a:rPr lang="en-US" sz="2000" dirty="0" smtClean="0"/>
              <a:t> U1 )</a:t>
            </a:r>
          </a:p>
          <a:p>
            <a:r>
              <a:rPr lang="en-US" sz="2000" dirty="0" smtClean="0"/>
              <a:t>       </a:t>
            </a:r>
            <a:r>
              <a:rPr lang="en-US" sz="2000" b="1" dirty="0" smtClean="0"/>
              <a:t>UNION (ALL)</a:t>
            </a:r>
          </a:p>
          <a:p>
            <a:r>
              <a:rPr lang="en-US" sz="2000" dirty="0" smtClean="0"/>
              <a:t>  ( </a:t>
            </a:r>
            <a:r>
              <a:rPr lang="en-US" sz="2000" b="1" dirty="0" smtClean="0"/>
              <a:t>SELECT</a:t>
            </a:r>
            <a:r>
              <a:rPr lang="en-US" sz="2000" dirty="0" smtClean="0"/>
              <a:t> A, B, NULL </a:t>
            </a:r>
            <a:r>
              <a:rPr lang="en-US" sz="2000" b="1" dirty="0" smtClean="0"/>
              <a:t>AS</a:t>
            </a:r>
            <a:r>
              <a:rPr lang="en-US" sz="2000" dirty="0" smtClean="0"/>
              <a:t> C, D </a:t>
            </a:r>
            <a:r>
              <a:rPr lang="en-US" sz="2000" b="1" dirty="0" smtClean="0"/>
              <a:t>FROM</a:t>
            </a:r>
            <a:r>
              <a:rPr lang="en-US" sz="2000" dirty="0" smtClean="0"/>
              <a:t> U2 ) ),</a:t>
            </a:r>
          </a:p>
          <a:p>
            <a:endParaRPr lang="en-US" sz="2000" dirty="0" smtClean="0"/>
          </a:p>
          <a:p>
            <a:r>
              <a:rPr lang="en-US" sz="2000" b="1" dirty="0" smtClean="0"/>
              <a:t>SELECT</a:t>
            </a:r>
            <a:r>
              <a:rPr lang="en-US" sz="2000" dirty="0" smtClean="0"/>
              <a:t> 	A, </a:t>
            </a:r>
            <a:r>
              <a:rPr lang="en-US" sz="2000" b="1" dirty="0" smtClean="0"/>
              <a:t>MAX</a:t>
            </a:r>
            <a:r>
              <a:rPr lang="en-US" sz="2000" dirty="0" smtClean="0"/>
              <a:t>(B),  </a:t>
            </a:r>
            <a:r>
              <a:rPr lang="en-US" sz="2000" b="1" dirty="0" smtClean="0"/>
              <a:t>MIN</a:t>
            </a:r>
            <a:r>
              <a:rPr lang="en-US" sz="2000" dirty="0" smtClean="0"/>
              <a:t>(C), </a:t>
            </a:r>
            <a:r>
              <a:rPr lang="en-US" sz="2000" b="1" dirty="0" smtClean="0"/>
              <a:t>SUM</a:t>
            </a:r>
            <a:r>
              <a:rPr lang="en-US" sz="2000" dirty="0" smtClean="0"/>
              <a:t>(D)</a:t>
            </a:r>
          </a:p>
          <a:p>
            <a:r>
              <a:rPr lang="en-US" sz="2000" b="1" dirty="0" smtClean="0"/>
              <a:t>FROM</a:t>
            </a:r>
            <a:r>
              <a:rPr lang="en-US" sz="2000" dirty="0" smtClean="0"/>
              <a:t> 	OU</a:t>
            </a:r>
            <a:endParaRPr lang="en-US" sz="2000" dirty="0"/>
          </a:p>
          <a:p>
            <a:r>
              <a:rPr lang="en-US" sz="2000" b="1" dirty="0" smtClean="0"/>
              <a:t>GROUP</a:t>
            </a:r>
            <a:r>
              <a:rPr lang="en-US" sz="2000" dirty="0" smtClean="0"/>
              <a:t> </a:t>
            </a:r>
            <a:r>
              <a:rPr lang="en-US" sz="2000" b="1" dirty="0"/>
              <a:t>BY</a:t>
            </a:r>
            <a:r>
              <a:rPr lang="en-US" sz="2000" dirty="0"/>
              <a:t> </a:t>
            </a:r>
            <a:r>
              <a:rPr lang="en-US" sz="2000" dirty="0" smtClean="0"/>
              <a:t>A</a:t>
            </a:r>
            <a:endParaRPr lang="en-US" sz="2000" dirty="0"/>
          </a:p>
        </p:txBody>
      </p:sp>
    </p:spTree>
  </p:cSld>
  <p:clrMapOvr>
    <a:masterClrMapping/>
  </p:clrMapOvr>
  <p:transition>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FUSE BY</a:t>
            </a:r>
            <a:endParaRPr lang="en-US" dirty="0"/>
          </a:p>
        </p:txBody>
      </p:sp>
      <p:sp>
        <p:nvSpPr>
          <p:cNvPr id="3" name="Fußzeilenplatzhalter 2"/>
          <p:cNvSpPr>
            <a:spLocks noGrp="1"/>
          </p:cNvSpPr>
          <p:nvPr>
            <p:ph type="ftr" sz="quarter" idx="11"/>
          </p:nvPr>
        </p:nvSpPr>
        <p:spPr/>
        <p:txBody>
          <a:bodyPr/>
          <a:lstStyle/>
          <a:p>
            <a:r>
              <a:rPr lang="en-US" smtClean="0"/>
              <a:t>Data Fusion | VLDB 2009 Tutorial | Luna Dong &amp; Felix Naumann</a:t>
            </a:r>
            <a:endParaRPr lang="en-US"/>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en-US" smtClean="0"/>
              <a:pPr/>
              <a:t>45</a:t>
            </a:fld>
            <a:endParaRPr lang="en-US"/>
          </a:p>
        </p:txBody>
      </p:sp>
      <p:sp>
        <p:nvSpPr>
          <p:cNvPr id="5" name="Inhaltsplatzhalter 4"/>
          <p:cNvSpPr>
            <a:spLocks noGrp="1"/>
          </p:cNvSpPr>
          <p:nvPr>
            <p:ph sz="quarter" idx="1"/>
          </p:nvPr>
        </p:nvSpPr>
        <p:spPr>
          <a:xfrm>
            <a:off x="612648" y="1428736"/>
            <a:ext cx="8153400" cy="2786082"/>
          </a:xfrm>
        </p:spPr>
        <p:txBody>
          <a:bodyPr>
            <a:normAutofit fontScale="77500" lnSpcReduction="20000"/>
          </a:bodyPr>
          <a:lstStyle/>
          <a:p>
            <a:r>
              <a:rPr lang="en-US" dirty="0" smtClean="0"/>
              <a:t>SQL extensions to resolve uncertainties and contradictions [BN05,BBB+05]</a:t>
            </a:r>
          </a:p>
          <a:p>
            <a:r>
              <a:rPr lang="en-US" dirty="0" smtClean="0"/>
              <a:t>FUSE FROM implies OUTER UNION</a:t>
            </a:r>
          </a:p>
          <a:p>
            <a:pPr lvl="1"/>
            <a:r>
              <a:rPr lang="en-US" dirty="0" smtClean="0"/>
              <a:t>Removes subsumed and duplicate tuples by default</a:t>
            </a:r>
          </a:p>
          <a:p>
            <a:r>
              <a:rPr lang="en-US" dirty="0" smtClean="0"/>
              <a:t>FUSE BY declares real-world ID</a:t>
            </a:r>
          </a:p>
          <a:p>
            <a:r>
              <a:rPr lang="en-US" dirty="0" smtClean="0"/>
              <a:t>RESOLVE specifies conflict resolution function from catalog</a:t>
            </a:r>
          </a:p>
          <a:p>
            <a:pPr lvl="1"/>
            <a:r>
              <a:rPr lang="en-US" dirty="0" smtClean="0"/>
              <a:t>Default: COALESCE</a:t>
            </a:r>
          </a:p>
          <a:p>
            <a:r>
              <a:rPr lang="en-US" dirty="0" smtClean="0"/>
              <a:t>Implemented on top of relational DBMS “XXL”</a:t>
            </a:r>
          </a:p>
          <a:p>
            <a:endParaRPr lang="en-US" dirty="0"/>
          </a:p>
        </p:txBody>
      </p:sp>
      <p:sp>
        <p:nvSpPr>
          <p:cNvPr id="6" name="Text Box 4"/>
          <p:cNvSpPr txBox="1">
            <a:spLocks noChangeArrowheads="1"/>
          </p:cNvSpPr>
          <p:nvPr/>
        </p:nvSpPr>
        <p:spPr bwMode="auto">
          <a:xfrm>
            <a:off x="1403350" y="4182627"/>
            <a:ext cx="5811856" cy="224676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a:t>SELECT</a:t>
            </a:r>
            <a:r>
              <a:rPr lang="en-US" sz="2000"/>
              <a:t>	ID,</a:t>
            </a:r>
          </a:p>
          <a:p>
            <a:r>
              <a:rPr lang="en-US" sz="2000" dirty="0"/>
              <a:t>	</a:t>
            </a:r>
            <a:r>
              <a:rPr lang="en-US" sz="2000" b="1" dirty="0"/>
              <a:t>RESOLVE</a:t>
            </a:r>
            <a:r>
              <a:rPr lang="en-US" sz="2000" dirty="0"/>
              <a:t>(Title, Choose(IMDB)), </a:t>
            </a:r>
            <a:br>
              <a:rPr lang="en-US" sz="2000" dirty="0"/>
            </a:br>
            <a:r>
              <a:rPr lang="en-US" sz="2000" dirty="0"/>
              <a:t>	</a:t>
            </a:r>
            <a:r>
              <a:rPr lang="en-US" sz="2000" b="1" dirty="0"/>
              <a:t>RESOLVE</a:t>
            </a:r>
            <a:r>
              <a:rPr lang="en-US" sz="2000" dirty="0"/>
              <a:t>(Year, Max), </a:t>
            </a:r>
            <a:r>
              <a:rPr lang="en-US" sz="2000" b="1" dirty="0"/>
              <a:t>RESOLVE</a:t>
            </a:r>
            <a:r>
              <a:rPr lang="en-US" sz="2000" dirty="0"/>
              <a:t>(Director),</a:t>
            </a:r>
          </a:p>
          <a:p>
            <a:r>
              <a:rPr lang="en-US" sz="2000" dirty="0"/>
              <a:t>	</a:t>
            </a:r>
            <a:r>
              <a:rPr lang="en-US" sz="2000" b="1" dirty="0"/>
              <a:t>RESOLVE</a:t>
            </a:r>
            <a:r>
              <a:rPr lang="en-US" sz="2000" dirty="0"/>
              <a:t>(Rating), </a:t>
            </a:r>
            <a:r>
              <a:rPr lang="en-US" sz="2000" b="1" dirty="0"/>
              <a:t>RESOLVE</a:t>
            </a:r>
            <a:r>
              <a:rPr lang="en-US" sz="2000" dirty="0"/>
              <a:t>(Genre, </a:t>
            </a:r>
            <a:r>
              <a:rPr lang="en-US" sz="2000" dirty="0" err="1"/>
              <a:t>Concat</a:t>
            </a:r>
            <a:r>
              <a:rPr lang="en-US" sz="2000" dirty="0"/>
              <a:t>)</a:t>
            </a:r>
          </a:p>
          <a:p>
            <a:r>
              <a:rPr lang="en-US" sz="2000" b="1" dirty="0"/>
              <a:t>FUSE FROM</a:t>
            </a:r>
            <a:r>
              <a:rPr lang="en-US" sz="2000" dirty="0"/>
              <a:t> IMDB, </a:t>
            </a:r>
            <a:r>
              <a:rPr lang="en-US" sz="2000" dirty="0" err="1"/>
              <a:t>Filmdienst</a:t>
            </a:r>
            <a:endParaRPr lang="en-US" sz="2000" dirty="0"/>
          </a:p>
          <a:p>
            <a:r>
              <a:rPr lang="en-US" sz="2000" b="1" dirty="0"/>
              <a:t>FUSE BY</a:t>
            </a:r>
            <a:r>
              <a:rPr lang="en-US" sz="2000" dirty="0"/>
              <a:t> (ID) </a:t>
            </a:r>
            <a:r>
              <a:rPr lang="en-US" sz="2000" dirty="0" smtClean="0"/>
              <a:t/>
            </a:r>
            <a:br>
              <a:rPr lang="en-US" sz="2000" dirty="0" smtClean="0"/>
            </a:br>
            <a:r>
              <a:rPr lang="en-US" sz="2000" b="1" dirty="0" smtClean="0"/>
              <a:t>ON </a:t>
            </a:r>
            <a:r>
              <a:rPr lang="en-US" sz="2000" b="1" dirty="0"/>
              <a:t>ORDER</a:t>
            </a:r>
            <a:r>
              <a:rPr lang="en-US" sz="2000" dirty="0"/>
              <a:t> Year </a:t>
            </a:r>
            <a:r>
              <a:rPr lang="en-US" sz="2000" b="1" dirty="0" smtClean="0"/>
              <a:t>DESC</a:t>
            </a:r>
            <a:endParaRPr lang="en-US" sz="20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mtClean="0"/>
              <a:t>Summary of Operators</a:t>
            </a:r>
            <a:endParaRPr lang="en-US"/>
          </a:p>
        </p:txBody>
      </p:sp>
      <p:sp>
        <p:nvSpPr>
          <p:cNvPr id="3" name="Fußzeilenplatzhalter 2"/>
          <p:cNvSpPr>
            <a:spLocks noGrp="1"/>
          </p:cNvSpPr>
          <p:nvPr>
            <p:ph type="ftr" sz="quarter" idx="11"/>
          </p:nvPr>
        </p:nvSpPr>
        <p:spPr/>
        <p:txBody>
          <a:bodyPr/>
          <a:lstStyle/>
          <a:p>
            <a:r>
              <a:rPr lang="en-US" smtClean="0"/>
              <a:t>Data Fusion | VLDB 2009 Tutorial | Luna Dong &amp; Felix Naumann</a:t>
            </a:r>
            <a:endParaRPr lang="en-US"/>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en-US" smtClean="0"/>
              <a:pPr/>
              <a:t>46</a:t>
            </a:fld>
            <a:endParaRPr lang="en-US"/>
          </a:p>
        </p:txBody>
      </p:sp>
      <p:graphicFrame>
        <p:nvGraphicFramePr>
          <p:cNvPr id="6" name="Tabelle 5"/>
          <p:cNvGraphicFramePr>
            <a:graphicFrameLocks noGrp="1"/>
          </p:cNvGraphicFramePr>
          <p:nvPr/>
        </p:nvGraphicFramePr>
        <p:xfrm>
          <a:off x="857224" y="1643050"/>
          <a:ext cx="7969453" cy="4414520"/>
        </p:xfrm>
        <a:graphic>
          <a:graphicData uri="http://schemas.openxmlformats.org/drawingml/2006/table">
            <a:tbl>
              <a:tblPr firstRow="1" bandRow="1">
                <a:tableStyleId>{5C22544A-7EE6-4342-B048-85BDC9FD1C3A}</a:tableStyleId>
              </a:tblPr>
              <a:tblGrid>
                <a:gridCol w="1959293"/>
                <a:gridCol w="1235671"/>
                <a:gridCol w="1390561"/>
                <a:gridCol w="1785950"/>
                <a:gridCol w="1597978"/>
              </a:tblGrid>
              <a:tr h="370840">
                <a:tc>
                  <a:txBody>
                    <a:bodyPr/>
                    <a:lstStyle/>
                    <a:p>
                      <a:endParaRPr lang="en-US" noProof="0" dirty="0"/>
                    </a:p>
                  </a:txBody>
                  <a:tcPr/>
                </a:tc>
                <a:tc>
                  <a:txBody>
                    <a:bodyPr/>
                    <a:lstStyle/>
                    <a:p>
                      <a:r>
                        <a:rPr lang="en-US" noProof="0" smtClean="0"/>
                        <a:t>Duplicates</a:t>
                      </a:r>
                      <a:endParaRPr lang="en-US" noProof="0"/>
                    </a:p>
                  </a:txBody>
                  <a:tcPr/>
                </a:tc>
                <a:tc>
                  <a:txBody>
                    <a:bodyPr/>
                    <a:lstStyle/>
                    <a:p>
                      <a:r>
                        <a:rPr lang="en-US" noProof="0" smtClean="0"/>
                        <a:t>Subsumed tuples</a:t>
                      </a:r>
                      <a:endParaRPr lang="en-US" noProof="0"/>
                    </a:p>
                  </a:txBody>
                  <a:tcPr/>
                </a:tc>
                <a:tc>
                  <a:txBody>
                    <a:bodyPr/>
                    <a:lstStyle/>
                    <a:p>
                      <a:r>
                        <a:rPr lang="en-US" noProof="0" smtClean="0"/>
                        <a:t>Complementing tuples</a:t>
                      </a:r>
                      <a:endParaRPr lang="en-US" noProof="0"/>
                    </a:p>
                  </a:txBody>
                  <a:tcPr/>
                </a:tc>
                <a:tc>
                  <a:txBody>
                    <a:bodyPr/>
                    <a:lstStyle/>
                    <a:p>
                      <a:r>
                        <a:rPr lang="en-US" noProof="0" smtClean="0"/>
                        <a:t>Contradictions</a:t>
                      </a:r>
                      <a:endParaRPr lang="en-US" noProof="0"/>
                    </a:p>
                  </a:txBody>
                  <a:tcPr/>
                </a:tc>
              </a:tr>
              <a:tr h="370840">
                <a:tc>
                  <a:txBody>
                    <a:bodyPr/>
                    <a:lstStyle/>
                    <a:p>
                      <a:pPr algn="r"/>
                      <a:r>
                        <a:rPr lang="en-US" noProof="0" dirty="0" smtClean="0"/>
                        <a:t>Union,</a:t>
                      </a:r>
                      <a:r>
                        <a:rPr lang="en-US" baseline="0" noProof="0" dirty="0" smtClean="0"/>
                        <a:t> Outer Union</a:t>
                      </a:r>
                      <a:endParaRPr lang="en-US" noProof="0" dirty="0"/>
                    </a:p>
                  </a:txBody>
                  <a:tcPr/>
                </a:tc>
                <a:tc>
                  <a:txBody>
                    <a:bodyPr/>
                    <a:lstStyle/>
                    <a:p>
                      <a:pPr algn="ctr"/>
                      <a:r>
                        <a:rPr lang="en-US" noProof="0" dirty="0" smtClean="0">
                          <a:solidFill>
                            <a:srgbClr val="00B050"/>
                          </a:solidFill>
                          <a:sym typeface="Wingdings"/>
                        </a:rPr>
                        <a:t></a:t>
                      </a:r>
                      <a:endParaRPr lang="en-US" noProof="0" dirty="0">
                        <a:solidFill>
                          <a:srgbClr val="00B050"/>
                        </a:solidFill>
                      </a:endParaRPr>
                    </a:p>
                  </a:txBody>
                  <a:tcPr/>
                </a:tc>
                <a:tc>
                  <a:txBody>
                    <a:bodyPr/>
                    <a:lstStyle/>
                    <a:p>
                      <a:pPr algn="ctr"/>
                      <a:r>
                        <a:rPr lang="en-US" noProof="0" dirty="0" smtClean="0">
                          <a:solidFill>
                            <a:srgbClr val="FF0000"/>
                          </a:solidFill>
                          <a:sym typeface="Wingdings"/>
                        </a:rPr>
                        <a:t></a:t>
                      </a:r>
                      <a:endParaRPr lang="en-US" noProof="0" dirty="0"/>
                    </a:p>
                  </a:txBody>
                  <a:tcPr/>
                </a:tc>
                <a:tc>
                  <a:txBody>
                    <a:bodyPr/>
                    <a:lstStyle/>
                    <a:p>
                      <a:pPr algn="ctr"/>
                      <a:r>
                        <a:rPr lang="en-US" noProof="0" dirty="0" smtClean="0">
                          <a:solidFill>
                            <a:srgbClr val="FF0000"/>
                          </a:solidFill>
                          <a:sym typeface="Wingdings"/>
                        </a:rPr>
                        <a:t></a:t>
                      </a:r>
                      <a:endParaRPr lang="en-US" noProof="0" dirty="0"/>
                    </a:p>
                  </a:txBody>
                  <a:tcPr/>
                </a:tc>
                <a:tc>
                  <a:txBody>
                    <a:bodyPr/>
                    <a:lstStyle/>
                    <a:p>
                      <a:pPr algn="ctr"/>
                      <a:r>
                        <a:rPr lang="en-US" noProof="0" dirty="0" smtClean="0">
                          <a:solidFill>
                            <a:srgbClr val="FF0000"/>
                          </a:solidFill>
                          <a:sym typeface="Wingdings"/>
                        </a:rPr>
                        <a:t></a:t>
                      </a:r>
                      <a:endParaRPr lang="en-US" noProof="0" dirty="0"/>
                    </a:p>
                  </a:txBody>
                  <a:tcPr/>
                </a:tc>
              </a:tr>
              <a:tr h="370840">
                <a:tc>
                  <a:txBody>
                    <a:bodyPr/>
                    <a:lstStyle/>
                    <a:p>
                      <a:pPr algn="r"/>
                      <a:r>
                        <a:rPr lang="en-US" noProof="0" dirty="0" smtClean="0"/>
                        <a:t>Minimum Union</a:t>
                      </a:r>
                      <a:endParaRPr lang="en-US" noProof="0" dirty="0"/>
                    </a:p>
                  </a:txBody>
                  <a:tcPr/>
                </a:tc>
                <a:tc>
                  <a:txBody>
                    <a:bodyPr/>
                    <a:lstStyle/>
                    <a:p>
                      <a:pPr algn="ctr"/>
                      <a:r>
                        <a:rPr lang="en-US" noProof="0" dirty="0" smtClean="0">
                          <a:solidFill>
                            <a:srgbClr val="00B050"/>
                          </a:solidFill>
                          <a:sym typeface="Wingdings"/>
                        </a:rPr>
                        <a:t></a:t>
                      </a:r>
                      <a:endParaRPr lang="en-US" noProof="0" dirty="0"/>
                    </a:p>
                  </a:txBody>
                  <a:tcPr/>
                </a:tc>
                <a:tc>
                  <a:txBody>
                    <a:bodyPr/>
                    <a:lstStyle/>
                    <a:p>
                      <a:pPr algn="ctr"/>
                      <a:r>
                        <a:rPr lang="en-US" noProof="0" dirty="0" smtClean="0">
                          <a:solidFill>
                            <a:srgbClr val="00B050"/>
                          </a:solidFill>
                          <a:sym typeface="Wingdings"/>
                        </a:rPr>
                        <a:t></a:t>
                      </a:r>
                      <a:endParaRPr lang="en-US" noProof="0" dirty="0"/>
                    </a:p>
                  </a:txBody>
                  <a:tcPr/>
                </a:tc>
                <a:tc>
                  <a:txBody>
                    <a:bodyPr/>
                    <a:lstStyle/>
                    <a:p>
                      <a:pPr algn="ctr"/>
                      <a:r>
                        <a:rPr lang="en-US" noProof="0" dirty="0" smtClean="0">
                          <a:solidFill>
                            <a:srgbClr val="FF0000"/>
                          </a:solidFill>
                          <a:sym typeface="Wingdings"/>
                        </a:rPr>
                        <a:t></a:t>
                      </a:r>
                      <a:endParaRPr lang="en-US" noProof="0" dirty="0"/>
                    </a:p>
                  </a:txBody>
                  <a:tcPr/>
                </a:tc>
                <a:tc>
                  <a:txBody>
                    <a:bodyPr/>
                    <a:lstStyle/>
                    <a:p>
                      <a:pPr algn="ctr"/>
                      <a:r>
                        <a:rPr lang="en-US" noProof="0" dirty="0" smtClean="0">
                          <a:solidFill>
                            <a:srgbClr val="FF0000"/>
                          </a:solidFill>
                          <a:sym typeface="Wingdings"/>
                        </a:rPr>
                        <a:t></a:t>
                      </a:r>
                      <a:endParaRPr lang="en-US" noProof="0" dirty="0"/>
                    </a:p>
                  </a:txBody>
                  <a:tcPr/>
                </a:tc>
              </a:tr>
              <a:tr h="370840">
                <a:tc>
                  <a:txBody>
                    <a:bodyPr/>
                    <a:lstStyle/>
                    <a:p>
                      <a:pPr algn="r"/>
                      <a:r>
                        <a:rPr lang="en-US" noProof="0" dirty="0" smtClean="0"/>
                        <a:t>Full Disjunction</a:t>
                      </a:r>
                      <a:endParaRPr lang="en-US" noProof="0" dirty="0"/>
                    </a:p>
                  </a:txBody>
                  <a:tcPr/>
                </a:tc>
                <a:tc>
                  <a:txBody>
                    <a:bodyPr/>
                    <a:lstStyle/>
                    <a:p>
                      <a:pPr algn="ctr"/>
                      <a:r>
                        <a:rPr lang="en-US" noProof="0" dirty="0" smtClean="0">
                          <a:solidFill>
                            <a:srgbClr val="00B050"/>
                          </a:solidFill>
                          <a:sym typeface="Wingdings"/>
                        </a:rPr>
                        <a:t></a:t>
                      </a:r>
                      <a:endParaRPr lang="en-US" noProof="0" dirty="0"/>
                    </a:p>
                  </a:txBody>
                  <a:tcPr/>
                </a:tc>
                <a:tc>
                  <a:txBody>
                    <a:bodyPr/>
                    <a:lstStyle/>
                    <a:p>
                      <a:pPr algn="ctr"/>
                      <a:r>
                        <a:rPr lang="en-US" noProof="0" dirty="0" smtClean="0">
                          <a:solidFill>
                            <a:srgbClr val="00B050"/>
                          </a:solidFill>
                          <a:sym typeface="Wingdings"/>
                        </a:rPr>
                        <a:t></a:t>
                      </a:r>
                      <a:endParaRPr lang="en-US" noProof="0" dirty="0"/>
                    </a:p>
                  </a:txBody>
                  <a:tcPr/>
                </a:tc>
                <a:tc>
                  <a:txBody>
                    <a:bodyPr/>
                    <a:lstStyle/>
                    <a:p>
                      <a:pPr algn="ctr"/>
                      <a:r>
                        <a:rPr lang="en-US" noProof="0" dirty="0" smtClean="0">
                          <a:solidFill>
                            <a:srgbClr val="00B050"/>
                          </a:solidFill>
                          <a:sym typeface="Wingdings"/>
                        </a:rPr>
                        <a:t></a:t>
                      </a:r>
                    </a:p>
                    <a:p>
                      <a:pPr algn="ctr"/>
                      <a:r>
                        <a:rPr lang="en-US" noProof="0" dirty="0" smtClean="0">
                          <a:solidFill>
                            <a:schemeClr val="tx1"/>
                          </a:solidFill>
                          <a:sym typeface="Wingdings"/>
                        </a:rPr>
                        <a:t>(inter-source)</a:t>
                      </a:r>
                      <a:endParaRPr lang="en-US" noProof="0" dirty="0"/>
                    </a:p>
                  </a:txBody>
                  <a:tcPr/>
                </a:tc>
                <a:tc>
                  <a:txBody>
                    <a:bodyPr/>
                    <a:lstStyle/>
                    <a:p>
                      <a:pPr algn="ctr"/>
                      <a:endParaRPr lang="en-US" noProof="0" dirty="0"/>
                    </a:p>
                  </a:txBody>
                  <a:tcPr/>
                </a:tc>
              </a:tr>
              <a:tr h="370840">
                <a:tc>
                  <a:txBody>
                    <a:bodyPr/>
                    <a:lstStyle/>
                    <a:p>
                      <a:pPr algn="r"/>
                      <a:r>
                        <a:rPr lang="en-US" noProof="0" dirty="0" smtClean="0"/>
                        <a:t>Complement Union</a:t>
                      </a:r>
                      <a:endParaRPr lang="en-US" noProof="0" dirty="0"/>
                    </a:p>
                  </a:txBody>
                  <a:tcPr/>
                </a:tc>
                <a:tc>
                  <a:txBody>
                    <a:bodyPr/>
                    <a:lstStyle/>
                    <a:p>
                      <a:pPr algn="ctr"/>
                      <a:r>
                        <a:rPr lang="en-US" noProof="0" dirty="0" smtClean="0">
                          <a:solidFill>
                            <a:srgbClr val="00B050"/>
                          </a:solidFill>
                          <a:sym typeface="Wingdings"/>
                        </a:rPr>
                        <a:t></a:t>
                      </a:r>
                      <a:endParaRPr lang="en-US" noProof="0" dirty="0"/>
                    </a:p>
                  </a:txBody>
                  <a:tcPr/>
                </a:tc>
                <a:tc>
                  <a:txBody>
                    <a:bodyPr/>
                    <a:lstStyle/>
                    <a:p>
                      <a:pPr algn="ctr"/>
                      <a:r>
                        <a:rPr lang="en-US" noProof="0" dirty="0" smtClean="0">
                          <a:solidFill>
                            <a:srgbClr val="00B050"/>
                          </a:solidFill>
                          <a:sym typeface="Wingdings"/>
                        </a:rPr>
                        <a:t></a:t>
                      </a:r>
                      <a:endParaRPr lang="en-US" noProof="0" dirty="0"/>
                    </a:p>
                  </a:txBody>
                  <a:tcPr/>
                </a:tc>
                <a:tc>
                  <a:txBody>
                    <a:bodyPr/>
                    <a:lstStyle/>
                    <a:p>
                      <a:pPr algn="ctr"/>
                      <a:r>
                        <a:rPr lang="en-US" noProof="0" dirty="0" smtClean="0">
                          <a:solidFill>
                            <a:srgbClr val="00B050"/>
                          </a:solidFill>
                          <a:sym typeface="Wingdings"/>
                        </a:rPr>
                        <a:t></a:t>
                      </a:r>
                      <a:endParaRPr lang="en-US" noProof="0" dirty="0"/>
                    </a:p>
                  </a:txBody>
                  <a:tcPr/>
                </a:tc>
                <a:tc>
                  <a:txBody>
                    <a:bodyPr/>
                    <a:lstStyle/>
                    <a:p>
                      <a:pPr algn="ctr"/>
                      <a:r>
                        <a:rPr lang="en-US" noProof="0" dirty="0" smtClean="0">
                          <a:solidFill>
                            <a:srgbClr val="FF0000"/>
                          </a:solidFill>
                          <a:sym typeface="Wingdings"/>
                        </a:rPr>
                        <a:t></a:t>
                      </a:r>
                      <a:endParaRPr lang="en-US" noProof="0" dirty="0"/>
                    </a:p>
                  </a:txBody>
                  <a:tcPr/>
                </a:tc>
              </a:tr>
              <a:tr h="370840">
                <a:tc>
                  <a:txBody>
                    <a:bodyPr/>
                    <a:lstStyle/>
                    <a:p>
                      <a:pPr algn="r"/>
                      <a:r>
                        <a:rPr lang="en-US" noProof="0" dirty="0" smtClean="0"/>
                        <a:t>Merge</a:t>
                      </a:r>
                      <a:endParaRPr lang="en-US" noProof="0" dirty="0"/>
                    </a:p>
                  </a:txBody>
                  <a:tcPr/>
                </a:tc>
                <a:tc>
                  <a:txBody>
                    <a:bodyPr/>
                    <a:lstStyle/>
                    <a:p>
                      <a:pPr algn="ctr"/>
                      <a:r>
                        <a:rPr lang="en-US" noProof="0" dirty="0" smtClean="0">
                          <a:solidFill>
                            <a:srgbClr val="00B050"/>
                          </a:solidFill>
                          <a:sym typeface="Wingdings"/>
                        </a:rPr>
                        <a:t></a:t>
                      </a:r>
                      <a:endParaRPr lang="en-US" noProof="0" dirty="0"/>
                    </a:p>
                  </a:txBody>
                  <a:tcPr/>
                </a:tc>
                <a:tc>
                  <a:txBody>
                    <a:bodyPr/>
                    <a:lstStyle/>
                    <a:p>
                      <a:pPr algn="ctr"/>
                      <a:r>
                        <a:rPr lang="en-US" noProof="0" dirty="0" smtClean="0">
                          <a:solidFill>
                            <a:srgbClr val="00B050"/>
                          </a:solidFill>
                          <a:sym typeface="Wingdings"/>
                        </a:rPr>
                        <a:t> </a:t>
                      </a:r>
                    </a:p>
                    <a:p>
                      <a:pPr algn="ctr"/>
                      <a:r>
                        <a:rPr lang="en-US" noProof="0" dirty="0" smtClean="0">
                          <a:solidFill>
                            <a:schemeClr val="tx1"/>
                          </a:solidFill>
                          <a:sym typeface="Wingdings"/>
                        </a:rPr>
                        <a:t>(inter-source)</a:t>
                      </a:r>
                      <a:endParaRPr lang="en-US" noProof="0" dirty="0">
                        <a:solidFill>
                          <a:schemeClr val="tx1"/>
                        </a:solidFill>
                      </a:endParaRPr>
                    </a:p>
                  </a:txBody>
                  <a:tcPr/>
                </a:tc>
                <a:tc>
                  <a:txBody>
                    <a:bodyPr/>
                    <a:lstStyle/>
                    <a:p>
                      <a:pPr algn="ctr"/>
                      <a:r>
                        <a:rPr lang="en-US" noProof="0" dirty="0" smtClean="0">
                          <a:solidFill>
                            <a:srgbClr val="00B050"/>
                          </a:solidFill>
                          <a:sym typeface="Wingdings"/>
                        </a:rPr>
                        <a:t></a:t>
                      </a:r>
                    </a:p>
                    <a:p>
                      <a:pPr algn="ctr"/>
                      <a:r>
                        <a:rPr lang="en-US" noProof="0" dirty="0" smtClean="0">
                          <a:solidFill>
                            <a:schemeClr val="tx1"/>
                          </a:solidFill>
                          <a:sym typeface="Wingdings"/>
                        </a:rPr>
                        <a:t>(inter-source)</a:t>
                      </a:r>
                      <a:endParaRPr lang="en-US" noProof="0" dirty="0">
                        <a:solidFill>
                          <a:schemeClr val="tx1"/>
                        </a:solidFill>
                      </a:endParaRPr>
                    </a:p>
                  </a:txBody>
                  <a:tcPr/>
                </a:tc>
                <a:tc>
                  <a:txBody>
                    <a:bodyPr/>
                    <a:lstStyle/>
                    <a:p>
                      <a:pPr algn="ctr"/>
                      <a:r>
                        <a:rPr lang="en-US" noProof="0" dirty="0" smtClean="0">
                          <a:solidFill>
                            <a:srgbClr val="FF0000"/>
                          </a:solidFill>
                          <a:sym typeface="Wingdings"/>
                        </a:rPr>
                        <a:t></a:t>
                      </a:r>
                      <a:endParaRPr lang="en-US" noProof="0" dirty="0"/>
                    </a:p>
                  </a:txBody>
                  <a:tcPr/>
                </a:tc>
              </a:tr>
              <a:tr h="370840">
                <a:tc>
                  <a:txBody>
                    <a:bodyPr/>
                    <a:lstStyle/>
                    <a:p>
                      <a:pPr algn="r"/>
                      <a:r>
                        <a:rPr lang="en-US" noProof="0" dirty="0" err="1" smtClean="0"/>
                        <a:t>MatchJoin</a:t>
                      </a:r>
                      <a:endParaRPr lang="en-US" noProof="0" dirty="0" smtClean="0"/>
                    </a:p>
                    <a:p>
                      <a:pPr algn="r"/>
                      <a:r>
                        <a:rPr lang="en-US" noProof="0" dirty="0" smtClean="0"/>
                        <a:t>+ CTQM</a:t>
                      </a:r>
                      <a:endParaRPr lang="en-US" noProof="0" dirty="0"/>
                    </a:p>
                  </a:txBody>
                  <a:tcPr/>
                </a:tc>
                <a:tc>
                  <a:txBody>
                    <a:bodyPr/>
                    <a:lstStyle/>
                    <a:p>
                      <a:pPr algn="ctr"/>
                      <a:r>
                        <a:rPr lang="en-US" noProof="0" dirty="0" smtClean="0">
                          <a:solidFill>
                            <a:srgbClr val="00B050"/>
                          </a:solidFill>
                          <a:sym typeface="Wingdings"/>
                        </a:rPr>
                        <a:t></a:t>
                      </a:r>
                      <a:endParaRPr lang="en-US" noProof="0" dirty="0"/>
                    </a:p>
                  </a:txBody>
                  <a:tcPr/>
                </a:tc>
                <a:tc>
                  <a:txBody>
                    <a:bodyPr/>
                    <a:lstStyle/>
                    <a:p>
                      <a:pPr algn="ctr"/>
                      <a:r>
                        <a:rPr lang="en-US" noProof="0" dirty="0" smtClean="0">
                          <a:solidFill>
                            <a:srgbClr val="00B050"/>
                          </a:solidFill>
                          <a:sym typeface="Wingdings"/>
                        </a:rPr>
                        <a:t></a:t>
                      </a:r>
                      <a:endParaRPr lang="en-US" noProof="0" dirty="0"/>
                    </a:p>
                  </a:txBody>
                  <a:tcPr/>
                </a:tc>
                <a:tc>
                  <a:txBody>
                    <a:bodyPr/>
                    <a:lstStyle/>
                    <a:p>
                      <a:pPr algn="ctr"/>
                      <a:r>
                        <a:rPr lang="en-US" noProof="0" dirty="0" smtClean="0">
                          <a:solidFill>
                            <a:srgbClr val="00B050"/>
                          </a:solidFill>
                          <a:sym typeface="Wingdings"/>
                        </a:rPr>
                        <a:t></a:t>
                      </a:r>
                      <a:endParaRPr lang="en-US" noProof="0" dirty="0"/>
                    </a:p>
                  </a:txBody>
                  <a:tcPr/>
                </a:tc>
                <a:tc>
                  <a:txBody>
                    <a:bodyPr/>
                    <a:lstStyle/>
                    <a:p>
                      <a:pPr algn="ctr"/>
                      <a:r>
                        <a:rPr lang="en-US" noProof="0" dirty="0" smtClean="0">
                          <a:solidFill>
                            <a:srgbClr val="FF0000"/>
                          </a:solidFill>
                          <a:sym typeface="Wingdings"/>
                        </a:rPr>
                        <a:t></a:t>
                      </a:r>
                    </a:p>
                    <a:p>
                      <a:pPr algn="ctr"/>
                      <a:r>
                        <a:rPr lang="en-US" noProof="0" dirty="0" smtClean="0">
                          <a:solidFill>
                            <a:srgbClr val="00B050"/>
                          </a:solidFill>
                          <a:sym typeface="Wingdings"/>
                        </a:rPr>
                        <a:t></a:t>
                      </a:r>
                      <a:endParaRPr lang="en-US" noProof="0" dirty="0"/>
                    </a:p>
                  </a:txBody>
                  <a:tcPr/>
                </a:tc>
              </a:tr>
              <a:tr h="370840">
                <a:tc>
                  <a:txBody>
                    <a:bodyPr/>
                    <a:lstStyle/>
                    <a:p>
                      <a:pPr algn="r"/>
                      <a:r>
                        <a:rPr lang="en-US" noProof="0" dirty="0" smtClean="0"/>
                        <a:t>Group</a:t>
                      </a:r>
                      <a:r>
                        <a:rPr lang="en-US" baseline="0" noProof="0" dirty="0" smtClean="0"/>
                        <a:t> By</a:t>
                      </a:r>
                      <a:endParaRPr lang="en-US" noProof="0" dirty="0"/>
                    </a:p>
                  </a:txBody>
                  <a:tcPr/>
                </a:tc>
                <a:tc>
                  <a:txBody>
                    <a:bodyPr/>
                    <a:lstStyle/>
                    <a:p>
                      <a:pPr algn="ctr"/>
                      <a:r>
                        <a:rPr lang="en-US" noProof="0" dirty="0" smtClean="0">
                          <a:solidFill>
                            <a:srgbClr val="00B050"/>
                          </a:solidFill>
                          <a:sym typeface="Wingdings"/>
                        </a:rPr>
                        <a:t></a:t>
                      </a:r>
                      <a:endParaRPr lang="en-US" noProof="0" dirty="0"/>
                    </a:p>
                  </a:txBody>
                  <a:tcPr/>
                </a:tc>
                <a:tc>
                  <a:txBody>
                    <a:bodyPr/>
                    <a:lstStyle/>
                    <a:p>
                      <a:pPr algn="ctr"/>
                      <a:r>
                        <a:rPr lang="en-US" noProof="0" dirty="0" smtClean="0">
                          <a:solidFill>
                            <a:srgbClr val="00B050"/>
                          </a:solidFill>
                          <a:sym typeface="Wingdings"/>
                        </a:rPr>
                        <a:t></a:t>
                      </a:r>
                      <a:endParaRPr lang="en-US" noProof="0" dirty="0"/>
                    </a:p>
                  </a:txBody>
                  <a:tcPr/>
                </a:tc>
                <a:tc>
                  <a:txBody>
                    <a:bodyPr/>
                    <a:lstStyle/>
                    <a:p>
                      <a:pPr algn="ctr"/>
                      <a:r>
                        <a:rPr lang="en-US" noProof="0" dirty="0" smtClean="0">
                          <a:solidFill>
                            <a:srgbClr val="00B050"/>
                          </a:solidFill>
                          <a:sym typeface="Wingdings"/>
                        </a:rPr>
                        <a:t></a:t>
                      </a:r>
                      <a:endParaRPr lang="en-US" noProof="0" dirty="0"/>
                    </a:p>
                  </a:txBody>
                  <a:tcPr/>
                </a:tc>
                <a:tc>
                  <a:txBody>
                    <a:bodyPr/>
                    <a:lstStyle/>
                    <a:p>
                      <a:pPr algn="ctr"/>
                      <a:r>
                        <a:rPr lang="en-US" noProof="0" dirty="0" smtClean="0">
                          <a:solidFill>
                            <a:srgbClr val="00B050"/>
                          </a:solidFill>
                          <a:sym typeface="Wingdings"/>
                        </a:rPr>
                        <a:t></a:t>
                      </a:r>
                      <a:endParaRPr lang="en-US" noProof="0" dirty="0"/>
                    </a:p>
                  </a:txBody>
                  <a:tcPr/>
                </a:tc>
              </a:tr>
              <a:tr h="370840">
                <a:tc>
                  <a:txBody>
                    <a:bodyPr/>
                    <a:lstStyle/>
                    <a:p>
                      <a:pPr algn="r"/>
                      <a:r>
                        <a:rPr lang="en-US" noProof="0" dirty="0" smtClean="0"/>
                        <a:t>Fuse By</a:t>
                      </a:r>
                      <a:endParaRPr lang="en-US" noProof="0" dirty="0"/>
                    </a:p>
                  </a:txBody>
                  <a:tcPr/>
                </a:tc>
                <a:tc>
                  <a:txBody>
                    <a:bodyPr/>
                    <a:lstStyle/>
                    <a:p>
                      <a:pPr algn="ctr"/>
                      <a:r>
                        <a:rPr lang="en-US" noProof="0" dirty="0" smtClean="0">
                          <a:solidFill>
                            <a:srgbClr val="00B050"/>
                          </a:solidFill>
                          <a:sym typeface="Wingdings"/>
                        </a:rPr>
                        <a:t></a:t>
                      </a:r>
                      <a:endParaRPr lang="en-US" noProof="0" dirty="0"/>
                    </a:p>
                  </a:txBody>
                  <a:tcPr/>
                </a:tc>
                <a:tc>
                  <a:txBody>
                    <a:bodyPr/>
                    <a:lstStyle/>
                    <a:p>
                      <a:pPr algn="ctr"/>
                      <a:r>
                        <a:rPr lang="en-US" noProof="0" dirty="0" smtClean="0">
                          <a:solidFill>
                            <a:srgbClr val="00B050"/>
                          </a:solidFill>
                          <a:sym typeface="Wingdings"/>
                        </a:rPr>
                        <a:t></a:t>
                      </a:r>
                      <a:endParaRPr lang="en-US" noProof="0" dirty="0"/>
                    </a:p>
                  </a:txBody>
                  <a:tcPr/>
                </a:tc>
                <a:tc>
                  <a:txBody>
                    <a:bodyPr/>
                    <a:lstStyle/>
                    <a:p>
                      <a:pPr algn="ctr"/>
                      <a:r>
                        <a:rPr lang="en-US" noProof="0" dirty="0" smtClean="0">
                          <a:solidFill>
                            <a:srgbClr val="00B050"/>
                          </a:solidFill>
                          <a:sym typeface="Wingdings"/>
                        </a:rPr>
                        <a:t></a:t>
                      </a:r>
                      <a:endParaRPr lang="en-US" noProof="0" dirty="0"/>
                    </a:p>
                  </a:txBody>
                  <a:tcPr/>
                </a:tc>
                <a:tc>
                  <a:txBody>
                    <a:bodyPr/>
                    <a:lstStyle/>
                    <a:p>
                      <a:pPr algn="ctr"/>
                      <a:r>
                        <a:rPr lang="en-US" noProof="0" dirty="0" smtClean="0">
                          <a:solidFill>
                            <a:srgbClr val="00B050"/>
                          </a:solidFill>
                          <a:sym typeface="Wingdings"/>
                        </a:rPr>
                        <a:t></a:t>
                      </a:r>
                      <a:endParaRPr lang="en-US" noProof="0" dirty="0"/>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smtClean="0"/>
              <a:t>FuSem</a:t>
            </a:r>
            <a:endParaRPr lang="en-US" dirty="0"/>
          </a:p>
        </p:txBody>
      </p:sp>
      <p:sp>
        <p:nvSpPr>
          <p:cNvPr id="3" name="Fußzeilenplatzhalter 2"/>
          <p:cNvSpPr>
            <a:spLocks noGrp="1"/>
          </p:cNvSpPr>
          <p:nvPr>
            <p:ph type="ftr" sz="quarter" idx="11"/>
          </p:nvPr>
        </p:nvSpPr>
        <p:spPr/>
        <p:txBody>
          <a:bodyPr/>
          <a:lstStyle/>
          <a:p>
            <a:r>
              <a:rPr lang="en-US" smtClean="0"/>
              <a:t>Data Fusion | VLDB 2009 Tutorial | Luna Dong &amp; Felix Naumann</a:t>
            </a:r>
            <a:endParaRPr lang="en-US"/>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en-US" smtClean="0"/>
              <a:pPr/>
              <a:t>47</a:t>
            </a:fld>
            <a:endParaRPr lang="en-US"/>
          </a:p>
        </p:txBody>
      </p:sp>
      <p:sp>
        <p:nvSpPr>
          <p:cNvPr id="5" name="Inhaltsplatzhalter 4"/>
          <p:cNvSpPr>
            <a:spLocks noGrp="1"/>
          </p:cNvSpPr>
          <p:nvPr>
            <p:ph sz="quarter" idx="1"/>
          </p:nvPr>
        </p:nvSpPr>
        <p:spPr>
          <a:xfrm>
            <a:off x="612648" y="1433530"/>
            <a:ext cx="8153400" cy="4495800"/>
          </a:xfrm>
        </p:spPr>
        <p:txBody>
          <a:bodyPr>
            <a:normAutofit fontScale="85000" lnSpcReduction="20000"/>
          </a:bodyPr>
          <a:lstStyle/>
          <a:p>
            <a:r>
              <a:rPr lang="en-US" dirty="0" smtClean="0"/>
              <a:t>Tool to query and fuse data from diverse data sources [BDN07]</a:t>
            </a:r>
          </a:p>
          <a:p>
            <a:pPr lvl="1"/>
            <a:r>
              <a:rPr lang="en-US" dirty="0" smtClean="0"/>
              <a:t>Based on </a:t>
            </a:r>
            <a:r>
              <a:rPr lang="en-US" dirty="0" err="1" smtClean="0"/>
              <a:t>HumMer</a:t>
            </a:r>
            <a:r>
              <a:rPr lang="en-US" dirty="0" smtClean="0"/>
              <a:t> project [</a:t>
            </a:r>
            <a:r>
              <a:rPr lang="de-DE" dirty="0" smtClean="0"/>
              <a:t>BBB+05</a:t>
            </a:r>
            <a:r>
              <a:rPr lang="en-US" dirty="0" smtClean="0"/>
              <a:t>].</a:t>
            </a:r>
          </a:p>
          <a:p>
            <a:pPr lvl="1"/>
            <a:r>
              <a:rPr lang="en-US" dirty="0" smtClean="0"/>
              <a:t>http://www.hpi.uni-potsdam.de/naumann/sites/fusem/</a:t>
            </a:r>
          </a:p>
          <a:p>
            <a:r>
              <a:rPr lang="en-US" dirty="0" smtClean="0"/>
              <a:t>Explore data and find interesting subsets</a:t>
            </a:r>
          </a:p>
          <a:p>
            <a:r>
              <a:rPr lang="en-US" dirty="0" smtClean="0"/>
              <a:t>Execute, explore and compare five different data fusion semantics, specified in their respective syntax:</a:t>
            </a:r>
          </a:p>
          <a:p>
            <a:pPr lvl="1"/>
            <a:r>
              <a:rPr lang="en-US" dirty="0" smtClean="0"/>
              <a:t>SQL (and extensions, </a:t>
            </a:r>
            <a:br>
              <a:rPr lang="en-US" dirty="0" smtClean="0"/>
            </a:br>
            <a:r>
              <a:rPr lang="en-US" dirty="0" smtClean="0"/>
              <a:t>such as </a:t>
            </a:r>
            <a:r>
              <a:rPr lang="en-US" dirty="0" err="1" smtClean="0"/>
              <a:t>Subsumption</a:t>
            </a:r>
            <a:r>
              <a:rPr lang="en-US" dirty="0" smtClean="0"/>
              <a:t>)</a:t>
            </a:r>
          </a:p>
          <a:p>
            <a:pPr lvl="1"/>
            <a:r>
              <a:rPr lang="en-US" dirty="0" smtClean="0"/>
              <a:t>Merge</a:t>
            </a:r>
          </a:p>
          <a:p>
            <a:pPr lvl="1"/>
            <a:r>
              <a:rPr lang="en-US" dirty="0" err="1" smtClean="0"/>
              <a:t>MatchJoin</a:t>
            </a:r>
            <a:endParaRPr lang="en-US" dirty="0" smtClean="0"/>
          </a:p>
          <a:p>
            <a:pPr lvl="1"/>
            <a:r>
              <a:rPr lang="en-US" dirty="0" err="1" smtClean="0"/>
              <a:t>FuseBy</a:t>
            </a:r>
            <a:endParaRPr lang="en-US" dirty="0" smtClean="0"/>
          </a:p>
          <a:p>
            <a:pPr lvl="1"/>
            <a:r>
              <a:rPr lang="en-US" dirty="0" err="1" smtClean="0"/>
              <a:t>ConQuer</a:t>
            </a:r>
            <a:endParaRPr lang="en-US" dirty="0" smtClean="0"/>
          </a:p>
        </p:txBody>
      </p:sp>
      <p:pic>
        <p:nvPicPr>
          <p:cNvPr id="1026" name="Picture 2"/>
          <p:cNvPicPr>
            <a:picLocks noChangeAspect="1" noChangeArrowheads="1"/>
          </p:cNvPicPr>
          <p:nvPr/>
        </p:nvPicPr>
        <p:blipFill>
          <a:blip r:embed="rId3" cstate="print"/>
          <a:srcRect l="20833" t="20595" r="9374" b="12471"/>
          <a:stretch>
            <a:fillRect/>
          </a:stretch>
        </p:blipFill>
        <p:spPr bwMode="auto">
          <a:xfrm>
            <a:off x="3857620" y="3857628"/>
            <a:ext cx="5072066" cy="2952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normAutofit fontScale="90000"/>
          </a:bodyPr>
          <a:lstStyle/>
          <a:p>
            <a:r>
              <a:rPr lang="en-US" dirty="0" smtClean="0"/>
              <a:t>What else is there?</a:t>
            </a:r>
            <a:endParaRPr lang="en-US" dirty="0"/>
          </a:p>
        </p:txBody>
      </p:sp>
      <p:sp>
        <p:nvSpPr>
          <p:cNvPr id="9" name="Fußzeilenplatzhalter 8"/>
          <p:cNvSpPr>
            <a:spLocks noGrp="1"/>
          </p:cNvSpPr>
          <p:nvPr>
            <p:ph type="ftr" sz="quarter" idx="11"/>
          </p:nvPr>
        </p:nvSpPr>
        <p:spPr/>
        <p:txBody>
          <a:bodyPr/>
          <a:lstStyle/>
          <a:p>
            <a:r>
              <a:rPr lang="de-DE" smtClean="0"/>
              <a:t>Data Fusion | VLDB 2009 Tutorial | Luna Dong &amp; Felix Naumann</a:t>
            </a:r>
            <a:endParaRPr lang="de-DE"/>
          </a:p>
        </p:txBody>
      </p:sp>
      <p:sp>
        <p:nvSpPr>
          <p:cNvPr id="8" name="Foliennummernplatzhalter 7"/>
          <p:cNvSpPr>
            <a:spLocks noGrp="1"/>
          </p:cNvSpPr>
          <p:nvPr>
            <p:ph type="sldNum" sz="quarter" idx="12"/>
          </p:nvPr>
        </p:nvSpPr>
        <p:spPr/>
        <p:txBody>
          <a:bodyPr>
            <a:normAutofit fontScale="85000" lnSpcReduction="20000"/>
          </a:bodyPr>
          <a:lstStyle/>
          <a:p>
            <a:fld id="{990DCB26-31A7-407B-913D-2205DF993093}" type="slidenum">
              <a:rPr lang="de-DE" smtClean="0"/>
              <a:pPr/>
              <a:t>48</a:t>
            </a:fld>
            <a:endParaRPr lang="de-DE"/>
          </a:p>
        </p:txBody>
      </p:sp>
      <p:sp>
        <p:nvSpPr>
          <p:cNvPr id="600067" name="Rectangle 3"/>
          <p:cNvSpPr>
            <a:spLocks noGrp="1" noChangeArrowheads="1"/>
          </p:cNvSpPr>
          <p:nvPr>
            <p:ph sz="quarter" idx="1"/>
          </p:nvPr>
        </p:nvSpPr>
        <p:spPr/>
        <p:txBody>
          <a:bodyPr>
            <a:normAutofit lnSpcReduction="10000"/>
          </a:bodyPr>
          <a:lstStyle/>
          <a:p>
            <a:r>
              <a:rPr lang="en-US" dirty="0" smtClean="0"/>
              <a:t>Consistent Query Answering </a:t>
            </a:r>
          </a:p>
          <a:p>
            <a:pPr lvl="1"/>
            <a:r>
              <a:rPr lang="en-US" dirty="0" smtClean="0"/>
              <a:t>Avoid conflicts and report only certain tuples</a:t>
            </a:r>
          </a:p>
          <a:p>
            <a:pPr lvl="2"/>
            <a:r>
              <a:rPr lang="en-US" dirty="0" smtClean="0"/>
              <a:t>Those that appear in </a:t>
            </a:r>
            <a:r>
              <a:rPr lang="en-US" smtClean="0"/>
              <a:t>every repair [FFM05]</a:t>
            </a:r>
            <a:endParaRPr lang="en-US" dirty="0" smtClean="0"/>
          </a:p>
          <a:p>
            <a:r>
              <a:rPr lang="en-US" dirty="0" smtClean="0"/>
              <a:t>“Possible worlds” models</a:t>
            </a:r>
          </a:p>
          <a:p>
            <a:pPr lvl="1"/>
            <a:r>
              <a:rPr lang="en-US" dirty="0" smtClean="0"/>
              <a:t>Build all possible solutions, annotated with likelihood</a:t>
            </a:r>
          </a:p>
          <a:p>
            <a:pPr lvl="2"/>
            <a:r>
              <a:rPr lang="en-US" dirty="0" smtClean="0"/>
              <a:t>Yes/No/Maybe [DeM89]</a:t>
            </a:r>
          </a:p>
          <a:p>
            <a:pPr lvl="2"/>
            <a:r>
              <a:rPr lang="en-US" dirty="0" smtClean="0"/>
              <a:t>Probability value [LSS94]</a:t>
            </a:r>
          </a:p>
          <a:p>
            <a:pPr lvl="1"/>
            <a:r>
              <a:rPr lang="en-US" dirty="0" smtClean="0"/>
              <a:t>Probabilistic databases [SD05]</a:t>
            </a:r>
          </a:p>
          <a:p>
            <a:pPr lvl="2"/>
            <a:r>
              <a:rPr lang="en-US" dirty="0" smtClean="0"/>
              <a:t>Extend algebra to produce probabilities</a:t>
            </a:r>
          </a:p>
          <a:p>
            <a:pPr lvl="2"/>
            <a:r>
              <a:rPr lang="en-US" dirty="0" smtClean="0"/>
              <a:t>Extend query language to query and export probabilities</a:t>
            </a:r>
          </a:p>
        </p:txBody>
      </p:sp>
    </p:spTree>
  </p:cSld>
  <p:clrMapOvr>
    <a:masterClrMapping/>
  </p:clrMapOvr>
  <p:transition>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noProof="0" dirty="0" smtClean="0"/>
              <a:t>Overview</a:t>
            </a:r>
            <a:endParaRPr lang="en-US" noProof="0" dirty="0"/>
          </a:p>
        </p:txBody>
      </p:sp>
      <p:sp>
        <p:nvSpPr>
          <p:cNvPr id="5" name="Fußzeilenplatzhalter 4"/>
          <p:cNvSpPr>
            <a:spLocks noGrp="1"/>
          </p:cNvSpPr>
          <p:nvPr>
            <p:ph type="ftr" sz="quarter" idx="11"/>
          </p:nvPr>
        </p:nvSpPr>
        <p:spPr/>
        <p:txBody>
          <a:bodyPr/>
          <a:lstStyle/>
          <a:p>
            <a:r>
              <a:rPr lang="de-DE" smtClean="0"/>
              <a:t>Data Fusion | VLDB 2009 Tutorial | Luna Dong &amp; Felix Naumann</a:t>
            </a:r>
            <a:endParaRPr lang="de-DE"/>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de-DE" smtClean="0"/>
              <a:pPr/>
              <a:t>49</a:t>
            </a:fld>
            <a:endParaRPr lang="de-DE"/>
          </a:p>
        </p:txBody>
      </p:sp>
      <p:sp>
        <p:nvSpPr>
          <p:cNvPr id="3" name="Inhaltsplatzhalter 2"/>
          <p:cNvSpPr>
            <a:spLocks noGrp="1"/>
          </p:cNvSpPr>
          <p:nvPr>
            <p:ph sz="quarter" idx="1"/>
          </p:nvPr>
        </p:nvSpPr>
        <p:spPr/>
        <p:txBody>
          <a:bodyPr/>
          <a:lstStyle/>
          <a:p>
            <a:pPr marL="320040" lvl="1" indent="-320040">
              <a:spcBef>
                <a:spcPts val="700"/>
              </a:spcBef>
              <a:buClr>
                <a:schemeClr val="accent2"/>
              </a:buClr>
              <a:buSzPct val="60000"/>
              <a:buFont typeface="Wingdings"/>
              <a:buChar char=""/>
            </a:pPr>
            <a:r>
              <a:rPr lang="en-US" sz="2900" dirty="0" smtClean="0"/>
              <a:t>Data fusion in the integration process</a:t>
            </a:r>
          </a:p>
          <a:p>
            <a:r>
              <a:rPr lang="en-US" dirty="0" smtClean="0"/>
              <a:t>Foundations of data fusion</a:t>
            </a:r>
          </a:p>
          <a:p>
            <a:pPr lvl="1"/>
            <a:r>
              <a:rPr lang="en-US" dirty="0" smtClean="0"/>
              <a:t>Conflict resolution strategies and functions</a:t>
            </a:r>
          </a:p>
          <a:p>
            <a:pPr lvl="1"/>
            <a:r>
              <a:rPr lang="en-US" dirty="0" smtClean="0"/>
              <a:t>Conflict resolution operators</a:t>
            </a:r>
          </a:p>
          <a:p>
            <a:endParaRPr lang="en-US" dirty="0" smtClean="0"/>
          </a:p>
          <a:p>
            <a:r>
              <a:rPr lang="en-US" dirty="0" smtClean="0"/>
              <a:t>Advanced truth-discovery techniques</a:t>
            </a:r>
          </a:p>
          <a:p>
            <a:r>
              <a:rPr lang="en-US" dirty="0" smtClean="0"/>
              <a:t>Existing data fusion systems</a:t>
            </a:r>
          </a:p>
          <a:p>
            <a:r>
              <a:rPr lang="en-US" dirty="0" smtClean="0"/>
              <a:t>Open problems</a:t>
            </a:r>
            <a:endParaRPr lang="en-US" dirty="0"/>
          </a:p>
        </p:txBody>
      </p:sp>
      <p:cxnSp>
        <p:nvCxnSpPr>
          <p:cNvPr id="8" name="Gerade Verbindung 7"/>
          <p:cNvCxnSpPr/>
          <p:nvPr/>
        </p:nvCxnSpPr>
        <p:spPr>
          <a:xfrm>
            <a:off x="571472" y="3857628"/>
            <a:ext cx="814393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smtClean="0"/>
              <a:t>Origins of Data Conflicts: German Names</a:t>
            </a:r>
            <a:endParaRPr lang="en-US" sz="3600" dirty="0"/>
          </a:p>
        </p:txBody>
      </p:sp>
      <p:sp>
        <p:nvSpPr>
          <p:cNvPr id="3" name="Fußzeilenplatzhalter 2"/>
          <p:cNvSpPr>
            <a:spLocks noGrp="1"/>
          </p:cNvSpPr>
          <p:nvPr>
            <p:ph type="ftr" sz="quarter" idx="11"/>
          </p:nvPr>
        </p:nvSpPr>
        <p:spPr/>
        <p:txBody>
          <a:bodyPr/>
          <a:lstStyle/>
          <a:p>
            <a:r>
              <a:rPr lang="pt-BR" smtClean="0"/>
              <a:t>Data Fusion | VLDB 2009 Tutorial | Luna Dong &amp; Felix Naumann</a:t>
            </a:r>
            <a:endParaRPr lang="de-DE"/>
          </a:p>
        </p:txBody>
      </p:sp>
      <p:sp>
        <p:nvSpPr>
          <p:cNvPr id="4" name="Foliennummernplatzhalter 3"/>
          <p:cNvSpPr>
            <a:spLocks noGrp="1"/>
          </p:cNvSpPr>
          <p:nvPr>
            <p:ph type="sldNum" sz="quarter" idx="12"/>
          </p:nvPr>
        </p:nvSpPr>
        <p:spPr/>
        <p:txBody>
          <a:bodyPr>
            <a:normAutofit fontScale="85000" lnSpcReduction="20000"/>
          </a:bodyPr>
          <a:lstStyle/>
          <a:p>
            <a:fld id="{59B5FACA-E808-4B0B-9CE5-2D4613DC80C8}" type="slidenum">
              <a:rPr lang="de-DE" smtClean="0"/>
              <a:pPr/>
              <a:t>5</a:t>
            </a:fld>
            <a:endParaRPr lang="de-DE"/>
          </a:p>
        </p:txBody>
      </p:sp>
      <p:pic>
        <p:nvPicPr>
          <p:cNvPr id="5" name="Picture 2"/>
          <p:cNvPicPr>
            <a:picLocks noChangeAspect="1" noChangeArrowheads="1"/>
          </p:cNvPicPr>
          <p:nvPr/>
        </p:nvPicPr>
        <p:blipFill>
          <a:blip r:embed="rId3" cstate="screen"/>
          <a:srcRect/>
          <a:stretch>
            <a:fillRect/>
          </a:stretch>
        </p:blipFill>
        <p:spPr bwMode="auto">
          <a:xfrm>
            <a:off x="990599" y="1439863"/>
            <a:ext cx="6172201" cy="5186017"/>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noProof="0" dirty="0" smtClean="0"/>
              <a:t>Outline</a:t>
            </a:r>
            <a:endParaRPr lang="en-US" noProof="0" dirty="0"/>
          </a:p>
        </p:txBody>
      </p:sp>
      <p:sp>
        <p:nvSpPr>
          <p:cNvPr id="5" name="Fußzeilenplatzhalter 4"/>
          <p:cNvSpPr>
            <a:spLocks noGrp="1"/>
          </p:cNvSpPr>
          <p:nvPr>
            <p:ph type="ftr" sz="quarter" idx="11"/>
          </p:nvPr>
        </p:nvSpPr>
        <p:spPr/>
        <p:txBody>
          <a:bodyPr/>
          <a:lstStyle/>
          <a:p>
            <a:r>
              <a:rPr lang="de-DE" smtClean="0"/>
              <a:t>Data Fusion | VLDB 2009 Tutorial | Luna Dong &amp; Felix Naumann</a:t>
            </a:r>
            <a:endParaRPr lang="de-DE"/>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de-DE" smtClean="0"/>
              <a:pPr/>
              <a:t>50</a:t>
            </a:fld>
            <a:endParaRPr lang="de-DE"/>
          </a:p>
        </p:txBody>
      </p:sp>
      <p:sp>
        <p:nvSpPr>
          <p:cNvPr id="3" name="Inhaltsplatzhalter 2"/>
          <p:cNvSpPr>
            <a:spLocks noGrp="1"/>
          </p:cNvSpPr>
          <p:nvPr>
            <p:ph sz="quarter" idx="1"/>
          </p:nvPr>
        </p:nvSpPr>
        <p:spPr/>
        <p:txBody>
          <a:bodyPr/>
          <a:lstStyle/>
          <a:p>
            <a:pPr marL="320040" lvl="1" indent="-320040">
              <a:spcBef>
                <a:spcPts val="700"/>
              </a:spcBef>
              <a:buClr>
                <a:schemeClr val="accent2"/>
              </a:buClr>
              <a:buSzPct val="60000"/>
              <a:buFont typeface="Wingdings"/>
              <a:buChar char=""/>
            </a:pPr>
            <a:r>
              <a:rPr lang="en-US" sz="2900" dirty="0" smtClean="0"/>
              <a:t>Data fusion in the integration process</a:t>
            </a:r>
          </a:p>
          <a:p>
            <a:r>
              <a:rPr lang="en-US" noProof="0" dirty="0" smtClean="0"/>
              <a:t>Foundations of data </a:t>
            </a:r>
            <a:r>
              <a:rPr lang="en-US" dirty="0" smtClean="0"/>
              <a:t>f</a:t>
            </a:r>
            <a:r>
              <a:rPr lang="en-US" noProof="0" dirty="0" err="1" smtClean="0"/>
              <a:t>usion</a:t>
            </a:r>
            <a:endParaRPr lang="en-US" noProof="0" dirty="0" smtClean="0"/>
          </a:p>
          <a:p>
            <a:pPr lvl="1"/>
            <a:r>
              <a:rPr lang="en-US" noProof="0" dirty="0" smtClean="0"/>
              <a:t>Conflict resolution strategies and functions</a:t>
            </a:r>
          </a:p>
          <a:p>
            <a:pPr lvl="1"/>
            <a:r>
              <a:rPr lang="en-US" noProof="0" dirty="0" smtClean="0"/>
              <a:t>Conflict resolution operators</a:t>
            </a:r>
          </a:p>
          <a:p>
            <a:r>
              <a:rPr lang="en-US" noProof="0" dirty="0" smtClean="0"/>
              <a:t>Advanced </a:t>
            </a:r>
            <a:r>
              <a:rPr lang="en-US" dirty="0" smtClean="0"/>
              <a:t>truth-discovery techniques</a:t>
            </a:r>
            <a:endParaRPr lang="en-US" noProof="0" dirty="0" smtClean="0"/>
          </a:p>
          <a:p>
            <a:r>
              <a:rPr lang="en-US" noProof="0" dirty="0" smtClean="0"/>
              <a:t>Data fusion in existing integration systems</a:t>
            </a:r>
          </a:p>
          <a:p>
            <a:r>
              <a:rPr lang="en-US" noProof="0" dirty="0" smtClean="0"/>
              <a:t>Open problems</a:t>
            </a:r>
            <a:endParaRPr lang="en-US" noProof="0" dirty="0"/>
          </a:p>
        </p:txBody>
      </p:sp>
      <p:sp>
        <p:nvSpPr>
          <p:cNvPr id="6" name="Pfeil nach rechts 5"/>
          <p:cNvSpPr/>
          <p:nvPr/>
        </p:nvSpPr>
        <p:spPr>
          <a:xfrm>
            <a:off x="142844" y="3696996"/>
            <a:ext cx="50006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3175139" y="4786322"/>
            <a:ext cx="1643074" cy="5715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86050" y="5715016"/>
            <a:ext cx="2000264" cy="5715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729" name="Rectangle 25"/>
          <p:cNvSpPr>
            <a:spLocks noGrp="1" noChangeArrowheads="1"/>
          </p:cNvSpPr>
          <p:nvPr>
            <p:ph type="title"/>
          </p:nvPr>
        </p:nvSpPr>
        <p:spPr/>
        <p:txBody>
          <a:bodyPr>
            <a:normAutofit fontScale="90000"/>
          </a:bodyPr>
          <a:lstStyle/>
          <a:p>
            <a:r>
              <a:rPr lang="en-US" dirty="0" smtClean="0"/>
              <a:t>Basic Strategies</a:t>
            </a:r>
            <a:endParaRPr lang="en-US" dirty="0"/>
          </a:p>
        </p:txBody>
      </p:sp>
      <p:sp>
        <p:nvSpPr>
          <p:cNvPr id="36" name="Fußzeilenplatzhalter 35"/>
          <p:cNvSpPr>
            <a:spLocks noGrp="1"/>
          </p:cNvSpPr>
          <p:nvPr>
            <p:ph type="ftr" sz="quarter" idx="11"/>
          </p:nvPr>
        </p:nvSpPr>
        <p:spPr/>
        <p:txBody>
          <a:bodyPr/>
          <a:lstStyle/>
          <a:p>
            <a:r>
              <a:rPr lang="de-DE" smtClean="0"/>
              <a:t>Data Fusion | VLDB 2009 Tutorial | Luna Dong &amp; Felix Naumann</a:t>
            </a:r>
            <a:endParaRPr lang="de-DE"/>
          </a:p>
        </p:txBody>
      </p:sp>
      <p:sp>
        <p:nvSpPr>
          <p:cNvPr id="35" name="Foliennummernplatzhalter 34"/>
          <p:cNvSpPr>
            <a:spLocks noGrp="1"/>
          </p:cNvSpPr>
          <p:nvPr>
            <p:ph type="sldNum" sz="quarter" idx="12"/>
          </p:nvPr>
        </p:nvSpPr>
        <p:spPr/>
        <p:txBody>
          <a:bodyPr>
            <a:normAutofit fontScale="85000" lnSpcReduction="20000"/>
          </a:bodyPr>
          <a:lstStyle/>
          <a:p>
            <a:fld id="{990DCB26-31A7-407B-913D-2205DF993093}" type="slidenum">
              <a:rPr lang="de-DE" smtClean="0"/>
              <a:pPr/>
              <a:t>51</a:t>
            </a:fld>
            <a:endParaRPr lang="de-DE" dirty="0"/>
          </a:p>
        </p:txBody>
      </p:sp>
      <p:sp>
        <p:nvSpPr>
          <p:cNvPr id="712706" name="Text Box 2"/>
          <p:cNvSpPr txBox="1">
            <a:spLocks noChangeArrowheads="1"/>
          </p:cNvSpPr>
          <p:nvPr/>
        </p:nvSpPr>
        <p:spPr bwMode="auto">
          <a:xfrm>
            <a:off x="520069" y="2837175"/>
            <a:ext cx="1387111" cy="830997"/>
          </a:xfrm>
          <a:prstGeom prst="rect">
            <a:avLst/>
          </a:prstGeom>
          <a:noFill/>
          <a:ln w="9525">
            <a:noFill/>
            <a:miter lim="800000"/>
            <a:headEnd/>
            <a:tailEnd/>
          </a:ln>
          <a:effectLst/>
        </p:spPr>
        <p:txBody>
          <a:bodyPr wrap="none">
            <a:spAutoFit/>
          </a:bodyPr>
          <a:lstStyle/>
          <a:p>
            <a:pPr algn="ctr"/>
            <a:r>
              <a:rPr lang="en-US" sz="2400" dirty="0">
                <a:solidFill>
                  <a:schemeClr val="accent2"/>
                </a:solidFill>
              </a:rPr>
              <a:t>conflict</a:t>
            </a:r>
          </a:p>
          <a:p>
            <a:pPr algn="ctr"/>
            <a:r>
              <a:rPr lang="en-US" sz="2400" dirty="0">
                <a:solidFill>
                  <a:schemeClr val="accent2"/>
                </a:solidFill>
              </a:rPr>
              <a:t>ignorance</a:t>
            </a:r>
          </a:p>
        </p:txBody>
      </p:sp>
      <p:sp>
        <p:nvSpPr>
          <p:cNvPr id="712707" name="Text Box 3"/>
          <p:cNvSpPr txBox="1">
            <a:spLocks noChangeArrowheads="1"/>
          </p:cNvSpPr>
          <p:nvPr/>
        </p:nvSpPr>
        <p:spPr bwMode="auto">
          <a:xfrm>
            <a:off x="2621628" y="2837175"/>
            <a:ext cx="1451295" cy="830997"/>
          </a:xfrm>
          <a:prstGeom prst="rect">
            <a:avLst/>
          </a:prstGeom>
          <a:noFill/>
          <a:ln w="9525">
            <a:noFill/>
            <a:miter lim="800000"/>
            <a:headEnd/>
            <a:tailEnd/>
          </a:ln>
          <a:effectLst/>
        </p:spPr>
        <p:txBody>
          <a:bodyPr wrap="none">
            <a:spAutoFit/>
          </a:bodyPr>
          <a:lstStyle/>
          <a:p>
            <a:pPr algn="ctr"/>
            <a:r>
              <a:rPr lang="en-US" sz="2400" dirty="0">
                <a:solidFill>
                  <a:schemeClr val="accent4"/>
                </a:solidFill>
              </a:rPr>
              <a:t>conflict</a:t>
            </a:r>
          </a:p>
          <a:p>
            <a:pPr algn="ctr"/>
            <a:r>
              <a:rPr lang="en-US" sz="2400" dirty="0">
                <a:solidFill>
                  <a:schemeClr val="accent4"/>
                </a:solidFill>
              </a:rPr>
              <a:t>avoidance</a:t>
            </a:r>
          </a:p>
        </p:txBody>
      </p:sp>
      <p:sp>
        <p:nvSpPr>
          <p:cNvPr id="712708" name="Text Box 4"/>
          <p:cNvSpPr txBox="1">
            <a:spLocks noChangeArrowheads="1"/>
          </p:cNvSpPr>
          <p:nvPr/>
        </p:nvSpPr>
        <p:spPr bwMode="auto">
          <a:xfrm>
            <a:off x="6225924" y="2837175"/>
            <a:ext cx="1338829" cy="830997"/>
          </a:xfrm>
          <a:prstGeom prst="rect">
            <a:avLst/>
          </a:prstGeom>
          <a:noFill/>
          <a:ln w="9525">
            <a:noFill/>
            <a:miter lim="800000"/>
            <a:headEnd/>
            <a:tailEnd/>
          </a:ln>
          <a:effectLst/>
        </p:spPr>
        <p:txBody>
          <a:bodyPr wrap="none">
            <a:spAutoFit/>
          </a:bodyPr>
          <a:lstStyle/>
          <a:p>
            <a:pPr algn="ctr"/>
            <a:r>
              <a:rPr lang="en-US" sz="2400">
                <a:solidFill>
                  <a:schemeClr val="accent5"/>
                </a:solidFill>
              </a:rPr>
              <a:t>conflict</a:t>
            </a:r>
          </a:p>
          <a:p>
            <a:pPr algn="ctr"/>
            <a:r>
              <a:rPr lang="en-US" sz="2400">
                <a:solidFill>
                  <a:schemeClr val="accent5"/>
                </a:solidFill>
              </a:rPr>
              <a:t>resolution</a:t>
            </a:r>
          </a:p>
        </p:txBody>
      </p:sp>
      <p:sp>
        <p:nvSpPr>
          <p:cNvPr id="712709" name="Text Box 5"/>
          <p:cNvSpPr txBox="1">
            <a:spLocks noChangeArrowheads="1"/>
          </p:cNvSpPr>
          <p:nvPr/>
        </p:nvSpPr>
        <p:spPr bwMode="auto">
          <a:xfrm>
            <a:off x="3219457" y="1500174"/>
            <a:ext cx="2270173" cy="830997"/>
          </a:xfrm>
          <a:prstGeom prst="rect">
            <a:avLst/>
          </a:prstGeom>
          <a:noFill/>
          <a:ln w="9525">
            <a:noFill/>
            <a:miter lim="800000"/>
            <a:headEnd/>
            <a:tailEnd/>
          </a:ln>
          <a:effectLst/>
        </p:spPr>
        <p:txBody>
          <a:bodyPr wrap="none">
            <a:spAutoFit/>
          </a:bodyPr>
          <a:lstStyle/>
          <a:p>
            <a:pPr algn="ctr"/>
            <a:r>
              <a:rPr lang="en-US" sz="2400" dirty="0">
                <a:solidFill>
                  <a:schemeClr val="tx2"/>
                </a:solidFill>
              </a:rPr>
              <a:t>conflict resolution</a:t>
            </a:r>
          </a:p>
          <a:p>
            <a:pPr algn="ctr"/>
            <a:r>
              <a:rPr lang="en-US" sz="2400" dirty="0">
                <a:solidFill>
                  <a:schemeClr val="tx2"/>
                </a:solidFill>
              </a:rPr>
              <a:t>strategies</a:t>
            </a:r>
          </a:p>
        </p:txBody>
      </p:sp>
      <p:cxnSp>
        <p:nvCxnSpPr>
          <p:cNvPr id="712710" name="AutoShape 6"/>
          <p:cNvCxnSpPr>
            <a:cxnSpLocks noChangeShapeType="1"/>
            <a:stCxn id="712709" idx="2"/>
            <a:endCxn id="712707" idx="0"/>
          </p:cNvCxnSpPr>
          <p:nvPr/>
        </p:nvCxnSpPr>
        <p:spPr bwMode="auto">
          <a:xfrm rot="5400000">
            <a:off x="3597908" y="2080539"/>
            <a:ext cx="506004" cy="1007268"/>
          </a:xfrm>
          <a:prstGeom prst="straightConnector1">
            <a:avLst/>
          </a:prstGeom>
          <a:noFill/>
          <a:ln w="9525">
            <a:solidFill>
              <a:schemeClr val="tx1"/>
            </a:solidFill>
            <a:round/>
            <a:headEnd/>
            <a:tailEnd/>
          </a:ln>
          <a:effectLst/>
        </p:spPr>
      </p:cxnSp>
      <p:cxnSp>
        <p:nvCxnSpPr>
          <p:cNvPr id="712711" name="AutoShape 7"/>
          <p:cNvCxnSpPr>
            <a:cxnSpLocks noChangeShapeType="1"/>
            <a:stCxn id="712709" idx="2"/>
            <a:endCxn id="712706" idx="0"/>
          </p:cNvCxnSpPr>
          <p:nvPr/>
        </p:nvCxnSpPr>
        <p:spPr bwMode="auto">
          <a:xfrm rot="5400000">
            <a:off x="2531083" y="1013714"/>
            <a:ext cx="506004" cy="3140919"/>
          </a:xfrm>
          <a:prstGeom prst="straightConnector1">
            <a:avLst/>
          </a:prstGeom>
          <a:noFill/>
          <a:ln w="9525">
            <a:solidFill>
              <a:schemeClr val="tx1"/>
            </a:solidFill>
            <a:round/>
            <a:headEnd/>
            <a:tailEnd/>
          </a:ln>
          <a:effectLst/>
        </p:spPr>
      </p:cxnSp>
      <p:cxnSp>
        <p:nvCxnSpPr>
          <p:cNvPr id="712712" name="AutoShape 8"/>
          <p:cNvCxnSpPr>
            <a:cxnSpLocks noChangeShapeType="1"/>
            <a:stCxn id="712709" idx="2"/>
            <a:endCxn id="712708" idx="0"/>
          </p:cNvCxnSpPr>
          <p:nvPr/>
        </p:nvCxnSpPr>
        <p:spPr bwMode="auto">
          <a:xfrm rot="16200000" flipH="1">
            <a:off x="5371939" y="1313775"/>
            <a:ext cx="506004" cy="2540795"/>
          </a:xfrm>
          <a:prstGeom prst="straightConnector1">
            <a:avLst/>
          </a:prstGeom>
          <a:noFill/>
          <a:ln w="9525">
            <a:solidFill>
              <a:schemeClr val="tx1"/>
            </a:solidFill>
            <a:round/>
            <a:headEnd/>
            <a:tailEnd/>
          </a:ln>
          <a:effectLst/>
        </p:spPr>
      </p:cxnSp>
      <p:sp>
        <p:nvSpPr>
          <p:cNvPr id="712713" name="Text Box 9"/>
          <p:cNvSpPr txBox="1">
            <a:spLocks noChangeArrowheads="1"/>
          </p:cNvSpPr>
          <p:nvPr/>
        </p:nvSpPr>
        <p:spPr bwMode="auto">
          <a:xfrm>
            <a:off x="1812794" y="4064314"/>
            <a:ext cx="1149675" cy="830997"/>
          </a:xfrm>
          <a:prstGeom prst="rect">
            <a:avLst/>
          </a:prstGeom>
          <a:noFill/>
          <a:ln w="9525">
            <a:noFill/>
            <a:miter lim="800000"/>
            <a:headEnd/>
            <a:tailEnd/>
          </a:ln>
          <a:effectLst/>
        </p:spPr>
        <p:txBody>
          <a:bodyPr wrap="none">
            <a:spAutoFit/>
          </a:bodyPr>
          <a:lstStyle/>
          <a:p>
            <a:pPr algn="ctr"/>
            <a:r>
              <a:rPr lang="en-US" sz="2400" dirty="0">
                <a:solidFill>
                  <a:schemeClr val="accent4"/>
                </a:solidFill>
              </a:rPr>
              <a:t>instance</a:t>
            </a:r>
          </a:p>
          <a:p>
            <a:pPr algn="ctr"/>
            <a:r>
              <a:rPr lang="en-US" sz="2400" dirty="0">
                <a:solidFill>
                  <a:schemeClr val="accent4"/>
                </a:solidFill>
              </a:rPr>
              <a:t>based</a:t>
            </a:r>
          </a:p>
        </p:txBody>
      </p:sp>
      <p:sp>
        <p:nvSpPr>
          <p:cNvPr id="712714" name="Text Box 10"/>
          <p:cNvSpPr txBox="1">
            <a:spLocks noChangeArrowheads="1"/>
          </p:cNvSpPr>
          <p:nvPr/>
        </p:nvSpPr>
        <p:spPr bwMode="auto">
          <a:xfrm>
            <a:off x="5254494" y="4064314"/>
            <a:ext cx="1149675" cy="830997"/>
          </a:xfrm>
          <a:prstGeom prst="rect">
            <a:avLst/>
          </a:prstGeom>
          <a:noFill/>
          <a:ln w="9525">
            <a:noFill/>
            <a:miter lim="800000"/>
            <a:headEnd/>
            <a:tailEnd/>
          </a:ln>
          <a:effectLst/>
        </p:spPr>
        <p:txBody>
          <a:bodyPr wrap="none">
            <a:spAutoFit/>
          </a:bodyPr>
          <a:lstStyle/>
          <a:p>
            <a:pPr algn="ctr"/>
            <a:r>
              <a:rPr lang="en-US" sz="2400">
                <a:solidFill>
                  <a:schemeClr val="accent5"/>
                </a:solidFill>
              </a:rPr>
              <a:t>instance</a:t>
            </a:r>
          </a:p>
          <a:p>
            <a:pPr algn="ctr"/>
            <a:r>
              <a:rPr lang="en-US" sz="2400">
                <a:solidFill>
                  <a:schemeClr val="accent5"/>
                </a:solidFill>
              </a:rPr>
              <a:t>based</a:t>
            </a:r>
          </a:p>
        </p:txBody>
      </p:sp>
      <p:sp>
        <p:nvSpPr>
          <p:cNvPr id="712715" name="Text Box 11"/>
          <p:cNvSpPr txBox="1">
            <a:spLocks noChangeArrowheads="1"/>
          </p:cNvSpPr>
          <p:nvPr/>
        </p:nvSpPr>
        <p:spPr bwMode="auto">
          <a:xfrm>
            <a:off x="3350714" y="4064314"/>
            <a:ext cx="1390124" cy="830997"/>
          </a:xfrm>
          <a:prstGeom prst="rect">
            <a:avLst/>
          </a:prstGeom>
          <a:noFill/>
          <a:ln w="9525">
            <a:noFill/>
            <a:miter lim="800000"/>
            <a:headEnd/>
            <a:tailEnd/>
          </a:ln>
          <a:effectLst/>
        </p:spPr>
        <p:txBody>
          <a:bodyPr wrap="none">
            <a:spAutoFit/>
          </a:bodyPr>
          <a:lstStyle/>
          <a:p>
            <a:pPr algn="ctr"/>
            <a:r>
              <a:rPr lang="en-US" sz="2400">
                <a:solidFill>
                  <a:schemeClr val="accent4"/>
                </a:solidFill>
              </a:rPr>
              <a:t>metadata</a:t>
            </a:r>
          </a:p>
          <a:p>
            <a:pPr algn="ctr"/>
            <a:r>
              <a:rPr lang="en-US" sz="2400">
                <a:solidFill>
                  <a:schemeClr val="accent4"/>
                </a:solidFill>
              </a:rPr>
              <a:t>based</a:t>
            </a:r>
          </a:p>
        </p:txBody>
      </p:sp>
      <p:sp>
        <p:nvSpPr>
          <p:cNvPr id="712716" name="Text Box 12"/>
          <p:cNvSpPr txBox="1">
            <a:spLocks noChangeArrowheads="1"/>
          </p:cNvSpPr>
          <p:nvPr/>
        </p:nvSpPr>
        <p:spPr bwMode="auto">
          <a:xfrm>
            <a:off x="7240089" y="4064314"/>
            <a:ext cx="1390124" cy="830997"/>
          </a:xfrm>
          <a:prstGeom prst="rect">
            <a:avLst/>
          </a:prstGeom>
          <a:noFill/>
          <a:ln w="9525">
            <a:noFill/>
            <a:miter lim="800000"/>
            <a:headEnd/>
            <a:tailEnd/>
          </a:ln>
          <a:effectLst/>
        </p:spPr>
        <p:txBody>
          <a:bodyPr wrap="none">
            <a:spAutoFit/>
          </a:bodyPr>
          <a:lstStyle/>
          <a:p>
            <a:pPr algn="ctr"/>
            <a:r>
              <a:rPr lang="en-US" sz="2400">
                <a:solidFill>
                  <a:schemeClr val="accent5"/>
                </a:solidFill>
              </a:rPr>
              <a:t>metadata</a:t>
            </a:r>
          </a:p>
          <a:p>
            <a:pPr algn="ctr"/>
            <a:r>
              <a:rPr lang="en-US" sz="2400">
                <a:solidFill>
                  <a:schemeClr val="accent5"/>
                </a:solidFill>
              </a:rPr>
              <a:t>based</a:t>
            </a:r>
          </a:p>
        </p:txBody>
      </p:sp>
      <p:cxnSp>
        <p:nvCxnSpPr>
          <p:cNvPr id="712717" name="AutoShape 13"/>
          <p:cNvCxnSpPr>
            <a:cxnSpLocks noChangeShapeType="1"/>
            <a:stCxn id="712707" idx="2"/>
            <a:endCxn id="712713" idx="0"/>
          </p:cNvCxnSpPr>
          <p:nvPr/>
        </p:nvCxnSpPr>
        <p:spPr bwMode="auto">
          <a:xfrm rot="5400000">
            <a:off x="2669383" y="3386421"/>
            <a:ext cx="396142" cy="959644"/>
          </a:xfrm>
          <a:prstGeom prst="straightConnector1">
            <a:avLst/>
          </a:prstGeom>
          <a:noFill/>
          <a:ln w="9525">
            <a:solidFill>
              <a:schemeClr val="tx1"/>
            </a:solidFill>
            <a:round/>
            <a:headEnd/>
            <a:tailEnd/>
          </a:ln>
          <a:effectLst/>
        </p:spPr>
      </p:cxnSp>
      <p:cxnSp>
        <p:nvCxnSpPr>
          <p:cNvPr id="712718" name="AutoShape 14"/>
          <p:cNvCxnSpPr>
            <a:cxnSpLocks noChangeShapeType="1"/>
            <a:stCxn id="712707" idx="2"/>
            <a:endCxn id="712715" idx="0"/>
          </p:cNvCxnSpPr>
          <p:nvPr/>
        </p:nvCxnSpPr>
        <p:spPr bwMode="auto">
          <a:xfrm rot="16200000" flipH="1">
            <a:off x="3498455" y="3516993"/>
            <a:ext cx="396142" cy="698500"/>
          </a:xfrm>
          <a:prstGeom prst="straightConnector1">
            <a:avLst/>
          </a:prstGeom>
          <a:noFill/>
          <a:ln w="9525">
            <a:solidFill>
              <a:schemeClr val="tx1"/>
            </a:solidFill>
            <a:round/>
            <a:headEnd/>
            <a:tailEnd/>
          </a:ln>
          <a:effectLst/>
        </p:spPr>
      </p:cxnSp>
      <p:cxnSp>
        <p:nvCxnSpPr>
          <p:cNvPr id="712719" name="AutoShape 15"/>
          <p:cNvCxnSpPr>
            <a:cxnSpLocks noChangeShapeType="1"/>
            <a:stCxn id="712708" idx="2"/>
            <a:endCxn id="712714" idx="0"/>
          </p:cNvCxnSpPr>
          <p:nvPr/>
        </p:nvCxnSpPr>
        <p:spPr bwMode="auto">
          <a:xfrm rot="5400000">
            <a:off x="6164265" y="3333240"/>
            <a:ext cx="396142" cy="1066007"/>
          </a:xfrm>
          <a:prstGeom prst="straightConnector1">
            <a:avLst/>
          </a:prstGeom>
          <a:noFill/>
          <a:ln w="9525">
            <a:solidFill>
              <a:schemeClr val="tx1"/>
            </a:solidFill>
            <a:round/>
            <a:headEnd/>
            <a:tailEnd/>
          </a:ln>
          <a:effectLst/>
        </p:spPr>
      </p:cxnSp>
      <p:cxnSp>
        <p:nvCxnSpPr>
          <p:cNvPr id="712720" name="AutoShape 16"/>
          <p:cNvCxnSpPr>
            <a:cxnSpLocks noChangeShapeType="1"/>
            <a:stCxn id="712708" idx="2"/>
            <a:endCxn id="712716" idx="0"/>
          </p:cNvCxnSpPr>
          <p:nvPr/>
        </p:nvCxnSpPr>
        <p:spPr bwMode="auto">
          <a:xfrm rot="16200000" flipH="1">
            <a:off x="7217174" y="3346337"/>
            <a:ext cx="396142" cy="1039812"/>
          </a:xfrm>
          <a:prstGeom prst="straightConnector1">
            <a:avLst/>
          </a:prstGeom>
          <a:noFill/>
          <a:ln w="9525">
            <a:solidFill>
              <a:schemeClr val="tx1"/>
            </a:solidFill>
            <a:round/>
            <a:headEnd/>
            <a:tailEnd/>
          </a:ln>
          <a:effectLst/>
        </p:spPr>
      </p:cxnSp>
      <p:sp>
        <p:nvSpPr>
          <p:cNvPr id="712721" name="Text Box 17"/>
          <p:cNvSpPr txBox="1">
            <a:spLocks noChangeArrowheads="1"/>
          </p:cNvSpPr>
          <p:nvPr/>
        </p:nvSpPr>
        <p:spPr bwMode="auto">
          <a:xfrm>
            <a:off x="3208582" y="5396227"/>
            <a:ext cx="1236236" cy="461665"/>
          </a:xfrm>
          <a:prstGeom prst="rect">
            <a:avLst/>
          </a:prstGeom>
          <a:noFill/>
          <a:ln w="9525">
            <a:noFill/>
            <a:miter lim="800000"/>
            <a:headEnd/>
            <a:tailEnd/>
          </a:ln>
          <a:effectLst/>
        </p:spPr>
        <p:txBody>
          <a:bodyPr wrap="none">
            <a:spAutoFit/>
          </a:bodyPr>
          <a:lstStyle/>
          <a:p>
            <a:pPr algn="ctr"/>
            <a:r>
              <a:rPr lang="en-US" sz="2400" dirty="0">
                <a:solidFill>
                  <a:schemeClr val="accent5"/>
                </a:solidFill>
              </a:rPr>
              <a:t>deciding</a:t>
            </a:r>
          </a:p>
        </p:txBody>
      </p:sp>
      <p:sp>
        <p:nvSpPr>
          <p:cNvPr id="712722" name="Text Box 18"/>
          <p:cNvSpPr txBox="1">
            <a:spLocks noChangeArrowheads="1"/>
          </p:cNvSpPr>
          <p:nvPr/>
        </p:nvSpPr>
        <p:spPr bwMode="auto">
          <a:xfrm>
            <a:off x="4617461" y="5396227"/>
            <a:ext cx="1406154" cy="461665"/>
          </a:xfrm>
          <a:prstGeom prst="rect">
            <a:avLst/>
          </a:prstGeom>
          <a:noFill/>
          <a:ln w="9525">
            <a:noFill/>
            <a:miter lim="800000"/>
            <a:headEnd/>
            <a:tailEnd/>
          </a:ln>
          <a:effectLst/>
        </p:spPr>
        <p:txBody>
          <a:bodyPr wrap="none">
            <a:spAutoFit/>
          </a:bodyPr>
          <a:lstStyle/>
          <a:p>
            <a:pPr algn="ctr"/>
            <a:r>
              <a:rPr lang="en-US" sz="2400">
                <a:solidFill>
                  <a:schemeClr val="accent5"/>
                </a:solidFill>
              </a:rPr>
              <a:t>mediating</a:t>
            </a:r>
          </a:p>
        </p:txBody>
      </p:sp>
      <p:cxnSp>
        <p:nvCxnSpPr>
          <p:cNvPr id="712723" name="AutoShape 19"/>
          <p:cNvCxnSpPr>
            <a:cxnSpLocks noChangeShapeType="1"/>
            <a:stCxn id="712714" idx="2"/>
            <a:endCxn id="712721" idx="0"/>
          </p:cNvCxnSpPr>
          <p:nvPr/>
        </p:nvCxnSpPr>
        <p:spPr bwMode="auto">
          <a:xfrm rot="5400000">
            <a:off x="4577558" y="4144453"/>
            <a:ext cx="500916" cy="2002632"/>
          </a:xfrm>
          <a:prstGeom prst="straightConnector1">
            <a:avLst/>
          </a:prstGeom>
          <a:noFill/>
          <a:ln w="9525">
            <a:solidFill>
              <a:schemeClr val="tx1"/>
            </a:solidFill>
            <a:round/>
            <a:headEnd/>
            <a:tailEnd/>
          </a:ln>
          <a:effectLst/>
        </p:spPr>
      </p:cxnSp>
      <p:cxnSp>
        <p:nvCxnSpPr>
          <p:cNvPr id="712724" name="AutoShape 20"/>
          <p:cNvCxnSpPr>
            <a:cxnSpLocks noChangeShapeType="1"/>
            <a:stCxn id="712714" idx="2"/>
            <a:endCxn id="712722" idx="0"/>
          </p:cNvCxnSpPr>
          <p:nvPr/>
        </p:nvCxnSpPr>
        <p:spPr bwMode="auto">
          <a:xfrm rot="5400000">
            <a:off x="5324477" y="4891372"/>
            <a:ext cx="500916" cy="508794"/>
          </a:xfrm>
          <a:prstGeom prst="straightConnector1">
            <a:avLst/>
          </a:prstGeom>
          <a:noFill/>
          <a:ln w="9525">
            <a:solidFill>
              <a:schemeClr val="tx1"/>
            </a:solidFill>
            <a:round/>
            <a:headEnd/>
            <a:tailEnd/>
          </a:ln>
          <a:effectLst/>
        </p:spPr>
      </p:cxnSp>
      <p:sp>
        <p:nvSpPr>
          <p:cNvPr id="712725" name="Text Box 21"/>
          <p:cNvSpPr txBox="1">
            <a:spLocks noChangeArrowheads="1"/>
          </p:cNvSpPr>
          <p:nvPr/>
        </p:nvSpPr>
        <p:spPr bwMode="auto">
          <a:xfrm>
            <a:off x="6234357" y="5396227"/>
            <a:ext cx="1236236" cy="461665"/>
          </a:xfrm>
          <a:prstGeom prst="rect">
            <a:avLst/>
          </a:prstGeom>
          <a:noFill/>
          <a:ln w="9525">
            <a:noFill/>
            <a:miter lim="800000"/>
            <a:headEnd/>
            <a:tailEnd/>
          </a:ln>
          <a:effectLst/>
        </p:spPr>
        <p:txBody>
          <a:bodyPr wrap="none">
            <a:spAutoFit/>
          </a:bodyPr>
          <a:lstStyle/>
          <a:p>
            <a:pPr algn="ctr"/>
            <a:r>
              <a:rPr lang="en-US" sz="2400">
                <a:solidFill>
                  <a:schemeClr val="accent5"/>
                </a:solidFill>
              </a:rPr>
              <a:t>deciding</a:t>
            </a:r>
          </a:p>
        </p:txBody>
      </p:sp>
      <p:sp>
        <p:nvSpPr>
          <p:cNvPr id="712726" name="Text Box 22"/>
          <p:cNvSpPr txBox="1">
            <a:spLocks noChangeArrowheads="1"/>
          </p:cNvSpPr>
          <p:nvPr/>
        </p:nvSpPr>
        <p:spPr bwMode="auto">
          <a:xfrm>
            <a:off x="7714673" y="5396227"/>
            <a:ext cx="1406154" cy="461665"/>
          </a:xfrm>
          <a:prstGeom prst="rect">
            <a:avLst/>
          </a:prstGeom>
          <a:noFill/>
          <a:ln w="9525">
            <a:noFill/>
            <a:miter lim="800000"/>
            <a:headEnd/>
            <a:tailEnd/>
          </a:ln>
          <a:effectLst/>
        </p:spPr>
        <p:txBody>
          <a:bodyPr wrap="none">
            <a:spAutoFit/>
          </a:bodyPr>
          <a:lstStyle/>
          <a:p>
            <a:pPr algn="ctr"/>
            <a:r>
              <a:rPr lang="en-US" sz="2400">
                <a:solidFill>
                  <a:schemeClr val="accent5"/>
                </a:solidFill>
              </a:rPr>
              <a:t>mediating</a:t>
            </a:r>
          </a:p>
        </p:txBody>
      </p:sp>
      <p:cxnSp>
        <p:nvCxnSpPr>
          <p:cNvPr id="712727" name="AutoShape 23"/>
          <p:cNvCxnSpPr>
            <a:cxnSpLocks noChangeShapeType="1"/>
            <a:stCxn id="712716" idx="2"/>
            <a:endCxn id="712725" idx="0"/>
          </p:cNvCxnSpPr>
          <p:nvPr/>
        </p:nvCxnSpPr>
        <p:spPr bwMode="auto">
          <a:xfrm rot="5400000">
            <a:off x="7143355" y="4604431"/>
            <a:ext cx="500916" cy="1082676"/>
          </a:xfrm>
          <a:prstGeom prst="straightConnector1">
            <a:avLst/>
          </a:prstGeom>
          <a:noFill/>
          <a:ln w="9525">
            <a:solidFill>
              <a:schemeClr val="tx1"/>
            </a:solidFill>
            <a:round/>
            <a:headEnd/>
            <a:tailEnd/>
          </a:ln>
          <a:effectLst/>
        </p:spPr>
      </p:cxnSp>
      <p:cxnSp>
        <p:nvCxnSpPr>
          <p:cNvPr id="712728" name="AutoShape 24"/>
          <p:cNvCxnSpPr>
            <a:cxnSpLocks noChangeShapeType="1"/>
            <a:stCxn id="712716" idx="2"/>
            <a:endCxn id="712726" idx="0"/>
          </p:cNvCxnSpPr>
          <p:nvPr/>
        </p:nvCxnSpPr>
        <p:spPr bwMode="auto">
          <a:xfrm rot="16200000" flipH="1">
            <a:off x="7925992" y="4904469"/>
            <a:ext cx="500916" cy="482599"/>
          </a:xfrm>
          <a:prstGeom prst="straightConnector1">
            <a:avLst/>
          </a:prstGeom>
          <a:noFill/>
          <a:ln w="9525">
            <a:solidFill>
              <a:schemeClr val="tx1"/>
            </a:solidFill>
            <a:round/>
            <a:headEnd/>
            <a:tailEnd/>
          </a:ln>
          <a:effectLst/>
        </p:spPr>
      </p:cxnSp>
      <p:sp>
        <p:nvSpPr>
          <p:cNvPr id="28" name="Text Box 3"/>
          <p:cNvSpPr txBox="1">
            <a:spLocks noChangeArrowheads="1"/>
          </p:cNvSpPr>
          <p:nvPr/>
        </p:nvSpPr>
        <p:spPr bwMode="auto">
          <a:xfrm>
            <a:off x="570730" y="3621289"/>
            <a:ext cx="1358064" cy="307777"/>
          </a:xfrm>
          <a:prstGeom prst="rect">
            <a:avLst/>
          </a:prstGeom>
          <a:noFill/>
          <a:ln w="9525">
            <a:noFill/>
            <a:miter lim="800000"/>
            <a:headEnd/>
            <a:tailEnd/>
          </a:ln>
          <a:effectLst/>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Pass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it</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on</a:t>
            </a:r>
          </a:p>
        </p:txBody>
      </p:sp>
      <p:sp>
        <p:nvSpPr>
          <p:cNvPr id="29" name="Text Box 4"/>
          <p:cNvSpPr txBox="1">
            <a:spLocks noChangeArrowheads="1"/>
          </p:cNvSpPr>
          <p:nvPr/>
        </p:nvSpPr>
        <p:spPr bwMode="auto">
          <a:xfrm>
            <a:off x="1357290" y="4762038"/>
            <a:ext cx="2000264" cy="738664"/>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Take </a:t>
            </a:r>
            <a:r>
              <a:rPr lang="de-DE" sz="1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the</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r>
            <a:b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br>
            <a:r>
              <a:rPr lang="de-DE" sz="1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information</a:t>
            </a:r>
            <a:endPar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a:p>
            <a:pPr algn="ctr"/>
            <a:r>
              <a:rPr lang="de-DE" sz="1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No</a:t>
            </a:r>
            <a: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Gossiping</a:t>
            </a:r>
            <a:endPar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p:txBody>
      </p:sp>
      <p:sp>
        <p:nvSpPr>
          <p:cNvPr id="30" name="Text Box 5"/>
          <p:cNvSpPr txBox="1">
            <a:spLocks noChangeArrowheads="1"/>
          </p:cNvSpPr>
          <p:nvPr/>
        </p:nvSpPr>
        <p:spPr bwMode="auto">
          <a:xfrm>
            <a:off x="3248714" y="4834606"/>
            <a:ext cx="1537600" cy="523220"/>
          </a:xfrm>
          <a:prstGeom prst="rect">
            <a:avLst/>
          </a:prstGeom>
          <a:noFill/>
          <a:ln w="9525">
            <a:noFill/>
            <a:miter lim="800000"/>
            <a:headEnd/>
            <a:tailEnd/>
          </a:ln>
          <a:effectLst/>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Trust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your</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r>
            <a:b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br>
            <a:r>
              <a:rPr lang="de-DE" sz="1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friends</a:t>
            </a:r>
            <a:endPar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p:txBody>
      </p:sp>
      <p:sp>
        <p:nvSpPr>
          <p:cNvPr id="31" name="Text Box 6"/>
          <p:cNvSpPr txBox="1">
            <a:spLocks noChangeArrowheads="1"/>
          </p:cNvSpPr>
          <p:nvPr/>
        </p:nvSpPr>
        <p:spPr bwMode="auto">
          <a:xfrm>
            <a:off x="2968645" y="5762170"/>
            <a:ext cx="1746231" cy="738664"/>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Cry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with</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the</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wolves</a:t>
            </a:r>
            <a:endPar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a:p>
            <a:pPr algn="ct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Roll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the</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dice</a:t>
            </a:r>
            <a:endPar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p:txBody>
      </p:sp>
      <p:sp>
        <p:nvSpPr>
          <p:cNvPr id="32" name="Text Box 7"/>
          <p:cNvSpPr txBox="1">
            <a:spLocks noChangeArrowheads="1"/>
          </p:cNvSpPr>
          <p:nvPr/>
        </p:nvSpPr>
        <p:spPr bwMode="auto">
          <a:xfrm>
            <a:off x="4643438" y="5763300"/>
            <a:ext cx="1444626" cy="523220"/>
          </a:xfrm>
          <a:prstGeom prst="rect">
            <a:avLst/>
          </a:prstGeom>
          <a:noFill/>
          <a:ln w="9525">
            <a:noFill/>
            <a:miter lim="800000"/>
            <a:headEnd/>
            <a:tailEnd/>
          </a:ln>
          <a:effectLst/>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Meet</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in </a:t>
            </a:r>
            <a: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r>
            <a:b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br>
            <a:r>
              <a:rPr lang="de-DE" sz="1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the</a:t>
            </a:r>
            <a: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middle</a:t>
            </a:r>
            <a:endPar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p:txBody>
      </p:sp>
      <p:sp>
        <p:nvSpPr>
          <p:cNvPr id="33" name="Text Box 8"/>
          <p:cNvSpPr txBox="1">
            <a:spLocks noChangeArrowheads="1"/>
          </p:cNvSpPr>
          <p:nvPr/>
        </p:nvSpPr>
        <p:spPr bwMode="auto">
          <a:xfrm>
            <a:off x="5929322" y="5786454"/>
            <a:ext cx="2174858" cy="738664"/>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Nothing</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is</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older</a:t>
            </a:r>
            <a: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than</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the</a:t>
            </a:r>
            <a: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news</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from</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yesterday</a:t>
            </a:r>
            <a:endPar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Intuitions</a:t>
            </a:r>
            <a:endParaRPr lang="en-US" dirty="0"/>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52</a:t>
            </a:fld>
            <a:endParaRPr lang="de-DE"/>
          </a:p>
        </p:txBody>
      </p:sp>
      <p:sp>
        <p:nvSpPr>
          <p:cNvPr id="5" name="Content Placeholder 4"/>
          <p:cNvSpPr>
            <a:spLocks noGrp="1"/>
          </p:cNvSpPr>
          <p:nvPr>
            <p:ph sz="quarter" idx="1"/>
          </p:nvPr>
        </p:nvSpPr>
        <p:spPr>
          <a:xfrm>
            <a:off x="571472" y="1714488"/>
            <a:ext cx="5245236" cy="4495800"/>
          </a:xfrm>
        </p:spPr>
        <p:txBody>
          <a:bodyPr>
            <a:normAutofit/>
          </a:bodyPr>
          <a:lstStyle/>
          <a:p>
            <a:r>
              <a:rPr lang="en-US" sz="2700" dirty="0" smtClean="0"/>
              <a:t>Data sources are of different quality and we trust data from accurate sources more</a:t>
            </a:r>
          </a:p>
          <a:p>
            <a:pPr>
              <a:buNone/>
            </a:pPr>
            <a:r>
              <a:rPr lang="en-US" dirty="0" smtClean="0"/>
              <a:t> </a:t>
            </a:r>
            <a:endParaRPr lang="en-US" dirty="0"/>
          </a:p>
        </p:txBody>
      </p:sp>
      <p:pic>
        <p:nvPicPr>
          <p:cNvPr id="7" name="Picture 2" descr="http://images.google.com/url?source=imgres&amp;ct=img&amp;q=http://www.corante.com/mooreslore/archives/images/Trust!.gif&amp;usg=AFQjCNG_MqqrW38Kgp7d_CHzXYWQU2MXkQ"/>
          <p:cNvPicPr>
            <a:picLocks noChangeAspect="1" noChangeArrowheads="1"/>
          </p:cNvPicPr>
          <p:nvPr/>
        </p:nvPicPr>
        <p:blipFill>
          <a:blip r:embed="rId3" cstate="print"/>
          <a:srcRect r="1426"/>
          <a:stretch>
            <a:fillRect/>
          </a:stretch>
        </p:blipFill>
        <p:spPr bwMode="auto">
          <a:xfrm>
            <a:off x="5715008" y="2285992"/>
            <a:ext cx="3286148" cy="3333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Intuitions</a:t>
            </a:r>
            <a:endParaRPr lang="en-US" dirty="0"/>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53</a:t>
            </a:fld>
            <a:endParaRPr lang="de-DE"/>
          </a:p>
        </p:txBody>
      </p:sp>
      <p:sp>
        <p:nvSpPr>
          <p:cNvPr id="5" name="Content Placeholder 4"/>
          <p:cNvSpPr>
            <a:spLocks noGrp="1"/>
          </p:cNvSpPr>
          <p:nvPr>
            <p:ph sz="quarter" idx="1"/>
          </p:nvPr>
        </p:nvSpPr>
        <p:spPr>
          <a:xfrm>
            <a:off x="571472" y="1714488"/>
            <a:ext cx="5245236" cy="4495800"/>
          </a:xfrm>
        </p:spPr>
        <p:txBody>
          <a:bodyPr>
            <a:normAutofit/>
          </a:bodyPr>
          <a:lstStyle/>
          <a:p>
            <a:r>
              <a:rPr lang="en-US" sz="2700" dirty="0" smtClean="0"/>
              <a:t>Data sources are of different quality and we trust data from accurate sources more</a:t>
            </a:r>
          </a:p>
          <a:p>
            <a:pPr>
              <a:buNone/>
            </a:pPr>
            <a:r>
              <a:rPr lang="en-US" dirty="0" smtClean="0"/>
              <a:t> </a:t>
            </a:r>
            <a:endParaRPr lang="en-US" dirty="0"/>
          </a:p>
        </p:txBody>
      </p:sp>
      <p:pic>
        <p:nvPicPr>
          <p:cNvPr id="10" name="Picture 2" descr="trustworthiness cartoons, trustworthiness cartoon, trustworthiness picture, trustworthiness pictures, trustworthiness image, trustworthiness images, trustworthiness illustration, trustworthiness illustrations "/>
          <p:cNvPicPr>
            <a:picLocks noChangeAspect="1" noChangeArrowheads="1"/>
          </p:cNvPicPr>
          <p:nvPr/>
        </p:nvPicPr>
        <p:blipFill>
          <a:blip r:embed="rId3" cstate="print"/>
          <a:srcRect/>
          <a:stretch>
            <a:fillRect/>
          </a:stretch>
        </p:blipFill>
        <p:spPr bwMode="auto">
          <a:xfrm>
            <a:off x="5572132" y="2143116"/>
            <a:ext cx="2847975" cy="38100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a:xfrm>
            <a:off x="5857884" y="5643578"/>
            <a:ext cx="2214578" cy="10001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729" name="Rectangle 25"/>
          <p:cNvSpPr>
            <a:spLocks noGrp="1" noChangeArrowheads="1"/>
          </p:cNvSpPr>
          <p:nvPr>
            <p:ph type="title"/>
          </p:nvPr>
        </p:nvSpPr>
        <p:spPr/>
        <p:txBody>
          <a:bodyPr>
            <a:normAutofit fontScale="90000"/>
          </a:bodyPr>
          <a:lstStyle/>
          <a:p>
            <a:r>
              <a:rPr lang="en-US" dirty="0" smtClean="0"/>
              <a:t>Basic Strategies</a:t>
            </a:r>
            <a:endParaRPr lang="en-US" dirty="0"/>
          </a:p>
        </p:txBody>
      </p:sp>
      <p:sp>
        <p:nvSpPr>
          <p:cNvPr id="36" name="Fußzeilenplatzhalter 35"/>
          <p:cNvSpPr>
            <a:spLocks noGrp="1"/>
          </p:cNvSpPr>
          <p:nvPr>
            <p:ph type="ftr" sz="quarter" idx="11"/>
          </p:nvPr>
        </p:nvSpPr>
        <p:spPr/>
        <p:txBody>
          <a:bodyPr/>
          <a:lstStyle/>
          <a:p>
            <a:r>
              <a:rPr lang="de-DE" smtClean="0"/>
              <a:t>Data Fusion | VLDB 2009 Tutorial | Luna Dong &amp; Felix Naumann</a:t>
            </a:r>
            <a:endParaRPr lang="de-DE"/>
          </a:p>
        </p:txBody>
      </p:sp>
      <p:sp>
        <p:nvSpPr>
          <p:cNvPr id="35" name="Foliennummernplatzhalter 34"/>
          <p:cNvSpPr>
            <a:spLocks noGrp="1"/>
          </p:cNvSpPr>
          <p:nvPr>
            <p:ph type="sldNum" sz="quarter" idx="12"/>
          </p:nvPr>
        </p:nvSpPr>
        <p:spPr/>
        <p:txBody>
          <a:bodyPr>
            <a:normAutofit fontScale="85000" lnSpcReduction="20000"/>
          </a:bodyPr>
          <a:lstStyle/>
          <a:p>
            <a:fld id="{990DCB26-31A7-407B-913D-2205DF993093}" type="slidenum">
              <a:rPr lang="de-DE" smtClean="0"/>
              <a:pPr/>
              <a:t>54</a:t>
            </a:fld>
            <a:endParaRPr lang="de-DE" dirty="0"/>
          </a:p>
        </p:txBody>
      </p:sp>
      <p:sp>
        <p:nvSpPr>
          <p:cNvPr id="712706" name="Text Box 2"/>
          <p:cNvSpPr txBox="1">
            <a:spLocks noChangeArrowheads="1"/>
          </p:cNvSpPr>
          <p:nvPr/>
        </p:nvSpPr>
        <p:spPr bwMode="auto">
          <a:xfrm>
            <a:off x="520069" y="2837175"/>
            <a:ext cx="1387111" cy="830997"/>
          </a:xfrm>
          <a:prstGeom prst="rect">
            <a:avLst/>
          </a:prstGeom>
          <a:noFill/>
          <a:ln w="9525">
            <a:noFill/>
            <a:miter lim="800000"/>
            <a:headEnd/>
            <a:tailEnd/>
          </a:ln>
          <a:effectLst/>
        </p:spPr>
        <p:txBody>
          <a:bodyPr wrap="none">
            <a:spAutoFit/>
          </a:bodyPr>
          <a:lstStyle/>
          <a:p>
            <a:pPr algn="ctr"/>
            <a:r>
              <a:rPr lang="en-US" sz="2400" dirty="0">
                <a:solidFill>
                  <a:schemeClr val="accent2"/>
                </a:solidFill>
              </a:rPr>
              <a:t>conflict</a:t>
            </a:r>
          </a:p>
          <a:p>
            <a:pPr algn="ctr"/>
            <a:r>
              <a:rPr lang="en-US" sz="2400" dirty="0">
                <a:solidFill>
                  <a:schemeClr val="accent2"/>
                </a:solidFill>
              </a:rPr>
              <a:t>ignorance</a:t>
            </a:r>
          </a:p>
        </p:txBody>
      </p:sp>
      <p:sp>
        <p:nvSpPr>
          <p:cNvPr id="712707" name="Text Box 3"/>
          <p:cNvSpPr txBox="1">
            <a:spLocks noChangeArrowheads="1"/>
          </p:cNvSpPr>
          <p:nvPr/>
        </p:nvSpPr>
        <p:spPr bwMode="auto">
          <a:xfrm>
            <a:off x="2621628" y="2837175"/>
            <a:ext cx="1451295" cy="830997"/>
          </a:xfrm>
          <a:prstGeom prst="rect">
            <a:avLst/>
          </a:prstGeom>
          <a:noFill/>
          <a:ln w="9525">
            <a:noFill/>
            <a:miter lim="800000"/>
            <a:headEnd/>
            <a:tailEnd/>
          </a:ln>
          <a:effectLst/>
        </p:spPr>
        <p:txBody>
          <a:bodyPr wrap="none">
            <a:spAutoFit/>
          </a:bodyPr>
          <a:lstStyle/>
          <a:p>
            <a:pPr algn="ctr"/>
            <a:r>
              <a:rPr lang="en-US" sz="2400" dirty="0">
                <a:solidFill>
                  <a:schemeClr val="accent4"/>
                </a:solidFill>
              </a:rPr>
              <a:t>conflict</a:t>
            </a:r>
          </a:p>
          <a:p>
            <a:pPr algn="ctr"/>
            <a:r>
              <a:rPr lang="en-US" sz="2400" dirty="0">
                <a:solidFill>
                  <a:schemeClr val="accent4"/>
                </a:solidFill>
              </a:rPr>
              <a:t>avoidance</a:t>
            </a:r>
          </a:p>
        </p:txBody>
      </p:sp>
      <p:sp>
        <p:nvSpPr>
          <p:cNvPr id="712708" name="Text Box 4"/>
          <p:cNvSpPr txBox="1">
            <a:spLocks noChangeArrowheads="1"/>
          </p:cNvSpPr>
          <p:nvPr/>
        </p:nvSpPr>
        <p:spPr bwMode="auto">
          <a:xfrm>
            <a:off x="6225924" y="2837175"/>
            <a:ext cx="1338829" cy="830997"/>
          </a:xfrm>
          <a:prstGeom prst="rect">
            <a:avLst/>
          </a:prstGeom>
          <a:noFill/>
          <a:ln w="9525">
            <a:noFill/>
            <a:miter lim="800000"/>
            <a:headEnd/>
            <a:tailEnd/>
          </a:ln>
          <a:effectLst/>
        </p:spPr>
        <p:txBody>
          <a:bodyPr wrap="none">
            <a:spAutoFit/>
          </a:bodyPr>
          <a:lstStyle/>
          <a:p>
            <a:pPr algn="ctr"/>
            <a:r>
              <a:rPr lang="en-US" sz="2400">
                <a:solidFill>
                  <a:schemeClr val="accent5"/>
                </a:solidFill>
              </a:rPr>
              <a:t>conflict</a:t>
            </a:r>
          </a:p>
          <a:p>
            <a:pPr algn="ctr"/>
            <a:r>
              <a:rPr lang="en-US" sz="2400">
                <a:solidFill>
                  <a:schemeClr val="accent5"/>
                </a:solidFill>
              </a:rPr>
              <a:t>resolution</a:t>
            </a:r>
          </a:p>
        </p:txBody>
      </p:sp>
      <p:sp>
        <p:nvSpPr>
          <p:cNvPr id="712709" name="Text Box 5"/>
          <p:cNvSpPr txBox="1">
            <a:spLocks noChangeArrowheads="1"/>
          </p:cNvSpPr>
          <p:nvPr/>
        </p:nvSpPr>
        <p:spPr bwMode="auto">
          <a:xfrm>
            <a:off x="3219457" y="1500174"/>
            <a:ext cx="2270173" cy="830997"/>
          </a:xfrm>
          <a:prstGeom prst="rect">
            <a:avLst/>
          </a:prstGeom>
          <a:noFill/>
          <a:ln w="9525">
            <a:noFill/>
            <a:miter lim="800000"/>
            <a:headEnd/>
            <a:tailEnd/>
          </a:ln>
          <a:effectLst/>
        </p:spPr>
        <p:txBody>
          <a:bodyPr wrap="none">
            <a:spAutoFit/>
          </a:bodyPr>
          <a:lstStyle/>
          <a:p>
            <a:pPr algn="ctr"/>
            <a:r>
              <a:rPr lang="en-US" sz="2400" dirty="0">
                <a:solidFill>
                  <a:schemeClr val="tx2"/>
                </a:solidFill>
              </a:rPr>
              <a:t>conflict resolution</a:t>
            </a:r>
          </a:p>
          <a:p>
            <a:pPr algn="ctr"/>
            <a:r>
              <a:rPr lang="en-US" sz="2400" dirty="0">
                <a:solidFill>
                  <a:schemeClr val="tx2"/>
                </a:solidFill>
              </a:rPr>
              <a:t>strategies</a:t>
            </a:r>
          </a:p>
        </p:txBody>
      </p:sp>
      <p:cxnSp>
        <p:nvCxnSpPr>
          <p:cNvPr id="712710" name="AutoShape 6"/>
          <p:cNvCxnSpPr>
            <a:cxnSpLocks noChangeShapeType="1"/>
            <a:stCxn id="712709" idx="2"/>
            <a:endCxn id="712707" idx="0"/>
          </p:cNvCxnSpPr>
          <p:nvPr/>
        </p:nvCxnSpPr>
        <p:spPr bwMode="auto">
          <a:xfrm rot="5400000">
            <a:off x="3597908" y="2080539"/>
            <a:ext cx="506004" cy="1007268"/>
          </a:xfrm>
          <a:prstGeom prst="straightConnector1">
            <a:avLst/>
          </a:prstGeom>
          <a:noFill/>
          <a:ln w="9525">
            <a:solidFill>
              <a:schemeClr val="tx1"/>
            </a:solidFill>
            <a:round/>
            <a:headEnd/>
            <a:tailEnd/>
          </a:ln>
          <a:effectLst/>
        </p:spPr>
      </p:cxnSp>
      <p:cxnSp>
        <p:nvCxnSpPr>
          <p:cNvPr id="712711" name="AutoShape 7"/>
          <p:cNvCxnSpPr>
            <a:cxnSpLocks noChangeShapeType="1"/>
            <a:stCxn id="712709" idx="2"/>
            <a:endCxn id="712706" idx="0"/>
          </p:cNvCxnSpPr>
          <p:nvPr/>
        </p:nvCxnSpPr>
        <p:spPr bwMode="auto">
          <a:xfrm rot="5400000">
            <a:off x="2531083" y="1013714"/>
            <a:ext cx="506004" cy="3140919"/>
          </a:xfrm>
          <a:prstGeom prst="straightConnector1">
            <a:avLst/>
          </a:prstGeom>
          <a:noFill/>
          <a:ln w="9525">
            <a:solidFill>
              <a:schemeClr val="tx1"/>
            </a:solidFill>
            <a:round/>
            <a:headEnd/>
            <a:tailEnd/>
          </a:ln>
          <a:effectLst/>
        </p:spPr>
      </p:cxnSp>
      <p:cxnSp>
        <p:nvCxnSpPr>
          <p:cNvPr id="712712" name="AutoShape 8"/>
          <p:cNvCxnSpPr>
            <a:cxnSpLocks noChangeShapeType="1"/>
            <a:stCxn id="712709" idx="2"/>
            <a:endCxn id="712708" idx="0"/>
          </p:cNvCxnSpPr>
          <p:nvPr/>
        </p:nvCxnSpPr>
        <p:spPr bwMode="auto">
          <a:xfrm rot="16200000" flipH="1">
            <a:off x="5371939" y="1313775"/>
            <a:ext cx="506004" cy="2540795"/>
          </a:xfrm>
          <a:prstGeom prst="straightConnector1">
            <a:avLst/>
          </a:prstGeom>
          <a:noFill/>
          <a:ln w="9525">
            <a:solidFill>
              <a:schemeClr val="tx1"/>
            </a:solidFill>
            <a:round/>
            <a:headEnd/>
            <a:tailEnd/>
          </a:ln>
          <a:effectLst/>
        </p:spPr>
      </p:cxnSp>
      <p:sp>
        <p:nvSpPr>
          <p:cNvPr id="712713" name="Text Box 9"/>
          <p:cNvSpPr txBox="1">
            <a:spLocks noChangeArrowheads="1"/>
          </p:cNvSpPr>
          <p:nvPr/>
        </p:nvSpPr>
        <p:spPr bwMode="auto">
          <a:xfrm>
            <a:off x="1812794" y="4064314"/>
            <a:ext cx="1149675" cy="830997"/>
          </a:xfrm>
          <a:prstGeom prst="rect">
            <a:avLst/>
          </a:prstGeom>
          <a:noFill/>
          <a:ln w="9525">
            <a:noFill/>
            <a:miter lim="800000"/>
            <a:headEnd/>
            <a:tailEnd/>
          </a:ln>
          <a:effectLst/>
        </p:spPr>
        <p:txBody>
          <a:bodyPr wrap="none">
            <a:spAutoFit/>
          </a:bodyPr>
          <a:lstStyle/>
          <a:p>
            <a:pPr algn="ctr"/>
            <a:r>
              <a:rPr lang="en-US" sz="2400" dirty="0">
                <a:solidFill>
                  <a:schemeClr val="accent4"/>
                </a:solidFill>
              </a:rPr>
              <a:t>instance</a:t>
            </a:r>
          </a:p>
          <a:p>
            <a:pPr algn="ctr"/>
            <a:r>
              <a:rPr lang="en-US" sz="2400" dirty="0">
                <a:solidFill>
                  <a:schemeClr val="accent4"/>
                </a:solidFill>
              </a:rPr>
              <a:t>based</a:t>
            </a:r>
          </a:p>
        </p:txBody>
      </p:sp>
      <p:sp>
        <p:nvSpPr>
          <p:cNvPr id="712714" name="Text Box 10"/>
          <p:cNvSpPr txBox="1">
            <a:spLocks noChangeArrowheads="1"/>
          </p:cNvSpPr>
          <p:nvPr/>
        </p:nvSpPr>
        <p:spPr bwMode="auto">
          <a:xfrm>
            <a:off x="5254494" y="4064314"/>
            <a:ext cx="1149675" cy="830997"/>
          </a:xfrm>
          <a:prstGeom prst="rect">
            <a:avLst/>
          </a:prstGeom>
          <a:noFill/>
          <a:ln w="9525">
            <a:noFill/>
            <a:miter lim="800000"/>
            <a:headEnd/>
            <a:tailEnd/>
          </a:ln>
          <a:effectLst/>
        </p:spPr>
        <p:txBody>
          <a:bodyPr wrap="none">
            <a:spAutoFit/>
          </a:bodyPr>
          <a:lstStyle/>
          <a:p>
            <a:pPr algn="ctr"/>
            <a:r>
              <a:rPr lang="en-US" sz="2400">
                <a:solidFill>
                  <a:schemeClr val="accent5"/>
                </a:solidFill>
              </a:rPr>
              <a:t>instance</a:t>
            </a:r>
          </a:p>
          <a:p>
            <a:pPr algn="ctr"/>
            <a:r>
              <a:rPr lang="en-US" sz="2400">
                <a:solidFill>
                  <a:schemeClr val="accent5"/>
                </a:solidFill>
              </a:rPr>
              <a:t>based</a:t>
            </a:r>
          </a:p>
        </p:txBody>
      </p:sp>
      <p:sp>
        <p:nvSpPr>
          <p:cNvPr id="712715" name="Text Box 11"/>
          <p:cNvSpPr txBox="1">
            <a:spLocks noChangeArrowheads="1"/>
          </p:cNvSpPr>
          <p:nvPr/>
        </p:nvSpPr>
        <p:spPr bwMode="auto">
          <a:xfrm>
            <a:off x="3350714" y="4064314"/>
            <a:ext cx="1390124" cy="830997"/>
          </a:xfrm>
          <a:prstGeom prst="rect">
            <a:avLst/>
          </a:prstGeom>
          <a:noFill/>
          <a:ln w="9525">
            <a:noFill/>
            <a:miter lim="800000"/>
            <a:headEnd/>
            <a:tailEnd/>
          </a:ln>
          <a:effectLst/>
        </p:spPr>
        <p:txBody>
          <a:bodyPr wrap="none">
            <a:spAutoFit/>
          </a:bodyPr>
          <a:lstStyle/>
          <a:p>
            <a:pPr algn="ctr"/>
            <a:r>
              <a:rPr lang="en-US" sz="2400">
                <a:solidFill>
                  <a:schemeClr val="accent4"/>
                </a:solidFill>
              </a:rPr>
              <a:t>metadata</a:t>
            </a:r>
          </a:p>
          <a:p>
            <a:pPr algn="ctr"/>
            <a:r>
              <a:rPr lang="en-US" sz="2400">
                <a:solidFill>
                  <a:schemeClr val="accent4"/>
                </a:solidFill>
              </a:rPr>
              <a:t>based</a:t>
            </a:r>
          </a:p>
        </p:txBody>
      </p:sp>
      <p:sp>
        <p:nvSpPr>
          <p:cNvPr id="712716" name="Text Box 12"/>
          <p:cNvSpPr txBox="1">
            <a:spLocks noChangeArrowheads="1"/>
          </p:cNvSpPr>
          <p:nvPr/>
        </p:nvSpPr>
        <p:spPr bwMode="auto">
          <a:xfrm>
            <a:off x="7240089" y="4064314"/>
            <a:ext cx="1390124" cy="830997"/>
          </a:xfrm>
          <a:prstGeom prst="rect">
            <a:avLst/>
          </a:prstGeom>
          <a:noFill/>
          <a:ln w="9525">
            <a:noFill/>
            <a:miter lim="800000"/>
            <a:headEnd/>
            <a:tailEnd/>
          </a:ln>
          <a:effectLst/>
        </p:spPr>
        <p:txBody>
          <a:bodyPr wrap="none">
            <a:spAutoFit/>
          </a:bodyPr>
          <a:lstStyle/>
          <a:p>
            <a:pPr algn="ctr"/>
            <a:r>
              <a:rPr lang="en-US" sz="2400">
                <a:solidFill>
                  <a:schemeClr val="accent5"/>
                </a:solidFill>
              </a:rPr>
              <a:t>metadata</a:t>
            </a:r>
          </a:p>
          <a:p>
            <a:pPr algn="ctr"/>
            <a:r>
              <a:rPr lang="en-US" sz="2400">
                <a:solidFill>
                  <a:schemeClr val="accent5"/>
                </a:solidFill>
              </a:rPr>
              <a:t>based</a:t>
            </a:r>
          </a:p>
        </p:txBody>
      </p:sp>
      <p:cxnSp>
        <p:nvCxnSpPr>
          <p:cNvPr id="712717" name="AutoShape 13"/>
          <p:cNvCxnSpPr>
            <a:cxnSpLocks noChangeShapeType="1"/>
            <a:stCxn id="712707" idx="2"/>
            <a:endCxn id="712713" idx="0"/>
          </p:cNvCxnSpPr>
          <p:nvPr/>
        </p:nvCxnSpPr>
        <p:spPr bwMode="auto">
          <a:xfrm rot="5400000">
            <a:off x="2669383" y="3386421"/>
            <a:ext cx="396142" cy="959644"/>
          </a:xfrm>
          <a:prstGeom prst="straightConnector1">
            <a:avLst/>
          </a:prstGeom>
          <a:noFill/>
          <a:ln w="9525">
            <a:solidFill>
              <a:schemeClr val="tx1"/>
            </a:solidFill>
            <a:round/>
            <a:headEnd/>
            <a:tailEnd/>
          </a:ln>
          <a:effectLst/>
        </p:spPr>
      </p:cxnSp>
      <p:cxnSp>
        <p:nvCxnSpPr>
          <p:cNvPr id="712718" name="AutoShape 14"/>
          <p:cNvCxnSpPr>
            <a:cxnSpLocks noChangeShapeType="1"/>
            <a:stCxn id="712707" idx="2"/>
            <a:endCxn id="712715" idx="0"/>
          </p:cNvCxnSpPr>
          <p:nvPr/>
        </p:nvCxnSpPr>
        <p:spPr bwMode="auto">
          <a:xfrm rot="16200000" flipH="1">
            <a:off x="3498455" y="3516993"/>
            <a:ext cx="396142" cy="698500"/>
          </a:xfrm>
          <a:prstGeom prst="straightConnector1">
            <a:avLst/>
          </a:prstGeom>
          <a:noFill/>
          <a:ln w="9525">
            <a:solidFill>
              <a:schemeClr val="tx1"/>
            </a:solidFill>
            <a:round/>
            <a:headEnd/>
            <a:tailEnd/>
          </a:ln>
          <a:effectLst/>
        </p:spPr>
      </p:cxnSp>
      <p:cxnSp>
        <p:nvCxnSpPr>
          <p:cNvPr id="712719" name="AutoShape 15"/>
          <p:cNvCxnSpPr>
            <a:cxnSpLocks noChangeShapeType="1"/>
            <a:stCxn id="712708" idx="2"/>
            <a:endCxn id="712714" idx="0"/>
          </p:cNvCxnSpPr>
          <p:nvPr/>
        </p:nvCxnSpPr>
        <p:spPr bwMode="auto">
          <a:xfrm rot="5400000">
            <a:off x="6164265" y="3333240"/>
            <a:ext cx="396142" cy="1066007"/>
          </a:xfrm>
          <a:prstGeom prst="straightConnector1">
            <a:avLst/>
          </a:prstGeom>
          <a:noFill/>
          <a:ln w="9525">
            <a:solidFill>
              <a:schemeClr val="tx1"/>
            </a:solidFill>
            <a:round/>
            <a:headEnd/>
            <a:tailEnd/>
          </a:ln>
          <a:effectLst/>
        </p:spPr>
      </p:cxnSp>
      <p:cxnSp>
        <p:nvCxnSpPr>
          <p:cNvPr id="712720" name="AutoShape 16"/>
          <p:cNvCxnSpPr>
            <a:cxnSpLocks noChangeShapeType="1"/>
            <a:stCxn id="712708" idx="2"/>
            <a:endCxn id="712716" idx="0"/>
          </p:cNvCxnSpPr>
          <p:nvPr/>
        </p:nvCxnSpPr>
        <p:spPr bwMode="auto">
          <a:xfrm rot="16200000" flipH="1">
            <a:off x="7217174" y="3346337"/>
            <a:ext cx="396142" cy="1039812"/>
          </a:xfrm>
          <a:prstGeom prst="straightConnector1">
            <a:avLst/>
          </a:prstGeom>
          <a:noFill/>
          <a:ln w="9525">
            <a:solidFill>
              <a:schemeClr val="tx1"/>
            </a:solidFill>
            <a:round/>
            <a:headEnd/>
            <a:tailEnd/>
          </a:ln>
          <a:effectLst/>
        </p:spPr>
      </p:cxnSp>
      <p:sp>
        <p:nvSpPr>
          <p:cNvPr id="712721" name="Text Box 17"/>
          <p:cNvSpPr txBox="1">
            <a:spLocks noChangeArrowheads="1"/>
          </p:cNvSpPr>
          <p:nvPr/>
        </p:nvSpPr>
        <p:spPr bwMode="auto">
          <a:xfrm>
            <a:off x="3208582" y="5396227"/>
            <a:ext cx="1236236" cy="461665"/>
          </a:xfrm>
          <a:prstGeom prst="rect">
            <a:avLst/>
          </a:prstGeom>
          <a:noFill/>
          <a:ln w="9525">
            <a:noFill/>
            <a:miter lim="800000"/>
            <a:headEnd/>
            <a:tailEnd/>
          </a:ln>
          <a:effectLst/>
        </p:spPr>
        <p:txBody>
          <a:bodyPr wrap="none">
            <a:spAutoFit/>
          </a:bodyPr>
          <a:lstStyle/>
          <a:p>
            <a:pPr algn="ctr"/>
            <a:r>
              <a:rPr lang="en-US" sz="2400" dirty="0">
                <a:solidFill>
                  <a:schemeClr val="accent5"/>
                </a:solidFill>
              </a:rPr>
              <a:t>deciding</a:t>
            </a:r>
          </a:p>
        </p:txBody>
      </p:sp>
      <p:sp>
        <p:nvSpPr>
          <p:cNvPr id="712722" name="Text Box 18"/>
          <p:cNvSpPr txBox="1">
            <a:spLocks noChangeArrowheads="1"/>
          </p:cNvSpPr>
          <p:nvPr/>
        </p:nvSpPr>
        <p:spPr bwMode="auto">
          <a:xfrm>
            <a:off x="4617461" y="5396227"/>
            <a:ext cx="1406154" cy="461665"/>
          </a:xfrm>
          <a:prstGeom prst="rect">
            <a:avLst/>
          </a:prstGeom>
          <a:noFill/>
          <a:ln w="9525">
            <a:noFill/>
            <a:miter lim="800000"/>
            <a:headEnd/>
            <a:tailEnd/>
          </a:ln>
          <a:effectLst/>
        </p:spPr>
        <p:txBody>
          <a:bodyPr wrap="none">
            <a:spAutoFit/>
          </a:bodyPr>
          <a:lstStyle/>
          <a:p>
            <a:pPr algn="ctr"/>
            <a:r>
              <a:rPr lang="en-US" sz="2400">
                <a:solidFill>
                  <a:schemeClr val="accent5"/>
                </a:solidFill>
              </a:rPr>
              <a:t>mediating</a:t>
            </a:r>
          </a:p>
        </p:txBody>
      </p:sp>
      <p:cxnSp>
        <p:nvCxnSpPr>
          <p:cNvPr id="712723" name="AutoShape 19"/>
          <p:cNvCxnSpPr>
            <a:cxnSpLocks noChangeShapeType="1"/>
            <a:stCxn id="712714" idx="2"/>
            <a:endCxn id="712721" idx="0"/>
          </p:cNvCxnSpPr>
          <p:nvPr/>
        </p:nvCxnSpPr>
        <p:spPr bwMode="auto">
          <a:xfrm rot="5400000">
            <a:off x="4577558" y="4144453"/>
            <a:ext cx="500916" cy="2002632"/>
          </a:xfrm>
          <a:prstGeom prst="straightConnector1">
            <a:avLst/>
          </a:prstGeom>
          <a:noFill/>
          <a:ln w="9525">
            <a:solidFill>
              <a:schemeClr val="tx1"/>
            </a:solidFill>
            <a:round/>
            <a:headEnd/>
            <a:tailEnd/>
          </a:ln>
          <a:effectLst/>
        </p:spPr>
      </p:cxnSp>
      <p:cxnSp>
        <p:nvCxnSpPr>
          <p:cNvPr id="712724" name="AutoShape 20"/>
          <p:cNvCxnSpPr>
            <a:cxnSpLocks noChangeShapeType="1"/>
            <a:stCxn id="712714" idx="2"/>
            <a:endCxn id="712722" idx="0"/>
          </p:cNvCxnSpPr>
          <p:nvPr/>
        </p:nvCxnSpPr>
        <p:spPr bwMode="auto">
          <a:xfrm rot="5400000">
            <a:off x="5324477" y="4891372"/>
            <a:ext cx="500916" cy="508794"/>
          </a:xfrm>
          <a:prstGeom prst="straightConnector1">
            <a:avLst/>
          </a:prstGeom>
          <a:noFill/>
          <a:ln w="9525">
            <a:solidFill>
              <a:schemeClr val="tx1"/>
            </a:solidFill>
            <a:round/>
            <a:headEnd/>
            <a:tailEnd/>
          </a:ln>
          <a:effectLst/>
        </p:spPr>
      </p:cxnSp>
      <p:sp>
        <p:nvSpPr>
          <p:cNvPr id="712725" name="Text Box 21"/>
          <p:cNvSpPr txBox="1">
            <a:spLocks noChangeArrowheads="1"/>
          </p:cNvSpPr>
          <p:nvPr/>
        </p:nvSpPr>
        <p:spPr bwMode="auto">
          <a:xfrm>
            <a:off x="6234357" y="5396227"/>
            <a:ext cx="1236236" cy="461665"/>
          </a:xfrm>
          <a:prstGeom prst="rect">
            <a:avLst/>
          </a:prstGeom>
          <a:noFill/>
          <a:ln w="9525">
            <a:noFill/>
            <a:miter lim="800000"/>
            <a:headEnd/>
            <a:tailEnd/>
          </a:ln>
          <a:effectLst/>
        </p:spPr>
        <p:txBody>
          <a:bodyPr wrap="none">
            <a:spAutoFit/>
          </a:bodyPr>
          <a:lstStyle/>
          <a:p>
            <a:pPr algn="ctr"/>
            <a:r>
              <a:rPr lang="en-US" sz="2400">
                <a:solidFill>
                  <a:schemeClr val="accent5"/>
                </a:solidFill>
              </a:rPr>
              <a:t>deciding</a:t>
            </a:r>
          </a:p>
        </p:txBody>
      </p:sp>
      <p:sp>
        <p:nvSpPr>
          <p:cNvPr id="712726" name="Text Box 22"/>
          <p:cNvSpPr txBox="1">
            <a:spLocks noChangeArrowheads="1"/>
          </p:cNvSpPr>
          <p:nvPr/>
        </p:nvSpPr>
        <p:spPr bwMode="auto">
          <a:xfrm>
            <a:off x="7714673" y="5396227"/>
            <a:ext cx="1406154" cy="461665"/>
          </a:xfrm>
          <a:prstGeom prst="rect">
            <a:avLst/>
          </a:prstGeom>
          <a:noFill/>
          <a:ln w="9525">
            <a:noFill/>
            <a:miter lim="800000"/>
            <a:headEnd/>
            <a:tailEnd/>
          </a:ln>
          <a:effectLst/>
        </p:spPr>
        <p:txBody>
          <a:bodyPr wrap="none">
            <a:spAutoFit/>
          </a:bodyPr>
          <a:lstStyle/>
          <a:p>
            <a:pPr algn="ctr"/>
            <a:r>
              <a:rPr lang="en-US" sz="2400">
                <a:solidFill>
                  <a:schemeClr val="accent5"/>
                </a:solidFill>
              </a:rPr>
              <a:t>mediating</a:t>
            </a:r>
          </a:p>
        </p:txBody>
      </p:sp>
      <p:cxnSp>
        <p:nvCxnSpPr>
          <p:cNvPr id="712727" name="AutoShape 23"/>
          <p:cNvCxnSpPr>
            <a:cxnSpLocks noChangeShapeType="1"/>
            <a:stCxn id="712716" idx="2"/>
            <a:endCxn id="712725" idx="0"/>
          </p:cNvCxnSpPr>
          <p:nvPr/>
        </p:nvCxnSpPr>
        <p:spPr bwMode="auto">
          <a:xfrm rot="5400000">
            <a:off x="7143355" y="4604431"/>
            <a:ext cx="500916" cy="1082676"/>
          </a:xfrm>
          <a:prstGeom prst="straightConnector1">
            <a:avLst/>
          </a:prstGeom>
          <a:noFill/>
          <a:ln w="9525">
            <a:solidFill>
              <a:schemeClr val="tx1"/>
            </a:solidFill>
            <a:round/>
            <a:headEnd/>
            <a:tailEnd/>
          </a:ln>
          <a:effectLst/>
        </p:spPr>
      </p:cxnSp>
      <p:cxnSp>
        <p:nvCxnSpPr>
          <p:cNvPr id="712728" name="AutoShape 24"/>
          <p:cNvCxnSpPr>
            <a:cxnSpLocks noChangeShapeType="1"/>
            <a:stCxn id="712716" idx="2"/>
            <a:endCxn id="712726" idx="0"/>
          </p:cNvCxnSpPr>
          <p:nvPr/>
        </p:nvCxnSpPr>
        <p:spPr bwMode="auto">
          <a:xfrm rot="16200000" flipH="1">
            <a:off x="7925992" y="4904469"/>
            <a:ext cx="500916" cy="482599"/>
          </a:xfrm>
          <a:prstGeom prst="straightConnector1">
            <a:avLst/>
          </a:prstGeom>
          <a:noFill/>
          <a:ln w="9525">
            <a:solidFill>
              <a:schemeClr val="tx1"/>
            </a:solidFill>
            <a:round/>
            <a:headEnd/>
            <a:tailEnd/>
          </a:ln>
          <a:effectLst/>
        </p:spPr>
      </p:cxnSp>
      <p:sp>
        <p:nvSpPr>
          <p:cNvPr id="28" name="Text Box 3"/>
          <p:cNvSpPr txBox="1">
            <a:spLocks noChangeArrowheads="1"/>
          </p:cNvSpPr>
          <p:nvPr/>
        </p:nvSpPr>
        <p:spPr bwMode="auto">
          <a:xfrm>
            <a:off x="570730" y="3621289"/>
            <a:ext cx="1358064" cy="307777"/>
          </a:xfrm>
          <a:prstGeom prst="rect">
            <a:avLst/>
          </a:prstGeom>
          <a:noFill/>
          <a:ln w="9525">
            <a:noFill/>
            <a:miter lim="800000"/>
            <a:headEnd/>
            <a:tailEnd/>
          </a:ln>
          <a:effectLst/>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Pass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it</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on</a:t>
            </a:r>
          </a:p>
        </p:txBody>
      </p:sp>
      <p:sp>
        <p:nvSpPr>
          <p:cNvPr id="29" name="Text Box 4"/>
          <p:cNvSpPr txBox="1">
            <a:spLocks noChangeArrowheads="1"/>
          </p:cNvSpPr>
          <p:nvPr/>
        </p:nvSpPr>
        <p:spPr bwMode="auto">
          <a:xfrm>
            <a:off x="1357290" y="4762038"/>
            <a:ext cx="2000264" cy="738664"/>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Take </a:t>
            </a:r>
            <a:r>
              <a:rPr lang="de-DE" sz="1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the</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r>
            <a:b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br>
            <a:r>
              <a:rPr lang="de-DE" sz="1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information</a:t>
            </a:r>
            <a:endPar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a:p>
            <a:pPr algn="ctr"/>
            <a:r>
              <a:rPr lang="de-DE" sz="1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No</a:t>
            </a:r>
            <a: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Gossiping</a:t>
            </a:r>
            <a:endPar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p:txBody>
      </p:sp>
      <p:sp>
        <p:nvSpPr>
          <p:cNvPr id="30" name="Text Box 5"/>
          <p:cNvSpPr txBox="1">
            <a:spLocks noChangeArrowheads="1"/>
          </p:cNvSpPr>
          <p:nvPr/>
        </p:nvSpPr>
        <p:spPr bwMode="auto">
          <a:xfrm>
            <a:off x="3248714" y="4834606"/>
            <a:ext cx="1537600" cy="523220"/>
          </a:xfrm>
          <a:prstGeom prst="rect">
            <a:avLst/>
          </a:prstGeom>
          <a:noFill/>
          <a:ln w="9525">
            <a:noFill/>
            <a:miter lim="800000"/>
            <a:headEnd/>
            <a:tailEnd/>
          </a:ln>
          <a:effectLst/>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Trust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your</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r>
            <a:b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br>
            <a:r>
              <a:rPr lang="de-DE" sz="1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friends</a:t>
            </a:r>
            <a:endPar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p:txBody>
      </p:sp>
      <p:sp>
        <p:nvSpPr>
          <p:cNvPr id="31" name="Text Box 6"/>
          <p:cNvSpPr txBox="1">
            <a:spLocks noChangeArrowheads="1"/>
          </p:cNvSpPr>
          <p:nvPr/>
        </p:nvSpPr>
        <p:spPr bwMode="auto">
          <a:xfrm>
            <a:off x="2968645" y="5762170"/>
            <a:ext cx="1746231" cy="738664"/>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Cry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with</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the</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wolves</a:t>
            </a:r>
            <a:endPar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a:p>
            <a:pPr algn="ct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Roll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the</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dice</a:t>
            </a:r>
            <a:endPar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p:txBody>
      </p:sp>
      <p:sp>
        <p:nvSpPr>
          <p:cNvPr id="32" name="Text Box 7"/>
          <p:cNvSpPr txBox="1">
            <a:spLocks noChangeArrowheads="1"/>
          </p:cNvSpPr>
          <p:nvPr/>
        </p:nvSpPr>
        <p:spPr bwMode="auto">
          <a:xfrm>
            <a:off x="4643438" y="5763300"/>
            <a:ext cx="1444626" cy="523220"/>
          </a:xfrm>
          <a:prstGeom prst="rect">
            <a:avLst/>
          </a:prstGeom>
          <a:noFill/>
          <a:ln w="9525">
            <a:noFill/>
            <a:miter lim="800000"/>
            <a:headEnd/>
            <a:tailEnd/>
          </a:ln>
          <a:effectLst/>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Meet</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in </a:t>
            </a:r>
            <a: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r>
            <a:b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br>
            <a:r>
              <a:rPr lang="de-DE" sz="1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the</a:t>
            </a:r>
            <a: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middle</a:t>
            </a:r>
            <a:endPar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p:txBody>
      </p:sp>
      <p:sp>
        <p:nvSpPr>
          <p:cNvPr id="33" name="Text Box 8"/>
          <p:cNvSpPr txBox="1">
            <a:spLocks noChangeArrowheads="1"/>
          </p:cNvSpPr>
          <p:nvPr/>
        </p:nvSpPr>
        <p:spPr bwMode="auto">
          <a:xfrm>
            <a:off x="5929322" y="5786454"/>
            <a:ext cx="2174858" cy="738664"/>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Nothing</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is</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older</a:t>
            </a:r>
            <a: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than</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the</a:t>
            </a:r>
            <a:r>
              <a:rPr lang="de-DE"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news</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from</a:t>
            </a:r>
            <a:r>
              <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 </a:t>
            </a:r>
            <a:r>
              <a:rPr lang="de-DE"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yesterday</a:t>
            </a:r>
            <a:endParaRPr lang="de-DE"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Intuitions</a:t>
            </a:r>
            <a:endParaRPr lang="en-US" dirty="0"/>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55</a:t>
            </a:fld>
            <a:endParaRPr lang="de-DE"/>
          </a:p>
        </p:txBody>
      </p:sp>
      <p:sp>
        <p:nvSpPr>
          <p:cNvPr id="5" name="Content Placeholder 4"/>
          <p:cNvSpPr>
            <a:spLocks noGrp="1"/>
          </p:cNvSpPr>
          <p:nvPr>
            <p:ph sz="quarter" idx="1"/>
          </p:nvPr>
        </p:nvSpPr>
        <p:spPr>
          <a:xfrm>
            <a:off x="571472" y="1714488"/>
            <a:ext cx="5245236" cy="4495800"/>
          </a:xfrm>
        </p:spPr>
        <p:txBody>
          <a:bodyPr>
            <a:normAutofit/>
          </a:bodyPr>
          <a:lstStyle/>
          <a:p>
            <a:r>
              <a:rPr lang="en-US" sz="2700" dirty="0" smtClean="0"/>
              <a:t>Data sources are of different quality and we trust data from accurate sources more</a:t>
            </a:r>
          </a:p>
          <a:p>
            <a:r>
              <a:rPr lang="en-US" sz="2700" dirty="0" smtClean="0"/>
              <a:t>The real world is dynamic and the true value often evolves over time</a:t>
            </a:r>
          </a:p>
          <a:p>
            <a:pPr lvl="1"/>
            <a:r>
              <a:rPr lang="en-US" sz="2400" dirty="0" smtClean="0"/>
              <a:t>E.g., person affiliation, business contact phone</a:t>
            </a:r>
          </a:p>
          <a:p>
            <a:endParaRPr lang="en-US" sz="2700" dirty="0" smtClean="0"/>
          </a:p>
          <a:p>
            <a:pPr>
              <a:buNone/>
            </a:pPr>
            <a:r>
              <a:rPr lang="en-US" dirty="0" smtClean="0"/>
              <a:t> </a:t>
            </a:r>
            <a:endParaRPr lang="en-US" dirty="0"/>
          </a:p>
        </p:txBody>
      </p:sp>
      <p:pic>
        <p:nvPicPr>
          <p:cNvPr id="7" name="Picture 4" descr="out of date cartoons, out of date cartoon, out of date picture, out of date pictures, out of date image, out of date images, out of date illustration, out of date illustrations "/>
          <p:cNvPicPr>
            <a:picLocks noChangeAspect="1" noChangeArrowheads="1"/>
          </p:cNvPicPr>
          <p:nvPr/>
        </p:nvPicPr>
        <p:blipFill>
          <a:blip r:embed="rId3" cstate="print"/>
          <a:srcRect/>
          <a:stretch>
            <a:fillRect/>
          </a:stretch>
        </p:blipFill>
        <p:spPr bwMode="auto">
          <a:xfrm>
            <a:off x="5652925" y="2143116"/>
            <a:ext cx="3438525" cy="38100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Intuitions</a:t>
            </a:r>
            <a:endParaRPr lang="en-US" dirty="0"/>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56</a:t>
            </a:fld>
            <a:endParaRPr lang="de-DE"/>
          </a:p>
        </p:txBody>
      </p:sp>
      <p:sp>
        <p:nvSpPr>
          <p:cNvPr id="5" name="Content Placeholder 4"/>
          <p:cNvSpPr>
            <a:spLocks noGrp="1"/>
          </p:cNvSpPr>
          <p:nvPr>
            <p:ph sz="quarter" idx="1"/>
          </p:nvPr>
        </p:nvSpPr>
        <p:spPr>
          <a:xfrm>
            <a:off x="571472" y="1714488"/>
            <a:ext cx="5245236" cy="4495800"/>
          </a:xfrm>
        </p:spPr>
        <p:txBody>
          <a:bodyPr>
            <a:normAutofit fontScale="92500"/>
          </a:bodyPr>
          <a:lstStyle/>
          <a:p>
            <a:r>
              <a:rPr lang="en-US" dirty="0" smtClean="0"/>
              <a:t>Data sources are of different quality and we trust data from accurate sources more</a:t>
            </a:r>
          </a:p>
          <a:p>
            <a:r>
              <a:rPr lang="en-US" dirty="0" smtClean="0"/>
              <a:t>The real world is dynamic and the true value often evolves over time</a:t>
            </a:r>
          </a:p>
          <a:p>
            <a:pPr lvl="1"/>
            <a:r>
              <a:rPr lang="en-US" dirty="0" smtClean="0"/>
              <a:t>E.g., person affiliation, business contact phone</a:t>
            </a:r>
          </a:p>
          <a:p>
            <a:r>
              <a:rPr lang="en-US" dirty="0" smtClean="0"/>
              <a:t>Data sources can copy from each other and errors can be propagated quickly</a:t>
            </a:r>
            <a:endParaRPr lang="en-US" dirty="0"/>
          </a:p>
        </p:txBody>
      </p:sp>
      <p:pic>
        <p:nvPicPr>
          <p:cNvPr id="33794" name="Picture 2"/>
          <p:cNvPicPr>
            <a:picLocks noChangeAspect="1" noChangeArrowheads="1"/>
          </p:cNvPicPr>
          <p:nvPr/>
        </p:nvPicPr>
        <p:blipFill>
          <a:blip r:embed="rId3" cstate="print"/>
          <a:srcRect/>
          <a:stretch>
            <a:fillRect/>
          </a:stretch>
        </p:blipFill>
        <p:spPr bwMode="auto">
          <a:xfrm>
            <a:off x="5715008" y="2285992"/>
            <a:ext cx="3246413" cy="3429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Advanced Truth-Discovery Techniques</a:t>
            </a:r>
            <a:endParaRPr lang="en-US" dirty="0"/>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57</a:t>
            </a:fld>
            <a:endParaRPr lang="de-DE"/>
          </a:p>
        </p:txBody>
      </p:sp>
      <p:sp>
        <p:nvSpPr>
          <p:cNvPr id="5" name="Content Placeholder 4"/>
          <p:cNvSpPr>
            <a:spLocks noGrp="1"/>
          </p:cNvSpPr>
          <p:nvPr>
            <p:ph sz="quarter" idx="1"/>
          </p:nvPr>
        </p:nvSpPr>
        <p:spPr>
          <a:xfrm>
            <a:off x="571472" y="1714488"/>
            <a:ext cx="5245236" cy="4495800"/>
          </a:xfrm>
        </p:spPr>
        <p:txBody>
          <a:bodyPr>
            <a:normAutofit fontScale="92500"/>
          </a:bodyPr>
          <a:lstStyle/>
          <a:p>
            <a:r>
              <a:rPr lang="en-US" dirty="0" smtClean="0"/>
              <a:t>Data sources are of different quality and we trust data from accurate sources more</a:t>
            </a:r>
          </a:p>
          <a:p>
            <a:r>
              <a:rPr lang="en-US" dirty="0" smtClean="0"/>
              <a:t>The real world is dynamic and the true value often evolves over time</a:t>
            </a:r>
          </a:p>
          <a:p>
            <a:pPr lvl="1"/>
            <a:r>
              <a:rPr lang="en-US" dirty="0" smtClean="0"/>
              <a:t>E.g., person affiliation, business contact phone</a:t>
            </a:r>
          </a:p>
          <a:p>
            <a:r>
              <a:rPr lang="en-US" dirty="0" smtClean="0"/>
              <a:t>Data sources can copy from each other and errors can be propagated quickly</a:t>
            </a:r>
            <a:endParaRPr lang="en-US" dirty="0"/>
          </a:p>
        </p:txBody>
      </p:sp>
      <p:graphicFrame>
        <p:nvGraphicFramePr>
          <p:cNvPr id="6" name="Diagram 5"/>
          <p:cNvGraphicFramePr/>
          <p:nvPr/>
        </p:nvGraphicFramePr>
        <p:xfrm>
          <a:off x="6143636" y="1428736"/>
          <a:ext cx="2405058"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6"/>
          <p:cNvSpPr/>
          <p:nvPr/>
        </p:nvSpPr>
        <p:spPr>
          <a:xfrm>
            <a:off x="5286380" y="2143116"/>
            <a:ext cx="857256" cy="42862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286380" y="3786190"/>
            <a:ext cx="857256" cy="42862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286380" y="5429264"/>
            <a:ext cx="857256" cy="42862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Advanced Truth-Discovery Techniques</a:t>
            </a:r>
            <a:endParaRPr lang="en-US" dirty="0"/>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58</a:t>
            </a:fld>
            <a:endParaRPr lang="de-DE"/>
          </a:p>
        </p:txBody>
      </p:sp>
      <p:sp>
        <p:nvSpPr>
          <p:cNvPr id="5" name="Content Placeholder 4"/>
          <p:cNvSpPr>
            <a:spLocks noGrp="1"/>
          </p:cNvSpPr>
          <p:nvPr>
            <p:ph sz="quarter" idx="1"/>
          </p:nvPr>
        </p:nvSpPr>
        <p:spPr>
          <a:xfrm>
            <a:off x="571472" y="1714488"/>
            <a:ext cx="5245236" cy="4495800"/>
          </a:xfrm>
        </p:spPr>
        <p:txBody>
          <a:bodyPr>
            <a:normAutofit fontScale="92500"/>
          </a:bodyPr>
          <a:lstStyle/>
          <a:p>
            <a:r>
              <a:rPr lang="en-US" dirty="0" smtClean="0"/>
              <a:t>Data sources are of different quality and we trust data from accurate sources more</a:t>
            </a:r>
          </a:p>
          <a:p>
            <a:r>
              <a:rPr lang="en-US" dirty="0" smtClean="0">
                <a:solidFill>
                  <a:schemeClr val="bg1">
                    <a:lumMod val="75000"/>
                  </a:schemeClr>
                </a:solidFill>
              </a:rPr>
              <a:t>The real world is dynamic and the true value often evolves over time</a:t>
            </a:r>
          </a:p>
          <a:p>
            <a:pPr lvl="1"/>
            <a:r>
              <a:rPr lang="en-US" dirty="0" smtClean="0">
                <a:solidFill>
                  <a:schemeClr val="bg1">
                    <a:lumMod val="75000"/>
                  </a:schemeClr>
                </a:solidFill>
              </a:rPr>
              <a:t>E.g., person affiliation, business contact phone</a:t>
            </a:r>
          </a:p>
          <a:p>
            <a:r>
              <a:rPr lang="en-US" dirty="0" smtClean="0">
                <a:solidFill>
                  <a:schemeClr val="bg1">
                    <a:lumMod val="75000"/>
                  </a:schemeClr>
                </a:solidFill>
              </a:rPr>
              <a:t>Data sources can copy from each other and errors can be propagated quickly</a:t>
            </a:r>
            <a:endParaRPr lang="en-US" dirty="0">
              <a:solidFill>
                <a:schemeClr val="bg1">
                  <a:lumMod val="75000"/>
                </a:schemeClr>
              </a:solidFill>
            </a:endParaRPr>
          </a:p>
        </p:txBody>
      </p:sp>
      <p:graphicFrame>
        <p:nvGraphicFramePr>
          <p:cNvPr id="6" name="Diagram 5"/>
          <p:cNvGraphicFramePr/>
          <p:nvPr/>
        </p:nvGraphicFramePr>
        <p:xfrm>
          <a:off x="6143636" y="1428736"/>
          <a:ext cx="2405058"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6"/>
          <p:cNvSpPr/>
          <p:nvPr/>
        </p:nvSpPr>
        <p:spPr>
          <a:xfrm>
            <a:off x="5286380" y="2143116"/>
            <a:ext cx="857256" cy="42862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286380" y="3786190"/>
            <a:ext cx="857256" cy="42862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286380" y="5429264"/>
            <a:ext cx="857256" cy="42862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Trust Accurate Sources</a:t>
            </a:r>
            <a:endParaRPr lang="en-US" sz="4000" dirty="0"/>
          </a:p>
        </p:txBody>
      </p:sp>
      <p:graphicFrame>
        <p:nvGraphicFramePr>
          <p:cNvPr id="6" name="Table 5"/>
          <p:cNvGraphicFramePr>
            <a:graphicFrameLocks noGrp="1"/>
          </p:cNvGraphicFramePr>
          <p:nvPr/>
        </p:nvGraphicFramePr>
        <p:xfrm>
          <a:off x="1428728" y="3143248"/>
          <a:ext cx="4445000" cy="2225040"/>
        </p:xfrm>
        <a:graphic>
          <a:graphicData uri="http://schemas.openxmlformats.org/drawingml/2006/table">
            <a:tbl>
              <a:tblPr firstRow="1" bandRow="1">
                <a:tableStyleId>{5C22544A-7EE6-4342-B048-85BDC9FD1C3A}</a:tableStyleId>
              </a:tblPr>
              <a:tblGrid>
                <a:gridCol w="1397000"/>
                <a:gridCol w="1016000"/>
                <a:gridCol w="1016000"/>
                <a:gridCol w="1016000"/>
              </a:tblGrid>
              <a:tr h="370840">
                <a:tc>
                  <a:txBody>
                    <a:bodyPr/>
                    <a:lstStyle/>
                    <a:p>
                      <a:pPr algn="ctr"/>
                      <a:endParaRPr lang="en-US" dirty="0"/>
                    </a:p>
                  </a:txBody>
                  <a:tcPr/>
                </a:tc>
                <a:tc>
                  <a:txBody>
                    <a:bodyPr/>
                    <a:lstStyle/>
                    <a:p>
                      <a:pPr algn="ctr"/>
                      <a:r>
                        <a:rPr lang="en-US" dirty="0" smtClean="0"/>
                        <a:t>S1</a:t>
                      </a:r>
                      <a:endParaRPr lang="en-US" dirty="0"/>
                    </a:p>
                  </a:txBody>
                  <a:tcPr/>
                </a:tc>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r>
              <a:tr h="370840">
                <a:tc>
                  <a:txBody>
                    <a:bodyPr/>
                    <a:lstStyle/>
                    <a:p>
                      <a:pPr algn="ctr"/>
                      <a:r>
                        <a:rPr lang="en-US" dirty="0" err="1" smtClean="0"/>
                        <a:t>Stonebraker</a:t>
                      </a:r>
                      <a:endParaRPr lang="en-US" dirty="0"/>
                    </a:p>
                  </a:txBody>
                  <a:tcPr/>
                </a:tc>
                <a:tc>
                  <a:txBody>
                    <a:bodyPr/>
                    <a:lstStyle/>
                    <a:p>
                      <a:pPr algn="ctr"/>
                      <a:r>
                        <a:rPr lang="en-US" dirty="0" smtClean="0"/>
                        <a:t>MIT</a:t>
                      </a:r>
                      <a:endParaRPr lang="en-US" dirty="0"/>
                    </a:p>
                  </a:txBody>
                  <a:tcPr/>
                </a:tc>
                <a:tc>
                  <a:txBody>
                    <a:bodyPr/>
                    <a:lstStyle/>
                    <a:p>
                      <a:pPr algn="ctr"/>
                      <a:r>
                        <a:rPr lang="en-US" dirty="0" smtClean="0"/>
                        <a:t>Berkeley</a:t>
                      </a:r>
                      <a:endParaRPr lang="en-US" dirty="0"/>
                    </a:p>
                  </a:txBody>
                  <a:tcPr/>
                </a:tc>
                <a:tc>
                  <a:txBody>
                    <a:bodyPr/>
                    <a:lstStyle/>
                    <a:p>
                      <a:pPr algn="ctr"/>
                      <a:r>
                        <a:rPr lang="en-US" dirty="0" smtClean="0"/>
                        <a:t>MIT</a:t>
                      </a:r>
                      <a:endParaRPr lang="en-US" dirty="0"/>
                    </a:p>
                  </a:txBody>
                  <a:tcPr/>
                </a:tc>
              </a:tr>
              <a:tr h="370840">
                <a:tc>
                  <a:txBody>
                    <a:bodyPr/>
                    <a:lstStyle/>
                    <a:p>
                      <a:pPr algn="ctr"/>
                      <a:r>
                        <a:rPr lang="en-US" dirty="0" smtClean="0"/>
                        <a:t>Dewitt</a:t>
                      </a:r>
                      <a:endParaRPr lang="en-US" dirty="0"/>
                    </a:p>
                  </a:txBody>
                  <a:tcPr/>
                </a:tc>
                <a:tc>
                  <a:txBody>
                    <a:bodyPr/>
                    <a:lstStyle/>
                    <a:p>
                      <a:pPr algn="ctr"/>
                      <a:r>
                        <a:rPr lang="en-US" dirty="0" smtClean="0"/>
                        <a:t>MSR</a:t>
                      </a:r>
                      <a:endParaRPr lang="en-US" dirty="0"/>
                    </a:p>
                  </a:txBody>
                  <a:tcPr/>
                </a:tc>
                <a:tc>
                  <a:txBody>
                    <a:bodyPr/>
                    <a:lstStyle/>
                    <a:p>
                      <a:pPr algn="ctr"/>
                      <a:r>
                        <a:rPr lang="en-US" dirty="0" smtClean="0"/>
                        <a:t>MSR</a:t>
                      </a:r>
                      <a:endParaRPr lang="en-US" dirty="0"/>
                    </a:p>
                  </a:txBody>
                  <a:tcPr/>
                </a:tc>
                <a:tc>
                  <a:txBody>
                    <a:bodyPr/>
                    <a:lstStyle/>
                    <a:p>
                      <a:pPr algn="ctr"/>
                      <a:r>
                        <a:rPr lang="en-US" dirty="0" err="1" smtClean="0"/>
                        <a:t>UWisc</a:t>
                      </a:r>
                      <a:endParaRPr lang="en-US" dirty="0"/>
                    </a:p>
                  </a:txBody>
                  <a:tcPr/>
                </a:tc>
              </a:tr>
              <a:tr h="370840">
                <a:tc>
                  <a:txBody>
                    <a:bodyPr/>
                    <a:lstStyle/>
                    <a:p>
                      <a:pPr algn="ctr"/>
                      <a:r>
                        <a:rPr lang="en-US" dirty="0" smtClean="0"/>
                        <a:t>Bernstein</a:t>
                      </a:r>
                      <a:endParaRPr lang="en-US" dirty="0"/>
                    </a:p>
                  </a:txBody>
                  <a:tcPr/>
                </a:tc>
                <a:tc>
                  <a:txBody>
                    <a:bodyPr/>
                    <a:lstStyle/>
                    <a:p>
                      <a:pPr algn="ctr"/>
                      <a:r>
                        <a:rPr lang="en-US" dirty="0" smtClean="0"/>
                        <a:t>MSR</a:t>
                      </a:r>
                      <a:endParaRPr lang="en-US" dirty="0"/>
                    </a:p>
                  </a:txBody>
                  <a:tcPr/>
                </a:tc>
                <a:tc>
                  <a:txBody>
                    <a:bodyPr/>
                    <a:lstStyle/>
                    <a:p>
                      <a:pPr algn="ctr"/>
                      <a:r>
                        <a:rPr lang="en-US" dirty="0" smtClean="0"/>
                        <a:t>MSR</a:t>
                      </a:r>
                      <a:endParaRPr lang="en-US" dirty="0"/>
                    </a:p>
                  </a:txBody>
                  <a:tcPr/>
                </a:tc>
                <a:tc>
                  <a:txBody>
                    <a:bodyPr/>
                    <a:lstStyle/>
                    <a:p>
                      <a:pPr algn="ctr"/>
                      <a:r>
                        <a:rPr lang="en-US" dirty="0" smtClean="0"/>
                        <a:t>MSR</a:t>
                      </a:r>
                      <a:endParaRPr lang="en-US" dirty="0"/>
                    </a:p>
                  </a:txBody>
                  <a:tcPr/>
                </a:tc>
              </a:tr>
              <a:tr h="370840">
                <a:tc>
                  <a:txBody>
                    <a:bodyPr/>
                    <a:lstStyle/>
                    <a:p>
                      <a:pPr algn="ctr"/>
                      <a:r>
                        <a:rPr lang="en-US" dirty="0" smtClean="0"/>
                        <a:t>Carey</a:t>
                      </a:r>
                      <a:endParaRPr lang="en-US" dirty="0"/>
                    </a:p>
                  </a:txBody>
                  <a:tcPr/>
                </a:tc>
                <a:tc>
                  <a:txBody>
                    <a:bodyPr/>
                    <a:lstStyle/>
                    <a:p>
                      <a:pPr algn="ctr"/>
                      <a:r>
                        <a:rPr lang="en-US" dirty="0" smtClean="0"/>
                        <a:t>UCI</a:t>
                      </a:r>
                      <a:endParaRPr lang="en-US" dirty="0"/>
                    </a:p>
                  </a:txBody>
                  <a:tcPr/>
                </a:tc>
                <a:tc>
                  <a:txBody>
                    <a:bodyPr/>
                    <a:lstStyle/>
                    <a:p>
                      <a:pPr algn="ctr"/>
                      <a:r>
                        <a:rPr lang="en-US" dirty="0" smtClean="0"/>
                        <a:t>AT&amp;T</a:t>
                      </a:r>
                      <a:endParaRPr lang="en-US" dirty="0"/>
                    </a:p>
                  </a:txBody>
                  <a:tcPr/>
                </a:tc>
                <a:tc>
                  <a:txBody>
                    <a:bodyPr/>
                    <a:lstStyle/>
                    <a:p>
                      <a:pPr algn="ctr"/>
                      <a:r>
                        <a:rPr lang="en-US" dirty="0" smtClean="0"/>
                        <a:t>BEA</a:t>
                      </a:r>
                      <a:endParaRPr lang="en-US" dirty="0"/>
                    </a:p>
                  </a:txBody>
                  <a:tcPr/>
                </a:tc>
              </a:tr>
              <a:tr h="370840">
                <a:tc>
                  <a:txBody>
                    <a:bodyPr/>
                    <a:lstStyle/>
                    <a:p>
                      <a:pPr algn="ctr"/>
                      <a:r>
                        <a:rPr lang="en-US" dirty="0" smtClean="0"/>
                        <a:t>Halevy</a:t>
                      </a:r>
                      <a:endParaRPr lang="en-US" dirty="0"/>
                    </a:p>
                  </a:txBody>
                  <a:tcPr/>
                </a:tc>
                <a:tc>
                  <a:txBody>
                    <a:bodyPr/>
                    <a:lstStyle/>
                    <a:p>
                      <a:pPr algn="ctr"/>
                      <a:r>
                        <a:rPr lang="en-US" dirty="0" smtClean="0"/>
                        <a:t>Google</a:t>
                      </a:r>
                      <a:endParaRPr lang="en-US" dirty="0"/>
                    </a:p>
                  </a:txBody>
                  <a:tcPr/>
                </a:tc>
                <a:tc>
                  <a:txBody>
                    <a:bodyPr/>
                    <a:lstStyle/>
                    <a:p>
                      <a:pPr algn="ctr"/>
                      <a:r>
                        <a:rPr lang="en-US" dirty="0" smtClean="0"/>
                        <a:t>Google</a:t>
                      </a:r>
                      <a:endParaRPr lang="en-US" dirty="0"/>
                    </a:p>
                  </a:txBody>
                  <a:tcPr/>
                </a:tc>
                <a:tc>
                  <a:txBody>
                    <a:bodyPr/>
                    <a:lstStyle/>
                    <a:p>
                      <a:pPr algn="ctr"/>
                      <a:r>
                        <a:rPr lang="en-US" dirty="0" smtClean="0"/>
                        <a:t>UW</a:t>
                      </a:r>
                      <a:endParaRPr lang="en-US" dirty="0"/>
                    </a:p>
                  </a:txBody>
                  <a:tcPr/>
                </a:tc>
              </a:tr>
            </a:tbl>
          </a:graphicData>
        </a:graphic>
      </p:graphicFrame>
      <p:sp>
        <p:nvSpPr>
          <p:cNvPr id="7" name="Content Placeholder 6"/>
          <p:cNvSpPr>
            <a:spLocks noGrp="1"/>
          </p:cNvSpPr>
          <p:nvPr>
            <p:ph sz="quarter" idx="1"/>
          </p:nvPr>
        </p:nvSpPr>
        <p:spPr>
          <a:xfrm>
            <a:off x="609600" y="1589567"/>
            <a:ext cx="8034366" cy="4572000"/>
          </a:xfrm>
        </p:spPr>
        <p:txBody>
          <a:bodyPr/>
          <a:lstStyle/>
          <a:p>
            <a:r>
              <a:rPr lang="en-US" dirty="0" smtClean="0"/>
              <a:t>Considering accuracy can often improve truth discovery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smtClean="0"/>
              <a:t>Origins of Data Conflicts: Difficult Names</a:t>
            </a:r>
            <a:endParaRPr lang="en-US" sz="3600" dirty="0"/>
          </a:p>
        </p:txBody>
      </p:sp>
      <p:sp>
        <p:nvSpPr>
          <p:cNvPr id="3" name="Fußzeilenplatzhalter 2"/>
          <p:cNvSpPr>
            <a:spLocks noGrp="1"/>
          </p:cNvSpPr>
          <p:nvPr>
            <p:ph type="ftr" sz="quarter" idx="11"/>
          </p:nvPr>
        </p:nvSpPr>
        <p:spPr/>
        <p:txBody>
          <a:bodyPr/>
          <a:lstStyle/>
          <a:p>
            <a:r>
              <a:rPr lang="pt-BR" smtClean="0"/>
              <a:t>Data Fusion | VLDB 2009 Tutorial | Luna Dong &amp; Felix Naumann</a:t>
            </a:r>
            <a:endParaRPr lang="de-DE"/>
          </a:p>
        </p:txBody>
      </p:sp>
      <p:sp>
        <p:nvSpPr>
          <p:cNvPr id="4" name="Foliennummernplatzhalter 3"/>
          <p:cNvSpPr>
            <a:spLocks noGrp="1"/>
          </p:cNvSpPr>
          <p:nvPr>
            <p:ph type="sldNum" sz="quarter" idx="12"/>
          </p:nvPr>
        </p:nvSpPr>
        <p:spPr/>
        <p:txBody>
          <a:bodyPr>
            <a:normAutofit fontScale="85000" lnSpcReduction="20000"/>
          </a:bodyPr>
          <a:lstStyle/>
          <a:p>
            <a:fld id="{59B5FACA-E808-4B0B-9CE5-2D4613DC80C8}" type="slidenum">
              <a:rPr lang="de-DE" smtClean="0"/>
              <a:pPr/>
              <a:t>6</a:t>
            </a:fld>
            <a:endParaRPr lang="de-DE"/>
          </a:p>
        </p:txBody>
      </p:sp>
      <p:pic>
        <p:nvPicPr>
          <p:cNvPr id="53250" name="Picture 2"/>
          <p:cNvPicPr>
            <a:picLocks noChangeAspect="1" noChangeArrowheads="1"/>
          </p:cNvPicPr>
          <p:nvPr/>
        </p:nvPicPr>
        <p:blipFill>
          <a:blip r:embed="rId3" cstate="screen"/>
          <a:srcRect/>
          <a:stretch>
            <a:fillRect/>
          </a:stretch>
        </p:blipFill>
        <p:spPr bwMode="auto">
          <a:xfrm>
            <a:off x="285720" y="1447800"/>
            <a:ext cx="11201400" cy="6528423"/>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Trust Accurate Sources</a:t>
            </a:r>
            <a:endParaRPr lang="en-US" dirty="0"/>
          </a:p>
        </p:txBody>
      </p:sp>
      <p:sp>
        <p:nvSpPr>
          <p:cNvPr id="7" name="Content Placeholder 6"/>
          <p:cNvSpPr>
            <a:spLocks noGrp="1"/>
          </p:cNvSpPr>
          <p:nvPr>
            <p:ph sz="quarter" idx="1"/>
          </p:nvPr>
        </p:nvSpPr>
        <p:spPr>
          <a:xfrm>
            <a:off x="609600" y="1589567"/>
            <a:ext cx="8034366" cy="4572000"/>
          </a:xfrm>
        </p:spPr>
        <p:txBody>
          <a:bodyPr/>
          <a:lstStyle/>
          <a:p>
            <a:r>
              <a:rPr lang="en-US" dirty="0" smtClean="0"/>
              <a:t>Considering accuracy can often improve truth discovery </a:t>
            </a:r>
            <a:endParaRPr lang="en-US" dirty="0"/>
          </a:p>
        </p:txBody>
      </p:sp>
      <p:graphicFrame>
        <p:nvGraphicFramePr>
          <p:cNvPr id="5" name="Table 4"/>
          <p:cNvGraphicFramePr>
            <a:graphicFrameLocks noGrp="1"/>
          </p:cNvGraphicFramePr>
          <p:nvPr/>
        </p:nvGraphicFramePr>
        <p:xfrm>
          <a:off x="1428728" y="3143248"/>
          <a:ext cx="4445000" cy="2225040"/>
        </p:xfrm>
        <a:graphic>
          <a:graphicData uri="http://schemas.openxmlformats.org/drawingml/2006/table">
            <a:tbl>
              <a:tblPr firstRow="1" bandRow="1">
                <a:tableStyleId>{5C22544A-7EE6-4342-B048-85BDC9FD1C3A}</a:tableStyleId>
              </a:tblPr>
              <a:tblGrid>
                <a:gridCol w="1397000"/>
                <a:gridCol w="1016000"/>
                <a:gridCol w="1016000"/>
                <a:gridCol w="1016000"/>
              </a:tblGrid>
              <a:tr h="370840">
                <a:tc>
                  <a:txBody>
                    <a:bodyPr/>
                    <a:lstStyle/>
                    <a:p>
                      <a:pPr algn="ctr"/>
                      <a:endParaRPr lang="en-US" dirty="0"/>
                    </a:p>
                  </a:txBody>
                  <a:tcPr/>
                </a:tc>
                <a:tc>
                  <a:txBody>
                    <a:bodyPr/>
                    <a:lstStyle/>
                    <a:p>
                      <a:pPr algn="ctr"/>
                      <a:r>
                        <a:rPr lang="en-US" dirty="0" smtClean="0"/>
                        <a:t>S1</a:t>
                      </a:r>
                      <a:endParaRPr lang="en-US" dirty="0"/>
                    </a:p>
                  </a:txBody>
                  <a:tcPr/>
                </a:tc>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r>
              <a:tr h="370840">
                <a:tc>
                  <a:txBody>
                    <a:bodyPr/>
                    <a:lstStyle/>
                    <a:p>
                      <a:pPr algn="ctr"/>
                      <a:r>
                        <a:rPr lang="en-US" dirty="0" err="1" smtClean="0"/>
                        <a:t>Stonebraker</a:t>
                      </a:r>
                      <a:endParaRPr lang="en-US" dirty="0"/>
                    </a:p>
                  </a:txBody>
                  <a:tcPr/>
                </a:tc>
                <a:tc>
                  <a:txBody>
                    <a:bodyPr/>
                    <a:lstStyle/>
                    <a:p>
                      <a:pPr algn="ctr"/>
                      <a:r>
                        <a:rPr lang="en-US" dirty="0" smtClean="0">
                          <a:solidFill>
                            <a:srgbClr val="FF0000"/>
                          </a:solidFill>
                        </a:rPr>
                        <a:t>MIT</a:t>
                      </a:r>
                      <a:endParaRPr lang="en-US" dirty="0">
                        <a:solidFill>
                          <a:srgbClr val="FF0000"/>
                        </a:solidFill>
                      </a:endParaRPr>
                    </a:p>
                  </a:txBody>
                  <a:tcPr/>
                </a:tc>
                <a:tc>
                  <a:txBody>
                    <a:bodyPr/>
                    <a:lstStyle/>
                    <a:p>
                      <a:pPr algn="ctr"/>
                      <a:r>
                        <a:rPr lang="en-US" dirty="0" smtClean="0"/>
                        <a:t>Berkeley</a:t>
                      </a:r>
                      <a:endParaRPr lang="en-US" dirty="0"/>
                    </a:p>
                  </a:txBody>
                  <a:tcPr/>
                </a:tc>
                <a:tc>
                  <a:txBody>
                    <a:bodyPr/>
                    <a:lstStyle/>
                    <a:p>
                      <a:pPr algn="ctr"/>
                      <a:r>
                        <a:rPr lang="en-US" dirty="0" smtClean="0">
                          <a:solidFill>
                            <a:srgbClr val="FF0000"/>
                          </a:solidFill>
                        </a:rPr>
                        <a:t>MIT</a:t>
                      </a:r>
                      <a:endParaRPr lang="en-US" dirty="0">
                        <a:solidFill>
                          <a:srgbClr val="FF0000"/>
                        </a:solidFill>
                      </a:endParaRPr>
                    </a:p>
                  </a:txBody>
                  <a:tcPr/>
                </a:tc>
              </a:tr>
              <a:tr h="370840">
                <a:tc>
                  <a:txBody>
                    <a:bodyPr/>
                    <a:lstStyle/>
                    <a:p>
                      <a:pPr algn="ctr"/>
                      <a:r>
                        <a:rPr lang="en-US" dirty="0" smtClean="0"/>
                        <a:t>Dewitt</a:t>
                      </a:r>
                      <a:endParaRPr lang="en-US" dirty="0"/>
                    </a:p>
                  </a:txBody>
                  <a:tcPr/>
                </a:tc>
                <a:tc>
                  <a:txBody>
                    <a:bodyPr/>
                    <a:lstStyle/>
                    <a:p>
                      <a:pPr algn="ctr"/>
                      <a:r>
                        <a:rPr lang="en-US" dirty="0" smtClean="0">
                          <a:solidFill>
                            <a:srgbClr val="FF0000"/>
                          </a:solidFill>
                        </a:rPr>
                        <a:t>MSR</a:t>
                      </a:r>
                      <a:endParaRPr lang="en-US" dirty="0">
                        <a:solidFill>
                          <a:srgbClr val="FF0000"/>
                        </a:solidFill>
                      </a:endParaRPr>
                    </a:p>
                  </a:txBody>
                  <a:tcPr/>
                </a:tc>
                <a:tc>
                  <a:txBody>
                    <a:bodyPr/>
                    <a:lstStyle/>
                    <a:p>
                      <a:pPr algn="ctr"/>
                      <a:r>
                        <a:rPr lang="en-US" dirty="0" smtClean="0">
                          <a:solidFill>
                            <a:srgbClr val="FF0000"/>
                          </a:solidFill>
                        </a:rPr>
                        <a:t>MSR</a:t>
                      </a:r>
                      <a:endParaRPr lang="en-US" dirty="0">
                        <a:solidFill>
                          <a:srgbClr val="FF0000"/>
                        </a:solidFill>
                      </a:endParaRPr>
                    </a:p>
                  </a:txBody>
                  <a:tcPr/>
                </a:tc>
                <a:tc>
                  <a:txBody>
                    <a:bodyPr/>
                    <a:lstStyle/>
                    <a:p>
                      <a:pPr algn="ctr"/>
                      <a:r>
                        <a:rPr lang="en-US" dirty="0" err="1" smtClean="0"/>
                        <a:t>UWisc</a:t>
                      </a:r>
                      <a:endParaRPr lang="en-US" dirty="0"/>
                    </a:p>
                  </a:txBody>
                  <a:tcPr/>
                </a:tc>
              </a:tr>
              <a:tr h="370840">
                <a:tc>
                  <a:txBody>
                    <a:bodyPr/>
                    <a:lstStyle/>
                    <a:p>
                      <a:pPr algn="ctr"/>
                      <a:r>
                        <a:rPr lang="en-US" dirty="0" smtClean="0"/>
                        <a:t>Bernstein</a:t>
                      </a:r>
                      <a:endParaRPr lang="en-US" dirty="0"/>
                    </a:p>
                  </a:txBody>
                  <a:tcPr/>
                </a:tc>
                <a:tc>
                  <a:txBody>
                    <a:bodyPr/>
                    <a:lstStyle/>
                    <a:p>
                      <a:pPr algn="ctr"/>
                      <a:r>
                        <a:rPr lang="en-US" dirty="0" smtClean="0">
                          <a:solidFill>
                            <a:srgbClr val="FF0000"/>
                          </a:solidFill>
                        </a:rPr>
                        <a:t>MSR</a:t>
                      </a:r>
                      <a:endParaRPr lang="en-US" dirty="0">
                        <a:solidFill>
                          <a:srgbClr val="FF0000"/>
                        </a:solidFill>
                      </a:endParaRPr>
                    </a:p>
                  </a:txBody>
                  <a:tcPr/>
                </a:tc>
                <a:tc>
                  <a:txBody>
                    <a:bodyPr/>
                    <a:lstStyle/>
                    <a:p>
                      <a:pPr algn="ctr"/>
                      <a:r>
                        <a:rPr lang="en-US" dirty="0" smtClean="0">
                          <a:solidFill>
                            <a:srgbClr val="FF0000"/>
                          </a:solidFill>
                        </a:rPr>
                        <a:t>MSR</a:t>
                      </a:r>
                      <a:endParaRPr lang="en-US" dirty="0">
                        <a:solidFill>
                          <a:srgbClr val="FF0000"/>
                        </a:solidFill>
                      </a:endParaRPr>
                    </a:p>
                  </a:txBody>
                  <a:tcPr/>
                </a:tc>
                <a:tc>
                  <a:txBody>
                    <a:bodyPr/>
                    <a:lstStyle/>
                    <a:p>
                      <a:pPr algn="ctr"/>
                      <a:r>
                        <a:rPr lang="en-US" dirty="0" smtClean="0">
                          <a:solidFill>
                            <a:srgbClr val="FF0000"/>
                          </a:solidFill>
                        </a:rPr>
                        <a:t>MSR</a:t>
                      </a:r>
                      <a:endParaRPr lang="en-US" dirty="0">
                        <a:solidFill>
                          <a:srgbClr val="FF0000"/>
                        </a:solidFill>
                      </a:endParaRPr>
                    </a:p>
                  </a:txBody>
                  <a:tcPr/>
                </a:tc>
              </a:tr>
              <a:tr h="370840">
                <a:tc>
                  <a:txBody>
                    <a:bodyPr/>
                    <a:lstStyle/>
                    <a:p>
                      <a:pPr algn="ctr"/>
                      <a:r>
                        <a:rPr lang="en-US" dirty="0" smtClean="0"/>
                        <a:t>Carey</a:t>
                      </a:r>
                      <a:endParaRPr lang="en-US" dirty="0"/>
                    </a:p>
                  </a:txBody>
                  <a:tcPr/>
                </a:tc>
                <a:tc>
                  <a:txBody>
                    <a:bodyPr/>
                    <a:lstStyle/>
                    <a:p>
                      <a:pPr algn="ctr"/>
                      <a:r>
                        <a:rPr lang="en-US" dirty="0" smtClean="0"/>
                        <a:t>UCI</a:t>
                      </a:r>
                      <a:endParaRPr lang="en-US" dirty="0"/>
                    </a:p>
                  </a:txBody>
                  <a:tcPr/>
                </a:tc>
                <a:tc>
                  <a:txBody>
                    <a:bodyPr/>
                    <a:lstStyle/>
                    <a:p>
                      <a:pPr algn="ctr"/>
                      <a:r>
                        <a:rPr lang="en-US" dirty="0" smtClean="0"/>
                        <a:t>AT&amp;T</a:t>
                      </a:r>
                      <a:endParaRPr lang="en-US" dirty="0"/>
                    </a:p>
                  </a:txBody>
                  <a:tcPr/>
                </a:tc>
                <a:tc>
                  <a:txBody>
                    <a:bodyPr/>
                    <a:lstStyle/>
                    <a:p>
                      <a:pPr algn="ctr"/>
                      <a:r>
                        <a:rPr lang="en-US" dirty="0" smtClean="0"/>
                        <a:t>BEA</a:t>
                      </a:r>
                      <a:endParaRPr lang="en-US" dirty="0"/>
                    </a:p>
                  </a:txBody>
                  <a:tcPr/>
                </a:tc>
              </a:tr>
              <a:tr h="370840">
                <a:tc>
                  <a:txBody>
                    <a:bodyPr/>
                    <a:lstStyle/>
                    <a:p>
                      <a:pPr algn="ctr"/>
                      <a:r>
                        <a:rPr lang="en-US" dirty="0" smtClean="0"/>
                        <a:t>Halevy</a:t>
                      </a:r>
                      <a:endParaRPr lang="en-US" dirty="0"/>
                    </a:p>
                  </a:txBody>
                  <a:tcPr/>
                </a:tc>
                <a:tc>
                  <a:txBody>
                    <a:bodyPr/>
                    <a:lstStyle/>
                    <a:p>
                      <a:pPr algn="ctr"/>
                      <a:r>
                        <a:rPr lang="en-US" dirty="0" smtClean="0">
                          <a:solidFill>
                            <a:srgbClr val="FF0000"/>
                          </a:solidFill>
                        </a:rPr>
                        <a:t>Google</a:t>
                      </a:r>
                      <a:endParaRPr lang="en-US" dirty="0">
                        <a:solidFill>
                          <a:srgbClr val="FF0000"/>
                        </a:solidFill>
                      </a:endParaRPr>
                    </a:p>
                  </a:txBody>
                  <a:tcPr/>
                </a:tc>
                <a:tc>
                  <a:txBody>
                    <a:bodyPr/>
                    <a:lstStyle/>
                    <a:p>
                      <a:pPr algn="ctr"/>
                      <a:r>
                        <a:rPr lang="en-US" dirty="0" smtClean="0">
                          <a:solidFill>
                            <a:srgbClr val="FF0000"/>
                          </a:solidFill>
                        </a:rPr>
                        <a:t>Google</a:t>
                      </a:r>
                      <a:endParaRPr lang="en-US" dirty="0">
                        <a:solidFill>
                          <a:srgbClr val="FF0000"/>
                        </a:solidFill>
                      </a:endParaRPr>
                    </a:p>
                  </a:txBody>
                  <a:tcPr/>
                </a:tc>
                <a:tc>
                  <a:txBody>
                    <a:bodyPr/>
                    <a:lstStyle/>
                    <a:p>
                      <a:pPr algn="ctr"/>
                      <a:r>
                        <a:rPr lang="en-US" dirty="0" smtClean="0"/>
                        <a:t>UW</a:t>
                      </a:r>
                      <a:endParaRPr lang="en-US" dirty="0"/>
                    </a:p>
                  </a:txBody>
                  <a:tcPr/>
                </a:tc>
              </a:tr>
            </a:tbl>
          </a:graphicData>
        </a:graphic>
      </p:graphicFrame>
      <p:sp>
        <p:nvSpPr>
          <p:cNvPr id="8" name="Rectangular Callout 7"/>
          <p:cNvSpPr/>
          <p:nvPr/>
        </p:nvSpPr>
        <p:spPr>
          <a:xfrm>
            <a:off x="3143240" y="5643578"/>
            <a:ext cx="4643470" cy="642942"/>
          </a:xfrm>
          <a:prstGeom prst="wedgeRectCallout">
            <a:avLst>
              <a:gd name="adj1" fmla="val -41741"/>
              <a:gd name="adj2" fmla="val -163256"/>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S1 is more accurate; trusting it more can help find the correct affiliation for Carey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Trust Accurate Sources</a:t>
            </a:r>
            <a:endParaRPr lang="en-US" dirty="0"/>
          </a:p>
        </p:txBody>
      </p:sp>
      <p:sp>
        <p:nvSpPr>
          <p:cNvPr id="7" name="Content Placeholder 6"/>
          <p:cNvSpPr>
            <a:spLocks noGrp="1"/>
          </p:cNvSpPr>
          <p:nvPr>
            <p:ph sz="quarter" idx="1"/>
          </p:nvPr>
        </p:nvSpPr>
        <p:spPr>
          <a:xfrm>
            <a:off x="609600" y="1589567"/>
            <a:ext cx="8034366" cy="4572000"/>
          </a:xfrm>
        </p:spPr>
        <p:txBody>
          <a:bodyPr/>
          <a:lstStyle/>
          <a:p>
            <a:r>
              <a:rPr lang="en-US" dirty="0" smtClean="0"/>
              <a:t>Considering accuracy can often improve truth discovery </a:t>
            </a:r>
            <a:endParaRPr lang="en-US" dirty="0"/>
          </a:p>
        </p:txBody>
      </p:sp>
      <p:graphicFrame>
        <p:nvGraphicFramePr>
          <p:cNvPr id="5" name="Table 4"/>
          <p:cNvGraphicFramePr>
            <a:graphicFrameLocks noGrp="1"/>
          </p:cNvGraphicFramePr>
          <p:nvPr/>
        </p:nvGraphicFramePr>
        <p:xfrm>
          <a:off x="1428728" y="3143248"/>
          <a:ext cx="4445000" cy="2225040"/>
        </p:xfrm>
        <a:graphic>
          <a:graphicData uri="http://schemas.openxmlformats.org/drawingml/2006/table">
            <a:tbl>
              <a:tblPr firstRow="1" bandRow="1">
                <a:tableStyleId>{5C22544A-7EE6-4342-B048-85BDC9FD1C3A}</a:tableStyleId>
              </a:tblPr>
              <a:tblGrid>
                <a:gridCol w="1397000"/>
                <a:gridCol w="1016000"/>
                <a:gridCol w="1016000"/>
                <a:gridCol w="1016000"/>
              </a:tblGrid>
              <a:tr h="370840">
                <a:tc>
                  <a:txBody>
                    <a:bodyPr/>
                    <a:lstStyle/>
                    <a:p>
                      <a:pPr algn="ctr"/>
                      <a:endParaRPr lang="en-US" dirty="0"/>
                    </a:p>
                  </a:txBody>
                  <a:tcPr/>
                </a:tc>
                <a:tc>
                  <a:txBody>
                    <a:bodyPr/>
                    <a:lstStyle/>
                    <a:p>
                      <a:pPr algn="ctr"/>
                      <a:r>
                        <a:rPr lang="en-US" dirty="0" smtClean="0"/>
                        <a:t>S1</a:t>
                      </a:r>
                      <a:endParaRPr lang="en-US" dirty="0"/>
                    </a:p>
                  </a:txBody>
                  <a:tcPr/>
                </a:tc>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r>
              <a:tr h="370840">
                <a:tc>
                  <a:txBody>
                    <a:bodyPr/>
                    <a:lstStyle/>
                    <a:p>
                      <a:pPr algn="ctr"/>
                      <a:r>
                        <a:rPr lang="en-US" dirty="0" err="1" smtClean="0"/>
                        <a:t>Stonebraker</a:t>
                      </a:r>
                      <a:endParaRPr lang="en-US" dirty="0"/>
                    </a:p>
                  </a:txBody>
                  <a:tcPr/>
                </a:tc>
                <a:tc>
                  <a:txBody>
                    <a:bodyPr/>
                    <a:lstStyle/>
                    <a:p>
                      <a:pPr algn="ctr"/>
                      <a:r>
                        <a:rPr lang="en-US" dirty="0" smtClean="0">
                          <a:solidFill>
                            <a:srgbClr val="FF0000"/>
                          </a:solidFill>
                        </a:rPr>
                        <a:t>MIT</a:t>
                      </a:r>
                      <a:endParaRPr lang="en-US" dirty="0">
                        <a:solidFill>
                          <a:srgbClr val="FF0000"/>
                        </a:solidFill>
                      </a:endParaRPr>
                    </a:p>
                  </a:txBody>
                  <a:tcPr/>
                </a:tc>
                <a:tc>
                  <a:txBody>
                    <a:bodyPr/>
                    <a:lstStyle/>
                    <a:p>
                      <a:pPr algn="ctr"/>
                      <a:r>
                        <a:rPr lang="en-US" dirty="0" smtClean="0"/>
                        <a:t>Berkeley</a:t>
                      </a:r>
                      <a:endParaRPr lang="en-US" dirty="0"/>
                    </a:p>
                  </a:txBody>
                  <a:tcPr/>
                </a:tc>
                <a:tc>
                  <a:txBody>
                    <a:bodyPr/>
                    <a:lstStyle/>
                    <a:p>
                      <a:pPr algn="ctr"/>
                      <a:r>
                        <a:rPr lang="en-US" dirty="0" smtClean="0">
                          <a:solidFill>
                            <a:srgbClr val="FF0000"/>
                          </a:solidFill>
                        </a:rPr>
                        <a:t>MIT</a:t>
                      </a:r>
                      <a:endParaRPr lang="en-US" dirty="0">
                        <a:solidFill>
                          <a:srgbClr val="FF0000"/>
                        </a:solidFill>
                      </a:endParaRPr>
                    </a:p>
                  </a:txBody>
                  <a:tcPr/>
                </a:tc>
              </a:tr>
              <a:tr h="370840">
                <a:tc>
                  <a:txBody>
                    <a:bodyPr/>
                    <a:lstStyle/>
                    <a:p>
                      <a:pPr algn="ctr"/>
                      <a:r>
                        <a:rPr lang="en-US" dirty="0" smtClean="0"/>
                        <a:t>Dewitt</a:t>
                      </a:r>
                      <a:endParaRPr lang="en-US" dirty="0"/>
                    </a:p>
                  </a:txBody>
                  <a:tcPr/>
                </a:tc>
                <a:tc>
                  <a:txBody>
                    <a:bodyPr/>
                    <a:lstStyle/>
                    <a:p>
                      <a:pPr algn="ctr"/>
                      <a:r>
                        <a:rPr lang="en-US" dirty="0" smtClean="0">
                          <a:solidFill>
                            <a:srgbClr val="FF0000"/>
                          </a:solidFill>
                        </a:rPr>
                        <a:t>MSR</a:t>
                      </a:r>
                      <a:endParaRPr lang="en-US" dirty="0">
                        <a:solidFill>
                          <a:srgbClr val="FF0000"/>
                        </a:solidFill>
                      </a:endParaRPr>
                    </a:p>
                  </a:txBody>
                  <a:tcPr/>
                </a:tc>
                <a:tc>
                  <a:txBody>
                    <a:bodyPr/>
                    <a:lstStyle/>
                    <a:p>
                      <a:pPr algn="ctr"/>
                      <a:r>
                        <a:rPr lang="en-US" dirty="0" smtClean="0">
                          <a:solidFill>
                            <a:srgbClr val="FF0000"/>
                          </a:solidFill>
                        </a:rPr>
                        <a:t>MSR</a:t>
                      </a:r>
                      <a:endParaRPr lang="en-US" dirty="0">
                        <a:solidFill>
                          <a:srgbClr val="FF0000"/>
                        </a:solidFill>
                      </a:endParaRPr>
                    </a:p>
                  </a:txBody>
                  <a:tcPr/>
                </a:tc>
                <a:tc>
                  <a:txBody>
                    <a:bodyPr/>
                    <a:lstStyle/>
                    <a:p>
                      <a:pPr algn="ctr"/>
                      <a:r>
                        <a:rPr lang="en-US" dirty="0" err="1" smtClean="0"/>
                        <a:t>UWisc</a:t>
                      </a:r>
                      <a:endParaRPr lang="en-US" dirty="0"/>
                    </a:p>
                  </a:txBody>
                  <a:tcPr/>
                </a:tc>
              </a:tr>
              <a:tr h="370840">
                <a:tc>
                  <a:txBody>
                    <a:bodyPr/>
                    <a:lstStyle/>
                    <a:p>
                      <a:pPr algn="ctr"/>
                      <a:r>
                        <a:rPr lang="en-US" dirty="0" smtClean="0"/>
                        <a:t>Bernstein</a:t>
                      </a:r>
                      <a:endParaRPr lang="en-US" dirty="0"/>
                    </a:p>
                  </a:txBody>
                  <a:tcPr/>
                </a:tc>
                <a:tc>
                  <a:txBody>
                    <a:bodyPr/>
                    <a:lstStyle/>
                    <a:p>
                      <a:pPr algn="ctr"/>
                      <a:r>
                        <a:rPr lang="en-US" dirty="0" smtClean="0">
                          <a:solidFill>
                            <a:srgbClr val="FF0000"/>
                          </a:solidFill>
                        </a:rPr>
                        <a:t>MSR</a:t>
                      </a:r>
                      <a:endParaRPr lang="en-US" dirty="0">
                        <a:solidFill>
                          <a:srgbClr val="FF0000"/>
                        </a:solidFill>
                      </a:endParaRPr>
                    </a:p>
                  </a:txBody>
                  <a:tcPr/>
                </a:tc>
                <a:tc>
                  <a:txBody>
                    <a:bodyPr/>
                    <a:lstStyle/>
                    <a:p>
                      <a:pPr algn="ctr"/>
                      <a:r>
                        <a:rPr lang="en-US" dirty="0" smtClean="0">
                          <a:solidFill>
                            <a:srgbClr val="FF0000"/>
                          </a:solidFill>
                        </a:rPr>
                        <a:t>MSR</a:t>
                      </a:r>
                      <a:endParaRPr lang="en-US" dirty="0">
                        <a:solidFill>
                          <a:srgbClr val="FF0000"/>
                        </a:solidFill>
                      </a:endParaRPr>
                    </a:p>
                  </a:txBody>
                  <a:tcPr/>
                </a:tc>
                <a:tc>
                  <a:txBody>
                    <a:bodyPr/>
                    <a:lstStyle/>
                    <a:p>
                      <a:pPr algn="ctr"/>
                      <a:r>
                        <a:rPr lang="en-US" dirty="0" smtClean="0">
                          <a:solidFill>
                            <a:srgbClr val="FF0000"/>
                          </a:solidFill>
                        </a:rPr>
                        <a:t>MSR</a:t>
                      </a:r>
                      <a:endParaRPr lang="en-US" dirty="0">
                        <a:solidFill>
                          <a:srgbClr val="FF0000"/>
                        </a:solidFill>
                      </a:endParaRPr>
                    </a:p>
                  </a:txBody>
                  <a:tcPr/>
                </a:tc>
              </a:tr>
              <a:tr h="370840">
                <a:tc>
                  <a:txBody>
                    <a:bodyPr/>
                    <a:lstStyle/>
                    <a:p>
                      <a:pPr algn="ctr"/>
                      <a:r>
                        <a:rPr lang="en-US" dirty="0" smtClean="0"/>
                        <a:t>Carey</a:t>
                      </a:r>
                      <a:endParaRPr lang="en-US" dirty="0"/>
                    </a:p>
                  </a:txBody>
                  <a:tcPr/>
                </a:tc>
                <a:tc>
                  <a:txBody>
                    <a:bodyPr/>
                    <a:lstStyle/>
                    <a:p>
                      <a:pPr algn="ctr"/>
                      <a:r>
                        <a:rPr kumimoji="0" lang="en-US" kern="1200" dirty="0" smtClean="0">
                          <a:solidFill>
                            <a:srgbClr val="FF0000"/>
                          </a:solidFill>
                          <a:latin typeface="+mn-lt"/>
                          <a:ea typeface="+mn-ea"/>
                          <a:cs typeface="+mn-cs"/>
                        </a:rPr>
                        <a:t>UCI</a:t>
                      </a:r>
                      <a:endParaRPr kumimoji="0" lang="en-US" kern="1200" dirty="0">
                        <a:solidFill>
                          <a:srgbClr val="FF0000"/>
                        </a:solidFill>
                        <a:latin typeface="+mn-lt"/>
                        <a:ea typeface="+mn-ea"/>
                        <a:cs typeface="+mn-cs"/>
                      </a:endParaRPr>
                    </a:p>
                  </a:txBody>
                  <a:tcPr/>
                </a:tc>
                <a:tc>
                  <a:txBody>
                    <a:bodyPr/>
                    <a:lstStyle/>
                    <a:p>
                      <a:pPr algn="ctr"/>
                      <a:r>
                        <a:rPr lang="en-US" dirty="0" smtClean="0"/>
                        <a:t>AT&amp;T</a:t>
                      </a:r>
                      <a:endParaRPr lang="en-US" dirty="0"/>
                    </a:p>
                  </a:txBody>
                  <a:tcPr/>
                </a:tc>
                <a:tc>
                  <a:txBody>
                    <a:bodyPr/>
                    <a:lstStyle/>
                    <a:p>
                      <a:pPr algn="ctr"/>
                      <a:r>
                        <a:rPr lang="en-US" dirty="0" smtClean="0"/>
                        <a:t>BEA</a:t>
                      </a:r>
                      <a:endParaRPr lang="en-US" dirty="0"/>
                    </a:p>
                  </a:txBody>
                  <a:tcPr/>
                </a:tc>
              </a:tr>
              <a:tr h="370840">
                <a:tc>
                  <a:txBody>
                    <a:bodyPr/>
                    <a:lstStyle/>
                    <a:p>
                      <a:pPr algn="ctr"/>
                      <a:r>
                        <a:rPr lang="en-US" dirty="0" smtClean="0"/>
                        <a:t>Halevy</a:t>
                      </a:r>
                      <a:endParaRPr lang="en-US" dirty="0"/>
                    </a:p>
                  </a:txBody>
                  <a:tcPr/>
                </a:tc>
                <a:tc>
                  <a:txBody>
                    <a:bodyPr/>
                    <a:lstStyle/>
                    <a:p>
                      <a:pPr algn="ctr"/>
                      <a:r>
                        <a:rPr lang="en-US" dirty="0" smtClean="0">
                          <a:solidFill>
                            <a:srgbClr val="FF0000"/>
                          </a:solidFill>
                        </a:rPr>
                        <a:t>Google</a:t>
                      </a:r>
                      <a:endParaRPr lang="en-US" dirty="0">
                        <a:solidFill>
                          <a:srgbClr val="FF0000"/>
                        </a:solidFill>
                      </a:endParaRPr>
                    </a:p>
                  </a:txBody>
                  <a:tcPr/>
                </a:tc>
                <a:tc>
                  <a:txBody>
                    <a:bodyPr/>
                    <a:lstStyle/>
                    <a:p>
                      <a:pPr algn="ctr"/>
                      <a:r>
                        <a:rPr lang="en-US" dirty="0" smtClean="0">
                          <a:solidFill>
                            <a:srgbClr val="FF0000"/>
                          </a:solidFill>
                        </a:rPr>
                        <a:t>Google</a:t>
                      </a:r>
                      <a:endParaRPr lang="en-US" dirty="0">
                        <a:solidFill>
                          <a:srgbClr val="FF0000"/>
                        </a:solidFill>
                      </a:endParaRPr>
                    </a:p>
                  </a:txBody>
                  <a:tcPr/>
                </a:tc>
                <a:tc>
                  <a:txBody>
                    <a:bodyPr/>
                    <a:lstStyle/>
                    <a:p>
                      <a:pPr algn="ctr"/>
                      <a:r>
                        <a:rPr lang="en-US" dirty="0" smtClean="0"/>
                        <a:t>UW</a:t>
                      </a:r>
                      <a:endParaRPr lang="en-US" dirty="0"/>
                    </a:p>
                  </a:txBody>
                  <a:tcPr/>
                </a:tc>
              </a:tr>
            </a:tbl>
          </a:graphicData>
        </a:graphic>
      </p:graphicFrame>
      <p:sp>
        <p:nvSpPr>
          <p:cNvPr id="8" name="Rectangular Callout 7"/>
          <p:cNvSpPr/>
          <p:nvPr/>
        </p:nvSpPr>
        <p:spPr>
          <a:xfrm>
            <a:off x="3143240" y="5643578"/>
            <a:ext cx="4643470" cy="642942"/>
          </a:xfrm>
          <a:prstGeom prst="wedgeRectCallout">
            <a:avLst>
              <a:gd name="adj1" fmla="val -41741"/>
              <a:gd name="adj2" fmla="val -163256"/>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S1 is more accurate; trusting it more can help find the correct affiliation for Carey</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 Trustable Sources (I)</a:t>
            </a:r>
            <a:endParaRPr lang="en-US" dirty="0"/>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62</a:t>
            </a:fld>
            <a:endParaRPr lang="de-DE"/>
          </a:p>
        </p:txBody>
      </p:sp>
      <p:sp>
        <p:nvSpPr>
          <p:cNvPr id="5" name="Content Placeholder 4"/>
          <p:cNvSpPr>
            <a:spLocks noGrp="1"/>
          </p:cNvSpPr>
          <p:nvPr>
            <p:ph sz="quarter" idx="1"/>
          </p:nvPr>
        </p:nvSpPr>
        <p:spPr/>
        <p:txBody>
          <a:bodyPr/>
          <a:lstStyle/>
          <a:p>
            <a:r>
              <a:rPr lang="en-US" dirty="0" smtClean="0"/>
              <a:t>Deciding authority based on link analysis and source popularity</a:t>
            </a:r>
          </a:p>
          <a:p>
            <a:pPr lvl="1"/>
            <a:r>
              <a:rPr lang="en-US" dirty="0" smtClean="0"/>
              <a:t>Survey: “Link analysis ranking: algorithms, theory, and experiments” [Borodin et al., 05]</a:t>
            </a:r>
          </a:p>
          <a:p>
            <a:pPr lvl="1"/>
            <a:r>
              <a:rPr lang="en-US" dirty="0" smtClean="0"/>
              <a:t>PageRank [</a:t>
            </a:r>
            <a:r>
              <a:rPr lang="en-US" dirty="0" err="1" smtClean="0"/>
              <a:t>Brin</a:t>
            </a:r>
            <a:r>
              <a:rPr lang="en-US" dirty="0" smtClean="0"/>
              <a:t> and Page, 98] </a:t>
            </a:r>
          </a:p>
          <a:p>
            <a:pPr lvl="1"/>
            <a:r>
              <a:rPr lang="en-US" dirty="0" smtClean="0"/>
              <a:t>Authority-hub analysis [Kleinberg, 98]</a:t>
            </a:r>
          </a:p>
          <a:p>
            <a:pPr lvl="1"/>
            <a:endParaRPr lang="en-US" dirty="0"/>
          </a:p>
        </p:txBody>
      </p:sp>
      <p:grpSp>
        <p:nvGrpSpPr>
          <p:cNvPr id="7" name="Group 49"/>
          <p:cNvGrpSpPr/>
          <p:nvPr/>
        </p:nvGrpSpPr>
        <p:grpSpPr>
          <a:xfrm>
            <a:off x="2428860" y="4336770"/>
            <a:ext cx="3307072" cy="1949750"/>
            <a:chOff x="2428860" y="4143380"/>
            <a:chExt cx="3307072" cy="1949750"/>
          </a:xfrm>
        </p:grpSpPr>
        <p:sp>
          <p:nvSpPr>
            <p:cNvPr id="6" name="Oval 5"/>
            <p:cNvSpPr/>
            <p:nvPr/>
          </p:nvSpPr>
          <p:spPr>
            <a:xfrm>
              <a:off x="3071802" y="4643446"/>
              <a:ext cx="142876" cy="142876"/>
            </a:xfrm>
            <a:prstGeom prst="ellipse">
              <a:avLst/>
            </a:prstGeom>
            <a:solidFill>
              <a:srgbClr val="00B0F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16200000" flipH="1">
              <a:off x="2714612" y="4286256"/>
              <a:ext cx="378114" cy="378114"/>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6" idx="2"/>
            </p:cNvCxnSpPr>
            <p:nvPr/>
          </p:nvCxnSpPr>
          <p:spPr>
            <a:xfrm>
              <a:off x="2428860" y="4572008"/>
              <a:ext cx="642942" cy="142876"/>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6" idx="3"/>
            </p:cNvCxnSpPr>
            <p:nvPr/>
          </p:nvCxnSpPr>
          <p:spPr>
            <a:xfrm flipV="1">
              <a:off x="2500298" y="4765398"/>
              <a:ext cx="592428" cy="16380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6" idx="3"/>
            </p:cNvCxnSpPr>
            <p:nvPr/>
          </p:nvCxnSpPr>
          <p:spPr>
            <a:xfrm rot="5400000" flipH="1" flipV="1">
              <a:off x="2704150" y="4775860"/>
              <a:ext cx="399038" cy="378114"/>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6" idx="4"/>
            </p:cNvCxnSpPr>
            <p:nvPr/>
          </p:nvCxnSpPr>
          <p:spPr>
            <a:xfrm rot="5400000" flipH="1" flipV="1">
              <a:off x="2857488" y="5000636"/>
              <a:ext cx="500066" cy="71438"/>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6" idx="0"/>
            </p:cNvCxnSpPr>
            <p:nvPr/>
          </p:nvCxnSpPr>
          <p:spPr>
            <a:xfrm rot="16200000" flipH="1">
              <a:off x="2857488" y="4357694"/>
              <a:ext cx="500066" cy="71438"/>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6" idx="7"/>
            </p:cNvCxnSpPr>
            <p:nvPr/>
          </p:nvCxnSpPr>
          <p:spPr>
            <a:xfrm rot="5400000">
              <a:off x="3122316" y="4286256"/>
              <a:ext cx="449552" cy="306676"/>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6" idx="6"/>
            </p:cNvCxnSpPr>
            <p:nvPr/>
          </p:nvCxnSpPr>
          <p:spPr>
            <a:xfrm rot="10800000" flipV="1">
              <a:off x="3214678" y="4357694"/>
              <a:ext cx="520990" cy="35719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 idx="5"/>
            </p:cNvCxnSpPr>
            <p:nvPr/>
          </p:nvCxnSpPr>
          <p:spPr>
            <a:xfrm rot="16200000" flipH="1">
              <a:off x="3693820" y="4265332"/>
              <a:ext cx="735304" cy="1735436"/>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4929190" y="5450188"/>
              <a:ext cx="142876" cy="142876"/>
            </a:xfrm>
            <a:prstGeom prst="ellipse">
              <a:avLst/>
            </a:prstGeom>
            <a:solidFill>
              <a:srgbClr val="00B0F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rot="16200000" flipH="1">
              <a:off x="4572000" y="5092998"/>
              <a:ext cx="378114" cy="378114"/>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33" idx="2"/>
            </p:cNvCxnSpPr>
            <p:nvPr/>
          </p:nvCxnSpPr>
          <p:spPr>
            <a:xfrm>
              <a:off x="4286248" y="5378750"/>
              <a:ext cx="642942" cy="142876"/>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33" idx="3"/>
            </p:cNvCxnSpPr>
            <p:nvPr/>
          </p:nvCxnSpPr>
          <p:spPr>
            <a:xfrm flipV="1">
              <a:off x="4357686" y="5572140"/>
              <a:ext cx="592428" cy="16380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33" idx="3"/>
            </p:cNvCxnSpPr>
            <p:nvPr/>
          </p:nvCxnSpPr>
          <p:spPr>
            <a:xfrm rot="5400000" flipH="1" flipV="1">
              <a:off x="4561538" y="5582602"/>
              <a:ext cx="399038" cy="378114"/>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33" idx="4"/>
            </p:cNvCxnSpPr>
            <p:nvPr/>
          </p:nvCxnSpPr>
          <p:spPr>
            <a:xfrm rot="5400000" flipH="1" flipV="1">
              <a:off x="4714876" y="5807378"/>
              <a:ext cx="500066" cy="71438"/>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33" idx="0"/>
            </p:cNvCxnSpPr>
            <p:nvPr/>
          </p:nvCxnSpPr>
          <p:spPr>
            <a:xfrm rot="16200000" flipH="1">
              <a:off x="4714876" y="5164436"/>
              <a:ext cx="500066" cy="71438"/>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3" idx="7"/>
            </p:cNvCxnSpPr>
            <p:nvPr/>
          </p:nvCxnSpPr>
          <p:spPr>
            <a:xfrm rot="5400000">
              <a:off x="4979704" y="5092998"/>
              <a:ext cx="449552" cy="306676"/>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33" idx="6"/>
            </p:cNvCxnSpPr>
            <p:nvPr/>
          </p:nvCxnSpPr>
          <p:spPr>
            <a:xfrm rot="10800000" flipV="1">
              <a:off x="5072066" y="5164436"/>
              <a:ext cx="520990" cy="35719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3" idx="5"/>
            </p:cNvCxnSpPr>
            <p:nvPr/>
          </p:nvCxnSpPr>
          <p:spPr>
            <a:xfrm rot="10800000" flipV="1">
              <a:off x="5051142" y="5500702"/>
              <a:ext cx="663866" cy="71438"/>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33" idx="5"/>
            </p:cNvCxnSpPr>
            <p:nvPr/>
          </p:nvCxnSpPr>
          <p:spPr>
            <a:xfrm rot="10800000">
              <a:off x="5051142" y="5572140"/>
              <a:ext cx="684790" cy="214314"/>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3" idx="5"/>
            </p:cNvCxnSpPr>
            <p:nvPr/>
          </p:nvCxnSpPr>
          <p:spPr>
            <a:xfrm rot="16200000" flipV="1">
              <a:off x="5011090" y="5612192"/>
              <a:ext cx="428628" cy="348524"/>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pic>
        <p:nvPicPr>
          <p:cNvPr id="2050" name="Picture 2" descr="http://images.google.com/url?source=imgres&amp;ct=img&amp;q=http://www.corante.com/mooreslore/archives/images/Trust!.gif&amp;usg=AFQjCNG_MqqrW38Kgp7d_CHzXYWQU2MXkQ"/>
          <p:cNvPicPr>
            <a:picLocks noChangeAspect="1" noChangeArrowheads="1"/>
          </p:cNvPicPr>
          <p:nvPr/>
        </p:nvPicPr>
        <p:blipFill>
          <a:blip r:embed="rId3" cstate="print"/>
          <a:srcRect r="74048"/>
          <a:stretch>
            <a:fillRect/>
          </a:stretch>
        </p:blipFill>
        <p:spPr bwMode="auto">
          <a:xfrm>
            <a:off x="7858148" y="3071810"/>
            <a:ext cx="865162" cy="3333750"/>
          </a:xfrm>
          <a:prstGeom prst="rect">
            <a:avLst/>
          </a:prstGeom>
          <a:noFill/>
        </p:spPr>
      </p:pic>
      <p:sp>
        <p:nvSpPr>
          <p:cNvPr id="30" name="TextBox 29"/>
          <p:cNvSpPr txBox="1"/>
          <p:nvPr/>
        </p:nvSpPr>
        <p:spPr>
          <a:xfrm>
            <a:off x="5214942" y="5479778"/>
            <a:ext cx="300082" cy="369332"/>
          </a:xfrm>
          <a:prstGeom prst="rect">
            <a:avLst/>
          </a:prstGeom>
          <a:noFill/>
        </p:spPr>
        <p:txBody>
          <a:bodyPr wrap="none" rtlCol="0">
            <a:spAutoFit/>
          </a:bodyPr>
          <a:lstStyle/>
          <a:p>
            <a:r>
              <a:rPr lang="en-US" dirty="0" smtClean="0"/>
              <a:t>S</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 Trustable Sources (II)</a:t>
            </a:r>
            <a:endParaRPr lang="en-US" dirty="0"/>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63</a:t>
            </a:fld>
            <a:endParaRPr lang="de-DE"/>
          </a:p>
        </p:txBody>
      </p:sp>
      <p:sp>
        <p:nvSpPr>
          <p:cNvPr id="5" name="Content Placeholder 4"/>
          <p:cNvSpPr>
            <a:spLocks noGrp="1"/>
          </p:cNvSpPr>
          <p:nvPr>
            <p:ph sz="quarter" idx="1"/>
          </p:nvPr>
        </p:nvSpPr>
        <p:spPr/>
        <p:txBody>
          <a:bodyPr/>
          <a:lstStyle/>
          <a:p>
            <a:r>
              <a:rPr lang="en-US" dirty="0" smtClean="0"/>
              <a:t>Assign a global trust rating to each data source based on its behavior in a P2P network</a:t>
            </a:r>
          </a:p>
          <a:p>
            <a:pPr lvl="1"/>
            <a:r>
              <a:rPr lang="en-US" dirty="0" err="1" smtClean="0"/>
              <a:t>TrustMe</a:t>
            </a:r>
            <a:r>
              <a:rPr lang="en-US" dirty="0" smtClean="0"/>
              <a:t> [Singh and Liu, 03]</a:t>
            </a:r>
          </a:p>
          <a:p>
            <a:pPr lvl="1"/>
            <a:r>
              <a:rPr lang="en-US" dirty="0" err="1" smtClean="0"/>
              <a:t>EigenTrust</a:t>
            </a:r>
            <a:r>
              <a:rPr lang="en-US" dirty="0" smtClean="0"/>
              <a:t> [</a:t>
            </a:r>
            <a:r>
              <a:rPr lang="en-US" dirty="0" err="1" smtClean="0"/>
              <a:t>Kamvar</a:t>
            </a:r>
            <a:r>
              <a:rPr lang="en-US" dirty="0" smtClean="0"/>
              <a:t> et al., 03] </a:t>
            </a:r>
          </a:p>
          <a:p>
            <a:pPr lvl="2"/>
            <a:r>
              <a:rPr lang="en-US" dirty="0" smtClean="0"/>
              <a:t>Peer </a:t>
            </a:r>
            <a:r>
              <a:rPr lang="en-US" dirty="0" err="1" smtClean="0"/>
              <a:t>i&amp;j</a:t>
            </a:r>
            <a:r>
              <a:rPr lang="en-US" dirty="0" smtClean="0"/>
              <a:t>: </a:t>
            </a:r>
          </a:p>
          <a:p>
            <a:pPr lvl="2"/>
            <a:endParaRPr lang="en-US" dirty="0" smtClean="0"/>
          </a:p>
          <a:p>
            <a:pPr lvl="2"/>
            <a:endParaRPr lang="en-US" dirty="0" smtClean="0"/>
          </a:p>
          <a:p>
            <a:pPr lvl="1"/>
            <a:endParaRPr lang="en-US" dirty="0"/>
          </a:p>
        </p:txBody>
      </p:sp>
      <p:pic>
        <p:nvPicPr>
          <p:cNvPr id="29" name="Picture 2" descr="http://images.google.com/url?source=imgres&amp;ct=img&amp;q=http://www.corante.com/mooreslore/archives/images/Trust!.gif&amp;usg=AFQjCNG_MqqrW38Kgp7d_CHzXYWQU2MXkQ"/>
          <p:cNvPicPr>
            <a:picLocks noChangeAspect="1" noChangeArrowheads="1"/>
          </p:cNvPicPr>
          <p:nvPr/>
        </p:nvPicPr>
        <p:blipFill>
          <a:blip r:embed="rId4" cstate="print"/>
          <a:srcRect r="74048"/>
          <a:stretch>
            <a:fillRect/>
          </a:stretch>
        </p:blipFill>
        <p:spPr bwMode="auto">
          <a:xfrm>
            <a:off x="7858148" y="3071810"/>
            <a:ext cx="865162" cy="3333750"/>
          </a:xfrm>
          <a:prstGeom prst="rect">
            <a:avLst/>
          </a:prstGeom>
          <a:noFill/>
        </p:spPr>
      </p:pic>
      <p:graphicFrame>
        <p:nvGraphicFramePr>
          <p:cNvPr id="31" name="Object 30"/>
          <p:cNvGraphicFramePr>
            <a:graphicFrameLocks noChangeAspect="1"/>
          </p:cNvGraphicFramePr>
          <p:nvPr/>
        </p:nvGraphicFramePr>
        <p:xfrm>
          <a:off x="4714876" y="3786190"/>
          <a:ext cx="2928959" cy="2214578"/>
        </p:xfrm>
        <a:graphic>
          <a:graphicData uri="http://schemas.openxmlformats.org/presentationml/2006/ole">
            <p:oleObj spid="_x0000_s1026" name="Equation" r:id="rId5" imgW="1562040" imgH="1180800" progId="Equation.3">
              <p:embed/>
            </p:oleObj>
          </a:graphicData>
        </a:graphic>
      </p:graphicFrame>
      <p:grpSp>
        <p:nvGrpSpPr>
          <p:cNvPr id="6" name="Group 89"/>
          <p:cNvGrpSpPr/>
          <p:nvPr/>
        </p:nvGrpSpPr>
        <p:grpSpPr>
          <a:xfrm>
            <a:off x="1785918" y="4643446"/>
            <a:ext cx="2000264" cy="949618"/>
            <a:chOff x="1785918" y="4643446"/>
            <a:chExt cx="2000264" cy="949618"/>
          </a:xfrm>
        </p:grpSpPr>
        <p:sp>
          <p:nvSpPr>
            <p:cNvPr id="43" name="Oval 42"/>
            <p:cNvSpPr/>
            <p:nvPr/>
          </p:nvSpPr>
          <p:spPr>
            <a:xfrm>
              <a:off x="1785918" y="4643446"/>
              <a:ext cx="142876" cy="142876"/>
            </a:xfrm>
            <a:prstGeom prst="ellipse">
              <a:avLst/>
            </a:prstGeom>
            <a:solidFill>
              <a:srgbClr val="00B0F0"/>
            </a:solidFill>
            <a:ln>
              <a:headEnd type="arrow"/>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a:stCxn id="43" idx="5"/>
            </p:cNvCxnSpPr>
            <p:nvPr/>
          </p:nvCxnSpPr>
          <p:spPr>
            <a:xfrm rot="16200000" flipH="1">
              <a:off x="2407936" y="4265332"/>
              <a:ext cx="735304" cy="173543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3643306" y="5450188"/>
              <a:ext cx="142876" cy="14287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90"/>
          <p:cNvGrpSpPr/>
          <p:nvPr/>
        </p:nvGrpSpPr>
        <p:grpSpPr>
          <a:xfrm>
            <a:off x="1142976" y="4143380"/>
            <a:ext cx="2521254" cy="1378246"/>
            <a:chOff x="1142976" y="4143380"/>
            <a:chExt cx="2521254" cy="1378246"/>
          </a:xfrm>
        </p:grpSpPr>
        <p:cxnSp>
          <p:nvCxnSpPr>
            <p:cNvPr id="44" name="Straight Arrow Connector 43"/>
            <p:cNvCxnSpPr/>
            <p:nvPr/>
          </p:nvCxnSpPr>
          <p:spPr>
            <a:xfrm rot="16200000" flipH="1">
              <a:off x="1428728" y="4286256"/>
              <a:ext cx="378114" cy="378114"/>
            </a:xfrm>
            <a:prstGeom prst="straightConnector1">
              <a:avLst/>
            </a:prstGeom>
            <a:ln>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43" idx="2"/>
            </p:cNvCxnSpPr>
            <p:nvPr/>
          </p:nvCxnSpPr>
          <p:spPr>
            <a:xfrm>
              <a:off x="1142976" y="4572008"/>
              <a:ext cx="642942" cy="142876"/>
            </a:xfrm>
            <a:prstGeom prst="straightConnector1">
              <a:avLst/>
            </a:prstGeom>
            <a:ln>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43" idx="3"/>
            </p:cNvCxnSpPr>
            <p:nvPr/>
          </p:nvCxnSpPr>
          <p:spPr>
            <a:xfrm flipV="1">
              <a:off x="1214414" y="4765398"/>
              <a:ext cx="592428" cy="163800"/>
            </a:xfrm>
            <a:prstGeom prst="straightConnector1">
              <a:avLst/>
            </a:prstGeom>
            <a:ln>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43" idx="3"/>
            </p:cNvCxnSpPr>
            <p:nvPr/>
          </p:nvCxnSpPr>
          <p:spPr>
            <a:xfrm rot="5400000" flipH="1" flipV="1">
              <a:off x="1418266" y="4775860"/>
              <a:ext cx="399038" cy="378114"/>
            </a:xfrm>
            <a:prstGeom prst="straightConnector1">
              <a:avLst/>
            </a:prstGeom>
            <a:ln>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43" idx="4"/>
            </p:cNvCxnSpPr>
            <p:nvPr/>
          </p:nvCxnSpPr>
          <p:spPr>
            <a:xfrm rot="5400000" flipH="1" flipV="1">
              <a:off x="1571604" y="5000636"/>
              <a:ext cx="500066" cy="71438"/>
            </a:xfrm>
            <a:prstGeom prst="straightConnector1">
              <a:avLst/>
            </a:prstGeom>
            <a:ln>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43" idx="0"/>
            </p:cNvCxnSpPr>
            <p:nvPr/>
          </p:nvCxnSpPr>
          <p:spPr>
            <a:xfrm rot="16200000" flipH="1">
              <a:off x="1571604" y="4357694"/>
              <a:ext cx="500066" cy="71438"/>
            </a:xfrm>
            <a:prstGeom prst="straightConnector1">
              <a:avLst/>
            </a:prstGeom>
            <a:ln>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43" idx="7"/>
            </p:cNvCxnSpPr>
            <p:nvPr/>
          </p:nvCxnSpPr>
          <p:spPr>
            <a:xfrm rot="5400000">
              <a:off x="1836432" y="4286256"/>
              <a:ext cx="449552" cy="306676"/>
            </a:xfrm>
            <a:prstGeom prst="straightConnector1">
              <a:avLst/>
            </a:prstGeom>
            <a:ln>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43" idx="6"/>
            </p:cNvCxnSpPr>
            <p:nvPr/>
          </p:nvCxnSpPr>
          <p:spPr>
            <a:xfrm rot="10800000" flipV="1">
              <a:off x="1928794" y="4357694"/>
              <a:ext cx="520990" cy="357190"/>
            </a:xfrm>
            <a:prstGeom prst="straightConnector1">
              <a:avLst/>
            </a:prstGeom>
            <a:ln>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67" idx="5"/>
            </p:cNvCxnSpPr>
            <p:nvPr/>
          </p:nvCxnSpPr>
          <p:spPr>
            <a:xfrm rot="16200000" flipH="1">
              <a:off x="3219011" y="5025893"/>
              <a:ext cx="419962" cy="47047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3071802" y="4929198"/>
              <a:ext cx="142876" cy="142876"/>
            </a:xfrm>
            <a:prstGeom prst="ellipse">
              <a:avLst/>
            </a:prstGeom>
            <a:solidFill>
              <a:srgbClr val="00B0F0"/>
            </a:solidFill>
            <a:ln>
              <a:headEnd type="arrow"/>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14546" y="5357826"/>
              <a:ext cx="142876" cy="142876"/>
            </a:xfrm>
            <a:prstGeom prst="ellipse">
              <a:avLst/>
            </a:prstGeom>
            <a:solidFill>
              <a:srgbClr val="00B0F0"/>
            </a:solidFill>
            <a:ln>
              <a:headEnd type="arrow"/>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p:cNvCxnSpPr>
              <a:stCxn id="67" idx="2"/>
              <a:endCxn id="43" idx="5"/>
            </p:cNvCxnSpPr>
            <p:nvPr/>
          </p:nvCxnSpPr>
          <p:spPr>
            <a:xfrm rot="10800000">
              <a:off x="1907870" y="4765398"/>
              <a:ext cx="1163932" cy="235238"/>
            </a:xfrm>
            <a:prstGeom prst="straightConnector1">
              <a:avLst/>
            </a:prstGeom>
            <a:ln>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8" idx="1"/>
              <a:endCxn id="43" idx="5"/>
            </p:cNvCxnSpPr>
            <p:nvPr/>
          </p:nvCxnSpPr>
          <p:spPr>
            <a:xfrm rot="16200000" flipV="1">
              <a:off x="1764994" y="4908274"/>
              <a:ext cx="613352" cy="327600"/>
            </a:xfrm>
            <a:prstGeom prst="straightConnector1">
              <a:avLst/>
            </a:prstGeom>
            <a:ln>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55" idx="2"/>
              <a:endCxn id="68" idx="5"/>
            </p:cNvCxnSpPr>
            <p:nvPr/>
          </p:nvCxnSpPr>
          <p:spPr>
            <a:xfrm rot="10800000">
              <a:off x="2336498" y="5479778"/>
              <a:ext cx="1306808" cy="41848"/>
            </a:xfrm>
            <a:prstGeom prst="straightConnector1">
              <a:avLst/>
            </a:prstGeom>
            <a:ln>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2000232" y="4500570"/>
            <a:ext cx="300082" cy="369332"/>
          </a:xfrm>
          <a:prstGeom prst="rect">
            <a:avLst/>
          </a:prstGeom>
          <a:noFill/>
        </p:spPr>
        <p:txBody>
          <a:bodyPr wrap="none" rtlCol="0">
            <a:spAutoFit/>
          </a:bodyPr>
          <a:lstStyle/>
          <a:p>
            <a:r>
              <a:rPr lang="en-US" dirty="0" smtClean="0"/>
              <a:t>S</a:t>
            </a:r>
            <a:endParaRPr lang="en-US" dirty="0"/>
          </a:p>
        </p:txBody>
      </p:sp>
      <p:sp>
        <p:nvSpPr>
          <p:cNvPr id="28" name="TextBox 27"/>
          <p:cNvSpPr txBox="1"/>
          <p:nvPr/>
        </p:nvSpPr>
        <p:spPr>
          <a:xfrm>
            <a:off x="3786182" y="5357826"/>
            <a:ext cx="351378" cy="369332"/>
          </a:xfrm>
          <a:prstGeom prst="rect">
            <a:avLst/>
          </a:prstGeom>
          <a:noFill/>
        </p:spPr>
        <p:txBody>
          <a:bodyPr wrap="none" rtlCol="0">
            <a:spAutoFit/>
          </a:bodyPr>
          <a:lstStyle/>
          <a:p>
            <a:r>
              <a:rPr lang="en-US" dirty="0" smtClean="0"/>
              <a: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 Trustable Sources (III)</a:t>
            </a:r>
            <a:endParaRPr lang="en-US" dirty="0"/>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64</a:t>
            </a:fld>
            <a:endParaRPr lang="de-DE"/>
          </a:p>
        </p:txBody>
      </p:sp>
      <p:sp>
        <p:nvSpPr>
          <p:cNvPr id="5" name="Content Placeholder 4"/>
          <p:cNvSpPr>
            <a:spLocks noGrp="1"/>
          </p:cNvSpPr>
          <p:nvPr>
            <p:ph sz="quarter" idx="1"/>
          </p:nvPr>
        </p:nvSpPr>
        <p:spPr>
          <a:xfrm>
            <a:off x="612648" y="1600200"/>
            <a:ext cx="7102624" cy="4495800"/>
          </a:xfrm>
        </p:spPr>
        <p:txBody>
          <a:bodyPr>
            <a:normAutofit/>
          </a:bodyPr>
          <a:lstStyle/>
          <a:p>
            <a:r>
              <a:rPr lang="en-US" dirty="0" smtClean="0"/>
              <a:t>Compute accuracy of sources</a:t>
            </a:r>
          </a:p>
          <a:p>
            <a:pPr lvl="1"/>
            <a:r>
              <a:rPr lang="en-US" dirty="0" smtClean="0"/>
              <a:t>Corroborating answers from web sources [Wu and Marian, 07] </a:t>
            </a:r>
          </a:p>
          <a:p>
            <a:pPr lvl="1"/>
            <a:r>
              <a:rPr lang="en-US" dirty="0" err="1" smtClean="0"/>
              <a:t>TruthFinder</a:t>
            </a:r>
            <a:r>
              <a:rPr lang="en-US" dirty="0" smtClean="0"/>
              <a:t> [Yin et al., 07]</a:t>
            </a:r>
          </a:p>
          <a:p>
            <a:pPr lvl="1"/>
            <a:r>
              <a:rPr lang="en-US" dirty="0" smtClean="0"/>
              <a:t>Solomon [Dong et al., 09a]</a:t>
            </a:r>
          </a:p>
          <a:p>
            <a:pPr lvl="1"/>
            <a:endParaRPr lang="en-US" dirty="0" smtClean="0"/>
          </a:p>
          <a:p>
            <a:pPr lvl="1">
              <a:buNone/>
            </a:pPr>
            <a:endParaRPr lang="en-US" dirty="0" smtClean="0"/>
          </a:p>
          <a:p>
            <a:pPr lvl="1">
              <a:buNone/>
            </a:pPr>
            <a:r>
              <a:rPr lang="en-US" dirty="0" smtClean="0"/>
              <a:t>	</a:t>
            </a:r>
            <a:r>
              <a:rPr lang="en-US" sz="2000" dirty="0" smtClean="0"/>
              <a:t> 	        -values provided by S; P(v)-pr of value v being true</a:t>
            </a:r>
          </a:p>
          <a:p>
            <a:pPr lvl="1">
              <a:buNone/>
            </a:pPr>
            <a:r>
              <a:rPr lang="en-US" sz="2000" dirty="0" smtClean="0"/>
              <a:t>	</a:t>
            </a:r>
            <a:r>
              <a:rPr lang="en-US" sz="2800" dirty="0" smtClean="0">
                <a:solidFill>
                  <a:srgbClr val="C00000"/>
                </a:solidFill>
              </a:rPr>
              <a:t>How to compute P(v)?</a:t>
            </a:r>
            <a:endParaRPr lang="en-US" dirty="0" smtClean="0"/>
          </a:p>
          <a:p>
            <a:pPr lvl="1">
              <a:buNone/>
            </a:pPr>
            <a:endParaRPr lang="en-US" dirty="0" smtClean="0"/>
          </a:p>
          <a:p>
            <a:pPr lvl="2"/>
            <a:endParaRPr lang="en-US" dirty="0" smtClean="0"/>
          </a:p>
          <a:p>
            <a:pPr lvl="2"/>
            <a:endParaRPr lang="en-US" dirty="0" smtClean="0"/>
          </a:p>
          <a:p>
            <a:pPr lvl="1"/>
            <a:endParaRPr lang="en-US" dirty="0"/>
          </a:p>
        </p:txBody>
      </p:sp>
      <p:pic>
        <p:nvPicPr>
          <p:cNvPr id="29" name="Picture 2" descr="http://images.google.com/url?source=imgres&amp;ct=img&amp;q=http://www.corante.com/mooreslore/archives/images/Trust!.gif&amp;usg=AFQjCNG_MqqrW38Kgp7d_CHzXYWQU2MXkQ"/>
          <p:cNvPicPr>
            <a:picLocks noChangeAspect="1" noChangeArrowheads="1"/>
          </p:cNvPicPr>
          <p:nvPr/>
        </p:nvPicPr>
        <p:blipFill>
          <a:blip r:embed="rId4" cstate="print"/>
          <a:srcRect r="74048"/>
          <a:stretch>
            <a:fillRect/>
          </a:stretch>
        </p:blipFill>
        <p:spPr bwMode="auto">
          <a:xfrm>
            <a:off x="7858148" y="3071810"/>
            <a:ext cx="865162" cy="3333750"/>
          </a:xfrm>
          <a:prstGeom prst="rect">
            <a:avLst/>
          </a:prstGeom>
          <a:noFill/>
        </p:spPr>
      </p:pic>
      <p:graphicFrame>
        <p:nvGraphicFramePr>
          <p:cNvPr id="34820" name="Object 4"/>
          <p:cNvGraphicFramePr>
            <a:graphicFrameLocks noChangeAspect="1"/>
          </p:cNvGraphicFramePr>
          <p:nvPr/>
        </p:nvGraphicFramePr>
        <p:xfrm>
          <a:off x="1714480" y="4187835"/>
          <a:ext cx="2217738" cy="669925"/>
        </p:xfrm>
        <a:graphic>
          <a:graphicData uri="http://schemas.openxmlformats.org/presentationml/2006/ole">
            <p:oleObj spid="_x0000_s2050" name="Equation" r:id="rId5" imgW="1091880" imgH="330120" progId="Equation.3">
              <p:embed/>
            </p:oleObj>
          </a:graphicData>
        </a:graphic>
      </p:graphicFrame>
      <p:graphicFrame>
        <p:nvGraphicFramePr>
          <p:cNvPr id="34823" name="Object 7"/>
          <p:cNvGraphicFramePr>
            <a:graphicFrameLocks noChangeAspect="1"/>
          </p:cNvGraphicFramePr>
          <p:nvPr/>
        </p:nvGraphicFramePr>
        <p:xfrm>
          <a:off x="1592624" y="4958596"/>
          <a:ext cx="539772" cy="366189"/>
        </p:xfrm>
        <a:graphic>
          <a:graphicData uri="http://schemas.openxmlformats.org/presentationml/2006/ole">
            <p:oleObj spid="_x0000_s2051" name="Equation" r:id="rId6" imgW="355320" imgH="241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628632"/>
          </a:xfrm>
        </p:spPr>
        <p:txBody>
          <a:bodyPr>
            <a:normAutofit fontScale="90000"/>
          </a:bodyPr>
          <a:lstStyle/>
          <a:p>
            <a:r>
              <a:rPr lang="en-US" dirty="0" smtClean="0"/>
              <a:t>Apply Source Accuracy in Truth Discovery</a:t>
            </a:r>
            <a:br>
              <a:rPr lang="en-US" dirty="0" smtClean="0"/>
            </a:br>
            <a:r>
              <a:rPr lang="en-US" sz="3100" dirty="0" smtClean="0"/>
              <a:t>[Yin et al., 07] [Dong et al., 09a]</a:t>
            </a:r>
            <a:endParaRPr lang="en-US" dirty="0"/>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65</a:t>
            </a:fld>
            <a:endParaRPr lang="de-DE"/>
          </a:p>
        </p:txBody>
      </p:sp>
      <p:sp>
        <p:nvSpPr>
          <p:cNvPr id="5" name="Content Placeholder 4"/>
          <p:cNvSpPr>
            <a:spLocks noGrp="1"/>
          </p:cNvSpPr>
          <p:nvPr>
            <p:ph sz="quarter" idx="1"/>
          </p:nvPr>
        </p:nvSpPr>
        <p:spPr>
          <a:xfrm>
            <a:off x="612648" y="1600200"/>
            <a:ext cx="8388508" cy="4495800"/>
          </a:xfrm>
        </p:spPr>
        <p:txBody>
          <a:bodyPr>
            <a:normAutofit fontScale="92500" lnSpcReduction="20000"/>
          </a:bodyPr>
          <a:lstStyle/>
          <a:p>
            <a:pPr>
              <a:buFont typeface="Wingdings" pitchFamily="2" charset="2"/>
              <a:buChar char="q"/>
            </a:pPr>
            <a:r>
              <a:rPr lang="en-US" altLang="zh-CN" sz="3100" dirty="0" smtClean="0"/>
              <a:t>Input: </a:t>
            </a:r>
          </a:p>
          <a:p>
            <a:pPr lvl="1">
              <a:buFont typeface="Wingdings" pitchFamily="2" charset="2"/>
              <a:buChar char="q"/>
            </a:pPr>
            <a:r>
              <a:rPr lang="en-US" altLang="zh-CN" sz="2800" dirty="0" smtClean="0"/>
              <a:t>Object O</a:t>
            </a:r>
          </a:p>
          <a:p>
            <a:pPr lvl="1">
              <a:buFont typeface="Wingdings" pitchFamily="2" charset="2"/>
              <a:buChar char="q"/>
            </a:pPr>
            <a:r>
              <a:rPr lang="en-US" altLang="zh-CN" sz="2800" dirty="0" smtClean="0"/>
              <a:t>Dom(O)={v</a:t>
            </a:r>
            <a:r>
              <a:rPr lang="en-US" altLang="zh-CN" sz="2800" baseline="-25000" dirty="0" smtClean="0"/>
              <a:t>0</a:t>
            </a:r>
            <a:r>
              <a:rPr lang="en-US" altLang="zh-CN" sz="2800" dirty="0" smtClean="0"/>
              <a:t>,v</a:t>
            </a:r>
            <a:r>
              <a:rPr lang="en-US" altLang="zh-CN" sz="2800" baseline="-25000" dirty="0" smtClean="0"/>
              <a:t>1</a:t>
            </a:r>
            <a:r>
              <a:rPr lang="en-US" altLang="zh-CN" sz="2800" dirty="0" smtClean="0"/>
              <a:t>,…,</a:t>
            </a:r>
            <a:r>
              <a:rPr lang="en-US" altLang="zh-CN" sz="2800" dirty="0" err="1" smtClean="0"/>
              <a:t>v</a:t>
            </a:r>
            <a:r>
              <a:rPr lang="en-US" altLang="zh-CN" sz="2800" baseline="-25000" dirty="0" err="1" smtClean="0"/>
              <a:t>n</a:t>
            </a:r>
            <a:r>
              <a:rPr lang="en-US" altLang="zh-CN" sz="2800" dirty="0" smtClean="0"/>
              <a:t>}</a:t>
            </a:r>
          </a:p>
          <a:p>
            <a:pPr lvl="1">
              <a:buFont typeface="Wingdings" pitchFamily="2" charset="2"/>
              <a:buChar char="q"/>
            </a:pPr>
            <a:r>
              <a:rPr lang="en-US" altLang="zh-CN" sz="2800" dirty="0" smtClean="0"/>
              <a:t>Observation </a:t>
            </a:r>
            <a:r>
              <a:rPr lang="az-Cyrl-AZ" altLang="zh-CN" sz="2800" dirty="0" smtClean="0"/>
              <a:t>Ф</a:t>
            </a:r>
            <a:r>
              <a:rPr lang="en-US" altLang="zh-CN" sz="2800" dirty="0" smtClean="0"/>
              <a:t> on O</a:t>
            </a:r>
          </a:p>
          <a:p>
            <a:pPr>
              <a:buFont typeface="Wingdings" pitchFamily="2" charset="2"/>
              <a:buChar char="q"/>
            </a:pPr>
            <a:r>
              <a:rPr lang="en-US" altLang="zh-CN" sz="3100" dirty="0" smtClean="0"/>
              <a:t>Output: Pr(</a:t>
            </a:r>
            <a:r>
              <a:rPr lang="en-US" altLang="zh-CN" sz="3200" dirty="0" smtClean="0"/>
              <a:t>v</a:t>
            </a:r>
            <a:r>
              <a:rPr lang="en-US" altLang="zh-CN" sz="3200" baseline="-25000" dirty="0" smtClean="0"/>
              <a:t>i</a:t>
            </a:r>
            <a:r>
              <a:rPr lang="en-US" altLang="zh-CN" sz="3100" dirty="0" smtClean="0">
                <a:sym typeface="Symbol"/>
              </a:rPr>
              <a:t> true|</a:t>
            </a:r>
            <a:r>
              <a:rPr lang="az-Cyrl-AZ" altLang="zh-CN" sz="3100" dirty="0" smtClean="0"/>
              <a:t>Ф</a:t>
            </a:r>
            <a:r>
              <a:rPr lang="en-US" altLang="zh-CN" sz="3100" dirty="0" smtClean="0"/>
              <a:t>) for each </a:t>
            </a:r>
            <a:r>
              <a:rPr lang="en-US" altLang="zh-CN" sz="3100" dirty="0" err="1" smtClean="0"/>
              <a:t>i</a:t>
            </a:r>
            <a:r>
              <a:rPr lang="en-US" altLang="zh-CN" sz="3100" dirty="0" smtClean="0"/>
              <a:t>=0,…, n (sum up to 1)</a:t>
            </a:r>
          </a:p>
          <a:p>
            <a:pPr>
              <a:buFont typeface="Wingdings" pitchFamily="2" charset="2"/>
              <a:buChar char="q"/>
            </a:pPr>
            <a:r>
              <a:rPr lang="en-US" altLang="zh-CN" sz="3100" dirty="0" smtClean="0"/>
              <a:t>According to the </a:t>
            </a:r>
            <a:r>
              <a:rPr lang="en-US" altLang="zh-CN" sz="3100" dirty="0" err="1" smtClean="0"/>
              <a:t>Bayes</a:t>
            </a:r>
            <a:r>
              <a:rPr lang="en-US" altLang="zh-CN" sz="3100" dirty="0" smtClean="0"/>
              <a:t> Rule, we need to know</a:t>
            </a:r>
            <a:br>
              <a:rPr lang="en-US" altLang="zh-CN" sz="3100" dirty="0" smtClean="0"/>
            </a:br>
            <a:r>
              <a:rPr lang="en-US" altLang="zh-CN" sz="3100" dirty="0" smtClean="0"/>
              <a:t>Pr(</a:t>
            </a:r>
            <a:r>
              <a:rPr lang="az-Cyrl-AZ" altLang="zh-CN" sz="3100" dirty="0" smtClean="0"/>
              <a:t>Ф</a:t>
            </a:r>
            <a:r>
              <a:rPr lang="en-US" altLang="zh-CN" sz="3100" dirty="0" smtClean="0"/>
              <a:t>|</a:t>
            </a:r>
            <a:r>
              <a:rPr lang="en-US" altLang="zh-CN" sz="2800" dirty="0" smtClean="0"/>
              <a:t>v</a:t>
            </a:r>
            <a:r>
              <a:rPr lang="en-US" altLang="zh-CN" sz="2800" baseline="-25000" dirty="0" smtClean="0"/>
              <a:t>i </a:t>
            </a:r>
            <a:r>
              <a:rPr lang="en-US" altLang="zh-CN" sz="3100" dirty="0" smtClean="0">
                <a:sym typeface="Symbol"/>
              </a:rPr>
              <a:t>true)</a:t>
            </a:r>
          </a:p>
          <a:p>
            <a:pPr lvl="1"/>
            <a:r>
              <a:rPr lang="en-US" dirty="0" smtClean="0"/>
              <a:t>Assuming independence of sources, we need to know </a:t>
            </a:r>
            <a:br>
              <a:rPr lang="en-US" dirty="0" smtClean="0"/>
            </a:br>
            <a:r>
              <a:rPr lang="en-US" dirty="0" smtClean="0"/>
              <a:t>Pr(</a:t>
            </a:r>
            <a:r>
              <a:rPr lang="az-Cyrl-AZ" altLang="zh-CN" sz="2800" dirty="0" smtClean="0"/>
              <a:t>Ф</a:t>
            </a:r>
            <a:r>
              <a:rPr lang="en-US" altLang="zh-CN" sz="2800" dirty="0" smtClean="0"/>
              <a:t>(S) |</a:t>
            </a:r>
            <a:r>
              <a:rPr lang="en-US" altLang="zh-CN" sz="2400" dirty="0" smtClean="0"/>
              <a:t>v</a:t>
            </a:r>
            <a:r>
              <a:rPr lang="en-US" altLang="zh-CN" sz="2400" baseline="-25000" dirty="0" smtClean="0"/>
              <a:t>i </a:t>
            </a:r>
            <a:r>
              <a:rPr lang="en-US" altLang="zh-CN" sz="2800" dirty="0" smtClean="0">
                <a:sym typeface="Symbol"/>
              </a:rPr>
              <a:t>true)</a:t>
            </a:r>
            <a:endParaRPr lang="en-US" dirty="0" smtClean="0"/>
          </a:p>
          <a:p>
            <a:pPr lvl="1"/>
            <a:r>
              <a:rPr lang="en-US" dirty="0" smtClean="0"/>
              <a:t>If S provides </a:t>
            </a:r>
            <a:r>
              <a:rPr lang="en-US" altLang="zh-CN" sz="2800" dirty="0" smtClean="0"/>
              <a:t>v</a:t>
            </a:r>
            <a:r>
              <a:rPr lang="en-US" altLang="zh-CN" sz="2800" baseline="-25000" dirty="0" smtClean="0"/>
              <a:t>i</a:t>
            </a:r>
            <a:r>
              <a:rPr lang="en-US" dirty="0" smtClean="0"/>
              <a:t> : Pr(</a:t>
            </a:r>
            <a:r>
              <a:rPr lang="az-Cyrl-AZ" altLang="zh-CN" sz="2400" dirty="0" smtClean="0"/>
              <a:t>Ф</a:t>
            </a:r>
            <a:r>
              <a:rPr lang="en-US" altLang="zh-CN" sz="2400" dirty="0" smtClean="0"/>
              <a:t>(S) |</a:t>
            </a:r>
            <a:r>
              <a:rPr lang="en-US" altLang="zh-CN" sz="2000" dirty="0" smtClean="0"/>
              <a:t>v</a:t>
            </a:r>
            <a:r>
              <a:rPr lang="en-US" altLang="zh-CN" sz="2000" baseline="-25000" dirty="0" smtClean="0"/>
              <a:t>i </a:t>
            </a:r>
            <a:r>
              <a:rPr lang="en-US" altLang="zh-CN" sz="2400" dirty="0" smtClean="0">
                <a:sym typeface="Symbol"/>
              </a:rPr>
              <a:t>true) </a:t>
            </a:r>
            <a:r>
              <a:rPr lang="en-US" dirty="0" smtClean="0"/>
              <a:t>=A(S)</a:t>
            </a:r>
          </a:p>
          <a:p>
            <a:pPr lvl="1"/>
            <a:r>
              <a:rPr lang="en-US" dirty="0" smtClean="0"/>
              <a:t>If S does not provide </a:t>
            </a:r>
            <a:r>
              <a:rPr lang="en-US" altLang="zh-CN" sz="2800" dirty="0" smtClean="0"/>
              <a:t>v</a:t>
            </a:r>
            <a:r>
              <a:rPr lang="en-US" altLang="zh-CN" sz="2800" baseline="-25000" dirty="0" smtClean="0"/>
              <a:t>i</a:t>
            </a:r>
            <a:r>
              <a:rPr lang="en-US" dirty="0" smtClean="0"/>
              <a:t> : Pr(</a:t>
            </a:r>
            <a:r>
              <a:rPr lang="az-Cyrl-AZ" altLang="zh-CN" sz="2400" dirty="0" smtClean="0"/>
              <a:t>Ф</a:t>
            </a:r>
            <a:r>
              <a:rPr lang="en-US" altLang="zh-CN" sz="2400" dirty="0" smtClean="0"/>
              <a:t>(S) |</a:t>
            </a:r>
            <a:r>
              <a:rPr lang="en-US" altLang="zh-CN" sz="2000" dirty="0" smtClean="0"/>
              <a:t>v</a:t>
            </a:r>
            <a:r>
              <a:rPr lang="en-US" altLang="zh-CN" sz="2000" baseline="-25000" dirty="0" smtClean="0"/>
              <a:t>i </a:t>
            </a:r>
            <a:r>
              <a:rPr lang="en-US" altLang="zh-CN" sz="2400" dirty="0" smtClean="0">
                <a:sym typeface="Symbol"/>
              </a:rPr>
              <a:t>true) </a:t>
            </a:r>
            <a:r>
              <a:rPr lang="en-US" dirty="0" smtClean="0"/>
              <a:t>=(1-A(S))/n</a:t>
            </a:r>
          </a:p>
          <a:p>
            <a:pPr lvl="2"/>
            <a:endParaRPr lang="en-US" dirty="0" smtClean="0"/>
          </a:p>
          <a:p>
            <a:pPr lvl="2"/>
            <a:endParaRPr lang="en-US" dirty="0" smtClean="0"/>
          </a:p>
          <a:p>
            <a:pPr lvl="1"/>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142844" y="4572008"/>
            <a:ext cx="3786214" cy="1071570"/>
          </a:xfrm>
          <a:solidFill>
            <a:schemeClr val="bg1"/>
          </a:solidFill>
        </p:spPr>
        <p:txBody>
          <a:bodyPr>
            <a:normAutofit/>
          </a:bodyPr>
          <a:lstStyle/>
          <a:p>
            <a:pPr lvl="1"/>
            <a:r>
              <a:rPr lang="en-US" altLang="zh-CN" sz="2000" dirty="0" smtClean="0">
                <a:ea typeface="SimSun" pitchFamily="2" charset="-122"/>
              </a:rPr>
              <a:t>Consider value similarity</a:t>
            </a:r>
          </a:p>
        </p:txBody>
      </p:sp>
      <p:sp>
        <p:nvSpPr>
          <p:cNvPr id="2" name="Title 1"/>
          <p:cNvSpPr>
            <a:spLocks noGrp="1"/>
          </p:cNvSpPr>
          <p:nvPr>
            <p:ph type="title"/>
          </p:nvPr>
        </p:nvSpPr>
        <p:spPr/>
        <p:txBody>
          <a:bodyPr>
            <a:normAutofit fontScale="90000"/>
          </a:bodyPr>
          <a:lstStyle/>
          <a:p>
            <a:r>
              <a:rPr lang="en-US" dirty="0" smtClean="0"/>
              <a:t>Model and Algorithm </a:t>
            </a:r>
            <a:r>
              <a:rPr lang="en-US" sz="4000" dirty="0" smtClean="0"/>
              <a:t>[Dong et al., 09a]</a:t>
            </a:r>
            <a:endParaRPr lang="en-US" dirty="0"/>
          </a:p>
        </p:txBody>
      </p:sp>
      <p:graphicFrame>
        <p:nvGraphicFramePr>
          <p:cNvPr id="11" name="Content Placeholder 10"/>
          <p:cNvGraphicFramePr>
            <a:graphicFrameLocks noGrp="1"/>
          </p:cNvGraphicFramePr>
          <p:nvPr>
            <p:ph sz="quarter" idx="1"/>
          </p:nvPr>
        </p:nvGraphicFramePr>
        <p:xfrm>
          <a:off x="1007966" y="1571625"/>
          <a:ext cx="8105775" cy="44291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7894" name="Object 6"/>
          <p:cNvGraphicFramePr>
            <a:graphicFrameLocks noChangeAspect="1"/>
          </p:cNvGraphicFramePr>
          <p:nvPr/>
        </p:nvGraphicFramePr>
        <p:xfrm>
          <a:off x="4113110" y="2000240"/>
          <a:ext cx="1948724" cy="588677"/>
        </p:xfrm>
        <a:graphic>
          <a:graphicData uri="http://schemas.openxmlformats.org/presentationml/2006/ole">
            <p:oleObj spid="_x0000_s3074" name="Equation" r:id="rId9" imgW="1091880" imgH="330120" progId="Equation.3">
              <p:embed/>
            </p:oleObj>
          </a:graphicData>
        </a:graphic>
      </p:graphicFrame>
      <p:graphicFrame>
        <p:nvGraphicFramePr>
          <p:cNvPr id="37896" name="Object 8"/>
          <p:cNvGraphicFramePr>
            <a:graphicFrameLocks noChangeAspect="1"/>
          </p:cNvGraphicFramePr>
          <p:nvPr/>
        </p:nvGraphicFramePr>
        <p:xfrm>
          <a:off x="5827622" y="3643314"/>
          <a:ext cx="1857388" cy="650755"/>
        </p:xfrm>
        <a:graphic>
          <a:graphicData uri="http://schemas.openxmlformats.org/presentationml/2006/ole">
            <p:oleObj spid="_x0000_s3075" name="Equation" r:id="rId10" imgW="1193760" imgH="419040" progId="Equation.3">
              <p:embed/>
            </p:oleObj>
          </a:graphicData>
        </a:graphic>
      </p:graphicFrame>
      <p:graphicFrame>
        <p:nvGraphicFramePr>
          <p:cNvPr id="37897" name="Object 9"/>
          <p:cNvGraphicFramePr>
            <a:graphicFrameLocks noChangeAspect="1"/>
          </p:cNvGraphicFramePr>
          <p:nvPr/>
        </p:nvGraphicFramePr>
        <p:xfrm>
          <a:off x="4113110" y="5355680"/>
          <a:ext cx="1868483" cy="645087"/>
        </p:xfrm>
        <a:graphic>
          <a:graphicData uri="http://schemas.openxmlformats.org/presentationml/2006/ole">
            <p:oleObj spid="_x0000_s3076" name="Equation" r:id="rId11" imgW="1066680" imgH="368280" progId="Equation.3">
              <p:embed/>
            </p:oleObj>
          </a:graphicData>
        </a:graphic>
      </p:graphicFrame>
      <p:graphicFrame>
        <p:nvGraphicFramePr>
          <p:cNvPr id="37899" name="Object 11"/>
          <p:cNvGraphicFramePr>
            <a:graphicFrameLocks noChangeAspect="1"/>
          </p:cNvGraphicFramePr>
          <p:nvPr/>
        </p:nvGraphicFramePr>
        <p:xfrm>
          <a:off x="2541474" y="3531968"/>
          <a:ext cx="1600192" cy="856668"/>
        </p:xfrm>
        <a:graphic>
          <a:graphicData uri="http://schemas.openxmlformats.org/presentationml/2006/ole">
            <p:oleObj spid="_x0000_s3077" name="Equation" r:id="rId12" imgW="1091880" imgH="583920" progId="Equation.3">
              <p:embed/>
            </p:oleObj>
          </a:graphicData>
        </a:graphic>
      </p:graphicFrame>
      <p:sp>
        <p:nvSpPr>
          <p:cNvPr id="17" name="Content Placeholder 4"/>
          <p:cNvSpPr>
            <a:spLocks noGrp="1"/>
          </p:cNvSpPr>
          <p:nvPr>
            <p:ph sz="quarter" idx="1"/>
          </p:nvPr>
        </p:nvSpPr>
        <p:spPr>
          <a:xfrm>
            <a:off x="1041276" y="6191264"/>
            <a:ext cx="8174194" cy="666736"/>
          </a:xfrm>
        </p:spPr>
        <p:txBody>
          <a:bodyPr>
            <a:normAutofit/>
          </a:bodyPr>
          <a:lstStyle/>
          <a:p>
            <a:pPr>
              <a:buFont typeface="Wingdings" pitchFamily="2" charset="2"/>
              <a:buChar char="q"/>
            </a:pPr>
            <a:r>
              <a:rPr lang="en-US" altLang="zh-CN" sz="3100" dirty="0" smtClean="0"/>
              <a:t>Continue until source accuracy converges</a:t>
            </a:r>
            <a:endParaRPr lang="en-US" dirty="0"/>
          </a:p>
        </p:txBody>
      </p:sp>
      <p:graphicFrame>
        <p:nvGraphicFramePr>
          <p:cNvPr id="10" name="Object 8"/>
          <p:cNvGraphicFramePr>
            <a:graphicFrameLocks noChangeAspect="1"/>
          </p:cNvGraphicFramePr>
          <p:nvPr/>
        </p:nvGraphicFramePr>
        <p:xfrm>
          <a:off x="142844" y="5000636"/>
          <a:ext cx="3816732" cy="585774"/>
        </p:xfrm>
        <a:graphic>
          <a:graphicData uri="http://schemas.openxmlformats.org/presentationml/2006/ole">
            <p:oleObj spid="_x0000_s3078" name="Equation" r:id="rId13" imgW="2234880" imgH="342720" progId="Equation.3">
              <p:embed/>
            </p:oleObj>
          </a:graphicData>
        </a:graphic>
      </p:graphicFrame>
      <p:sp>
        <p:nvSpPr>
          <p:cNvPr id="13" name="Content Placeholder 4"/>
          <p:cNvSpPr>
            <a:spLocks noGrp="1"/>
          </p:cNvSpPr>
          <p:nvPr>
            <p:ph sz="quarter" idx="1"/>
          </p:nvPr>
        </p:nvSpPr>
        <p:spPr>
          <a:xfrm>
            <a:off x="214314" y="1357298"/>
            <a:ext cx="3428992" cy="1785950"/>
          </a:xfrm>
        </p:spPr>
        <p:txBody>
          <a:bodyPr>
            <a:normAutofit fontScale="85000" lnSpcReduction="20000"/>
          </a:bodyPr>
          <a:lstStyle/>
          <a:p>
            <a:pPr>
              <a:buNone/>
            </a:pPr>
            <a:r>
              <a:rPr lang="en-US" altLang="zh-CN" sz="2000" dirty="0" smtClean="0"/>
              <a:t>Properties</a:t>
            </a:r>
          </a:p>
          <a:p>
            <a:pPr>
              <a:buFont typeface="Wingdings" pitchFamily="2" charset="2"/>
              <a:buChar char="q"/>
            </a:pPr>
            <a:r>
              <a:rPr lang="en-US" sz="1900" dirty="0" smtClean="0"/>
              <a:t>A value provided by more accurate sources has a higher probability to be true</a:t>
            </a:r>
          </a:p>
          <a:p>
            <a:pPr>
              <a:buFont typeface="Wingdings" pitchFamily="2" charset="2"/>
              <a:buChar char="q"/>
            </a:pPr>
            <a:r>
              <a:rPr lang="en-US" sz="1900" dirty="0" smtClean="0"/>
              <a:t>Assuming uniform accuracy, a value provided by more sources has a higher probability to be true</a:t>
            </a:r>
            <a:endParaRPr lang="en-US" sz="1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a:t>
            </a:r>
            <a:endParaRPr lang="en-US" dirty="0"/>
          </a:p>
        </p:txBody>
      </p:sp>
      <p:graphicFrame>
        <p:nvGraphicFramePr>
          <p:cNvPr id="6" name="Table 5"/>
          <p:cNvGraphicFramePr>
            <a:graphicFrameLocks noGrp="1"/>
          </p:cNvGraphicFramePr>
          <p:nvPr/>
        </p:nvGraphicFramePr>
        <p:xfrm>
          <a:off x="571472" y="3758556"/>
          <a:ext cx="3944933" cy="3017520"/>
        </p:xfrm>
        <a:graphic>
          <a:graphicData uri="http://schemas.openxmlformats.org/drawingml/2006/table">
            <a:tbl>
              <a:tblPr firstRow="1" bandRow="1">
                <a:tableStyleId>{21E4AEA4-8DFA-4A89-87EB-49C32662AFE0}</a:tableStyleId>
              </a:tblPr>
              <a:tblGrid>
                <a:gridCol w="1239836"/>
                <a:gridCol w="901699"/>
                <a:gridCol w="901699"/>
                <a:gridCol w="901699"/>
              </a:tblGrid>
              <a:tr h="325440">
                <a:tc>
                  <a:txBody>
                    <a:bodyPr/>
                    <a:lstStyle/>
                    <a:p>
                      <a:pPr algn="ctr"/>
                      <a:r>
                        <a:rPr lang="en-US" sz="1600" dirty="0" smtClean="0"/>
                        <a:t>Accuracy</a:t>
                      </a:r>
                      <a:endParaRPr lang="en-US" sz="1600" dirty="0"/>
                    </a:p>
                  </a:txBody>
                  <a:tcPr/>
                </a:tc>
                <a:tc>
                  <a:txBody>
                    <a:bodyPr/>
                    <a:lstStyle/>
                    <a:p>
                      <a:pPr algn="ctr"/>
                      <a:r>
                        <a:rPr lang="en-US" sz="1600" dirty="0" smtClean="0"/>
                        <a:t>S1</a:t>
                      </a:r>
                      <a:endParaRPr lang="en-US" sz="1600" dirty="0"/>
                    </a:p>
                  </a:txBody>
                  <a:tcPr/>
                </a:tc>
                <a:tc>
                  <a:txBody>
                    <a:bodyPr/>
                    <a:lstStyle/>
                    <a:p>
                      <a:pPr algn="ctr"/>
                      <a:r>
                        <a:rPr lang="en-US" sz="1600" dirty="0" smtClean="0"/>
                        <a:t>S2</a:t>
                      </a:r>
                      <a:endParaRPr lang="en-US" sz="1600" dirty="0"/>
                    </a:p>
                  </a:txBody>
                  <a:tcPr/>
                </a:tc>
                <a:tc>
                  <a:txBody>
                    <a:bodyPr/>
                    <a:lstStyle/>
                    <a:p>
                      <a:pPr algn="ctr"/>
                      <a:r>
                        <a:rPr lang="en-US" sz="1600" dirty="0" smtClean="0"/>
                        <a:t>S3</a:t>
                      </a:r>
                      <a:endParaRPr lang="en-US" sz="1600" dirty="0"/>
                    </a:p>
                  </a:txBody>
                  <a:tcPr/>
                </a:tc>
              </a:tr>
              <a:tr h="325440">
                <a:tc>
                  <a:txBody>
                    <a:bodyPr/>
                    <a:lstStyle/>
                    <a:p>
                      <a:pPr algn="ctr"/>
                      <a:r>
                        <a:rPr lang="en-US" sz="1600" i="1" dirty="0" smtClean="0"/>
                        <a:t>Round</a:t>
                      </a:r>
                      <a:r>
                        <a:rPr lang="en-US" sz="1600" i="1" baseline="0" dirty="0" smtClean="0"/>
                        <a:t> 1</a:t>
                      </a:r>
                      <a:endParaRPr lang="en-US" sz="1600" i="1" dirty="0"/>
                    </a:p>
                  </a:txBody>
                  <a:tcPr/>
                </a:tc>
                <a:tc>
                  <a:txBody>
                    <a:bodyPr/>
                    <a:lstStyle/>
                    <a:p>
                      <a:pPr algn="ctr"/>
                      <a:r>
                        <a:rPr lang="en-US" sz="1600" kern="1200" dirty="0" smtClean="0"/>
                        <a:t>.69</a:t>
                      </a:r>
                      <a:endParaRPr lang="en-US" sz="1600" kern="1200" dirty="0">
                        <a:solidFill>
                          <a:schemeClr val="dk1"/>
                        </a:solidFill>
                        <a:latin typeface="+mn-lt"/>
                        <a:ea typeface="+mn-ea"/>
                        <a:cs typeface="+mn-cs"/>
                      </a:endParaRPr>
                    </a:p>
                  </a:txBody>
                  <a:tcPr/>
                </a:tc>
                <a:tc>
                  <a:txBody>
                    <a:bodyPr/>
                    <a:lstStyle/>
                    <a:p>
                      <a:pPr algn="ctr"/>
                      <a:r>
                        <a:rPr lang="en-US" sz="1600" kern="1200" dirty="0" smtClean="0"/>
                        <a:t>.57</a:t>
                      </a:r>
                      <a:endParaRPr lang="en-US" sz="1600" kern="1200" dirty="0">
                        <a:solidFill>
                          <a:schemeClr val="dk1"/>
                        </a:solidFill>
                        <a:latin typeface="+mn-lt"/>
                        <a:ea typeface="+mn-ea"/>
                        <a:cs typeface="+mn-cs"/>
                      </a:endParaRPr>
                    </a:p>
                  </a:txBody>
                  <a:tcPr/>
                </a:tc>
                <a:tc>
                  <a:txBody>
                    <a:bodyPr/>
                    <a:lstStyle/>
                    <a:p>
                      <a:pPr algn="ctr"/>
                      <a:r>
                        <a:rPr lang="en-US" sz="1600" kern="1200" dirty="0" smtClean="0"/>
                        <a:t>.45</a:t>
                      </a:r>
                      <a:endParaRPr lang="en-US" sz="1600" kern="1200" dirty="0">
                        <a:solidFill>
                          <a:schemeClr val="dk1"/>
                        </a:solidFill>
                        <a:latin typeface="+mn-lt"/>
                        <a:ea typeface="+mn-ea"/>
                        <a:cs typeface="+mn-cs"/>
                      </a:endParaRPr>
                    </a:p>
                  </a:txBody>
                  <a:tcPr/>
                </a:tc>
              </a:tr>
              <a:tr h="325440">
                <a:tc>
                  <a:txBody>
                    <a:bodyPr/>
                    <a:lstStyle/>
                    <a:p>
                      <a:pPr algn="ctr"/>
                      <a:r>
                        <a:rPr lang="en-US" sz="1600" i="1" dirty="0" smtClean="0"/>
                        <a:t>Round 2</a:t>
                      </a:r>
                      <a:endParaRPr lang="en-US" sz="1600" i="1" dirty="0"/>
                    </a:p>
                  </a:txBody>
                  <a:tcPr/>
                </a:tc>
                <a:tc>
                  <a:txBody>
                    <a:bodyPr/>
                    <a:lstStyle/>
                    <a:p>
                      <a:pPr algn="ctr"/>
                      <a:r>
                        <a:rPr lang="en-US" sz="1600" kern="1200" dirty="0" smtClean="0"/>
                        <a:t>.81</a:t>
                      </a:r>
                      <a:endParaRPr lang="en-US" sz="1600" kern="1200" dirty="0">
                        <a:solidFill>
                          <a:schemeClr val="dk1"/>
                        </a:solidFill>
                        <a:latin typeface="+mn-lt"/>
                        <a:ea typeface="+mn-ea"/>
                        <a:cs typeface="+mn-cs"/>
                      </a:endParaRPr>
                    </a:p>
                  </a:txBody>
                  <a:tcPr/>
                </a:tc>
                <a:tc>
                  <a:txBody>
                    <a:bodyPr/>
                    <a:lstStyle/>
                    <a:p>
                      <a:pPr algn="ctr"/>
                      <a:r>
                        <a:rPr lang="en-US" sz="1600" kern="1200" dirty="0" smtClean="0"/>
                        <a:t>.63</a:t>
                      </a:r>
                      <a:endParaRPr lang="en-US" sz="1600" kern="1200" dirty="0">
                        <a:solidFill>
                          <a:schemeClr val="dk1"/>
                        </a:solidFill>
                        <a:latin typeface="+mn-lt"/>
                        <a:ea typeface="+mn-ea"/>
                        <a:cs typeface="+mn-cs"/>
                      </a:endParaRPr>
                    </a:p>
                  </a:txBody>
                  <a:tcPr/>
                </a:tc>
                <a:tc>
                  <a:txBody>
                    <a:bodyPr/>
                    <a:lstStyle/>
                    <a:p>
                      <a:pPr algn="ctr"/>
                      <a:r>
                        <a:rPr lang="en-US" sz="1600" kern="1200" dirty="0" smtClean="0"/>
                        <a:t>.41</a:t>
                      </a:r>
                      <a:endParaRPr lang="en-US" sz="1600" kern="1200" dirty="0">
                        <a:solidFill>
                          <a:schemeClr val="dk1"/>
                        </a:solidFill>
                        <a:latin typeface="+mn-lt"/>
                        <a:ea typeface="+mn-ea"/>
                        <a:cs typeface="+mn-cs"/>
                      </a:endParaRPr>
                    </a:p>
                  </a:txBody>
                  <a:tcPr/>
                </a:tc>
              </a:tr>
              <a:tr h="325440">
                <a:tc>
                  <a:txBody>
                    <a:bodyPr/>
                    <a:lstStyle/>
                    <a:p>
                      <a:pPr algn="ctr"/>
                      <a:r>
                        <a:rPr lang="en-US" sz="1600" i="1" dirty="0" smtClean="0"/>
                        <a:t>Round 3</a:t>
                      </a:r>
                      <a:endParaRPr lang="en-US" sz="1600" i="1" dirty="0"/>
                    </a:p>
                  </a:txBody>
                  <a:tcPr/>
                </a:tc>
                <a:tc>
                  <a:txBody>
                    <a:bodyPr/>
                    <a:lstStyle/>
                    <a:p>
                      <a:pPr algn="ctr"/>
                      <a:r>
                        <a:rPr lang="en-US" sz="1600" kern="1200" dirty="0" smtClean="0"/>
                        <a:t>.87</a:t>
                      </a:r>
                      <a:endParaRPr lang="en-US" sz="1600" kern="1200" dirty="0">
                        <a:solidFill>
                          <a:schemeClr val="dk1"/>
                        </a:solidFill>
                        <a:latin typeface="+mn-lt"/>
                        <a:ea typeface="+mn-ea"/>
                        <a:cs typeface="+mn-cs"/>
                      </a:endParaRPr>
                    </a:p>
                  </a:txBody>
                  <a:tcPr/>
                </a:tc>
                <a:tc>
                  <a:txBody>
                    <a:bodyPr/>
                    <a:lstStyle/>
                    <a:p>
                      <a:pPr algn="ctr"/>
                      <a:r>
                        <a:rPr lang="en-US" sz="1600" kern="1200" dirty="0" smtClean="0"/>
                        <a:t>.65</a:t>
                      </a:r>
                      <a:endParaRPr lang="en-US" sz="1600" kern="1200" dirty="0">
                        <a:solidFill>
                          <a:schemeClr val="dk1"/>
                        </a:solidFill>
                        <a:latin typeface="+mn-lt"/>
                        <a:ea typeface="+mn-ea"/>
                        <a:cs typeface="+mn-cs"/>
                      </a:endParaRPr>
                    </a:p>
                  </a:txBody>
                  <a:tcPr/>
                </a:tc>
                <a:tc>
                  <a:txBody>
                    <a:bodyPr/>
                    <a:lstStyle/>
                    <a:p>
                      <a:pPr algn="ctr"/>
                      <a:r>
                        <a:rPr lang="en-US" sz="1600" kern="1200" dirty="0" smtClean="0"/>
                        <a:t>.40</a:t>
                      </a:r>
                      <a:endParaRPr lang="en-US" sz="1600" kern="1200" dirty="0">
                        <a:solidFill>
                          <a:schemeClr val="dk1"/>
                        </a:solidFill>
                        <a:latin typeface="+mn-lt"/>
                        <a:ea typeface="+mn-ea"/>
                        <a:cs typeface="+mn-cs"/>
                      </a:endParaRPr>
                    </a:p>
                  </a:txBody>
                  <a:tcPr/>
                </a:tc>
              </a:tr>
              <a:tr h="325440">
                <a:tc>
                  <a:txBody>
                    <a:bodyPr/>
                    <a:lstStyle/>
                    <a:p>
                      <a:pPr algn="ctr"/>
                      <a:r>
                        <a:rPr lang="en-US" sz="1600" i="1" dirty="0" smtClean="0"/>
                        <a:t>Round 4</a:t>
                      </a:r>
                      <a:endParaRPr lang="en-US" sz="1600" i="1" dirty="0"/>
                    </a:p>
                  </a:txBody>
                  <a:tcPr/>
                </a:tc>
                <a:tc>
                  <a:txBody>
                    <a:bodyPr/>
                    <a:lstStyle/>
                    <a:p>
                      <a:pPr algn="ctr"/>
                      <a:r>
                        <a:rPr lang="en-US" sz="1600" kern="1200" dirty="0" smtClean="0"/>
                        <a:t>.90</a:t>
                      </a:r>
                      <a:endParaRPr lang="en-US" sz="1600" kern="1200" dirty="0">
                        <a:solidFill>
                          <a:schemeClr val="dk1"/>
                        </a:solidFill>
                        <a:latin typeface="+mn-lt"/>
                        <a:ea typeface="+mn-ea"/>
                        <a:cs typeface="+mn-cs"/>
                      </a:endParaRPr>
                    </a:p>
                  </a:txBody>
                  <a:tcPr/>
                </a:tc>
                <a:tc>
                  <a:txBody>
                    <a:bodyPr/>
                    <a:lstStyle/>
                    <a:p>
                      <a:pPr algn="ctr"/>
                      <a:r>
                        <a:rPr lang="en-US" sz="1600" kern="1200" dirty="0" smtClean="0"/>
                        <a:t>.64</a:t>
                      </a:r>
                      <a:endParaRPr lang="en-US" sz="1600" kern="1200" dirty="0">
                        <a:solidFill>
                          <a:schemeClr val="dk1"/>
                        </a:solidFill>
                        <a:latin typeface="+mn-lt"/>
                        <a:ea typeface="+mn-ea"/>
                        <a:cs typeface="+mn-cs"/>
                      </a:endParaRPr>
                    </a:p>
                  </a:txBody>
                  <a:tcPr/>
                </a:tc>
                <a:tc>
                  <a:txBody>
                    <a:bodyPr/>
                    <a:lstStyle/>
                    <a:p>
                      <a:pPr algn="ctr"/>
                      <a:r>
                        <a:rPr lang="en-US" sz="1600" kern="1200" dirty="0" smtClean="0"/>
                        <a:t>.39</a:t>
                      </a:r>
                      <a:endParaRPr lang="en-US" sz="1600" kern="1200" dirty="0">
                        <a:solidFill>
                          <a:schemeClr val="dk1"/>
                        </a:solidFill>
                        <a:latin typeface="+mn-lt"/>
                        <a:ea typeface="+mn-ea"/>
                        <a:cs typeface="+mn-cs"/>
                      </a:endParaRPr>
                    </a:p>
                  </a:txBody>
                  <a:tcPr/>
                </a:tc>
              </a:tr>
              <a:tr h="325440">
                <a:tc>
                  <a:txBody>
                    <a:bodyPr/>
                    <a:lstStyle/>
                    <a:p>
                      <a:pPr algn="ctr"/>
                      <a:r>
                        <a:rPr lang="en-US" sz="1600" i="1" dirty="0" smtClean="0"/>
                        <a:t>Round 5</a:t>
                      </a:r>
                      <a:endParaRPr lang="en-US" sz="1600" i="1" dirty="0"/>
                    </a:p>
                  </a:txBody>
                  <a:tcPr/>
                </a:tc>
                <a:tc>
                  <a:txBody>
                    <a:bodyPr/>
                    <a:lstStyle/>
                    <a:p>
                      <a:pPr algn="ctr"/>
                      <a:r>
                        <a:rPr lang="en-US" sz="1600" kern="1200" dirty="0" smtClean="0"/>
                        <a:t>.93</a:t>
                      </a:r>
                      <a:endParaRPr lang="en-US" sz="1600" kern="1200" dirty="0">
                        <a:solidFill>
                          <a:schemeClr val="dk1"/>
                        </a:solidFill>
                        <a:latin typeface="+mn-lt"/>
                        <a:ea typeface="+mn-ea"/>
                        <a:cs typeface="+mn-cs"/>
                      </a:endParaRPr>
                    </a:p>
                  </a:txBody>
                  <a:tcPr/>
                </a:tc>
                <a:tc>
                  <a:txBody>
                    <a:bodyPr/>
                    <a:lstStyle/>
                    <a:p>
                      <a:pPr algn="ctr"/>
                      <a:r>
                        <a:rPr lang="en-US" sz="1600" kern="1200" dirty="0" smtClean="0"/>
                        <a:t>.63</a:t>
                      </a:r>
                      <a:endParaRPr lang="en-US" sz="1600" kern="1200" dirty="0">
                        <a:solidFill>
                          <a:schemeClr val="dk1"/>
                        </a:solidFill>
                        <a:latin typeface="+mn-lt"/>
                        <a:ea typeface="+mn-ea"/>
                        <a:cs typeface="+mn-cs"/>
                      </a:endParaRPr>
                    </a:p>
                  </a:txBody>
                  <a:tcPr/>
                </a:tc>
                <a:tc>
                  <a:txBody>
                    <a:bodyPr/>
                    <a:lstStyle/>
                    <a:p>
                      <a:pPr algn="ctr"/>
                      <a:r>
                        <a:rPr lang="en-US" sz="1600" kern="1200" dirty="0" smtClean="0"/>
                        <a:t>.40</a:t>
                      </a:r>
                      <a:endParaRPr lang="en-US" sz="1600" kern="1200" dirty="0">
                        <a:solidFill>
                          <a:schemeClr val="dk1"/>
                        </a:solidFill>
                        <a:latin typeface="+mn-lt"/>
                        <a:ea typeface="+mn-ea"/>
                        <a:cs typeface="+mn-cs"/>
                      </a:endParaRPr>
                    </a:p>
                  </a:txBody>
                  <a:tcPr/>
                </a:tc>
              </a:tr>
              <a:tr h="325440">
                <a:tc>
                  <a:txBody>
                    <a:bodyPr/>
                    <a:lstStyle/>
                    <a:p>
                      <a:pPr algn="ctr"/>
                      <a:r>
                        <a:rPr lang="en-US" sz="1600" i="1" dirty="0" smtClean="0"/>
                        <a:t>Round</a:t>
                      </a:r>
                      <a:r>
                        <a:rPr lang="en-US" sz="1600" i="1" baseline="0" dirty="0" smtClean="0"/>
                        <a:t> 6</a:t>
                      </a:r>
                      <a:endParaRPr lang="en-US" sz="1600" i="1" dirty="0"/>
                    </a:p>
                  </a:txBody>
                  <a:tcPr/>
                </a:tc>
                <a:tc>
                  <a:txBody>
                    <a:bodyPr/>
                    <a:lstStyle/>
                    <a:p>
                      <a:pPr algn="ctr"/>
                      <a:r>
                        <a:rPr kumimoji="0" lang="en-US" sz="1600" kern="1200" dirty="0" smtClean="0">
                          <a:solidFill>
                            <a:schemeClr val="dk1"/>
                          </a:solidFill>
                          <a:latin typeface="+mn-lt"/>
                          <a:ea typeface="+mn-ea"/>
                          <a:cs typeface="+mn-cs"/>
                        </a:rPr>
                        <a:t>.95</a:t>
                      </a:r>
                      <a:endParaRPr kumimoji="0" lang="en-US" sz="1600" kern="1200" dirty="0">
                        <a:solidFill>
                          <a:schemeClr val="dk1"/>
                        </a:solidFill>
                        <a:latin typeface="+mn-lt"/>
                        <a:ea typeface="+mn-ea"/>
                        <a:cs typeface="+mn-cs"/>
                      </a:endParaRPr>
                    </a:p>
                  </a:txBody>
                  <a:tcPr/>
                </a:tc>
                <a:tc>
                  <a:txBody>
                    <a:bodyPr/>
                    <a:lstStyle/>
                    <a:p>
                      <a:pPr algn="ctr"/>
                      <a:r>
                        <a:rPr kumimoji="0" lang="en-US" sz="1600" kern="1200" dirty="0" smtClean="0">
                          <a:solidFill>
                            <a:schemeClr val="dk1"/>
                          </a:solidFill>
                          <a:latin typeface="+mn-lt"/>
                          <a:ea typeface="+mn-ea"/>
                          <a:cs typeface="+mn-cs"/>
                        </a:rPr>
                        <a:t>.62</a:t>
                      </a:r>
                      <a:endParaRPr kumimoji="0" lang="en-US" sz="1600" kern="1200" dirty="0">
                        <a:solidFill>
                          <a:schemeClr val="dk1"/>
                        </a:solidFill>
                        <a:latin typeface="+mn-lt"/>
                        <a:ea typeface="+mn-ea"/>
                        <a:cs typeface="+mn-cs"/>
                      </a:endParaRPr>
                    </a:p>
                  </a:txBody>
                  <a:tcPr/>
                </a:tc>
                <a:tc>
                  <a:txBody>
                    <a:bodyPr/>
                    <a:lstStyle/>
                    <a:p>
                      <a:pPr algn="ctr"/>
                      <a:r>
                        <a:rPr kumimoji="0" lang="en-US" sz="1600" kern="1200" dirty="0" smtClean="0">
                          <a:solidFill>
                            <a:schemeClr val="dk1"/>
                          </a:solidFill>
                          <a:latin typeface="+mn-lt"/>
                          <a:ea typeface="+mn-ea"/>
                          <a:cs typeface="+mn-cs"/>
                        </a:rPr>
                        <a:t>.40</a:t>
                      </a:r>
                      <a:endParaRPr kumimoji="0" lang="en-US" sz="1600" kern="1200" dirty="0">
                        <a:solidFill>
                          <a:schemeClr val="dk1"/>
                        </a:solidFill>
                        <a:latin typeface="+mn-lt"/>
                        <a:ea typeface="+mn-ea"/>
                        <a:cs typeface="+mn-cs"/>
                      </a:endParaRPr>
                    </a:p>
                  </a:txBody>
                  <a:tcPr/>
                </a:tc>
              </a:tr>
              <a:tr h="325440">
                <a:tc>
                  <a:txBody>
                    <a:bodyPr/>
                    <a:lstStyle/>
                    <a:p>
                      <a:pPr algn="ctr"/>
                      <a:r>
                        <a:rPr lang="en-US" sz="1600" i="1" dirty="0" smtClean="0"/>
                        <a:t>Round</a:t>
                      </a:r>
                      <a:r>
                        <a:rPr lang="en-US" sz="1600" i="1" baseline="0" dirty="0" smtClean="0"/>
                        <a:t> 7</a:t>
                      </a:r>
                      <a:endParaRPr lang="en-US" sz="1600" i="1" dirty="0"/>
                    </a:p>
                  </a:txBody>
                  <a:tcPr/>
                </a:tc>
                <a:tc>
                  <a:txBody>
                    <a:bodyPr/>
                    <a:lstStyle/>
                    <a:p>
                      <a:pPr algn="ctr"/>
                      <a:r>
                        <a:rPr kumimoji="0" lang="en-US" sz="1600" kern="1200" dirty="0" smtClean="0">
                          <a:solidFill>
                            <a:schemeClr val="dk1"/>
                          </a:solidFill>
                          <a:latin typeface="+mn-lt"/>
                          <a:ea typeface="+mn-ea"/>
                          <a:cs typeface="+mn-cs"/>
                        </a:rPr>
                        <a:t>.96</a:t>
                      </a:r>
                      <a:endParaRPr kumimoji="0" lang="en-US" sz="1600" kern="1200" dirty="0">
                        <a:solidFill>
                          <a:schemeClr val="dk1"/>
                        </a:solidFill>
                        <a:latin typeface="+mn-lt"/>
                        <a:ea typeface="+mn-ea"/>
                        <a:cs typeface="+mn-cs"/>
                      </a:endParaRPr>
                    </a:p>
                  </a:txBody>
                  <a:tcPr/>
                </a:tc>
                <a:tc>
                  <a:txBody>
                    <a:bodyPr/>
                    <a:lstStyle/>
                    <a:p>
                      <a:pPr algn="ctr"/>
                      <a:r>
                        <a:rPr kumimoji="0" lang="en-US" sz="1600" kern="1200" dirty="0" smtClean="0">
                          <a:solidFill>
                            <a:schemeClr val="dk1"/>
                          </a:solidFill>
                          <a:latin typeface="+mn-lt"/>
                          <a:ea typeface="+mn-ea"/>
                          <a:cs typeface="+mn-cs"/>
                        </a:rPr>
                        <a:t>.62</a:t>
                      </a:r>
                      <a:endParaRPr kumimoji="0" lang="en-US" sz="1600" kern="1200" dirty="0">
                        <a:solidFill>
                          <a:schemeClr val="dk1"/>
                        </a:solidFill>
                        <a:latin typeface="+mn-lt"/>
                        <a:ea typeface="+mn-ea"/>
                        <a:cs typeface="+mn-cs"/>
                      </a:endParaRPr>
                    </a:p>
                  </a:txBody>
                  <a:tcPr/>
                </a:tc>
                <a:tc>
                  <a:txBody>
                    <a:bodyPr/>
                    <a:lstStyle/>
                    <a:p>
                      <a:pPr algn="ctr"/>
                      <a:r>
                        <a:rPr kumimoji="0" lang="en-US" sz="1600" kern="1200" dirty="0" smtClean="0">
                          <a:solidFill>
                            <a:schemeClr val="dk1"/>
                          </a:solidFill>
                          <a:latin typeface="+mn-lt"/>
                          <a:ea typeface="+mn-ea"/>
                          <a:cs typeface="+mn-cs"/>
                        </a:rPr>
                        <a:t>.40</a:t>
                      </a:r>
                      <a:endParaRPr kumimoji="0" lang="en-US" sz="1600" kern="1200" dirty="0">
                        <a:solidFill>
                          <a:schemeClr val="dk1"/>
                        </a:solidFill>
                        <a:latin typeface="+mn-lt"/>
                        <a:ea typeface="+mn-ea"/>
                        <a:cs typeface="+mn-cs"/>
                      </a:endParaRPr>
                    </a:p>
                  </a:txBody>
                  <a:tcPr/>
                </a:tc>
              </a:tr>
              <a:tr h="325440">
                <a:tc>
                  <a:txBody>
                    <a:bodyPr/>
                    <a:lstStyle/>
                    <a:p>
                      <a:pPr algn="ctr"/>
                      <a:r>
                        <a:rPr lang="en-US" sz="1600" i="1" dirty="0" smtClean="0"/>
                        <a:t>Round 8</a:t>
                      </a:r>
                      <a:endParaRPr lang="en-US" sz="1600" i="1" dirty="0"/>
                    </a:p>
                  </a:txBody>
                  <a:tcPr/>
                </a:tc>
                <a:tc>
                  <a:txBody>
                    <a:bodyPr/>
                    <a:lstStyle/>
                    <a:p>
                      <a:pPr algn="ctr"/>
                      <a:r>
                        <a:rPr kumimoji="0" lang="en-US" sz="1600" kern="1200" dirty="0" smtClean="0">
                          <a:solidFill>
                            <a:srgbClr val="FF0000"/>
                          </a:solidFill>
                          <a:latin typeface="+mn-lt"/>
                          <a:ea typeface="+mn-ea"/>
                          <a:cs typeface="+mn-cs"/>
                        </a:rPr>
                        <a:t>.97</a:t>
                      </a:r>
                      <a:endParaRPr kumimoji="0" lang="en-US" sz="1600" kern="1200" dirty="0">
                        <a:solidFill>
                          <a:srgbClr val="FF0000"/>
                        </a:solidFill>
                        <a:latin typeface="+mn-lt"/>
                        <a:ea typeface="+mn-ea"/>
                        <a:cs typeface="+mn-cs"/>
                      </a:endParaRPr>
                    </a:p>
                  </a:txBody>
                  <a:tcPr/>
                </a:tc>
                <a:tc>
                  <a:txBody>
                    <a:bodyPr/>
                    <a:lstStyle/>
                    <a:p>
                      <a:pPr algn="ctr"/>
                      <a:r>
                        <a:rPr kumimoji="0" lang="en-US" sz="1600" kern="1200" dirty="0" smtClean="0">
                          <a:solidFill>
                            <a:srgbClr val="FF0000"/>
                          </a:solidFill>
                          <a:latin typeface="+mn-lt"/>
                          <a:ea typeface="+mn-ea"/>
                          <a:cs typeface="+mn-cs"/>
                        </a:rPr>
                        <a:t>.61</a:t>
                      </a:r>
                      <a:endParaRPr kumimoji="0" lang="en-US" sz="1600" kern="1200" dirty="0">
                        <a:solidFill>
                          <a:srgbClr val="FF0000"/>
                        </a:solidFill>
                        <a:latin typeface="+mn-lt"/>
                        <a:ea typeface="+mn-ea"/>
                        <a:cs typeface="+mn-cs"/>
                      </a:endParaRPr>
                    </a:p>
                  </a:txBody>
                  <a:tcPr/>
                </a:tc>
                <a:tc>
                  <a:txBody>
                    <a:bodyPr/>
                    <a:lstStyle/>
                    <a:p>
                      <a:pPr algn="ctr"/>
                      <a:r>
                        <a:rPr kumimoji="0" lang="en-US" sz="1600" kern="1200" dirty="0" smtClean="0">
                          <a:solidFill>
                            <a:srgbClr val="FF0000"/>
                          </a:solidFill>
                          <a:latin typeface="+mn-lt"/>
                          <a:ea typeface="+mn-ea"/>
                          <a:cs typeface="+mn-cs"/>
                        </a:rPr>
                        <a:t>.40</a:t>
                      </a:r>
                      <a:endParaRPr kumimoji="0" lang="en-US" sz="1600" kern="1200" dirty="0">
                        <a:solidFill>
                          <a:srgbClr val="FF0000"/>
                        </a:solidFill>
                        <a:latin typeface="+mn-lt"/>
                        <a:ea typeface="+mn-ea"/>
                        <a:cs typeface="+mn-cs"/>
                      </a:endParaRPr>
                    </a:p>
                  </a:txBody>
                  <a:tcPr/>
                </a:tc>
              </a:tr>
            </a:tbl>
          </a:graphicData>
        </a:graphic>
      </p:graphicFrame>
      <p:graphicFrame>
        <p:nvGraphicFramePr>
          <p:cNvPr id="65" name="Table 64"/>
          <p:cNvGraphicFramePr>
            <a:graphicFrameLocks noGrp="1"/>
          </p:cNvGraphicFramePr>
          <p:nvPr/>
        </p:nvGraphicFramePr>
        <p:xfrm>
          <a:off x="4857752" y="3433786"/>
          <a:ext cx="4062408" cy="3352800"/>
        </p:xfrm>
        <a:graphic>
          <a:graphicData uri="http://schemas.openxmlformats.org/drawingml/2006/table">
            <a:tbl>
              <a:tblPr firstRow="1" bandRow="1">
                <a:tableStyleId>{5940675A-B579-460E-94D1-54222C63F5DA}</a:tableStyleId>
              </a:tblPr>
              <a:tblGrid>
                <a:gridCol w="1120665"/>
                <a:gridCol w="980581"/>
                <a:gridCol w="980581"/>
                <a:gridCol w="980581"/>
              </a:tblGrid>
              <a:tr h="314327">
                <a:tc rowSpan="2">
                  <a:txBody>
                    <a:bodyPr/>
                    <a:lstStyle/>
                    <a:p>
                      <a:pPr algn="ctr"/>
                      <a:r>
                        <a:rPr kumimoji="0" lang="en-US" sz="1600" kern="1200" dirty="0" smtClean="0">
                          <a:solidFill>
                            <a:schemeClr val="dk1"/>
                          </a:solidFill>
                          <a:latin typeface="+mn-lt"/>
                          <a:ea typeface="+mn-ea"/>
                          <a:cs typeface="+mn-cs"/>
                        </a:rPr>
                        <a:t>Value Confidence</a:t>
                      </a:r>
                      <a:endParaRPr kumimoji="0" lang="en-US" sz="1600" kern="1200" dirty="0">
                        <a:solidFill>
                          <a:schemeClr val="dk1"/>
                        </a:solidFill>
                        <a:latin typeface="+mn-lt"/>
                        <a:ea typeface="+mn-ea"/>
                        <a:cs typeface="+mn-cs"/>
                      </a:endParaRPr>
                    </a:p>
                  </a:txBody>
                  <a:tcPr anchor="ctr"/>
                </a:tc>
                <a:tc gridSpan="3">
                  <a:txBody>
                    <a:bodyPr/>
                    <a:lstStyle/>
                    <a:p>
                      <a:pPr algn="ctr"/>
                      <a:r>
                        <a:rPr kumimoji="0" lang="en-US" sz="1600" kern="1200" dirty="0" smtClean="0">
                          <a:solidFill>
                            <a:schemeClr val="dk1"/>
                          </a:solidFill>
                          <a:latin typeface="+mn-lt"/>
                          <a:ea typeface="+mn-ea"/>
                          <a:cs typeface="+mn-cs"/>
                        </a:rPr>
                        <a:t>Carey</a:t>
                      </a:r>
                      <a:endParaRPr kumimoji="0" lang="en-US" sz="1600" kern="1200" dirty="0">
                        <a:solidFill>
                          <a:schemeClr val="dk1"/>
                        </a:solidFill>
                        <a:latin typeface="+mn-lt"/>
                        <a:ea typeface="+mn-ea"/>
                        <a:cs typeface="+mn-cs"/>
                      </a:endParaRPr>
                    </a:p>
                  </a:txBody>
                  <a:tcPr anchor="ctr"/>
                </a:tc>
                <a:tc hMerge="1">
                  <a:txBody>
                    <a:bodyPr/>
                    <a:lstStyle/>
                    <a:p>
                      <a:pPr algn="ctr"/>
                      <a:endParaRPr lang="en-US" dirty="0"/>
                    </a:p>
                  </a:txBody>
                  <a:tcPr anchor="ctr"/>
                </a:tc>
                <a:tc hMerge="1">
                  <a:txBody>
                    <a:bodyPr/>
                    <a:lstStyle/>
                    <a:p>
                      <a:pPr algn="ctr"/>
                      <a:endParaRPr lang="en-US" dirty="0"/>
                    </a:p>
                  </a:txBody>
                  <a:tcPr anchor="ctr"/>
                </a:tc>
              </a:tr>
              <a:tr h="314327">
                <a:tc vMerge="1">
                  <a:txBody>
                    <a:bodyPr/>
                    <a:lstStyle/>
                    <a:p>
                      <a:pPr algn="ctr"/>
                      <a:endParaRPr lang="en-US" dirty="0"/>
                    </a:p>
                  </a:txBody>
                  <a:tcPr anchor="ctr"/>
                </a:tc>
                <a:tc>
                  <a:txBody>
                    <a:bodyPr/>
                    <a:lstStyle/>
                    <a:p>
                      <a:pPr algn="ctr"/>
                      <a:r>
                        <a:rPr kumimoji="0" lang="en-US" sz="1600" b="1" kern="1200" dirty="0" smtClean="0">
                          <a:solidFill>
                            <a:schemeClr val="dk1"/>
                          </a:solidFill>
                          <a:latin typeface="+mn-lt"/>
                          <a:ea typeface="+mn-ea"/>
                          <a:cs typeface="+mn-cs"/>
                        </a:rPr>
                        <a:t>UCI</a:t>
                      </a:r>
                      <a:endParaRPr kumimoji="0" lang="en-US" sz="1600" b="1" kern="1200" dirty="0">
                        <a:solidFill>
                          <a:schemeClr val="dk1"/>
                        </a:solidFill>
                        <a:latin typeface="+mn-lt"/>
                        <a:ea typeface="+mn-ea"/>
                        <a:cs typeface="+mn-cs"/>
                      </a:endParaRPr>
                    </a:p>
                  </a:txBody>
                  <a:tcPr anchor="ctr">
                    <a:solidFill>
                      <a:srgbClr val="FFCCCC"/>
                    </a:solidFill>
                  </a:tcPr>
                </a:tc>
                <a:tc>
                  <a:txBody>
                    <a:bodyPr/>
                    <a:lstStyle/>
                    <a:p>
                      <a:pPr algn="ctr"/>
                      <a:r>
                        <a:rPr kumimoji="0" lang="en-US" sz="1600" kern="1200" dirty="0" smtClean="0">
                          <a:solidFill>
                            <a:schemeClr val="dk1"/>
                          </a:solidFill>
                          <a:latin typeface="+mn-lt"/>
                          <a:ea typeface="+mn-ea"/>
                          <a:cs typeface="+mn-cs"/>
                        </a:rPr>
                        <a:t>AT&amp;T</a:t>
                      </a:r>
                      <a:endParaRPr kumimoji="0" lang="en-US" sz="1600" kern="1200" dirty="0">
                        <a:solidFill>
                          <a:schemeClr val="dk1"/>
                        </a:solidFill>
                        <a:latin typeface="+mn-lt"/>
                        <a:ea typeface="+mn-ea"/>
                        <a:cs typeface="+mn-cs"/>
                      </a:endParaRPr>
                    </a:p>
                  </a:txBody>
                  <a:tcPr anchor="ctr"/>
                </a:tc>
                <a:tc>
                  <a:txBody>
                    <a:bodyPr/>
                    <a:lstStyle/>
                    <a:p>
                      <a:pPr algn="ctr"/>
                      <a:r>
                        <a:rPr kumimoji="0" lang="en-US" sz="1600" kern="1200" dirty="0" smtClean="0">
                          <a:solidFill>
                            <a:schemeClr val="dk1"/>
                          </a:solidFill>
                          <a:latin typeface="+mn-lt"/>
                          <a:ea typeface="+mn-ea"/>
                          <a:cs typeface="+mn-cs"/>
                        </a:rPr>
                        <a:t>BEA</a:t>
                      </a:r>
                      <a:endParaRPr kumimoji="0" lang="en-US" sz="1600" kern="1200" dirty="0">
                        <a:solidFill>
                          <a:schemeClr val="dk1"/>
                        </a:solidFill>
                        <a:latin typeface="+mn-lt"/>
                        <a:ea typeface="+mn-ea"/>
                        <a:cs typeface="+mn-cs"/>
                      </a:endParaRPr>
                    </a:p>
                  </a:txBody>
                  <a:tcPr anchor="ctr">
                    <a:solidFill>
                      <a:schemeClr val="bg1"/>
                    </a:solidFill>
                  </a:tcPr>
                </a:tc>
              </a:tr>
              <a:tr h="314327">
                <a:tc>
                  <a:txBody>
                    <a:bodyPr/>
                    <a:lstStyle/>
                    <a:p>
                      <a:pPr algn="ctr"/>
                      <a:r>
                        <a:rPr kumimoji="0" lang="en-US" sz="1600" i="1" kern="1200" dirty="0" smtClean="0">
                          <a:solidFill>
                            <a:schemeClr val="dk1"/>
                          </a:solidFill>
                          <a:latin typeface="+mn-lt"/>
                          <a:ea typeface="+mn-ea"/>
                          <a:cs typeface="+mn-cs"/>
                        </a:rPr>
                        <a:t>Round 1</a:t>
                      </a:r>
                      <a:endParaRPr kumimoji="0" lang="en-US" sz="1600" i="1" kern="1200" dirty="0">
                        <a:solidFill>
                          <a:schemeClr val="dk1"/>
                        </a:solidFill>
                        <a:latin typeface="+mn-lt"/>
                        <a:ea typeface="+mn-ea"/>
                        <a:cs typeface="+mn-cs"/>
                      </a:endParaRPr>
                    </a:p>
                  </a:txBody>
                  <a:tcPr anchor="ctr"/>
                </a:tc>
                <a:tc>
                  <a:txBody>
                    <a:bodyPr/>
                    <a:lstStyle/>
                    <a:p>
                      <a:pPr algn="ctr"/>
                      <a:r>
                        <a:rPr kumimoji="0" lang="en-US" sz="1600" kern="1200" dirty="0" smtClean="0">
                          <a:solidFill>
                            <a:schemeClr val="dk1"/>
                          </a:solidFill>
                          <a:latin typeface="+mn-lt"/>
                          <a:ea typeface="+mn-ea"/>
                          <a:cs typeface="+mn-cs"/>
                        </a:rPr>
                        <a:t>1.61</a:t>
                      </a:r>
                      <a:endParaRPr kumimoji="0" lang="en-US" sz="1600" kern="1200" dirty="0">
                        <a:solidFill>
                          <a:schemeClr val="dk1"/>
                        </a:solidFill>
                        <a:latin typeface="+mn-lt"/>
                        <a:ea typeface="+mn-ea"/>
                        <a:cs typeface="+mn-cs"/>
                      </a:endParaRPr>
                    </a:p>
                  </a:txBody>
                  <a:tcPr anchor="ctr">
                    <a:solidFill>
                      <a:srgbClr val="FFCCCC"/>
                    </a:solidFill>
                  </a:tcPr>
                </a:tc>
                <a:tc>
                  <a:txBody>
                    <a:bodyPr/>
                    <a:lstStyle/>
                    <a:p>
                      <a:pPr marL="0" algn="ctr" rtl="0" eaLnBrk="1" latinLnBrk="0" hangingPunct="1"/>
                      <a:r>
                        <a:rPr kumimoji="0" lang="en-US" sz="1600" kern="1200" dirty="0" smtClean="0">
                          <a:solidFill>
                            <a:schemeClr val="dk1"/>
                          </a:solidFill>
                          <a:latin typeface="+mn-lt"/>
                          <a:ea typeface="+mn-ea"/>
                          <a:cs typeface="+mn-cs"/>
                        </a:rPr>
                        <a:t>1.61</a:t>
                      </a:r>
                      <a:endParaRPr kumimoji="0" lang="en-US" sz="1600" kern="1200" dirty="0">
                        <a:solidFill>
                          <a:schemeClr val="dk1"/>
                        </a:solidFill>
                        <a:latin typeface="+mn-lt"/>
                        <a:ea typeface="+mn-ea"/>
                        <a:cs typeface="+mn-cs"/>
                      </a:endParaRPr>
                    </a:p>
                  </a:txBody>
                  <a:tcPr anchor="ctr">
                    <a:solidFill>
                      <a:srgbClr val="FFCCCC"/>
                    </a:solidFill>
                  </a:tcPr>
                </a:tc>
                <a:tc>
                  <a:txBody>
                    <a:bodyPr/>
                    <a:lstStyle/>
                    <a:p>
                      <a:pPr algn="ctr"/>
                      <a:r>
                        <a:rPr kumimoji="0" lang="en-US" sz="1600" kern="1200" dirty="0" smtClean="0">
                          <a:solidFill>
                            <a:schemeClr val="dk1"/>
                          </a:solidFill>
                          <a:latin typeface="+mn-lt"/>
                          <a:ea typeface="+mn-ea"/>
                          <a:cs typeface="+mn-cs"/>
                        </a:rPr>
                        <a:t>1.61</a:t>
                      </a:r>
                      <a:endParaRPr kumimoji="0" lang="en-US" sz="1600" kern="1200" dirty="0">
                        <a:solidFill>
                          <a:schemeClr val="dk1"/>
                        </a:solidFill>
                        <a:latin typeface="+mn-lt"/>
                        <a:ea typeface="+mn-ea"/>
                        <a:cs typeface="+mn-cs"/>
                      </a:endParaRPr>
                    </a:p>
                  </a:txBody>
                  <a:tcPr anchor="ctr">
                    <a:solidFill>
                      <a:srgbClr val="FFCCCC"/>
                    </a:solidFill>
                  </a:tcPr>
                </a:tc>
              </a:tr>
              <a:tr h="314327">
                <a:tc>
                  <a:txBody>
                    <a:bodyPr/>
                    <a:lstStyle/>
                    <a:p>
                      <a:pPr algn="ctr"/>
                      <a:r>
                        <a:rPr kumimoji="0" lang="en-US" sz="1600" i="1" kern="1200" dirty="0" smtClean="0">
                          <a:solidFill>
                            <a:schemeClr val="dk1"/>
                          </a:solidFill>
                          <a:latin typeface="+mn-lt"/>
                          <a:ea typeface="+mn-ea"/>
                          <a:cs typeface="+mn-cs"/>
                        </a:rPr>
                        <a:t>Round 2</a:t>
                      </a:r>
                      <a:endParaRPr kumimoji="0" lang="en-US" sz="1600" i="1" kern="1200" dirty="0">
                        <a:solidFill>
                          <a:schemeClr val="dk1"/>
                        </a:solidFill>
                        <a:latin typeface="+mn-lt"/>
                        <a:ea typeface="+mn-ea"/>
                        <a:cs typeface="+mn-cs"/>
                      </a:endParaRPr>
                    </a:p>
                  </a:txBody>
                  <a:tcPr anchor="ctr"/>
                </a:tc>
                <a:tc>
                  <a:txBody>
                    <a:bodyPr/>
                    <a:lstStyle/>
                    <a:p>
                      <a:pPr algn="ctr"/>
                      <a:r>
                        <a:rPr kumimoji="0" lang="en-US" sz="1600" kern="1200" dirty="0" smtClean="0">
                          <a:solidFill>
                            <a:schemeClr val="dk1"/>
                          </a:solidFill>
                          <a:latin typeface="+mn-lt"/>
                          <a:ea typeface="+mn-ea"/>
                          <a:cs typeface="+mn-cs"/>
                        </a:rPr>
                        <a:t>2.40</a:t>
                      </a:r>
                      <a:endParaRPr kumimoji="0" lang="en-US" sz="1600" kern="1200" dirty="0">
                        <a:solidFill>
                          <a:schemeClr val="dk1"/>
                        </a:solidFill>
                        <a:latin typeface="+mn-lt"/>
                        <a:ea typeface="+mn-ea"/>
                        <a:cs typeface="+mn-cs"/>
                      </a:endParaRPr>
                    </a:p>
                  </a:txBody>
                  <a:tcPr anchor="ctr">
                    <a:solidFill>
                      <a:srgbClr val="FFCCCC"/>
                    </a:solidFill>
                  </a:tcPr>
                </a:tc>
                <a:tc>
                  <a:txBody>
                    <a:bodyPr/>
                    <a:lstStyle/>
                    <a:p>
                      <a:pPr algn="ctr"/>
                      <a:r>
                        <a:rPr kumimoji="0" lang="en-US" sz="1600" kern="1200" dirty="0" smtClean="0">
                          <a:solidFill>
                            <a:schemeClr val="dk1"/>
                          </a:solidFill>
                          <a:latin typeface="+mn-lt"/>
                          <a:ea typeface="+mn-ea"/>
                          <a:cs typeface="+mn-cs"/>
                        </a:rPr>
                        <a:t>1.89</a:t>
                      </a:r>
                      <a:endParaRPr kumimoji="0" lang="en-US" sz="1600" kern="1200" dirty="0">
                        <a:solidFill>
                          <a:schemeClr val="dk1"/>
                        </a:solidFill>
                        <a:latin typeface="+mn-lt"/>
                        <a:ea typeface="+mn-ea"/>
                        <a:cs typeface="+mn-cs"/>
                      </a:endParaRPr>
                    </a:p>
                  </a:txBody>
                  <a:tcPr anchor="ctr"/>
                </a:tc>
                <a:tc>
                  <a:txBody>
                    <a:bodyPr/>
                    <a:lstStyle/>
                    <a:p>
                      <a:pPr algn="ctr"/>
                      <a:r>
                        <a:rPr kumimoji="0" lang="en-US" sz="1600" kern="1200" dirty="0" smtClean="0">
                          <a:solidFill>
                            <a:schemeClr val="dk1"/>
                          </a:solidFill>
                          <a:latin typeface="+mn-lt"/>
                          <a:ea typeface="+mn-ea"/>
                          <a:cs typeface="+mn-cs"/>
                        </a:rPr>
                        <a:t>1.42</a:t>
                      </a:r>
                      <a:endParaRPr kumimoji="0" lang="en-US" sz="1600" kern="1200" dirty="0">
                        <a:solidFill>
                          <a:schemeClr val="dk1"/>
                        </a:solidFill>
                        <a:latin typeface="+mn-lt"/>
                        <a:ea typeface="+mn-ea"/>
                        <a:cs typeface="+mn-cs"/>
                      </a:endParaRPr>
                    </a:p>
                  </a:txBody>
                  <a:tcPr anchor="ctr">
                    <a:solidFill>
                      <a:schemeClr val="bg1"/>
                    </a:solidFill>
                  </a:tcPr>
                </a:tc>
              </a:tr>
              <a:tr h="314327">
                <a:tc>
                  <a:txBody>
                    <a:bodyPr/>
                    <a:lstStyle/>
                    <a:p>
                      <a:pPr algn="ctr"/>
                      <a:r>
                        <a:rPr kumimoji="0" lang="en-US" sz="1600" i="1" kern="1200" dirty="0" smtClean="0">
                          <a:solidFill>
                            <a:schemeClr val="dk1"/>
                          </a:solidFill>
                          <a:latin typeface="+mn-lt"/>
                          <a:ea typeface="+mn-ea"/>
                          <a:cs typeface="+mn-cs"/>
                        </a:rPr>
                        <a:t>Round 3</a:t>
                      </a:r>
                      <a:endParaRPr kumimoji="0" lang="en-US" sz="1600" i="1" kern="1200" dirty="0">
                        <a:solidFill>
                          <a:schemeClr val="dk1"/>
                        </a:solidFill>
                        <a:latin typeface="+mn-lt"/>
                        <a:ea typeface="+mn-ea"/>
                        <a:cs typeface="+mn-cs"/>
                      </a:endParaRPr>
                    </a:p>
                  </a:txBody>
                  <a:tcPr anchor="ctr"/>
                </a:tc>
                <a:tc>
                  <a:txBody>
                    <a:bodyPr/>
                    <a:lstStyle/>
                    <a:p>
                      <a:pPr algn="ctr"/>
                      <a:r>
                        <a:rPr kumimoji="0" lang="en-US" sz="1600" kern="1200" dirty="0" smtClean="0">
                          <a:solidFill>
                            <a:schemeClr val="dk1"/>
                          </a:solidFill>
                          <a:latin typeface="+mn-lt"/>
                          <a:ea typeface="+mn-ea"/>
                          <a:cs typeface="+mn-cs"/>
                        </a:rPr>
                        <a:t>3.05</a:t>
                      </a:r>
                      <a:endParaRPr kumimoji="0" lang="en-US" sz="1600" kern="1200" dirty="0">
                        <a:solidFill>
                          <a:schemeClr val="dk1"/>
                        </a:solidFill>
                        <a:latin typeface="+mn-lt"/>
                        <a:ea typeface="+mn-ea"/>
                        <a:cs typeface="+mn-cs"/>
                      </a:endParaRPr>
                    </a:p>
                  </a:txBody>
                  <a:tcPr anchor="ctr">
                    <a:solidFill>
                      <a:srgbClr val="FFCCCC"/>
                    </a:solidFill>
                  </a:tcPr>
                </a:tc>
                <a:tc>
                  <a:txBody>
                    <a:bodyPr/>
                    <a:lstStyle/>
                    <a:p>
                      <a:pPr algn="ctr"/>
                      <a:r>
                        <a:rPr kumimoji="0" lang="en-US" sz="1600" kern="1200" dirty="0" smtClean="0">
                          <a:solidFill>
                            <a:schemeClr val="dk1"/>
                          </a:solidFill>
                          <a:latin typeface="+mn-lt"/>
                          <a:ea typeface="+mn-ea"/>
                          <a:cs typeface="+mn-cs"/>
                        </a:rPr>
                        <a:t>2.16</a:t>
                      </a:r>
                      <a:endParaRPr kumimoji="0" lang="en-US" sz="1600" kern="1200" dirty="0">
                        <a:solidFill>
                          <a:schemeClr val="dk1"/>
                        </a:solidFill>
                        <a:latin typeface="+mn-lt"/>
                        <a:ea typeface="+mn-ea"/>
                        <a:cs typeface="+mn-cs"/>
                      </a:endParaRPr>
                    </a:p>
                  </a:txBody>
                  <a:tcPr anchor="ctr"/>
                </a:tc>
                <a:tc>
                  <a:txBody>
                    <a:bodyPr/>
                    <a:lstStyle/>
                    <a:p>
                      <a:pPr algn="ctr"/>
                      <a:r>
                        <a:rPr kumimoji="0" lang="en-US" sz="1600" kern="1200" dirty="0" smtClean="0">
                          <a:solidFill>
                            <a:schemeClr val="dk1"/>
                          </a:solidFill>
                          <a:latin typeface="+mn-lt"/>
                          <a:ea typeface="+mn-ea"/>
                          <a:cs typeface="+mn-cs"/>
                        </a:rPr>
                        <a:t>1.26</a:t>
                      </a:r>
                      <a:endParaRPr kumimoji="0" lang="en-US" sz="1600" kern="1200" dirty="0">
                        <a:solidFill>
                          <a:schemeClr val="dk1"/>
                        </a:solidFill>
                        <a:latin typeface="+mn-lt"/>
                        <a:ea typeface="+mn-ea"/>
                        <a:cs typeface="+mn-cs"/>
                      </a:endParaRPr>
                    </a:p>
                  </a:txBody>
                  <a:tcPr anchor="ctr">
                    <a:solidFill>
                      <a:schemeClr val="bg1"/>
                    </a:solidFill>
                  </a:tcPr>
                </a:tc>
              </a:tr>
              <a:tr h="314327">
                <a:tc>
                  <a:txBody>
                    <a:bodyPr/>
                    <a:lstStyle/>
                    <a:p>
                      <a:pPr algn="ctr"/>
                      <a:r>
                        <a:rPr kumimoji="0" lang="en-US" sz="1600" i="1" kern="1200" dirty="0" smtClean="0">
                          <a:solidFill>
                            <a:schemeClr val="dk1"/>
                          </a:solidFill>
                          <a:latin typeface="+mn-lt"/>
                          <a:ea typeface="+mn-ea"/>
                          <a:cs typeface="+mn-cs"/>
                        </a:rPr>
                        <a:t>Round 4</a:t>
                      </a:r>
                      <a:endParaRPr kumimoji="0" lang="en-US" sz="1600" i="1" kern="1200" dirty="0">
                        <a:solidFill>
                          <a:schemeClr val="dk1"/>
                        </a:solidFill>
                        <a:latin typeface="+mn-lt"/>
                        <a:ea typeface="+mn-ea"/>
                        <a:cs typeface="+mn-cs"/>
                      </a:endParaRPr>
                    </a:p>
                  </a:txBody>
                  <a:tcPr anchor="ctr"/>
                </a:tc>
                <a:tc>
                  <a:txBody>
                    <a:bodyPr/>
                    <a:lstStyle/>
                    <a:p>
                      <a:pPr algn="ctr"/>
                      <a:r>
                        <a:rPr kumimoji="0" lang="en-US" sz="1600" kern="1200" dirty="0" smtClean="0">
                          <a:solidFill>
                            <a:schemeClr val="dk1"/>
                          </a:solidFill>
                          <a:latin typeface="+mn-lt"/>
                          <a:ea typeface="+mn-ea"/>
                          <a:cs typeface="+mn-cs"/>
                        </a:rPr>
                        <a:t>3.51</a:t>
                      </a:r>
                      <a:endParaRPr kumimoji="0" lang="en-US" sz="1600" kern="1200" dirty="0">
                        <a:solidFill>
                          <a:schemeClr val="dk1"/>
                        </a:solidFill>
                        <a:latin typeface="+mn-lt"/>
                        <a:ea typeface="+mn-ea"/>
                        <a:cs typeface="+mn-cs"/>
                      </a:endParaRPr>
                    </a:p>
                  </a:txBody>
                  <a:tcPr anchor="ctr">
                    <a:solidFill>
                      <a:srgbClr val="FFCCCC"/>
                    </a:solidFill>
                  </a:tcPr>
                </a:tc>
                <a:tc>
                  <a:txBody>
                    <a:bodyPr/>
                    <a:lstStyle/>
                    <a:p>
                      <a:pPr algn="ctr"/>
                      <a:r>
                        <a:rPr kumimoji="0" lang="en-US" sz="1600" kern="1200" dirty="0" smtClean="0">
                          <a:solidFill>
                            <a:schemeClr val="dk1"/>
                          </a:solidFill>
                          <a:latin typeface="+mn-lt"/>
                          <a:ea typeface="+mn-ea"/>
                          <a:cs typeface="+mn-cs"/>
                        </a:rPr>
                        <a:t>2.23</a:t>
                      </a:r>
                      <a:endParaRPr kumimoji="0" lang="en-US" sz="1600" kern="1200" dirty="0">
                        <a:solidFill>
                          <a:schemeClr val="dk1"/>
                        </a:solidFill>
                        <a:latin typeface="+mn-lt"/>
                        <a:ea typeface="+mn-ea"/>
                        <a:cs typeface="+mn-cs"/>
                      </a:endParaRPr>
                    </a:p>
                  </a:txBody>
                  <a:tcPr anchor="ctr"/>
                </a:tc>
                <a:tc>
                  <a:txBody>
                    <a:bodyPr/>
                    <a:lstStyle/>
                    <a:p>
                      <a:pPr algn="ctr"/>
                      <a:r>
                        <a:rPr kumimoji="0" lang="en-US" sz="1600" kern="1200" dirty="0" smtClean="0">
                          <a:solidFill>
                            <a:schemeClr val="dk1"/>
                          </a:solidFill>
                          <a:latin typeface="+mn-lt"/>
                          <a:ea typeface="+mn-ea"/>
                          <a:cs typeface="+mn-cs"/>
                        </a:rPr>
                        <a:t>1.19</a:t>
                      </a:r>
                      <a:endParaRPr kumimoji="0" lang="en-US" sz="1600" kern="1200" dirty="0">
                        <a:solidFill>
                          <a:schemeClr val="dk1"/>
                        </a:solidFill>
                        <a:latin typeface="+mn-lt"/>
                        <a:ea typeface="+mn-ea"/>
                        <a:cs typeface="+mn-cs"/>
                      </a:endParaRPr>
                    </a:p>
                  </a:txBody>
                  <a:tcPr anchor="ctr">
                    <a:solidFill>
                      <a:schemeClr val="bg1"/>
                    </a:solidFill>
                  </a:tcPr>
                </a:tc>
              </a:tr>
              <a:tr h="314327">
                <a:tc>
                  <a:txBody>
                    <a:bodyPr/>
                    <a:lstStyle/>
                    <a:p>
                      <a:pPr algn="ctr"/>
                      <a:r>
                        <a:rPr kumimoji="0" lang="en-US" sz="1600" i="1" kern="1200" dirty="0" smtClean="0">
                          <a:solidFill>
                            <a:schemeClr val="dk1"/>
                          </a:solidFill>
                          <a:latin typeface="+mn-lt"/>
                          <a:ea typeface="+mn-ea"/>
                          <a:cs typeface="+mn-cs"/>
                        </a:rPr>
                        <a:t>Round 5</a:t>
                      </a:r>
                      <a:endParaRPr kumimoji="0" lang="en-US" sz="1600" i="1" kern="1200" dirty="0">
                        <a:solidFill>
                          <a:schemeClr val="dk1"/>
                        </a:solidFill>
                        <a:latin typeface="+mn-lt"/>
                        <a:ea typeface="+mn-ea"/>
                        <a:cs typeface="+mn-cs"/>
                      </a:endParaRPr>
                    </a:p>
                  </a:txBody>
                  <a:tcPr anchor="ctr"/>
                </a:tc>
                <a:tc>
                  <a:txBody>
                    <a:bodyPr/>
                    <a:lstStyle/>
                    <a:p>
                      <a:pPr algn="ctr"/>
                      <a:r>
                        <a:rPr kumimoji="0" lang="en-US" sz="1600" kern="1200" dirty="0" smtClean="0">
                          <a:solidFill>
                            <a:schemeClr val="dk1"/>
                          </a:solidFill>
                          <a:latin typeface="+mn-lt"/>
                          <a:ea typeface="+mn-ea"/>
                          <a:cs typeface="+mn-cs"/>
                        </a:rPr>
                        <a:t>3.86</a:t>
                      </a:r>
                      <a:endParaRPr kumimoji="0" lang="en-US" sz="1600" kern="1200" dirty="0">
                        <a:solidFill>
                          <a:schemeClr val="dk1"/>
                        </a:solidFill>
                        <a:latin typeface="+mn-lt"/>
                        <a:ea typeface="+mn-ea"/>
                        <a:cs typeface="+mn-cs"/>
                      </a:endParaRPr>
                    </a:p>
                  </a:txBody>
                  <a:tcPr anchor="ctr">
                    <a:solidFill>
                      <a:srgbClr val="FFCCCC"/>
                    </a:solidFill>
                  </a:tcPr>
                </a:tc>
                <a:tc>
                  <a:txBody>
                    <a:bodyPr/>
                    <a:lstStyle/>
                    <a:p>
                      <a:pPr algn="ctr"/>
                      <a:r>
                        <a:rPr kumimoji="0" lang="en-US" sz="1600" kern="1200" dirty="0" smtClean="0">
                          <a:solidFill>
                            <a:schemeClr val="dk1"/>
                          </a:solidFill>
                          <a:latin typeface="+mn-lt"/>
                          <a:ea typeface="+mn-ea"/>
                          <a:cs typeface="+mn-cs"/>
                        </a:rPr>
                        <a:t>2.20</a:t>
                      </a:r>
                      <a:endParaRPr kumimoji="0" lang="en-US" sz="1600" kern="1200" dirty="0">
                        <a:solidFill>
                          <a:schemeClr val="dk1"/>
                        </a:solidFill>
                        <a:latin typeface="+mn-lt"/>
                        <a:ea typeface="+mn-ea"/>
                        <a:cs typeface="+mn-cs"/>
                      </a:endParaRPr>
                    </a:p>
                  </a:txBody>
                  <a:tcPr anchor="ctr"/>
                </a:tc>
                <a:tc>
                  <a:txBody>
                    <a:bodyPr/>
                    <a:lstStyle/>
                    <a:p>
                      <a:pPr algn="ctr"/>
                      <a:r>
                        <a:rPr kumimoji="0" lang="en-US" sz="1600" kern="1200" dirty="0" smtClean="0">
                          <a:solidFill>
                            <a:schemeClr val="dk1"/>
                          </a:solidFill>
                          <a:latin typeface="+mn-lt"/>
                          <a:ea typeface="+mn-ea"/>
                          <a:cs typeface="+mn-cs"/>
                        </a:rPr>
                        <a:t>1.18</a:t>
                      </a:r>
                      <a:endParaRPr kumimoji="0" lang="en-US" sz="1600" kern="1200" dirty="0">
                        <a:solidFill>
                          <a:schemeClr val="dk1"/>
                        </a:solidFill>
                        <a:latin typeface="+mn-lt"/>
                        <a:ea typeface="+mn-ea"/>
                        <a:cs typeface="+mn-cs"/>
                      </a:endParaRPr>
                    </a:p>
                  </a:txBody>
                  <a:tcPr anchor="ctr">
                    <a:solidFill>
                      <a:schemeClr val="bg1"/>
                    </a:solidFill>
                  </a:tcPr>
                </a:tc>
              </a:tr>
              <a:tr h="314327">
                <a:tc>
                  <a:txBody>
                    <a:bodyPr/>
                    <a:lstStyle/>
                    <a:p>
                      <a:pPr algn="ctr"/>
                      <a:r>
                        <a:rPr kumimoji="0" lang="en-US" sz="1600" i="1" kern="1200" dirty="0" smtClean="0">
                          <a:solidFill>
                            <a:schemeClr val="dk1"/>
                          </a:solidFill>
                          <a:latin typeface="+mn-lt"/>
                          <a:ea typeface="+mn-ea"/>
                          <a:cs typeface="+mn-cs"/>
                        </a:rPr>
                        <a:t>Round 6</a:t>
                      </a:r>
                      <a:endParaRPr kumimoji="0" lang="en-US" sz="1600" i="1" kern="1200" dirty="0">
                        <a:solidFill>
                          <a:schemeClr val="dk1"/>
                        </a:solidFill>
                        <a:latin typeface="+mn-lt"/>
                        <a:ea typeface="+mn-ea"/>
                        <a:cs typeface="+mn-cs"/>
                      </a:endParaRPr>
                    </a:p>
                  </a:txBody>
                  <a:tcPr anchor="ctr"/>
                </a:tc>
                <a:tc>
                  <a:txBody>
                    <a:bodyPr/>
                    <a:lstStyle/>
                    <a:p>
                      <a:pPr algn="ctr"/>
                      <a:r>
                        <a:rPr kumimoji="0" lang="en-US" sz="1600" kern="1200" dirty="0" smtClean="0">
                          <a:solidFill>
                            <a:schemeClr val="dk1"/>
                          </a:solidFill>
                          <a:latin typeface="+mn-lt"/>
                          <a:ea typeface="+mn-ea"/>
                          <a:cs typeface="+mn-cs"/>
                        </a:rPr>
                        <a:t>4.17</a:t>
                      </a:r>
                      <a:endParaRPr kumimoji="0" lang="en-US" sz="1600" kern="1200" dirty="0">
                        <a:solidFill>
                          <a:schemeClr val="dk1"/>
                        </a:solidFill>
                        <a:latin typeface="+mn-lt"/>
                        <a:ea typeface="+mn-ea"/>
                        <a:cs typeface="+mn-cs"/>
                      </a:endParaRPr>
                    </a:p>
                  </a:txBody>
                  <a:tcPr anchor="ctr">
                    <a:solidFill>
                      <a:srgbClr val="FFCCCC"/>
                    </a:solidFill>
                  </a:tcPr>
                </a:tc>
                <a:tc>
                  <a:txBody>
                    <a:bodyPr/>
                    <a:lstStyle/>
                    <a:p>
                      <a:pPr algn="ctr"/>
                      <a:r>
                        <a:rPr kumimoji="0" lang="en-US" sz="1600" kern="1200" dirty="0" smtClean="0">
                          <a:solidFill>
                            <a:schemeClr val="dk1"/>
                          </a:solidFill>
                          <a:latin typeface="+mn-lt"/>
                          <a:ea typeface="+mn-ea"/>
                          <a:cs typeface="+mn-cs"/>
                        </a:rPr>
                        <a:t>2.15</a:t>
                      </a:r>
                      <a:endParaRPr kumimoji="0" lang="en-US" sz="1600" kern="1200" dirty="0">
                        <a:solidFill>
                          <a:schemeClr val="dk1"/>
                        </a:solidFill>
                        <a:latin typeface="+mn-lt"/>
                        <a:ea typeface="+mn-ea"/>
                        <a:cs typeface="+mn-cs"/>
                      </a:endParaRPr>
                    </a:p>
                  </a:txBody>
                  <a:tcPr anchor="ctr"/>
                </a:tc>
                <a:tc>
                  <a:txBody>
                    <a:bodyPr/>
                    <a:lstStyle/>
                    <a:p>
                      <a:pPr algn="ctr"/>
                      <a:r>
                        <a:rPr kumimoji="0" lang="en-US" sz="1600" kern="1200" dirty="0" smtClean="0">
                          <a:solidFill>
                            <a:schemeClr val="dk1"/>
                          </a:solidFill>
                          <a:latin typeface="+mn-lt"/>
                          <a:ea typeface="+mn-ea"/>
                          <a:cs typeface="+mn-cs"/>
                        </a:rPr>
                        <a:t>1.19</a:t>
                      </a:r>
                      <a:endParaRPr kumimoji="0" lang="en-US" sz="1600" kern="1200" dirty="0">
                        <a:solidFill>
                          <a:schemeClr val="dk1"/>
                        </a:solidFill>
                        <a:latin typeface="+mn-lt"/>
                        <a:ea typeface="+mn-ea"/>
                        <a:cs typeface="+mn-cs"/>
                      </a:endParaRPr>
                    </a:p>
                  </a:txBody>
                  <a:tcPr anchor="ctr">
                    <a:solidFill>
                      <a:schemeClr val="bg1"/>
                    </a:solidFill>
                  </a:tcPr>
                </a:tc>
              </a:tr>
              <a:tr h="314327">
                <a:tc>
                  <a:txBody>
                    <a:bodyPr/>
                    <a:lstStyle/>
                    <a:p>
                      <a:pPr algn="ctr"/>
                      <a:r>
                        <a:rPr kumimoji="0" lang="en-US" sz="1600" i="1" kern="1200" dirty="0" smtClean="0">
                          <a:solidFill>
                            <a:schemeClr val="dk1"/>
                          </a:solidFill>
                          <a:latin typeface="+mn-lt"/>
                          <a:ea typeface="+mn-ea"/>
                          <a:cs typeface="+mn-cs"/>
                        </a:rPr>
                        <a:t>Round 7</a:t>
                      </a:r>
                      <a:endParaRPr kumimoji="0" lang="en-US" sz="1600" i="1" kern="1200" dirty="0">
                        <a:solidFill>
                          <a:schemeClr val="dk1"/>
                        </a:solidFill>
                        <a:latin typeface="+mn-lt"/>
                        <a:ea typeface="+mn-ea"/>
                        <a:cs typeface="+mn-cs"/>
                      </a:endParaRPr>
                    </a:p>
                  </a:txBody>
                  <a:tcPr anchor="ctr"/>
                </a:tc>
                <a:tc>
                  <a:txBody>
                    <a:bodyPr/>
                    <a:lstStyle/>
                    <a:p>
                      <a:pPr algn="ctr"/>
                      <a:r>
                        <a:rPr kumimoji="0" lang="en-US" sz="1600" kern="1200" dirty="0" smtClean="0">
                          <a:solidFill>
                            <a:schemeClr val="dk1"/>
                          </a:solidFill>
                          <a:latin typeface="+mn-lt"/>
                          <a:ea typeface="+mn-ea"/>
                          <a:cs typeface="+mn-cs"/>
                        </a:rPr>
                        <a:t>4.47</a:t>
                      </a:r>
                      <a:endParaRPr kumimoji="0" lang="en-US" sz="1600" kern="1200" dirty="0">
                        <a:solidFill>
                          <a:schemeClr val="dk1"/>
                        </a:solidFill>
                        <a:latin typeface="+mn-lt"/>
                        <a:ea typeface="+mn-ea"/>
                        <a:cs typeface="+mn-cs"/>
                      </a:endParaRPr>
                    </a:p>
                  </a:txBody>
                  <a:tcPr anchor="ctr">
                    <a:solidFill>
                      <a:srgbClr val="FFCCCC"/>
                    </a:solidFill>
                  </a:tcPr>
                </a:tc>
                <a:tc>
                  <a:txBody>
                    <a:bodyPr/>
                    <a:lstStyle/>
                    <a:p>
                      <a:pPr algn="ctr"/>
                      <a:r>
                        <a:rPr kumimoji="0" lang="en-US" sz="1600" kern="1200" dirty="0" smtClean="0">
                          <a:solidFill>
                            <a:schemeClr val="dk1"/>
                          </a:solidFill>
                          <a:latin typeface="+mn-lt"/>
                          <a:ea typeface="+mn-ea"/>
                          <a:cs typeface="+mn-cs"/>
                        </a:rPr>
                        <a:t>2.11</a:t>
                      </a:r>
                      <a:endParaRPr kumimoji="0" lang="en-US" sz="1600" kern="1200" dirty="0">
                        <a:solidFill>
                          <a:schemeClr val="dk1"/>
                        </a:solidFill>
                        <a:latin typeface="+mn-lt"/>
                        <a:ea typeface="+mn-ea"/>
                        <a:cs typeface="+mn-cs"/>
                      </a:endParaRPr>
                    </a:p>
                  </a:txBody>
                  <a:tcPr anchor="ctr"/>
                </a:tc>
                <a:tc>
                  <a:txBody>
                    <a:bodyPr/>
                    <a:lstStyle/>
                    <a:p>
                      <a:pPr algn="ctr"/>
                      <a:r>
                        <a:rPr kumimoji="0" lang="en-US" sz="1600" kern="1200" dirty="0" smtClean="0">
                          <a:solidFill>
                            <a:schemeClr val="dk1"/>
                          </a:solidFill>
                          <a:latin typeface="+mn-lt"/>
                          <a:ea typeface="+mn-ea"/>
                          <a:cs typeface="+mn-cs"/>
                        </a:rPr>
                        <a:t>1.20</a:t>
                      </a:r>
                      <a:endParaRPr kumimoji="0" lang="en-US" sz="1600" kern="1200" dirty="0">
                        <a:solidFill>
                          <a:schemeClr val="dk1"/>
                        </a:solidFill>
                        <a:latin typeface="+mn-lt"/>
                        <a:ea typeface="+mn-ea"/>
                        <a:cs typeface="+mn-cs"/>
                      </a:endParaRPr>
                    </a:p>
                  </a:txBody>
                  <a:tcPr anchor="ctr">
                    <a:solidFill>
                      <a:schemeClr val="bg1"/>
                    </a:solidFill>
                  </a:tcPr>
                </a:tc>
              </a:tr>
              <a:tr h="314327">
                <a:tc>
                  <a:txBody>
                    <a:bodyPr/>
                    <a:lstStyle/>
                    <a:p>
                      <a:pPr algn="ctr"/>
                      <a:r>
                        <a:rPr kumimoji="0" lang="en-US" sz="1600" i="1" kern="1200" dirty="0" smtClean="0">
                          <a:solidFill>
                            <a:schemeClr val="dk1"/>
                          </a:solidFill>
                          <a:latin typeface="+mn-lt"/>
                          <a:ea typeface="+mn-ea"/>
                          <a:cs typeface="+mn-cs"/>
                        </a:rPr>
                        <a:t>Round 8</a:t>
                      </a:r>
                      <a:endParaRPr kumimoji="0" lang="en-US" sz="1600" i="1" kern="1200" dirty="0">
                        <a:solidFill>
                          <a:schemeClr val="dk1"/>
                        </a:solidFill>
                        <a:latin typeface="+mn-lt"/>
                        <a:ea typeface="+mn-ea"/>
                        <a:cs typeface="+mn-cs"/>
                      </a:endParaRPr>
                    </a:p>
                  </a:txBody>
                  <a:tcPr anchor="ctr"/>
                </a:tc>
                <a:tc>
                  <a:txBody>
                    <a:bodyPr/>
                    <a:lstStyle/>
                    <a:p>
                      <a:pPr algn="ctr"/>
                      <a:r>
                        <a:rPr kumimoji="0" lang="en-US" sz="1600" kern="1200" dirty="0" smtClean="0">
                          <a:solidFill>
                            <a:schemeClr val="dk1"/>
                          </a:solidFill>
                          <a:latin typeface="+mn-lt"/>
                          <a:ea typeface="+mn-ea"/>
                          <a:cs typeface="+mn-cs"/>
                        </a:rPr>
                        <a:t>4.76</a:t>
                      </a:r>
                      <a:endParaRPr kumimoji="0" lang="en-US" sz="1600" kern="1200" dirty="0">
                        <a:solidFill>
                          <a:schemeClr val="dk1"/>
                        </a:solidFill>
                        <a:latin typeface="+mn-lt"/>
                        <a:ea typeface="+mn-ea"/>
                        <a:cs typeface="+mn-cs"/>
                      </a:endParaRPr>
                    </a:p>
                  </a:txBody>
                  <a:tcPr anchor="ctr">
                    <a:solidFill>
                      <a:srgbClr val="FFCCCC"/>
                    </a:solidFill>
                  </a:tcPr>
                </a:tc>
                <a:tc>
                  <a:txBody>
                    <a:bodyPr/>
                    <a:lstStyle/>
                    <a:p>
                      <a:pPr algn="ctr"/>
                      <a:r>
                        <a:rPr kumimoji="0" lang="en-US" sz="1600" kern="1200" dirty="0" smtClean="0">
                          <a:solidFill>
                            <a:schemeClr val="dk1"/>
                          </a:solidFill>
                          <a:latin typeface="+mn-lt"/>
                          <a:ea typeface="+mn-ea"/>
                          <a:cs typeface="+mn-cs"/>
                        </a:rPr>
                        <a:t>2.09</a:t>
                      </a:r>
                      <a:endParaRPr kumimoji="0" lang="en-US" sz="1600" kern="1200" dirty="0">
                        <a:solidFill>
                          <a:schemeClr val="dk1"/>
                        </a:solidFill>
                        <a:latin typeface="+mn-lt"/>
                        <a:ea typeface="+mn-ea"/>
                        <a:cs typeface="+mn-cs"/>
                      </a:endParaRPr>
                    </a:p>
                  </a:txBody>
                  <a:tcPr anchor="ctr"/>
                </a:tc>
                <a:tc>
                  <a:txBody>
                    <a:bodyPr/>
                    <a:lstStyle/>
                    <a:p>
                      <a:pPr algn="ctr"/>
                      <a:r>
                        <a:rPr kumimoji="0" lang="en-US" sz="1600" kern="1200" dirty="0" smtClean="0">
                          <a:solidFill>
                            <a:schemeClr val="dk1"/>
                          </a:solidFill>
                          <a:latin typeface="+mn-lt"/>
                          <a:ea typeface="+mn-ea"/>
                          <a:cs typeface="+mn-cs"/>
                        </a:rPr>
                        <a:t>1.20</a:t>
                      </a:r>
                      <a:endParaRPr kumimoji="0" lang="en-US" sz="1600" kern="1200" dirty="0">
                        <a:solidFill>
                          <a:schemeClr val="dk1"/>
                        </a:solidFill>
                        <a:latin typeface="+mn-lt"/>
                        <a:ea typeface="+mn-ea"/>
                        <a:cs typeface="+mn-cs"/>
                      </a:endParaRPr>
                    </a:p>
                  </a:txBody>
                  <a:tcPr anchor="ctr">
                    <a:solidFill>
                      <a:schemeClr val="bg1"/>
                    </a:solidFill>
                  </a:tcPr>
                </a:tc>
              </a:tr>
            </a:tbl>
          </a:graphicData>
        </a:graphic>
      </p:graphicFrame>
      <p:graphicFrame>
        <p:nvGraphicFramePr>
          <p:cNvPr id="7" name="Table 6"/>
          <p:cNvGraphicFramePr>
            <a:graphicFrameLocks noGrp="1"/>
          </p:cNvGraphicFramePr>
          <p:nvPr/>
        </p:nvGraphicFramePr>
        <p:xfrm>
          <a:off x="2143108" y="1357298"/>
          <a:ext cx="4445000" cy="2011680"/>
        </p:xfrm>
        <a:graphic>
          <a:graphicData uri="http://schemas.openxmlformats.org/drawingml/2006/table">
            <a:tbl>
              <a:tblPr firstRow="1" bandRow="1">
                <a:tableStyleId>{5C22544A-7EE6-4342-B048-85BDC9FD1C3A}</a:tableStyleId>
              </a:tblPr>
              <a:tblGrid>
                <a:gridCol w="1397000"/>
                <a:gridCol w="1016000"/>
                <a:gridCol w="1016000"/>
                <a:gridCol w="1016000"/>
              </a:tblGrid>
              <a:tr h="309565">
                <a:tc>
                  <a:txBody>
                    <a:bodyPr/>
                    <a:lstStyle/>
                    <a:p>
                      <a:pPr algn="ctr"/>
                      <a:endParaRPr lang="en-US" sz="1600" dirty="0"/>
                    </a:p>
                  </a:txBody>
                  <a:tcPr/>
                </a:tc>
                <a:tc>
                  <a:txBody>
                    <a:bodyPr/>
                    <a:lstStyle/>
                    <a:p>
                      <a:pPr algn="ctr"/>
                      <a:r>
                        <a:rPr lang="en-US" sz="1600" dirty="0" smtClean="0"/>
                        <a:t>S1</a:t>
                      </a:r>
                      <a:endParaRPr lang="en-US" sz="1600" dirty="0"/>
                    </a:p>
                  </a:txBody>
                  <a:tcPr/>
                </a:tc>
                <a:tc>
                  <a:txBody>
                    <a:bodyPr/>
                    <a:lstStyle/>
                    <a:p>
                      <a:pPr algn="ctr"/>
                      <a:r>
                        <a:rPr lang="en-US" sz="1600" dirty="0" smtClean="0"/>
                        <a:t>S2</a:t>
                      </a:r>
                      <a:endParaRPr lang="en-US" sz="1600" dirty="0"/>
                    </a:p>
                  </a:txBody>
                  <a:tcPr/>
                </a:tc>
                <a:tc>
                  <a:txBody>
                    <a:bodyPr/>
                    <a:lstStyle/>
                    <a:p>
                      <a:pPr algn="ctr"/>
                      <a:r>
                        <a:rPr lang="en-US" sz="1600" dirty="0" smtClean="0"/>
                        <a:t>S3</a:t>
                      </a:r>
                      <a:endParaRPr lang="en-US" sz="1600" dirty="0"/>
                    </a:p>
                  </a:txBody>
                  <a:tcPr/>
                </a:tc>
              </a:tr>
              <a:tr h="309565">
                <a:tc>
                  <a:txBody>
                    <a:bodyPr/>
                    <a:lstStyle/>
                    <a:p>
                      <a:pPr algn="ctr"/>
                      <a:r>
                        <a:rPr lang="en-US" sz="1600" dirty="0" err="1" smtClean="0"/>
                        <a:t>Stonebraker</a:t>
                      </a:r>
                      <a:endParaRPr lang="en-US" sz="1600" dirty="0"/>
                    </a:p>
                  </a:txBody>
                  <a:tcPr/>
                </a:tc>
                <a:tc>
                  <a:txBody>
                    <a:bodyPr/>
                    <a:lstStyle/>
                    <a:p>
                      <a:pPr algn="ctr"/>
                      <a:r>
                        <a:rPr lang="en-US" sz="1600" dirty="0" smtClean="0">
                          <a:solidFill>
                            <a:srgbClr val="FF0000"/>
                          </a:solidFill>
                        </a:rPr>
                        <a:t>MIT</a:t>
                      </a:r>
                      <a:endParaRPr lang="en-US" sz="1600" dirty="0">
                        <a:solidFill>
                          <a:srgbClr val="FF0000"/>
                        </a:solidFill>
                      </a:endParaRPr>
                    </a:p>
                  </a:txBody>
                  <a:tcPr/>
                </a:tc>
                <a:tc>
                  <a:txBody>
                    <a:bodyPr/>
                    <a:lstStyle/>
                    <a:p>
                      <a:pPr algn="ctr"/>
                      <a:r>
                        <a:rPr lang="en-US" sz="1600" dirty="0" smtClean="0"/>
                        <a:t>Berkeley</a:t>
                      </a:r>
                      <a:endParaRPr lang="en-US" sz="1600" dirty="0"/>
                    </a:p>
                  </a:txBody>
                  <a:tcPr/>
                </a:tc>
                <a:tc>
                  <a:txBody>
                    <a:bodyPr/>
                    <a:lstStyle/>
                    <a:p>
                      <a:pPr algn="ctr"/>
                      <a:r>
                        <a:rPr lang="en-US" sz="1600" dirty="0" smtClean="0">
                          <a:solidFill>
                            <a:srgbClr val="FF0000"/>
                          </a:solidFill>
                        </a:rPr>
                        <a:t>MIT</a:t>
                      </a:r>
                      <a:endParaRPr lang="en-US" sz="1600" dirty="0">
                        <a:solidFill>
                          <a:srgbClr val="FF0000"/>
                        </a:solidFill>
                      </a:endParaRPr>
                    </a:p>
                  </a:txBody>
                  <a:tcPr/>
                </a:tc>
              </a:tr>
              <a:tr h="309565">
                <a:tc>
                  <a:txBody>
                    <a:bodyPr/>
                    <a:lstStyle/>
                    <a:p>
                      <a:pPr algn="ctr"/>
                      <a:r>
                        <a:rPr lang="en-US" sz="1600" dirty="0" smtClean="0"/>
                        <a:t>Dewitt</a:t>
                      </a:r>
                      <a:endParaRPr lang="en-US" sz="1600" dirty="0"/>
                    </a:p>
                  </a:txBody>
                  <a:tcPr/>
                </a:tc>
                <a:tc>
                  <a:txBody>
                    <a:bodyPr/>
                    <a:lstStyle/>
                    <a:p>
                      <a:pPr algn="ctr"/>
                      <a:r>
                        <a:rPr lang="en-US" sz="1600" dirty="0" smtClean="0">
                          <a:solidFill>
                            <a:srgbClr val="FF0000"/>
                          </a:solidFill>
                        </a:rPr>
                        <a:t>MSR</a:t>
                      </a:r>
                      <a:endParaRPr lang="en-US" sz="1600" dirty="0">
                        <a:solidFill>
                          <a:srgbClr val="FF0000"/>
                        </a:solidFill>
                      </a:endParaRPr>
                    </a:p>
                  </a:txBody>
                  <a:tcPr/>
                </a:tc>
                <a:tc>
                  <a:txBody>
                    <a:bodyPr/>
                    <a:lstStyle/>
                    <a:p>
                      <a:pPr algn="ctr"/>
                      <a:r>
                        <a:rPr lang="en-US" sz="1600" dirty="0" smtClean="0">
                          <a:solidFill>
                            <a:srgbClr val="FF0000"/>
                          </a:solidFill>
                        </a:rPr>
                        <a:t>MSR</a:t>
                      </a:r>
                      <a:endParaRPr lang="en-US" sz="1600" dirty="0">
                        <a:solidFill>
                          <a:srgbClr val="FF0000"/>
                        </a:solidFill>
                      </a:endParaRPr>
                    </a:p>
                  </a:txBody>
                  <a:tcPr/>
                </a:tc>
                <a:tc>
                  <a:txBody>
                    <a:bodyPr/>
                    <a:lstStyle/>
                    <a:p>
                      <a:pPr algn="ctr"/>
                      <a:r>
                        <a:rPr lang="en-US" sz="1600" dirty="0" err="1" smtClean="0"/>
                        <a:t>UWisc</a:t>
                      </a:r>
                      <a:endParaRPr lang="en-US" sz="1600" dirty="0"/>
                    </a:p>
                  </a:txBody>
                  <a:tcPr/>
                </a:tc>
              </a:tr>
              <a:tr h="309565">
                <a:tc>
                  <a:txBody>
                    <a:bodyPr/>
                    <a:lstStyle/>
                    <a:p>
                      <a:pPr algn="ctr"/>
                      <a:r>
                        <a:rPr lang="en-US" sz="1600" dirty="0" smtClean="0"/>
                        <a:t>Bernstein</a:t>
                      </a:r>
                      <a:endParaRPr lang="en-US" sz="1600" dirty="0"/>
                    </a:p>
                  </a:txBody>
                  <a:tcPr/>
                </a:tc>
                <a:tc>
                  <a:txBody>
                    <a:bodyPr/>
                    <a:lstStyle/>
                    <a:p>
                      <a:pPr algn="ctr"/>
                      <a:r>
                        <a:rPr lang="en-US" sz="1600" dirty="0" smtClean="0">
                          <a:solidFill>
                            <a:srgbClr val="FF0000"/>
                          </a:solidFill>
                        </a:rPr>
                        <a:t>MSR</a:t>
                      </a:r>
                      <a:endParaRPr lang="en-US" sz="1600" dirty="0">
                        <a:solidFill>
                          <a:srgbClr val="FF0000"/>
                        </a:solidFill>
                      </a:endParaRPr>
                    </a:p>
                  </a:txBody>
                  <a:tcPr/>
                </a:tc>
                <a:tc>
                  <a:txBody>
                    <a:bodyPr/>
                    <a:lstStyle/>
                    <a:p>
                      <a:pPr algn="ctr"/>
                      <a:r>
                        <a:rPr lang="en-US" sz="1600" dirty="0" smtClean="0">
                          <a:solidFill>
                            <a:srgbClr val="FF0000"/>
                          </a:solidFill>
                        </a:rPr>
                        <a:t>MSR</a:t>
                      </a:r>
                      <a:endParaRPr lang="en-US" sz="1600" dirty="0">
                        <a:solidFill>
                          <a:srgbClr val="FF0000"/>
                        </a:solidFill>
                      </a:endParaRPr>
                    </a:p>
                  </a:txBody>
                  <a:tcPr/>
                </a:tc>
                <a:tc>
                  <a:txBody>
                    <a:bodyPr/>
                    <a:lstStyle/>
                    <a:p>
                      <a:pPr algn="ctr"/>
                      <a:r>
                        <a:rPr lang="en-US" sz="1600" dirty="0" smtClean="0">
                          <a:solidFill>
                            <a:srgbClr val="FF0000"/>
                          </a:solidFill>
                        </a:rPr>
                        <a:t>MSR</a:t>
                      </a:r>
                      <a:endParaRPr lang="en-US" sz="1600" dirty="0">
                        <a:solidFill>
                          <a:srgbClr val="FF0000"/>
                        </a:solidFill>
                      </a:endParaRPr>
                    </a:p>
                  </a:txBody>
                  <a:tcPr/>
                </a:tc>
              </a:tr>
              <a:tr h="309565">
                <a:tc>
                  <a:txBody>
                    <a:bodyPr/>
                    <a:lstStyle/>
                    <a:p>
                      <a:pPr algn="ctr"/>
                      <a:r>
                        <a:rPr lang="en-US" sz="1600" dirty="0" smtClean="0"/>
                        <a:t>Carey</a:t>
                      </a:r>
                      <a:endParaRPr lang="en-US" sz="1600" dirty="0"/>
                    </a:p>
                  </a:txBody>
                  <a:tcPr/>
                </a:tc>
                <a:tc>
                  <a:txBody>
                    <a:bodyPr/>
                    <a:lstStyle/>
                    <a:p>
                      <a:pPr algn="ctr"/>
                      <a:r>
                        <a:rPr lang="en-US" sz="1600" dirty="0" smtClean="0">
                          <a:solidFill>
                            <a:srgbClr val="FF0000"/>
                          </a:solidFill>
                        </a:rPr>
                        <a:t>UCI</a:t>
                      </a:r>
                      <a:endParaRPr lang="en-US" sz="1600" dirty="0">
                        <a:solidFill>
                          <a:srgbClr val="FF0000"/>
                        </a:solidFill>
                      </a:endParaRPr>
                    </a:p>
                  </a:txBody>
                  <a:tcPr/>
                </a:tc>
                <a:tc>
                  <a:txBody>
                    <a:bodyPr/>
                    <a:lstStyle/>
                    <a:p>
                      <a:pPr algn="ctr"/>
                      <a:r>
                        <a:rPr lang="en-US" sz="1600" dirty="0" smtClean="0"/>
                        <a:t>AT&amp;T</a:t>
                      </a:r>
                      <a:endParaRPr lang="en-US" sz="1600" dirty="0"/>
                    </a:p>
                  </a:txBody>
                  <a:tcPr/>
                </a:tc>
                <a:tc>
                  <a:txBody>
                    <a:bodyPr/>
                    <a:lstStyle/>
                    <a:p>
                      <a:pPr algn="ctr"/>
                      <a:r>
                        <a:rPr lang="en-US" sz="1600" dirty="0" smtClean="0"/>
                        <a:t>BEA</a:t>
                      </a:r>
                      <a:endParaRPr lang="en-US" sz="1600" dirty="0"/>
                    </a:p>
                  </a:txBody>
                  <a:tcPr/>
                </a:tc>
              </a:tr>
              <a:tr h="309565">
                <a:tc>
                  <a:txBody>
                    <a:bodyPr/>
                    <a:lstStyle/>
                    <a:p>
                      <a:pPr algn="ctr"/>
                      <a:r>
                        <a:rPr lang="en-US" sz="1600" dirty="0" smtClean="0"/>
                        <a:t>Halevy</a:t>
                      </a:r>
                      <a:endParaRPr lang="en-US" sz="1600" dirty="0"/>
                    </a:p>
                  </a:txBody>
                  <a:tcPr/>
                </a:tc>
                <a:tc>
                  <a:txBody>
                    <a:bodyPr/>
                    <a:lstStyle/>
                    <a:p>
                      <a:pPr algn="ctr"/>
                      <a:r>
                        <a:rPr lang="en-US" sz="1600" dirty="0" smtClean="0">
                          <a:solidFill>
                            <a:srgbClr val="FF0000"/>
                          </a:solidFill>
                        </a:rPr>
                        <a:t>Google</a:t>
                      </a:r>
                      <a:endParaRPr lang="en-US" sz="1600" dirty="0">
                        <a:solidFill>
                          <a:srgbClr val="FF0000"/>
                        </a:solidFill>
                      </a:endParaRPr>
                    </a:p>
                  </a:txBody>
                  <a:tcPr/>
                </a:tc>
                <a:tc>
                  <a:txBody>
                    <a:bodyPr/>
                    <a:lstStyle/>
                    <a:p>
                      <a:pPr algn="ctr"/>
                      <a:r>
                        <a:rPr lang="en-US" sz="1600" dirty="0" smtClean="0">
                          <a:solidFill>
                            <a:srgbClr val="FF0000"/>
                          </a:solidFill>
                        </a:rPr>
                        <a:t>Google</a:t>
                      </a:r>
                      <a:endParaRPr lang="en-US" sz="1600" dirty="0">
                        <a:solidFill>
                          <a:srgbClr val="FF0000"/>
                        </a:solidFill>
                      </a:endParaRPr>
                    </a:p>
                  </a:txBody>
                  <a:tcPr/>
                </a:tc>
                <a:tc>
                  <a:txBody>
                    <a:bodyPr/>
                    <a:lstStyle/>
                    <a:p>
                      <a:pPr algn="ctr"/>
                      <a:r>
                        <a:rPr lang="en-US" sz="1600" dirty="0" smtClean="0"/>
                        <a:t>UW</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Advanced Truth-Discovery Techniques</a:t>
            </a:r>
            <a:endParaRPr lang="en-US" dirty="0"/>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68</a:t>
            </a:fld>
            <a:endParaRPr lang="de-DE"/>
          </a:p>
        </p:txBody>
      </p:sp>
      <p:sp>
        <p:nvSpPr>
          <p:cNvPr id="5" name="Content Placeholder 4"/>
          <p:cNvSpPr>
            <a:spLocks noGrp="1"/>
          </p:cNvSpPr>
          <p:nvPr>
            <p:ph sz="quarter" idx="1"/>
          </p:nvPr>
        </p:nvSpPr>
        <p:spPr>
          <a:xfrm>
            <a:off x="571472" y="1714488"/>
            <a:ext cx="5245236" cy="4495800"/>
          </a:xfrm>
        </p:spPr>
        <p:txBody>
          <a:bodyPr>
            <a:normAutofit fontScale="92500"/>
          </a:bodyPr>
          <a:lstStyle/>
          <a:p>
            <a:pPr>
              <a:buFont typeface="Wingdings" pitchFamily="2" charset="2"/>
              <a:buChar char=""/>
            </a:pPr>
            <a:r>
              <a:rPr lang="en-US" dirty="0" smtClean="0">
                <a:solidFill>
                  <a:schemeClr val="bg1">
                    <a:lumMod val="75000"/>
                  </a:schemeClr>
                </a:solidFill>
              </a:rPr>
              <a:t>Data sources are of different quality and we trust data from accurate sources more</a:t>
            </a:r>
          </a:p>
          <a:p>
            <a:r>
              <a:rPr lang="en-US" dirty="0" smtClean="0"/>
              <a:t>The real world is dynamic and the true value often evolves over time</a:t>
            </a:r>
          </a:p>
          <a:p>
            <a:pPr lvl="1"/>
            <a:r>
              <a:rPr lang="en-US" dirty="0" smtClean="0"/>
              <a:t>E.g., person affiliation, business contact phone</a:t>
            </a:r>
          </a:p>
          <a:p>
            <a:r>
              <a:rPr lang="en-US" dirty="0" smtClean="0">
                <a:solidFill>
                  <a:schemeClr val="bg1">
                    <a:lumMod val="75000"/>
                  </a:schemeClr>
                </a:solidFill>
              </a:rPr>
              <a:t>Data sources can copy from each other and errors can be propagated quickly</a:t>
            </a:r>
            <a:endParaRPr lang="en-US" dirty="0">
              <a:solidFill>
                <a:schemeClr val="bg1">
                  <a:lumMod val="75000"/>
                </a:schemeClr>
              </a:solidFill>
            </a:endParaRPr>
          </a:p>
        </p:txBody>
      </p:sp>
      <p:graphicFrame>
        <p:nvGraphicFramePr>
          <p:cNvPr id="6" name="Diagram 5"/>
          <p:cNvGraphicFramePr/>
          <p:nvPr/>
        </p:nvGraphicFramePr>
        <p:xfrm>
          <a:off x="6143636" y="1428736"/>
          <a:ext cx="2405058"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6"/>
          <p:cNvSpPr/>
          <p:nvPr/>
        </p:nvSpPr>
        <p:spPr>
          <a:xfrm>
            <a:off x="5286380" y="2143116"/>
            <a:ext cx="857256" cy="42862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286380" y="3786190"/>
            <a:ext cx="857256" cy="42862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286380" y="5429264"/>
            <a:ext cx="857256" cy="42862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Dynamic World</a:t>
            </a:r>
            <a:endParaRPr lang="en-US" dirty="0"/>
          </a:p>
        </p:txBody>
      </p:sp>
      <p:sp>
        <p:nvSpPr>
          <p:cNvPr id="3" name="Content Placeholder 2"/>
          <p:cNvSpPr>
            <a:spLocks noGrp="1"/>
          </p:cNvSpPr>
          <p:nvPr>
            <p:ph sz="half" idx="1"/>
          </p:nvPr>
        </p:nvSpPr>
        <p:spPr>
          <a:xfrm>
            <a:off x="571472" y="1285860"/>
            <a:ext cx="8222456" cy="1214422"/>
          </a:xfrm>
          <a:solidFill>
            <a:schemeClr val="bg1"/>
          </a:solidFill>
        </p:spPr>
        <p:txBody>
          <a:bodyPr>
            <a:normAutofit fontScale="85000" lnSpcReduction="20000"/>
          </a:bodyPr>
          <a:lstStyle/>
          <a:p>
            <a:pPr marL="514350" indent="-514350"/>
            <a:r>
              <a:rPr lang="en-US" altLang="zh-CN" sz="3200" dirty="0" smtClean="0">
                <a:ea typeface="SimSun" pitchFamily="2" charset="-122"/>
              </a:rPr>
              <a:t>True values can evolve over time</a:t>
            </a:r>
          </a:p>
          <a:p>
            <a:pPr marL="834390" lvl="1" indent="-514350"/>
            <a:r>
              <a:rPr lang="en-US" dirty="0" smtClean="0"/>
              <a:t>A subtle third case: </a:t>
            </a:r>
            <a:r>
              <a:rPr lang="en-US" i="1" dirty="0" smtClean="0"/>
              <a:t>out-of-date</a:t>
            </a:r>
            <a:r>
              <a:rPr lang="en-US" altLang="zh-CN" dirty="0" smtClean="0">
                <a:ea typeface="SimSun" pitchFamily="2" charset="-122"/>
              </a:rPr>
              <a:t> </a:t>
            </a:r>
          </a:p>
          <a:p>
            <a:pPr marL="514350" indent="-514350">
              <a:buNone/>
            </a:pPr>
            <a:r>
              <a:rPr lang="en-US" altLang="zh-CN" sz="3200" dirty="0" smtClean="0">
                <a:ea typeface="SimSun" pitchFamily="2" charset="-122"/>
              </a:rPr>
              <a:t> </a:t>
            </a:r>
          </a:p>
        </p:txBody>
      </p:sp>
      <p:graphicFrame>
        <p:nvGraphicFramePr>
          <p:cNvPr id="4" name="Table 3"/>
          <p:cNvGraphicFramePr>
            <a:graphicFrameLocks noGrp="1"/>
          </p:cNvGraphicFramePr>
          <p:nvPr/>
        </p:nvGraphicFramePr>
        <p:xfrm>
          <a:off x="500034" y="2643182"/>
          <a:ext cx="8329642" cy="3919220"/>
        </p:xfrm>
        <a:graphic>
          <a:graphicData uri="http://schemas.openxmlformats.org/drawingml/2006/table">
            <a:tbl>
              <a:tblPr firstRow="1" bandRow="1">
                <a:tableStyleId>{5C22544A-7EE6-4342-B048-85BDC9FD1C3A}</a:tableStyleId>
              </a:tblPr>
              <a:tblGrid>
                <a:gridCol w="2328850"/>
                <a:gridCol w="2071702"/>
                <a:gridCol w="1928826"/>
                <a:gridCol w="2000264"/>
              </a:tblGrid>
              <a:tr h="381000">
                <a:tc>
                  <a:txBody>
                    <a:bodyPr/>
                    <a:lstStyle/>
                    <a:p>
                      <a:pPr algn="ctr"/>
                      <a:endParaRPr lang="en-US" dirty="0"/>
                    </a:p>
                  </a:txBody>
                  <a:tcPr/>
                </a:tc>
                <a:tc>
                  <a:txBody>
                    <a:bodyPr/>
                    <a:lstStyle/>
                    <a:p>
                      <a:pPr algn="ctr"/>
                      <a:r>
                        <a:rPr lang="en-US" dirty="0" smtClean="0"/>
                        <a:t>S1</a:t>
                      </a:r>
                      <a:endParaRPr lang="en-US" dirty="0"/>
                    </a:p>
                  </a:txBody>
                  <a:tcPr/>
                </a:tc>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r>
              <a:tr h="596900">
                <a:tc>
                  <a:txBody>
                    <a:bodyPr/>
                    <a:lstStyle/>
                    <a:p>
                      <a:pPr algn="ctr"/>
                      <a:r>
                        <a:rPr lang="en-US" b="0" dirty="0" err="1" smtClean="0"/>
                        <a:t>Stonebraker</a:t>
                      </a:r>
                      <a:r>
                        <a:rPr lang="en-US" b="0" dirty="0" smtClean="0"/>
                        <a:t> </a:t>
                      </a:r>
                      <a:endParaRPr lang="en-US" b="0" dirty="0"/>
                    </a:p>
                  </a:txBody>
                  <a:tcPr anchor="ctr"/>
                </a:tc>
                <a:tc>
                  <a:txBody>
                    <a:bodyPr/>
                    <a:lstStyle/>
                    <a:p>
                      <a:pPr algn="ctr"/>
                      <a:r>
                        <a:rPr lang="en-US" b="0" dirty="0" smtClean="0">
                          <a:solidFill>
                            <a:schemeClr val="tx1"/>
                          </a:solidFill>
                        </a:rPr>
                        <a:t>(03,</a:t>
                      </a:r>
                      <a:r>
                        <a:rPr lang="en-US" b="0" baseline="0" dirty="0" smtClean="0">
                          <a:solidFill>
                            <a:schemeClr val="tx1"/>
                          </a:solidFill>
                        </a:rPr>
                        <a:t> </a:t>
                      </a:r>
                      <a:r>
                        <a:rPr lang="en-US" b="0" dirty="0" smtClean="0">
                          <a:solidFill>
                            <a:schemeClr val="tx1"/>
                          </a:solidFill>
                        </a:rPr>
                        <a:t>MIT)</a:t>
                      </a:r>
                      <a:endParaRPr lang="en-US" b="0" dirty="0">
                        <a:solidFill>
                          <a:schemeClr val="tx1"/>
                        </a:solidFill>
                      </a:endParaRPr>
                    </a:p>
                  </a:txBody>
                  <a:tcPr anchor="ctr"/>
                </a:tc>
                <a:tc>
                  <a:txBody>
                    <a:bodyPr/>
                    <a:lstStyle/>
                    <a:p>
                      <a:pPr algn="ctr"/>
                      <a:r>
                        <a:rPr lang="en-US" b="0" dirty="0" smtClean="0">
                          <a:solidFill>
                            <a:schemeClr val="tx1"/>
                          </a:solidFill>
                        </a:rPr>
                        <a:t>(00, Berkeley)</a:t>
                      </a:r>
                      <a:endParaRPr lang="en-US" b="0" dirty="0">
                        <a:solidFill>
                          <a:schemeClr val="tx1"/>
                        </a:solidFill>
                      </a:endParaRPr>
                    </a:p>
                  </a:txBody>
                  <a:tcPr anchor="ctr"/>
                </a:tc>
                <a:tc>
                  <a:txBody>
                    <a:bodyPr/>
                    <a:lstStyle/>
                    <a:p>
                      <a:pPr algn="ctr"/>
                      <a:r>
                        <a:rPr lang="en-US" b="0" dirty="0" smtClean="0">
                          <a:solidFill>
                            <a:schemeClr val="tx1"/>
                          </a:solidFill>
                        </a:rPr>
                        <a:t>(06, MIT)</a:t>
                      </a:r>
                      <a:endParaRPr lang="en-US" b="0" dirty="0">
                        <a:solidFill>
                          <a:schemeClr val="tx1"/>
                        </a:solidFill>
                      </a:endParaRPr>
                    </a:p>
                  </a:txBody>
                  <a:tcPr anchor="ctr"/>
                </a:tc>
              </a:tr>
              <a:tr h="960120">
                <a:tc>
                  <a:txBody>
                    <a:bodyPr/>
                    <a:lstStyle/>
                    <a:p>
                      <a:pPr algn="ctr"/>
                      <a:r>
                        <a:rPr lang="en-US" b="0" dirty="0" smtClean="0"/>
                        <a:t>Dewitt</a:t>
                      </a:r>
                    </a:p>
                  </a:txBody>
                  <a:tcPr anchor="ctr"/>
                </a:tc>
                <a:tc>
                  <a:txBody>
                    <a:bodyPr/>
                    <a:lstStyle/>
                    <a:p>
                      <a:pPr algn="ctr"/>
                      <a:r>
                        <a:rPr lang="en-US" b="0" dirty="0" smtClean="0">
                          <a:solidFill>
                            <a:schemeClr val="tx1"/>
                          </a:solidFill>
                        </a:rPr>
                        <a:t>(09, MSR)</a:t>
                      </a:r>
                      <a:endParaRPr lang="en-US" b="0" dirty="0">
                        <a:solidFill>
                          <a:schemeClr val="tx1"/>
                        </a:solidFill>
                      </a:endParaRPr>
                    </a:p>
                  </a:txBody>
                  <a:tcPr anchor="ctr"/>
                </a:tc>
                <a:tc>
                  <a:txBody>
                    <a:bodyPr/>
                    <a:lstStyle/>
                    <a:p>
                      <a:pPr algn="ctr"/>
                      <a:r>
                        <a:rPr lang="en-US" b="0" baseline="0" dirty="0" smtClean="0">
                          <a:solidFill>
                            <a:schemeClr val="tx1"/>
                          </a:solidFill>
                        </a:rPr>
                        <a:t>(08, </a:t>
                      </a:r>
                      <a:r>
                        <a:rPr lang="en-US" b="0" dirty="0" smtClean="0">
                          <a:solidFill>
                            <a:schemeClr val="tx1"/>
                          </a:solidFill>
                        </a:rPr>
                        <a:t>MSR)</a:t>
                      </a:r>
                      <a:endParaRPr lang="en-US" b="0" dirty="0">
                        <a:solidFill>
                          <a:schemeClr val="tx1"/>
                        </a:solidFill>
                      </a:endParaRPr>
                    </a:p>
                  </a:txBody>
                  <a:tcPr anchor="ctr"/>
                </a:tc>
                <a:tc>
                  <a:txBody>
                    <a:bodyPr/>
                    <a:lstStyle/>
                    <a:p>
                      <a:pPr algn="ctr"/>
                      <a:r>
                        <a:rPr lang="en-US" b="0" dirty="0" smtClean="0">
                          <a:solidFill>
                            <a:schemeClr val="tx1"/>
                          </a:solidFill>
                        </a:rPr>
                        <a:t>(01, </a:t>
                      </a:r>
                      <a:r>
                        <a:rPr lang="en-US" b="0" dirty="0" err="1" smtClean="0">
                          <a:solidFill>
                            <a:schemeClr val="tx1"/>
                          </a:solidFill>
                        </a:rPr>
                        <a:t>UWisc</a:t>
                      </a:r>
                      <a:r>
                        <a:rPr lang="en-US" b="0" dirty="0" smtClean="0">
                          <a:solidFill>
                            <a:schemeClr val="tx1"/>
                          </a:solidFill>
                        </a:rPr>
                        <a:t>)</a:t>
                      </a:r>
                      <a:endParaRPr lang="en-US" b="0" dirty="0">
                        <a:solidFill>
                          <a:schemeClr val="tx1"/>
                        </a:solidFill>
                      </a:endParaRPr>
                    </a:p>
                  </a:txBody>
                  <a:tcPr anchor="ctr"/>
                </a:tc>
              </a:tr>
              <a:tr h="368300">
                <a:tc>
                  <a:txBody>
                    <a:bodyPr/>
                    <a:lstStyle/>
                    <a:p>
                      <a:pPr algn="ctr"/>
                      <a:r>
                        <a:rPr lang="en-US" b="0" dirty="0" smtClean="0"/>
                        <a:t>Bernstein</a:t>
                      </a:r>
                      <a:endParaRPr lang="en-US" b="0" dirty="0"/>
                    </a:p>
                  </a:txBody>
                  <a:tcPr anchor="ctr"/>
                </a:tc>
                <a:tc>
                  <a:txBody>
                    <a:bodyPr/>
                    <a:lstStyle/>
                    <a:p>
                      <a:pPr algn="ctr"/>
                      <a:r>
                        <a:rPr lang="en-US" b="0" dirty="0" smtClean="0">
                          <a:solidFill>
                            <a:schemeClr val="tx1"/>
                          </a:solidFill>
                        </a:rPr>
                        <a:t>(00, MSR)</a:t>
                      </a:r>
                      <a:endParaRPr lang="en-US" b="0" dirty="0">
                        <a:solidFill>
                          <a:schemeClr val="tx1"/>
                        </a:solidFill>
                      </a:endParaRPr>
                    </a:p>
                  </a:txBody>
                  <a:tcPr anchor="ctr"/>
                </a:tc>
                <a:tc>
                  <a:txBody>
                    <a:bodyPr/>
                    <a:lstStyle/>
                    <a:p>
                      <a:pPr algn="ctr"/>
                      <a:r>
                        <a:rPr lang="en-US" b="0" dirty="0" smtClean="0">
                          <a:solidFill>
                            <a:schemeClr val="tx1"/>
                          </a:solidFill>
                        </a:rPr>
                        <a:t>(00, MSR)</a:t>
                      </a:r>
                      <a:endParaRPr lang="en-US" b="0" dirty="0">
                        <a:solidFill>
                          <a:schemeClr val="tx1"/>
                        </a:solidFill>
                      </a:endParaRPr>
                    </a:p>
                  </a:txBody>
                  <a:tcPr anchor="ctr"/>
                </a:tc>
                <a:tc>
                  <a:txBody>
                    <a:bodyPr/>
                    <a:lstStyle/>
                    <a:p>
                      <a:pPr algn="ctr"/>
                      <a:r>
                        <a:rPr lang="en-US" b="0" dirty="0" smtClean="0">
                          <a:solidFill>
                            <a:schemeClr val="tx1"/>
                          </a:solidFill>
                        </a:rPr>
                        <a:t>(01, MSR)</a:t>
                      </a:r>
                      <a:endParaRPr lang="en-US" b="0" dirty="0">
                        <a:solidFill>
                          <a:schemeClr val="tx1"/>
                        </a:solidFill>
                      </a:endParaRPr>
                    </a:p>
                  </a:txBody>
                  <a:tcPr anchor="ctr"/>
                </a:tc>
              </a:tr>
              <a:tr h="698500">
                <a:tc>
                  <a:txBody>
                    <a:bodyPr/>
                    <a:lstStyle/>
                    <a:p>
                      <a:pPr algn="ctr"/>
                      <a:r>
                        <a:rPr lang="en-US" b="0" dirty="0" smtClean="0"/>
                        <a:t>Carey</a:t>
                      </a:r>
                      <a:endParaRPr lang="en-US" sz="1600" b="0" dirty="0"/>
                    </a:p>
                  </a:txBody>
                  <a:tcPr anchor="ctr"/>
                </a:tc>
                <a:tc>
                  <a:txBody>
                    <a:bodyPr/>
                    <a:lstStyle/>
                    <a:p>
                      <a:pPr algn="ctr"/>
                      <a:r>
                        <a:rPr lang="en-US" b="0" dirty="0" smtClean="0">
                          <a:solidFill>
                            <a:schemeClr val="tx1"/>
                          </a:solidFill>
                        </a:rPr>
                        <a:t>(09, UCI)</a:t>
                      </a:r>
                      <a:endParaRPr lang="en-US" b="0" dirty="0">
                        <a:solidFill>
                          <a:schemeClr val="tx1"/>
                        </a:solidFill>
                      </a:endParaRPr>
                    </a:p>
                  </a:txBody>
                  <a:tcPr anchor="ctr"/>
                </a:tc>
                <a:tc>
                  <a:txBody>
                    <a:bodyPr/>
                    <a:lstStyle/>
                    <a:p>
                      <a:pPr algn="ctr"/>
                      <a:r>
                        <a:rPr lang="en-US" b="0" dirty="0" smtClean="0">
                          <a:solidFill>
                            <a:schemeClr val="tx1"/>
                          </a:solidFill>
                        </a:rPr>
                        <a:t>(05, AT&amp;T)</a:t>
                      </a:r>
                      <a:endParaRPr lang="en-US" b="0" dirty="0">
                        <a:solidFill>
                          <a:schemeClr val="tx1"/>
                        </a:solidFill>
                      </a:endParaRPr>
                    </a:p>
                  </a:txBody>
                  <a:tcPr anchor="ctr"/>
                </a:tc>
                <a:tc>
                  <a:txBody>
                    <a:bodyPr/>
                    <a:lstStyle/>
                    <a:p>
                      <a:pPr algn="ctr"/>
                      <a:r>
                        <a:rPr lang="en-US" b="0" dirty="0" smtClean="0">
                          <a:solidFill>
                            <a:schemeClr val="tx1"/>
                          </a:solidFill>
                        </a:rPr>
                        <a:t>(06, BEA)</a:t>
                      </a:r>
                      <a:endParaRPr lang="en-US" b="0" dirty="0">
                        <a:solidFill>
                          <a:schemeClr val="tx1"/>
                        </a:solidFill>
                      </a:endParaRPr>
                    </a:p>
                  </a:txBody>
                  <a:tcPr anchor="ctr"/>
                </a:tc>
              </a:tr>
              <a:tr h="914400">
                <a:tc>
                  <a:txBody>
                    <a:bodyPr/>
                    <a:lstStyle/>
                    <a:p>
                      <a:pPr algn="ctr"/>
                      <a:r>
                        <a:rPr lang="en-US" b="0" dirty="0" smtClean="0"/>
                        <a:t>Halevy</a:t>
                      </a:r>
                    </a:p>
                  </a:txBody>
                  <a:tcPr anchor="ctr"/>
                </a:tc>
                <a:tc>
                  <a:txBody>
                    <a:bodyPr/>
                    <a:lstStyle/>
                    <a:p>
                      <a:pPr algn="ctr"/>
                      <a:r>
                        <a:rPr lang="en-US" b="0" baseline="0" dirty="0" smtClean="0">
                          <a:solidFill>
                            <a:schemeClr val="tx1"/>
                          </a:solidFill>
                        </a:rPr>
                        <a:t>(07, </a:t>
                      </a:r>
                      <a:r>
                        <a:rPr lang="en-US" b="0" dirty="0" smtClean="0">
                          <a:solidFill>
                            <a:schemeClr val="tx1"/>
                          </a:solidFill>
                        </a:rPr>
                        <a:t>Google)</a:t>
                      </a:r>
                      <a:endParaRPr lang="en-US" b="0" dirty="0">
                        <a:solidFill>
                          <a:schemeClr val="tx1"/>
                        </a:solidFill>
                      </a:endParaRPr>
                    </a:p>
                  </a:txBody>
                  <a:tcPr anchor="ctr"/>
                </a:tc>
                <a:tc>
                  <a:txBody>
                    <a:bodyPr/>
                    <a:lstStyle/>
                    <a:p>
                      <a:pPr algn="ctr"/>
                      <a:r>
                        <a:rPr lang="en-US" b="0" dirty="0" smtClean="0">
                          <a:solidFill>
                            <a:schemeClr val="tx1"/>
                          </a:solidFill>
                        </a:rPr>
                        <a:t>(05, Google)</a:t>
                      </a:r>
                      <a:endParaRPr lang="en-US" b="0" dirty="0">
                        <a:solidFill>
                          <a:schemeClr val="tx1"/>
                        </a:solidFill>
                      </a:endParaRPr>
                    </a:p>
                  </a:txBody>
                  <a:tcPr anchor="ctr"/>
                </a:tc>
                <a:tc>
                  <a:txBody>
                    <a:bodyPr/>
                    <a:lstStyle/>
                    <a:p>
                      <a:pPr algn="ctr"/>
                      <a:r>
                        <a:rPr lang="en-US" b="0" dirty="0" smtClean="0">
                          <a:solidFill>
                            <a:schemeClr val="tx1"/>
                          </a:solidFill>
                        </a:rPr>
                        <a:t>(06, UW)</a:t>
                      </a:r>
                      <a:endParaRPr lang="en-US" b="0" dirty="0">
                        <a:solidFill>
                          <a:schemeClr val="tx1"/>
                        </a:solidFill>
                      </a:endParaRPr>
                    </a:p>
                  </a:txBody>
                  <a:tcPr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normAutofit fontScale="90000"/>
          </a:bodyPr>
          <a:lstStyle/>
          <a:p>
            <a:r>
              <a:rPr lang="en-US" dirty="0" smtClean="0"/>
              <a:t>Origins of Intra-Source Conflicts</a:t>
            </a:r>
            <a:endParaRPr lang="en-US" dirty="0"/>
          </a:p>
        </p:txBody>
      </p:sp>
      <p:sp>
        <p:nvSpPr>
          <p:cNvPr id="10" name="Fußzeilenplatzhalter 9"/>
          <p:cNvSpPr>
            <a:spLocks noGrp="1"/>
          </p:cNvSpPr>
          <p:nvPr>
            <p:ph type="ftr" sz="quarter" idx="11"/>
          </p:nvPr>
        </p:nvSpPr>
        <p:spPr/>
        <p:txBody>
          <a:bodyPr/>
          <a:lstStyle/>
          <a:p>
            <a:r>
              <a:rPr lang="de-DE" smtClean="0"/>
              <a:t>Data Fusion | VLDB 2009 Tutorial | Luna Dong &amp; Felix Naumann</a:t>
            </a:r>
            <a:endParaRPr lang="de-DE"/>
          </a:p>
        </p:txBody>
      </p:sp>
      <p:sp>
        <p:nvSpPr>
          <p:cNvPr id="9" name="Foliennummernplatzhalter 8"/>
          <p:cNvSpPr>
            <a:spLocks noGrp="1"/>
          </p:cNvSpPr>
          <p:nvPr>
            <p:ph type="sldNum" sz="quarter" idx="12"/>
          </p:nvPr>
        </p:nvSpPr>
        <p:spPr/>
        <p:txBody>
          <a:bodyPr>
            <a:normAutofit fontScale="85000" lnSpcReduction="20000"/>
          </a:bodyPr>
          <a:lstStyle/>
          <a:p>
            <a:fld id="{990DCB26-31A7-407B-913D-2205DF993093}" type="slidenum">
              <a:rPr lang="de-DE" smtClean="0"/>
              <a:pPr/>
              <a:t>7</a:t>
            </a:fld>
            <a:endParaRPr lang="de-DE"/>
          </a:p>
        </p:txBody>
      </p:sp>
      <p:sp>
        <p:nvSpPr>
          <p:cNvPr id="573443" name="Rectangle 3"/>
          <p:cNvSpPr>
            <a:spLocks noGrp="1" noChangeArrowheads="1"/>
          </p:cNvSpPr>
          <p:nvPr>
            <p:ph sz="quarter" idx="1"/>
          </p:nvPr>
        </p:nvSpPr>
        <p:spPr/>
        <p:txBody>
          <a:bodyPr>
            <a:normAutofit fontScale="92500" lnSpcReduction="10000"/>
          </a:bodyPr>
          <a:lstStyle/>
          <a:p>
            <a:r>
              <a:rPr lang="de-DE" smtClean="0"/>
              <a:t>No integrity or consistency checks</a:t>
            </a:r>
          </a:p>
          <a:p>
            <a:r>
              <a:rPr lang="de-DE" smtClean="0"/>
              <a:t>Redundant schemata</a:t>
            </a:r>
          </a:p>
          <a:p>
            <a:r>
              <a:rPr lang="de-DE" smtClean="0"/>
              <a:t>Typos, transmission errors, incorrect calculations</a:t>
            </a:r>
          </a:p>
          <a:p>
            <a:r>
              <a:rPr lang="de-DE" smtClean="0"/>
              <a:t>Variants</a:t>
            </a:r>
          </a:p>
          <a:p>
            <a:pPr lvl="1"/>
            <a:r>
              <a:rPr lang="de-DE" smtClean="0"/>
              <a:t>Kantstr. / Kantstrasse / Kant Str. / Kant Strasse</a:t>
            </a:r>
          </a:p>
          <a:p>
            <a:pPr lvl="1"/>
            <a:r>
              <a:rPr lang="de-DE" smtClean="0"/>
              <a:t>Kolmogorov / Kolmogoroff / Kolmogorow</a:t>
            </a:r>
          </a:p>
          <a:p>
            <a:r>
              <a:rPr lang="de-DE" smtClean="0"/>
              <a:t>Typical confusion (OCR)</a:t>
            </a:r>
          </a:p>
          <a:p>
            <a:pPr lvl="1"/>
            <a:r>
              <a:rPr lang="de-DE" smtClean="0"/>
              <a:t>U&lt;-&gt;V, 0&lt;-&gt;o, 1&lt;-&gt;l, etc.</a:t>
            </a:r>
          </a:p>
          <a:p>
            <a:r>
              <a:rPr lang="de-DE" smtClean="0"/>
              <a:t>Obsolete values</a:t>
            </a:r>
          </a:p>
          <a:p>
            <a:pPr lvl="1"/>
            <a:r>
              <a:rPr lang="de-DE" smtClean="0"/>
              <a:t>Different update frequencies, forgotten update</a:t>
            </a:r>
            <a:endParaRPr lang="de-DE" dirty="0" smtClean="0"/>
          </a:p>
        </p:txBody>
      </p:sp>
    </p:spTree>
  </p:cSld>
  <p:clrMapOvr>
    <a:masterClrMapping/>
  </p:clrMapOvr>
  <p:transition>
    <p:cove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Dynamic World</a:t>
            </a:r>
            <a:endParaRPr lang="en-US" dirty="0"/>
          </a:p>
        </p:txBody>
      </p:sp>
      <p:sp>
        <p:nvSpPr>
          <p:cNvPr id="3" name="Content Placeholder 2"/>
          <p:cNvSpPr>
            <a:spLocks noGrp="1"/>
          </p:cNvSpPr>
          <p:nvPr>
            <p:ph sz="half" idx="1"/>
          </p:nvPr>
        </p:nvSpPr>
        <p:spPr>
          <a:xfrm>
            <a:off x="571472" y="1285860"/>
            <a:ext cx="8222456" cy="1214422"/>
          </a:xfrm>
          <a:solidFill>
            <a:schemeClr val="bg1"/>
          </a:solidFill>
        </p:spPr>
        <p:txBody>
          <a:bodyPr>
            <a:normAutofit fontScale="85000" lnSpcReduction="20000"/>
          </a:bodyPr>
          <a:lstStyle/>
          <a:p>
            <a:pPr marL="514350" indent="-514350"/>
            <a:r>
              <a:rPr lang="en-US" altLang="zh-CN" sz="3200" dirty="0" smtClean="0">
                <a:ea typeface="SimSun" pitchFamily="2" charset="-122"/>
              </a:rPr>
              <a:t>True values can evolve over time</a:t>
            </a:r>
          </a:p>
          <a:p>
            <a:pPr marL="834390" lvl="1" indent="-514350"/>
            <a:r>
              <a:rPr lang="en-US" dirty="0" smtClean="0"/>
              <a:t>A subtle third case: </a:t>
            </a:r>
            <a:r>
              <a:rPr lang="en-US" i="1" dirty="0" smtClean="0"/>
              <a:t>out-of-date</a:t>
            </a:r>
            <a:r>
              <a:rPr lang="en-US" altLang="zh-CN" dirty="0" smtClean="0">
                <a:ea typeface="SimSun" pitchFamily="2" charset="-122"/>
              </a:rPr>
              <a:t> </a:t>
            </a:r>
          </a:p>
          <a:p>
            <a:pPr marL="514350" indent="-514350"/>
            <a:r>
              <a:rPr lang="en-US" altLang="zh-CN" sz="3200" dirty="0" smtClean="0">
                <a:ea typeface="SimSun" pitchFamily="2" charset="-122"/>
              </a:rPr>
              <a:t>Low-quality data can be caused by different reasons</a:t>
            </a:r>
          </a:p>
        </p:txBody>
      </p:sp>
      <p:graphicFrame>
        <p:nvGraphicFramePr>
          <p:cNvPr id="4" name="Table 3"/>
          <p:cNvGraphicFramePr>
            <a:graphicFrameLocks noGrp="1"/>
          </p:cNvGraphicFramePr>
          <p:nvPr/>
        </p:nvGraphicFramePr>
        <p:xfrm>
          <a:off x="500034" y="2643182"/>
          <a:ext cx="8329642" cy="3962400"/>
        </p:xfrm>
        <a:graphic>
          <a:graphicData uri="http://schemas.openxmlformats.org/drawingml/2006/table">
            <a:tbl>
              <a:tblPr firstRow="1" bandRow="1">
                <a:tableStyleId>{5C22544A-7EE6-4342-B048-85BDC9FD1C3A}</a:tableStyleId>
              </a:tblPr>
              <a:tblGrid>
                <a:gridCol w="2328850"/>
                <a:gridCol w="2071702"/>
                <a:gridCol w="1928826"/>
                <a:gridCol w="2000264"/>
              </a:tblGrid>
              <a:tr h="381000">
                <a:tc>
                  <a:txBody>
                    <a:bodyPr/>
                    <a:lstStyle/>
                    <a:p>
                      <a:pPr algn="ctr"/>
                      <a:endParaRPr lang="en-US" dirty="0"/>
                    </a:p>
                  </a:txBody>
                  <a:tcPr/>
                </a:tc>
                <a:tc>
                  <a:txBody>
                    <a:bodyPr/>
                    <a:lstStyle/>
                    <a:p>
                      <a:pPr algn="ctr"/>
                      <a:r>
                        <a:rPr lang="en-US" dirty="0" smtClean="0"/>
                        <a:t>S1</a:t>
                      </a:r>
                      <a:endParaRPr lang="en-US" dirty="0"/>
                    </a:p>
                  </a:txBody>
                  <a:tcPr/>
                </a:tc>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r>
              <a:tr h="596900">
                <a:tc>
                  <a:txBody>
                    <a:bodyPr/>
                    <a:lstStyle/>
                    <a:p>
                      <a:pPr algn="ctr"/>
                      <a:r>
                        <a:rPr lang="en-US" dirty="0" err="1" smtClean="0"/>
                        <a:t>Stonebraker</a:t>
                      </a:r>
                      <a:r>
                        <a:rPr lang="en-US" dirty="0" smtClean="0"/>
                        <a:t> </a:t>
                      </a:r>
                      <a:br>
                        <a:rPr lang="en-US" dirty="0" smtClean="0"/>
                      </a:br>
                      <a:r>
                        <a:rPr lang="en-US" sz="1600" dirty="0" smtClean="0"/>
                        <a:t>(</a:t>
                      </a:r>
                      <a:r>
                        <a:rPr lang="az-Cyrl-AZ" sz="1600" dirty="0" smtClean="0"/>
                        <a:t>Ѳ</a:t>
                      </a:r>
                      <a:r>
                        <a:rPr lang="en-US" sz="1600" dirty="0" smtClean="0"/>
                        <a:t>, Berkeley), (02, </a:t>
                      </a:r>
                      <a:r>
                        <a:rPr lang="en-US" sz="1600" b="1" i="1" kern="1200" dirty="0" smtClean="0">
                          <a:solidFill>
                            <a:schemeClr val="dk1"/>
                          </a:solidFill>
                          <a:latin typeface="+mn-lt"/>
                          <a:ea typeface="+mn-ea"/>
                          <a:cs typeface="+mn-cs"/>
                        </a:rPr>
                        <a:t>MIT</a:t>
                      </a:r>
                      <a:r>
                        <a:rPr lang="en-US" sz="1600" dirty="0" smtClean="0"/>
                        <a:t>)</a:t>
                      </a:r>
                      <a:endParaRPr lang="en-US" dirty="0"/>
                    </a:p>
                  </a:txBody>
                  <a:tcPr/>
                </a:tc>
                <a:tc>
                  <a:txBody>
                    <a:bodyPr/>
                    <a:lstStyle/>
                    <a:p>
                      <a:pPr algn="ctr"/>
                      <a:r>
                        <a:rPr lang="en-US" b="1" dirty="0" smtClean="0">
                          <a:solidFill>
                            <a:schemeClr val="tx1"/>
                          </a:solidFill>
                        </a:rPr>
                        <a:t>(03,</a:t>
                      </a:r>
                      <a:r>
                        <a:rPr lang="en-US" b="1" baseline="0" dirty="0" smtClean="0">
                          <a:solidFill>
                            <a:schemeClr val="tx1"/>
                          </a:solidFill>
                        </a:rPr>
                        <a:t> </a:t>
                      </a:r>
                      <a:r>
                        <a:rPr lang="en-US" b="1" dirty="0" smtClean="0">
                          <a:solidFill>
                            <a:schemeClr val="tx1"/>
                          </a:solidFill>
                        </a:rPr>
                        <a:t>MIT)</a:t>
                      </a:r>
                      <a:endParaRPr lang="en-US" b="1" dirty="0">
                        <a:solidFill>
                          <a:schemeClr val="tx1"/>
                        </a:solidFill>
                      </a:endParaRPr>
                    </a:p>
                  </a:txBody>
                  <a:tcPr/>
                </a:tc>
                <a:tc>
                  <a:txBody>
                    <a:bodyPr/>
                    <a:lstStyle/>
                    <a:p>
                      <a:pPr algn="ctr"/>
                      <a:r>
                        <a:rPr lang="en-US" b="1" dirty="0" smtClean="0">
                          <a:solidFill>
                            <a:schemeClr val="tx1"/>
                          </a:solidFill>
                        </a:rPr>
                        <a:t>(00, Berkeley)</a:t>
                      </a:r>
                      <a:endParaRPr lang="en-US" b="1" dirty="0">
                        <a:solidFill>
                          <a:schemeClr val="tx1"/>
                        </a:solidFill>
                      </a:endParaRPr>
                    </a:p>
                  </a:txBody>
                  <a:tcPr/>
                </a:tc>
                <a:tc>
                  <a:txBody>
                    <a:bodyPr/>
                    <a:lstStyle/>
                    <a:p>
                      <a:pPr algn="ctr"/>
                      <a:r>
                        <a:rPr lang="en-US" dirty="0" smtClean="0">
                          <a:solidFill>
                            <a:schemeClr val="tx1"/>
                          </a:solidFill>
                        </a:rPr>
                        <a:t>(01, Berkeley)</a:t>
                      </a:r>
                    </a:p>
                    <a:p>
                      <a:pPr algn="ctr"/>
                      <a:r>
                        <a:rPr lang="en-US" b="1" dirty="0" smtClean="0">
                          <a:solidFill>
                            <a:schemeClr val="tx1"/>
                          </a:solidFill>
                        </a:rPr>
                        <a:t>(06, MIT)</a:t>
                      </a:r>
                      <a:endParaRPr lang="en-US" b="1" dirty="0">
                        <a:solidFill>
                          <a:schemeClr val="tx1"/>
                        </a:solidFill>
                      </a:endParaRPr>
                    </a:p>
                  </a:txBody>
                  <a:tcPr/>
                </a:tc>
              </a:tr>
              <a:tr h="960120">
                <a:tc>
                  <a:txBody>
                    <a:bodyPr/>
                    <a:lstStyle/>
                    <a:p>
                      <a:pPr algn="ctr"/>
                      <a:r>
                        <a:rPr lang="en-US" dirty="0" smtClean="0"/>
                        <a:t>Dewitt</a:t>
                      </a:r>
                    </a:p>
                    <a:p>
                      <a:pPr algn="ctr"/>
                      <a:r>
                        <a:rPr lang="en-US" sz="1600" dirty="0" smtClean="0"/>
                        <a:t>(</a:t>
                      </a:r>
                      <a:r>
                        <a:rPr lang="az-Cyrl-AZ" sz="1600" dirty="0" smtClean="0"/>
                        <a:t>Ѳ</a:t>
                      </a:r>
                      <a:r>
                        <a:rPr lang="en-US" sz="1600" dirty="0" smtClean="0"/>
                        <a:t>, </a:t>
                      </a:r>
                      <a:r>
                        <a:rPr lang="en-US" sz="1600" dirty="0" err="1" smtClean="0">
                          <a:solidFill>
                            <a:schemeClr val="tx1"/>
                          </a:solidFill>
                        </a:rPr>
                        <a:t>U</a:t>
                      </a:r>
                      <a:r>
                        <a:rPr lang="en-US" sz="1600" dirty="0" err="1" smtClean="0"/>
                        <a:t>Wisc</a:t>
                      </a:r>
                      <a:r>
                        <a:rPr lang="en-US" sz="1600" dirty="0" smtClean="0"/>
                        <a:t>), (08, </a:t>
                      </a:r>
                      <a:r>
                        <a:rPr lang="en-US" sz="1600" b="1" i="1" kern="1200" dirty="0" smtClean="0">
                          <a:solidFill>
                            <a:schemeClr val="dk1"/>
                          </a:solidFill>
                          <a:latin typeface="+mn-lt"/>
                          <a:ea typeface="+mn-ea"/>
                          <a:cs typeface="+mn-cs"/>
                        </a:rPr>
                        <a:t>MSR</a:t>
                      </a:r>
                      <a:r>
                        <a:rPr lang="en-US" sz="1600" dirty="0" smtClean="0"/>
                        <a:t>)</a:t>
                      </a:r>
                      <a:endParaRPr lang="en-US" sz="1600" dirty="0"/>
                    </a:p>
                  </a:txBody>
                  <a:tcPr/>
                </a:tc>
                <a:tc>
                  <a:txBody>
                    <a:bodyPr/>
                    <a:lstStyle/>
                    <a:p>
                      <a:pPr algn="ctr"/>
                      <a:r>
                        <a:rPr lang="en-US" dirty="0" smtClean="0">
                          <a:solidFill>
                            <a:schemeClr val="tx1"/>
                          </a:solidFill>
                        </a:rPr>
                        <a:t>(00, </a:t>
                      </a:r>
                      <a:r>
                        <a:rPr lang="en-US" dirty="0" err="1" smtClean="0">
                          <a:solidFill>
                            <a:schemeClr val="tx1"/>
                          </a:solidFill>
                        </a:rPr>
                        <a:t>UWisc</a:t>
                      </a:r>
                      <a:r>
                        <a:rPr lang="en-US" dirty="0" smtClean="0">
                          <a:solidFill>
                            <a:schemeClr val="tx1"/>
                          </a:solidFill>
                        </a:rPr>
                        <a:t>)</a:t>
                      </a:r>
                    </a:p>
                    <a:p>
                      <a:pPr algn="ctr"/>
                      <a:r>
                        <a:rPr lang="en-US" b="1" dirty="0" smtClean="0">
                          <a:solidFill>
                            <a:schemeClr val="tx1"/>
                          </a:solidFill>
                        </a:rPr>
                        <a:t>(09, MSR)</a:t>
                      </a:r>
                      <a:endParaRPr lang="en-US" b="1" dirty="0">
                        <a:solidFill>
                          <a:schemeClr val="tx1"/>
                        </a:solidFill>
                      </a:endParaRPr>
                    </a:p>
                  </a:txBody>
                  <a:tcPr/>
                </a:tc>
                <a:tc>
                  <a:txBody>
                    <a:bodyPr/>
                    <a:lstStyle/>
                    <a:p>
                      <a:pPr algn="ctr"/>
                      <a:r>
                        <a:rPr lang="en-US" dirty="0" smtClean="0">
                          <a:solidFill>
                            <a:schemeClr val="tx1"/>
                          </a:solidFill>
                        </a:rPr>
                        <a:t>(00,</a:t>
                      </a:r>
                      <a:r>
                        <a:rPr lang="en-US" baseline="0" dirty="0" smtClean="0">
                          <a:solidFill>
                            <a:schemeClr val="tx1"/>
                          </a:solidFill>
                        </a:rPr>
                        <a:t> UW)</a:t>
                      </a:r>
                    </a:p>
                    <a:p>
                      <a:pPr algn="ctr"/>
                      <a:r>
                        <a:rPr lang="en-US" baseline="0" dirty="0" smtClean="0">
                          <a:solidFill>
                            <a:schemeClr val="tx1"/>
                          </a:solidFill>
                        </a:rPr>
                        <a:t>(01, </a:t>
                      </a:r>
                      <a:r>
                        <a:rPr lang="en-US" dirty="0" err="1" smtClean="0">
                          <a:solidFill>
                            <a:schemeClr val="tx1"/>
                          </a:solidFill>
                        </a:rPr>
                        <a:t>U</a:t>
                      </a:r>
                      <a:r>
                        <a:rPr lang="en-US" baseline="0" dirty="0" err="1" smtClean="0">
                          <a:solidFill>
                            <a:schemeClr val="tx1"/>
                          </a:solidFill>
                        </a:rPr>
                        <a:t>Wisc</a:t>
                      </a:r>
                      <a:r>
                        <a:rPr lang="en-US" baseline="0" dirty="0" smtClean="0">
                          <a:solidFill>
                            <a:schemeClr val="tx1"/>
                          </a:solidFill>
                        </a:rPr>
                        <a:t>)</a:t>
                      </a:r>
                    </a:p>
                    <a:p>
                      <a:pPr algn="ctr"/>
                      <a:r>
                        <a:rPr lang="en-US" b="1" baseline="0" dirty="0" smtClean="0">
                          <a:solidFill>
                            <a:schemeClr val="tx1"/>
                          </a:solidFill>
                        </a:rPr>
                        <a:t>(08, </a:t>
                      </a:r>
                      <a:r>
                        <a:rPr lang="en-US" b="1" dirty="0" smtClean="0">
                          <a:solidFill>
                            <a:schemeClr val="tx1"/>
                          </a:solidFill>
                        </a:rPr>
                        <a:t>MSR)</a:t>
                      </a:r>
                      <a:endParaRPr lang="en-US" b="1" dirty="0">
                        <a:solidFill>
                          <a:schemeClr val="tx1"/>
                        </a:solidFill>
                      </a:endParaRPr>
                    </a:p>
                  </a:txBody>
                  <a:tcPr/>
                </a:tc>
                <a:tc>
                  <a:txBody>
                    <a:bodyPr/>
                    <a:lstStyle/>
                    <a:p>
                      <a:pPr algn="ctr"/>
                      <a:r>
                        <a:rPr lang="en-US" b="1" dirty="0" smtClean="0">
                          <a:solidFill>
                            <a:schemeClr val="tx1"/>
                          </a:solidFill>
                        </a:rPr>
                        <a:t>(01, </a:t>
                      </a:r>
                      <a:r>
                        <a:rPr lang="en-US" b="1" dirty="0" err="1" smtClean="0">
                          <a:solidFill>
                            <a:schemeClr val="tx1"/>
                          </a:solidFill>
                        </a:rPr>
                        <a:t>UWisc</a:t>
                      </a:r>
                      <a:r>
                        <a:rPr lang="en-US" b="1" dirty="0" smtClean="0">
                          <a:solidFill>
                            <a:schemeClr val="tx1"/>
                          </a:solidFill>
                        </a:rPr>
                        <a:t>)</a:t>
                      </a:r>
                      <a:endParaRPr lang="en-US" b="1" dirty="0">
                        <a:solidFill>
                          <a:schemeClr val="tx1"/>
                        </a:solidFill>
                      </a:endParaRPr>
                    </a:p>
                  </a:txBody>
                  <a:tcPr/>
                </a:tc>
              </a:tr>
              <a:tr h="368300">
                <a:tc>
                  <a:txBody>
                    <a:bodyPr/>
                    <a:lstStyle/>
                    <a:p>
                      <a:pPr algn="ctr"/>
                      <a:r>
                        <a:rPr lang="en-US" dirty="0" smtClean="0"/>
                        <a:t>Bernstein </a:t>
                      </a:r>
                      <a:r>
                        <a:rPr lang="en-US" sz="1600" dirty="0" smtClean="0"/>
                        <a:t>(</a:t>
                      </a:r>
                      <a:r>
                        <a:rPr lang="az-Cyrl-AZ" sz="1600" dirty="0" smtClean="0"/>
                        <a:t>Ѳ</a:t>
                      </a:r>
                      <a:r>
                        <a:rPr lang="en-US" sz="1600" dirty="0" smtClean="0"/>
                        <a:t>, </a:t>
                      </a:r>
                      <a:r>
                        <a:rPr lang="en-US" sz="1600" b="1" i="1" dirty="0" smtClean="0"/>
                        <a:t>MSR</a:t>
                      </a:r>
                      <a:r>
                        <a:rPr lang="en-US" sz="1600" dirty="0" smtClean="0"/>
                        <a:t>)</a:t>
                      </a:r>
                      <a:endParaRPr lang="en-US" dirty="0"/>
                    </a:p>
                  </a:txBody>
                  <a:tcPr/>
                </a:tc>
                <a:tc>
                  <a:txBody>
                    <a:bodyPr/>
                    <a:lstStyle/>
                    <a:p>
                      <a:pPr algn="ctr"/>
                      <a:r>
                        <a:rPr lang="en-US" b="1" dirty="0" smtClean="0">
                          <a:solidFill>
                            <a:schemeClr val="tx1"/>
                          </a:solidFill>
                        </a:rPr>
                        <a:t>(00, MSR)</a:t>
                      </a:r>
                      <a:endParaRPr lang="en-US" b="1" dirty="0">
                        <a:solidFill>
                          <a:schemeClr val="tx1"/>
                        </a:solidFill>
                      </a:endParaRPr>
                    </a:p>
                  </a:txBody>
                  <a:tcPr/>
                </a:tc>
                <a:tc>
                  <a:txBody>
                    <a:bodyPr/>
                    <a:lstStyle/>
                    <a:p>
                      <a:pPr algn="ctr"/>
                      <a:r>
                        <a:rPr lang="en-US" b="1" dirty="0" smtClean="0">
                          <a:solidFill>
                            <a:schemeClr val="tx1"/>
                          </a:solidFill>
                        </a:rPr>
                        <a:t>(00, MSR)</a:t>
                      </a:r>
                      <a:endParaRPr lang="en-US" b="1" dirty="0">
                        <a:solidFill>
                          <a:schemeClr val="tx1"/>
                        </a:solidFill>
                      </a:endParaRPr>
                    </a:p>
                  </a:txBody>
                  <a:tcPr/>
                </a:tc>
                <a:tc>
                  <a:txBody>
                    <a:bodyPr/>
                    <a:lstStyle/>
                    <a:p>
                      <a:pPr algn="ctr"/>
                      <a:r>
                        <a:rPr lang="en-US" b="1" dirty="0" smtClean="0">
                          <a:solidFill>
                            <a:schemeClr val="tx1"/>
                          </a:solidFill>
                        </a:rPr>
                        <a:t>(01, MSR)</a:t>
                      </a:r>
                      <a:endParaRPr lang="en-US" b="1" dirty="0">
                        <a:solidFill>
                          <a:schemeClr val="tx1"/>
                        </a:solidFill>
                      </a:endParaRPr>
                    </a:p>
                  </a:txBody>
                  <a:tcPr/>
                </a:tc>
              </a:tr>
              <a:tr h="698500">
                <a:tc>
                  <a:txBody>
                    <a:bodyPr/>
                    <a:lstStyle/>
                    <a:p>
                      <a:pPr algn="ctr"/>
                      <a:r>
                        <a:rPr lang="en-US" dirty="0" smtClean="0"/>
                        <a:t>Carey </a:t>
                      </a:r>
                      <a:r>
                        <a:rPr lang="en-US" sz="1600" dirty="0" smtClean="0"/>
                        <a:t>(</a:t>
                      </a:r>
                      <a:r>
                        <a:rPr lang="az-Cyrl-AZ" sz="1600" dirty="0" smtClean="0"/>
                        <a:t>Ѳ</a:t>
                      </a:r>
                      <a:r>
                        <a:rPr lang="en-US" sz="1600" dirty="0" smtClean="0"/>
                        <a:t>, </a:t>
                      </a:r>
                      <a:r>
                        <a:rPr lang="en-US" sz="1600" dirty="0" err="1" smtClean="0"/>
                        <a:t>Propell</a:t>
                      </a:r>
                      <a:r>
                        <a:rPr lang="en-US" sz="1600" dirty="0" smtClean="0"/>
                        <a:t>),</a:t>
                      </a:r>
                    </a:p>
                    <a:p>
                      <a:pPr algn="ctr"/>
                      <a:r>
                        <a:rPr lang="en-US" sz="1600" dirty="0" smtClean="0"/>
                        <a:t>(02,</a:t>
                      </a:r>
                      <a:r>
                        <a:rPr lang="en-US" sz="1600" baseline="0" dirty="0" smtClean="0"/>
                        <a:t> BEA), (08, </a:t>
                      </a:r>
                      <a:r>
                        <a:rPr lang="en-US" sz="1600" b="1" i="1" baseline="0" dirty="0" smtClean="0"/>
                        <a:t>UCI</a:t>
                      </a:r>
                      <a:r>
                        <a:rPr lang="en-US" sz="1600" baseline="0" dirty="0" smtClean="0"/>
                        <a:t>)</a:t>
                      </a:r>
                      <a:endParaRPr lang="en-US" sz="1600" dirty="0"/>
                    </a:p>
                  </a:txBody>
                  <a:tcPr/>
                </a:tc>
                <a:tc>
                  <a:txBody>
                    <a:bodyPr/>
                    <a:lstStyle/>
                    <a:p>
                      <a:pPr algn="ctr"/>
                      <a:r>
                        <a:rPr lang="en-US" dirty="0" smtClean="0">
                          <a:solidFill>
                            <a:schemeClr val="tx1"/>
                          </a:solidFill>
                        </a:rPr>
                        <a:t>(04, BEA)</a:t>
                      </a:r>
                    </a:p>
                    <a:p>
                      <a:pPr algn="ctr"/>
                      <a:r>
                        <a:rPr lang="en-US" b="1" dirty="0" smtClean="0">
                          <a:solidFill>
                            <a:schemeClr val="tx1"/>
                          </a:solidFill>
                        </a:rPr>
                        <a:t>(09, UCI)</a:t>
                      </a:r>
                      <a:endParaRPr lang="en-US" b="1" dirty="0">
                        <a:solidFill>
                          <a:schemeClr val="tx1"/>
                        </a:solidFill>
                      </a:endParaRPr>
                    </a:p>
                  </a:txBody>
                  <a:tcPr/>
                </a:tc>
                <a:tc>
                  <a:txBody>
                    <a:bodyPr/>
                    <a:lstStyle/>
                    <a:p>
                      <a:pPr algn="ctr"/>
                      <a:r>
                        <a:rPr lang="en-US" b="1" dirty="0" smtClean="0">
                          <a:solidFill>
                            <a:schemeClr val="tx1"/>
                          </a:solidFill>
                        </a:rPr>
                        <a:t>(05, AT&amp;T)</a:t>
                      </a:r>
                      <a:endParaRPr lang="en-US" b="1" dirty="0">
                        <a:solidFill>
                          <a:schemeClr val="tx1"/>
                        </a:solidFill>
                      </a:endParaRPr>
                    </a:p>
                  </a:txBody>
                  <a:tcPr/>
                </a:tc>
                <a:tc>
                  <a:txBody>
                    <a:bodyPr/>
                    <a:lstStyle/>
                    <a:p>
                      <a:pPr algn="ctr"/>
                      <a:r>
                        <a:rPr lang="en-US" b="1" dirty="0" smtClean="0">
                          <a:solidFill>
                            <a:schemeClr val="tx1"/>
                          </a:solidFill>
                        </a:rPr>
                        <a:t>(06, BEA)</a:t>
                      </a:r>
                      <a:endParaRPr lang="en-US" b="1" dirty="0">
                        <a:solidFill>
                          <a:schemeClr val="tx1"/>
                        </a:solidFill>
                      </a:endParaRPr>
                    </a:p>
                  </a:txBody>
                  <a:tcPr/>
                </a:tc>
              </a:tr>
              <a:tr h="914400">
                <a:tc>
                  <a:txBody>
                    <a:bodyPr/>
                    <a:lstStyle/>
                    <a:p>
                      <a:pPr algn="ctr"/>
                      <a:r>
                        <a:rPr lang="en-US" dirty="0" smtClean="0"/>
                        <a:t>Halevy</a:t>
                      </a:r>
                    </a:p>
                    <a:p>
                      <a:pPr algn="ctr"/>
                      <a:r>
                        <a:rPr lang="en-US" sz="1600" dirty="0" smtClean="0"/>
                        <a:t>(</a:t>
                      </a:r>
                      <a:r>
                        <a:rPr lang="az-Cyrl-AZ" sz="1600" dirty="0" smtClean="0"/>
                        <a:t>Ѳ</a:t>
                      </a:r>
                      <a:r>
                        <a:rPr lang="en-US" sz="1600" dirty="0" smtClean="0"/>
                        <a:t>, UW), (05, </a:t>
                      </a:r>
                      <a:r>
                        <a:rPr lang="en-US" sz="1600" b="1" i="1" dirty="0" smtClean="0"/>
                        <a:t>Google</a:t>
                      </a:r>
                      <a:r>
                        <a:rPr lang="en-US" sz="1600" dirty="0" smtClean="0"/>
                        <a:t>)</a:t>
                      </a:r>
                      <a:endParaRPr lang="en-US" sz="1600" dirty="0"/>
                    </a:p>
                  </a:txBody>
                  <a:tcPr/>
                </a:tc>
                <a:tc>
                  <a:txBody>
                    <a:bodyPr/>
                    <a:lstStyle/>
                    <a:p>
                      <a:pPr algn="ctr"/>
                      <a:r>
                        <a:rPr lang="en-US" dirty="0" smtClean="0">
                          <a:solidFill>
                            <a:schemeClr val="tx1"/>
                          </a:solidFill>
                        </a:rPr>
                        <a:t>(00,</a:t>
                      </a:r>
                      <a:r>
                        <a:rPr lang="en-US" baseline="0" dirty="0" smtClean="0">
                          <a:solidFill>
                            <a:schemeClr val="tx1"/>
                          </a:solidFill>
                        </a:rPr>
                        <a:t> UW)</a:t>
                      </a:r>
                    </a:p>
                    <a:p>
                      <a:pPr algn="ctr"/>
                      <a:r>
                        <a:rPr lang="en-US" b="1" baseline="0" dirty="0" smtClean="0">
                          <a:solidFill>
                            <a:schemeClr val="tx1"/>
                          </a:solidFill>
                        </a:rPr>
                        <a:t>(07, </a:t>
                      </a:r>
                      <a:r>
                        <a:rPr lang="en-US" b="1" dirty="0" smtClean="0">
                          <a:solidFill>
                            <a:schemeClr val="tx1"/>
                          </a:solidFill>
                        </a:rPr>
                        <a:t>Google)</a:t>
                      </a:r>
                      <a:endParaRPr lang="en-US" b="1" dirty="0">
                        <a:solidFill>
                          <a:schemeClr val="tx1"/>
                        </a:solidFill>
                      </a:endParaRPr>
                    </a:p>
                  </a:txBody>
                  <a:tcPr/>
                </a:tc>
                <a:tc>
                  <a:txBody>
                    <a:bodyPr/>
                    <a:lstStyle/>
                    <a:p>
                      <a:pPr algn="ctr"/>
                      <a:r>
                        <a:rPr lang="en-US" dirty="0" smtClean="0">
                          <a:solidFill>
                            <a:schemeClr val="tx1"/>
                          </a:solidFill>
                        </a:rPr>
                        <a:t>(00, </a:t>
                      </a:r>
                      <a:r>
                        <a:rPr lang="en-US" dirty="0" err="1" smtClean="0">
                          <a:solidFill>
                            <a:schemeClr val="tx1"/>
                          </a:solidFill>
                        </a:rPr>
                        <a:t>UWisc</a:t>
                      </a:r>
                      <a:r>
                        <a:rPr lang="en-US" dirty="0" smtClean="0">
                          <a:solidFill>
                            <a:schemeClr val="tx1"/>
                          </a:solidFill>
                        </a:rPr>
                        <a:t>)</a:t>
                      </a:r>
                    </a:p>
                    <a:p>
                      <a:pPr algn="ctr"/>
                      <a:r>
                        <a:rPr lang="en-US" dirty="0" smtClean="0">
                          <a:solidFill>
                            <a:schemeClr val="tx1"/>
                          </a:solidFill>
                        </a:rPr>
                        <a:t>(02, UW)</a:t>
                      </a:r>
                    </a:p>
                    <a:p>
                      <a:pPr algn="ctr"/>
                      <a:r>
                        <a:rPr lang="en-US" b="1" dirty="0" smtClean="0">
                          <a:solidFill>
                            <a:schemeClr val="tx1"/>
                          </a:solidFill>
                        </a:rPr>
                        <a:t>(05, Google)</a:t>
                      </a:r>
                      <a:endParaRPr lang="en-US" b="1" dirty="0">
                        <a:solidFill>
                          <a:schemeClr val="tx1"/>
                        </a:solidFill>
                      </a:endParaRPr>
                    </a:p>
                  </a:txBody>
                  <a:tcPr/>
                </a:tc>
                <a:tc>
                  <a:txBody>
                    <a:bodyPr/>
                    <a:lstStyle/>
                    <a:p>
                      <a:pPr algn="ctr"/>
                      <a:r>
                        <a:rPr lang="en-US" dirty="0" smtClean="0">
                          <a:solidFill>
                            <a:schemeClr val="tx1"/>
                          </a:solidFill>
                        </a:rPr>
                        <a:t>(01, </a:t>
                      </a:r>
                      <a:r>
                        <a:rPr lang="en-US" dirty="0" err="1" smtClean="0">
                          <a:solidFill>
                            <a:schemeClr val="tx1"/>
                          </a:solidFill>
                        </a:rPr>
                        <a:t>UWisc</a:t>
                      </a:r>
                      <a:r>
                        <a:rPr lang="en-US" dirty="0" smtClean="0">
                          <a:solidFill>
                            <a:schemeClr val="tx1"/>
                          </a:solidFill>
                        </a:rPr>
                        <a:t>)</a:t>
                      </a:r>
                    </a:p>
                    <a:p>
                      <a:pPr algn="ctr"/>
                      <a:r>
                        <a:rPr lang="en-US" b="1" dirty="0" smtClean="0">
                          <a:solidFill>
                            <a:schemeClr val="tx1"/>
                          </a:solidFill>
                        </a:rPr>
                        <a:t>(06, UW)</a:t>
                      </a:r>
                      <a:endParaRPr lang="en-US" b="1" dirty="0">
                        <a:solidFill>
                          <a:schemeClr val="tx1"/>
                        </a:solidFill>
                      </a:endParaRPr>
                    </a:p>
                  </a:txBody>
                  <a:tcPr/>
                </a:tc>
              </a:tr>
            </a:tbl>
          </a:graphicData>
        </a:graphic>
      </p:graphicFrame>
      <p:sp>
        <p:nvSpPr>
          <p:cNvPr id="6" name="Oval 5"/>
          <p:cNvSpPr/>
          <p:nvPr/>
        </p:nvSpPr>
        <p:spPr>
          <a:xfrm>
            <a:off x="5357818" y="5338778"/>
            <a:ext cx="990600" cy="304800"/>
          </a:xfrm>
          <a:prstGeom prst="ellipse">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ERR!</a:t>
            </a:r>
          </a:p>
        </p:txBody>
      </p:sp>
      <p:sp>
        <p:nvSpPr>
          <p:cNvPr id="10" name="Oval 9"/>
          <p:cNvSpPr/>
          <p:nvPr/>
        </p:nvSpPr>
        <p:spPr>
          <a:xfrm>
            <a:off x="5000628" y="3357562"/>
            <a:ext cx="16764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B0F0"/>
                </a:solidFill>
              </a:rPr>
              <a:t>OUT-OF-DATE!</a:t>
            </a:r>
            <a:endParaRPr lang="en-US" sz="1300" b="1" dirty="0">
              <a:solidFill>
                <a:srgbClr val="00B0F0"/>
              </a:solidFill>
            </a:endParaRPr>
          </a:p>
        </p:txBody>
      </p:sp>
      <p:sp>
        <p:nvSpPr>
          <p:cNvPr id="11" name="Oval 10"/>
          <p:cNvSpPr/>
          <p:nvPr/>
        </p:nvSpPr>
        <p:spPr>
          <a:xfrm>
            <a:off x="7000892" y="4071942"/>
            <a:ext cx="16764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B0F0"/>
                </a:solidFill>
              </a:rPr>
              <a:t>OUT-OF-DATE!</a:t>
            </a:r>
            <a:endParaRPr lang="en-US" sz="1300" b="1" dirty="0">
              <a:solidFill>
                <a:srgbClr val="00B0F0"/>
              </a:solidFill>
            </a:endParaRPr>
          </a:p>
        </p:txBody>
      </p:sp>
      <p:sp>
        <p:nvSpPr>
          <p:cNvPr id="14" name="Oval 13"/>
          <p:cNvSpPr/>
          <p:nvPr/>
        </p:nvSpPr>
        <p:spPr>
          <a:xfrm>
            <a:off x="7358082" y="6286520"/>
            <a:ext cx="1066800" cy="3048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SLOW!</a:t>
            </a:r>
            <a:endParaRPr lang="en-US" sz="1400" b="1" dirty="0">
              <a:solidFill>
                <a:schemeClr val="bg1"/>
              </a:solidFill>
            </a:endParaRPr>
          </a:p>
        </p:txBody>
      </p:sp>
      <p:sp>
        <p:nvSpPr>
          <p:cNvPr id="18" name="Oval 17"/>
          <p:cNvSpPr/>
          <p:nvPr/>
        </p:nvSpPr>
        <p:spPr>
          <a:xfrm>
            <a:off x="7072330" y="5338778"/>
            <a:ext cx="16764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B0F0"/>
                </a:solidFill>
              </a:rPr>
              <a:t>OUT-OF-DATE!</a:t>
            </a:r>
            <a:endParaRPr lang="en-US" sz="1300" b="1"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4" grpId="0" animBg="1"/>
      <p:bldP spid="1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Refine Accuracy of Sources [Dong et al., 09b]</a:t>
            </a:r>
            <a:endParaRPr lang="en-US" sz="3600" dirty="0"/>
          </a:p>
        </p:txBody>
      </p:sp>
      <p:graphicFrame>
        <p:nvGraphicFramePr>
          <p:cNvPr id="51" name="Diagram 50"/>
          <p:cNvGraphicFramePr/>
          <p:nvPr/>
        </p:nvGraphicFramePr>
        <p:xfrm>
          <a:off x="3143240" y="1071546"/>
          <a:ext cx="3214710" cy="2857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 name="Rectangle 52"/>
          <p:cNvSpPr/>
          <p:nvPr/>
        </p:nvSpPr>
        <p:spPr>
          <a:xfrm>
            <a:off x="2143108" y="1285860"/>
            <a:ext cx="1428760" cy="923330"/>
          </a:xfrm>
          <a:prstGeom prst="rect">
            <a:avLst/>
          </a:prstGeom>
          <a:ln>
            <a:solidFill>
              <a:srgbClr val="C00000"/>
            </a:solidFill>
          </a:ln>
        </p:spPr>
        <p:txBody>
          <a:bodyPr wrap="square">
            <a:spAutoFit/>
          </a:bodyPr>
          <a:lstStyle/>
          <a:p>
            <a:r>
              <a:rPr lang="en-US" altLang="zh-CN" dirty="0" smtClean="0">
                <a:ea typeface="SimSun" pitchFamily="2" charset="-122"/>
              </a:rPr>
              <a:t>How many transitions are </a:t>
            </a:r>
            <a:r>
              <a:rPr lang="en-US" altLang="zh-CN" i="1" dirty="0" smtClean="0">
                <a:solidFill>
                  <a:srgbClr val="00B050"/>
                </a:solidFill>
                <a:ea typeface="SimSun" pitchFamily="2" charset="-122"/>
              </a:rPr>
              <a:t>captured</a:t>
            </a:r>
            <a:endParaRPr lang="en-US" dirty="0"/>
          </a:p>
        </p:txBody>
      </p:sp>
      <p:sp>
        <p:nvSpPr>
          <p:cNvPr id="55" name="Rectangle 54"/>
          <p:cNvSpPr/>
          <p:nvPr/>
        </p:nvSpPr>
        <p:spPr>
          <a:xfrm>
            <a:off x="5929322" y="1285860"/>
            <a:ext cx="1714512" cy="954107"/>
          </a:xfrm>
          <a:prstGeom prst="rect">
            <a:avLst/>
          </a:prstGeom>
          <a:ln>
            <a:solidFill>
              <a:srgbClr val="C00000"/>
            </a:solidFill>
          </a:ln>
        </p:spPr>
        <p:txBody>
          <a:bodyPr wrap="square">
            <a:spAutoFit/>
          </a:bodyPr>
          <a:lstStyle/>
          <a:p>
            <a:r>
              <a:rPr lang="en-US" altLang="zh-CN" dirty="0" smtClean="0">
                <a:ea typeface="SimSun" pitchFamily="2" charset="-122"/>
              </a:rPr>
              <a:t>How many transitions are </a:t>
            </a:r>
          </a:p>
          <a:p>
            <a:r>
              <a:rPr lang="en-US" altLang="zh-CN" dirty="0" smtClean="0">
                <a:ea typeface="SimSun" pitchFamily="2" charset="-122"/>
              </a:rPr>
              <a:t>not </a:t>
            </a:r>
            <a:r>
              <a:rPr lang="en-US" altLang="zh-CN" i="1" dirty="0" err="1" smtClean="0">
                <a:solidFill>
                  <a:srgbClr val="FF9900"/>
                </a:solidFill>
                <a:ea typeface="SimSun" pitchFamily="2" charset="-122"/>
              </a:rPr>
              <a:t>mis</a:t>
            </a:r>
            <a:r>
              <a:rPr lang="en-US" altLang="zh-CN" i="1" dirty="0" smtClean="0">
                <a:solidFill>
                  <a:srgbClr val="FF9900"/>
                </a:solidFill>
                <a:ea typeface="SimSun" pitchFamily="2" charset="-122"/>
              </a:rPr>
              <a:t>-captured</a:t>
            </a:r>
            <a:endParaRPr lang="en-US" altLang="zh-CN" sz="2000" i="1" dirty="0" smtClean="0">
              <a:solidFill>
                <a:srgbClr val="FF9900"/>
              </a:solidFill>
              <a:ea typeface="SimSun" pitchFamily="2" charset="-122"/>
            </a:endParaRPr>
          </a:p>
        </p:txBody>
      </p:sp>
      <p:sp>
        <p:nvSpPr>
          <p:cNvPr id="56" name="Rectangle 55"/>
          <p:cNvSpPr/>
          <p:nvPr/>
        </p:nvSpPr>
        <p:spPr>
          <a:xfrm>
            <a:off x="5357818" y="2500306"/>
            <a:ext cx="1500198" cy="923330"/>
          </a:xfrm>
          <a:prstGeom prst="rect">
            <a:avLst/>
          </a:prstGeom>
          <a:ln>
            <a:solidFill>
              <a:srgbClr val="C00000"/>
            </a:solidFill>
          </a:ln>
        </p:spPr>
        <p:txBody>
          <a:bodyPr wrap="square">
            <a:spAutoFit/>
          </a:bodyPr>
          <a:lstStyle/>
          <a:p>
            <a:r>
              <a:rPr lang="en-US" altLang="zh-CN" dirty="0" smtClean="0">
                <a:ea typeface="SimSun" pitchFamily="2" charset="-122"/>
              </a:rPr>
              <a:t>How quickly transitions are captured</a:t>
            </a:r>
            <a:endParaRPr lang="en-US" altLang="zh-CN" sz="2000" i="1" dirty="0" smtClean="0">
              <a:solidFill>
                <a:srgbClr val="FF9900"/>
              </a:solidFill>
              <a:ea typeface="SimSun" pitchFamily="2" charset="-122"/>
            </a:endParaRPr>
          </a:p>
        </p:txBody>
      </p:sp>
      <p:grpSp>
        <p:nvGrpSpPr>
          <p:cNvPr id="3" name="Group 35"/>
          <p:cNvGrpSpPr/>
          <p:nvPr/>
        </p:nvGrpSpPr>
        <p:grpSpPr>
          <a:xfrm>
            <a:off x="381000" y="3974068"/>
            <a:ext cx="8072883" cy="1653064"/>
            <a:chOff x="381000" y="3974068"/>
            <a:chExt cx="8072883" cy="1653064"/>
          </a:xfrm>
        </p:grpSpPr>
        <p:cxnSp>
          <p:nvCxnSpPr>
            <p:cNvPr id="58" name="Straight Arrow Connector 57"/>
            <p:cNvCxnSpPr/>
            <p:nvPr/>
          </p:nvCxnSpPr>
          <p:spPr>
            <a:xfrm>
              <a:off x="1291083" y="4419600"/>
              <a:ext cx="7162800"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291083" y="5105400"/>
              <a:ext cx="7162800"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81000" y="4267200"/>
              <a:ext cx="833883" cy="369332"/>
            </a:xfrm>
            <a:prstGeom prst="rect">
              <a:avLst/>
            </a:prstGeom>
            <a:noFill/>
          </p:spPr>
          <p:txBody>
            <a:bodyPr wrap="none" rtlCol="0">
              <a:spAutoFit/>
            </a:bodyPr>
            <a:lstStyle/>
            <a:p>
              <a:r>
                <a:rPr lang="en-US" i="1" dirty="0" smtClean="0"/>
                <a:t>Dewitt</a:t>
              </a:r>
              <a:endParaRPr lang="en-US" i="1" dirty="0"/>
            </a:p>
          </p:txBody>
        </p:sp>
        <p:sp>
          <p:nvSpPr>
            <p:cNvPr id="61" name="TextBox 60"/>
            <p:cNvSpPr txBox="1"/>
            <p:nvPr/>
          </p:nvSpPr>
          <p:spPr>
            <a:xfrm>
              <a:off x="792973" y="4876800"/>
              <a:ext cx="300082" cy="369332"/>
            </a:xfrm>
            <a:prstGeom prst="rect">
              <a:avLst/>
            </a:prstGeom>
            <a:noFill/>
          </p:spPr>
          <p:txBody>
            <a:bodyPr wrap="none" rtlCol="0">
              <a:spAutoFit/>
            </a:bodyPr>
            <a:lstStyle/>
            <a:p>
              <a:r>
                <a:rPr lang="en-US" dirty="0" smtClean="0"/>
                <a:t>S</a:t>
              </a:r>
              <a:endParaRPr lang="en-US" dirty="0"/>
            </a:p>
          </p:txBody>
        </p:sp>
        <p:sp>
          <p:nvSpPr>
            <p:cNvPr id="62" name="Oval 61"/>
            <p:cNvSpPr/>
            <p:nvPr/>
          </p:nvSpPr>
          <p:spPr>
            <a:xfrm>
              <a:off x="1519683"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768083"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881883" y="5029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482083" y="5029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082283" y="5029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143000" y="4419600"/>
              <a:ext cx="1071118" cy="369332"/>
            </a:xfrm>
            <a:prstGeom prst="rect">
              <a:avLst/>
            </a:prstGeom>
            <a:noFill/>
          </p:spPr>
          <p:txBody>
            <a:bodyPr wrap="square" rtlCol="0">
              <a:spAutoFit/>
            </a:bodyPr>
            <a:lstStyle/>
            <a:p>
              <a:r>
                <a:rPr lang="az-Cyrl-AZ" i="1" dirty="0" smtClean="0"/>
                <a:t>Ѳ</a:t>
              </a:r>
              <a:r>
                <a:rPr lang="en-US" i="1" dirty="0" smtClean="0"/>
                <a:t>(2000)</a:t>
              </a:r>
              <a:endParaRPr lang="en-US" i="1" dirty="0"/>
            </a:p>
          </p:txBody>
        </p:sp>
        <p:sp>
          <p:nvSpPr>
            <p:cNvPr id="68" name="TextBox 67"/>
            <p:cNvSpPr txBox="1"/>
            <p:nvPr/>
          </p:nvSpPr>
          <p:spPr>
            <a:xfrm>
              <a:off x="7539482" y="4419600"/>
              <a:ext cx="747293" cy="369332"/>
            </a:xfrm>
            <a:prstGeom prst="rect">
              <a:avLst/>
            </a:prstGeom>
            <a:noFill/>
          </p:spPr>
          <p:txBody>
            <a:bodyPr wrap="square" rtlCol="0">
              <a:spAutoFit/>
            </a:bodyPr>
            <a:lstStyle/>
            <a:p>
              <a:r>
                <a:rPr lang="en-US" i="1" dirty="0" smtClean="0"/>
                <a:t>2008</a:t>
              </a:r>
              <a:endParaRPr lang="en-US" i="1" dirty="0"/>
            </a:p>
          </p:txBody>
        </p:sp>
        <p:sp>
          <p:nvSpPr>
            <p:cNvPr id="69" name="TextBox 68"/>
            <p:cNvSpPr txBox="1"/>
            <p:nvPr/>
          </p:nvSpPr>
          <p:spPr>
            <a:xfrm>
              <a:off x="3653282" y="5257800"/>
              <a:ext cx="775841" cy="369332"/>
            </a:xfrm>
            <a:prstGeom prst="rect">
              <a:avLst/>
            </a:prstGeom>
            <a:noFill/>
          </p:spPr>
          <p:txBody>
            <a:bodyPr wrap="square" rtlCol="0">
              <a:spAutoFit/>
            </a:bodyPr>
            <a:lstStyle/>
            <a:p>
              <a:r>
                <a:rPr lang="en-US" dirty="0" smtClean="0"/>
                <a:t>2003</a:t>
              </a:r>
              <a:endParaRPr lang="en-US" dirty="0"/>
            </a:p>
          </p:txBody>
        </p:sp>
        <p:sp>
          <p:nvSpPr>
            <p:cNvPr id="70" name="TextBox 69"/>
            <p:cNvSpPr txBox="1"/>
            <p:nvPr/>
          </p:nvSpPr>
          <p:spPr>
            <a:xfrm>
              <a:off x="5253482" y="5257800"/>
              <a:ext cx="747277" cy="369332"/>
            </a:xfrm>
            <a:prstGeom prst="rect">
              <a:avLst/>
            </a:prstGeom>
            <a:noFill/>
          </p:spPr>
          <p:txBody>
            <a:bodyPr wrap="square" rtlCol="0">
              <a:spAutoFit/>
            </a:bodyPr>
            <a:lstStyle/>
            <a:p>
              <a:r>
                <a:rPr lang="en-US" dirty="0" smtClean="0"/>
                <a:t>2005</a:t>
              </a:r>
              <a:endParaRPr lang="en-US" dirty="0"/>
            </a:p>
          </p:txBody>
        </p:sp>
        <p:sp>
          <p:nvSpPr>
            <p:cNvPr id="71" name="TextBox 70"/>
            <p:cNvSpPr txBox="1"/>
            <p:nvPr/>
          </p:nvSpPr>
          <p:spPr>
            <a:xfrm>
              <a:off x="6853682" y="5257800"/>
              <a:ext cx="718713" cy="369332"/>
            </a:xfrm>
            <a:prstGeom prst="rect">
              <a:avLst/>
            </a:prstGeom>
            <a:noFill/>
          </p:spPr>
          <p:txBody>
            <a:bodyPr wrap="square" rtlCol="0">
              <a:spAutoFit/>
            </a:bodyPr>
            <a:lstStyle/>
            <a:p>
              <a:r>
                <a:rPr lang="en-US" dirty="0" smtClean="0"/>
                <a:t>2007</a:t>
              </a:r>
              <a:endParaRPr lang="en-US" dirty="0"/>
            </a:p>
          </p:txBody>
        </p:sp>
        <p:sp>
          <p:nvSpPr>
            <p:cNvPr id="72" name="TextBox 71"/>
            <p:cNvSpPr txBox="1"/>
            <p:nvPr/>
          </p:nvSpPr>
          <p:spPr>
            <a:xfrm>
              <a:off x="1142976" y="3974068"/>
              <a:ext cx="802773" cy="369332"/>
            </a:xfrm>
            <a:prstGeom prst="rect">
              <a:avLst/>
            </a:prstGeom>
            <a:noFill/>
          </p:spPr>
          <p:txBody>
            <a:bodyPr wrap="square" rtlCol="0">
              <a:spAutoFit/>
            </a:bodyPr>
            <a:lstStyle/>
            <a:p>
              <a:r>
                <a:rPr lang="en-US" i="1" dirty="0" err="1" smtClean="0"/>
                <a:t>UWisc</a:t>
              </a:r>
              <a:endParaRPr lang="en-US" i="1" dirty="0"/>
            </a:p>
          </p:txBody>
        </p:sp>
        <p:sp>
          <p:nvSpPr>
            <p:cNvPr id="73" name="TextBox 72"/>
            <p:cNvSpPr txBox="1"/>
            <p:nvPr/>
          </p:nvSpPr>
          <p:spPr>
            <a:xfrm>
              <a:off x="7234683" y="4038600"/>
              <a:ext cx="654666" cy="369332"/>
            </a:xfrm>
            <a:prstGeom prst="rect">
              <a:avLst/>
            </a:prstGeom>
            <a:noFill/>
          </p:spPr>
          <p:txBody>
            <a:bodyPr wrap="square" rtlCol="0">
              <a:spAutoFit/>
            </a:bodyPr>
            <a:lstStyle/>
            <a:p>
              <a:r>
                <a:rPr lang="en-US" i="1" dirty="0" smtClean="0"/>
                <a:t>MSR</a:t>
              </a:r>
              <a:endParaRPr lang="en-US" i="1" dirty="0"/>
            </a:p>
          </p:txBody>
        </p:sp>
        <p:sp>
          <p:nvSpPr>
            <p:cNvPr id="74" name="TextBox 73"/>
            <p:cNvSpPr txBox="1"/>
            <p:nvPr/>
          </p:nvSpPr>
          <p:spPr>
            <a:xfrm>
              <a:off x="6357950" y="4724400"/>
              <a:ext cx="769399" cy="369332"/>
            </a:xfrm>
            <a:prstGeom prst="rect">
              <a:avLst/>
            </a:prstGeom>
            <a:noFill/>
          </p:spPr>
          <p:txBody>
            <a:bodyPr wrap="square" rtlCol="0">
              <a:spAutoFit/>
            </a:bodyPr>
            <a:lstStyle/>
            <a:p>
              <a:r>
                <a:rPr lang="en-US" dirty="0" err="1" smtClean="0"/>
                <a:t>UWisc</a:t>
              </a:r>
              <a:endParaRPr lang="en-US" dirty="0"/>
            </a:p>
          </p:txBody>
        </p:sp>
        <p:sp>
          <p:nvSpPr>
            <p:cNvPr id="75" name="TextBox 74"/>
            <p:cNvSpPr txBox="1"/>
            <p:nvPr/>
          </p:nvSpPr>
          <p:spPr>
            <a:xfrm>
              <a:off x="3272283" y="4724400"/>
              <a:ext cx="578466" cy="369332"/>
            </a:xfrm>
            <a:prstGeom prst="rect">
              <a:avLst/>
            </a:prstGeom>
            <a:noFill/>
          </p:spPr>
          <p:txBody>
            <a:bodyPr wrap="square" rtlCol="0">
              <a:spAutoFit/>
            </a:bodyPr>
            <a:lstStyle/>
            <a:p>
              <a:r>
                <a:rPr lang="en-US" dirty="0" smtClean="0"/>
                <a:t>UW</a:t>
              </a:r>
              <a:endParaRPr lang="en-US" dirty="0"/>
            </a:p>
          </p:txBody>
        </p:sp>
        <p:sp>
          <p:nvSpPr>
            <p:cNvPr id="76" name="TextBox 75"/>
            <p:cNvSpPr txBox="1"/>
            <p:nvPr/>
          </p:nvSpPr>
          <p:spPr>
            <a:xfrm>
              <a:off x="5177283" y="4724400"/>
              <a:ext cx="349866" cy="369332"/>
            </a:xfrm>
            <a:prstGeom prst="rect">
              <a:avLst/>
            </a:prstGeom>
            <a:noFill/>
          </p:spPr>
          <p:txBody>
            <a:bodyPr wrap="square" rtlCol="0">
              <a:spAutoFit/>
            </a:bodyPr>
            <a:lstStyle/>
            <a:p>
              <a:r>
                <a:rPr lang="en-US" dirty="0" smtClean="0">
                  <a:sym typeface="Symbol"/>
                </a:rPr>
                <a:t></a:t>
              </a:r>
              <a:endParaRPr lang="en-US" dirty="0"/>
            </a:p>
          </p:txBody>
        </p:sp>
      </p:grpSp>
      <p:grpSp>
        <p:nvGrpSpPr>
          <p:cNvPr id="4" name="Group 36"/>
          <p:cNvGrpSpPr/>
          <p:nvPr/>
        </p:nvGrpSpPr>
        <p:grpSpPr>
          <a:xfrm>
            <a:off x="2053083" y="3962400"/>
            <a:ext cx="7090917" cy="369332"/>
            <a:chOff x="2053083" y="3962400"/>
            <a:chExt cx="7090917" cy="369332"/>
          </a:xfrm>
        </p:grpSpPr>
        <p:sp>
          <p:nvSpPr>
            <p:cNvPr id="78" name="TextBox 77"/>
            <p:cNvSpPr txBox="1"/>
            <p:nvPr/>
          </p:nvSpPr>
          <p:spPr>
            <a:xfrm>
              <a:off x="2053083" y="3962400"/>
              <a:ext cx="1371600" cy="369332"/>
            </a:xfrm>
            <a:prstGeom prst="rect">
              <a:avLst/>
            </a:prstGeom>
            <a:noFill/>
          </p:spPr>
          <p:txBody>
            <a:bodyPr wrap="square" rtlCol="0">
              <a:spAutoFit/>
            </a:bodyPr>
            <a:lstStyle/>
            <a:p>
              <a:r>
                <a:rPr lang="en-US" dirty="0" err="1" smtClean="0">
                  <a:solidFill>
                    <a:srgbClr val="00B050"/>
                  </a:solidFill>
                </a:rPr>
                <a:t>Capturable</a:t>
              </a:r>
              <a:endParaRPr lang="en-US" dirty="0" smtClean="0">
                <a:solidFill>
                  <a:srgbClr val="00B050"/>
                </a:solidFill>
              </a:endParaRPr>
            </a:p>
          </p:txBody>
        </p:sp>
        <p:sp>
          <p:nvSpPr>
            <p:cNvPr id="79" name="TextBox 78"/>
            <p:cNvSpPr txBox="1"/>
            <p:nvPr/>
          </p:nvSpPr>
          <p:spPr>
            <a:xfrm>
              <a:off x="4110483" y="3962400"/>
              <a:ext cx="1371600" cy="369332"/>
            </a:xfrm>
            <a:prstGeom prst="rect">
              <a:avLst/>
            </a:prstGeom>
            <a:noFill/>
          </p:spPr>
          <p:txBody>
            <a:bodyPr wrap="square" rtlCol="0">
              <a:spAutoFit/>
            </a:bodyPr>
            <a:lstStyle/>
            <a:p>
              <a:r>
                <a:rPr lang="en-US" dirty="0" err="1" smtClean="0">
                  <a:solidFill>
                    <a:srgbClr val="00B050"/>
                  </a:solidFill>
                </a:rPr>
                <a:t>Capturable</a:t>
              </a:r>
            </a:p>
          </p:txBody>
        </p:sp>
        <p:sp>
          <p:nvSpPr>
            <p:cNvPr id="80" name="TextBox 79"/>
            <p:cNvSpPr txBox="1"/>
            <p:nvPr/>
          </p:nvSpPr>
          <p:spPr>
            <a:xfrm>
              <a:off x="5786883" y="3962400"/>
              <a:ext cx="1371600" cy="369332"/>
            </a:xfrm>
            <a:prstGeom prst="rect">
              <a:avLst/>
            </a:prstGeom>
            <a:noFill/>
          </p:spPr>
          <p:txBody>
            <a:bodyPr wrap="square" rtlCol="0">
              <a:spAutoFit/>
            </a:bodyPr>
            <a:lstStyle/>
            <a:p>
              <a:r>
                <a:rPr lang="en-US" dirty="0" err="1" smtClean="0">
                  <a:solidFill>
                    <a:srgbClr val="00B050"/>
                  </a:solidFill>
                </a:rPr>
                <a:t>Capturable</a:t>
              </a:r>
            </a:p>
          </p:txBody>
        </p:sp>
        <p:sp>
          <p:nvSpPr>
            <p:cNvPr id="81" name="TextBox 80"/>
            <p:cNvSpPr txBox="1"/>
            <p:nvPr/>
          </p:nvSpPr>
          <p:spPr>
            <a:xfrm>
              <a:off x="7772400" y="3962400"/>
              <a:ext cx="1371600" cy="369332"/>
            </a:xfrm>
            <a:prstGeom prst="rect">
              <a:avLst/>
            </a:prstGeom>
            <a:noFill/>
          </p:spPr>
          <p:txBody>
            <a:bodyPr wrap="square" rtlCol="0">
              <a:spAutoFit/>
            </a:bodyPr>
            <a:lstStyle/>
            <a:p>
              <a:r>
                <a:rPr lang="en-US" dirty="0" err="1" smtClean="0">
                  <a:solidFill>
                    <a:srgbClr val="00B050"/>
                  </a:solidFill>
                </a:rPr>
                <a:t>Capturable</a:t>
              </a:r>
            </a:p>
          </p:txBody>
        </p:sp>
      </p:grpSp>
      <p:grpSp>
        <p:nvGrpSpPr>
          <p:cNvPr id="5" name="Group 34"/>
          <p:cNvGrpSpPr/>
          <p:nvPr/>
        </p:nvGrpSpPr>
        <p:grpSpPr>
          <a:xfrm>
            <a:off x="3956495" y="3886200"/>
            <a:ext cx="3889376" cy="1447800"/>
            <a:chOff x="3956495" y="3886200"/>
            <a:chExt cx="3889376" cy="1447800"/>
          </a:xfrm>
        </p:grpSpPr>
        <p:cxnSp>
          <p:nvCxnSpPr>
            <p:cNvPr id="83" name="Straight Connector 82"/>
            <p:cNvCxnSpPr/>
            <p:nvPr/>
          </p:nvCxnSpPr>
          <p:spPr>
            <a:xfrm rot="5400000">
              <a:off x="3233389" y="4609306"/>
              <a:ext cx="14478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4835177" y="4609306"/>
              <a:ext cx="14478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6435377" y="4609306"/>
              <a:ext cx="14478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7121177" y="4609306"/>
              <a:ext cx="14478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6" name="Group 52"/>
          <p:cNvGrpSpPr/>
          <p:nvPr/>
        </p:nvGrpSpPr>
        <p:grpSpPr>
          <a:xfrm>
            <a:off x="1828800" y="3657600"/>
            <a:ext cx="7543800" cy="533400"/>
            <a:chOff x="1828800" y="3657600"/>
            <a:chExt cx="7543800" cy="533400"/>
          </a:xfrm>
        </p:grpSpPr>
        <p:sp>
          <p:nvSpPr>
            <p:cNvPr id="88" name="TextBox 87"/>
            <p:cNvSpPr txBox="1"/>
            <p:nvPr/>
          </p:nvSpPr>
          <p:spPr>
            <a:xfrm>
              <a:off x="1828800" y="3657600"/>
              <a:ext cx="1905000" cy="369332"/>
            </a:xfrm>
            <a:prstGeom prst="rect">
              <a:avLst/>
            </a:prstGeom>
            <a:noFill/>
          </p:spPr>
          <p:txBody>
            <a:bodyPr wrap="square" rtlCol="0">
              <a:spAutoFit/>
            </a:bodyPr>
            <a:lstStyle/>
            <a:p>
              <a:r>
                <a:rPr lang="en-US" dirty="0" err="1" smtClean="0">
                  <a:solidFill>
                    <a:srgbClr val="FF9900"/>
                  </a:solidFill>
                </a:rPr>
                <a:t>Mis-capturable</a:t>
              </a:r>
              <a:endParaRPr lang="en-US" dirty="0" smtClean="0">
                <a:solidFill>
                  <a:srgbClr val="FF9900"/>
                </a:solidFill>
              </a:endParaRPr>
            </a:p>
          </p:txBody>
        </p:sp>
        <p:sp>
          <p:nvSpPr>
            <p:cNvPr id="89" name="TextBox 88"/>
            <p:cNvSpPr txBox="1"/>
            <p:nvPr/>
          </p:nvSpPr>
          <p:spPr>
            <a:xfrm>
              <a:off x="3886200" y="3657600"/>
              <a:ext cx="1905000" cy="369332"/>
            </a:xfrm>
            <a:prstGeom prst="rect">
              <a:avLst/>
            </a:prstGeom>
            <a:noFill/>
          </p:spPr>
          <p:txBody>
            <a:bodyPr wrap="square" rtlCol="0">
              <a:spAutoFit/>
            </a:bodyPr>
            <a:lstStyle/>
            <a:p>
              <a:r>
                <a:rPr lang="en-US" dirty="0" err="1" smtClean="0">
                  <a:solidFill>
                    <a:srgbClr val="FF9900"/>
                  </a:solidFill>
                </a:rPr>
                <a:t>Mis-capturable</a:t>
              </a:r>
            </a:p>
          </p:txBody>
        </p:sp>
        <p:sp>
          <p:nvSpPr>
            <p:cNvPr id="90" name="TextBox 89"/>
            <p:cNvSpPr txBox="1"/>
            <p:nvPr/>
          </p:nvSpPr>
          <p:spPr>
            <a:xfrm>
              <a:off x="5562600" y="3657600"/>
              <a:ext cx="1905000" cy="369332"/>
            </a:xfrm>
            <a:prstGeom prst="rect">
              <a:avLst/>
            </a:prstGeom>
            <a:noFill/>
          </p:spPr>
          <p:txBody>
            <a:bodyPr wrap="square" rtlCol="0">
              <a:spAutoFit/>
            </a:bodyPr>
            <a:lstStyle/>
            <a:p>
              <a:r>
                <a:rPr lang="en-US" dirty="0" err="1" smtClean="0">
                  <a:solidFill>
                    <a:srgbClr val="FF9900"/>
                  </a:solidFill>
                </a:rPr>
                <a:t>Mis-capturable</a:t>
              </a:r>
            </a:p>
          </p:txBody>
        </p:sp>
        <p:sp>
          <p:nvSpPr>
            <p:cNvPr id="91" name="TextBox 90"/>
            <p:cNvSpPr txBox="1"/>
            <p:nvPr/>
          </p:nvSpPr>
          <p:spPr>
            <a:xfrm>
              <a:off x="6629400" y="3821668"/>
              <a:ext cx="1905000" cy="369332"/>
            </a:xfrm>
            <a:prstGeom prst="rect">
              <a:avLst/>
            </a:prstGeom>
            <a:noFill/>
          </p:spPr>
          <p:txBody>
            <a:bodyPr wrap="square" rtlCol="0">
              <a:spAutoFit/>
            </a:bodyPr>
            <a:lstStyle/>
            <a:p>
              <a:r>
                <a:rPr lang="en-US" dirty="0" err="1" smtClean="0">
                  <a:solidFill>
                    <a:srgbClr val="FF9900"/>
                  </a:solidFill>
                </a:rPr>
                <a:t>Mis-capturable</a:t>
              </a:r>
            </a:p>
          </p:txBody>
        </p:sp>
        <p:sp>
          <p:nvSpPr>
            <p:cNvPr id="92" name="TextBox 91"/>
            <p:cNvSpPr txBox="1"/>
            <p:nvPr/>
          </p:nvSpPr>
          <p:spPr>
            <a:xfrm>
              <a:off x="7467600" y="3657600"/>
              <a:ext cx="1905000" cy="369332"/>
            </a:xfrm>
            <a:prstGeom prst="rect">
              <a:avLst/>
            </a:prstGeom>
            <a:noFill/>
          </p:spPr>
          <p:txBody>
            <a:bodyPr wrap="square" rtlCol="0">
              <a:spAutoFit/>
            </a:bodyPr>
            <a:lstStyle/>
            <a:p>
              <a:r>
                <a:rPr lang="en-US" dirty="0" err="1" smtClean="0">
                  <a:solidFill>
                    <a:srgbClr val="FF9900"/>
                  </a:solidFill>
                </a:rPr>
                <a:t>Mis-capturable</a:t>
              </a:r>
            </a:p>
          </p:txBody>
        </p:sp>
      </p:grpSp>
      <p:grpSp>
        <p:nvGrpSpPr>
          <p:cNvPr id="7" name="Group 51"/>
          <p:cNvGrpSpPr/>
          <p:nvPr/>
        </p:nvGrpSpPr>
        <p:grpSpPr>
          <a:xfrm>
            <a:off x="571472" y="5486400"/>
            <a:ext cx="6896128" cy="740824"/>
            <a:chOff x="571472" y="5486400"/>
            <a:chExt cx="6896128" cy="740824"/>
          </a:xfrm>
        </p:grpSpPr>
        <p:sp>
          <p:nvSpPr>
            <p:cNvPr id="94" name="TextBox 93"/>
            <p:cNvSpPr txBox="1"/>
            <p:nvPr/>
          </p:nvSpPr>
          <p:spPr>
            <a:xfrm>
              <a:off x="5943600" y="5486400"/>
              <a:ext cx="1524000" cy="369332"/>
            </a:xfrm>
            <a:prstGeom prst="rect">
              <a:avLst/>
            </a:prstGeom>
            <a:noFill/>
          </p:spPr>
          <p:txBody>
            <a:bodyPr wrap="square" rtlCol="0">
              <a:spAutoFit/>
            </a:bodyPr>
            <a:lstStyle/>
            <a:p>
              <a:r>
                <a:rPr lang="en-US" i="1" dirty="0" err="1" smtClean="0">
                  <a:solidFill>
                    <a:srgbClr val="00B050"/>
                  </a:solidFill>
                </a:rPr>
                <a:t>Captured</a:t>
              </a:r>
            </a:p>
          </p:txBody>
        </p:sp>
        <p:sp>
          <p:nvSpPr>
            <p:cNvPr id="95" name="TextBox 94"/>
            <p:cNvSpPr txBox="1"/>
            <p:nvPr/>
          </p:nvSpPr>
          <p:spPr>
            <a:xfrm>
              <a:off x="571472" y="5857892"/>
              <a:ext cx="5557838" cy="369332"/>
            </a:xfrm>
            <a:prstGeom prst="rect">
              <a:avLst/>
            </a:prstGeom>
            <a:noFill/>
          </p:spPr>
          <p:txBody>
            <a:bodyPr wrap="square" rtlCol="0">
              <a:spAutoFit/>
            </a:bodyPr>
            <a:lstStyle/>
            <a:p>
              <a:r>
                <a:rPr lang="en-US" dirty="0" smtClean="0">
                  <a:solidFill>
                    <a:srgbClr val="00B050"/>
                  </a:solidFill>
                </a:rPr>
                <a:t>Coverage = #</a:t>
              </a:r>
              <a:r>
                <a:rPr lang="en-US" i="1" dirty="0" smtClean="0">
                  <a:solidFill>
                    <a:srgbClr val="00B050"/>
                  </a:solidFill>
                </a:rPr>
                <a:t>Captured</a:t>
              </a:r>
              <a:r>
                <a:rPr lang="en-US" dirty="0" smtClean="0">
                  <a:solidFill>
                    <a:srgbClr val="00B050"/>
                  </a:solidFill>
                </a:rPr>
                <a:t>/#</a:t>
              </a:r>
              <a:r>
                <a:rPr lang="en-US" dirty="0" err="1" smtClean="0">
                  <a:solidFill>
                    <a:srgbClr val="00B050"/>
                  </a:solidFill>
                </a:rPr>
                <a:t>Capturable</a:t>
              </a:r>
              <a:r>
                <a:rPr lang="en-US" dirty="0" smtClean="0">
                  <a:solidFill>
                    <a:srgbClr val="00B050"/>
                  </a:solidFill>
                </a:rPr>
                <a:t>  (e.g., ¼=.25)</a:t>
              </a:r>
            </a:p>
          </p:txBody>
        </p:sp>
      </p:grpSp>
      <p:grpSp>
        <p:nvGrpSpPr>
          <p:cNvPr id="8" name="Group 53"/>
          <p:cNvGrpSpPr/>
          <p:nvPr/>
        </p:nvGrpSpPr>
        <p:grpSpPr>
          <a:xfrm>
            <a:off x="571472" y="5486400"/>
            <a:ext cx="6819928" cy="1055132"/>
            <a:chOff x="571472" y="5486400"/>
            <a:chExt cx="6819928" cy="1055132"/>
          </a:xfrm>
        </p:grpSpPr>
        <p:sp>
          <p:nvSpPr>
            <p:cNvPr id="97" name="TextBox 96"/>
            <p:cNvSpPr txBox="1"/>
            <p:nvPr/>
          </p:nvSpPr>
          <p:spPr>
            <a:xfrm>
              <a:off x="2057400" y="5498068"/>
              <a:ext cx="1905000" cy="369332"/>
            </a:xfrm>
            <a:prstGeom prst="rect">
              <a:avLst/>
            </a:prstGeom>
            <a:noFill/>
          </p:spPr>
          <p:txBody>
            <a:bodyPr wrap="square" rtlCol="0">
              <a:spAutoFit/>
            </a:bodyPr>
            <a:lstStyle/>
            <a:p>
              <a:r>
                <a:rPr lang="en-US" i="1" dirty="0" err="1" smtClean="0">
                  <a:solidFill>
                    <a:srgbClr val="FF9900"/>
                  </a:solidFill>
                </a:rPr>
                <a:t>Mis-captured</a:t>
              </a:r>
            </a:p>
          </p:txBody>
        </p:sp>
        <p:sp>
          <p:nvSpPr>
            <p:cNvPr id="98" name="TextBox 97"/>
            <p:cNvSpPr txBox="1"/>
            <p:nvPr/>
          </p:nvSpPr>
          <p:spPr>
            <a:xfrm>
              <a:off x="4038600" y="5486400"/>
              <a:ext cx="1905000" cy="369332"/>
            </a:xfrm>
            <a:prstGeom prst="rect">
              <a:avLst/>
            </a:prstGeom>
            <a:noFill/>
          </p:spPr>
          <p:txBody>
            <a:bodyPr wrap="square" rtlCol="0">
              <a:spAutoFit/>
            </a:bodyPr>
            <a:lstStyle/>
            <a:p>
              <a:r>
                <a:rPr lang="en-US" i="1" dirty="0" err="1" smtClean="0">
                  <a:solidFill>
                    <a:srgbClr val="FF9900"/>
                  </a:solidFill>
                </a:rPr>
                <a:t>Mis-captured</a:t>
              </a:r>
            </a:p>
          </p:txBody>
        </p:sp>
        <p:sp>
          <p:nvSpPr>
            <p:cNvPr id="99" name="TextBox 98"/>
            <p:cNvSpPr txBox="1"/>
            <p:nvPr/>
          </p:nvSpPr>
          <p:spPr>
            <a:xfrm>
              <a:off x="571472" y="6172200"/>
              <a:ext cx="6819928" cy="369332"/>
            </a:xfrm>
            <a:prstGeom prst="rect">
              <a:avLst/>
            </a:prstGeom>
            <a:noFill/>
          </p:spPr>
          <p:txBody>
            <a:bodyPr wrap="square" rtlCol="0">
              <a:spAutoFit/>
            </a:bodyPr>
            <a:lstStyle/>
            <a:p>
              <a:r>
                <a:rPr lang="en-US" dirty="0" smtClean="0">
                  <a:solidFill>
                    <a:srgbClr val="FF9900"/>
                  </a:solidFill>
                </a:rPr>
                <a:t>Exactness = 1-#</a:t>
              </a:r>
              <a:r>
                <a:rPr lang="en-US" i="1" dirty="0" err="1" smtClean="0">
                  <a:solidFill>
                    <a:srgbClr val="FF9900"/>
                  </a:solidFill>
                </a:rPr>
                <a:t>Mis</a:t>
              </a:r>
              <a:r>
                <a:rPr lang="en-US" i="1" dirty="0" smtClean="0">
                  <a:solidFill>
                    <a:srgbClr val="FF9900"/>
                  </a:solidFill>
                </a:rPr>
                <a:t>-Captured</a:t>
              </a:r>
              <a:r>
                <a:rPr lang="en-US" dirty="0" smtClean="0">
                  <a:solidFill>
                    <a:srgbClr val="FF9900"/>
                  </a:solidFill>
                </a:rPr>
                <a:t>/#</a:t>
              </a:r>
              <a:r>
                <a:rPr lang="en-US" dirty="0" err="1" smtClean="0">
                  <a:solidFill>
                    <a:srgbClr val="FF9900"/>
                  </a:solidFill>
                </a:rPr>
                <a:t>Mis-Capturable</a:t>
              </a:r>
              <a:r>
                <a:rPr lang="en-US" dirty="0" smtClean="0">
                  <a:solidFill>
                    <a:srgbClr val="FF9900"/>
                  </a:solidFill>
                </a:rPr>
                <a:t>  (e.g., 1-2/5=.6)</a:t>
              </a:r>
            </a:p>
          </p:txBody>
        </p:sp>
      </p:grpSp>
      <p:sp>
        <p:nvSpPr>
          <p:cNvPr id="100" name="TextBox 99"/>
          <p:cNvSpPr txBox="1"/>
          <p:nvPr/>
        </p:nvSpPr>
        <p:spPr>
          <a:xfrm>
            <a:off x="571472" y="6488668"/>
            <a:ext cx="8929750" cy="369332"/>
          </a:xfrm>
          <a:prstGeom prst="rect">
            <a:avLst/>
          </a:prstGeom>
          <a:noFill/>
        </p:spPr>
        <p:txBody>
          <a:bodyPr wrap="square" rtlCol="0">
            <a:spAutoFit/>
          </a:bodyPr>
          <a:lstStyle/>
          <a:p>
            <a:r>
              <a:rPr lang="en-US" dirty="0" smtClean="0">
                <a:solidFill>
                  <a:srgbClr val="00B0F0"/>
                </a:solidFill>
              </a:rPr>
              <a:t>Freshness(</a:t>
            </a:r>
            <a:r>
              <a:rPr lang="en-US" dirty="0" smtClean="0">
                <a:solidFill>
                  <a:srgbClr val="00B0F0"/>
                </a:solidFill>
                <a:sym typeface="Symbol"/>
              </a:rPr>
              <a:t>) </a:t>
            </a:r>
            <a:r>
              <a:rPr lang="en-US" dirty="0" smtClean="0">
                <a:solidFill>
                  <a:srgbClr val="00B0F0"/>
                </a:solidFill>
              </a:rPr>
              <a:t>= #(</a:t>
            </a:r>
            <a:r>
              <a:rPr lang="en-US" i="1" dirty="0" smtClean="0">
                <a:solidFill>
                  <a:srgbClr val="00B0F0"/>
                </a:solidFill>
              </a:rPr>
              <a:t>Captured w. length</a:t>
            </a:r>
            <a:r>
              <a:rPr lang="en-US" dirty="0" smtClean="0">
                <a:solidFill>
                  <a:srgbClr val="00B0F0"/>
                </a:solidFill>
                <a:sym typeface="Symbol"/>
              </a:rPr>
              <a:t>&lt;=)</a:t>
            </a:r>
            <a:r>
              <a:rPr lang="en-US" dirty="0" smtClean="0">
                <a:solidFill>
                  <a:srgbClr val="00B0F0"/>
                </a:solidFill>
              </a:rPr>
              <a:t>/#</a:t>
            </a:r>
            <a:r>
              <a:rPr lang="en-US" i="1" dirty="0" smtClean="0">
                <a:solidFill>
                  <a:srgbClr val="00B0F0"/>
                </a:solidFill>
              </a:rPr>
              <a:t>Captured</a:t>
            </a:r>
            <a:r>
              <a:rPr lang="en-US" dirty="0" smtClean="0">
                <a:solidFill>
                  <a:srgbClr val="00B0F0"/>
                </a:solidFill>
              </a:rPr>
              <a:t> (e.g., F(0)=0, F(1)=0, F(2)=1/1=1…)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Freshness Measures in Other Work</a:t>
            </a:r>
            <a:endParaRPr lang="en-US" dirty="0"/>
          </a:p>
        </p:txBody>
      </p:sp>
      <p:sp>
        <p:nvSpPr>
          <p:cNvPr id="3" name="Content Placeholder 2"/>
          <p:cNvSpPr>
            <a:spLocks noGrp="1"/>
          </p:cNvSpPr>
          <p:nvPr>
            <p:ph sz="quarter" idx="1"/>
          </p:nvPr>
        </p:nvSpPr>
        <p:spPr>
          <a:xfrm>
            <a:off x="609600" y="1589567"/>
            <a:ext cx="8177242" cy="4572000"/>
          </a:xfrm>
        </p:spPr>
        <p:txBody>
          <a:bodyPr/>
          <a:lstStyle/>
          <a:p>
            <a:r>
              <a:rPr lang="en-US" dirty="0" smtClean="0"/>
              <a:t>Other work on data freshness: Compare a materialized view with the original source</a:t>
            </a:r>
          </a:p>
          <a:p>
            <a:pPr lvl="1"/>
            <a:r>
              <a:rPr lang="en-US" dirty="0" smtClean="0"/>
              <a:t>[Peralta, Ph.D. Thesis’06]: timeliness, currency</a:t>
            </a:r>
          </a:p>
          <a:p>
            <a:pPr lvl="1"/>
            <a:r>
              <a:rPr lang="en-US" dirty="0" smtClean="0"/>
              <a:t>[</a:t>
            </a:r>
            <a:r>
              <a:rPr lang="en-US" dirty="0" err="1" smtClean="0"/>
              <a:t>Guo</a:t>
            </a:r>
            <a:r>
              <a:rPr lang="en-US" dirty="0" smtClean="0"/>
              <a:t> et al., 05]: completeness, consistency, currency</a:t>
            </a:r>
          </a:p>
          <a:p>
            <a:pPr lvl="1"/>
            <a:r>
              <a:rPr lang="en-US" dirty="0" smtClean="0"/>
              <a:t>[</a:t>
            </a:r>
            <a:r>
              <a:rPr lang="en-US" dirty="0" err="1" smtClean="0"/>
              <a:t>Olston</a:t>
            </a:r>
            <a:r>
              <a:rPr lang="en-US" dirty="0" smtClean="0"/>
              <a:t> and </a:t>
            </a:r>
            <a:r>
              <a:rPr lang="en-US" dirty="0" err="1" smtClean="0"/>
              <a:t>Widom</a:t>
            </a:r>
            <a:r>
              <a:rPr lang="en-US" dirty="0" smtClean="0"/>
              <a:t>, 05]: divergence</a:t>
            </a:r>
          </a:p>
          <a:p>
            <a:pPr lvl="1"/>
            <a:r>
              <a:rPr lang="en-US" dirty="0" smtClean="0"/>
              <a:t>[</a:t>
            </a:r>
            <a:r>
              <a:rPr lang="en-US" dirty="0" err="1" smtClean="0"/>
              <a:t>Labrinidis</a:t>
            </a:r>
            <a:r>
              <a:rPr lang="en-US" dirty="0" smtClean="0"/>
              <a:t> and </a:t>
            </a:r>
            <a:r>
              <a:rPr lang="en-US" dirty="0" err="1" smtClean="0"/>
              <a:t>Roussopoulos</a:t>
            </a:r>
            <a:r>
              <a:rPr lang="en-US" dirty="0" smtClean="0"/>
              <a:t>, 04]: </a:t>
            </a:r>
            <a:r>
              <a:rPr lang="en-US" dirty="0" err="1" smtClean="0"/>
              <a:t>QoD</a:t>
            </a:r>
            <a:r>
              <a:rPr lang="en-US" dirty="0" smtClean="0"/>
              <a:t>(freshness)</a:t>
            </a:r>
          </a:p>
          <a:p>
            <a:pPr lvl="1"/>
            <a:r>
              <a:rPr lang="en-US" dirty="0" smtClean="0"/>
              <a:t>[Theodoratos and </a:t>
            </a:r>
            <a:r>
              <a:rPr lang="en-US" dirty="0" err="1" smtClean="0"/>
              <a:t>Bouzeghoub</a:t>
            </a:r>
            <a:r>
              <a:rPr lang="en-US" dirty="0" smtClean="0"/>
              <a:t>, 01]: consistency</a:t>
            </a:r>
          </a:p>
          <a:p>
            <a:pPr lvl="1"/>
            <a:r>
              <a:rPr lang="en-US" dirty="0" smtClean="0"/>
              <a:t>[Cho and Garcia-Molina, 00]: freshness, age</a:t>
            </a:r>
            <a:endParaRPr lang="en-US" dirty="0"/>
          </a:p>
        </p:txBody>
      </p:sp>
      <p:sp>
        <p:nvSpPr>
          <p:cNvPr id="5" name="Slide Number Placeholder 4"/>
          <p:cNvSpPr>
            <a:spLocks noGrp="1"/>
          </p:cNvSpPr>
          <p:nvPr>
            <p:ph type="sldNum" sz="quarter" idx="16"/>
          </p:nvPr>
        </p:nvSpPr>
        <p:spPr/>
        <p:txBody>
          <a:bodyPr>
            <a:normAutofit fontScale="85000" lnSpcReduction="20000"/>
          </a:bodyPr>
          <a:lstStyle/>
          <a:p>
            <a:fld id="{6C6AE60A-B69C-4790-82F7-3882EDF23186}" type="slidenum">
              <a:rPr lang="de-DE" smtClean="0"/>
              <a:pPr/>
              <a:t>72</a:t>
            </a:fld>
            <a:endParaRPr lang="de-DE"/>
          </a:p>
        </p:txBody>
      </p:sp>
      <p:sp>
        <p:nvSpPr>
          <p:cNvPr id="6" name="Footer Placeholder 5"/>
          <p:cNvSpPr>
            <a:spLocks noGrp="1"/>
          </p:cNvSpPr>
          <p:nvPr>
            <p:ph type="ftr" sz="quarter" idx="17"/>
          </p:nvPr>
        </p:nvSpPr>
        <p:spPr/>
        <p:txBody>
          <a:bodyPr/>
          <a:lstStyle/>
          <a:p>
            <a:r>
              <a:rPr lang="de-DE" smtClean="0"/>
              <a:t>Data Fusion | VLDB 2009 Tutorial | Luna Dong &amp; Felix Naumann</a:t>
            </a:r>
            <a:endParaRPr lang="de-DE"/>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Discover Evolving True Values</a:t>
            </a:r>
            <a:endParaRPr lang="en-US" dirty="0"/>
          </a:p>
        </p:txBody>
      </p:sp>
      <p:sp>
        <p:nvSpPr>
          <p:cNvPr id="5" name="Slide Number Placeholder 4"/>
          <p:cNvSpPr>
            <a:spLocks noGrp="1"/>
          </p:cNvSpPr>
          <p:nvPr>
            <p:ph type="sldNum" sz="quarter" idx="16"/>
          </p:nvPr>
        </p:nvSpPr>
        <p:spPr/>
        <p:txBody>
          <a:bodyPr>
            <a:normAutofit fontScale="85000" lnSpcReduction="20000"/>
          </a:bodyPr>
          <a:lstStyle/>
          <a:p>
            <a:fld id="{6C6AE60A-B69C-4790-82F7-3882EDF23186}" type="slidenum">
              <a:rPr lang="de-DE" smtClean="0"/>
              <a:pPr/>
              <a:t>73</a:t>
            </a:fld>
            <a:endParaRPr lang="de-DE"/>
          </a:p>
        </p:txBody>
      </p:sp>
      <p:sp>
        <p:nvSpPr>
          <p:cNvPr id="6" name="Footer Placeholder 5"/>
          <p:cNvSpPr>
            <a:spLocks noGrp="1"/>
          </p:cNvSpPr>
          <p:nvPr>
            <p:ph type="ftr" sz="quarter" idx="17"/>
          </p:nvPr>
        </p:nvSpPr>
        <p:spPr/>
        <p:txBody>
          <a:bodyPr/>
          <a:lstStyle/>
          <a:p>
            <a:r>
              <a:rPr lang="de-DE" smtClean="0"/>
              <a:t>Data Fusion | VLDB 2009 Tutorial | Luna Dong &amp; Felix Naumann</a:t>
            </a:r>
            <a:endParaRPr lang="de-DE"/>
          </a:p>
        </p:txBody>
      </p:sp>
      <p:graphicFrame>
        <p:nvGraphicFramePr>
          <p:cNvPr id="7" name="Diagram 6"/>
          <p:cNvGraphicFramePr/>
          <p:nvPr/>
        </p:nvGraphicFramePr>
        <p:xfrm>
          <a:off x="571472" y="1397000"/>
          <a:ext cx="8143932" cy="1389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Discover Evolving True Values</a:t>
            </a:r>
            <a:endParaRPr lang="en-US" dirty="0"/>
          </a:p>
        </p:txBody>
      </p:sp>
      <p:sp>
        <p:nvSpPr>
          <p:cNvPr id="3" name="Content Placeholder 2"/>
          <p:cNvSpPr>
            <a:spLocks noGrp="1"/>
          </p:cNvSpPr>
          <p:nvPr>
            <p:ph sz="quarter" idx="1"/>
          </p:nvPr>
        </p:nvSpPr>
        <p:spPr>
          <a:xfrm>
            <a:off x="609600" y="3000373"/>
            <a:ext cx="8177242" cy="3214710"/>
          </a:xfrm>
        </p:spPr>
        <p:txBody>
          <a:bodyPr>
            <a:normAutofit fontScale="92500" lnSpcReduction="10000"/>
          </a:bodyPr>
          <a:lstStyle/>
          <a:p>
            <a:r>
              <a:rPr lang="en-US" sz="2600" dirty="0" smtClean="0"/>
              <a:t>Decide the initial value: </a:t>
            </a:r>
            <a:r>
              <a:rPr lang="en-US" altLang="zh-CN" sz="2600" dirty="0" smtClean="0"/>
              <a:t>according to the </a:t>
            </a:r>
            <a:r>
              <a:rPr lang="en-US" altLang="zh-CN" sz="2600" dirty="0" err="1" smtClean="0"/>
              <a:t>Bayes</a:t>
            </a:r>
            <a:r>
              <a:rPr lang="en-US" altLang="zh-CN" sz="2600" dirty="0" smtClean="0"/>
              <a:t> Rule, we need to know </a:t>
            </a:r>
          </a:p>
          <a:p>
            <a:pPr lvl="1"/>
            <a:r>
              <a:rPr lang="en-US" altLang="zh-CN" sz="2300" dirty="0" smtClean="0"/>
              <a:t>Pr(</a:t>
            </a:r>
            <a:r>
              <a:rPr lang="az-Cyrl-AZ" altLang="zh-CN" sz="2300" dirty="0" smtClean="0"/>
              <a:t>Ф</a:t>
            </a:r>
            <a:r>
              <a:rPr lang="en-US" altLang="zh-CN" sz="2300" dirty="0" smtClean="0"/>
              <a:t>(S)|v</a:t>
            </a:r>
            <a:r>
              <a:rPr lang="en-US" altLang="zh-CN" sz="2300" baseline="-25000" dirty="0" smtClean="0"/>
              <a:t>i</a:t>
            </a:r>
            <a:r>
              <a:rPr lang="en-US" altLang="zh-CN" sz="2300" dirty="0" smtClean="0">
                <a:sym typeface="Symbol"/>
              </a:rPr>
              <a:t>) for each value </a:t>
            </a:r>
            <a:r>
              <a:rPr lang="en-US" altLang="zh-CN" sz="2300" dirty="0" smtClean="0"/>
              <a:t>v</a:t>
            </a:r>
            <a:r>
              <a:rPr lang="en-US" altLang="zh-CN" sz="2300" baseline="-25000" dirty="0" smtClean="0"/>
              <a:t>i</a:t>
            </a:r>
            <a:r>
              <a:rPr lang="en-US" altLang="zh-CN" sz="2300" dirty="0" smtClean="0">
                <a:sym typeface="Symbol"/>
              </a:rPr>
              <a:t> </a:t>
            </a:r>
          </a:p>
          <a:p>
            <a:pPr lvl="2"/>
            <a:r>
              <a:rPr lang="en-US" sz="1900" dirty="0" smtClean="0"/>
              <a:t>If S provides </a:t>
            </a:r>
            <a:r>
              <a:rPr lang="en-US" altLang="zh-CN" dirty="0" smtClean="0"/>
              <a:t>v</a:t>
            </a:r>
            <a:r>
              <a:rPr lang="en-US" altLang="zh-CN" baseline="-25000" dirty="0" smtClean="0"/>
              <a:t>i</a:t>
            </a:r>
            <a:r>
              <a:rPr lang="en-US" sz="1900" dirty="0" smtClean="0"/>
              <a:t> : E(S)C(S)</a:t>
            </a:r>
          </a:p>
          <a:p>
            <a:pPr lvl="2"/>
            <a:r>
              <a:rPr lang="en-US" sz="1900" dirty="0" smtClean="0"/>
              <a:t>If S does not provide any value: E(S)(1-C(S))</a:t>
            </a:r>
          </a:p>
          <a:p>
            <a:pPr lvl="2"/>
            <a:r>
              <a:rPr lang="en-US" sz="1900" dirty="0" smtClean="0"/>
              <a:t>If S provides another value: (1-E(S))/n</a:t>
            </a:r>
          </a:p>
          <a:p>
            <a:pPr lvl="1"/>
            <a:r>
              <a:rPr lang="en-US" altLang="zh-CN" sz="2300" dirty="0" smtClean="0"/>
              <a:t>Pr(</a:t>
            </a:r>
            <a:r>
              <a:rPr lang="az-Cyrl-AZ" altLang="zh-CN" sz="2300" dirty="0" smtClean="0"/>
              <a:t>Ф</a:t>
            </a:r>
            <a:r>
              <a:rPr lang="en-US" altLang="zh-CN" sz="2300" dirty="0" smtClean="0"/>
              <a:t>(S)|</a:t>
            </a:r>
            <a:r>
              <a:rPr lang="en-US" sz="2400" dirty="0" smtClean="0">
                <a:sym typeface="Symbol"/>
              </a:rPr>
              <a:t></a:t>
            </a:r>
            <a:r>
              <a:rPr lang="en-US" altLang="zh-CN" sz="2300" dirty="0" smtClean="0">
                <a:sym typeface="Symbol"/>
              </a:rPr>
              <a:t>)—the object does not exist initially</a:t>
            </a:r>
          </a:p>
          <a:p>
            <a:pPr lvl="2"/>
            <a:r>
              <a:rPr lang="en-US" sz="1900" dirty="0" smtClean="0"/>
              <a:t>If S does not provide any value: E(S)</a:t>
            </a:r>
          </a:p>
          <a:p>
            <a:pPr lvl="2"/>
            <a:r>
              <a:rPr lang="en-US" sz="1900" dirty="0" smtClean="0"/>
              <a:t>If S provides a value : (1-E(S))/(n+1)</a:t>
            </a:r>
            <a:endParaRPr lang="en-US" sz="2300" dirty="0" smtClean="0"/>
          </a:p>
          <a:p>
            <a:endParaRPr lang="en-US" dirty="0"/>
          </a:p>
        </p:txBody>
      </p:sp>
      <p:sp>
        <p:nvSpPr>
          <p:cNvPr id="5" name="Slide Number Placeholder 4"/>
          <p:cNvSpPr>
            <a:spLocks noGrp="1"/>
          </p:cNvSpPr>
          <p:nvPr>
            <p:ph type="sldNum" sz="quarter" idx="16"/>
          </p:nvPr>
        </p:nvSpPr>
        <p:spPr/>
        <p:txBody>
          <a:bodyPr>
            <a:normAutofit fontScale="85000" lnSpcReduction="20000"/>
          </a:bodyPr>
          <a:lstStyle/>
          <a:p>
            <a:fld id="{6C6AE60A-B69C-4790-82F7-3882EDF23186}" type="slidenum">
              <a:rPr lang="de-DE" smtClean="0"/>
              <a:pPr/>
              <a:t>74</a:t>
            </a:fld>
            <a:endParaRPr lang="de-DE"/>
          </a:p>
        </p:txBody>
      </p:sp>
      <p:sp>
        <p:nvSpPr>
          <p:cNvPr id="6" name="Footer Placeholder 5"/>
          <p:cNvSpPr>
            <a:spLocks noGrp="1"/>
          </p:cNvSpPr>
          <p:nvPr>
            <p:ph type="ftr" sz="quarter" idx="17"/>
          </p:nvPr>
        </p:nvSpPr>
        <p:spPr/>
        <p:txBody>
          <a:bodyPr/>
          <a:lstStyle/>
          <a:p>
            <a:r>
              <a:rPr lang="de-DE" smtClean="0"/>
              <a:t>Data Fusion | VLDB 2009 Tutorial | Luna Dong &amp; Felix Naumann</a:t>
            </a:r>
            <a:endParaRPr lang="de-DE"/>
          </a:p>
        </p:txBody>
      </p:sp>
      <p:graphicFrame>
        <p:nvGraphicFramePr>
          <p:cNvPr id="7" name="Diagram 6"/>
          <p:cNvGraphicFramePr/>
          <p:nvPr/>
        </p:nvGraphicFramePr>
        <p:xfrm>
          <a:off x="571472" y="1397000"/>
          <a:ext cx="8143932" cy="1389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4"/>
          <p:cNvSpPr/>
          <p:nvPr/>
        </p:nvSpPr>
        <p:spPr>
          <a:xfrm>
            <a:off x="4714876" y="3000372"/>
            <a:ext cx="785818" cy="31432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Discover Evolving True Values</a:t>
            </a:r>
            <a:endParaRPr lang="en-US" dirty="0"/>
          </a:p>
        </p:txBody>
      </p:sp>
      <p:sp>
        <p:nvSpPr>
          <p:cNvPr id="5" name="Slide Number Placeholder 4"/>
          <p:cNvSpPr>
            <a:spLocks noGrp="1"/>
          </p:cNvSpPr>
          <p:nvPr>
            <p:ph type="sldNum" sz="quarter" idx="16"/>
          </p:nvPr>
        </p:nvSpPr>
        <p:spPr/>
        <p:txBody>
          <a:bodyPr>
            <a:normAutofit fontScale="85000" lnSpcReduction="20000"/>
          </a:bodyPr>
          <a:lstStyle/>
          <a:p>
            <a:fld id="{6C6AE60A-B69C-4790-82F7-3882EDF23186}" type="slidenum">
              <a:rPr lang="de-DE" smtClean="0"/>
              <a:pPr/>
              <a:t>75</a:t>
            </a:fld>
            <a:endParaRPr lang="de-DE"/>
          </a:p>
        </p:txBody>
      </p:sp>
      <p:sp>
        <p:nvSpPr>
          <p:cNvPr id="6" name="Footer Placeholder 5"/>
          <p:cNvSpPr>
            <a:spLocks noGrp="1"/>
          </p:cNvSpPr>
          <p:nvPr>
            <p:ph type="ftr" sz="quarter" idx="17"/>
          </p:nvPr>
        </p:nvSpPr>
        <p:spPr/>
        <p:txBody>
          <a:bodyPr/>
          <a:lstStyle/>
          <a:p>
            <a:r>
              <a:rPr lang="de-DE" dirty="0" smtClean="0"/>
              <a:t>Data Fusion | VLDB 2009 Tutorial | Luna Dong &amp; Felix Naumann</a:t>
            </a:r>
            <a:endParaRPr lang="de-DE" dirty="0"/>
          </a:p>
        </p:txBody>
      </p:sp>
      <p:graphicFrame>
        <p:nvGraphicFramePr>
          <p:cNvPr id="7" name="Diagram 6"/>
          <p:cNvGraphicFramePr/>
          <p:nvPr/>
        </p:nvGraphicFramePr>
        <p:xfrm>
          <a:off x="571472" y="1397000"/>
          <a:ext cx="8143932" cy="1389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0" name="Straight Arrow Connector 29"/>
          <p:cNvCxnSpPr/>
          <p:nvPr/>
        </p:nvCxnSpPr>
        <p:spPr>
          <a:xfrm flipV="1">
            <a:off x="1800248" y="3429000"/>
            <a:ext cx="6129338" cy="2202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437648" y="3236711"/>
            <a:ext cx="362600" cy="369332"/>
          </a:xfrm>
          <a:prstGeom prst="rect">
            <a:avLst/>
          </a:prstGeom>
          <a:noFill/>
        </p:spPr>
        <p:txBody>
          <a:bodyPr wrap="none" rtlCol="0">
            <a:spAutoFit/>
          </a:bodyPr>
          <a:lstStyle/>
          <a:p>
            <a:r>
              <a:rPr lang="en-US" i="1" dirty="0" smtClean="0"/>
              <a:t>O</a:t>
            </a:r>
            <a:endParaRPr lang="en-US" i="1" dirty="0"/>
          </a:p>
        </p:txBody>
      </p:sp>
      <p:sp>
        <p:nvSpPr>
          <p:cNvPr id="32" name="Oval 31"/>
          <p:cNvSpPr/>
          <p:nvPr/>
        </p:nvSpPr>
        <p:spPr>
          <a:xfrm>
            <a:off x="2371752" y="3379587"/>
            <a:ext cx="15015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 name="TextBox 32"/>
          <p:cNvSpPr txBox="1"/>
          <p:nvPr/>
        </p:nvSpPr>
        <p:spPr>
          <a:xfrm>
            <a:off x="2300314" y="3451025"/>
            <a:ext cx="502137" cy="307777"/>
          </a:xfrm>
          <a:prstGeom prst="rect">
            <a:avLst/>
          </a:prstGeom>
          <a:noFill/>
        </p:spPr>
        <p:txBody>
          <a:bodyPr wrap="square" rtlCol="0">
            <a:spAutoFit/>
          </a:bodyPr>
          <a:lstStyle/>
          <a:p>
            <a:r>
              <a:rPr lang="en-US" sz="1400" i="1" dirty="0" smtClean="0"/>
              <a:t>t'</a:t>
            </a:r>
            <a:endParaRPr lang="en-US" sz="1400" i="1" dirty="0"/>
          </a:p>
        </p:txBody>
      </p:sp>
      <p:sp>
        <p:nvSpPr>
          <p:cNvPr id="34" name="TextBox 33"/>
          <p:cNvSpPr txBox="1"/>
          <p:nvPr/>
        </p:nvSpPr>
        <p:spPr>
          <a:xfrm>
            <a:off x="2300314" y="3143248"/>
            <a:ext cx="502137" cy="307777"/>
          </a:xfrm>
          <a:prstGeom prst="rect">
            <a:avLst/>
          </a:prstGeom>
          <a:noFill/>
        </p:spPr>
        <p:txBody>
          <a:bodyPr wrap="square" rtlCol="0">
            <a:spAutoFit/>
          </a:bodyPr>
          <a:lstStyle/>
          <a:p>
            <a:r>
              <a:rPr lang="en-US" sz="1400" i="1" dirty="0" smtClean="0"/>
              <a:t>v'</a:t>
            </a:r>
            <a:endParaRPr lang="en-US" sz="1400" i="1" dirty="0"/>
          </a:p>
        </p:txBody>
      </p:sp>
      <p:cxnSp>
        <p:nvCxnSpPr>
          <p:cNvPr id="35" name="Straight Arrow Connector 34"/>
          <p:cNvCxnSpPr/>
          <p:nvPr/>
        </p:nvCxnSpPr>
        <p:spPr>
          <a:xfrm>
            <a:off x="1800248" y="4234833"/>
            <a:ext cx="6129338" cy="273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428728" y="4020519"/>
            <a:ext cx="385042" cy="369332"/>
          </a:xfrm>
          <a:prstGeom prst="rect">
            <a:avLst/>
          </a:prstGeom>
          <a:noFill/>
        </p:spPr>
        <p:txBody>
          <a:bodyPr wrap="none" rtlCol="0">
            <a:spAutoFit/>
          </a:bodyPr>
          <a:lstStyle/>
          <a:p>
            <a:r>
              <a:rPr lang="en-US" i="1" dirty="0" smtClean="0"/>
              <a:t>S</a:t>
            </a:r>
            <a:r>
              <a:rPr lang="en-US" i="1" baseline="-25000" dirty="0" smtClean="0"/>
              <a:t>1</a:t>
            </a:r>
            <a:endParaRPr lang="en-US" i="1" baseline="-25000" dirty="0"/>
          </a:p>
        </p:txBody>
      </p:sp>
      <p:sp>
        <p:nvSpPr>
          <p:cNvPr id="37" name="Oval 36"/>
          <p:cNvSpPr/>
          <p:nvPr/>
        </p:nvSpPr>
        <p:spPr>
          <a:xfrm>
            <a:off x="2869747" y="4163395"/>
            <a:ext cx="15015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 name="TextBox 38"/>
          <p:cNvSpPr txBox="1"/>
          <p:nvPr/>
        </p:nvSpPr>
        <p:spPr>
          <a:xfrm>
            <a:off x="2786050" y="3907041"/>
            <a:ext cx="502137" cy="307777"/>
          </a:xfrm>
          <a:prstGeom prst="rect">
            <a:avLst/>
          </a:prstGeom>
          <a:noFill/>
        </p:spPr>
        <p:txBody>
          <a:bodyPr wrap="square" rtlCol="0">
            <a:spAutoFit/>
          </a:bodyPr>
          <a:lstStyle/>
          <a:p>
            <a:r>
              <a:rPr lang="en-US" sz="1400" i="1" dirty="0" smtClean="0"/>
              <a:t>v'</a:t>
            </a:r>
            <a:endParaRPr lang="en-US" sz="1400" i="1" dirty="0"/>
          </a:p>
        </p:txBody>
      </p:sp>
      <p:grpSp>
        <p:nvGrpSpPr>
          <p:cNvPr id="3" name="Group 112"/>
          <p:cNvGrpSpPr/>
          <p:nvPr/>
        </p:nvGrpSpPr>
        <p:grpSpPr>
          <a:xfrm>
            <a:off x="5069995" y="3143248"/>
            <a:ext cx="502137" cy="615554"/>
            <a:chOff x="5069995" y="3143248"/>
            <a:chExt cx="502137" cy="615554"/>
          </a:xfrm>
        </p:grpSpPr>
        <p:sp>
          <p:nvSpPr>
            <p:cNvPr id="76" name="Oval 75"/>
            <p:cNvSpPr/>
            <p:nvPr/>
          </p:nvSpPr>
          <p:spPr>
            <a:xfrm>
              <a:off x="5141433" y="3379587"/>
              <a:ext cx="15015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7" name="TextBox 76"/>
            <p:cNvSpPr txBox="1"/>
            <p:nvPr/>
          </p:nvSpPr>
          <p:spPr>
            <a:xfrm>
              <a:off x="5069995" y="3451025"/>
              <a:ext cx="502137" cy="307777"/>
            </a:xfrm>
            <a:prstGeom prst="rect">
              <a:avLst/>
            </a:prstGeom>
            <a:noFill/>
          </p:spPr>
          <p:txBody>
            <a:bodyPr wrap="square" rtlCol="0">
              <a:spAutoFit/>
            </a:bodyPr>
            <a:lstStyle/>
            <a:p>
              <a:r>
                <a:rPr lang="en-US" sz="1400" i="1" dirty="0" smtClean="0"/>
                <a:t>t</a:t>
              </a:r>
              <a:endParaRPr lang="en-US" sz="1400" i="1" dirty="0"/>
            </a:p>
          </p:txBody>
        </p:sp>
        <p:sp>
          <p:nvSpPr>
            <p:cNvPr id="78" name="TextBox 77"/>
            <p:cNvSpPr txBox="1"/>
            <p:nvPr/>
          </p:nvSpPr>
          <p:spPr>
            <a:xfrm>
              <a:off x="5069995" y="3143248"/>
              <a:ext cx="502137" cy="307777"/>
            </a:xfrm>
            <a:prstGeom prst="rect">
              <a:avLst/>
            </a:prstGeom>
            <a:noFill/>
          </p:spPr>
          <p:txBody>
            <a:bodyPr wrap="square" rtlCol="0">
              <a:spAutoFit/>
            </a:bodyPr>
            <a:lstStyle/>
            <a:p>
              <a:r>
                <a:rPr lang="en-US" sz="1400" i="1" dirty="0" smtClean="0"/>
                <a:t>v</a:t>
              </a:r>
              <a:endParaRPr lang="en-US" sz="1400" i="1" dirty="0"/>
            </a:p>
          </p:txBody>
        </p:sp>
      </p:grpSp>
      <p:cxnSp>
        <p:nvCxnSpPr>
          <p:cNvPr id="79" name="Straight Arrow Connector 78"/>
          <p:cNvCxnSpPr/>
          <p:nvPr/>
        </p:nvCxnSpPr>
        <p:spPr>
          <a:xfrm>
            <a:off x="1800248" y="4685486"/>
            <a:ext cx="6129338" cy="273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428728" y="4471172"/>
            <a:ext cx="385042" cy="369332"/>
          </a:xfrm>
          <a:prstGeom prst="rect">
            <a:avLst/>
          </a:prstGeom>
          <a:noFill/>
        </p:spPr>
        <p:txBody>
          <a:bodyPr wrap="none" rtlCol="0">
            <a:spAutoFit/>
          </a:bodyPr>
          <a:lstStyle/>
          <a:p>
            <a:r>
              <a:rPr lang="en-US" i="1" dirty="0" smtClean="0"/>
              <a:t>S</a:t>
            </a:r>
            <a:r>
              <a:rPr lang="en-US" i="1" baseline="-25000" dirty="0" smtClean="0"/>
              <a:t>2</a:t>
            </a:r>
            <a:endParaRPr lang="en-US" i="1" baseline="-25000" dirty="0"/>
          </a:p>
        </p:txBody>
      </p:sp>
      <p:sp>
        <p:nvSpPr>
          <p:cNvPr id="81" name="Oval 80"/>
          <p:cNvSpPr/>
          <p:nvPr/>
        </p:nvSpPr>
        <p:spPr>
          <a:xfrm>
            <a:off x="3367742" y="4614048"/>
            <a:ext cx="15015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3" name="TextBox 82"/>
          <p:cNvSpPr txBox="1"/>
          <p:nvPr/>
        </p:nvSpPr>
        <p:spPr>
          <a:xfrm>
            <a:off x="3284045" y="4357694"/>
            <a:ext cx="502137" cy="307777"/>
          </a:xfrm>
          <a:prstGeom prst="rect">
            <a:avLst/>
          </a:prstGeom>
          <a:noFill/>
        </p:spPr>
        <p:txBody>
          <a:bodyPr wrap="square" rtlCol="0">
            <a:spAutoFit/>
          </a:bodyPr>
          <a:lstStyle/>
          <a:p>
            <a:r>
              <a:rPr lang="en-US" sz="1400" i="1" dirty="0" smtClean="0"/>
              <a:t>v'</a:t>
            </a:r>
            <a:endParaRPr lang="en-US" sz="1400" i="1" dirty="0"/>
          </a:p>
        </p:txBody>
      </p:sp>
      <p:cxnSp>
        <p:nvCxnSpPr>
          <p:cNvPr id="84" name="Straight Arrow Connector 83"/>
          <p:cNvCxnSpPr/>
          <p:nvPr/>
        </p:nvCxnSpPr>
        <p:spPr>
          <a:xfrm>
            <a:off x="1785918" y="5114114"/>
            <a:ext cx="6129338" cy="273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414398" y="4899800"/>
            <a:ext cx="385042" cy="369332"/>
          </a:xfrm>
          <a:prstGeom prst="rect">
            <a:avLst/>
          </a:prstGeom>
          <a:noFill/>
        </p:spPr>
        <p:txBody>
          <a:bodyPr wrap="none" rtlCol="0">
            <a:spAutoFit/>
          </a:bodyPr>
          <a:lstStyle/>
          <a:p>
            <a:r>
              <a:rPr lang="en-US" i="1" dirty="0" smtClean="0"/>
              <a:t>S</a:t>
            </a:r>
            <a:r>
              <a:rPr lang="en-US" i="1" baseline="-25000" dirty="0" smtClean="0"/>
              <a:t>3</a:t>
            </a:r>
            <a:endParaRPr lang="en-US" i="1" baseline="-25000" dirty="0"/>
          </a:p>
        </p:txBody>
      </p:sp>
      <p:sp>
        <p:nvSpPr>
          <p:cNvPr id="86" name="Oval 85"/>
          <p:cNvSpPr/>
          <p:nvPr/>
        </p:nvSpPr>
        <p:spPr>
          <a:xfrm>
            <a:off x="2632541" y="5041284"/>
            <a:ext cx="15015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8" name="TextBox 87"/>
          <p:cNvSpPr txBox="1"/>
          <p:nvPr/>
        </p:nvSpPr>
        <p:spPr>
          <a:xfrm>
            <a:off x="2569665" y="4786322"/>
            <a:ext cx="502137" cy="307777"/>
          </a:xfrm>
          <a:prstGeom prst="rect">
            <a:avLst/>
          </a:prstGeom>
          <a:noFill/>
        </p:spPr>
        <p:txBody>
          <a:bodyPr wrap="square" rtlCol="0">
            <a:spAutoFit/>
          </a:bodyPr>
          <a:lstStyle/>
          <a:p>
            <a:r>
              <a:rPr lang="en-US" sz="1400" i="1" dirty="0" smtClean="0"/>
              <a:t>v'</a:t>
            </a:r>
            <a:endParaRPr lang="en-US" sz="1400" i="1" dirty="0"/>
          </a:p>
        </p:txBody>
      </p:sp>
      <p:cxnSp>
        <p:nvCxnSpPr>
          <p:cNvPr id="99" name="Straight Arrow Connector 98"/>
          <p:cNvCxnSpPr/>
          <p:nvPr/>
        </p:nvCxnSpPr>
        <p:spPr>
          <a:xfrm>
            <a:off x="1800248" y="5631436"/>
            <a:ext cx="6129338" cy="273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1428728" y="5417122"/>
            <a:ext cx="367408" cy="369332"/>
          </a:xfrm>
          <a:prstGeom prst="rect">
            <a:avLst/>
          </a:prstGeom>
          <a:noFill/>
        </p:spPr>
        <p:txBody>
          <a:bodyPr wrap="none" rtlCol="0">
            <a:spAutoFit/>
          </a:bodyPr>
          <a:lstStyle/>
          <a:p>
            <a:r>
              <a:rPr lang="en-US" i="1" dirty="0" err="1" smtClean="0"/>
              <a:t>S</a:t>
            </a:r>
            <a:r>
              <a:rPr lang="en-US" i="1" baseline="-25000" dirty="0" err="1" smtClean="0"/>
              <a:t>k</a:t>
            </a:r>
            <a:endParaRPr lang="en-US" i="1" baseline="-25000" dirty="0"/>
          </a:p>
        </p:txBody>
      </p:sp>
      <p:sp>
        <p:nvSpPr>
          <p:cNvPr id="101" name="Oval 100"/>
          <p:cNvSpPr/>
          <p:nvPr/>
        </p:nvSpPr>
        <p:spPr>
          <a:xfrm>
            <a:off x="3081990" y="5559998"/>
            <a:ext cx="15015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4" name="TextBox 103"/>
          <p:cNvSpPr txBox="1"/>
          <p:nvPr/>
        </p:nvSpPr>
        <p:spPr>
          <a:xfrm>
            <a:off x="2998293" y="5303644"/>
            <a:ext cx="502137" cy="307777"/>
          </a:xfrm>
          <a:prstGeom prst="rect">
            <a:avLst/>
          </a:prstGeom>
          <a:noFill/>
        </p:spPr>
        <p:txBody>
          <a:bodyPr wrap="square" rtlCol="0">
            <a:spAutoFit/>
          </a:bodyPr>
          <a:lstStyle/>
          <a:p>
            <a:r>
              <a:rPr lang="en-US" sz="1400" i="1" dirty="0" smtClean="0"/>
              <a:t>v'</a:t>
            </a:r>
            <a:endParaRPr lang="en-US" sz="1400" i="1" dirty="0"/>
          </a:p>
        </p:txBody>
      </p:sp>
      <p:sp>
        <p:nvSpPr>
          <p:cNvPr id="105" name="Oval 104"/>
          <p:cNvSpPr/>
          <p:nvPr/>
        </p:nvSpPr>
        <p:spPr>
          <a:xfrm>
            <a:off x="6013019" y="4185420"/>
            <a:ext cx="15015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6" name="TextBox 105"/>
          <p:cNvSpPr txBox="1"/>
          <p:nvPr/>
        </p:nvSpPr>
        <p:spPr>
          <a:xfrm>
            <a:off x="5929322" y="3929066"/>
            <a:ext cx="502137" cy="307777"/>
          </a:xfrm>
          <a:prstGeom prst="rect">
            <a:avLst/>
          </a:prstGeom>
          <a:noFill/>
        </p:spPr>
        <p:txBody>
          <a:bodyPr wrap="square" rtlCol="0">
            <a:spAutoFit/>
          </a:bodyPr>
          <a:lstStyle/>
          <a:p>
            <a:r>
              <a:rPr lang="en-US" sz="1400" i="1" dirty="0" smtClean="0"/>
              <a:t>v</a:t>
            </a:r>
            <a:endParaRPr lang="en-US" sz="1400" i="1" dirty="0"/>
          </a:p>
        </p:txBody>
      </p:sp>
      <p:sp>
        <p:nvSpPr>
          <p:cNvPr id="107" name="Oval 106"/>
          <p:cNvSpPr/>
          <p:nvPr/>
        </p:nvSpPr>
        <p:spPr>
          <a:xfrm>
            <a:off x="6582452" y="4636073"/>
            <a:ext cx="15015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8" name="TextBox 107"/>
          <p:cNvSpPr txBox="1"/>
          <p:nvPr/>
        </p:nvSpPr>
        <p:spPr>
          <a:xfrm>
            <a:off x="6498755" y="4379719"/>
            <a:ext cx="502137" cy="307777"/>
          </a:xfrm>
          <a:prstGeom prst="rect">
            <a:avLst/>
          </a:prstGeom>
          <a:noFill/>
        </p:spPr>
        <p:txBody>
          <a:bodyPr wrap="square" rtlCol="0">
            <a:spAutoFit/>
          </a:bodyPr>
          <a:lstStyle/>
          <a:p>
            <a:r>
              <a:rPr lang="en-US" sz="1400" i="1" dirty="0" smtClean="0"/>
              <a:t>v</a:t>
            </a:r>
            <a:endParaRPr lang="en-US" sz="1400" i="1" dirty="0"/>
          </a:p>
        </p:txBody>
      </p:sp>
      <p:sp>
        <p:nvSpPr>
          <p:cNvPr id="109" name="Oval 108"/>
          <p:cNvSpPr/>
          <p:nvPr/>
        </p:nvSpPr>
        <p:spPr>
          <a:xfrm>
            <a:off x="5420694" y="5063309"/>
            <a:ext cx="15015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0" name="TextBox 109"/>
          <p:cNvSpPr txBox="1"/>
          <p:nvPr/>
        </p:nvSpPr>
        <p:spPr>
          <a:xfrm>
            <a:off x="5429256" y="4808347"/>
            <a:ext cx="502137" cy="307777"/>
          </a:xfrm>
          <a:prstGeom prst="rect">
            <a:avLst/>
          </a:prstGeom>
          <a:noFill/>
        </p:spPr>
        <p:txBody>
          <a:bodyPr wrap="square" rtlCol="0">
            <a:spAutoFit/>
          </a:bodyPr>
          <a:lstStyle/>
          <a:p>
            <a:r>
              <a:rPr lang="en-US" sz="1400" i="1" dirty="0" smtClean="0"/>
              <a:t>v</a:t>
            </a:r>
            <a:endParaRPr lang="en-US" sz="1400" i="1" dirty="0"/>
          </a:p>
        </p:txBody>
      </p:sp>
      <p:sp>
        <p:nvSpPr>
          <p:cNvPr id="111" name="Oval 110"/>
          <p:cNvSpPr/>
          <p:nvPr/>
        </p:nvSpPr>
        <p:spPr>
          <a:xfrm>
            <a:off x="5798705" y="5582023"/>
            <a:ext cx="15015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2" name="TextBox 111"/>
          <p:cNvSpPr txBox="1"/>
          <p:nvPr/>
        </p:nvSpPr>
        <p:spPr>
          <a:xfrm>
            <a:off x="5715008" y="5325669"/>
            <a:ext cx="502137" cy="307777"/>
          </a:xfrm>
          <a:prstGeom prst="rect">
            <a:avLst/>
          </a:prstGeom>
          <a:noFill/>
        </p:spPr>
        <p:txBody>
          <a:bodyPr wrap="square" rtlCol="0">
            <a:spAutoFit/>
          </a:bodyPr>
          <a:lstStyle/>
          <a:p>
            <a:r>
              <a:rPr lang="en-US" sz="1400" i="1" dirty="0" smtClean="0"/>
              <a:t>v</a:t>
            </a:r>
            <a:endParaRPr lang="en-US" sz="1400" i="1" dirty="0"/>
          </a:p>
        </p:txBody>
      </p:sp>
      <p:sp>
        <p:nvSpPr>
          <p:cNvPr id="114" name="TextBox 113"/>
          <p:cNvSpPr txBox="1"/>
          <p:nvPr/>
        </p:nvSpPr>
        <p:spPr>
          <a:xfrm>
            <a:off x="1370420" y="5143512"/>
            <a:ext cx="415498" cy="369332"/>
          </a:xfrm>
          <a:prstGeom prst="rect">
            <a:avLst/>
          </a:prstGeom>
          <a:noFill/>
        </p:spPr>
        <p:txBody>
          <a:bodyPr wrap="none" rtlCol="0">
            <a:spAutoFit/>
          </a:bodyPr>
          <a:lstStyle/>
          <a:p>
            <a:r>
              <a:rPr lang="en-US" i="1" dirty="0" smtClean="0"/>
              <a:t>…</a:t>
            </a:r>
            <a:endParaRPr lang="en-US" i="1"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Discover Evolving True Values</a:t>
            </a:r>
            <a:endParaRPr lang="en-US" dirty="0"/>
          </a:p>
        </p:txBody>
      </p:sp>
      <p:sp>
        <p:nvSpPr>
          <p:cNvPr id="3" name="Content Placeholder 2"/>
          <p:cNvSpPr>
            <a:spLocks noGrp="1"/>
          </p:cNvSpPr>
          <p:nvPr>
            <p:ph sz="quarter" idx="1"/>
          </p:nvPr>
        </p:nvSpPr>
        <p:spPr>
          <a:xfrm>
            <a:off x="609600" y="3000373"/>
            <a:ext cx="5962664" cy="3214710"/>
          </a:xfrm>
        </p:spPr>
        <p:txBody>
          <a:bodyPr>
            <a:normAutofit fontScale="92500" lnSpcReduction="20000"/>
          </a:bodyPr>
          <a:lstStyle/>
          <a:p>
            <a:r>
              <a:rPr lang="en-US" sz="2600" dirty="0" smtClean="0"/>
              <a:t>Decide the next transition (</a:t>
            </a:r>
            <a:r>
              <a:rPr lang="en-US" sz="2600" dirty="0" err="1" smtClean="0"/>
              <a:t>t,v</a:t>
            </a:r>
            <a:r>
              <a:rPr lang="en-US" sz="2600" dirty="0" smtClean="0"/>
              <a:t>): </a:t>
            </a:r>
            <a:r>
              <a:rPr lang="en-US" altLang="zh-CN" sz="2600" dirty="0" smtClean="0"/>
              <a:t>according to the </a:t>
            </a:r>
            <a:r>
              <a:rPr lang="en-US" altLang="zh-CN" sz="2600" dirty="0" err="1" smtClean="0"/>
              <a:t>Bayes</a:t>
            </a:r>
            <a:r>
              <a:rPr lang="en-US" altLang="zh-CN" sz="2600" dirty="0" smtClean="0"/>
              <a:t> Rule, we need to know </a:t>
            </a:r>
          </a:p>
          <a:p>
            <a:pPr lvl="1"/>
            <a:r>
              <a:rPr lang="en-US" altLang="zh-CN" sz="2300" dirty="0" smtClean="0"/>
              <a:t>Pr(</a:t>
            </a:r>
            <a:r>
              <a:rPr lang="az-Cyrl-AZ" altLang="zh-CN" sz="2300" dirty="0" smtClean="0"/>
              <a:t>Ф</a:t>
            </a:r>
            <a:r>
              <a:rPr lang="en-US" altLang="zh-CN" sz="2300" dirty="0" smtClean="0"/>
              <a:t>(S)|(</a:t>
            </a:r>
            <a:r>
              <a:rPr lang="en-US" altLang="zh-CN" sz="2300" dirty="0" err="1" smtClean="0"/>
              <a:t>t</a:t>
            </a:r>
            <a:r>
              <a:rPr lang="en-US" altLang="zh-CN" sz="2300" baseline="-25000" dirty="0" err="1" smtClean="0">
                <a:sym typeface="Symbol"/>
              </a:rPr>
              <a:t>i</a:t>
            </a:r>
            <a:r>
              <a:rPr lang="en-US" altLang="zh-CN" sz="2300" dirty="0" err="1" smtClean="0"/>
              <a:t>,v</a:t>
            </a:r>
            <a:r>
              <a:rPr lang="en-US" altLang="zh-CN" sz="2300" baseline="-25000" dirty="0" err="1" smtClean="0">
                <a:sym typeface="Symbol"/>
              </a:rPr>
              <a:t>j</a:t>
            </a:r>
            <a:r>
              <a:rPr lang="en-US" altLang="zh-CN" sz="2300" dirty="0" smtClean="0"/>
              <a:t>)</a:t>
            </a:r>
            <a:r>
              <a:rPr lang="en-US" altLang="zh-CN" sz="2300" dirty="0" smtClean="0">
                <a:sym typeface="Symbol"/>
              </a:rPr>
              <a:t>) for each time </a:t>
            </a:r>
            <a:r>
              <a:rPr lang="en-US" altLang="zh-CN" sz="2300" dirty="0" err="1" smtClean="0">
                <a:sym typeface="Symbol"/>
              </a:rPr>
              <a:t>t</a:t>
            </a:r>
            <a:r>
              <a:rPr lang="en-US" altLang="zh-CN" sz="2300" baseline="-25000" dirty="0" err="1" smtClean="0">
                <a:sym typeface="Symbol"/>
              </a:rPr>
              <a:t>i</a:t>
            </a:r>
            <a:r>
              <a:rPr lang="en-US" altLang="zh-CN" sz="2300" dirty="0" smtClean="0">
                <a:sym typeface="Symbol"/>
              </a:rPr>
              <a:t> and value </a:t>
            </a:r>
            <a:r>
              <a:rPr lang="en-US" altLang="zh-CN" sz="2300" dirty="0" err="1" smtClean="0"/>
              <a:t>v</a:t>
            </a:r>
            <a:r>
              <a:rPr lang="en-US" altLang="zh-CN" sz="2300" baseline="-25000" dirty="0" err="1" smtClean="0">
                <a:sym typeface="Symbol"/>
              </a:rPr>
              <a:t>j</a:t>
            </a:r>
            <a:endParaRPr lang="en-US" altLang="zh-CN" sz="2300" dirty="0" smtClean="0">
              <a:sym typeface="Symbol"/>
            </a:endParaRPr>
          </a:p>
          <a:p>
            <a:pPr lvl="2"/>
            <a:r>
              <a:rPr lang="en-US" sz="1900" dirty="0" smtClean="0"/>
              <a:t>If S provides </a:t>
            </a:r>
            <a:r>
              <a:rPr lang="en-US" sz="1900" dirty="0" err="1" smtClean="0"/>
              <a:t>v</a:t>
            </a:r>
            <a:r>
              <a:rPr lang="en-US" altLang="zh-CN" sz="2000" baseline="-25000" dirty="0" err="1" smtClean="0">
                <a:sym typeface="Symbol"/>
              </a:rPr>
              <a:t>j</a:t>
            </a:r>
            <a:r>
              <a:rPr lang="en-US" sz="1900" dirty="0" smtClean="0"/>
              <a:t> at time t : E(S)C(S)F(S, t-</a:t>
            </a:r>
            <a:r>
              <a:rPr lang="en-US" sz="1900" dirty="0" err="1" smtClean="0"/>
              <a:t>t</a:t>
            </a:r>
            <a:r>
              <a:rPr lang="en-US" altLang="zh-CN" sz="2000" baseline="-25000" dirty="0" err="1" smtClean="0">
                <a:sym typeface="Symbol"/>
              </a:rPr>
              <a:t>i</a:t>
            </a:r>
            <a:r>
              <a:rPr lang="en-US" sz="1900" dirty="0" smtClean="0"/>
              <a:t>)</a:t>
            </a:r>
          </a:p>
          <a:p>
            <a:pPr lvl="2"/>
            <a:r>
              <a:rPr lang="en-US" sz="1900" dirty="0" smtClean="0"/>
              <a:t>If S does not update any more: E(S)(1-C(S)F(S, </a:t>
            </a:r>
            <a:r>
              <a:rPr lang="en-US" sz="1900" dirty="0" err="1" smtClean="0"/>
              <a:t>t</a:t>
            </a:r>
            <a:r>
              <a:rPr lang="en-US" sz="1900" baseline="-25000" dirty="0" err="1" smtClean="0"/>
              <a:t>n</a:t>
            </a:r>
            <a:r>
              <a:rPr lang="en-US" sz="1900" dirty="0" err="1" smtClean="0"/>
              <a:t>-t</a:t>
            </a:r>
            <a:r>
              <a:rPr lang="en-US" altLang="zh-CN" sz="2000" baseline="-25000" dirty="0" err="1" smtClean="0">
                <a:sym typeface="Symbol"/>
              </a:rPr>
              <a:t>i</a:t>
            </a:r>
            <a:r>
              <a:rPr lang="en-US" sz="1900" dirty="0" smtClean="0"/>
              <a:t>))</a:t>
            </a:r>
          </a:p>
          <a:p>
            <a:pPr lvl="2"/>
            <a:r>
              <a:rPr lang="en-US" sz="1900" dirty="0" smtClean="0"/>
              <a:t>If S makes a wrong update: (1-E(S))/n(</a:t>
            </a:r>
            <a:r>
              <a:rPr lang="en-US" sz="1900" dirty="0" err="1" smtClean="0"/>
              <a:t>t</a:t>
            </a:r>
            <a:r>
              <a:rPr lang="en-US" sz="1900" baseline="-25000" dirty="0" err="1" smtClean="0"/>
              <a:t>n</a:t>
            </a:r>
            <a:r>
              <a:rPr lang="en-US" sz="1900" dirty="0" smtClean="0"/>
              <a:t>-t’) </a:t>
            </a:r>
            <a:br>
              <a:rPr lang="en-US" sz="1900" dirty="0" smtClean="0"/>
            </a:br>
            <a:r>
              <a:rPr lang="en-US" sz="1900" dirty="0" smtClean="0"/>
              <a:t>(</a:t>
            </a:r>
            <a:r>
              <a:rPr lang="en-US" sz="1900" dirty="0" err="1" smtClean="0"/>
              <a:t>t</a:t>
            </a:r>
            <a:r>
              <a:rPr lang="en-US" sz="1900" baseline="-25000" dirty="0" err="1" smtClean="0"/>
              <a:t>n</a:t>
            </a:r>
            <a:r>
              <a:rPr lang="en-US" sz="1900" dirty="0" smtClean="0"/>
              <a:t>—the last </a:t>
            </a:r>
            <a:r>
              <a:rPr lang="en-US" sz="1900" dirty="0" err="1" smtClean="0"/>
              <a:t>obs</a:t>
            </a:r>
            <a:r>
              <a:rPr lang="en-US" sz="1900" dirty="0" smtClean="0"/>
              <a:t> point, t’—time of the </a:t>
            </a:r>
            <a:r>
              <a:rPr lang="en-US" sz="1900" dirty="0" err="1" smtClean="0"/>
              <a:t>prev</a:t>
            </a:r>
            <a:r>
              <a:rPr lang="en-US" sz="1900" dirty="0" smtClean="0"/>
              <a:t> update)</a:t>
            </a:r>
          </a:p>
          <a:p>
            <a:pPr lvl="1"/>
            <a:r>
              <a:rPr lang="en-US" altLang="zh-CN" sz="2300" dirty="0" smtClean="0"/>
              <a:t>Pr(</a:t>
            </a:r>
            <a:r>
              <a:rPr lang="az-Cyrl-AZ" altLang="zh-CN" sz="2300" dirty="0" smtClean="0"/>
              <a:t>Ф</a:t>
            </a:r>
            <a:r>
              <a:rPr lang="en-US" altLang="zh-CN" sz="2300" dirty="0" smtClean="0"/>
              <a:t>(S)|</a:t>
            </a:r>
            <a:r>
              <a:rPr lang="en-US" altLang="zh-CN" sz="2400" dirty="0" smtClean="0">
                <a:sym typeface="Symbol"/>
              </a:rPr>
              <a:t>no more transition</a:t>
            </a:r>
            <a:r>
              <a:rPr lang="en-US" altLang="zh-CN" sz="2300" dirty="0" smtClean="0">
                <a:sym typeface="Symbol"/>
              </a:rPr>
              <a:t>): similarly computed</a:t>
            </a:r>
          </a:p>
          <a:p>
            <a:pPr lvl="2"/>
            <a:r>
              <a:rPr lang="en-US" sz="1900" dirty="0" smtClean="0"/>
              <a:t>If S does not update any more: E(S)</a:t>
            </a:r>
          </a:p>
          <a:p>
            <a:pPr lvl="2"/>
            <a:r>
              <a:rPr lang="en-US" sz="1900" dirty="0" smtClean="0"/>
              <a:t>If S makes an update: (1-E(S))/(n+1)(</a:t>
            </a:r>
            <a:r>
              <a:rPr lang="en-US" sz="1900" dirty="0" err="1" smtClean="0"/>
              <a:t>t</a:t>
            </a:r>
            <a:r>
              <a:rPr lang="en-US" sz="1900" baseline="-25000" dirty="0" err="1" smtClean="0"/>
              <a:t>n</a:t>
            </a:r>
            <a:r>
              <a:rPr lang="en-US" sz="1900" dirty="0" smtClean="0"/>
              <a:t>-t’)</a:t>
            </a:r>
          </a:p>
          <a:p>
            <a:endParaRPr lang="en-US" dirty="0"/>
          </a:p>
        </p:txBody>
      </p:sp>
      <p:sp>
        <p:nvSpPr>
          <p:cNvPr id="5" name="Slide Number Placeholder 4"/>
          <p:cNvSpPr>
            <a:spLocks noGrp="1"/>
          </p:cNvSpPr>
          <p:nvPr>
            <p:ph type="sldNum" sz="quarter" idx="16"/>
          </p:nvPr>
        </p:nvSpPr>
        <p:spPr/>
        <p:txBody>
          <a:bodyPr>
            <a:normAutofit fontScale="85000" lnSpcReduction="20000"/>
          </a:bodyPr>
          <a:lstStyle/>
          <a:p>
            <a:fld id="{6C6AE60A-B69C-4790-82F7-3882EDF23186}" type="slidenum">
              <a:rPr lang="de-DE" smtClean="0"/>
              <a:pPr/>
              <a:t>76</a:t>
            </a:fld>
            <a:endParaRPr lang="de-DE"/>
          </a:p>
        </p:txBody>
      </p:sp>
      <p:sp>
        <p:nvSpPr>
          <p:cNvPr id="6" name="Footer Placeholder 5"/>
          <p:cNvSpPr>
            <a:spLocks noGrp="1"/>
          </p:cNvSpPr>
          <p:nvPr>
            <p:ph type="ftr" sz="quarter" idx="17"/>
          </p:nvPr>
        </p:nvSpPr>
        <p:spPr/>
        <p:txBody>
          <a:bodyPr/>
          <a:lstStyle/>
          <a:p>
            <a:r>
              <a:rPr lang="de-DE" dirty="0" smtClean="0"/>
              <a:t>Data Fusion | VLDB 2009 Tutorial | Luna Dong &amp; Felix Naumann</a:t>
            </a:r>
            <a:endParaRPr lang="de-DE" dirty="0"/>
          </a:p>
        </p:txBody>
      </p:sp>
      <p:graphicFrame>
        <p:nvGraphicFramePr>
          <p:cNvPr id="7" name="Diagram 6"/>
          <p:cNvGraphicFramePr/>
          <p:nvPr/>
        </p:nvGraphicFramePr>
        <p:xfrm>
          <a:off x="571472" y="1397000"/>
          <a:ext cx="8143932" cy="1389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28"/>
          <p:cNvGrpSpPr/>
          <p:nvPr/>
        </p:nvGrpSpPr>
        <p:grpSpPr>
          <a:xfrm>
            <a:off x="6772248" y="2314898"/>
            <a:ext cx="2014594" cy="1138137"/>
            <a:chOff x="6563344" y="2721501"/>
            <a:chExt cx="2014594" cy="1138137"/>
          </a:xfrm>
        </p:grpSpPr>
        <p:cxnSp>
          <p:nvCxnSpPr>
            <p:cNvPr id="30" name="Straight Arrow Connector 29"/>
            <p:cNvCxnSpPr/>
            <p:nvPr/>
          </p:nvCxnSpPr>
          <p:spPr>
            <a:xfrm>
              <a:off x="6934864" y="3071810"/>
              <a:ext cx="1643074"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572264" y="2857496"/>
              <a:ext cx="362600" cy="369332"/>
            </a:xfrm>
            <a:prstGeom prst="rect">
              <a:avLst/>
            </a:prstGeom>
            <a:noFill/>
          </p:spPr>
          <p:txBody>
            <a:bodyPr wrap="none" rtlCol="0">
              <a:spAutoFit/>
            </a:bodyPr>
            <a:lstStyle/>
            <a:p>
              <a:r>
                <a:rPr lang="en-US" i="1" dirty="0" smtClean="0"/>
                <a:t>O</a:t>
              </a:r>
              <a:endParaRPr lang="en-US" i="1" dirty="0"/>
            </a:p>
          </p:txBody>
        </p:sp>
        <p:sp>
          <p:nvSpPr>
            <p:cNvPr id="32" name="Oval 31"/>
            <p:cNvSpPr/>
            <p:nvPr/>
          </p:nvSpPr>
          <p:spPr>
            <a:xfrm>
              <a:off x="7506368" y="3000372"/>
              <a:ext cx="15015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 name="TextBox 32"/>
            <p:cNvSpPr txBox="1"/>
            <p:nvPr/>
          </p:nvSpPr>
          <p:spPr>
            <a:xfrm>
              <a:off x="7434930" y="3071810"/>
              <a:ext cx="502137" cy="307777"/>
            </a:xfrm>
            <a:prstGeom prst="rect">
              <a:avLst/>
            </a:prstGeom>
            <a:noFill/>
          </p:spPr>
          <p:txBody>
            <a:bodyPr wrap="square" rtlCol="0">
              <a:spAutoFit/>
            </a:bodyPr>
            <a:lstStyle/>
            <a:p>
              <a:r>
                <a:rPr lang="en-US" sz="1400" i="1" dirty="0" err="1" smtClean="0"/>
                <a:t>t</a:t>
              </a:r>
              <a:r>
                <a:rPr lang="en-US" altLang="zh-CN" sz="1400" baseline="-25000" dirty="0" err="1" smtClean="0">
                  <a:sym typeface="Symbol"/>
                </a:rPr>
                <a:t>i</a:t>
              </a:r>
              <a:endParaRPr lang="en-US" sz="1400" i="1" dirty="0" smtClean="0"/>
            </a:p>
          </p:txBody>
        </p:sp>
        <p:sp>
          <p:nvSpPr>
            <p:cNvPr id="34" name="TextBox 33"/>
            <p:cNvSpPr txBox="1"/>
            <p:nvPr/>
          </p:nvSpPr>
          <p:spPr>
            <a:xfrm>
              <a:off x="7434930" y="2721501"/>
              <a:ext cx="502137" cy="307777"/>
            </a:xfrm>
            <a:prstGeom prst="rect">
              <a:avLst/>
            </a:prstGeom>
            <a:noFill/>
          </p:spPr>
          <p:txBody>
            <a:bodyPr wrap="square" rtlCol="0">
              <a:spAutoFit/>
            </a:bodyPr>
            <a:lstStyle/>
            <a:p>
              <a:r>
                <a:rPr lang="en-US" sz="1400" i="1" dirty="0" err="1" smtClean="0"/>
                <a:t>v</a:t>
              </a:r>
              <a:r>
                <a:rPr lang="en-US" altLang="zh-CN" sz="1400" baseline="-25000" dirty="0" err="1" smtClean="0">
                  <a:sym typeface="Symbol"/>
                </a:rPr>
                <a:t>j</a:t>
              </a:r>
              <a:endParaRPr lang="en-US" sz="1400" i="1" dirty="0"/>
            </a:p>
          </p:txBody>
        </p:sp>
        <p:cxnSp>
          <p:nvCxnSpPr>
            <p:cNvPr id="35" name="Straight Arrow Connector 34"/>
            <p:cNvCxnSpPr/>
            <p:nvPr/>
          </p:nvCxnSpPr>
          <p:spPr>
            <a:xfrm>
              <a:off x="6934864" y="3522463"/>
              <a:ext cx="1643074"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563344" y="3308149"/>
              <a:ext cx="300082" cy="369332"/>
            </a:xfrm>
            <a:prstGeom prst="rect">
              <a:avLst/>
            </a:prstGeom>
            <a:noFill/>
          </p:spPr>
          <p:txBody>
            <a:bodyPr wrap="none" rtlCol="0">
              <a:spAutoFit/>
            </a:bodyPr>
            <a:lstStyle/>
            <a:p>
              <a:r>
                <a:rPr lang="en-US" i="1" dirty="0" smtClean="0"/>
                <a:t>S</a:t>
              </a:r>
              <a:endParaRPr lang="en-US" i="1" dirty="0"/>
            </a:p>
          </p:txBody>
        </p:sp>
        <p:sp>
          <p:nvSpPr>
            <p:cNvPr id="37" name="Oval 36"/>
            <p:cNvSpPr/>
            <p:nvPr/>
          </p:nvSpPr>
          <p:spPr>
            <a:xfrm>
              <a:off x="8004363" y="3451025"/>
              <a:ext cx="15015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TextBox 37"/>
            <p:cNvSpPr txBox="1"/>
            <p:nvPr/>
          </p:nvSpPr>
          <p:spPr>
            <a:xfrm>
              <a:off x="7932925" y="3551861"/>
              <a:ext cx="502137" cy="307777"/>
            </a:xfrm>
            <a:prstGeom prst="rect">
              <a:avLst/>
            </a:prstGeom>
            <a:noFill/>
          </p:spPr>
          <p:txBody>
            <a:bodyPr wrap="square" rtlCol="0">
              <a:spAutoFit/>
            </a:bodyPr>
            <a:lstStyle/>
            <a:p>
              <a:r>
                <a:rPr lang="en-US" sz="1400" i="1" dirty="0" smtClean="0"/>
                <a:t>t</a:t>
              </a:r>
              <a:endParaRPr lang="en-US" sz="1400" i="1" dirty="0"/>
            </a:p>
          </p:txBody>
        </p:sp>
        <p:sp>
          <p:nvSpPr>
            <p:cNvPr id="39" name="TextBox 38"/>
            <p:cNvSpPr txBox="1"/>
            <p:nvPr/>
          </p:nvSpPr>
          <p:spPr>
            <a:xfrm>
              <a:off x="8075801" y="3214686"/>
              <a:ext cx="502137" cy="307777"/>
            </a:xfrm>
            <a:prstGeom prst="rect">
              <a:avLst/>
            </a:prstGeom>
            <a:noFill/>
          </p:spPr>
          <p:txBody>
            <a:bodyPr wrap="square" rtlCol="0">
              <a:spAutoFit/>
            </a:bodyPr>
            <a:lstStyle/>
            <a:p>
              <a:r>
                <a:rPr lang="en-US" sz="1400" i="1" dirty="0" err="1" smtClean="0"/>
                <a:t>v</a:t>
              </a:r>
              <a:r>
                <a:rPr lang="en-US" altLang="zh-CN" sz="1400" baseline="-25000" dirty="0" err="1" smtClean="0">
                  <a:sym typeface="Symbol"/>
                </a:rPr>
                <a:t>j</a:t>
              </a:r>
              <a:endParaRPr lang="en-US" sz="1400" i="1" dirty="0"/>
            </a:p>
          </p:txBody>
        </p:sp>
        <p:sp>
          <p:nvSpPr>
            <p:cNvPr id="40" name="Arc 39"/>
            <p:cNvSpPr/>
            <p:nvPr/>
          </p:nvSpPr>
          <p:spPr>
            <a:xfrm>
              <a:off x="7363492" y="3071810"/>
              <a:ext cx="714380" cy="642942"/>
            </a:xfrm>
            <a:prstGeom prst="arc">
              <a:avLst>
                <a:gd name="adj1" fmla="val 14867410"/>
                <a:gd name="adj2" fmla="val 698331"/>
              </a:avLst>
            </a:prstGeom>
            <a:ln w="1270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40"/>
          <p:cNvGrpSpPr/>
          <p:nvPr/>
        </p:nvGrpSpPr>
        <p:grpSpPr>
          <a:xfrm>
            <a:off x="6786578" y="3386468"/>
            <a:ext cx="2014594" cy="955980"/>
            <a:chOff x="991180" y="2935815"/>
            <a:chExt cx="2014594" cy="955980"/>
          </a:xfrm>
        </p:grpSpPr>
        <p:cxnSp>
          <p:nvCxnSpPr>
            <p:cNvPr id="42" name="Straight Arrow Connector 41"/>
            <p:cNvCxnSpPr/>
            <p:nvPr/>
          </p:nvCxnSpPr>
          <p:spPr>
            <a:xfrm>
              <a:off x="1362700" y="3286124"/>
              <a:ext cx="1643074"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000100" y="3071810"/>
              <a:ext cx="362600" cy="369332"/>
            </a:xfrm>
            <a:prstGeom prst="rect">
              <a:avLst/>
            </a:prstGeom>
            <a:noFill/>
          </p:spPr>
          <p:txBody>
            <a:bodyPr wrap="none" rtlCol="0">
              <a:spAutoFit/>
            </a:bodyPr>
            <a:lstStyle/>
            <a:p>
              <a:r>
                <a:rPr lang="en-US" i="1" dirty="0" smtClean="0"/>
                <a:t>O</a:t>
              </a:r>
              <a:endParaRPr lang="en-US" i="1" dirty="0"/>
            </a:p>
          </p:txBody>
        </p:sp>
        <p:sp>
          <p:nvSpPr>
            <p:cNvPr id="44" name="Oval 43"/>
            <p:cNvSpPr/>
            <p:nvPr/>
          </p:nvSpPr>
          <p:spPr>
            <a:xfrm>
              <a:off x="1934204" y="3214686"/>
              <a:ext cx="15015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 name="TextBox 44"/>
            <p:cNvSpPr txBox="1"/>
            <p:nvPr/>
          </p:nvSpPr>
          <p:spPr>
            <a:xfrm>
              <a:off x="1862766" y="3286124"/>
              <a:ext cx="502137" cy="523220"/>
            </a:xfrm>
            <a:prstGeom prst="rect">
              <a:avLst/>
            </a:prstGeom>
            <a:noFill/>
          </p:spPr>
          <p:txBody>
            <a:bodyPr wrap="square" rtlCol="0">
              <a:spAutoFit/>
            </a:bodyPr>
            <a:lstStyle/>
            <a:p>
              <a:r>
                <a:rPr lang="en-US" sz="1400" i="1" dirty="0" err="1" smtClean="0"/>
                <a:t>t</a:t>
              </a:r>
              <a:r>
                <a:rPr lang="en-US" altLang="zh-CN" sz="1400" baseline="-25000" dirty="0" err="1" smtClean="0">
                  <a:sym typeface="Symbol"/>
                </a:rPr>
                <a:t>i</a:t>
              </a:r>
              <a:endParaRPr lang="en-US" sz="1400" i="1" dirty="0" smtClean="0"/>
            </a:p>
            <a:p>
              <a:endParaRPr lang="en-US" sz="1400" i="1" dirty="0"/>
            </a:p>
          </p:txBody>
        </p:sp>
        <p:sp>
          <p:nvSpPr>
            <p:cNvPr id="46" name="TextBox 45"/>
            <p:cNvSpPr txBox="1"/>
            <p:nvPr/>
          </p:nvSpPr>
          <p:spPr>
            <a:xfrm>
              <a:off x="1862766" y="2935815"/>
              <a:ext cx="502137" cy="307777"/>
            </a:xfrm>
            <a:prstGeom prst="rect">
              <a:avLst/>
            </a:prstGeom>
            <a:noFill/>
          </p:spPr>
          <p:txBody>
            <a:bodyPr wrap="square" rtlCol="0">
              <a:spAutoFit/>
            </a:bodyPr>
            <a:lstStyle/>
            <a:p>
              <a:r>
                <a:rPr lang="en-US" sz="1400" i="1" dirty="0" err="1" smtClean="0"/>
                <a:t>v</a:t>
              </a:r>
              <a:r>
                <a:rPr lang="en-US" altLang="zh-CN" sz="1400" baseline="-25000" dirty="0" err="1" smtClean="0">
                  <a:sym typeface="Symbol"/>
                </a:rPr>
                <a:t>j</a:t>
              </a:r>
              <a:endParaRPr lang="en-US" sz="1400" i="1" dirty="0"/>
            </a:p>
          </p:txBody>
        </p:sp>
        <p:cxnSp>
          <p:nvCxnSpPr>
            <p:cNvPr id="47" name="Straight Arrow Connector 46"/>
            <p:cNvCxnSpPr/>
            <p:nvPr/>
          </p:nvCxnSpPr>
          <p:spPr>
            <a:xfrm>
              <a:off x="1362700" y="3736777"/>
              <a:ext cx="1643074"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91180" y="3522463"/>
              <a:ext cx="300082" cy="369332"/>
            </a:xfrm>
            <a:prstGeom prst="rect">
              <a:avLst/>
            </a:prstGeom>
            <a:noFill/>
          </p:spPr>
          <p:txBody>
            <a:bodyPr wrap="none" rtlCol="0">
              <a:spAutoFit/>
            </a:bodyPr>
            <a:lstStyle/>
            <a:p>
              <a:r>
                <a:rPr lang="en-US" i="1" dirty="0" smtClean="0"/>
                <a:t>S</a:t>
              </a:r>
              <a:endParaRPr lang="en-US" i="1" dirty="0"/>
            </a:p>
          </p:txBody>
        </p:sp>
      </p:grpSp>
      <p:grpSp>
        <p:nvGrpSpPr>
          <p:cNvPr id="9" name="Group 49"/>
          <p:cNvGrpSpPr/>
          <p:nvPr/>
        </p:nvGrpSpPr>
        <p:grpSpPr>
          <a:xfrm>
            <a:off x="6786578" y="4500570"/>
            <a:ext cx="2294936" cy="1167043"/>
            <a:chOff x="1205494" y="4549983"/>
            <a:chExt cx="2294936" cy="1167043"/>
          </a:xfrm>
        </p:grpSpPr>
        <p:cxnSp>
          <p:nvCxnSpPr>
            <p:cNvPr id="51" name="Straight Arrow Connector 50"/>
            <p:cNvCxnSpPr/>
            <p:nvPr/>
          </p:nvCxnSpPr>
          <p:spPr>
            <a:xfrm>
              <a:off x="1577014" y="4929198"/>
              <a:ext cx="1643074"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214414" y="4714884"/>
              <a:ext cx="362600" cy="369332"/>
            </a:xfrm>
            <a:prstGeom prst="rect">
              <a:avLst/>
            </a:prstGeom>
            <a:noFill/>
          </p:spPr>
          <p:txBody>
            <a:bodyPr wrap="none" rtlCol="0">
              <a:spAutoFit/>
            </a:bodyPr>
            <a:lstStyle/>
            <a:p>
              <a:r>
                <a:rPr lang="en-US" i="1" dirty="0" smtClean="0"/>
                <a:t>O</a:t>
              </a:r>
              <a:endParaRPr lang="en-US" i="1" dirty="0"/>
            </a:p>
          </p:txBody>
        </p:sp>
        <p:sp>
          <p:nvSpPr>
            <p:cNvPr id="53" name="Oval 52"/>
            <p:cNvSpPr/>
            <p:nvPr/>
          </p:nvSpPr>
          <p:spPr>
            <a:xfrm>
              <a:off x="2148518" y="4857760"/>
              <a:ext cx="15015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4" name="TextBox 53"/>
            <p:cNvSpPr txBox="1"/>
            <p:nvPr/>
          </p:nvSpPr>
          <p:spPr>
            <a:xfrm>
              <a:off x="2077080" y="4929198"/>
              <a:ext cx="502137" cy="523220"/>
            </a:xfrm>
            <a:prstGeom prst="rect">
              <a:avLst/>
            </a:prstGeom>
            <a:noFill/>
          </p:spPr>
          <p:txBody>
            <a:bodyPr wrap="square" rtlCol="0">
              <a:spAutoFit/>
            </a:bodyPr>
            <a:lstStyle/>
            <a:p>
              <a:r>
                <a:rPr lang="en-US" sz="1400" i="1" dirty="0" err="1" smtClean="0"/>
                <a:t>t</a:t>
              </a:r>
              <a:r>
                <a:rPr lang="en-US" altLang="zh-CN" sz="1400" baseline="-25000" dirty="0" err="1" smtClean="0">
                  <a:sym typeface="Symbol"/>
                </a:rPr>
                <a:t>i</a:t>
              </a:r>
              <a:endParaRPr lang="en-US" sz="1400" i="1" dirty="0" smtClean="0"/>
            </a:p>
            <a:p>
              <a:endParaRPr lang="en-US" sz="1400" i="1" dirty="0"/>
            </a:p>
          </p:txBody>
        </p:sp>
        <p:sp>
          <p:nvSpPr>
            <p:cNvPr id="55" name="TextBox 54"/>
            <p:cNvSpPr txBox="1"/>
            <p:nvPr/>
          </p:nvSpPr>
          <p:spPr>
            <a:xfrm>
              <a:off x="2077080" y="4549983"/>
              <a:ext cx="502137" cy="523220"/>
            </a:xfrm>
            <a:prstGeom prst="rect">
              <a:avLst/>
            </a:prstGeom>
            <a:noFill/>
          </p:spPr>
          <p:txBody>
            <a:bodyPr wrap="square" rtlCol="0">
              <a:spAutoFit/>
            </a:bodyPr>
            <a:lstStyle/>
            <a:p>
              <a:r>
                <a:rPr lang="en-US" sz="1400" i="1" dirty="0" err="1" smtClean="0"/>
                <a:t>v</a:t>
              </a:r>
              <a:r>
                <a:rPr lang="en-US" altLang="zh-CN" sz="1400" baseline="-25000" dirty="0" err="1" smtClean="0">
                  <a:sym typeface="Symbol"/>
                </a:rPr>
                <a:t>j</a:t>
              </a:r>
              <a:endParaRPr lang="en-US" sz="1400" i="1" dirty="0" smtClean="0"/>
            </a:p>
            <a:p>
              <a:endParaRPr lang="en-US" sz="1400" i="1" dirty="0"/>
            </a:p>
          </p:txBody>
        </p:sp>
        <p:cxnSp>
          <p:nvCxnSpPr>
            <p:cNvPr id="56" name="Straight Arrow Connector 55"/>
            <p:cNvCxnSpPr/>
            <p:nvPr/>
          </p:nvCxnSpPr>
          <p:spPr>
            <a:xfrm>
              <a:off x="1577014" y="5379851"/>
              <a:ext cx="1643074"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205494" y="5165537"/>
              <a:ext cx="300082" cy="369332"/>
            </a:xfrm>
            <a:prstGeom prst="rect">
              <a:avLst/>
            </a:prstGeom>
            <a:noFill/>
          </p:spPr>
          <p:txBody>
            <a:bodyPr wrap="none" rtlCol="0">
              <a:spAutoFit/>
            </a:bodyPr>
            <a:lstStyle/>
            <a:p>
              <a:r>
                <a:rPr lang="en-US" i="1" dirty="0" smtClean="0"/>
                <a:t>S</a:t>
              </a:r>
              <a:endParaRPr lang="en-US" i="1" dirty="0"/>
            </a:p>
          </p:txBody>
        </p:sp>
        <p:sp>
          <p:nvSpPr>
            <p:cNvPr id="58" name="Oval 57"/>
            <p:cNvSpPr/>
            <p:nvPr/>
          </p:nvSpPr>
          <p:spPr>
            <a:xfrm>
              <a:off x="2646513" y="5308413"/>
              <a:ext cx="15015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9" name="TextBox 58"/>
            <p:cNvSpPr txBox="1"/>
            <p:nvPr/>
          </p:nvSpPr>
          <p:spPr>
            <a:xfrm>
              <a:off x="2575075" y="5409249"/>
              <a:ext cx="502137" cy="307777"/>
            </a:xfrm>
            <a:prstGeom prst="rect">
              <a:avLst/>
            </a:prstGeom>
            <a:noFill/>
          </p:spPr>
          <p:txBody>
            <a:bodyPr wrap="square" rtlCol="0">
              <a:spAutoFit/>
            </a:bodyPr>
            <a:lstStyle/>
            <a:p>
              <a:r>
                <a:rPr lang="en-US" sz="1400" i="1" dirty="0" smtClean="0"/>
                <a:t>t</a:t>
              </a:r>
              <a:endParaRPr lang="en-US" sz="1400" i="1" dirty="0"/>
            </a:p>
          </p:txBody>
        </p:sp>
        <p:sp>
          <p:nvSpPr>
            <p:cNvPr id="60" name="TextBox 59"/>
            <p:cNvSpPr txBox="1"/>
            <p:nvPr/>
          </p:nvSpPr>
          <p:spPr>
            <a:xfrm>
              <a:off x="2717951" y="5072074"/>
              <a:ext cx="782479" cy="307777"/>
            </a:xfrm>
            <a:prstGeom prst="rect">
              <a:avLst/>
            </a:prstGeom>
            <a:noFill/>
          </p:spPr>
          <p:txBody>
            <a:bodyPr wrap="square" rtlCol="0">
              <a:spAutoFit/>
            </a:bodyPr>
            <a:lstStyle/>
            <a:p>
              <a:r>
                <a:rPr lang="en-US" sz="1400" i="1" dirty="0" smtClean="0"/>
                <a:t>v&lt;&gt;</a:t>
              </a:r>
              <a:r>
                <a:rPr lang="en-US" sz="1400" i="1" dirty="0" err="1" smtClean="0"/>
                <a:t>v</a:t>
              </a:r>
              <a:r>
                <a:rPr lang="en-US" altLang="zh-CN" sz="1400" baseline="-25000" dirty="0" err="1" smtClean="0">
                  <a:sym typeface="Symbol"/>
                </a:rPr>
                <a:t>j</a:t>
              </a:r>
              <a:endParaRPr lang="en-US" sz="1400" i="1" dirty="0" smtClean="0"/>
            </a:p>
          </p:txBody>
        </p:sp>
        <p:sp>
          <p:nvSpPr>
            <p:cNvPr id="61" name="Arc 60"/>
            <p:cNvSpPr/>
            <p:nvPr/>
          </p:nvSpPr>
          <p:spPr>
            <a:xfrm>
              <a:off x="2005642" y="4929198"/>
              <a:ext cx="714380" cy="642942"/>
            </a:xfrm>
            <a:prstGeom prst="arc">
              <a:avLst>
                <a:gd name="adj1" fmla="val 14867410"/>
                <a:gd name="adj2" fmla="val 698331"/>
              </a:avLst>
            </a:prstGeom>
            <a:ln w="1270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61"/>
          <p:cNvGrpSpPr/>
          <p:nvPr/>
        </p:nvGrpSpPr>
        <p:grpSpPr>
          <a:xfrm>
            <a:off x="6786578" y="5691862"/>
            <a:ext cx="2014594" cy="1166138"/>
            <a:chOff x="5129174" y="4570903"/>
            <a:chExt cx="2014594" cy="1166138"/>
          </a:xfrm>
        </p:grpSpPr>
        <p:cxnSp>
          <p:nvCxnSpPr>
            <p:cNvPr id="63" name="Straight Arrow Connector 62"/>
            <p:cNvCxnSpPr/>
            <p:nvPr/>
          </p:nvCxnSpPr>
          <p:spPr>
            <a:xfrm>
              <a:off x="5500694" y="4929198"/>
              <a:ext cx="1643074"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138094" y="4714884"/>
              <a:ext cx="362600" cy="369332"/>
            </a:xfrm>
            <a:prstGeom prst="rect">
              <a:avLst/>
            </a:prstGeom>
            <a:noFill/>
          </p:spPr>
          <p:txBody>
            <a:bodyPr wrap="none" rtlCol="0">
              <a:spAutoFit/>
            </a:bodyPr>
            <a:lstStyle/>
            <a:p>
              <a:r>
                <a:rPr lang="en-US" i="1" dirty="0" smtClean="0"/>
                <a:t>O</a:t>
              </a:r>
              <a:endParaRPr lang="en-US" i="1" dirty="0"/>
            </a:p>
          </p:txBody>
        </p:sp>
        <p:sp>
          <p:nvSpPr>
            <p:cNvPr id="65" name="Oval 64"/>
            <p:cNvSpPr/>
            <p:nvPr/>
          </p:nvSpPr>
          <p:spPr>
            <a:xfrm>
              <a:off x="6072198" y="4857760"/>
              <a:ext cx="15015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6" name="TextBox 65"/>
            <p:cNvSpPr txBox="1"/>
            <p:nvPr/>
          </p:nvSpPr>
          <p:spPr>
            <a:xfrm>
              <a:off x="6000760" y="4929198"/>
              <a:ext cx="502137" cy="523220"/>
            </a:xfrm>
            <a:prstGeom prst="rect">
              <a:avLst/>
            </a:prstGeom>
            <a:noFill/>
          </p:spPr>
          <p:txBody>
            <a:bodyPr wrap="square" rtlCol="0">
              <a:spAutoFit/>
            </a:bodyPr>
            <a:lstStyle/>
            <a:p>
              <a:r>
                <a:rPr lang="en-US" sz="1400" i="1" dirty="0" err="1" smtClean="0"/>
                <a:t>t</a:t>
              </a:r>
              <a:r>
                <a:rPr lang="en-US" altLang="zh-CN" sz="1400" baseline="-25000" dirty="0" err="1" smtClean="0">
                  <a:sym typeface="Symbol"/>
                </a:rPr>
                <a:t>i</a:t>
              </a:r>
              <a:endParaRPr lang="en-US" sz="1400" i="1" dirty="0" smtClean="0"/>
            </a:p>
            <a:p>
              <a:endParaRPr lang="en-US" sz="1400" i="1" dirty="0"/>
            </a:p>
          </p:txBody>
        </p:sp>
        <p:sp>
          <p:nvSpPr>
            <p:cNvPr id="67" name="TextBox 66"/>
            <p:cNvSpPr txBox="1"/>
            <p:nvPr/>
          </p:nvSpPr>
          <p:spPr>
            <a:xfrm>
              <a:off x="6000760" y="4570903"/>
              <a:ext cx="502137" cy="523220"/>
            </a:xfrm>
            <a:prstGeom prst="rect">
              <a:avLst/>
            </a:prstGeom>
            <a:noFill/>
          </p:spPr>
          <p:txBody>
            <a:bodyPr wrap="square" rtlCol="0">
              <a:spAutoFit/>
            </a:bodyPr>
            <a:lstStyle/>
            <a:p>
              <a:r>
                <a:rPr lang="en-US" sz="1400" i="1" dirty="0" err="1" smtClean="0"/>
                <a:t>v</a:t>
              </a:r>
              <a:r>
                <a:rPr lang="en-US" altLang="zh-CN" sz="1400" baseline="-25000" dirty="0" err="1" smtClean="0">
                  <a:sym typeface="Symbol"/>
                </a:rPr>
                <a:t>j</a:t>
              </a:r>
              <a:endParaRPr lang="en-US" sz="1400" i="1" dirty="0" smtClean="0"/>
            </a:p>
            <a:p>
              <a:endParaRPr lang="en-US" sz="1400" i="1" dirty="0"/>
            </a:p>
          </p:txBody>
        </p:sp>
        <p:cxnSp>
          <p:nvCxnSpPr>
            <p:cNvPr id="68" name="Straight Arrow Connector 67"/>
            <p:cNvCxnSpPr/>
            <p:nvPr/>
          </p:nvCxnSpPr>
          <p:spPr>
            <a:xfrm>
              <a:off x="5500694" y="5379851"/>
              <a:ext cx="1643074"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129174" y="5165537"/>
              <a:ext cx="300082" cy="369332"/>
            </a:xfrm>
            <a:prstGeom prst="rect">
              <a:avLst/>
            </a:prstGeom>
            <a:noFill/>
          </p:spPr>
          <p:txBody>
            <a:bodyPr wrap="none" rtlCol="0">
              <a:spAutoFit/>
            </a:bodyPr>
            <a:lstStyle/>
            <a:p>
              <a:r>
                <a:rPr lang="en-US" i="1" dirty="0" smtClean="0"/>
                <a:t>S</a:t>
              </a:r>
              <a:endParaRPr lang="en-US" i="1" dirty="0"/>
            </a:p>
          </p:txBody>
        </p:sp>
        <p:sp>
          <p:nvSpPr>
            <p:cNvPr id="70" name="Oval 69"/>
            <p:cNvSpPr/>
            <p:nvPr/>
          </p:nvSpPr>
          <p:spPr>
            <a:xfrm>
              <a:off x="5715008" y="5286388"/>
              <a:ext cx="15015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1" name="TextBox 70"/>
            <p:cNvSpPr txBox="1"/>
            <p:nvPr/>
          </p:nvSpPr>
          <p:spPr>
            <a:xfrm>
              <a:off x="5500694" y="5429264"/>
              <a:ext cx="502137" cy="307777"/>
            </a:xfrm>
            <a:prstGeom prst="rect">
              <a:avLst/>
            </a:prstGeom>
            <a:noFill/>
          </p:spPr>
          <p:txBody>
            <a:bodyPr wrap="square" rtlCol="0">
              <a:spAutoFit/>
            </a:bodyPr>
            <a:lstStyle/>
            <a:p>
              <a:r>
                <a:rPr lang="en-US" sz="1400" i="1" dirty="0" smtClean="0"/>
                <a:t>t</a:t>
              </a:r>
              <a:endParaRPr lang="en-US" sz="1400" i="1" dirty="0"/>
            </a:p>
          </p:txBody>
        </p:sp>
        <p:sp>
          <p:nvSpPr>
            <p:cNvPr id="72" name="TextBox 71"/>
            <p:cNvSpPr txBox="1"/>
            <p:nvPr/>
          </p:nvSpPr>
          <p:spPr>
            <a:xfrm>
              <a:off x="5500694" y="5072074"/>
              <a:ext cx="502137" cy="307777"/>
            </a:xfrm>
            <a:prstGeom prst="rect">
              <a:avLst/>
            </a:prstGeom>
            <a:noFill/>
          </p:spPr>
          <p:txBody>
            <a:bodyPr wrap="square" rtlCol="0">
              <a:spAutoFit/>
            </a:bodyPr>
            <a:lstStyle/>
            <a:p>
              <a:r>
                <a:rPr lang="en-US" sz="1400" i="1" dirty="0" smtClean="0"/>
                <a:t>v</a:t>
              </a:r>
              <a:endParaRPr lang="en-US" sz="1400" i="1" dirty="0"/>
            </a:p>
          </p:txBody>
        </p:sp>
        <p:sp>
          <p:nvSpPr>
            <p:cNvPr id="73" name="Arc 72"/>
            <p:cNvSpPr/>
            <p:nvPr/>
          </p:nvSpPr>
          <p:spPr>
            <a:xfrm flipH="1">
              <a:off x="5786446" y="4929198"/>
              <a:ext cx="714380" cy="642942"/>
            </a:xfrm>
            <a:prstGeom prst="arc">
              <a:avLst>
                <a:gd name="adj1" fmla="val 16234526"/>
                <a:gd name="adj2" fmla="val 698331"/>
              </a:avLst>
            </a:prstGeom>
            <a:ln w="1270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a:t>
            </a:r>
            <a:endParaRPr lang="en-US" dirty="0"/>
          </a:p>
        </p:txBody>
      </p:sp>
      <p:graphicFrame>
        <p:nvGraphicFramePr>
          <p:cNvPr id="4" name="Table 3"/>
          <p:cNvGraphicFramePr>
            <a:graphicFrameLocks noGrp="1"/>
          </p:cNvGraphicFramePr>
          <p:nvPr/>
        </p:nvGraphicFramePr>
        <p:xfrm>
          <a:off x="500034" y="1500174"/>
          <a:ext cx="8329642" cy="1295400"/>
        </p:xfrm>
        <a:graphic>
          <a:graphicData uri="http://schemas.openxmlformats.org/drawingml/2006/table">
            <a:tbl>
              <a:tblPr firstRow="1" bandRow="1">
                <a:tableStyleId>{5C22544A-7EE6-4342-B048-85BDC9FD1C3A}</a:tableStyleId>
              </a:tblPr>
              <a:tblGrid>
                <a:gridCol w="2328850"/>
                <a:gridCol w="2071702"/>
                <a:gridCol w="1928826"/>
                <a:gridCol w="2000264"/>
              </a:tblGrid>
              <a:tr h="381000">
                <a:tc>
                  <a:txBody>
                    <a:bodyPr/>
                    <a:lstStyle/>
                    <a:p>
                      <a:pPr algn="ctr"/>
                      <a:endParaRPr lang="en-US" dirty="0"/>
                    </a:p>
                  </a:txBody>
                  <a:tcPr/>
                </a:tc>
                <a:tc>
                  <a:txBody>
                    <a:bodyPr/>
                    <a:lstStyle/>
                    <a:p>
                      <a:pPr algn="ctr"/>
                      <a:r>
                        <a:rPr lang="en-US" dirty="0" smtClean="0"/>
                        <a:t>S1</a:t>
                      </a:r>
                      <a:endParaRPr lang="en-US" dirty="0"/>
                    </a:p>
                  </a:txBody>
                  <a:tcPr/>
                </a:tc>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r>
              <a:tr h="914400">
                <a:tc>
                  <a:txBody>
                    <a:bodyPr/>
                    <a:lstStyle/>
                    <a:p>
                      <a:pPr algn="ctr"/>
                      <a:r>
                        <a:rPr lang="en-US" dirty="0" smtClean="0"/>
                        <a:t>Halevy</a:t>
                      </a:r>
                    </a:p>
                    <a:p>
                      <a:pPr algn="ctr"/>
                      <a:r>
                        <a:rPr lang="en-US" sz="1600" dirty="0" smtClean="0"/>
                        <a:t>(</a:t>
                      </a:r>
                      <a:r>
                        <a:rPr lang="az-Cyrl-AZ" sz="1600" dirty="0" smtClean="0"/>
                        <a:t>Ѳ</a:t>
                      </a:r>
                      <a:r>
                        <a:rPr lang="en-US" sz="1600" dirty="0" smtClean="0"/>
                        <a:t>, UW), (05, </a:t>
                      </a:r>
                      <a:r>
                        <a:rPr lang="en-US" sz="1600" b="1" i="1" dirty="0" smtClean="0"/>
                        <a:t>Google</a:t>
                      </a:r>
                      <a:r>
                        <a:rPr lang="en-US" sz="1600" dirty="0" smtClean="0"/>
                        <a:t>)</a:t>
                      </a:r>
                      <a:endParaRPr lang="en-US" sz="1600" dirty="0"/>
                    </a:p>
                  </a:txBody>
                  <a:tcPr/>
                </a:tc>
                <a:tc>
                  <a:txBody>
                    <a:bodyPr/>
                    <a:lstStyle/>
                    <a:p>
                      <a:pPr algn="ctr"/>
                      <a:r>
                        <a:rPr lang="en-US" dirty="0" smtClean="0">
                          <a:solidFill>
                            <a:schemeClr val="tx1"/>
                          </a:solidFill>
                        </a:rPr>
                        <a:t>(00,</a:t>
                      </a:r>
                      <a:r>
                        <a:rPr lang="en-US" baseline="0" dirty="0" smtClean="0">
                          <a:solidFill>
                            <a:schemeClr val="tx1"/>
                          </a:solidFill>
                        </a:rPr>
                        <a:t> UW)</a:t>
                      </a:r>
                    </a:p>
                    <a:p>
                      <a:pPr algn="ctr"/>
                      <a:r>
                        <a:rPr lang="en-US" b="1" baseline="0" dirty="0" smtClean="0">
                          <a:solidFill>
                            <a:schemeClr val="tx1"/>
                          </a:solidFill>
                        </a:rPr>
                        <a:t>(07, </a:t>
                      </a:r>
                      <a:r>
                        <a:rPr lang="en-US" b="1" dirty="0" smtClean="0">
                          <a:solidFill>
                            <a:schemeClr val="tx1"/>
                          </a:solidFill>
                        </a:rPr>
                        <a:t>Google)</a:t>
                      </a:r>
                      <a:endParaRPr lang="en-US" b="1" dirty="0">
                        <a:solidFill>
                          <a:schemeClr val="tx1"/>
                        </a:solidFill>
                      </a:endParaRPr>
                    </a:p>
                  </a:txBody>
                  <a:tcPr/>
                </a:tc>
                <a:tc>
                  <a:txBody>
                    <a:bodyPr/>
                    <a:lstStyle/>
                    <a:p>
                      <a:pPr algn="ctr"/>
                      <a:r>
                        <a:rPr lang="en-US" dirty="0" smtClean="0">
                          <a:solidFill>
                            <a:schemeClr val="tx1"/>
                          </a:solidFill>
                        </a:rPr>
                        <a:t>(00, </a:t>
                      </a:r>
                      <a:r>
                        <a:rPr lang="en-US" dirty="0" err="1" smtClean="0">
                          <a:solidFill>
                            <a:schemeClr val="tx1"/>
                          </a:solidFill>
                        </a:rPr>
                        <a:t>UWisc</a:t>
                      </a:r>
                      <a:r>
                        <a:rPr lang="en-US" dirty="0" smtClean="0">
                          <a:solidFill>
                            <a:schemeClr val="tx1"/>
                          </a:solidFill>
                        </a:rPr>
                        <a:t>)</a:t>
                      </a:r>
                    </a:p>
                    <a:p>
                      <a:pPr algn="ctr"/>
                      <a:r>
                        <a:rPr lang="en-US" dirty="0" smtClean="0">
                          <a:solidFill>
                            <a:schemeClr val="tx1"/>
                          </a:solidFill>
                        </a:rPr>
                        <a:t>(02, UW)</a:t>
                      </a:r>
                    </a:p>
                    <a:p>
                      <a:pPr algn="ctr"/>
                      <a:r>
                        <a:rPr lang="en-US" b="1" dirty="0" smtClean="0">
                          <a:solidFill>
                            <a:schemeClr val="tx1"/>
                          </a:solidFill>
                        </a:rPr>
                        <a:t>(05, Google)</a:t>
                      </a:r>
                      <a:endParaRPr lang="en-US" b="1" dirty="0">
                        <a:solidFill>
                          <a:schemeClr val="tx1"/>
                        </a:solidFill>
                      </a:endParaRPr>
                    </a:p>
                  </a:txBody>
                  <a:tcPr/>
                </a:tc>
                <a:tc>
                  <a:txBody>
                    <a:bodyPr/>
                    <a:lstStyle/>
                    <a:p>
                      <a:pPr algn="ctr"/>
                      <a:r>
                        <a:rPr lang="en-US" dirty="0" smtClean="0">
                          <a:solidFill>
                            <a:schemeClr val="tx1"/>
                          </a:solidFill>
                        </a:rPr>
                        <a:t>(01, </a:t>
                      </a:r>
                      <a:r>
                        <a:rPr lang="en-US" dirty="0" err="1" smtClean="0">
                          <a:solidFill>
                            <a:schemeClr val="tx1"/>
                          </a:solidFill>
                        </a:rPr>
                        <a:t>UWisc</a:t>
                      </a:r>
                      <a:r>
                        <a:rPr lang="en-US" dirty="0" smtClean="0">
                          <a:solidFill>
                            <a:schemeClr val="tx1"/>
                          </a:solidFill>
                        </a:rPr>
                        <a:t>)</a:t>
                      </a:r>
                    </a:p>
                    <a:p>
                      <a:pPr algn="ctr"/>
                      <a:r>
                        <a:rPr lang="en-US" b="1" dirty="0" smtClean="0">
                          <a:solidFill>
                            <a:schemeClr val="tx1"/>
                          </a:solidFill>
                        </a:rPr>
                        <a:t>(06, UW)</a:t>
                      </a:r>
                      <a:endParaRPr lang="en-US" b="1" dirty="0">
                        <a:solidFill>
                          <a:schemeClr val="tx1"/>
                        </a:solidFill>
                      </a:endParaRPr>
                    </a:p>
                  </a:txBody>
                  <a:tcPr/>
                </a:tc>
              </a:tr>
            </a:tbl>
          </a:graphicData>
        </a:graphic>
      </p:graphicFrame>
      <p:cxnSp>
        <p:nvCxnSpPr>
          <p:cNvPr id="15" name="Straight Arrow Connector 14"/>
          <p:cNvCxnSpPr/>
          <p:nvPr/>
        </p:nvCxnSpPr>
        <p:spPr>
          <a:xfrm>
            <a:off x="1624431" y="4419600"/>
            <a:ext cx="7162800"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4348" y="4267200"/>
            <a:ext cx="643125" cy="369332"/>
          </a:xfrm>
          <a:prstGeom prst="rect">
            <a:avLst/>
          </a:prstGeom>
          <a:noFill/>
        </p:spPr>
        <p:txBody>
          <a:bodyPr wrap="none" rtlCol="0">
            <a:spAutoFit/>
          </a:bodyPr>
          <a:lstStyle/>
          <a:p>
            <a:r>
              <a:rPr lang="en-US" i="1" dirty="0" smtClean="0"/>
              <a:t>Rnd1</a:t>
            </a:r>
            <a:endParaRPr lang="en-US" i="1" dirty="0"/>
          </a:p>
        </p:txBody>
      </p:sp>
      <p:grpSp>
        <p:nvGrpSpPr>
          <p:cNvPr id="3" name="Group 34"/>
          <p:cNvGrpSpPr/>
          <p:nvPr/>
        </p:nvGrpSpPr>
        <p:grpSpPr>
          <a:xfrm>
            <a:off x="1476324" y="3974068"/>
            <a:ext cx="1071142" cy="814864"/>
            <a:chOff x="1142976" y="3974068"/>
            <a:chExt cx="1071142" cy="814864"/>
          </a:xfrm>
        </p:grpSpPr>
        <p:sp>
          <p:nvSpPr>
            <p:cNvPr id="20" name="Oval 19"/>
            <p:cNvSpPr/>
            <p:nvPr/>
          </p:nvSpPr>
          <p:spPr>
            <a:xfrm>
              <a:off x="1519683"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285852" y="4419600"/>
              <a:ext cx="928266" cy="369332"/>
            </a:xfrm>
            <a:prstGeom prst="rect">
              <a:avLst/>
            </a:prstGeom>
            <a:noFill/>
          </p:spPr>
          <p:txBody>
            <a:bodyPr wrap="square" rtlCol="0">
              <a:spAutoFit/>
            </a:bodyPr>
            <a:lstStyle/>
            <a:p>
              <a:r>
                <a:rPr lang="en-US" i="1" dirty="0" smtClean="0"/>
                <a:t>2000</a:t>
              </a:r>
              <a:endParaRPr lang="en-US" i="1" dirty="0"/>
            </a:p>
          </p:txBody>
        </p:sp>
        <p:sp>
          <p:nvSpPr>
            <p:cNvPr id="30" name="TextBox 29"/>
            <p:cNvSpPr txBox="1"/>
            <p:nvPr/>
          </p:nvSpPr>
          <p:spPr>
            <a:xfrm>
              <a:off x="1142976" y="3974068"/>
              <a:ext cx="802773" cy="369332"/>
            </a:xfrm>
            <a:prstGeom prst="rect">
              <a:avLst/>
            </a:prstGeom>
            <a:noFill/>
          </p:spPr>
          <p:txBody>
            <a:bodyPr wrap="square" rtlCol="0">
              <a:spAutoFit/>
            </a:bodyPr>
            <a:lstStyle/>
            <a:p>
              <a:r>
                <a:rPr lang="en-US" i="1" dirty="0" err="1" smtClean="0"/>
                <a:t>UWisc</a:t>
              </a:r>
              <a:endParaRPr lang="en-US" i="1" dirty="0"/>
            </a:p>
          </p:txBody>
        </p:sp>
      </p:grpSp>
      <p:grpSp>
        <p:nvGrpSpPr>
          <p:cNvPr id="5" name="Group 35"/>
          <p:cNvGrpSpPr/>
          <p:nvPr/>
        </p:nvGrpSpPr>
        <p:grpSpPr>
          <a:xfrm>
            <a:off x="3071802" y="4000504"/>
            <a:ext cx="928266" cy="805986"/>
            <a:chOff x="1285852" y="3982946"/>
            <a:chExt cx="928266" cy="805986"/>
          </a:xfrm>
        </p:grpSpPr>
        <p:sp>
          <p:nvSpPr>
            <p:cNvPr id="37" name="Oval 36"/>
            <p:cNvSpPr/>
            <p:nvPr/>
          </p:nvSpPr>
          <p:spPr>
            <a:xfrm>
              <a:off x="1519683"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285852" y="4419600"/>
              <a:ext cx="928266" cy="369332"/>
            </a:xfrm>
            <a:prstGeom prst="rect">
              <a:avLst/>
            </a:prstGeom>
            <a:noFill/>
          </p:spPr>
          <p:txBody>
            <a:bodyPr wrap="square" rtlCol="0">
              <a:spAutoFit/>
            </a:bodyPr>
            <a:lstStyle/>
            <a:p>
              <a:r>
                <a:rPr lang="en-US" i="1" dirty="0" smtClean="0"/>
                <a:t>2002</a:t>
              </a:r>
              <a:endParaRPr lang="en-US" i="1" dirty="0"/>
            </a:p>
          </p:txBody>
        </p:sp>
        <p:sp>
          <p:nvSpPr>
            <p:cNvPr id="39" name="TextBox 38"/>
            <p:cNvSpPr txBox="1"/>
            <p:nvPr/>
          </p:nvSpPr>
          <p:spPr>
            <a:xfrm>
              <a:off x="1346780" y="3982946"/>
              <a:ext cx="802773" cy="369332"/>
            </a:xfrm>
            <a:prstGeom prst="rect">
              <a:avLst/>
            </a:prstGeom>
            <a:noFill/>
          </p:spPr>
          <p:txBody>
            <a:bodyPr wrap="square" rtlCol="0">
              <a:spAutoFit/>
            </a:bodyPr>
            <a:lstStyle/>
            <a:p>
              <a:r>
                <a:rPr lang="en-US" i="1" dirty="0" smtClean="0"/>
                <a:t>UW</a:t>
              </a:r>
              <a:endParaRPr lang="en-US" i="1" dirty="0"/>
            </a:p>
          </p:txBody>
        </p:sp>
      </p:grpSp>
      <p:grpSp>
        <p:nvGrpSpPr>
          <p:cNvPr id="6" name="Group 39"/>
          <p:cNvGrpSpPr/>
          <p:nvPr/>
        </p:nvGrpSpPr>
        <p:grpSpPr>
          <a:xfrm>
            <a:off x="4643438" y="3988362"/>
            <a:ext cx="970306" cy="805986"/>
            <a:chOff x="1243812" y="3982946"/>
            <a:chExt cx="970306" cy="805986"/>
          </a:xfrm>
        </p:grpSpPr>
        <p:sp>
          <p:nvSpPr>
            <p:cNvPr id="41" name="Oval 40"/>
            <p:cNvSpPr/>
            <p:nvPr/>
          </p:nvSpPr>
          <p:spPr>
            <a:xfrm>
              <a:off x="1519683"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285852" y="4419600"/>
              <a:ext cx="928266" cy="369332"/>
            </a:xfrm>
            <a:prstGeom prst="rect">
              <a:avLst/>
            </a:prstGeom>
            <a:noFill/>
          </p:spPr>
          <p:txBody>
            <a:bodyPr wrap="square" rtlCol="0">
              <a:spAutoFit/>
            </a:bodyPr>
            <a:lstStyle/>
            <a:p>
              <a:r>
                <a:rPr lang="en-US" i="1" dirty="0" smtClean="0"/>
                <a:t>2004</a:t>
              </a:r>
              <a:endParaRPr lang="en-US" i="1" dirty="0"/>
            </a:p>
          </p:txBody>
        </p:sp>
        <p:sp>
          <p:nvSpPr>
            <p:cNvPr id="43" name="TextBox 42"/>
            <p:cNvSpPr txBox="1"/>
            <p:nvPr/>
          </p:nvSpPr>
          <p:spPr>
            <a:xfrm>
              <a:off x="1243812" y="3982946"/>
              <a:ext cx="905741" cy="369332"/>
            </a:xfrm>
            <a:prstGeom prst="rect">
              <a:avLst/>
            </a:prstGeom>
            <a:noFill/>
          </p:spPr>
          <p:txBody>
            <a:bodyPr wrap="square" rtlCol="0">
              <a:spAutoFit/>
            </a:bodyPr>
            <a:lstStyle/>
            <a:p>
              <a:r>
                <a:rPr lang="en-US" i="1" dirty="0" smtClean="0"/>
                <a:t>Google</a:t>
              </a:r>
              <a:endParaRPr lang="en-US" i="1" dirty="0"/>
            </a:p>
          </p:txBody>
        </p:sp>
      </p:grpSp>
      <p:cxnSp>
        <p:nvCxnSpPr>
          <p:cNvPr id="52" name="Straight Arrow Connector 51"/>
          <p:cNvCxnSpPr/>
          <p:nvPr/>
        </p:nvCxnSpPr>
        <p:spPr>
          <a:xfrm>
            <a:off x="1624042" y="5231854"/>
            <a:ext cx="7162800"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13959" y="5079454"/>
            <a:ext cx="643125" cy="369332"/>
          </a:xfrm>
          <a:prstGeom prst="rect">
            <a:avLst/>
          </a:prstGeom>
          <a:noFill/>
        </p:spPr>
        <p:txBody>
          <a:bodyPr wrap="none" rtlCol="0">
            <a:spAutoFit/>
          </a:bodyPr>
          <a:lstStyle/>
          <a:p>
            <a:r>
              <a:rPr lang="en-US" i="1" dirty="0" smtClean="0"/>
              <a:t>Rnd2</a:t>
            </a:r>
            <a:endParaRPr lang="en-US" i="1" dirty="0"/>
          </a:p>
        </p:txBody>
      </p:sp>
      <p:grpSp>
        <p:nvGrpSpPr>
          <p:cNvPr id="7" name="Group 53"/>
          <p:cNvGrpSpPr/>
          <p:nvPr/>
        </p:nvGrpSpPr>
        <p:grpSpPr>
          <a:xfrm>
            <a:off x="1618811" y="4786322"/>
            <a:ext cx="928266" cy="814864"/>
            <a:chOff x="1285852" y="3974068"/>
            <a:chExt cx="928266" cy="814864"/>
          </a:xfrm>
        </p:grpSpPr>
        <p:sp>
          <p:nvSpPr>
            <p:cNvPr id="55" name="Oval 54"/>
            <p:cNvSpPr/>
            <p:nvPr/>
          </p:nvSpPr>
          <p:spPr>
            <a:xfrm>
              <a:off x="1519683"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285852" y="4419600"/>
              <a:ext cx="928266" cy="369332"/>
            </a:xfrm>
            <a:prstGeom prst="rect">
              <a:avLst/>
            </a:prstGeom>
            <a:noFill/>
          </p:spPr>
          <p:txBody>
            <a:bodyPr wrap="square" rtlCol="0">
              <a:spAutoFit/>
            </a:bodyPr>
            <a:lstStyle/>
            <a:p>
              <a:r>
                <a:rPr lang="en-US" i="1" dirty="0" smtClean="0"/>
                <a:t>2000</a:t>
              </a:r>
              <a:endParaRPr lang="en-US" i="1" dirty="0"/>
            </a:p>
          </p:txBody>
        </p:sp>
        <p:sp>
          <p:nvSpPr>
            <p:cNvPr id="57" name="TextBox 56"/>
            <p:cNvSpPr txBox="1"/>
            <p:nvPr/>
          </p:nvSpPr>
          <p:spPr>
            <a:xfrm>
              <a:off x="1310083" y="3974068"/>
              <a:ext cx="635666" cy="369332"/>
            </a:xfrm>
            <a:prstGeom prst="rect">
              <a:avLst/>
            </a:prstGeom>
            <a:noFill/>
          </p:spPr>
          <p:txBody>
            <a:bodyPr wrap="square" rtlCol="0">
              <a:spAutoFit/>
            </a:bodyPr>
            <a:lstStyle/>
            <a:p>
              <a:r>
                <a:rPr lang="en-US" i="1" dirty="0" smtClean="0"/>
                <a:t>UW</a:t>
              </a:r>
              <a:endParaRPr lang="en-US" i="1" dirty="0"/>
            </a:p>
          </p:txBody>
        </p:sp>
      </p:grpSp>
      <p:grpSp>
        <p:nvGrpSpPr>
          <p:cNvPr id="8" name="Group 61"/>
          <p:cNvGrpSpPr/>
          <p:nvPr/>
        </p:nvGrpSpPr>
        <p:grpSpPr>
          <a:xfrm>
            <a:off x="4643438" y="4812758"/>
            <a:ext cx="970306" cy="793844"/>
            <a:chOff x="1243812" y="3995088"/>
            <a:chExt cx="970306" cy="793844"/>
          </a:xfrm>
        </p:grpSpPr>
        <p:sp>
          <p:nvSpPr>
            <p:cNvPr id="63" name="Oval 62"/>
            <p:cNvSpPr/>
            <p:nvPr/>
          </p:nvSpPr>
          <p:spPr>
            <a:xfrm>
              <a:off x="1519683"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285852" y="4419600"/>
              <a:ext cx="928266" cy="369332"/>
            </a:xfrm>
            <a:prstGeom prst="rect">
              <a:avLst/>
            </a:prstGeom>
            <a:noFill/>
          </p:spPr>
          <p:txBody>
            <a:bodyPr wrap="square" rtlCol="0">
              <a:spAutoFit/>
            </a:bodyPr>
            <a:lstStyle/>
            <a:p>
              <a:r>
                <a:rPr lang="en-US" i="1" dirty="0" smtClean="0"/>
                <a:t>2004</a:t>
              </a:r>
              <a:endParaRPr lang="en-US" i="1" dirty="0"/>
            </a:p>
          </p:txBody>
        </p:sp>
        <p:sp>
          <p:nvSpPr>
            <p:cNvPr id="65" name="TextBox 64"/>
            <p:cNvSpPr txBox="1"/>
            <p:nvPr/>
          </p:nvSpPr>
          <p:spPr>
            <a:xfrm>
              <a:off x="1243812" y="3995088"/>
              <a:ext cx="905741" cy="369332"/>
            </a:xfrm>
            <a:prstGeom prst="rect">
              <a:avLst/>
            </a:prstGeom>
            <a:noFill/>
          </p:spPr>
          <p:txBody>
            <a:bodyPr wrap="square" rtlCol="0">
              <a:spAutoFit/>
            </a:bodyPr>
            <a:lstStyle/>
            <a:p>
              <a:r>
                <a:rPr lang="en-US" i="1" dirty="0" smtClean="0"/>
                <a:t>Google</a:t>
              </a:r>
              <a:endParaRPr lang="en-US" i="1" dirty="0"/>
            </a:p>
          </p:txBody>
        </p:sp>
      </p:grpSp>
      <p:sp>
        <p:nvSpPr>
          <p:cNvPr id="74" name="TextBox 73"/>
          <p:cNvSpPr txBox="1"/>
          <p:nvPr/>
        </p:nvSpPr>
        <p:spPr>
          <a:xfrm>
            <a:off x="571472" y="3357562"/>
            <a:ext cx="2842701" cy="461665"/>
          </a:xfrm>
          <a:prstGeom prst="rect">
            <a:avLst/>
          </a:prstGeom>
          <a:noFill/>
        </p:spPr>
        <p:txBody>
          <a:bodyPr wrap="none" rtlCol="0">
            <a:spAutoFit/>
          </a:bodyPr>
          <a:lstStyle/>
          <a:p>
            <a:r>
              <a:rPr lang="en-US" sz="2400" dirty="0" smtClean="0"/>
              <a:t>Affiliation for Halevy:</a:t>
            </a:r>
            <a:endParaRPr lang="en-US" sz="2400" dirty="0"/>
          </a:p>
        </p:txBody>
      </p:sp>
      <p:cxnSp>
        <p:nvCxnSpPr>
          <p:cNvPr id="76" name="Straight Arrow Connector 75"/>
          <p:cNvCxnSpPr/>
          <p:nvPr/>
        </p:nvCxnSpPr>
        <p:spPr>
          <a:xfrm>
            <a:off x="1643042" y="6054648"/>
            <a:ext cx="7162800"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732959" y="5902248"/>
            <a:ext cx="643125" cy="369332"/>
          </a:xfrm>
          <a:prstGeom prst="rect">
            <a:avLst/>
          </a:prstGeom>
          <a:noFill/>
        </p:spPr>
        <p:txBody>
          <a:bodyPr wrap="none" rtlCol="0">
            <a:spAutoFit/>
          </a:bodyPr>
          <a:lstStyle/>
          <a:p>
            <a:r>
              <a:rPr lang="en-US" i="1" dirty="0" smtClean="0"/>
              <a:t>Rnd3</a:t>
            </a:r>
            <a:endParaRPr lang="en-US" i="1" dirty="0"/>
          </a:p>
        </p:txBody>
      </p:sp>
      <p:grpSp>
        <p:nvGrpSpPr>
          <p:cNvPr id="9" name="Group 77"/>
          <p:cNvGrpSpPr/>
          <p:nvPr/>
        </p:nvGrpSpPr>
        <p:grpSpPr>
          <a:xfrm>
            <a:off x="1637811" y="5609116"/>
            <a:ext cx="928266" cy="814864"/>
            <a:chOff x="1285852" y="3974068"/>
            <a:chExt cx="928266" cy="814864"/>
          </a:xfrm>
        </p:grpSpPr>
        <p:sp>
          <p:nvSpPr>
            <p:cNvPr id="79" name="Oval 78"/>
            <p:cNvSpPr/>
            <p:nvPr/>
          </p:nvSpPr>
          <p:spPr>
            <a:xfrm>
              <a:off x="1519683"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1285852" y="4419600"/>
              <a:ext cx="928266" cy="369332"/>
            </a:xfrm>
            <a:prstGeom prst="rect">
              <a:avLst/>
            </a:prstGeom>
            <a:noFill/>
          </p:spPr>
          <p:txBody>
            <a:bodyPr wrap="square" rtlCol="0">
              <a:spAutoFit/>
            </a:bodyPr>
            <a:lstStyle/>
            <a:p>
              <a:r>
                <a:rPr lang="en-US" i="1" dirty="0" smtClean="0"/>
                <a:t>2000</a:t>
              </a:r>
              <a:endParaRPr lang="en-US" i="1" dirty="0"/>
            </a:p>
          </p:txBody>
        </p:sp>
        <p:sp>
          <p:nvSpPr>
            <p:cNvPr id="81" name="TextBox 80"/>
            <p:cNvSpPr txBox="1"/>
            <p:nvPr/>
          </p:nvSpPr>
          <p:spPr>
            <a:xfrm>
              <a:off x="1310083" y="3974068"/>
              <a:ext cx="635666" cy="369332"/>
            </a:xfrm>
            <a:prstGeom prst="rect">
              <a:avLst/>
            </a:prstGeom>
            <a:noFill/>
          </p:spPr>
          <p:txBody>
            <a:bodyPr wrap="square" rtlCol="0">
              <a:spAutoFit/>
            </a:bodyPr>
            <a:lstStyle/>
            <a:p>
              <a:r>
                <a:rPr lang="en-US" i="1" dirty="0" smtClean="0"/>
                <a:t>UW</a:t>
              </a:r>
              <a:endParaRPr lang="en-US" i="1" dirty="0"/>
            </a:p>
          </p:txBody>
        </p:sp>
      </p:grpSp>
      <p:grpSp>
        <p:nvGrpSpPr>
          <p:cNvPr id="10" name="Group 81"/>
          <p:cNvGrpSpPr/>
          <p:nvPr/>
        </p:nvGrpSpPr>
        <p:grpSpPr>
          <a:xfrm>
            <a:off x="5566901" y="5635552"/>
            <a:ext cx="970306" cy="793844"/>
            <a:chOff x="1243812" y="3995088"/>
            <a:chExt cx="970306" cy="793844"/>
          </a:xfrm>
        </p:grpSpPr>
        <p:sp>
          <p:nvSpPr>
            <p:cNvPr id="83" name="Oval 82"/>
            <p:cNvSpPr/>
            <p:nvPr/>
          </p:nvSpPr>
          <p:spPr>
            <a:xfrm>
              <a:off x="1519683"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1285852" y="4419600"/>
              <a:ext cx="928266" cy="369332"/>
            </a:xfrm>
            <a:prstGeom prst="rect">
              <a:avLst/>
            </a:prstGeom>
            <a:noFill/>
          </p:spPr>
          <p:txBody>
            <a:bodyPr wrap="square" rtlCol="0">
              <a:spAutoFit/>
            </a:bodyPr>
            <a:lstStyle/>
            <a:p>
              <a:r>
                <a:rPr lang="en-US" i="1" dirty="0" smtClean="0"/>
                <a:t>2005</a:t>
              </a:r>
              <a:endParaRPr lang="en-US" i="1" dirty="0"/>
            </a:p>
          </p:txBody>
        </p:sp>
        <p:sp>
          <p:nvSpPr>
            <p:cNvPr id="85" name="TextBox 84"/>
            <p:cNvSpPr txBox="1"/>
            <p:nvPr/>
          </p:nvSpPr>
          <p:spPr>
            <a:xfrm>
              <a:off x="1243812" y="3995088"/>
              <a:ext cx="905741" cy="369332"/>
            </a:xfrm>
            <a:prstGeom prst="rect">
              <a:avLst/>
            </a:prstGeom>
            <a:noFill/>
          </p:spPr>
          <p:txBody>
            <a:bodyPr wrap="square" rtlCol="0">
              <a:spAutoFit/>
            </a:bodyPr>
            <a:lstStyle/>
            <a:p>
              <a:r>
                <a:rPr lang="en-US" i="1" dirty="0" smtClean="0"/>
                <a:t>Google</a:t>
              </a:r>
              <a:endParaRPr lang="en-US" i="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7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Advanced Truth-Discovery Techniques</a:t>
            </a:r>
            <a:endParaRPr lang="en-US" dirty="0"/>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78</a:t>
            </a:fld>
            <a:endParaRPr lang="de-DE"/>
          </a:p>
        </p:txBody>
      </p:sp>
      <p:sp>
        <p:nvSpPr>
          <p:cNvPr id="5" name="Content Placeholder 4"/>
          <p:cNvSpPr>
            <a:spLocks noGrp="1"/>
          </p:cNvSpPr>
          <p:nvPr>
            <p:ph sz="quarter" idx="1"/>
          </p:nvPr>
        </p:nvSpPr>
        <p:spPr>
          <a:xfrm>
            <a:off x="571472" y="1714488"/>
            <a:ext cx="5245236" cy="4495800"/>
          </a:xfrm>
        </p:spPr>
        <p:txBody>
          <a:bodyPr>
            <a:normAutofit fontScale="92500"/>
          </a:bodyPr>
          <a:lstStyle/>
          <a:p>
            <a:pPr>
              <a:buFont typeface="Wingdings" pitchFamily="2" charset="2"/>
              <a:buChar char=""/>
            </a:pPr>
            <a:r>
              <a:rPr lang="en-US" dirty="0" smtClean="0">
                <a:solidFill>
                  <a:schemeClr val="bg1">
                    <a:lumMod val="75000"/>
                  </a:schemeClr>
                </a:solidFill>
              </a:rPr>
              <a:t>Data sources are of different quality and we trust data from accurate sources more</a:t>
            </a:r>
          </a:p>
          <a:p>
            <a:pPr>
              <a:buFont typeface="Wingdings" pitchFamily="2" charset="2"/>
              <a:buChar char=""/>
            </a:pPr>
            <a:r>
              <a:rPr lang="en-US" dirty="0" smtClean="0">
                <a:solidFill>
                  <a:schemeClr val="bg1">
                    <a:lumMod val="75000"/>
                  </a:schemeClr>
                </a:solidFill>
              </a:rPr>
              <a:t>The real world is dynamic and the true value often evolves over time</a:t>
            </a:r>
          </a:p>
          <a:p>
            <a:pPr lvl="1"/>
            <a:r>
              <a:rPr lang="en-US" dirty="0" smtClean="0">
                <a:solidFill>
                  <a:schemeClr val="bg1">
                    <a:lumMod val="75000"/>
                  </a:schemeClr>
                </a:solidFill>
              </a:rPr>
              <a:t>E.g., person affiliation, business contact phone</a:t>
            </a:r>
          </a:p>
          <a:p>
            <a:r>
              <a:rPr lang="en-US" dirty="0" smtClean="0"/>
              <a:t>Data sources can copy from each other and errors can be propagated quickly</a:t>
            </a:r>
            <a:endParaRPr lang="en-US" dirty="0"/>
          </a:p>
        </p:txBody>
      </p:sp>
      <p:graphicFrame>
        <p:nvGraphicFramePr>
          <p:cNvPr id="6" name="Diagram 5"/>
          <p:cNvGraphicFramePr/>
          <p:nvPr/>
        </p:nvGraphicFramePr>
        <p:xfrm>
          <a:off x="6143636" y="1428736"/>
          <a:ext cx="2405058"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6"/>
          <p:cNvSpPr/>
          <p:nvPr/>
        </p:nvSpPr>
        <p:spPr>
          <a:xfrm>
            <a:off x="5286380" y="2143116"/>
            <a:ext cx="857256" cy="42862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286380" y="3786190"/>
            <a:ext cx="857256" cy="42862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286380" y="5429264"/>
            <a:ext cx="857256" cy="42862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457688" y="3143248"/>
          <a:ext cx="4445000" cy="2225040"/>
        </p:xfrm>
        <a:graphic>
          <a:graphicData uri="http://schemas.openxmlformats.org/drawingml/2006/table">
            <a:tbl>
              <a:tblPr firstRow="1" bandRow="1">
                <a:tableStyleId>{5C22544A-7EE6-4342-B048-85BDC9FD1C3A}</a:tableStyleId>
              </a:tblPr>
              <a:tblGrid>
                <a:gridCol w="1397000"/>
                <a:gridCol w="1016000"/>
                <a:gridCol w="1016000"/>
                <a:gridCol w="1016000"/>
              </a:tblGrid>
              <a:tr h="370840">
                <a:tc>
                  <a:txBody>
                    <a:bodyPr/>
                    <a:lstStyle/>
                    <a:p>
                      <a:pPr algn="ctr"/>
                      <a:endParaRPr lang="en-US" dirty="0"/>
                    </a:p>
                  </a:txBody>
                  <a:tcPr/>
                </a:tc>
                <a:tc>
                  <a:txBody>
                    <a:bodyPr/>
                    <a:lstStyle/>
                    <a:p>
                      <a:pPr algn="ctr"/>
                      <a:r>
                        <a:rPr lang="en-US" dirty="0" smtClean="0"/>
                        <a:t>S1</a:t>
                      </a:r>
                      <a:endParaRPr lang="en-US" dirty="0"/>
                    </a:p>
                  </a:txBody>
                  <a:tcPr/>
                </a:tc>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r>
              <a:tr h="370840">
                <a:tc>
                  <a:txBody>
                    <a:bodyPr/>
                    <a:lstStyle/>
                    <a:p>
                      <a:pPr algn="ctr"/>
                      <a:r>
                        <a:rPr lang="en-US" dirty="0" err="1" smtClean="0"/>
                        <a:t>Stonebraker</a:t>
                      </a:r>
                      <a:endParaRPr lang="en-US" dirty="0"/>
                    </a:p>
                  </a:txBody>
                  <a:tcPr/>
                </a:tc>
                <a:tc>
                  <a:txBody>
                    <a:bodyPr/>
                    <a:lstStyle/>
                    <a:p>
                      <a:pPr algn="ctr"/>
                      <a:r>
                        <a:rPr lang="en-US" dirty="0" smtClean="0">
                          <a:solidFill>
                            <a:srgbClr val="FF0000"/>
                          </a:solidFill>
                        </a:rPr>
                        <a:t>MIT</a:t>
                      </a:r>
                      <a:endParaRPr lang="en-US" dirty="0">
                        <a:solidFill>
                          <a:srgbClr val="FF0000"/>
                        </a:solidFill>
                      </a:endParaRPr>
                    </a:p>
                  </a:txBody>
                  <a:tcPr/>
                </a:tc>
                <a:tc>
                  <a:txBody>
                    <a:bodyPr/>
                    <a:lstStyle/>
                    <a:p>
                      <a:pPr algn="ctr"/>
                      <a:r>
                        <a:rPr lang="en-US" dirty="0" smtClean="0"/>
                        <a:t>Berkeley</a:t>
                      </a:r>
                      <a:endParaRPr lang="en-US" dirty="0"/>
                    </a:p>
                  </a:txBody>
                  <a:tcPr/>
                </a:tc>
                <a:tc>
                  <a:txBody>
                    <a:bodyPr/>
                    <a:lstStyle/>
                    <a:p>
                      <a:pPr algn="ctr"/>
                      <a:r>
                        <a:rPr lang="en-US" dirty="0" smtClean="0">
                          <a:solidFill>
                            <a:srgbClr val="FF0000"/>
                          </a:solidFill>
                        </a:rPr>
                        <a:t>MIT</a:t>
                      </a:r>
                      <a:endParaRPr lang="en-US" dirty="0">
                        <a:solidFill>
                          <a:srgbClr val="FF0000"/>
                        </a:solidFill>
                      </a:endParaRPr>
                    </a:p>
                  </a:txBody>
                  <a:tcPr/>
                </a:tc>
              </a:tr>
              <a:tr h="370840">
                <a:tc>
                  <a:txBody>
                    <a:bodyPr/>
                    <a:lstStyle/>
                    <a:p>
                      <a:pPr algn="ctr"/>
                      <a:r>
                        <a:rPr lang="en-US" dirty="0" smtClean="0"/>
                        <a:t>Dewitt</a:t>
                      </a:r>
                      <a:endParaRPr lang="en-US" dirty="0"/>
                    </a:p>
                  </a:txBody>
                  <a:tcPr/>
                </a:tc>
                <a:tc>
                  <a:txBody>
                    <a:bodyPr/>
                    <a:lstStyle/>
                    <a:p>
                      <a:pPr algn="ctr"/>
                      <a:r>
                        <a:rPr lang="en-US" dirty="0" smtClean="0">
                          <a:solidFill>
                            <a:srgbClr val="FF0000"/>
                          </a:solidFill>
                        </a:rPr>
                        <a:t>MSR</a:t>
                      </a:r>
                      <a:endParaRPr lang="en-US" dirty="0">
                        <a:solidFill>
                          <a:srgbClr val="FF0000"/>
                        </a:solidFill>
                      </a:endParaRPr>
                    </a:p>
                  </a:txBody>
                  <a:tcPr/>
                </a:tc>
                <a:tc>
                  <a:txBody>
                    <a:bodyPr/>
                    <a:lstStyle/>
                    <a:p>
                      <a:pPr algn="ctr"/>
                      <a:r>
                        <a:rPr lang="en-US" dirty="0" smtClean="0">
                          <a:solidFill>
                            <a:srgbClr val="FF0000"/>
                          </a:solidFill>
                        </a:rPr>
                        <a:t>MSR</a:t>
                      </a:r>
                      <a:endParaRPr lang="en-US" dirty="0">
                        <a:solidFill>
                          <a:srgbClr val="FF0000"/>
                        </a:solidFill>
                      </a:endParaRPr>
                    </a:p>
                  </a:txBody>
                  <a:tcPr/>
                </a:tc>
                <a:tc>
                  <a:txBody>
                    <a:bodyPr/>
                    <a:lstStyle/>
                    <a:p>
                      <a:pPr algn="ctr"/>
                      <a:r>
                        <a:rPr lang="en-US" dirty="0" err="1" smtClean="0"/>
                        <a:t>UWisc</a:t>
                      </a:r>
                      <a:endParaRPr lang="en-US" dirty="0"/>
                    </a:p>
                  </a:txBody>
                  <a:tcPr/>
                </a:tc>
              </a:tr>
              <a:tr h="370840">
                <a:tc>
                  <a:txBody>
                    <a:bodyPr/>
                    <a:lstStyle/>
                    <a:p>
                      <a:pPr algn="ctr"/>
                      <a:r>
                        <a:rPr lang="en-US" dirty="0" smtClean="0"/>
                        <a:t>Bernstein</a:t>
                      </a:r>
                      <a:endParaRPr lang="en-US" dirty="0"/>
                    </a:p>
                  </a:txBody>
                  <a:tcPr/>
                </a:tc>
                <a:tc>
                  <a:txBody>
                    <a:bodyPr/>
                    <a:lstStyle/>
                    <a:p>
                      <a:pPr algn="ctr"/>
                      <a:r>
                        <a:rPr lang="en-US" dirty="0" smtClean="0">
                          <a:solidFill>
                            <a:srgbClr val="FF0000"/>
                          </a:solidFill>
                        </a:rPr>
                        <a:t>MSR</a:t>
                      </a:r>
                      <a:endParaRPr lang="en-US" dirty="0">
                        <a:solidFill>
                          <a:srgbClr val="FF0000"/>
                        </a:solidFill>
                      </a:endParaRPr>
                    </a:p>
                  </a:txBody>
                  <a:tcPr/>
                </a:tc>
                <a:tc>
                  <a:txBody>
                    <a:bodyPr/>
                    <a:lstStyle/>
                    <a:p>
                      <a:pPr algn="ctr"/>
                      <a:r>
                        <a:rPr lang="en-US" dirty="0" smtClean="0">
                          <a:solidFill>
                            <a:srgbClr val="FF0000"/>
                          </a:solidFill>
                        </a:rPr>
                        <a:t>MSR</a:t>
                      </a:r>
                      <a:endParaRPr lang="en-US" dirty="0">
                        <a:solidFill>
                          <a:srgbClr val="FF0000"/>
                        </a:solidFill>
                      </a:endParaRPr>
                    </a:p>
                  </a:txBody>
                  <a:tcPr/>
                </a:tc>
                <a:tc>
                  <a:txBody>
                    <a:bodyPr/>
                    <a:lstStyle/>
                    <a:p>
                      <a:pPr algn="ctr"/>
                      <a:r>
                        <a:rPr lang="en-US" dirty="0" smtClean="0">
                          <a:solidFill>
                            <a:srgbClr val="FF0000"/>
                          </a:solidFill>
                        </a:rPr>
                        <a:t>MSR</a:t>
                      </a:r>
                      <a:endParaRPr lang="en-US" dirty="0">
                        <a:solidFill>
                          <a:srgbClr val="FF0000"/>
                        </a:solidFill>
                      </a:endParaRPr>
                    </a:p>
                  </a:txBody>
                  <a:tcPr/>
                </a:tc>
              </a:tr>
              <a:tr h="370840">
                <a:tc>
                  <a:txBody>
                    <a:bodyPr/>
                    <a:lstStyle/>
                    <a:p>
                      <a:pPr algn="ctr"/>
                      <a:r>
                        <a:rPr lang="en-US" dirty="0" smtClean="0"/>
                        <a:t>Carey</a:t>
                      </a:r>
                      <a:endParaRPr lang="en-US" dirty="0"/>
                    </a:p>
                  </a:txBody>
                  <a:tcPr/>
                </a:tc>
                <a:tc>
                  <a:txBody>
                    <a:bodyPr/>
                    <a:lstStyle/>
                    <a:p>
                      <a:pPr algn="ctr"/>
                      <a:r>
                        <a:rPr kumimoji="0" lang="en-US" kern="1200" dirty="0" smtClean="0">
                          <a:solidFill>
                            <a:srgbClr val="FF0000"/>
                          </a:solidFill>
                          <a:latin typeface="+mn-lt"/>
                          <a:ea typeface="+mn-ea"/>
                          <a:cs typeface="+mn-cs"/>
                        </a:rPr>
                        <a:t>UCI</a:t>
                      </a:r>
                      <a:endParaRPr kumimoji="0" lang="en-US" kern="1200" dirty="0">
                        <a:solidFill>
                          <a:srgbClr val="FF0000"/>
                        </a:solidFill>
                        <a:latin typeface="+mn-lt"/>
                        <a:ea typeface="+mn-ea"/>
                        <a:cs typeface="+mn-cs"/>
                      </a:endParaRPr>
                    </a:p>
                  </a:txBody>
                  <a:tcPr/>
                </a:tc>
                <a:tc>
                  <a:txBody>
                    <a:bodyPr/>
                    <a:lstStyle/>
                    <a:p>
                      <a:pPr algn="ctr"/>
                      <a:r>
                        <a:rPr lang="en-US" dirty="0" smtClean="0"/>
                        <a:t>AT&amp;T</a:t>
                      </a:r>
                      <a:endParaRPr lang="en-US" dirty="0"/>
                    </a:p>
                  </a:txBody>
                  <a:tcPr/>
                </a:tc>
                <a:tc>
                  <a:txBody>
                    <a:bodyPr/>
                    <a:lstStyle/>
                    <a:p>
                      <a:pPr algn="ctr"/>
                      <a:r>
                        <a:rPr lang="en-US" dirty="0" smtClean="0"/>
                        <a:t>BEA</a:t>
                      </a:r>
                      <a:endParaRPr lang="en-US" dirty="0"/>
                    </a:p>
                  </a:txBody>
                  <a:tcPr/>
                </a:tc>
              </a:tr>
              <a:tr h="370840">
                <a:tc>
                  <a:txBody>
                    <a:bodyPr/>
                    <a:lstStyle/>
                    <a:p>
                      <a:pPr algn="ctr"/>
                      <a:r>
                        <a:rPr lang="en-US" dirty="0" smtClean="0"/>
                        <a:t>Halevy</a:t>
                      </a:r>
                      <a:endParaRPr lang="en-US" dirty="0"/>
                    </a:p>
                  </a:txBody>
                  <a:tcPr/>
                </a:tc>
                <a:tc>
                  <a:txBody>
                    <a:bodyPr/>
                    <a:lstStyle/>
                    <a:p>
                      <a:pPr algn="ctr"/>
                      <a:r>
                        <a:rPr lang="en-US" dirty="0" smtClean="0">
                          <a:solidFill>
                            <a:srgbClr val="FF0000"/>
                          </a:solidFill>
                        </a:rPr>
                        <a:t>Google</a:t>
                      </a:r>
                      <a:endParaRPr lang="en-US" dirty="0">
                        <a:solidFill>
                          <a:srgbClr val="FF0000"/>
                        </a:solidFill>
                      </a:endParaRPr>
                    </a:p>
                  </a:txBody>
                  <a:tcPr/>
                </a:tc>
                <a:tc>
                  <a:txBody>
                    <a:bodyPr/>
                    <a:lstStyle/>
                    <a:p>
                      <a:pPr algn="ctr"/>
                      <a:r>
                        <a:rPr lang="en-US" dirty="0" smtClean="0">
                          <a:solidFill>
                            <a:srgbClr val="FF0000"/>
                          </a:solidFill>
                        </a:rPr>
                        <a:t>Google</a:t>
                      </a:r>
                      <a:endParaRPr lang="en-US" dirty="0">
                        <a:solidFill>
                          <a:srgbClr val="FF0000"/>
                        </a:solidFill>
                      </a:endParaRPr>
                    </a:p>
                  </a:txBody>
                  <a:tcPr/>
                </a:tc>
                <a:tc>
                  <a:txBody>
                    <a:bodyPr/>
                    <a:lstStyle/>
                    <a:p>
                      <a:pPr algn="ctr"/>
                      <a:r>
                        <a:rPr lang="en-US" dirty="0" smtClean="0"/>
                        <a:t>UW</a:t>
                      </a:r>
                      <a:endParaRPr lang="en-US" dirty="0"/>
                    </a:p>
                  </a:txBody>
                  <a:tcPr/>
                </a:tc>
              </a:tr>
            </a:tbl>
          </a:graphicData>
        </a:graphic>
      </p:graphicFrame>
      <p:sp>
        <p:nvSpPr>
          <p:cNvPr id="2" name="Title 1"/>
          <p:cNvSpPr>
            <a:spLocks noGrp="1"/>
          </p:cNvSpPr>
          <p:nvPr>
            <p:ph type="title"/>
          </p:nvPr>
        </p:nvSpPr>
        <p:spPr/>
        <p:txBody>
          <a:bodyPr>
            <a:noAutofit/>
          </a:bodyPr>
          <a:lstStyle/>
          <a:p>
            <a:r>
              <a:rPr lang="en-US" sz="3200" dirty="0" smtClean="0"/>
              <a:t>Copied Data Can Change Truth Discovery Results</a:t>
            </a:r>
            <a:endParaRPr lang="en-US" sz="3200" dirty="0"/>
          </a:p>
        </p:txBody>
      </p:sp>
      <p:sp>
        <p:nvSpPr>
          <p:cNvPr id="7" name="Content Placeholder 6"/>
          <p:cNvSpPr>
            <a:spLocks noGrp="1"/>
          </p:cNvSpPr>
          <p:nvPr>
            <p:ph sz="quarter" idx="1"/>
          </p:nvPr>
        </p:nvSpPr>
        <p:spPr>
          <a:xfrm>
            <a:off x="609600" y="1589567"/>
            <a:ext cx="8034366" cy="4572000"/>
          </a:xfrm>
        </p:spPr>
        <p:txBody>
          <a:bodyPr/>
          <a:lstStyle/>
          <a:p>
            <a:r>
              <a:rPr lang="en-US" sz="2800" dirty="0" smtClean="0"/>
              <a:t>Previous methods assume source independence</a:t>
            </a:r>
          </a:p>
        </p:txBody>
      </p:sp>
      <p:graphicFrame>
        <p:nvGraphicFramePr>
          <p:cNvPr id="5" name="Table 4"/>
          <p:cNvGraphicFramePr>
            <a:graphicFrameLocks noGrp="1"/>
          </p:cNvGraphicFramePr>
          <p:nvPr/>
        </p:nvGraphicFramePr>
        <p:xfrm>
          <a:off x="1464240" y="3141616"/>
          <a:ext cx="6477000" cy="2225040"/>
        </p:xfrm>
        <a:graphic>
          <a:graphicData uri="http://schemas.openxmlformats.org/drawingml/2006/table">
            <a:tbl>
              <a:tblPr firstRow="1" bandRow="1">
                <a:tableStyleId>{5C22544A-7EE6-4342-B048-85BDC9FD1C3A}</a:tableStyleId>
              </a:tblPr>
              <a:tblGrid>
                <a:gridCol w="1397000"/>
                <a:gridCol w="1016000"/>
                <a:gridCol w="1016000"/>
                <a:gridCol w="1016000"/>
                <a:gridCol w="1016000"/>
                <a:gridCol w="1016000"/>
              </a:tblGrid>
              <a:tr h="370840">
                <a:tc>
                  <a:txBody>
                    <a:bodyPr/>
                    <a:lstStyle/>
                    <a:p>
                      <a:pPr algn="ctr"/>
                      <a:endParaRPr lang="en-US" dirty="0"/>
                    </a:p>
                  </a:txBody>
                  <a:tcPr/>
                </a:tc>
                <a:tc>
                  <a:txBody>
                    <a:bodyPr/>
                    <a:lstStyle/>
                    <a:p>
                      <a:pPr algn="ctr"/>
                      <a:r>
                        <a:rPr lang="en-US" dirty="0" smtClean="0"/>
                        <a:t>S1</a:t>
                      </a:r>
                      <a:endParaRPr lang="en-US" dirty="0"/>
                    </a:p>
                  </a:txBody>
                  <a:tcPr/>
                </a:tc>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c>
                  <a:txBody>
                    <a:bodyPr/>
                    <a:lstStyle/>
                    <a:p>
                      <a:pPr algn="ctr"/>
                      <a:r>
                        <a:rPr lang="en-US" dirty="0" smtClean="0"/>
                        <a:t>S4</a:t>
                      </a:r>
                      <a:endParaRPr lang="en-US" dirty="0"/>
                    </a:p>
                  </a:txBody>
                  <a:tcPr/>
                </a:tc>
                <a:tc>
                  <a:txBody>
                    <a:bodyPr/>
                    <a:lstStyle/>
                    <a:p>
                      <a:pPr algn="ctr"/>
                      <a:r>
                        <a:rPr lang="en-US" dirty="0" smtClean="0"/>
                        <a:t>S5</a:t>
                      </a:r>
                      <a:endParaRPr lang="en-US" dirty="0"/>
                    </a:p>
                  </a:txBody>
                  <a:tcPr/>
                </a:tc>
              </a:tr>
              <a:tr h="370840">
                <a:tc>
                  <a:txBody>
                    <a:bodyPr/>
                    <a:lstStyle/>
                    <a:p>
                      <a:pPr algn="ctr"/>
                      <a:r>
                        <a:rPr lang="en-US" dirty="0" err="1" smtClean="0"/>
                        <a:t>Stonebraker</a:t>
                      </a:r>
                      <a:endParaRPr lang="en-US" dirty="0"/>
                    </a:p>
                  </a:txBody>
                  <a:tcPr/>
                </a:tc>
                <a:tc>
                  <a:txBody>
                    <a:bodyPr/>
                    <a:lstStyle/>
                    <a:p>
                      <a:pPr algn="ctr"/>
                      <a:r>
                        <a:rPr lang="en-US" dirty="0" smtClean="0">
                          <a:solidFill>
                            <a:srgbClr val="FF0000"/>
                          </a:solidFill>
                        </a:rPr>
                        <a:t>MIT</a:t>
                      </a:r>
                      <a:endParaRPr lang="en-US" dirty="0">
                        <a:solidFill>
                          <a:srgbClr val="FF0000"/>
                        </a:solidFill>
                      </a:endParaRPr>
                    </a:p>
                  </a:txBody>
                  <a:tcPr/>
                </a:tc>
                <a:tc>
                  <a:txBody>
                    <a:bodyPr/>
                    <a:lstStyle/>
                    <a:p>
                      <a:pPr algn="ctr"/>
                      <a:r>
                        <a:rPr lang="en-US" dirty="0" smtClean="0"/>
                        <a:t>Berkeley</a:t>
                      </a:r>
                      <a:endParaRPr lang="en-US" dirty="0"/>
                    </a:p>
                  </a:txBody>
                  <a:tcPr/>
                </a:tc>
                <a:tc>
                  <a:txBody>
                    <a:bodyPr/>
                    <a:lstStyle/>
                    <a:p>
                      <a:pPr algn="ctr"/>
                      <a:r>
                        <a:rPr lang="en-US" dirty="0" smtClean="0">
                          <a:solidFill>
                            <a:srgbClr val="FF0000"/>
                          </a:solidFill>
                        </a:rPr>
                        <a:t>MIT</a:t>
                      </a:r>
                      <a:endParaRPr lang="en-US" dirty="0">
                        <a:solidFill>
                          <a:srgbClr val="FF0000"/>
                        </a:solidFill>
                      </a:endParaRPr>
                    </a:p>
                  </a:txBody>
                  <a:tcPr/>
                </a:tc>
                <a:tc>
                  <a:txBody>
                    <a:bodyPr/>
                    <a:lstStyle/>
                    <a:p>
                      <a:pPr algn="ctr"/>
                      <a:r>
                        <a:rPr lang="en-US" dirty="0" smtClean="0">
                          <a:solidFill>
                            <a:srgbClr val="FF0000"/>
                          </a:solidFill>
                        </a:rPr>
                        <a:t>MIT</a:t>
                      </a:r>
                      <a:endParaRPr lang="en-US" dirty="0">
                        <a:solidFill>
                          <a:srgbClr val="FF0000"/>
                        </a:solidFill>
                      </a:endParaRPr>
                    </a:p>
                  </a:txBody>
                  <a:tcPr/>
                </a:tc>
                <a:tc>
                  <a:txBody>
                    <a:bodyPr/>
                    <a:lstStyle/>
                    <a:p>
                      <a:pPr algn="ctr"/>
                      <a:r>
                        <a:rPr lang="en-US" dirty="0" smtClean="0"/>
                        <a:t>MS</a:t>
                      </a:r>
                    </a:p>
                  </a:txBody>
                  <a:tcPr/>
                </a:tc>
              </a:tr>
              <a:tr h="370840">
                <a:tc>
                  <a:txBody>
                    <a:bodyPr/>
                    <a:lstStyle/>
                    <a:p>
                      <a:pPr algn="ctr"/>
                      <a:r>
                        <a:rPr lang="en-US" dirty="0" smtClean="0"/>
                        <a:t>Dewitt</a:t>
                      </a:r>
                      <a:endParaRPr lang="en-US" dirty="0"/>
                    </a:p>
                  </a:txBody>
                  <a:tcPr/>
                </a:tc>
                <a:tc>
                  <a:txBody>
                    <a:bodyPr/>
                    <a:lstStyle/>
                    <a:p>
                      <a:pPr algn="ctr"/>
                      <a:r>
                        <a:rPr lang="en-US" dirty="0" smtClean="0">
                          <a:solidFill>
                            <a:srgbClr val="FF0000"/>
                          </a:solidFill>
                        </a:rPr>
                        <a:t>MSR</a:t>
                      </a:r>
                      <a:endParaRPr lang="en-US" dirty="0">
                        <a:solidFill>
                          <a:srgbClr val="FF0000"/>
                        </a:solidFill>
                      </a:endParaRPr>
                    </a:p>
                  </a:txBody>
                  <a:tcPr/>
                </a:tc>
                <a:tc>
                  <a:txBody>
                    <a:bodyPr/>
                    <a:lstStyle/>
                    <a:p>
                      <a:pPr algn="ctr"/>
                      <a:r>
                        <a:rPr lang="en-US" dirty="0" smtClean="0">
                          <a:solidFill>
                            <a:srgbClr val="FF0000"/>
                          </a:solidFill>
                        </a:rPr>
                        <a:t>MSR</a:t>
                      </a:r>
                      <a:endParaRPr lang="en-US" dirty="0">
                        <a:solidFill>
                          <a:srgbClr val="FF0000"/>
                        </a:solidFill>
                      </a:endParaRPr>
                    </a:p>
                  </a:txBody>
                  <a:tcPr/>
                </a:tc>
                <a:tc>
                  <a:txBody>
                    <a:bodyPr/>
                    <a:lstStyle/>
                    <a:p>
                      <a:pPr algn="ctr"/>
                      <a:r>
                        <a:rPr lang="en-US" dirty="0" err="1" smtClean="0">
                          <a:solidFill>
                            <a:srgbClr val="009900"/>
                          </a:solidFill>
                        </a:rPr>
                        <a:t>UWisc</a:t>
                      </a:r>
                      <a:endParaRPr lang="en-US" dirty="0">
                        <a:solidFill>
                          <a:srgbClr val="009900"/>
                        </a:solidFill>
                      </a:endParaRPr>
                    </a:p>
                  </a:txBody>
                  <a:tcPr/>
                </a:tc>
                <a:tc>
                  <a:txBody>
                    <a:bodyPr/>
                    <a:lstStyle/>
                    <a:p>
                      <a:pPr algn="ctr"/>
                      <a:r>
                        <a:rPr lang="en-US" dirty="0" err="1" smtClean="0">
                          <a:solidFill>
                            <a:srgbClr val="009900"/>
                          </a:solidFill>
                        </a:rPr>
                        <a:t>UWisc</a:t>
                      </a:r>
                      <a:endParaRPr lang="en-US" dirty="0">
                        <a:solidFill>
                          <a:srgbClr val="009900"/>
                        </a:solidFill>
                      </a:endParaRPr>
                    </a:p>
                  </a:txBody>
                  <a:tcPr/>
                </a:tc>
                <a:tc>
                  <a:txBody>
                    <a:bodyPr/>
                    <a:lstStyle/>
                    <a:p>
                      <a:pPr algn="ctr"/>
                      <a:r>
                        <a:rPr lang="en-US" dirty="0" err="1" smtClean="0">
                          <a:solidFill>
                            <a:srgbClr val="009900"/>
                          </a:solidFill>
                        </a:rPr>
                        <a:t>UWisc</a:t>
                      </a:r>
                      <a:endParaRPr lang="en-US" dirty="0" smtClean="0">
                        <a:solidFill>
                          <a:srgbClr val="009900"/>
                        </a:solidFill>
                      </a:endParaRPr>
                    </a:p>
                  </a:txBody>
                  <a:tcPr/>
                </a:tc>
              </a:tr>
              <a:tr h="370840">
                <a:tc>
                  <a:txBody>
                    <a:bodyPr/>
                    <a:lstStyle/>
                    <a:p>
                      <a:pPr algn="ctr"/>
                      <a:r>
                        <a:rPr lang="en-US" dirty="0" smtClean="0"/>
                        <a:t>Bernstein</a:t>
                      </a:r>
                      <a:endParaRPr lang="en-US" dirty="0"/>
                    </a:p>
                  </a:txBody>
                  <a:tcPr/>
                </a:tc>
                <a:tc>
                  <a:txBody>
                    <a:bodyPr/>
                    <a:lstStyle/>
                    <a:p>
                      <a:pPr algn="ctr"/>
                      <a:r>
                        <a:rPr lang="en-US" dirty="0" smtClean="0">
                          <a:solidFill>
                            <a:srgbClr val="FF0000"/>
                          </a:solidFill>
                        </a:rPr>
                        <a:t>MSR</a:t>
                      </a:r>
                      <a:endParaRPr lang="en-US" dirty="0">
                        <a:solidFill>
                          <a:srgbClr val="FF0000"/>
                        </a:solidFill>
                      </a:endParaRPr>
                    </a:p>
                  </a:txBody>
                  <a:tcPr/>
                </a:tc>
                <a:tc>
                  <a:txBody>
                    <a:bodyPr/>
                    <a:lstStyle/>
                    <a:p>
                      <a:pPr algn="ctr"/>
                      <a:r>
                        <a:rPr lang="en-US" dirty="0" smtClean="0">
                          <a:solidFill>
                            <a:srgbClr val="FF0000"/>
                          </a:solidFill>
                        </a:rPr>
                        <a:t>MSR</a:t>
                      </a:r>
                      <a:endParaRPr lang="en-US" dirty="0">
                        <a:solidFill>
                          <a:srgbClr val="FF0000"/>
                        </a:solidFill>
                      </a:endParaRPr>
                    </a:p>
                  </a:txBody>
                  <a:tcPr/>
                </a:tc>
                <a:tc>
                  <a:txBody>
                    <a:bodyPr/>
                    <a:lstStyle/>
                    <a:p>
                      <a:pPr algn="ctr"/>
                      <a:r>
                        <a:rPr lang="en-US" dirty="0" smtClean="0">
                          <a:solidFill>
                            <a:srgbClr val="FF0000"/>
                          </a:solidFill>
                        </a:rPr>
                        <a:t>MSR</a:t>
                      </a:r>
                      <a:endParaRPr lang="en-US" dirty="0">
                        <a:solidFill>
                          <a:srgbClr val="FF0000"/>
                        </a:solidFill>
                      </a:endParaRPr>
                    </a:p>
                  </a:txBody>
                  <a:tcPr/>
                </a:tc>
                <a:tc>
                  <a:txBody>
                    <a:bodyPr/>
                    <a:lstStyle/>
                    <a:p>
                      <a:pPr algn="ctr"/>
                      <a:r>
                        <a:rPr lang="en-US" dirty="0" smtClean="0">
                          <a:solidFill>
                            <a:srgbClr val="FF0000"/>
                          </a:solidFill>
                        </a:rPr>
                        <a:t>MSR</a:t>
                      </a:r>
                      <a:endParaRPr lang="en-US" dirty="0">
                        <a:solidFill>
                          <a:srgbClr val="FF0000"/>
                        </a:solidFill>
                      </a:endParaRPr>
                    </a:p>
                  </a:txBody>
                  <a:tcPr/>
                </a:tc>
                <a:tc>
                  <a:txBody>
                    <a:bodyPr/>
                    <a:lstStyle/>
                    <a:p>
                      <a:pPr algn="ctr"/>
                      <a:r>
                        <a:rPr lang="en-US" dirty="0" smtClean="0">
                          <a:solidFill>
                            <a:srgbClr val="FF0000"/>
                          </a:solidFill>
                        </a:rPr>
                        <a:t>MSR</a:t>
                      </a:r>
                      <a:endParaRPr lang="en-US" dirty="0">
                        <a:solidFill>
                          <a:srgbClr val="FF0000"/>
                        </a:solidFill>
                      </a:endParaRPr>
                    </a:p>
                  </a:txBody>
                  <a:tcPr/>
                </a:tc>
              </a:tr>
              <a:tr h="370840">
                <a:tc>
                  <a:txBody>
                    <a:bodyPr/>
                    <a:lstStyle/>
                    <a:p>
                      <a:pPr algn="ctr"/>
                      <a:r>
                        <a:rPr lang="en-US" dirty="0" smtClean="0"/>
                        <a:t>Carey</a:t>
                      </a:r>
                      <a:endParaRPr lang="en-US" dirty="0"/>
                    </a:p>
                  </a:txBody>
                  <a:tcPr/>
                </a:tc>
                <a:tc>
                  <a:txBody>
                    <a:bodyPr/>
                    <a:lstStyle/>
                    <a:p>
                      <a:pPr algn="ctr"/>
                      <a:r>
                        <a:rPr kumimoji="0" lang="en-US" kern="1200" dirty="0" smtClean="0">
                          <a:solidFill>
                            <a:srgbClr val="FF0000"/>
                          </a:solidFill>
                          <a:latin typeface="+mn-lt"/>
                          <a:ea typeface="+mn-ea"/>
                          <a:cs typeface="+mn-cs"/>
                        </a:rPr>
                        <a:t>UCI</a:t>
                      </a:r>
                      <a:endParaRPr kumimoji="0" lang="en-US" kern="1200" dirty="0">
                        <a:solidFill>
                          <a:srgbClr val="FF0000"/>
                        </a:solidFill>
                        <a:latin typeface="+mn-lt"/>
                        <a:ea typeface="+mn-ea"/>
                        <a:cs typeface="+mn-cs"/>
                      </a:endParaRPr>
                    </a:p>
                  </a:txBody>
                  <a:tcPr/>
                </a:tc>
                <a:tc>
                  <a:txBody>
                    <a:bodyPr/>
                    <a:lstStyle/>
                    <a:p>
                      <a:pPr algn="ctr"/>
                      <a:r>
                        <a:rPr lang="en-US" dirty="0" smtClean="0"/>
                        <a:t>AT&amp;T</a:t>
                      </a:r>
                      <a:endParaRPr lang="en-US" dirty="0"/>
                    </a:p>
                  </a:txBody>
                  <a:tcPr/>
                </a:tc>
                <a:tc>
                  <a:txBody>
                    <a:bodyPr/>
                    <a:lstStyle/>
                    <a:p>
                      <a:pPr algn="ctr"/>
                      <a:r>
                        <a:rPr lang="en-US" dirty="0" smtClean="0">
                          <a:solidFill>
                            <a:srgbClr val="009900"/>
                          </a:solidFill>
                        </a:rPr>
                        <a:t>BEA</a:t>
                      </a:r>
                      <a:endParaRPr lang="en-US" dirty="0">
                        <a:solidFill>
                          <a:srgbClr val="009900"/>
                        </a:solidFill>
                      </a:endParaRPr>
                    </a:p>
                  </a:txBody>
                  <a:tcPr/>
                </a:tc>
                <a:tc>
                  <a:txBody>
                    <a:bodyPr/>
                    <a:lstStyle/>
                    <a:p>
                      <a:pPr algn="ctr"/>
                      <a:r>
                        <a:rPr lang="en-US" dirty="0" smtClean="0">
                          <a:solidFill>
                            <a:srgbClr val="009900"/>
                          </a:solidFill>
                        </a:rPr>
                        <a:t>BEA</a:t>
                      </a:r>
                      <a:endParaRPr lang="en-US" dirty="0">
                        <a:solidFill>
                          <a:srgbClr val="009900"/>
                        </a:solidFill>
                      </a:endParaRPr>
                    </a:p>
                  </a:txBody>
                  <a:tcPr/>
                </a:tc>
                <a:tc>
                  <a:txBody>
                    <a:bodyPr/>
                    <a:lstStyle/>
                    <a:p>
                      <a:pPr algn="ctr"/>
                      <a:r>
                        <a:rPr lang="en-US" dirty="0" smtClean="0">
                          <a:solidFill>
                            <a:srgbClr val="009900"/>
                          </a:solidFill>
                        </a:rPr>
                        <a:t>BEA</a:t>
                      </a:r>
                      <a:endParaRPr lang="en-US" dirty="0">
                        <a:solidFill>
                          <a:srgbClr val="009900"/>
                        </a:solidFill>
                      </a:endParaRPr>
                    </a:p>
                  </a:txBody>
                  <a:tcPr/>
                </a:tc>
              </a:tr>
              <a:tr h="370840">
                <a:tc>
                  <a:txBody>
                    <a:bodyPr/>
                    <a:lstStyle/>
                    <a:p>
                      <a:pPr algn="ctr"/>
                      <a:r>
                        <a:rPr lang="en-US" dirty="0" smtClean="0"/>
                        <a:t>Halevy</a:t>
                      </a:r>
                      <a:endParaRPr lang="en-US" dirty="0"/>
                    </a:p>
                  </a:txBody>
                  <a:tcPr/>
                </a:tc>
                <a:tc>
                  <a:txBody>
                    <a:bodyPr/>
                    <a:lstStyle/>
                    <a:p>
                      <a:pPr algn="ctr"/>
                      <a:r>
                        <a:rPr lang="en-US" dirty="0" smtClean="0">
                          <a:solidFill>
                            <a:srgbClr val="FF0000"/>
                          </a:solidFill>
                        </a:rPr>
                        <a:t>Google</a:t>
                      </a:r>
                      <a:endParaRPr lang="en-US" dirty="0">
                        <a:solidFill>
                          <a:srgbClr val="FF0000"/>
                        </a:solidFill>
                      </a:endParaRPr>
                    </a:p>
                  </a:txBody>
                  <a:tcPr/>
                </a:tc>
                <a:tc>
                  <a:txBody>
                    <a:bodyPr/>
                    <a:lstStyle/>
                    <a:p>
                      <a:pPr algn="ctr"/>
                      <a:r>
                        <a:rPr lang="en-US" dirty="0" smtClean="0">
                          <a:solidFill>
                            <a:srgbClr val="FF0000"/>
                          </a:solidFill>
                        </a:rPr>
                        <a:t>Google</a:t>
                      </a:r>
                      <a:endParaRPr lang="en-US" dirty="0">
                        <a:solidFill>
                          <a:srgbClr val="FF0000"/>
                        </a:solidFill>
                      </a:endParaRPr>
                    </a:p>
                  </a:txBody>
                  <a:tcPr/>
                </a:tc>
                <a:tc>
                  <a:txBody>
                    <a:bodyPr/>
                    <a:lstStyle/>
                    <a:p>
                      <a:pPr algn="ctr"/>
                      <a:r>
                        <a:rPr lang="en-US" dirty="0" smtClean="0">
                          <a:solidFill>
                            <a:srgbClr val="009900"/>
                          </a:solidFill>
                        </a:rPr>
                        <a:t>UW</a:t>
                      </a:r>
                      <a:endParaRPr lang="en-US" dirty="0">
                        <a:solidFill>
                          <a:srgbClr val="009900"/>
                        </a:solidFill>
                      </a:endParaRPr>
                    </a:p>
                  </a:txBody>
                  <a:tcPr/>
                </a:tc>
                <a:tc>
                  <a:txBody>
                    <a:bodyPr/>
                    <a:lstStyle/>
                    <a:p>
                      <a:pPr algn="ctr"/>
                      <a:r>
                        <a:rPr lang="en-US" dirty="0" smtClean="0">
                          <a:solidFill>
                            <a:srgbClr val="009900"/>
                          </a:solidFill>
                        </a:rPr>
                        <a:t>UW</a:t>
                      </a:r>
                      <a:endParaRPr lang="en-US" dirty="0">
                        <a:solidFill>
                          <a:srgbClr val="009900"/>
                        </a:solidFill>
                      </a:endParaRPr>
                    </a:p>
                  </a:txBody>
                  <a:tcPr/>
                </a:tc>
                <a:tc>
                  <a:txBody>
                    <a:bodyPr/>
                    <a:lstStyle/>
                    <a:p>
                      <a:pPr algn="ctr"/>
                      <a:r>
                        <a:rPr lang="en-US" dirty="0" smtClean="0">
                          <a:solidFill>
                            <a:srgbClr val="009900"/>
                          </a:solidFill>
                        </a:rPr>
                        <a:t>UW</a:t>
                      </a:r>
                      <a:endParaRPr lang="en-US" dirty="0">
                        <a:solidFill>
                          <a:srgbClr val="009900"/>
                        </a:solidFill>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normAutofit fontScale="90000"/>
          </a:bodyPr>
          <a:lstStyle/>
          <a:p>
            <a:r>
              <a:rPr lang="en-US" dirty="0" smtClean="0"/>
              <a:t>Origins of Inter-Source Conflicts</a:t>
            </a:r>
            <a:endParaRPr lang="en-US" dirty="0"/>
          </a:p>
        </p:txBody>
      </p:sp>
      <p:sp>
        <p:nvSpPr>
          <p:cNvPr id="10" name="Fußzeilenplatzhalter 9"/>
          <p:cNvSpPr>
            <a:spLocks noGrp="1"/>
          </p:cNvSpPr>
          <p:nvPr>
            <p:ph type="ftr" sz="quarter" idx="11"/>
          </p:nvPr>
        </p:nvSpPr>
        <p:spPr/>
        <p:txBody>
          <a:bodyPr/>
          <a:lstStyle/>
          <a:p>
            <a:r>
              <a:rPr lang="de-DE" smtClean="0"/>
              <a:t>Data Fusion | VLDB 2009 Tutorial | Luna Dong &amp; Felix Naumann</a:t>
            </a:r>
            <a:endParaRPr lang="de-DE"/>
          </a:p>
        </p:txBody>
      </p:sp>
      <p:sp>
        <p:nvSpPr>
          <p:cNvPr id="9" name="Foliennummernplatzhalter 8"/>
          <p:cNvSpPr>
            <a:spLocks noGrp="1"/>
          </p:cNvSpPr>
          <p:nvPr>
            <p:ph type="sldNum" sz="quarter" idx="12"/>
          </p:nvPr>
        </p:nvSpPr>
        <p:spPr/>
        <p:txBody>
          <a:bodyPr>
            <a:normAutofit fontScale="85000" lnSpcReduction="20000"/>
          </a:bodyPr>
          <a:lstStyle/>
          <a:p>
            <a:fld id="{990DCB26-31A7-407B-913D-2205DF993093}" type="slidenum">
              <a:rPr lang="de-DE" smtClean="0"/>
              <a:pPr/>
              <a:t>8</a:t>
            </a:fld>
            <a:endParaRPr lang="de-DE"/>
          </a:p>
        </p:txBody>
      </p:sp>
      <p:sp>
        <p:nvSpPr>
          <p:cNvPr id="576515" name="Rectangle 3"/>
          <p:cNvSpPr>
            <a:spLocks noGrp="1" noChangeArrowheads="1"/>
          </p:cNvSpPr>
          <p:nvPr>
            <p:ph sz="quarter" idx="1"/>
          </p:nvPr>
        </p:nvSpPr>
        <p:spPr/>
        <p:txBody>
          <a:bodyPr>
            <a:normAutofit fontScale="77500" lnSpcReduction="20000"/>
          </a:bodyPr>
          <a:lstStyle/>
          <a:p>
            <a:r>
              <a:rPr lang="en-US" dirty="0" smtClean="0"/>
              <a:t>Locally consistent but globally inconsistent</a:t>
            </a:r>
          </a:p>
          <a:p>
            <a:r>
              <a:rPr lang="en-US" dirty="0" smtClean="0"/>
              <a:t>Different data types</a:t>
            </a:r>
          </a:p>
          <a:p>
            <a:r>
              <a:rPr lang="en-US" dirty="0" smtClean="0"/>
              <a:t>Local spelling variations and conventions</a:t>
            </a:r>
          </a:p>
          <a:p>
            <a:pPr lvl="1"/>
            <a:r>
              <a:rPr lang="en-US" dirty="0" smtClean="0"/>
              <a:t>Addresses</a:t>
            </a:r>
          </a:p>
          <a:p>
            <a:pPr lvl="2"/>
            <a:r>
              <a:rPr lang="en-US" dirty="0" smtClean="0"/>
              <a:t>St </a:t>
            </a:r>
            <a:r>
              <a:rPr lang="en-US" dirty="0" smtClean="0">
                <a:latin typeface="Arial"/>
                <a:cs typeface="Arial"/>
              </a:rPr>
              <a:t>→</a:t>
            </a:r>
            <a:r>
              <a:rPr lang="en-US" dirty="0" smtClean="0"/>
              <a:t> Street, Ave </a:t>
            </a:r>
            <a:r>
              <a:rPr lang="en-US" dirty="0" smtClean="0">
                <a:latin typeface="Arial"/>
                <a:cs typeface="Arial"/>
              </a:rPr>
              <a:t>→</a:t>
            </a:r>
            <a:r>
              <a:rPr lang="en-US" dirty="0" smtClean="0"/>
              <a:t> Avenue, etc.</a:t>
            </a:r>
          </a:p>
          <a:p>
            <a:pPr lvl="2"/>
            <a:r>
              <a:rPr lang="en-US" dirty="0" smtClean="0"/>
              <a:t>R.-</a:t>
            </a:r>
            <a:r>
              <a:rPr lang="en-US" dirty="0" err="1" smtClean="0"/>
              <a:t>Breitscheid</a:t>
            </a:r>
            <a:r>
              <a:rPr lang="en-US" dirty="0" smtClean="0"/>
              <a:t>-Str. 72 a </a:t>
            </a:r>
            <a:r>
              <a:rPr lang="en-US" dirty="0" smtClean="0">
                <a:latin typeface="Arial"/>
                <a:cs typeface="Arial"/>
              </a:rPr>
              <a:t>→</a:t>
            </a:r>
            <a:r>
              <a:rPr lang="en-US" dirty="0" smtClean="0"/>
              <a:t> Rudolf-</a:t>
            </a:r>
            <a:r>
              <a:rPr lang="en-US" dirty="0" err="1" smtClean="0"/>
              <a:t>Breitscheid</a:t>
            </a:r>
            <a:r>
              <a:rPr lang="en-US" dirty="0" smtClean="0"/>
              <a:t>.-Str. 72A</a:t>
            </a:r>
          </a:p>
          <a:p>
            <a:pPr lvl="2"/>
            <a:r>
              <a:rPr lang="en-US" dirty="0" smtClean="0"/>
              <a:t>128 spellings for Frankfurt am Main</a:t>
            </a:r>
          </a:p>
          <a:p>
            <a:pPr lvl="3"/>
            <a:r>
              <a:rPr lang="en-US" dirty="0" smtClean="0"/>
              <a:t>Frankfurt </a:t>
            </a:r>
            <a:r>
              <a:rPr lang="en-US" dirty="0" err="1" smtClean="0"/>
              <a:t>a.M.</a:t>
            </a:r>
            <a:r>
              <a:rPr lang="en-US" dirty="0" smtClean="0"/>
              <a:t>, Frankfurt/M, Frankfurt, Frankfurt a. Main, …</a:t>
            </a:r>
          </a:p>
          <a:p>
            <a:pPr lvl="1"/>
            <a:r>
              <a:rPr lang="en-US" dirty="0" smtClean="0"/>
              <a:t>Names</a:t>
            </a:r>
          </a:p>
          <a:p>
            <a:pPr lvl="2"/>
            <a:r>
              <a:rPr lang="en-US" dirty="0" smtClean="0"/>
              <a:t>Dr. </a:t>
            </a:r>
            <a:r>
              <a:rPr lang="en-US" dirty="0" err="1" smtClean="0"/>
              <a:t>Ing</a:t>
            </a:r>
            <a:r>
              <a:rPr lang="en-US" dirty="0" smtClean="0"/>
              <a:t>. </a:t>
            </a:r>
            <a:r>
              <a:rPr lang="en-US" dirty="0" err="1" smtClean="0"/>
              <a:t>h.c</a:t>
            </a:r>
            <a:r>
              <a:rPr lang="en-US" dirty="0" smtClean="0"/>
              <a:t>. F. Porsche AG</a:t>
            </a:r>
          </a:p>
          <a:p>
            <a:pPr lvl="2"/>
            <a:r>
              <a:rPr lang="en-US" dirty="0" smtClean="0"/>
              <a:t>Hewlett-Packard Development Company, L.P.</a:t>
            </a:r>
          </a:p>
          <a:p>
            <a:pPr lvl="1"/>
            <a:r>
              <a:rPr lang="en-US" dirty="0" smtClean="0"/>
              <a:t>Numerical data</a:t>
            </a:r>
          </a:p>
          <a:p>
            <a:pPr lvl="2"/>
            <a:r>
              <a:rPr lang="en-US" dirty="0" smtClean="0"/>
              <a:t>10.000 € = 10T EURO = 10k EUR = 10.000,00€ = 10,000.- €</a:t>
            </a:r>
          </a:p>
          <a:p>
            <a:pPr lvl="1"/>
            <a:r>
              <a:rPr lang="en-US" dirty="0" smtClean="0"/>
              <a:t>Phone numbers, birth dates, etc.</a:t>
            </a:r>
          </a:p>
        </p:txBody>
      </p:sp>
      <p:pic>
        <p:nvPicPr>
          <p:cNvPr id="13" name="Picture 2"/>
          <p:cNvPicPr>
            <a:picLocks noChangeAspect="1" noChangeArrowheads="1"/>
          </p:cNvPicPr>
          <p:nvPr/>
        </p:nvPicPr>
        <p:blipFill>
          <a:blip r:embed="rId3" cstate="print"/>
          <a:srcRect/>
          <a:stretch>
            <a:fillRect/>
          </a:stretch>
        </p:blipFill>
        <p:spPr bwMode="auto">
          <a:xfrm>
            <a:off x="7286644" y="2285992"/>
            <a:ext cx="1066800" cy="1230154"/>
          </a:xfrm>
          <a:prstGeom prst="rect">
            <a:avLst/>
          </a:prstGeom>
          <a:noFill/>
          <a:ln w="9525">
            <a:noFill/>
            <a:miter lim="800000"/>
            <a:headEnd/>
            <a:tailEnd/>
          </a:ln>
          <a:effectLst/>
        </p:spPr>
      </p:pic>
      <p:pic>
        <p:nvPicPr>
          <p:cNvPr id="74754" name="Picture 2"/>
          <p:cNvPicPr>
            <a:picLocks noChangeAspect="1" noChangeArrowheads="1"/>
          </p:cNvPicPr>
          <p:nvPr/>
        </p:nvPicPr>
        <p:blipFill>
          <a:blip r:embed="rId4" cstate="print"/>
          <a:srcRect/>
          <a:stretch>
            <a:fillRect/>
          </a:stretch>
        </p:blipFill>
        <p:spPr bwMode="auto">
          <a:xfrm>
            <a:off x="7143768" y="3929066"/>
            <a:ext cx="1508836" cy="1244790"/>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8222456" cy="1219200"/>
          </a:xfrm>
          <a:solidFill>
            <a:schemeClr val="bg1"/>
          </a:solidFill>
        </p:spPr>
        <p:txBody>
          <a:bodyPr>
            <a:normAutofit/>
          </a:bodyPr>
          <a:lstStyle/>
          <a:p>
            <a:r>
              <a:rPr lang="en-US" sz="3200" dirty="0" smtClean="0"/>
              <a:t>10 sources voting for an object</a:t>
            </a:r>
          </a:p>
        </p:txBody>
      </p:sp>
      <p:sp>
        <p:nvSpPr>
          <p:cNvPr id="25" name="Oval 24"/>
          <p:cNvSpPr/>
          <p:nvPr/>
        </p:nvSpPr>
        <p:spPr>
          <a:xfrm>
            <a:off x="1219200" y="2819400"/>
            <a:ext cx="3352800" cy="21336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819400" y="5334000"/>
            <a:ext cx="3429000" cy="1219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24400" y="2209800"/>
            <a:ext cx="3505200" cy="32766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Voting for Independence Sources</a:t>
            </a:r>
            <a:endParaRPr lang="en-US" dirty="0"/>
          </a:p>
        </p:txBody>
      </p:sp>
      <p:sp>
        <p:nvSpPr>
          <p:cNvPr id="15" name="TextBox 14"/>
          <p:cNvSpPr txBox="1"/>
          <p:nvPr/>
        </p:nvSpPr>
        <p:spPr>
          <a:xfrm>
            <a:off x="1447800" y="4114800"/>
            <a:ext cx="490840" cy="523220"/>
          </a:xfrm>
          <a:prstGeom prst="rect">
            <a:avLst/>
          </a:prstGeom>
          <a:noFill/>
        </p:spPr>
        <p:txBody>
          <a:bodyPr wrap="none" rtlCol="0">
            <a:spAutoFit/>
          </a:bodyPr>
          <a:lstStyle/>
          <a:p>
            <a:r>
              <a:rPr lang="en-US" sz="2800" dirty="0" smtClean="0"/>
              <a:t>S</a:t>
            </a:r>
            <a:r>
              <a:rPr lang="en-US" sz="2800" baseline="-25000" dirty="0" smtClean="0"/>
              <a:t>1</a:t>
            </a:r>
          </a:p>
        </p:txBody>
      </p:sp>
      <p:sp>
        <p:nvSpPr>
          <p:cNvPr id="16" name="TextBox 15"/>
          <p:cNvSpPr txBox="1"/>
          <p:nvPr/>
        </p:nvSpPr>
        <p:spPr>
          <a:xfrm>
            <a:off x="2590800" y="2819400"/>
            <a:ext cx="505267" cy="523220"/>
          </a:xfrm>
          <a:prstGeom prst="rect">
            <a:avLst/>
          </a:prstGeom>
          <a:noFill/>
        </p:spPr>
        <p:txBody>
          <a:bodyPr wrap="none" rtlCol="0">
            <a:spAutoFit/>
          </a:bodyPr>
          <a:lstStyle/>
          <a:p>
            <a:r>
              <a:rPr lang="en-US" sz="2800" dirty="0" smtClean="0"/>
              <a:t>S</a:t>
            </a:r>
            <a:r>
              <a:rPr lang="en-US" sz="2800" baseline="-25000" dirty="0" smtClean="0"/>
              <a:t>2</a:t>
            </a:r>
          </a:p>
        </p:txBody>
      </p:sp>
      <p:sp>
        <p:nvSpPr>
          <p:cNvPr id="17" name="TextBox 16"/>
          <p:cNvSpPr txBox="1"/>
          <p:nvPr/>
        </p:nvSpPr>
        <p:spPr>
          <a:xfrm>
            <a:off x="3810000" y="4038600"/>
            <a:ext cx="492443" cy="523220"/>
          </a:xfrm>
          <a:prstGeom prst="rect">
            <a:avLst/>
          </a:prstGeom>
          <a:noFill/>
        </p:spPr>
        <p:txBody>
          <a:bodyPr wrap="none" rtlCol="0">
            <a:spAutoFit/>
          </a:bodyPr>
          <a:lstStyle/>
          <a:p>
            <a:r>
              <a:rPr lang="en-US" sz="2800" dirty="0" smtClean="0"/>
              <a:t>S</a:t>
            </a:r>
            <a:r>
              <a:rPr lang="en-US" sz="2800" baseline="-25000" dirty="0" smtClean="0"/>
              <a:t>3</a:t>
            </a:r>
          </a:p>
        </p:txBody>
      </p:sp>
      <p:sp>
        <p:nvSpPr>
          <p:cNvPr id="18" name="TextBox 17"/>
          <p:cNvSpPr txBox="1"/>
          <p:nvPr/>
        </p:nvSpPr>
        <p:spPr>
          <a:xfrm>
            <a:off x="6096000" y="2514600"/>
            <a:ext cx="506870" cy="523220"/>
          </a:xfrm>
          <a:prstGeom prst="rect">
            <a:avLst/>
          </a:prstGeom>
          <a:noFill/>
        </p:spPr>
        <p:txBody>
          <a:bodyPr wrap="none" rtlCol="0">
            <a:spAutoFit/>
          </a:bodyPr>
          <a:lstStyle/>
          <a:p>
            <a:r>
              <a:rPr lang="en-US" sz="2800" dirty="0" smtClean="0"/>
              <a:t>S</a:t>
            </a:r>
            <a:r>
              <a:rPr lang="en-US" sz="2800" baseline="-25000" dirty="0" smtClean="0"/>
              <a:t>4</a:t>
            </a:r>
          </a:p>
        </p:txBody>
      </p:sp>
      <p:sp>
        <p:nvSpPr>
          <p:cNvPr id="19" name="TextBox 18"/>
          <p:cNvSpPr txBox="1"/>
          <p:nvPr/>
        </p:nvSpPr>
        <p:spPr>
          <a:xfrm>
            <a:off x="4876800" y="3429000"/>
            <a:ext cx="498855" cy="523220"/>
          </a:xfrm>
          <a:prstGeom prst="rect">
            <a:avLst/>
          </a:prstGeom>
          <a:noFill/>
        </p:spPr>
        <p:txBody>
          <a:bodyPr wrap="none" rtlCol="0">
            <a:spAutoFit/>
          </a:bodyPr>
          <a:lstStyle/>
          <a:p>
            <a:r>
              <a:rPr lang="en-US" sz="2800" dirty="0" smtClean="0"/>
              <a:t>S</a:t>
            </a:r>
            <a:r>
              <a:rPr lang="en-US" sz="2800" baseline="-25000" dirty="0" smtClean="0"/>
              <a:t>5</a:t>
            </a:r>
          </a:p>
        </p:txBody>
      </p:sp>
      <p:sp>
        <p:nvSpPr>
          <p:cNvPr id="20" name="TextBox 19"/>
          <p:cNvSpPr txBox="1"/>
          <p:nvPr/>
        </p:nvSpPr>
        <p:spPr>
          <a:xfrm>
            <a:off x="5334000" y="4724400"/>
            <a:ext cx="486030" cy="523220"/>
          </a:xfrm>
          <a:prstGeom prst="rect">
            <a:avLst/>
          </a:prstGeom>
          <a:noFill/>
        </p:spPr>
        <p:txBody>
          <a:bodyPr wrap="none" rtlCol="0">
            <a:spAutoFit/>
          </a:bodyPr>
          <a:lstStyle/>
          <a:p>
            <a:r>
              <a:rPr lang="en-US" sz="2800" dirty="0" smtClean="0"/>
              <a:t>S</a:t>
            </a:r>
            <a:r>
              <a:rPr lang="en-US" sz="2800" baseline="-25000" dirty="0" smtClean="0"/>
              <a:t>7</a:t>
            </a:r>
          </a:p>
        </p:txBody>
      </p:sp>
      <p:sp>
        <p:nvSpPr>
          <p:cNvPr id="21" name="TextBox 20"/>
          <p:cNvSpPr txBox="1"/>
          <p:nvPr/>
        </p:nvSpPr>
        <p:spPr>
          <a:xfrm>
            <a:off x="7467600" y="3429000"/>
            <a:ext cx="508473" cy="523220"/>
          </a:xfrm>
          <a:prstGeom prst="rect">
            <a:avLst/>
          </a:prstGeom>
          <a:noFill/>
        </p:spPr>
        <p:txBody>
          <a:bodyPr wrap="none" rtlCol="0">
            <a:spAutoFit/>
          </a:bodyPr>
          <a:lstStyle/>
          <a:p>
            <a:r>
              <a:rPr lang="en-US" sz="2800" dirty="0" smtClean="0"/>
              <a:t>S</a:t>
            </a:r>
            <a:r>
              <a:rPr lang="en-US" sz="2800" baseline="-25000" dirty="0" smtClean="0"/>
              <a:t>6</a:t>
            </a:r>
            <a:endParaRPr lang="en-US" sz="2800" baseline="-25000" dirty="0"/>
          </a:p>
        </p:txBody>
      </p:sp>
      <p:sp>
        <p:nvSpPr>
          <p:cNvPr id="22" name="TextBox 21"/>
          <p:cNvSpPr txBox="1"/>
          <p:nvPr/>
        </p:nvSpPr>
        <p:spPr>
          <a:xfrm>
            <a:off x="7010400" y="4724400"/>
            <a:ext cx="506870" cy="523220"/>
          </a:xfrm>
          <a:prstGeom prst="rect">
            <a:avLst/>
          </a:prstGeom>
          <a:noFill/>
        </p:spPr>
        <p:txBody>
          <a:bodyPr wrap="none" rtlCol="0">
            <a:spAutoFit/>
          </a:bodyPr>
          <a:lstStyle/>
          <a:p>
            <a:r>
              <a:rPr lang="en-US" sz="2800" dirty="0" smtClean="0"/>
              <a:t>S</a:t>
            </a:r>
            <a:r>
              <a:rPr lang="en-US" sz="2800" baseline="-25000" dirty="0" smtClean="0"/>
              <a:t>8</a:t>
            </a:r>
          </a:p>
        </p:txBody>
      </p:sp>
      <p:sp>
        <p:nvSpPr>
          <p:cNvPr id="23" name="TextBox 22"/>
          <p:cNvSpPr txBox="1"/>
          <p:nvPr/>
        </p:nvSpPr>
        <p:spPr>
          <a:xfrm>
            <a:off x="3048000" y="5715000"/>
            <a:ext cx="508473" cy="523220"/>
          </a:xfrm>
          <a:prstGeom prst="rect">
            <a:avLst/>
          </a:prstGeom>
          <a:noFill/>
        </p:spPr>
        <p:txBody>
          <a:bodyPr wrap="none" rtlCol="0">
            <a:spAutoFit/>
          </a:bodyPr>
          <a:lstStyle/>
          <a:p>
            <a:r>
              <a:rPr lang="en-US" sz="2800" dirty="0" smtClean="0"/>
              <a:t>S</a:t>
            </a:r>
            <a:r>
              <a:rPr lang="en-US" sz="2800" baseline="-25000" dirty="0" smtClean="0"/>
              <a:t>9</a:t>
            </a:r>
          </a:p>
        </p:txBody>
      </p:sp>
      <p:sp>
        <p:nvSpPr>
          <p:cNvPr id="24" name="TextBox 23"/>
          <p:cNvSpPr txBox="1"/>
          <p:nvPr/>
        </p:nvSpPr>
        <p:spPr>
          <a:xfrm>
            <a:off x="5562600" y="5715000"/>
            <a:ext cx="614271" cy="523220"/>
          </a:xfrm>
          <a:prstGeom prst="rect">
            <a:avLst/>
          </a:prstGeom>
          <a:noFill/>
        </p:spPr>
        <p:txBody>
          <a:bodyPr wrap="none" rtlCol="0">
            <a:spAutoFit/>
          </a:bodyPr>
          <a:lstStyle/>
          <a:p>
            <a:r>
              <a:rPr lang="en-US" sz="2800" dirty="0" smtClean="0"/>
              <a:t>S</a:t>
            </a:r>
            <a:r>
              <a:rPr lang="en-US" sz="2800" baseline="-25000" dirty="0" smtClean="0"/>
              <a:t>10</a:t>
            </a:r>
          </a:p>
        </p:txBody>
      </p:sp>
      <p:sp>
        <p:nvSpPr>
          <p:cNvPr id="28" name="TextBox 27"/>
          <p:cNvSpPr txBox="1"/>
          <p:nvPr/>
        </p:nvSpPr>
        <p:spPr>
          <a:xfrm>
            <a:off x="1524000" y="3048000"/>
            <a:ext cx="388248" cy="584775"/>
          </a:xfrm>
          <a:prstGeom prst="rect">
            <a:avLst/>
          </a:prstGeom>
          <a:noFill/>
        </p:spPr>
        <p:txBody>
          <a:bodyPr wrap="none" rtlCol="0">
            <a:spAutoFit/>
          </a:bodyPr>
          <a:lstStyle/>
          <a:p>
            <a:r>
              <a:rPr lang="en-US" sz="3200" b="1" dirty="0" smtClean="0">
                <a:solidFill>
                  <a:srgbClr val="FF0000"/>
                </a:solidFill>
              </a:rPr>
              <a:t>2</a:t>
            </a:r>
            <a:endParaRPr lang="en-US" sz="3200" b="1" dirty="0">
              <a:solidFill>
                <a:srgbClr val="FF0000"/>
              </a:solidFill>
            </a:endParaRPr>
          </a:p>
        </p:txBody>
      </p:sp>
      <p:sp>
        <p:nvSpPr>
          <p:cNvPr id="29" name="TextBox 28"/>
          <p:cNvSpPr txBox="1"/>
          <p:nvPr/>
        </p:nvSpPr>
        <p:spPr>
          <a:xfrm>
            <a:off x="7315200" y="2438400"/>
            <a:ext cx="388248" cy="584775"/>
          </a:xfrm>
          <a:prstGeom prst="rect">
            <a:avLst/>
          </a:prstGeom>
          <a:noFill/>
        </p:spPr>
        <p:txBody>
          <a:bodyPr wrap="none" rtlCol="0">
            <a:spAutoFit/>
          </a:bodyPr>
          <a:lstStyle/>
          <a:p>
            <a:r>
              <a:rPr lang="en-US" sz="3200" b="1" dirty="0" smtClean="0">
                <a:solidFill>
                  <a:srgbClr val="FF0000"/>
                </a:solidFill>
              </a:rPr>
              <a:t>1</a:t>
            </a:r>
            <a:endParaRPr lang="en-US" sz="3200" b="1" dirty="0">
              <a:solidFill>
                <a:srgbClr val="FF0000"/>
              </a:solidFill>
            </a:endParaRPr>
          </a:p>
        </p:txBody>
      </p:sp>
      <p:sp>
        <p:nvSpPr>
          <p:cNvPr id="30" name="TextBox 29"/>
          <p:cNvSpPr txBox="1"/>
          <p:nvPr/>
        </p:nvSpPr>
        <p:spPr>
          <a:xfrm>
            <a:off x="4343400" y="6019800"/>
            <a:ext cx="388248" cy="584775"/>
          </a:xfrm>
          <a:prstGeom prst="rect">
            <a:avLst/>
          </a:prstGeom>
          <a:noFill/>
        </p:spPr>
        <p:txBody>
          <a:bodyPr wrap="none" rtlCol="0">
            <a:spAutoFit/>
          </a:bodyPr>
          <a:lstStyle/>
          <a:p>
            <a:r>
              <a:rPr lang="en-US" sz="3200" b="1" dirty="0" smtClean="0">
                <a:solidFill>
                  <a:srgbClr val="FF0000"/>
                </a:solidFill>
              </a:rPr>
              <a:t>3</a:t>
            </a:r>
            <a:endParaRPr lang="en-US" sz="3200" b="1" dirty="0">
              <a:solidFill>
                <a:srgbClr val="FF0000"/>
              </a:solidFill>
            </a:endParaRPr>
          </a:p>
        </p:txBody>
      </p:sp>
      <p:sp>
        <p:nvSpPr>
          <p:cNvPr id="31" name="TextBox 30"/>
          <p:cNvSpPr txBox="1"/>
          <p:nvPr/>
        </p:nvSpPr>
        <p:spPr>
          <a:xfrm>
            <a:off x="2057400" y="2362200"/>
            <a:ext cx="1676400" cy="523220"/>
          </a:xfrm>
          <a:prstGeom prst="rect">
            <a:avLst/>
          </a:prstGeom>
          <a:noFill/>
        </p:spPr>
        <p:txBody>
          <a:bodyPr wrap="square" rtlCol="0">
            <a:spAutoFit/>
          </a:bodyPr>
          <a:lstStyle/>
          <a:p>
            <a:r>
              <a:rPr lang="en-US" sz="2800" dirty="0" smtClean="0"/>
              <a:t>Count =3</a:t>
            </a:r>
            <a:endParaRPr lang="en-US" sz="2800" dirty="0"/>
          </a:p>
        </p:txBody>
      </p:sp>
      <p:sp>
        <p:nvSpPr>
          <p:cNvPr id="32" name="TextBox 31"/>
          <p:cNvSpPr txBox="1"/>
          <p:nvPr/>
        </p:nvSpPr>
        <p:spPr>
          <a:xfrm>
            <a:off x="5715000" y="1752600"/>
            <a:ext cx="1676400" cy="523220"/>
          </a:xfrm>
          <a:prstGeom prst="rect">
            <a:avLst/>
          </a:prstGeom>
          <a:noFill/>
        </p:spPr>
        <p:txBody>
          <a:bodyPr wrap="square" rtlCol="0">
            <a:spAutoFit/>
          </a:bodyPr>
          <a:lstStyle/>
          <a:p>
            <a:r>
              <a:rPr lang="en-US" sz="2800" dirty="0" smtClean="0"/>
              <a:t>Count =5</a:t>
            </a:r>
            <a:endParaRPr lang="en-US" sz="2800" dirty="0"/>
          </a:p>
        </p:txBody>
      </p:sp>
      <p:sp>
        <p:nvSpPr>
          <p:cNvPr id="33" name="TextBox 32"/>
          <p:cNvSpPr txBox="1"/>
          <p:nvPr/>
        </p:nvSpPr>
        <p:spPr>
          <a:xfrm>
            <a:off x="3810000" y="4886980"/>
            <a:ext cx="1600200" cy="523220"/>
          </a:xfrm>
          <a:prstGeom prst="rect">
            <a:avLst/>
          </a:prstGeom>
          <a:noFill/>
        </p:spPr>
        <p:txBody>
          <a:bodyPr wrap="square" rtlCol="0">
            <a:spAutoFit/>
          </a:bodyPr>
          <a:lstStyle/>
          <a:p>
            <a:r>
              <a:rPr lang="en-US" sz="2800" dirty="0" smtClean="0"/>
              <a:t>Count=2</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p:cNvSpPr/>
          <p:nvPr/>
        </p:nvSpPr>
        <p:spPr>
          <a:xfrm>
            <a:off x="1219200" y="2819400"/>
            <a:ext cx="3352800" cy="21336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57200" y="1447800"/>
            <a:ext cx="8222456" cy="1219200"/>
          </a:xfrm>
          <a:solidFill>
            <a:schemeClr val="bg1"/>
          </a:solidFill>
        </p:spPr>
        <p:txBody>
          <a:bodyPr>
            <a:normAutofit/>
          </a:bodyPr>
          <a:lstStyle/>
          <a:p>
            <a:r>
              <a:rPr lang="en-US" sz="3200" dirty="0" smtClean="0"/>
              <a:t>10 sources voting for an object</a:t>
            </a:r>
          </a:p>
          <a:p>
            <a:endParaRPr lang="en-US" altLang="zh-CN" sz="3200" dirty="0" smtClean="0">
              <a:ea typeface="SimSun" pitchFamily="2" charset="-122"/>
            </a:endParaRPr>
          </a:p>
        </p:txBody>
      </p:sp>
      <p:sp>
        <p:nvSpPr>
          <p:cNvPr id="48" name="Oval 47"/>
          <p:cNvSpPr/>
          <p:nvPr/>
        </p:nvSpPr>
        <p:spPr>
          <a:xfrm>
            <a:off x="2819400" y="5334000"/>
            <a:ext cx="3429000" cy="1219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724400" y="2209800"/>
            <a:ext cx="3505200" cy="32766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Voting w. Knowledge of Copying</a:t>
            </a:r>
            <a:endParaRPr lang="en-US" dirty="0"/>
          </a:p>
        </p:txBody>
      </p:sp>
      <p:sp>
        <p:nvSpPr>
          <p:cNvPr id="15" name="TextBox 14"/>
          <p:cNvSpPr txBox="1"/>
          <p:nvPr/>
        </p:nvSpPr>
        <p:spPr>
          <a:xfrm>
            <a:off x="1447800" y="4114800"/>
            <a:ext cx="490840" cy="523220"/>
          </a:xfrm>
          <a:prstGeom prst="rect">
            <a:avLst/>
          </a:prstGeom>
          <a:noFill/>
        </p:spPr>
        <p:txBody>
          <a:bodyPr wrap="none" rtlCol="0">
            <a:spAutoFit/>
          </a:bodyPr>
          <a:lstStyle/>
          <a:p>
            <a:r>
              <a:rPr lang="en-US" sz="2800" dirty="0" smtClean="0"/>
              <a:t>S</a:t>
            </a:r>
            <a:r>
              <a:rPr lang="en-US" sz="2800" baseline="-25000" dirty="0" smtClean="0"/>
              <a:t>1</a:t>
            </a:r>
          </a:p>
        </p:txBody>
      </p:sp>
      <p:sp>
        <p:nvSpPr>
          <p:cNvPr id="16" name="TextBox 15"/>
          <p:cNvSpPr txBox="1"/>
          <p:nvPr/>
        </p:nvSpPr>
        <p:spPr>
          <a:xfrm>
            <a:off x="2590800" y="2819400"/>
            <a:ext cx="505267" cy="523220"/>
          </a:xfrm>
          <a:prstGeom prst="rect">
            <a:avLst/>
          </a:prstGeom>
          <a:noFill/>
        </p:spPr>
        <p:txBody>
          <a:bodyPr wrap="none" rtlCol="0">
            <a:spAutoFit/>
          </a:bodyPr>
          <a:lstStyle/>
          <a:p>
            <a:r>
              <a:rPr lang="en-US" sz="2800" dirty="0" smtClean="0"/>
              <a:t>S</a:t>
            </a:r>
            <a:r>
              <a:rPr lang="en-US" sz="2800" baseline="-25000" dirty="0" smtClean="0"/>
              <a:t>2</a:t>
            </a:r>
          </a:p>
        </p:txBody>
      </p:sp>
      <p:sp>
        <p:nvSpPr>
          <p:cNvPr id="17" name="TextBox 16"/>
          <p:cNvSpPr txBox="1"/>
          <p:nvPr/>
        </p:nvSpPr>
        <p:spPr>
          <a:xfrm>
            <a:off x="3810000" y="4038600"/>
            <a:ext cx="492443" cy="523220"/>
          </a:xfrm>
          <a:prstGeom prst="rect">
            <a:avLst/>
          </a:prstGeom>
          <a:noFill/>
        </p:spPr>
        <p:txBody>
          <a:bodyPr wrap="none" rtlCol="0">
            <a:spAutoFit/>
          </a:bodyPr>
          <a:lstStyle/>
          <a:p>
            <a:r>
              <a:rPr lang="en-US" sz="2800" dirty="0" smtClean="0"/>
              <a:t>S</a:t>
            </a:r>
            <a:r>
              <a:rPr lang="en-US" sz="2800" baseline="-25000" dirty="0" smtClean="0"/>
              <a:t>3</a:t>
            </a:r>
          </a:p>
        </p:txBody>
      </p:sp>
      <p:sp>
        <p:nvSpPr>
          <p:cNvPr id="18" name="TextBox 17"/>
          <p:cNvSpPr txBox="1"/>
          <p:nvPr/>
        </p:nvSpPr>
        <p:spPr>
          <a:xfrm>
            <a:off x="6096000" y="2514600"/>
            <a:ext cx="506870" cy="523220"/>
          </a:xfrm>
          <a:prstGeom prst="rect">
            <a:avLst/>
          </a:prstGeom>
          <a:noFill/>
        </p:spPr>
        <p:txBody>
          <a:bodyPr wrap="none" rtlCol="0">
            <a:spAutoFit/>
          </a:bodyPr>
          <a:lstStyle/>
          <a:p>
            <a:r>
              <a:rPr lang="en-US" sz="2800" dirty="0" smtClean="0"/>
              <a:t>S</a:t>
            </a:r>
            <a:r>
              <a:rPr lang="en-US" sz="2800" baseline="-25000" dirty="0" smtClean="0"/>
              <a:t>4</a:t>
            </a:r>
          </a:p>
        </p:txBody>
      </p:sp>
      <p:sp>
        <p:nvSpPr>
          <p:cNvPr id="19" name="TextBox 18"/>
          <p:cNvSpPr txBox="1"/>
          <p:nvPr/>
        </p:nvSpPr>
        <p:spPr>
          <a:xfrm>
            <a:off x="4876800" y="3429000"/>
            <a:ext cx="498855" cy="523220"/>
          </a:xfrm>
          <a:prstGeom prst="rect">
            <a:avLst/>
          </a:prstGeom>
          <a:noFill/>
        </p:spPr>
        <p:txBody>
          <a:bodyPr wrap="none" rtlCol="0">
            <a:spAutoFit/>
          </a:bodyPr>
          <a:lstStyle/>
          <a:p>
            <a:r>
              <a:rPr lang="en-US" sz="2800" dirty="0" smtClean="0"/>
              <a:t>S</a:t>
            </a:r>
            <a:r>
              <a:rPr lang="en-US" sz="2800" baseline="-25000" dirty="0" smtClean="0"/>
              <a:t>5</a:t>
            </a:r>
          </a:p>
        </p:txBody>
      </p:sp>
      <p:sp>
        <p:nvSpPr>
          <p:cNvPr id="20" name="TextBox 19"/>
          <p:cNvSpPr txBox="1"/>
          <p:nvPr/>
        </p:nvSpPr>
        <p:spPr>
          <a:xfrm>
            <a:off x="5334000" y="4724400"/>
            <a:ext cx="486030" cy="523220"/>
          </a:xfrm>
          <a:prstGeom prst="rect">
            <a:avLst/>
          </a:prstGeom>
          <a:noFill/>
        </p:spPr>
        <p:txBody>
          <a:bodyPr wrap="none" rtlCol="0">
            <a:spAutoFit/>
          </a:bodyPr>
          <a:lstStyle/>
          <a:p>
            <a:r>
              <a:rPr lang="en-US" sz="2800" dirty="0" smtClean="0"/>
              <a:t>S</a:t>
            </a:r>
            <a:r>
              <a:rPr lang="en-US" sz="2800" baseline="-25000" dirty="0" smtClean="0"/>
              <a:t>7</a:t>
            </a:r>
          </a:p>
        </p:txBody>
      </p:sp>
      <p:sp>
        <p:nvSpPr>
          <p:cNvPr id="21" name="TextBox 20"/>
          <p:cNvSpPr txBox="1"/>
          <p:nvPr/>
        </p:nvSpPr>
        <p:spPr>
          <a:xfrm>
            <a:off x="7467600" y="3429000"/>
            <a:ext cx="508473" cy="523220"/>
          </a:xfrm>
          <a:prstGeom prst="rect">
            <a:avLst/>
          </a:prstGeom>
          <a:noFill/>
        </p:spPr>
        <p:txBody>
          <a:bodyPr wrap="none" rtlCol="0">
            <a:spAutoFit/>
          </a:bodyPr>
          <a:lstStyle/>
          <a:p>
            <a:r>
              <a:rPr lang="en-US" sz="2800" dirty="0" smtClean="0"/>
              <a:t>S</a:t>
            </a:r>
            <a:r>
              <a:rPr lang="en-US" sz="2800" baseline="-25000" dirty="0" smtClean="0"/>
              <a:t>6</a:t>
            </a:r>
            <a:endParaRPr lang="en-US" sz="2800" baseline="-25000" dirty="0"/>
          </a:p>
        </p:txBody>
      </p:sp>
      <p:sp>
        <p:nvSpPr>
          <p:cNvPr id="22" name="TextBox 21"/>
          <p:cNvSpPr txBox="1"/>
          <p:nvPr/>
        </p:nvSpPr>
        <p:spPr>
          <a:xfrm>
            <a:off x="7010400" y="4724400"/>
            <a:ext cx="506870" cy="523220"/>
          </a:xfrm>
          <a:prstGeom prst="rect">
            <a:avLst/>
          </a:prstGeom>
          <a:noFill/>
        </p:spPr>
        <p:txBody>
          <a:bodyPr wrap="none" rtlCol="0">
            <a:spAutoFit/>
          </a:bodyPr>
          <a:lstStyle/>
          <a:p>
            <a:r>
              <a:rPr lang="en-US" sz="2800" dirty="0" smtClean="0"/>
              <a:t>S</a:t>
            </a:r>
            <a:r>
              <a:rPr lang="en-US" sz="2800" baseline="-25000" dirty="0" smtClean="0"/>
              <a:t>8</a:t>
            </a:r>
          </a:p>
        </p:txBody>
      </p:sp>
      <p:sp>
        <p:nvSpPr>
          <p:cNvPr id="23" name="TextBox 22"/>
          <p:cNvSpPr txBox="1"/>
          <p:nvPr/>
        </p:nvSpPr>
        <p:spPr>
          <a:xfrm>
            <a:off x="3048000" y="5715000"/>
            <a:ext cx="508473" cy="523220"/>
          </a:xfrm>
          <a:prstGeom prst="rect">
            <a:avLst/>
          </a:prstGeom>
          <a:noFill/>
        </p:spPr>
        <p:txBody>
          <a:bodyPr wrap="none" rtlCol="0">
            <a:spAutoFit/>
          </a:bodyPr>
          <a:lstStyle/>
          <a:p>
            <a:r>
              <a:rPr lang="en-US" sz="2800" dirty="0" smtClean="0"/>
              <a:t>S</a:t>
            </a:r>
            <a:r>
              <a:rPr lang="en-US" sz="2800" baseline="-25000" dirty="0" smtClean="0"/>
              <a:t>9</a:t>
            </a:r>
          </a:p>
        </p:txBody>
      </p:sp>
      <p:sp>
        <p:nvSpPr>
          <p:cNvPr id="24" name="TextBox 23"/>
          <p:cNvSpPr txBox="1"/>
          <p:nvPr/>
        </p:nvSpPr>
        <p:spPr>
          <a:xfrm>
            <a:off x="5562600" y="5715000"/>
            <a:ext cx="614271" cy="523220"/>
          </a:xfrm>
          <a:prstGeom prst="rect">
            <a:avLst/>
          </a:prstGeom>
          <a:noFill/>
        </p:spPr>
        <p:txBody>
          <a:bodyPr wrap="none" rtlCol="0">
            <a:spAutoFit/>
          </a:bodyPr>
          <a:lstStyle/>
          <a:p>
            <a:r>
              <a:rPr lang="en-US" sz="2800" dirty="0" smtClean="0"/>
              <a:t>S</a:t>
            </a:r>
            <a:r>
              <a:rPr lang="en-US" sz="2800" baseline="-25000" dirty="0" smtClean="0"/>
              <a:t>10</a:t>
            </a:r>
          </a:p>
        </p:txBody>
      </p:sp>
      <p:cxnSp>
        <p:nvCxnSpPr>
          <p:cNvPr id="27" name="Straight Connector 26"/>
          <p:cNvCxnSpPr/>
          <p:nvPr/>
        </p:nvCxnSpPr>
        <p:spPr>
          <a:xfrm rot="5400000">
            <a:off x="1752600" y="3276600"/>
            <a:ext cx="990600" cy="838200"/>
          </a:xfrm>
          <a:prstGeom prst="line">
            <a:avLst/>
          </a:prstGeom>
          <a:ln w="28575">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2971800" y="3200400"/>
            <a:ext cx="914400" cy="914400"/>
          </a:xfrm>
          <a:prstGeom prst="line">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5" idx="3"/>
            <a:endCxn id="17" idx="1"/>
          </p:cNvCxnSpPr>
          <p:nvPr/>
        </p:nvCxnSpPr>
        <p:spPr>
          <a:xfrm flipV="1">
            <a:off x="1938640" y="4300210"/>
            <a:ext cx="1871360" cy="76200"/>
          </a:xfrm>
          <a:prstGeom prst="line">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477000" y="2819400"/>
            <a:ext cx="1066800" cy="762000"/>
          </a:xfrm>
          <a:prstGeom prst="line">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9" idx="3"/>
          </p:cNvCxnSpPr>
          <p:nvPr/>
        </p:nvCxnSpPr>
        <p:spPr>
          <a:xfrm>
            <a:off x="5375655" y="3690610"/>
            <a:ext cx="1787145" cy="1109990"/>
          </a:xfrm>
          <a:prstGeom prst="line">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9" idx="3"/>
            <a:endCxn id="20" idx="0"/>
          </p:cNvCxnSpPr>
          <p:nvPr/>
        </p:nvCxnSpPr>
        <p:spPr>
          <a:xfrm>
            <a:off x="5375655" y="3690610"/>
            <a:ext cx="201360" cy="1033790"/>
          </a:xfrm>
          <a:prstGeom prst="line">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3" idx="3"/>
            <a:endCxn id="24" idx="1"/>
          </p:cNvCxnSpPr>
          <p:nvPr/>
        </p:nvCxnSpPr>
        <p:spPr>
          <a:xfrm>
            <a:off x="3556473" y="5976610"/>
            <a:ext cx="2006127" cy="1588"/>
          </a:xfrm>
          <a:prstGeom prst="line">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524000" y="3048000"/>
            <a:ext cx="388248" cy="584775"/>
          </a:xfrm>
          <a:prstGeom prst="rect">
            <a:avLst/>
          </a:prstGeom>
          <a:noFill/>
        </p:spPr>
        <p:txBody>
          <a:bodyPr wrap="none" rtlCol="0">
            <a:spAutoFit/>
          </a:bodyPr>
          <a:lstStyle/>
          <a:p>
            <a:r>
              <a:rPr lang="en-US" sz="3200" b="1" dirty="0" smtClean="0">
                <a:solidFill>
                  <a:srgbClr val="FF0000"/>
                </a:solidFill>
              </a:rPr>
              <a:t>2</a:t>
            </a:r>
            <a:endParaRPr lang="en-US" sz="3200" b="1" dirty="0">
              <a:solidFill>
                <a:srgbClr val="FF0000"/>
              </a:solidFill>
            </a:endParaRPr>
          </a:p>
        </p:txBody>
      </p:sp>
      <p:sp>
        <p:nvSpPr>
          <p:cNvPr id="29" name="TextBox 28"/>
          <p:cNvSpPr txBox="1"/>
          <p:nvPr/>
        </p:nvSpPr>
        <p:spPr>
          <a:xfrm>
            <a:off x="7315200" y="2438400"/>
            <a:ext cx="388248" cy="584775"/>
          </a:xfrm>
          <a:prstGeom prst="rect">
            <a:avLst/>
          </a:prstGeom>
          <a:noFill/>
        </p:spPr>
        <p:txBody>
          <a:bodyPr wrap="none" rtlCol="0">
            <a:spAutoFit/>
          </a:bodyPr>
          <a:lstStyle/>
          <a:p>
            <a:r>
              <a:rPr lang="en-US" sz="3200" b="1" dirty="0" smtClean="0">
                <a:solidFill>
                  <a:srgbClr val="FF0000"/>
                </a:solidFill>
              </a:rPr>
              <a:t>1</a:t>
            </a:r>
            <a:endParaRPr lang="en-US" sz="3200" b="1" dirty="0">
              <a:solidFill>
                <a:srgbClr val="FF0000"/>
              </a:solidFill>
            </a:endParaRPr>
          </a:p>
        </p:txBody>
      </p:sp>
      <p:sp>
        <p:nvSpPr>
          <p:cNvPr id="31" name="TextBox 30"/>
          <p:cNvSpPr txBox="1"/>
          <p:nvPr/>
        </p:nvSpPr>
        <p:spPr>
          <a:xfrm>
            <a:off x="4343400" y="6019800"/>
            <a:ext cx="388248" cy="584775"/>
          </a:xfrm>
          <a:prstGeom prst="rect">
            <a:avLst/>
          </a:prstGeom>
          <a:noFill/>
        </p:spPr>
        <p:txBody>
          <a:bodyPr wrap="none" rtlCol="0">
            <a:spAutoFit/>
          </a:bodyPr>
          <a:lstStyle/>
          <a:p>
            <a:r>
              <a:rPr lang="en-US" sz="3200" b="1" dirty="0" smtClean="0">
                <a:solidFill>
                  <a:srgbClr val="FF0000"/>
                </a:solidFill>
              </a:rPr>
              <a:t>3</a:t>
            </a:r>
            <a:endParaRPr lang="en-US" sz="3200" b="1" dirty="0">
              <a:solidFill>
                <a:srgbClr val="FF0000"/>
              </a:solidFill>
            </a:endParaRPr>
          </a:p>
        </p:txBody>
      </p:sp>
      <p:sp>
        <p:nvSpPr>
          <p:cNvPr id="35" name="TextBox 34"/>
          <p:cNvSpPr txBox="1"/>
          <p:nvPr/>
        </p:nvSpPr>
        <p:spPr>
          <a:xfrm>
            <a:off x="2057400" y="2362200"/>
            <a:ext cx="1676400" cy="523220"/>
          </a:xfrm>
          <a:prstGeom prst="rect">
            <a:avLst/>
          </a:prstGeom>
          <a:noFill/>
        </p:spPr>
        <p:txBody>
          <a:bodyPr wrap="square" rtlCol="0">
            <a:spAutoFit/>
          </a:bodyPr>
          <a:lstStyle/>
          <a:p>
            <a:r>
              <a:rPr lang="en-US" sz="2800" dirty="0" smtClean="0"/>
              <a:t>Count =1</a:t>
            </a:r>
            <a:endParaRPr lang="en-US" sz="2800" dirty="0"/>
          </a:p>
        </p:txBody>
      </p:sp>
      <p:sp>
        <p:nvSpPr>
          <p:cNvPr id="37" name="TextBox 36"/>
          <p:cNvSpPr txBox="1"/>
          <p:nvPr/>
        </p:nvSpPr>
        <p:spPr>
          <a:xfrm>
            <a:off x="5715000" y="1752600"/>
            <a:ext cx="1676400" cy="523220"/>
          </a:xfrm>
          <a:prstGeom prst="rect">
            <a:avLst/>
          </a:prstGeom>
          <a:noFill/>
        </p:spPr>
        <p:txBody>
          <a:bodyPr wrap="square" rtlCol="0">
            <a:spAutoFit/>
          </a:bodyPr>
          <a:lstStyle/>
          <a:p>
            <a:r>
              <a:rPr lang="en-US" sz="2800" dirty="0" smtClean="0"/>
              <a:t>Count =2</a:t>
            </a:r>
            <a:endParaRPr lang="en-US" sz="2800" dirty="0"/>
          </a:p>
        </p:txBody>
      </p:sp>
      <p:sp>
        <p:nvSpPr>
          <p:cNvPr id="38" name="TextBox 37"/>
          <p:cNvSpPr txBox="1"/>
          <p:nvPr/>
        </p:nvSpPr>
        <p:spPr>
          <a:xfrm>
            <a:off x="3810000" y="4886980"/>
            <a:ext cx="1600200" cy="523220"/>
          </a:xfrm>
          <a:prstGeom prst="rect">
            <a:avLst/>
          </a:prstGeom>
          <a:noFill/>
        </p:spPr>
        <p:txBody>
          <a:bodyPr wrap="square" rtlCol="0">
            <a:spAutoFit/>
          </a:bodyPr>
          <a:lstStyle/>
          <a:p>
            <a:r>
              <a:rPr lang="en-US" sz="2800" dirty="0" smtClean="0"/>
              <a:t>Count=1</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8222456" cy="1219200"/>
          </a:xfrm>
          <a:solidFill>
            <a:schemeClr val="bg1"/>
          </a:solidFill>
        </p:spPr>
        <p:txBody>
          <a:bodyPr>
            <a:normAutofit/>
          </a:bodyPr>
          <a:lstStyle/>
          <a:p>
            <a:r>
              <a:rPr lang="en-US" sz="3200" dirty="0" smtClean="0"/>
              <a:t>10 sources voting for an object</a:t>
            </a:r>
          </a:p>
          <a:p>
            <a:endParaRPr lang="en-US" altLang="zh-CN" sz="3200" b="1" dirty="0" smtClean="0">
              <a:ea typeface="SimSun" pitchFamily="2" charset="-122"/>
            </a:endParaRPr>
          </a:p>
        </p:txBody>
      </p:sp>
      <p:sp>
        <p:nvSpPr>
          <p:cNvPr id="52" name="Oval 51"/>
          <p:cNvSpPr/>
          <p:nvPr/>
        </p:nvSpPr>
        <p:spPr>
          <a:xfrm>
            <a:off x="4724400" y="2209800"/>
            <a:ext cx="3505200" cy="32766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219200" y="2819400"/>
            <a:ext cx="3352800" cy="21336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819400" y="5334000"/>
            <a:ext cx="3429000" cy="1219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4000" dirty="0" smtClean="0"/>
              <a:t>Voting w. Probabilistic Copying </a:t>
            </a:r>
            <a:endParaRPr lang="en-US" sz="4000" dirty="0"/>
          </a:p>
        </p:txBody>
      </p:sp>
      <p:sp>
        <p:nvSpPr>
          <p:cNvPr id="15" name="TextBox 14"/>
          <p:cNvSpPr txBox="1"/>
          <p:nvPr/>
        </p:nvSpPr>
        <p:spPr>
          <a:xfrm>
            <a:off x="1447800" y="4114800"/>
            <a:ext cx="490840" cy="523220"/>
          </a:xfrm>
          <a:prstGeom prst="rect">
            <a:avLst/>
          </a:prstGeom>
          <a:noFill/>
        </p:spPr>
        <p:txBody>
          <a:bodyPr wrap="none" rtlCol="0">
            <a:spAutoFit/>
          </a:bodyPr>
          <a:lstStyle/>
          <a:p>
            <a:r>
              <a:rPr lang="en-US" sz="2800" dirty="0" smtClean="0"/>
              <a:t>S</a:t>
            </a:r>
            <a:r>
              <a:rPr lang="en-US" sz="2800" baseline="-25000" dirty="0" smtClean="0"/>
              <a:t>1</a:t>
            </a:r>
          </a:p>
        </p:txBody>
      </p:sp>
      <p:sp>
        <p:nvSpPr>
          <p:cNvPr id="16" name="TextBox 15"/>
          <p:cNvSpPr txBox="1"/>
          <p:nvPr/>
        </p:nvSpPr>
        <p:spPr>
          <a:xfrm>
            <a:off x="2590800" y="2819400"/>
            <a:ext cx="505267" cy="523220"/>
          </a:xfrm>
          <a:prstGeom prst="rect">
            <a:avLst/>
          </a:prstGeom>
          <a:noFill/>
        </p:spPr>
        <p:txBody>
          <a:bodyPr wrap="none" rtlCol="0">
            <a:spAutoFit/>
          </a:bodyPr>
          <a:lstStyle/>
          <a:p>
            <a:r>
              <a:rPr lang="en-US" sz="2800" dirty="0" smtClean="0"/>
              <a:t>S</a:t>
            </a:r>
            <a:r>
              <a:rPr lang="en-US" sz="2800" baseline="-25000" dirty="0" smtClean="0"/>
              <a:t>2</a:t>
            </a:r>
          </a:p>
        </p:txBody>
      </p:sp>
      <p:sp>
        <p:nvSpPr>
          <p:cNvPr id="17" name="TextBox 16"/>
          <p:cNvSpPr txBox="1"/>
          <p:nvPr/>
        </p:nvSpPr>
        <p:spPr>
          <a:xfrm>
            <a:off x="3810000" y="4038600"/>
            <a:ext cx="492443" cy="523220"/>
          </a:xfrm>
          <a:prstGeom prst="rect">
            <a:avLst/>
          </a:prstGeom>
          <a:noFill/>
        </p:spPr>
        <p:txBody>
          <a:bodyPr wrap="none" rtlCol="0">
            <a:spAutoFit/>
          </a:bodyPr>
          <a:lstStyle/>
          <a:p>
            <a:r>
              <a:rPr lang="en-US" sz="2800" dirty="0" smtClean="0"/>
              <a:t>S</a:t>
            </a:r>
            <a:r>
              <a:rPr lang="en-US" sz="2800" baseline="-25000" dirty="0" smtClean="0"/>
              <a:t>3</a:t>
            </a:r>
          </a:p>
        </p:txBody>
      </p:sp>
      <p:sp>
        <p:nvSpPr>
          <p:cNvPr id="18" name="TextBox 17"/>
          <p:cNvSpPr txBox="1"/>
          <p:nvPr/>
        </p:nvSpPr>
        <p:spPr>
          <a:xfrm>
            <a:off x="6096000" y="2514600"/>
            <a:ext cx="506870" cy="523220"/>
          </a:xfrm>
          <a:prstGeom prst="rect">
            <a:avLst/>
          </a:prstGeom>
          <a:noFill/>
        </p:spPr>
        <p:txBody>
          <a:bodyPr wrap="none" rtlCol="0">
            <a:spAutoFit/>
          </a:bodyPr>
          <a:lstStyle/>
          <a:p>
            <a:r>
              <a:rPr lang="en-US" sz="2800" dirty="0" smtClean="0"/>
              <a:t>S</a:t>
            </a:r>
            <a:r>
              <a:rPr lang="en-US" sz="2800" baseline="-25000" dirty="0" smtClean="0"/>
              <a:t>4</a:t>
            </a:r>
          </a:p>
        </p:txBody>
      </p:sp>
      <p:sp>
        <p:nvSpPr>
          <p:cNvPr id="19" name="TextBox 18"/>
          <p:cNvSpPr txBox="1"/>
          <p:nvPr/>
        </p:nvSpPr>
        <p:spPr>
          <a:xfrm>
            <a:off x="4876800" y="3429000"/>
            <a:ext cx="498855" cy="523220"/>
          </a:xfrm>
          <a:prstGeom prst="rect">
            <a:avLst/>
          </a:prstGeom>
          <a:noFill/>
        </p:spPr>
        <p:txBody>
          <a:bodyPr wrap="none" rtlCol="0">
            <a:spAutoFit/>
          </a:bodyPr>
          <a:lstStyle/>
          <a:p>
            <a:r>
              <a:rPr lang="en-US" sz="2800" dirty="0" smtClean="0"/>
              <a:t>S</a:t>
            </a:r>
            <a:r>
              <a:rPr lang="en-US" sz="2800" baseline="-25000" dirty="0" smtClean="0"/>
              <a:t>5</a:t>
            </a:r>
          </a:p>
        </p:txBody>
      </p:sp>
      <p:sp>
        <p:nvSpPr>
          <p:cNvPr id="20" name="TextBox 19"/>
          <p:cNvSpPr txBox="1"/>
          <p:nvPr/>
        </p:nvSpPr>
        <p:spPr>
          <a:xfrm>
            <a:off x="5334000" y="4724400"/>
            <a:ext cx="486030" cy="523220"/>
          </a:xfrm>
          <a:prstGeom prst="rect">
            <a:avLst/>
          </a:prstGeom>
          <a:noFill/>
        </p:spPr>
        <p:txBody>
          <a:bodyPr wrap="none" rtlCol="0">
            <a:spAutoFit/>
          </a:bodyPr>
          <a:lstStyle/>
          <a:p>
            <a:r>
              <a:rPr lang="en-US" sz="2800" dirty="0" smtClean="0"/>
              <a:t>S</a:t>
            </a:r>
            <a:r>
              <a:rPr lang="en-US" sz="2800" baseline="-25000" dirty="0" smtClean="0"/>
              <a:t>7</a:t>
            </a:r>
          </a:p>
        </p:txBody>
      </p:sp>
      <p:sp>
        <p:nvSpPr>
          <p:cNvPr id="21" name="TextBox 20"/>
          <p:cNvSpPr txBox="1"/>
          <p:nvPr/>
        </p:nvSpPr>
        <p:spPr>
          <a:xfrm>
            <a:off x="7467600" y="3429000"/>
            <a:ext cx="508473" cy="523220"/>
          </a:xfrm>
          <a:prstGeom prst="rect">
            <a:avLst/>
          </a:prstGeom>
          <a:noFill/>
        </p:spPr>
        <p:txBody>
          <a:bodyPr wrap="none" rtlCol="0">
            <a:spAutoFit/>
          </a:bodyPr>
          <a:lstStyle/>
          <a:p>
            <a:r>
              <a:rPr lang="en-US" sz="2800" dirty="0" smtClean="0"/>
              <a:t>S</a:t>
            </a:r>
            <a:r>
              <a:rPr lang="en-US" sz="2800" baseline="-25000" dirty="0" smtClean="0"/>
              <a:t>6</a:t>
            </a:r>
            <a:endParaRPr lang="en-US" sz="2800" baseline="-25000" dirty="0"/>
          </a:p>
        </p:txBody>
      </p:sp>
      <p:sp>
        <p:nvSpPr>
          <p:cNvPr id="22" name="TextBox 21"/>
          <p:cNvSpPr txBox="1"/>
          <p:nvPr/>
        </p:nvSpPr>
        <p:spPr>
          <a:xfrm>
            <a:off x="7010400" y="4724400"/>
            <a:ext cx="506870" cy="523220"/>
          </a:xfrm>
          <a:prstGeom prst="rect">
            <a:avLst/>
          </a:prstGeom>
          <a:noFill/>
        </p:spPr>
        <p:txBody>
          <a:bodyPr wrap="none" rtlCol="0">
            <a:spAutoFit/>
          </a:bodyPr>
          <a:lstStyle/>
          <a:p>
            <a:r>
              <a:rPr lang="en-US" sz="2800" dirty="0" smtClean="0"/>
              <a:t>S</a:t>
            </a:r>
            <a:r>
              <a:rPr lang="en-US" sz="2800" baseline="-25000" dirty="0" smtClean="0"/>
              <a:t>8</a:t>
            </a:r>
          </a:p>
        </p:txBody>
      </p:sp>
      <p:sp>
        <p:nvSpPr>
          <p:cNvPr id="23" name="TextBox 22"/>
          <p:cNvSpPr txBox="1"/>
          <p:nvPr/>
        </p:nvSpPr>
        <p:spPr>
          <a:xfrm>
            <a:off x="3048000" y="5715000"/>
            <a:ext cx="508473" cy="523220"/>
          </a:xfrm>
          <a:prstGeom prst="rect">
            <a:avLst/>
          </a:prstGeom>
          <a:noFill/>
        </p:spPr>
        <p:txBody>
          <a:bodyPr wrap="none" rtlCol="0">
            <a:spAutoFit/>
          </a:bodyPr>
          <a:lstStyle/>
          <a:p>
            <a:r>
              <a:rPr lang="en-US" sz="2800" dirty="0" smtClean="0"/>
              <a:t>S</a:t>
            </a:r>
            <a:r>
              <a:rPr lang="en-US" sz="2800" baseline="-25000" dirty="0" smtClean="0"/>
              <a:t>9</a:t>
            </a:r>
          </a:p>
        </p:txBody>
      </p:sp>
      <p:sp>
        <p:nvSpPr>
          <p:cNvPr id="24" name="TextBox 23"/>
          <p:cNvSpPr txBox="1"/>
          <p:nvPr/>
        </p:nvSpPr>
        <p:spPr>
          <a:xfrm>
            <a:off x="5562600" y="5715000"/>
            <a:ext cx="614271" cy="523220"/>
          </a:xfrm>
          <a:prstGeom prst="rect">
            <a:avLst/>
          </a:prstGeom>
          <a:noFill/>
        </p:spPr>
        <p:txBody>
          <a:bodyPr wrap="none" rtlCol="0">
            <a:spAutoFit/>
          </a:bodyPr>
          <a:lstStyle/>
          <a:p>
            <a:r>
              <a:rPr lang="en-US" sz="2800" dirty="0" smtClean="0"/>
              <a:t>S</a:t>
            </a:r>
            <a:r>
              <a:rPr lang="en-US" sz="2800" baseline="-25000" dirty="0" smtClean="0"/>
              <a:t>10</a:t>
            </a:r>
          </a:p>
        </p:txBody>
      </p:sp>
      <p:sp>
        <p:nvSpPr>
          <p:cNvPr id="43" name="TextBox 42"/>
          <p:cNvSpPr txBox="1"/>
          <p:nvPr/>
        </p:nvSpPr>
        <p:spPr>
          <a:xfrm>
            <a:off x="2057400" y="2362200"/>
            <a:ext cx="2133600" cy="523220"/>
          </a:xfrm>
          <a:prstGeom prst="rect">
            <a:avLst/>
          </a:prstGeom>
          <a:noFill/>
        </p:spPr>
        <p:txBody>
          <a:bodyPr wrap="square" rtlCol="0">
            <a:spAutoFit/>
          </a:bodyPr>
          <a:lstStyle/>
          <a:p>
            <a:r>
              <a:rPr lang="en-US" sz="2800" dirty="0" smtClean="0"/>
              <a:t>Count =?</a:t>
            </a:r>
            <a:endParaRPr lang="en-US" sz="2800" dirty="0"/>
          </a:p>
        </p:txBody>
      </p:sp>
      <p:sp>
        <p:nvSpPr>
          <p:cNvPr id="54" name="TextBox 53"/>
          <p:cNvSpPr txBox="1"/>
          <p:nvPr/>
        </p:nvSpPr>
        <p:spPr>
          <a:xfrm>
            <a:off x="5715000" y="1752600"/>
            <a:ext cx="1676400" cy="523220"/>
          </a:xfrm>
          <a:prstGeom prst="rect">
            <a:avLst/>
          </a:prstGeom>
          <a:noFill/>
        </p:spPr>
        <p:txBody>
          <a:bodyPr wrap="square" rtlCol="0">
            <a:spAutoFit/>
          </a:bodyPr>
          <a:lstStyle/>
          <a:p>
            <a:r>
              <a:rPr lang="en-US" sz="2800" dirty="0" smtClean="0"/>
              <a:t>Count =?</a:t>
            </a:r>
            <a:endParaRPr lang="en-US" sz="2800" dirty="0"/>
          </a:p>
        </p:txBody>
      </p:sp>
      <p:sp>
        <p:nvSpPr>
          <p:cNvPr id="55" name="TextBox 54"/>
          <p:cNvSpPr txBox="1"/>
          <p:nvPr/>
        </p:nvSpPr>
        <p:spPr>
          <a:xfrm>
            <a:off x="3714744" y="4886980"/>
            <a:ext cx="1695456" cy="523220"/>
          </a:xfrm>
          <a:prstGeom prst="rect">
            <a:avLst/>
          </a:prstGeom>
          <a:noFill/>
        </p:spPr>
        <p:txBody>
          <a:bodyPr wrap="square" rtlCol="0">
            <a:spAutoFit/>
          </a:bodyPr>
          <a:lstStyle/>
          <a:p>
            <a:r>
              <a:rPr lang="en-US" sz="2800" dirty="0" smtClean="0"/>
              <a:t>Count=?</a:t>
            </a:r>
            <a:endParaRPr lang="en-US" sz="2800" dirty="0"/>
          </a:p>
        </p:txBody>
      </p:sp>
      <p:sp>
        <p:nvSpPr>
          <p:cNvPr id="59" name="TextBox 58"/>
          <p:cNvSpPr txBox="1"/>
          <p:nvPr/>
        </p:nvSpPr>
        <p:spPr>
          <a:xfrm>
            <a:off x="1524000" y="3048000"/>
            <a:ext cx="388248" cy="584775"/>
          </a:xfrm>
          <a:prstGeom prst="rect">
            <a:avLst/>
          </a:prstGeom>
          <a:noFill/>
        </p:spPr>
        <p:txBody>
          <a:bodyPr wrap="none" rtlCol="0">
            <a:spAutoFit/>
          </a:bodyPr>
          <a:lstStyle/>
          <a:p>
            <a:r>
              <a:rPr lang="en-US" sz="3200" b="1" dirty="0" smtClean="0">
                <a:solidFill>
                  <a:srgbClr val="FF0000"/>
                </a:solidFill>
              </a:rPr>
              <a:t>2</a:t>
            </a:r>
            <a:endParaRPr lang="en-US" sz="3200" b="1" dirty="0">
              <a:solidFill>
                <a:srgbClr val="FF0000"/>
              </a:solidFill>
            </a:endParaRPr>
          </a:p>
        </p:txBody>
      </p:sp>
      <p:sp>
        <p:nvSpPr>
          <p:cNvPr id="60" name="TextBox 59"/>
          <p:cNvSpPr txBox="1"/>
          <p:nvPr/>
        </p:nvSpPr>
        <p:spPr>
          <a:xfrm>
            <a:off x="7315200" y="2438400"/>
            <a:ext cx="388248" cy="584775"/>
          </a:xfrm>
          <a:prstGeom prst="rect">
            <a:avLst/>
          </a:prstGeom>
          <a:noFill/>
        </p:spPr>
        <p:txBody>
          <a:bodyPr wrap="none" rtlCol="0">
            <a:spAutoFit/>
          </a:bodyPr>
          <a:lstStyle/>
          <a:p>
            <a:r>
              <a:rPr lang="en-US" sz="3200" b="1" dirty="0" smtClean="0">
                <a:solidFill>
                  <a:srgbClr val="FF0000"/>
                </a:solidFill>
              </a:rPr>
              <a:t>1</a:t>
            </a:r>
            <a:endParaRPr lang="en-US" sz="3200" b="1" dirty="0">
              <a:solidFill>
                <a:srgbClr val="FF0000"/>
              </a:solidFill>
            </a:endParaRPr>
          </a:p>
        </p:txBody>
      </p:sp>
      <p:grpSp>
        <p:nvGrpSpPr>
          <p:cNvPr id="4" name="Group 40"/>
          <p:cNvGrpSpPr/>
          <p:nvPr/>
        </p:nvGrpSpPr>
        <p:grpSpPr>
          <a:xfrm>
            <a:off x="1752600" y="2819400"/>
            <a:ext cx="5791200" cy="3785175"/>
            <a:chOff x="1752600" y="2819400"/>
            <a:chExt cx="5791200" cy="3785175"/>
          </a:xfrm>
        </p:grpSpPr>
        <p:cxnSp>
          <p:nvCxnSpPr>
            <p:cNvPr id="27" name="Straight Connector 26"/>
            <p:cNvCxnSpPr/>
            <p:nvPr/>
          </p:nvCxnSpPr>
          <p:spPr>
            <a:xfrm rot="5400000">
              <a:off x="1752600" y="3276600"/>
              <a:ext cx="990600" cy="838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2971800" y="3200400"/>
              <a:ext cx="914400" cy="914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5" idx="3"/>
              <a:endCxn id="17" idx="1"/>
            </p:cNvCxnSpPr>
            <p:nvPr/>
          </p:nvCxnSpPr>
          <p:spPr>
            <a:xfrm flipV="1">
              <a:off x="1938640" y="4300210"/>
              <a:ext cx="1871360" cy="76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477000" y="2819400"/>
              <a:ext cx="1066800" cy="76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9" idx="3"/>
            </p:cNvCxnSpPr>
            <p:nvPr/>
          </p:nvCxnSpPr>
          <p:spPr>
            <a:xfrm>
              <a:off x="5375655" y="3690610"/>
              <a:ext cx="1787145" cy="11099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9" idx="3"/>
              <a:endCxn id="20" idx="0"/>
            </p:cNvCxnSpPr>
            <p:nvPr/>
          </p:nvCxnSpPr>
          <p:spPr>
            <a:xfrm>
              <a:off x="5375655" y="3690610"/>
              <a:ext cx="201360" cy="10337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3" idx="3"/>
              <a:endCxn id="24" idx="1"/>
            </p:cNvCxnSpPr>
            <p:nvPr/>
          </p:nvCxnSpPr>
          <p:spPr>
            <a:xfrm>
              <a:off x="3556473" y="5976610"/>
              <a:ext cx="2006127"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52600" y="3352800"/>
              <a:ext cx="425116" cy="461665"/>
            </a:xfrm>
            <a:prstGeom prst="rect">
              <a:avLst/>
            </a:prstGeom>
            <a:noFill/>
          </p:spPr>
          <p:txBody>
            <a:bodyPr wrap="none" rtlCol="0">
              <a:spAutoFit/>
            </a:bodyPr>
            <a:lstStyle/>
            <a:p>
              <a:r>
                <a:rPr lang="en-US" sz="2400" dirty="0" smtClean="0"/>
                <a:t>.4</a:t>
              </a:r>
              <a:endParaRPr lang="en-US" sz="2400" dirty="0"/>
            </a:p>
          </p:txBody>
        </p:sp>
        <p:sp>
          <p:nvSpPr>
            <p:cNvPr id="29" name="TextBox 28"/>
            <p:cNvSpPr txBox="1"/>
            <p:nvPr/>
          </p:nvSpPr>
          <p:spPr>
            <a:xfrm>
              <a:off x="3429000" y="3276600"/>
              <a:ext cx="428322" cy="461665"/>
            </a:xfrm>
            <a:prstGeom prst="rect">
              <a:avLst/>
            </a:prstGeom>
            <a:noFill/>
          </p:spPr>
          <p:txBody>
            <a:bodyPr wrap="none" rtlCol="0">
              <a:spAutoFit/>
            </a:bodyPr>
            <a:lstStyle/>
            <a:p>
              <a:r>
                <a:rPr lang="en-US" sz="2400" dirty="0" smtClean="0"/>
                <a:t>.4</a:t>
              </a:r>
              <a:endParaRPr lang="en-US" sz="2400" dirty="0"/>
            </a:p>
          </p:txBody>
        </p:sp>
        <p:sp>
          <p:nvSpPr>
            <p:cNvPr id="31" name="TextBox 30"/>
            <p:cNvSpPr txBox="1"/>
            <p:nvPr/>
          </p:nvSpPr>
          <p:spPr>
            <a:xfrm>
              <a:off x="2667000" y="4343400"/>
              <a:ext cx="425116" cy="461665"/>
            </a:xfrm>
            <a:prstGeom prst="rect">
              <a:avLst/>
            </a:prstGeom>
            <a:noFill/>
          </p:spPr>
          <p:txBody>
            <a:bodyPr wrap="none" rtlCol="0">
              <a:spAutoFit/>
            </a:bodyPr>
            <a:lstStyle/>
            <a:p>
              <a:r>
                <a:rPr lang="en-US" sz="2400" dirty="0" smtClean="0"/>
                <a:t>.4</a:t>
              </a:r>
              <a:endParaRPr lang="en-US" sz="2400" dirty="0"/>
            </a:p>
          </p:txBody>
        </p:sp>
        <p:sp>
          <p:nvSpPr>
            <p:cNvPr id="33" name="TextBox 32"/>
            <p:cNvSpPr txBox="1"/>
            <p:nvPr/>
          </p:nvSpPr>
          <p:spPr>
            <a:xfrm>
              <a:off x="7010400" y="2819400"/>
              <a:ext cx="322524" cy="461665"/>
            </a:xfrm>
            <a:prstGeom prst="rect">
              <a:avLst/>
            </a:prstGeom>
            <a:noFill/>
          </p:spPr>
          <p:txBody>
            <a:bodyPr wrap="none" rtlCol="0">
              <a:spAutoFit/>
            </a:bodyPr>
            <a:lstStyle/>
            <a:p>
              <a:r>
                <a:rPr lang="en-US" sz="2400" dirty="0" smtClean="0"/>
                <a:t>1</a:t>
              </a:r>
              <a:endParaRPr lang="en-US" sz="2400" dirty="0"/>
            </a:p>
          </p:txBody>
        </p:sp>
        <p:sp>
          <p:nvSpPr>
            <p:cNvPr id="37" name="TextBox 36"/>
            <p:cNvSpPr txBox="1"/>
            <p:nvPr/>
          </p:nvSpPr>
          <p:spPr>
            <a:xfrm>
              <a:off x="6096000" y="3810000"/>
              <a:ext cx="322524" cy="461665"/>
            </a:xfrm>
            <a:prstGeom prst="rect">
              <a:avLst/>
            </a:prstGeom>
            <a:noFill/>
          </p:spPr>
          <p:txBody>
            <a:bodyPr wrap="none" rtlCol="0">
              <a:spAutoFit/>
            </a:bodyPr>
            <a:lstStyle/>
            <a:p>
              <a:r>
                <a:rPr lang="en-US" sz="2400" dirty="0" smtClean="0"/>
                <a:t>1</a:t>
              </a:r>
              <a:endParaRPr lang="en-US" sz="2400" dirty="0"/>
            </a:p>
          </p:txBody>
        </p:sp>
        <p:sp>
          <p:nvSpPr>
            <p:cNvPr id="38" name="TextBox 37"/>
            <p:cNvSpPr txBox="1"/>
            <p:nvPr/>
          </p:nvSpPr>
          <p:spPr>
            <a:xfrm>
              <a:off x="5105400" y="4034135"/>
              <a:ext cx="322524" cy="461665"/>
            </a:xfrm>
            <a:prstGeom prst="rect">
              <a:avLst/>
            </a:prstGeom>
            <a:noFill/>
          </p:spPr>
          <p:txBody>
            <a:bodyPr wrap="none" rtlCol="0">
              <a:spAutoFit/>
            </a:bodyPr>
            <a:lstStyle/>
            <a:p>
              <a:r>
                <a:rPr lang="en-US" sz="2400" dirty="0" smtClean="0"/>
                <a:t>1</a:t>
              </a:r>
              <a:endParaRPr lang="en-US" sz="2400" dirty="0"/>
            </a:p>
          </p:txBody>
        </p:sp>
        <p:sp>
          <p:nvSpPr>
            <p:cNvPr id="40" name="TextBox 39"/>
            <p:cNvSpPr txBox="1"/>
            <p:nvPr/>
          </p:nvSpPr>
          <p:spPr>
            <a:xfrm>
              <a:off x="4343400" y="5486400"/>
              <a:ext cx="397866" cy="461665"/>
            </a:xfrm>
            <a:prstGeom prst="rect">
              <a:avLst/>
            </a:prstGeom>
            <a:noFill/>
          </p:spPr>
          <p:txBody>
            <a:bodyPr wrap="none" rtlCol="0">
              <a:spAutoFit/>
            </a:bodyPr>
            <a:lstStyle/>
            <a:p>
              <a:r>
                <a:rPr lang="en-US" sz="2400" dirty="0" smtClean="0"/>
                <a:t>.7</a:t>
              </a:r>
              <a:endParaRPr lang="en-US" sz="2400" dirty="0"/>
            </a:p>
          </p:txBody>
        </p:sp>
        <p:sp>
          <p:nvSpPr>
            <p:cNvPr id="61" name="TextBox 60"/>
            <p:cNvSpPr txBox="1"/>
            <p:nvPr/>
          </p:nvSpPr>
          <p:spPr>
            <a:xfrm>
              <a:off x="4343400" y="6019800"/>
              <a:ext cx="388248" cy="584775"/>
            </a:xfrm>
            <a:prstGeom prst="rect">
              <a:avLst/>
            </a:prstGeom>
            <a:noFill/>
          </p:spPr>
          <p:txBody>
            <a:bodyPr wrap="none" rtlCol="0">
              <a:spAutoFit/>
            </a:bodyPr>
            <a:lstStyle/>
            <a:p>
              <a:r>
                <a:rPr lang="en-US" sz="3200" b="1" dirty="0" smtClean="0">
                  <a:solidFill>
                    <a:srgbClr val="FF0000"/>
                  </a:solidFill>
                </a:rPr>
                <a:t>3</a:t>
              </a:r>
              <a:endParaRPr lang="en-US" sz="3200" b="1" dirty="0">
                <a:solidFill>
                  <a:srgbClr val="FF0000"/>
                </a:solidFill>
              </a:endParaRPr>
            </a:p>
          </p:txBody>
        </p:sp>
      </p:grpSp>
      <p:sp>
        <p:nvSpPr>
          <p:cNvPr id="44" name="Rectangular Callout 43"/>
          <p:cNvSpPr/>
          <p:nvPr/>
        </p:nvSpPr>
        <p:spPr>
          <a:xfrm>
            <a:off x="214282" y="5572140"/>
            <a:ext cx="2643206" cy="785818"/>
          </a:xfrm>
          <a:prstGeom prst="wedgeRectCallout">
            <a:avLst>
              <a:gd name="adj1" fmla="val 41365"/>
              <a:gd name="adj2" fmla="val -175071"/>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How to detect copying?</a:t>
            </a:r>
            <a:endParaRPr lang="en-US" sz="2400" dirty="0"/>
          </a:p>
        </p:txBody>
      </p:sp>
      <p:sp>
        <p:nvSpPr>
          <p:cNvPr id="46" name="Rectangular Callout 45"/>
          <p:cNvSpPr/>
          <p:nvPr/>
        </p:nvSpPr>
        <p:spPr>
          <a:xfrm>
            <a:off x="214282" y="1857364"/>
            <a:ext cx="2643206" cy="785818"/>
          </a:xfrm>
          <a:prstGeom prst="wedgeRectCallout">
            <a:avLst>
              <a:gd name="adj1" fmla="val 62424"/>
              <a:gd name="adj2" fmla="val 33579"/>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How to compute vote count?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Considering Dependence</a:t>
            </a:r>
            <a:endParaRPr lang="en-US" dirty="0"/>
          </a:p>
        </p:txBody>
      </p:sp>
      <p:sp>
        <p:nvSpPr>
          <p:cNvPr id="3" name="Content Placeholder 2"/>
          <p:cNvSpPr>
            <a:spLocks noGrp="1"/>
          </p:cNvSpPr>
          <p:nvPr>
            <p:ph sz="quarter" idx="1"/>
          </p:nvPr>
        </p:nvSpPr>
        <p:spPr>
          <a:xfrm>
            <a:off x="609600" y="1589567"/>
            <a:ext cx="8177242" cy="3911135"/>
          </a:xfrm>
        </p:spPr>
        <p:txBody>
          <a:bodyPr>
            <a:normAutofit/>
          </a:bodyPr>
          <a:lstStyle/>
          <a:p>
            <a:r>
              <a:rPr lang="en-US" dirty="0" smtClean="0"/>
              <a:t>Opinion pooling: combine probability distribution from multiple experts</a:t>
            </a:r>
          </a:p>
          <a:p>
            <a:pPr lvl="1"/>
            <a:r>
              <a:rPr lang="en-US" dirty="0" smtClean="0"/>
              <a:t>Combination of opinions [Chang, Ph.D. thesis’85]</a:t>
            </a:r>
          </a:p>
          <a:p>
            <a:pPr lvl="1"/>
            <a:r>
              <a:rPr lang="en-US" dirty="0" smtClean="0"/>
              <a:t>Reconciliation of probability distributions [Lindley, 83]</a:t>
            </a:r>
          </a:p>
          <a:p>
            <a:pPr lvl="1"/>
            <a:r>
              <a:rPr lang="en-US" dirty="0" smtClean="0"/>
              <a:t>Updating of belief in the light of someone else’s opinion [French, 80]</a:t>
            </a:r>
          </a:p>
          <a:p>
            <a:r>
              <a:rPr lang="en-US" dirty="0" smtClean="0"/>
              <a:t>Data fusion w. source dependence</a:t>
            </a:r>
          </a:p>
          <a:p>
            <a:pPr lvl="1"/>
            <a:r>
              <a:rPr lang="en-US" dirty="0" smtClean="0"/>
              <a:t>[Dong et al., 09a][Dong et al., 09b]</a:t>
            </a:r>
            <a:endParaRPr lang="en-US" dirty="0" smtClean="0">
              <a:solidFill>
                <a:srgbClr val="C00000"/>
              </a:solidFill>
            </a:endParaRPr>
          </a:p>
          <a:p>
            <a:pPr lvl="1"/>
            <a:endParaRPr lang="en-US" dirty="0"/>
          </a:p>
        </p:txBody>
      </p:sp>
      <p:sp>
        <p:nvSpPr>
          <p:cNvPr id="5" name="Slide Number Placeholder 4"/>
          <p:cNvSpPr>
            <a:spLocks noGrp="1"/>
          </p:cNvSpPr>
          <p:nvPr>
            <p:ph type="sldNum" sz="quarter" idx="16"/>
          </p:nvPr>
        </p:nvSpPr>
        <p:spPr/>
        <p:txBody>
          <a:bodyPr>
            <a:normAutofit fontScale="85000" lnSpcReduction="20000"/>
          </a:bodyPr>
          <a:lstStyle/>
          <a:p>
            <a:fld id="{6C6AE60A-B69C-4790-82F7-3882EDF23186}" type="slidenum">
              <a:rPr lang="de-DE" smtClean="0"/>
              <a:pPr/>
              <a:t>83</a:t>
            </a:fld>
            <a:endParaRPr lang="de-DE"/>
          </a:p>
        </p:txBody>
      </p:sp>
      <p:sp>
        <p:nvSpPr>
          <p:cNvPr id="6" name="Footer Placeholder 5"/>
          <p:cNvSpPr>
            <a:spLocks noGrp="1"/>
          </p:cNvSpPr>
          <p:nvPr>
            <p:ph type="ftr" sz="quarter" idx="17"/>
          </p:nvPr>
        </p:nvSpPr>
        <p:spPr/>
        <p:txBody>
          <a:bodyPr/>
          <a:lstStyle/>
          <a:p>
            <a:r>
              <a:rPr lang="de-DE" smtClean="0"/>
              <a:t>Data Fusion | VLDB 2009 Tutorial | Luna Dong &amp; Felix Naumann</a:t>
            </a:r>
            <a:endParaRPr lang="de-DE"/>
          </a:p>
        </p:txBody>
      </p:sp>
      <p:sp>
        <p:nvSpPr>
          <p:cNvPr id="7" name="TextBox 6"/>
          <p:cNvSpPr txBox="1"/>
          <p:nvPr/>
        </p:nvSpPr>
        <p:spPr>
          <a:xfrm>
            <a:off x="1285852" y="5357826"/>
            <a:ext cx="7500958" cy="584775"/>
          </a:xfrm>
          <a:prstGeom prst="rect">
            <a:avLst/>
          </a:prstGeom>
          <a:noFill/>
        </p:spPr>
        <p:txBody>
          <a:bodyPr wrap="square" rtlCol="0">
            <a:spAutoFit/>
          </a:bodyPr>
          <a:lstStyle/>
          <a:p>
            <a:r>
              <a:rPr lang="en-US" sz="3200" dirty="0" smtClean="0">
                <a:solidFill>
                  <a:srgbClr val="C00000"/>
                </a:solidFill>
              </a:rPr>
              <a:t>See Tomorrow’s talks in “Data Integration I”</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noProof="0" dirty="0" smtClean="0"/>
              <a:t>Outline</a:t>
            </a:r>
            <a:endParaRPr lang="en-US" noProof="0" dirty="0"/>
          </a:p>
        </p:txBody>
      </p:sp>
      <p:sp>
        <p:nvSpPr>
          <p:cNvPr id="5" name="Fußzeilenplatzhalter 4"/>
          <p:cNvSpPr>
            <a:spLocks noGrp="1"/>
          </p:cNvSpPr>
          <p:nvPr>
            <p:ph type="ftr" sz="quarter" idx="11"/>
          </p:nvPr>
        </p:nvSpPr>
        <p:spPr/>
        <p:txBody>
          <a:bodyPr/>
          <a:lstStyle/>
          <a:p>
            <a:r>
              <a:rPr lang="de-DE" smtClean="0"/>
              <a:t>Data Fusion | VLDB 2009 Tutorial | Luna Dong &amp; Felix Naumann</a:t>
            </a:r>
            <a:endParaRPr lang="de-DE"/>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de-DE" smtClean="0"/>
              <a:pPr/>
              <a:t>84</a:t>
            </a:fld>
            <a:endParaRPr lang="de-DE"/>
          </a:p>
        </p:txBody>
      </p:sp>
      <p:sp>
        <p:nvSpPr>
          <p:cNvPr id="3" name="Inhaltsplatzhalter 2"/>
          <p:cNvSpPr>
            <a:spLocks noGrp="1"/>
          </p:cNvSpPr>
          <p:nvPr>
            <p:ph sz="quarter" idx="1"/>
          </p:nvPr>
        </p:nvSpPr>
        <p:spPr/>
        <p:txBody>
          <a:bodyPr/>
          <a:lstStyle/>
          <a:p>
            <a:pPr marL="320040" lvl="1" indent="-320040">
              <a:spcBef>
                <a:spcPts val="700"/>
              </a:spcBef>
              <a:buClr>
                <a:schemeClr val="accent2"/>
              </a:buClr>
              <a:buSzPct val="60000"/>
              <a:buFont typeface="Wingdings"/>
              <a:buChar char=""/>
            </a:pPr>
            <a:r>
              <a:rPr lang="en-US" sz="2900" dirty="0" smtClean="0"/>
              <a:t>Data fusion in the integration process</a:t>
            </a:r>
          </a:p>
          <a:p>
            <a:r>
              <a:rPr lang="en-US" dirty="0" smtClean="0"/>
              <a:t>Foundations of data fusion</a:t>
            </a:r>
          </a:p>
          <a:p>
            <a:pPr lvl="1"/>
            <a:r>
              <a:rPr lang="en-US" dirty="0" smtClean="0"/>
              <a:t>Conflict resolution strategies and functions</a:t>
            </a:r>
          </a:p>
          <a:p>
            <a:pPr lvl="1"/>
            <a:r>
              <a:rPr lang="en-US" dirty="0" smtClean="0"/>
              <a:t>Conflict resolution operators</a:t>
            </a:r>
          </a:p>
          <a:p>
            <a:r>
              <a:rPr lang="en-US" dirty="0" smtClean="0"/>
              <a:t>Advanced truth-discovery techniques</a:t>
            </a:r>
          </a:p>
          <a:p>
            <a:r>
              <a:rPr lang="en-US" dirty="0" smtClean="0"/>
              <a:t>Data fusion in existing integration systems</a:t>
            </a:r>
          </a:p>
          <a:p>
            <a:r>
              <a:rPr lang="en-US" dirty="0" smtClean="0"/>
              <a:t>Open problems</a:t>
            </a:r>
            <a:endParaRPr lang="en-US" dirty="0"/>
          </a:p>
        </p:txBody>
      </p:sp>
      <p:sp>
        <p:nvSpPr>
          <p:cNvPr id="6" name="Pfeil nach rechts 5"/>
          <p:cNvSpPr/>
          <p:nvPr/>
        </p:nvSpPr>
        <p:spPr>
          <a:xfrm>
            <a:off x="142844" y="4214818"/>
            <a:ext cx="50006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531352" cy="628632"/>
          </a:xfrm>
        </p:spPr>
        <p:txBody>
          <a:bodyPr>
            <a:normAutofit fontScale="90000"/>
          </a:bodyPr>
          <a:lstStyle/>
          <a:p>
            <a:r>
              <a:rPr lang="en-US" dirty="0" smtClean="0"/>
              <a:t>Web Integration—</a:t>
            </a:r>
            <a:r>
              <a:rPr lang="en-US" noProof="0" dirty="0" smtClean="0"/>
              <a:t>Google Fusion Tables</a:t>
            </a:r>
            <a:endParaRPr lang="en-US" noProof="0" dirty="0"/>
          </a:p>
        </p:txBody>
      </p:sp>
      <p:sp>
        <p:nvSpPr>
          <p:cNvPr id="5" name="Fußzeilenplatzhalter 4"/>
          <p:cNvSpPr>
            <a:spLocks noGrp="1"/>
          </p:cNvSpPr>
          <p:nvPr>
            <p:ph type="ftr" sz="quarter" idx="11"/>
          </p:nvPr>
        </p:nvSpPr>
        <p:spPr/>
        <p:txBody>
          <a:bodyPr/>
          <a:lstStyle/>
          <a:p>
            <a:r>
              <a:rPr lang="de-DE" dirty="0" smtClean="0"/>
              <a:t>Data Fusion | VLDB 2009 Tutorial | Luna Dong &amp; Felix Naumann</a:t>
            </a:r>
            <a:endParaRPr lang="de-DE" dirty="0"/>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de-DE" smtClean="0"/>
              <a:pPr/>
              <a:t>85</a:t>
            </a:fld>
            <a:endParaRPr lang="de-DE"/>
          </a:p>
        </p:txBody>
      </p:sp>
      <p:sp>
        <p:nvSpPr>
          <p:cNvPr id="3" name="Inhaltsplatzhalter 2"/>
          <p:cNvSpPr>
            <a:spLocks noGrp="1"/>
          </p:cNvSpPr>
          <p:nvPr>
            <p:ph sz="quarter" idx="1"/>
          </p:nvPr>
        </p:nvSpPr>
        <p:spPr>
          <a:xfrm>
            <a:off x="612648" y="5715016"/>
            <a:ext cx="8153400" cy="500066"/>
          </a:xfrm>
        </p:spPr>
        <p:txBody>
          <a:bodyPr>
            <a:normAutofit/>
          </a:bodyPr>
          <a:lstStyle/>
          <a:p>
            <a:pPr marL="320040" lvl="1" indent="-320040">
              <a:spcBef>
                <a:spcPts val="700"/>
              </a:spcBef>
              <a:buSzPct val="60000"/>
              <a:buFont typeface="Wingdings"/>
              <a:buChar char=""/>
            </a:pPr>
            <a:r>
              <a:rPr lang="en-US" dirty="0" smtClean="0"/>
              <a:t>Allows discussion of values between users</a:t>
            </a:r>
            <a:endParaRPr lang="en-US" dirty="0"/>
          </a:p>
        </p:txBody>
      </p:sp>
      <p:pic>
        <p:nvPicPr>
          <p:cNvPr id="173058" name="Picture 2" descr="http://4.bp.blogspot.com/_7jACTgmgVC8/Sig1-QuscvI/AAAAAAAABNs/FVwsuV17bUo/s400/Fusion3.png">
            <a:hlinkClick r:id="rId3"/>
          </p:cNvPr>
          <p:cNvPicPr>
            <a:picLocks noChangeAspect="1" noChangeArrowheads="1"/>
          </p:cNvPicPr>
          <p:nvPr/>
        </p:nvPicPr>
        <p:blipFill>
          <a:blip r:embed="rId4" cstate="print"/>
          <a:srcRect/>
          <a:stretch>
            <a:fillRect/>
          </a:stretch>
        </p:blipFill>
        <p:spPr bwMode="auto">
          <a:xfrm>
            <a:off x="2143108" y="1285860"/>
            <a:ext cx="4714908" cy="4443802"/>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noProof="0" dirty="0" smtClean="0"/>
              <a:t>Commercial DI </a:t>
            </a:r>
            <a:r>
              <a:rPr lang="en-US" dirty="0" smtClean="0"/>
              <a:t>Tools</a:t>
            </a:r>
            <a:endParaRPr lang="en-US" noProof="0" dirty="0"/>
          </a:p>
        </p:txBody>
      </p:sp>
      <p:sp>
        <p:nvSpPr>
          <p:cNvPr id="5" name="Fußzeilenplatzhalter 4"/>
          <p:cNvSpPr>
            <a:spLocks noGrp="1"/>
          </p:cNvSpPr>
          <p:nvPr>
            <p:ph type="ftr" sz="quarter" idx="11"/>
          </p:nvPr>
        </p:nvSpPr>
        <p:spPr/>
        <p:txBody>
          <a:bodyPr/>
          <a:lstStyle/>
          <a:p>
            <a:r>
              <a:rPr lang="de-DE" dirty="0" smtClean="0"/>
              <a:t>Data Fusion | VLDB 2009 Tutorial | Luna Dong &amp; Felix Naumann</a:t>
            </a:r>
            <a:endParaRPr lang="de-DE" dirty="0"/>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de-DE" smtClean="0"/>
              <a:pPr/>
              <a:t>86</a:t>
            </a:fld>
            <a:endParaRPr lang="de-DE"/>
          </a:p>
        </p:txBody>
      </p:sp>
      <p:sp>
        <p:nvSpPr>
          <p:cNvPr id="3" name="Inhaltsplatzhalter 2"/>
          <p:cNvSpPr>
            <a:spLocks noGrp="1"/>
          </p:cNvSpPr>
          <p:nvPr>
            <p:ph sz="quarter" idx="1"/>
          </p:nvPr>
        </p:nvSpPr>
        <p:spPr>
          <a:xfrm>
            <a:off x="612648" y="5191156"/>
            <a:ext cx="8153400" cy="1309678"/>
          </a:xfrm>
        </p:spPr>
        <p:txBody>
          <a:bodyPr>
            <a:normAutofit fontScale="77500" lnSpcReduction="20000"/>
          </a:bodyPr>
          <a:lstStyle/>
          <a:p>
            <a:pPr marL="320040" lvl="1" indent="-320040">
              <a:spcBef>
                <a:spcPts val="700"/>
              </a:spcBef>
              <a:buSzPct val="60000"/>
              <a:buFont typeface="Wingdings"/>
              <a:buChar char=""/>
            </a:pPr>
            <a:r>
              <a:rPr lang="en-US" dirty="0" smtClean="0"/>
              <a:t>Typical ETL tools support rule-based fusion</a:t>
            </a:r>
          </a:p>
          <a:p>
            <a:pPr marL="594360" lvl="2" indent="-320040">
              <a:spcBef>
                <a:spcPts val="700"/>
              </a:spcBef>
              <a:buSzPct val="60000"/>
              <a:buFont typeface="Wingdings"/>
              <a:buChar char=""/>
            </a:pPr>
            <a:r>
              <a:rPr lang="en-US" dirty="0" smtClean="0"/>
              <a:t>IIS (IBM Information Server)</a:t>
            </a:r>
          </a:p>
          <a:p>
            <a:pPr marL="594360" lvl="2" indent="-320040">
              <a:spcBef>
                <a:spcPts val="700"/>
              </a:spcBef>
              <a:buSzPct val="60000"/>
              <a:buFont typeface="Wingdings"/>
              <a:buChar char=""/>
            </a:pPr>
            <a:r>
              <a:rPr lang="en-US" dirty="0" smtClean="0"/>
              <a:t>SSIS (Microsoft’s SQL Server Integration Services)</a:t>
            </a:r>
          </a:p>
          <a:p>
            <a:pPr marL="594360" lvl="2" indent="-320040">
              <a:spcBef>
                <a:spcPts val="700"/>
              </a:spcBef>
              <a:buSzPct val="60000"/>
              <a:buFont typeface="Wingdings"/>
              <a:buChar char=""/>
            </a:pPr>
            <a:r>
              <a:rPr lang="en-US" dirty="0" smtClean="0"/>
              <a:t>Etc.</a:t>
            </a:r>
            <a:endParaRPr lang="en-US" dirty="0"/>
          </a:p>
        </p:txBody>
      </p:sp>
      <p:sp>
        <p:nvSpPr>
          <p:cNvPr id="6" name="TextBox 5"/>
          <p:cNvSpPr txBox="1"/>
          <p:nvPr/>
        </p:nvSpPr>
        <p:spPr>
          <a:xfrm>
            <a:off x="5643570" y="6152397"/>
            <a:ext cx="3358740" cy="276999"/>
          </a:xfrm>
          <a:prstGeom prst="rect">
            <a:avLst/>
          </a:prstGeom>
          <a:noFill/>
        </p:spPr>
        <p:txBody>
          <a:bodyPr wrap="none" rtlCol="0">
            <a:spAutoFit/>
          </a:bodyPr>
          <a:lstStyle/>
          <a:p>
            <a:r>
              <a:rPr lang="en-US" sz="1200" dirty="0" smtClean="0"/>
              <a:t>See details in survey [</a:t>
            </a:r>
            <a:r>
              <a:rPr lang="en-US" sz="1200" dirty="0" err="1" smtClean="0"/>
              <a:t>Bleiholder</a:t>
            </a:r>
            <a:r>
              <a:rPr lang="en-US" sz="1200" dirty="0" smtClean="0"/>
              <a:t> and </a:t>
            </a:r>
            <a:r>
              <a:rPr lang="en-US" sz="1200" dirty="0" err="1" smtClean="0"/>
              <a:t>Naumann</a:t>
            </a:r>
            <a:r>
              <a:rPr lang="en-US" sz="1200" dirty="0" smtClean="0"/>
              <a:t>, 08] </a:t>
            </a:r>
            <a:endParaRPr lang="en-US" sz="1200" dirty="0"/>
          </a:p>
        </p:txBody>
      </p:sp>
      <p:pic>
        <p:nvPicPr>
          <p:cNvPr id="75778" name="Picture 2" descr="Figure 1.Magic Quadrant for Data Integration Tools"/>
          <p:cNvPicPr>
            <a:picLocks noChangeAspect="1" noChangeArrowheads="1"/>
          </p:cNvPicPr>
          <p:nvPr/>
        </p:nvPicPr>
        <p:blipFill>
          <a:blip r:embed="rId3" cstate="print"/>
          <a:srcRect/>
          <a:stretch>
            <a:fillRect/>
          </a:stretch>
        </p:blipFill>
        <p:spPr bwMode="auto">
          <a:xfrm>
            <a:off x="2428860" y="1238261"/>
            <a:ext cx="3810000" cy="3905251"/>
          </a:xfrm>
          <a:prstGeom prst="rect">
            <a:avLst/>
          </a:prstGeom>
          <a:noFill/>
        </p:spPr>
      </p:pic>
      <p:sp>
        <p:nvSpPr>
          <p:cNvPr id="8" name="TextBox 7"/>
          <p:cNvSpPr txBox="1"/>
          <p:nvPr/>
        </p:nvSpPr>
        <p:spPr>
          <a:xfrm>
            <a:off x="6286512" y="4786322"/>
            <a:ext cx="2786082" cy="369332"/>
          </a:xfrm>
          <a:prstGeom prst="rect">
            <a:avLst/>
          </a:prstGeom>
          <a:noFill/>
        </p:spPr>
        <p:txBody>
          <a:bodyPr wrap="square" rtlCol="0">
            <a:spAutoFit/>
          </a:bodyPr>
          <a:lstStyle/>
          <a:p>
            <a:r>
              <a:rPr lang="en-US" dirty="0" smtClean="0"/>
              <a:t>Source: Gartner</a:t>
            </a:r>
            <a:endParaRPr lang="en-US" sz="12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28600"/>
            <a:ext cx="8715404" cy="628632"/>
          </a:xfrm>
        </p:spPr>
        <p:txBody>
          <a:bodyPr>
            <a:noAutofit/>
          </a:bodyPr>
          <a:lstStyle/>
          <a:p>
            <a:r>
              <a:rPr lang="en-US" sz="3200" dirty="0" smtClean="0"/>
              <a:t>Research DI Systems w. Awareness of Data Conflicts</a:t>
            </a:r>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87</a:t>
            </a:fld>
            <a:endParaRPr lang="de-DE"/>
          </a:p>
        </p:txBody>
      </p:sp>
      <p:graphicFrame>
        <p:nvGraphicFramePr>
          <p:cNvPr id="6" name="Table 5"/>
          <p:cNvGraphicFramePr>
            <a:graphicFrameLocks noGrp="1"/>
          </p:cNvGraphicFramePr>
          <p:nvPr/>
        </p:nvGraphicFramePr>
        <p:xfrm>
          <a:off x="428596" y="1285860"/>
          <a:ext cx="8501124" cy="5292460"/>
        </p:xfrm>
        <a:graphic>
          <a:graphicData uri="http://schemas.openxmlformats.org/drawingml/2006/table">
            <a:tbl>
              <a:tblPr firstRow="1" bandRow="1">
                <a:tableStyleId>{5C22544A-7EE6-4342-B048-85BDC9FD1C3A}</a:tableStyleId>
              </a:tblPr>
              <a:tblGrid>
                <a:gridCol w="1071570"/>
                <a:gridCol w="1643074"/>
                <a:gridCol w="1071570"/>
                <a:gridCol w="2571768"/>
                <a:gridCol w="2143142"/>
              </a:tblGrid>
              <a:tr h="300796">
                <a:tc>
                  <a:txBody>
                    <a:bodyPr/>
                    <a:lstStyle/>
                    <a:p>
                      <a:pPr algn="ctr"/>
                      <a:r>
                        <a:rPr lang="en-US" sz="1200" dirty="0" smtClean="0"/>
                        <a:t>System</a:t>
                      </a:r>
                      <a:endParaRPr lang="en-US" sz="1200" dirty="0"/>
                    </a:p>
                  </a:txBody>
                  <a:tcPr anchor="ctr"/>
                </a:tc>
                <a:tc>
                  <a:txBody>
                    <a:bodyPr/>
                    <a:lstStyle/>
                    <a:p>
                      <a:pPr algn="ctr"/>
                      <a:r>
                        <a:rPr lang="en-US" sz="1200" dirty="0" smtClean="0"/>
                        <a:t>Conflict</a:t>
                      </a:r>
                      <a:r>
                        <a:rPr lang="en-US" sz="1200" baseline="0" dirty="0" smtClean="0"/>
                        <a:t> types</a:t>
                      </a:r>
                      <a:endParaRPr lang="en-US" sz="1200" dirty="0"/>
                    </a:p>
                  </a:txBody>
                  <a:tcPr anchor="ctr"/>
                </a:tc>
                <a:tc>
                  <a:txBody>
                    <a:bodyPr/>
                    <a:lstStyle/>
                    <a:p>
                      <a:pPr algn="ctr"/>
                      <a:r>
                        <a:rPr lang="en-US" sz="1200" dirty="0" smtClean="0"/>
                        <a:t>Methodology</a:t>
                      </a:r>
                      <a:endParaRPr lang="en-US" sz="1200" dirty="0"/>
                    </a:p>
                  </a:txBody>
                  <a:tcPr anchor="ctr"/>
                </a:tc>
                <a:tc>
                  <a:txBody>
                    <a:bodyPr/>
                    <a:lstStyle/>
                    <a:p>
                      <a:pPr algn="ctr"/>
                      <a:r>
                        <a:rPr lang="en-US" sz="1200" dirty="0" smtClean="0"/>
                        <a:t>Strategy</a:t>
                      </a:r>
                      <a:endParaRPr lang="en-US" sz="1200" dirty="0"/>
                    </a:p>
                  </a:txBody>
                  <a:tcPr anchor="ctr"/>
                </a:tc>
                <a:tc>
                  <a:txBody>
                    <a:bodyPr/>
                    <a:lstStyle/>
                    <a:p>
                      <a:pPr algn="ctr"/>
                      <a:r>
                        <a:rPr lang="en-US" sz="1200" dirty="0" smtClean="0"/>
                        <a:t>Specification</a:t>
                      </a:r>
                      <a:endParaRPr lang="en-US" sz="1200" dirty="0"/>
                    </a:p>
                  </a:txBody>
                  <a:tcPr anchor="ctr"/>
                </a:tc>
              </a:tr>
              <a:tr h="300796">
                <a:tc>
                  <a:txBody>
                    <a:bodyPr/>
                    <a:lstStyle/>
                    <a:p>
                      <a:pPr algn="ctr"/>
                      <a:r>
                        <a:rPr lang="en-US" sz="1200" dirty="0" err="1" smtClean="0"/>
                        <a:t>Multibase</a:t>
                      </a:r>
                      <a:endParaRPr lang="en-US" sz="1200" dirty="0"/>
                    </a:p>
                  </a:txBody>
                  <a:tcPr anchor="ctr"/>
                </a:tc>
                <a:tc>
                  <a:txBody>
                    <a:bodyPr/>
                    <a:lstStyle/>
                    <a:p>
                      <a:pPr algn="ctr"/>
                      <a:r>
                        <a:rPr lang="en-US" sz="1200" dirty="0" smtClean="0"/>
                        <a:t>Schematic, data</a:t>
                      </a:r>
                      <a:endParaRPr lang="en-US" sz="1200" dirty="0"/>
                    </a:p>
                  </a:txBody>
                  <a:tcPr anchor="ctr"/>
                </a:tc>
                <a:tc>
                  <a:txBody>
                    <a:bodyPr/>
                    <a:lstStyle/>
                    <a:p>
                      <a:pPr algn="ctr"/>
                      <a:r>
                        <a:rPr lang="en-US" sz="1200" dirty="0" smtClean="0"/>
                        <a:t>Resolution</a:t>
                      </a:r>
                      <a:endParaRPr lang="en-US" sz="1200" dirty="0"/>
                    </a:p>
                  </a:txBody>
                  <a:tcPr anchor="ctr"/>
                </a:tc>
                <a:tc>
                  <a:txBody>
                    <a:bodyPr/>
                    <a:lstStyle/>
                    <a:p>
                      <a:pPr algn="ctr"/>
                      <a:r>
                        <a:rPr lang="en-US" sz="1200" dirty="0" smtClean="0"/>
                        <a:t>Choose, </a:t>
                      </a:r>
                      <a:r>
                        <a:rPr lang="en-US" sz="1200" dirty="0" err="1" smtClean="0"/>
                        <a:t>Avg</a:t>
                      </a:r>
                      <a:r>
                        <a:rPr lang="en-US" sz="1200" dirty="0" smtClean="0"/>
                        <a:t>, Min, Max, Sum, …</a:t>
                      </a:r>
                      <a:endParaRPr lang="en-US" sz="1200" dirty="0"/>
                    </a:p>
                  </a:txBody>
                  <a:tcPr anchor="ctr"/>
                </a:tc>
                <a:tc>
                  <a:txBody>
                    <a:bodyPr/>
                    <a:lstStyle/>
                    <a:p>
                      <a:pPr algn="ctr"/>
                      <a:r>
                        <a:rPr lang="en-US" sz="1200" dirty="0" smtClean="0"/>
                        <a:t>Manually, in query</a:t>
                      </a:r>
                      <a:endParaRPr lang="en-US" sz="1200" dirty="0"/>
                    </a:p>
                  </a:txBody>
                  <a:tcPr anchor="ctr"/>
                </a:tc>
              </a:tr>
              <a:tr h="300796">
                <a:tc>
                  <a:txBody>
                    <a:bodyPr/>
                    <a:lstStyle/>
                    <a:p>
                      <a:pPr algn="ctr"/>
                      <a:r>
                        <a:rPr lang="en-US" sz="1200" dirty="0" smtClean="0"/>
                        <a:t>Hermes</a:t>
                      </a:r>
                      <a:endParaRPr 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Schematic, data</a:t>
                      </a:r>
                    </a:p>
                  </a:txBody>
                  <a:tcPr anchor="ctr"/>
                </a:tc>
                <a:tc>
                  <a:txBody>
                    <a:bodyPr/>
                    <a:lstStyle/>
                    <a:p>
                      <a:pPr algn="ctr"/>
                      <a:r>
                        <a:rPr lang="en-US" sz="1200" dirty="0" smtClean="0"/>
                        <a:t>Resolution</a:t>
                      </a:r>
                      <a:endParaRPr lang="en-US" sz="1200" dirty="0"/>
                    </a:p>
                  </a:txBody>
                  <a:tcPr anchor="ctr"/>
                </a:tc>
                <a:tc>
                  <a:txBody>
                    <a:bodyPr/>
                    <a:lstStyle/>
                    <a:p>
                      <a:pPr algn="ctr"/>
                      <a:r>
                        <a:rPr lang="en-US" sz="1200" dirty="0" err="1" smtClean="0"/>
                        <a:t>MostRecent</a:t>
                      </a:r>
                      <a:r>
                        <a:rPr lang="en-US" sz="1200" baseline="0" dirty="0" smtClean="0"/>
                        <a:t>, Choose</a:t>
                      </a:r>
                      <a:endParaRPr lang="en-US" sz="1200" dirty="0"/>
                    </a:p>
                  </a:txBody>
                  <a:tcPr anchor="ctr"/>
                </a:tc>
                <a:tc>
                  <a:txBody>
                    <a:bodyPr/>
                    <a:lstStyle/>
                    <a:p>
                      <a:pPr algn="ctr"/>
                      <a:r>
                        <a:rPr lang="en-US" sz="1200" dirty="0" smtClean="0"/>
                        <a:t>Manually, in mediator</a:t>
                      </a:r>
                      <a:endParaRPr lang="en-US" sz="1200" dirty="0"/>
                    </a:p>
                  </a:txBody>
                  <a:tcPr anchor="ctr"/>
                </a:tc>
              </a:tr>
              <a:tr h="300796">
                <a:tc>
                  <a:txBody>
                    <a:bodyPr/>
                    <a:lstStyle/>
                    <a:p>
                      <a:pPr algn="ctr"/>
                      <a:r>
                        <a:rPr lang="en-US" sz="1200" dirty="0" err="1" smtClean="0"/>
                        <a:t>Fusionplex</a:t>
                      </a:r>
                      <a:endParaRPr 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Schematic, object, data</a:t>
                      </a:r>
                    </a:p>
                  </a:txBody>
                  <a:tcPr anchor="ctr"/>
                </a:tc>
                <a:tc>
                  <a:txBody>
                    <a:bodyPr/>
                    <a:lstStyle/>
                    <a:p>
                      <a:pPr algn="ctr"/>
                      <a:r>
                        <a:rPr lang="en-US" sz="1200" dirty="0" smtClean="0"/>
                        <a:t>Resolution</a:t>
                      </a:r>
                      <a:endParaRPr lang="en-US" sz="1200" dirty="0"/>
                    </a:p>
                  </a:txBody>
                  <a:tcPr anchor="ctr"/>
                </a:tc>
                <a:tc>
                  <a:txBody>
                    <a:bodyPr/>
                    <a:lstStyle/>
                    <a:p>
                      <a:pPr algn="ctr"/>
                      <a:r>
                        <a:rPr lang="en-US" sz="1200" dirty="0" err="1" smtClean="0"/>
                        <a:t>MostRecent</a:t>
                      </a:r>
                      <a:r>
                        <a:rPr lang="en-US" sz="1200" dirty="0" smtClean="0"/>
                        <a:t>, Min, Max, </a:t>
                      </a:r>
                      <a:r>
                        <a:rPr lang="en-US" sz="1200" dirty="0" err="1" smtClean="0"/>
                        <a:t>Avg</a:t>
                      </a:r>
                      <a:r>
                        <a:rPr lang="en-US" sz="1200" dirty="0" smtClean="0"/>
                        <a:t>,</a:t>
                      </a:r>
                      <a:r>
                        <a:rPr lang="en-US" sz="1200" baseline="0" dirty="0" smtClean="0"/>
                        <a:t> …</a:t>
                      </a:r>
                      <a:endParaRPr 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Manually, in query</a:t>
                      </a:r>
                    </a:p>
                  </a:txBody>
                  <a:tcPr anchor="ctr"/>
                </a:tc>
              </a:tr>
              <a:tr h="300796">
                <a:tc>
                  <a:txBody>
                    <a:bodyPr/>
                    <a:lstStyle/>
                    <a:p>
                      <a:pPr algn="ctr"/>
                      <a:r>
                        <a:rPr lang="en-US" sz="1200" dirty="0" err="1" smtClean="0"/>
                        <a:t>HumMer</a:t>
                      </a:r>
                      <a:endParaRPr 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Schematic, object, data</a:t>
                      </a:r>
                      <a:endParaRPr lang="en-US" sz="1200" dirty="0"/>
                    </a:p>
                  </a:txBody>
                  <a:tcPr anchor="ctr"/>
                </a:tc>
                <a:tc>
                  <a:txBody>
                    <a:bodyPr/>
                    <a:lstStyle/>
                    <a:p>
                      <a:pPr algn="ctr"/>
                      <a:r>
                        <a:rPr lang="en-US" sz="1200" dirty="0" smtClean="0"/>
                        <a:t>Resolution</a:t>
                      </a:r>
                      <a:endParaRPr lang="en-US" sz="1200" dirty="0"/>
                    </a:p>
                  </a:txBody>
                  <a:tcPr anchor="ctr"/>
                </a:tc>
                <a:tc>
                  <a:txBody>
                    <a:bodyPr/>
                    <a:lstStyle/>
                    <a:p>
                      <a:pPr algn="ctr"/>
                      <a:r>
                        <a:rPr lang="en-US" sz="1200" dirty="0" err="1" smtClean="0"/>
                        <a:t>MostAbstract</a:t>
                      </a:r>
                      <a:r>
                        <a:rPr lang="en-US" sz="1200" baseline="0" dirty="0" smtClean="0"/>
                        <a:t>, Vote, Min, </a:t>
                      </a:r>
                      <a:r>
                        <a:rPr lang="en-US" sz="1200" baseline="0" dirty="0" err="1" smtClean="0"/>
                        <a:t>ChooseDepen</a:t>
                      </a:r>
                      <a:r>
                        <a:rPr lang="en-US" sz="1200" baseline="0" dirty="0" smtClean="0"/>
                        <a:t>…</a:t>
                      </a:r>
                      <a:endParaRPr 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Manually, in query</a:t>
                      </a:r>
                    </a:p>
                  </a:txBody>
                  <a:tcPr anchor="ctr"/>
                </a:tc>
              </a:tr>
              <a:tr h="300796">
                <a:tc>
                  <a:txBody>
                    <a:bodyPr/>
                    <a:lstStyle/>
                    <a:p>
                      <a:pPr algn="ctr"/>
                      <a:r>
                        <a:rPr lang="en-US" sz="1200" dirty="0" smtClean="0"/>
                        <a:t>Ajax</a:t>
                      </a:r>
                      <a:endParaRPr lang="en-US" sz="1200" dirty="0"/>
                    </a:p>
                  </a:txBody>
                  <a:tcPr anchor="ctr">
                    <a:lnB w="28575" cap="flat" cmpd="sng" algn="ctr">
                      <a:solidFill>
                        <a:schemeClr val="accent2">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Schematic, object, data</a:t>
                      </a:r>
                      <a:endParaRPr lang="en-US" sz="1200" dirty="0"/>
                    </a:p>
                  </a:txBody>
                  <a:tcPr anchor="ctr">
                    <a:lnB w="28575" cap="flat" cmpd="sng" algn="ctr">
                      <a:solidFill>
                        <a:schemeClr val="accent2">
                          <a:lumMod val="60000"/>
                          <a:lumOff val="40000"/>
                        </a:schemeClr>
                      </a:solidFill>
                      <a:prstDash val="solid"/>
                      <a:round/>
                      <a:headEnd type="none" w="med" len="med"/>
                      <a:tailEnd type="none" w="med" len="med"/>
                    </a:lnB>
                  </a:tcPr>
                </a:tc>
                <a:tc>
                  <a:txBody>
                    <a:bodyPr/>
                    <a:lstStyle/>
                    <a:p>
                      <a:pPr algn="ctr"/>
                      <a:r>
                        <a:rPr lang="en-US" sz="1200" dirty="0" smtClean="0"/>
                        <a:t>Resolution</a:t>
                      </a:r>
                      <a:endParaRPr lang="en-US" sz="1200" dirty="0"/>
                    </a:p>
                  </a:txBody>
                  <a:tcPr anchor="ctr">
                    <a:lnB w="28575" cap="flat" cmpd="sng" algn="ctr">
                      <a:solidFill>
                        <a:schemeClr val="accent2">
                          <a:lumMod val="60000"/>
                          <a:lumOff val="40000"/>
                        </a:schemeClr>
                      </a:solidFill>
                      <a:prstDash val="solid"/>
                      <a:round/>
                      <a:headEnd type="none" w="med" len="med"/>
                      <a:tailEnd type="none" w="med" len="med"/>
                    </a:lnB>
                  </a:tcPr>
                </a:tc>
                <a:tc>
                  <a:txBody>
                    <a:bodyPr/>
                    <a:lstStyle/>
                    <a:p>
                      <a:pPr algn="ctr"/>
                      <a:r>
                        <a:rPr lang="en-US" sz="1200" dirty="0" smtClean="0"/>
                        <a:t>Various</a:t>
                      </a:r>
                      <a:endParaRPr lang="en-US" sz="1200" dirty="0"/>
                    </a:p>
                  </a:txBody>
                  <a:tcPr anchor="ctr">
                    <a:lnB w="28575" cap="flat" cmpd="sng" algn="ctr">
                      <a:solidFill>
                        <a:schemeClr val="accent2">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Manually, in workflow</a:t>
                      </a:r>
                      <a:r>
                        <a:rPr lang="en-US" sz="1200" baseline="0" dirty="0" smtClean="0"/>
                        <a:t> definition</a:t>
                      </a:r>
                      <a:endParaRPr lang="en-US" sz="1200" dirty="0" smtClean="0"/>
                    </a:p>
                  </a:txBody>
                  <a:tcPr anchor="ctr">
                    <a:lnB w="28575" cap="flat" cmpd="sng" algn="ctr">
                      <a:solidFill>
                        <a:schemeClr val="accent2">
                          <a:lumMod val="60000"/>
                          <a:lumOff val="40000"/>
                        </a:schemeClr>
                      </a:solidFill>
                      <a:prstDash val="solid"/>
                      <a:round/>
                      <a:headEnd type="none" w="med" len="med"/>
                      <a:tailEnd type="none" w="med" len="med"/>
                    </a:lnB>
                  </a:tcPr>
                </a:tc>
              </a:tr>
              <a:tr h="300796">
                <a:tc>
                  <a:txBody>
                    <a:bodyPr/>
                    <a:lstStyle/>
                    <a:p>
                      <a:pPr algn="ctr"/>
                      <a:r>
                        <a:rPr lang="en-US" sz="1200" dirty="0" smtClean="0"/>
                        <a:t>TSIMMIS</a:t>
                      </a:r>
                      <a:endParaRPr lang="en-US" sz="1200" dirty="0"/>
                    </a:p>
                  </a:txBody>
                  <a:tcPr anchor="ctr">
                    <a:lnT w="28575" cap="flat" cmpd="sng" algn="ctr">
                      <a:solidFill>
                        <a:schemeClr val="accent2">
                          <a:lumMod val="60000"/>
                          <a:lumOff val="40000"/>
                        </a:schemeClr>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Schematic, data</a:t>
                      </a:r>
                    </a:p>
                  </a:txBody>
                  <a:tcPr anchor="ctr">
                    <a:lnT w="28575" cap="flat" cmpd="sng" algn="ctr">
                      <a:solidFill>
                        <a:schemeClr val="accent2">
                          <a:lumMod val="60000"/>
                          <a:lumOff val="40000"/>
                        </a:schemeClr>
                      </a:solidFill>
                      <a:prstDash val="solid"/>
                      <a:round/>
                      <a:headEnd type="none" w="med" len="med"/>
                      <a:tailEnd type="none" w="med" len="med"/>
                    </a:lnT>
                  </a:tcPr>
                </a:tc>
                <a:tc>
                  <a:txBody>
                    <a:bodyPr/>
                    <a:lstStyle/>
                    <a:p>
                      <a:pPr algn="ctr"/>
                      <a:r>
                        <a:rPr lang="en-US" sz="1200" dirty="0" smtClean="0"/>
                        <a:t>Avoidance</a:t>
                      </a:r>
                      <a:endParaRPr lang="en-US" sz="1200" dirty="0"/>
                    </a:p>
                  </a:txBody>
                  <a:tcPr anchor="ctr">
                    <a:lnT w="28575" cap="flat" cmpd="sng" algn="ctr">
                      <a:solidFill>
                        <a:schemeClr val="accent2">
                          <a:lumMod val="60000"/>
                          <a:lumOff val="40000"/>
                        </a:schemeClr>
                      </a:solidFill>
                      <a:prstDash val="solid"/>
                      <a:round/>
                      <a:headEnd type="none" w="med" len="med"/>
                      <a:tailEnd type="none" w="med" len="med"/>
                    </a:lnT>
                  </a:tcPr>
                </a:tc>
                <a:tc>
                  <a:txBody>
                    <a:bodyPr/>
                    <a:lstStyle/>
                    <a:p>
                      <a:pPr algn="ctr"/>
                      <a:r>
                        <a:rPr lang="en-US" sz="1200" dirty="0" smtClean="0"/>
                        <a:t>Choose</a:t>
                      </a:r>
                      <a:endParaRPr lang="en-US" sz="1200" dirty="0"/>
                    </a:p>
                  </a:txBody>
                  <a:tcPr anchor="ctr">
                    <a:lnT w="28575" cap="flat" cmpd="sng" algn="ctr">
                      <a:solidFill>
                        <a:schemeClr val="accent2">
                          <a:lumMod val="60000"/>
                          <a:lumOff val="40000"/>
                        </a:schemeClr>
                      </a:solidFill>
                      <a:prstDash val="solid"/>
                      <a:round/>
                      <a:headEnd type="none" w="med" len="med"/>
                      <a:tailEnd type="none" w="med" len="med"/>
                    </a:lnT>
                  </a:tcPr>
                </a:tc>
                <a:tc>
                  <a:txBody>
                    <a:bodyPr/>
                    <a:lstStyle/>
                    <a:p>
                      <a:pPr algn="ctr"/>
                      <a:r>
                        <a:rPr lang="en-US" sz="1200" dirty="0" smtClean="0"/>
                        <a:t>Manually, rules in mediator</a:t>
                      </a:r>
                      <a:endParaRPr lang="en-US" sz="1200" dirty="0"/>
                    </a:p>
                  </a:txBody>
                  <a:tcPr anchor="ctr">
                    <a:lnT w="28575" cap="flat" cmpd="sng" algn="ctr">
                      <a:solidFill>
                        <a:schemeClr val="accent2">
                          <a:lumMod val="60000"/>
                          <a:lumOff val="40000"/>
                        </a:schemeClr>
                      </a:solidFill>
                      <a:prstDash val="solid"/>
                      <a:round/>
                      <a:headEnd type="none" w="med" len="med"/>
                      <a:tailEnd type="none" w="med" len="med"/>
                    </a:lnT>
                  </a:tcPr>
                </a:tc>
              </a:tr>
              <a:tr h="323320">
                <a:tc>
                  <a:txBody>
                    <a:bodyPr/>
                    <a:lstStyle/>
                    <a:p>
                      <a:pPr algn="ctr"/>
                      <a:r>
                        <a:rPr lang="en-US" sz="1200" dirty="0" smtClean="0"/>
                        <a:t>SIMS/</a:t>
                      </a:r>
                      <a:r>
                        <a:rPr lang="en-US" sz="1200" dirty="0" err="1" smtClean="0"/>
                        <a:t>Ariadne</a:t>
                      </a:r>
                      <a:endParaRPr 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Schematic, data</a:t>
                      </a:r>
                    </a:p>
                  </a:txBody>
                  <a:tcPr anchor="ctr"/>
                </a:tc>
                <a:tc>
                  <a:txBody>
                    <a:bodyPr/>
                    <a:lstStyle/>
                    <a:p>
                      <a:pPr algn="ctr"/>
                      <a:r>
                        <a:rPr lang="en-US" sz="1200" dirty="0" smtClean="0"/>
                        <a:t>Avoidance</a:t>
                      </a:r>
                      <a:endParaRPr 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Choose</a:t>
                      </a:r>
                      <a:endParaRPr lang="en-US" sz="1200" dirty="0"/>
                    </a:p>
                  </a:txBody>
                  <a:tcPr anchor="ctr"/>
                </a:tc>
                <a:tc>
                  <a:txBody>
                    <a:bodyPr/>
                    <a:lstStyle/>
                    <a:p>
                      <a:pPr algn="ctr"/>
                      <a:r>
                        <a:rPr lang="en-US" sz="1200" dirty="0" smtClean="0"/>
                        <a:t>Automatically</a:t>
                      </a:r>
                      <a:endParaRPr lang="en-US" sz="1200" dirty="0"/>
                    </a:p>
                  </a:txBody>
                  <a:tcPr anchor="ctr"/>
                </a:tc>
              </a:tr>
              <a:tr h="300796">
                <a:tc>
                  <a:txBody>
                    <a:bodyPr/>
                    <a:lstStyle/>
                    <a:p>
                      <a:pPr algn="ctr"/>
                      <a:r>
                        <a:rPr lang="en-US" sz="1200" dirty="0" err="1" smtClean="0"/>
                        <a:t>Infomix</a:t>
                      </a:r>
                      <a:endParaRPr lang="en-US" sz="12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Schematic, data</a:t>
                      </a:r>
                    </a:p>
                  </a:txBody>
                  <a:tcPr anchor="ctr"/>
                </a:tc>
                <a:tc>
                  <a:txBody>
                    <a:bodyPr/>
                    <a:lstStyle/>
                    <a:p>
                      <a:pPr algn="ctr"/>
                      <a:r>
                        <a:rPr lang="en-US" sz="1200" dirty="0" smtClean="0"/>
                        <a:t>Avoidance</a:t>
                      </a:r>
                      <a:endParaRPr lang="en-US" sz="1200" dirty="0"/>
                    </a:p>
                  </a:txBody>
                  <a:tcPr anchor="ctr"/>
                </a:tc>
                <a:tc>
                  <a:txBody>
                    <a:bodyPr/>
                    <a:lstStyle/>
                    <a:p>
                      <a:pPr algn="ctr"/>
                      <a:r>
                        <a:rPr lang="en-US" sz="1200" dirty="0" err="1" smtClean="0"/>
                        <a:t>onlyConsistentValue</a:t>
                      </a:r>
                      <a:endParaRPr lang="en-US" sz="1200" dirty="0"/>
                    </a:p>
                  </a:txBody>
                  <a:tcPr anchor="ctr"/>
                </a:tc>
                <a:tc>
                  <a:txBody>
                    <a:bodyPr/>
                    <a:lstStyle/>
                    <a:p>
                      <a:pPr algn="ctr"/>
                      <a:r>
                        <a:rPr lang="en-US" sz="1200" smtClean="0"/>
                        <a:t>Automatically</a:t>
                      </a:r>
                      <a:endParaRPr lang="en-US" sz="1200" dirty="0"/>
                    </a:p>
                  </a:txBody>
                  <a:tcPr anchor="ctr"/>
                </a:tc>
              </a:tr>
              <a:tr h="300796">
                <a:tc>
                  <a:txBody>
                    <a:bodyPr/>
                    <a:lstStyle/>
                    <a:p>
                      <a:pPr algn="ctr"/>
                      <a:r>
                        <a:rPr lang="en-US" sz="1200" dirty="0" smtClean="0"/>
                        <a:t>Hippo</a:t>
                      </a:r>
                      <a:endParaRPr 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Schematic, object, data</a:t>
                      </a:r>
                    </a:p>
                  </a:txBody>
                  <a:tcPr anchor="ctr"/>
                </a:tc>
                <a:tc>
                  <a:txBody>
                    <a:bodyPr/>
                    <a:lstStyle/>
                    <a:p>
                      <a:pPr algn="ctr"/>
                      <a:r>
                        <a:rPr lang="en-US" sz="1200" dirty="0" smtClean="0"/>
                        <a:t>Avoidance</a:t>
                      </a:r>
                      <a:endParaRPr lang="en-US" sz="1200" dirty="0"/>
                    </a:p>
                  </a:txBody>
                  <a:tcPr anchor="ctr"/>
                </a:tc>
                <a:tc>
                  <a:txBody>
                    <a:bodyPr/>
                    <a:lstStyle/>
                    <a:p>
                      <a:pPr algn="ctr"/>
                      <a:r>
                        <a:rPr lang="en-US" sz="1200" dirty="0" err="1" smtClean="0"/>
                        <a:t>onlyConsistentValue</a:t>
                      </a:r>
                      <a:endParaRPr lang="en-US" sz="1200" dirty="0"/>
                    </a:p>
                  </a:txBody>
                  <a:tcPr anchor="ctr"/>
                </a:tc>
                <a:tc>
                  <a:txBody>
                    <a:bodyPr/>
                    <a:lstStyle/>
                    <a:p>
                      <a:pPr algn="ctr"/>
                      <a:r>
                        <a:rPr lang="en-US" sz="1200" smtClean="0"/>
                        <a:t>Automatically</a:t>
                      </a:r>
                      <a:endParaRPr lang="en-US" sz="1200" dirty="0"/>
                    </a:p>
                  </a:txBody>
                  <a:tcPr anchor="ctr"/>
                </a:tc>
              </a:tr>
              <a:tr h="300796">
                <a:tc>
                  <a:txBody>
                    <a:bodyPr/>
                    <a:lstStyle/>
                    <a:p>
                      <a:pPr algn="ctr"/>
                      <a:r>
                        <a:rPr lang="en-US" sz="1200" dirty="0" err="1" smtClean="0"/>
                        <a:t>ConQuer</a:t>
                      </a:r>
                      <a:endParaRPr 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Schematic, object, data</a:t>
                      </a:r>
                    </a:p>
                  </a:txBody>
                  <a:tcPr anchor="ctr"/>
                </a:tc>
                <a:tc>
                  <a:txBody>
                    <a:bodyPr/>
                    <a:lstStyle/>
                    <a:p>
                      <a:pPr algn="ctr"/>
                      <a:r>
                        <a:rPr lang="en-US" sz="1200" smtClean="0"/>
                        <a:t>Avoidance</a:t>
                      </a:r>
                      <a:endParaRPr lang="en-US" sz="1200" dirty="0"/>
                    </a:p>
                  </a:txBody>
                  <a:tcPr anchor="ctr"/>
                </a:tc>
                <a:tc>
                  <a:txBody>
                    <a:bodyPr/>
                    <a:lstStyle/>
                    <a:p>
                      <a:pPr algn="ctr"/>
                      <a:r>
                        <a:rPr lang="en-US" sz="1200" dirty="0" err="1" smtClean="0"/>
                        <a:t>onlyConsistentValue</a:t>
                      </a:r>
                      <a:endParaRPr lang="en-US" sz="1200" dirty="0"/>
                    </a:p>
                  </a:txBody>
                  <a:tcPr anchor="ctr"/>
                </a:tc>
                <a:tc>
                  <a:txBody>
                    <a:bodyPr/>
                    <a:lstStyle/>
                    <a:p>
                      <a:pPr algn="ctr"/>
                      <a:r>
                        <a:rPr lang="en-US" sz="1200" smtClean="0"/>
                        <a:t>Automatically</a:t>
                      </a:r>
                      <a:endParaRPr lang="en-US" sz="1200" dirty="0"/>
                    </a:p>
                  </a:txBody>
                  <a:tcPr anchor="ctr"/>
                </a:tc>
              </a:tr>
              <a:tr h="300796">
                <a:tc>
                  <a:txBody>
                    <a:bodyPr/>
                    <a:lstStyle/>
                    <a:p>
                      <a:pPr algn="ctr"/>
                      <a:r>
                        <a:rPr lang="en-US" sz="1200" dirty="0" smtClean="0"/>
                        <a:t>Rainbow</a:t>
                      </a:r>
                      <a:endParaRPr lang="en-US" sz="1200" dirty="0"/>
                    </a:p>
                  </a:txBody>
                  <a:tcPr anchor="ctr">
                    <a:lnB w="28575" cap="flat" cmpd="sng" algn="ctr">
                      <a:solidFill>
                        <a:schemeClr val="accent2">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Schematic, object, data</a:t>
                      </a:r>
                    </a:p>
                  </a:txBody>
                  <a:tcPr anchor="ctr">
                    <a:lnB w="28575" cap="flat" cmpd="sng" algn="ctr">
                      <a:solidFill>
                        <a:schemeClr val="accent2">
                          <a:lumMod val="60000"/>
                          <a:lumOff val="40000"/>
                        </a:schemeClr>
                      </a:solidFill>
                      <a:prstDash val="solid"/>
                      <a:round/>
                      <a:headEnd type="none" w="med" len="med"/>
                      <a:tailEnd type="none" w="med" len="med"/>
                    </a:lnB>
                  </a:tcPr>
                </a:tc>
                <a:tc>
                  <a:txBody>
                    <a:bodyPr/>
                    <a:lstStyle/>
                    <a:p>
                      <a:pPr algn="ctr"/>
                      <a:r>
                        <a:rPr lang="en-US" sz="1200" dirty="0" smtClean="0"/>
                        <a:t>Avoidance</a:t>
                      </a:r>
                      <a:endParaRPr lang="en-US" sz="1200" dirty="0"/>
                    </a:p>
                  </a:txBody>
                  <a:tcPr anchor="ctr">
                    <a:lnB w="28575" cap="flat" cmpd="sng" algn="ctr">
                      <a:solidFill>
                        <a:schemeClr val="accent2">
                          <a:lumMod val="60000"/>
                          <a:lumOff val="40000"/>
                        </a:schemeClr>
                      </a:solidFill>
                      <a:prstDash val="solid"/>
                      <a:round/>
                      <a:headEnd type="none" w="med" len="med"/>
                      <a:tailEnd type="none" w="med" len="med"/>
                    </a:lnB>
                  </a:tcPr>
                </a:tc>
                <a:tc>
                  <a:txBody>
                    <a:bodyPr/>
                    <a:lstStyle/>
                    <a:p>
                      <a:pPr algn="ctr"/>
                      <a:r>
                        <a:rPr lang="en-US" sz="1200" dirty="0" err="1" smtClean="0"/>
                        <a:t>onlyConsistentValue</a:t>
                      </a:r>
                      <a:endParaRPr lang="en-US" sz="1200" dirty="0"/>
                    </a:p>
                  </a:txBody>
                  <a:tcPr anchor="ctr">
                    <a:lnB w="28575" cap="flat" cmpd="sng" algn="ctr">
                      <a:solidFill>
                        <a:schemeClr val="accent2">
                          <a:lumMod val="60000"/>
                          <a:lumOff val="40000"/>
                        </a:schemeClr>
                      </a:solidFill>
                      <a:prstDash val="solid"/>
                      <a:round/>
                      <a:headEnd type="none" w="med" len="med"/>
                      <a:tailEnd type="none" w="med" len="med"/>
                    </a:lnB>
                  </a:tcPr>
                </a:tc>
                <a:tc>
                  <a:txBody>
                    <a:bodyPr/>
                    <a:lstStyle/>
                    <a:p>
                      <a:pPr algn="ctr"/>
                      <a:r>
                        <a:rPr lang="en-US" sz="1200" dirty="0" smtClean="0"/>
                        <a:t>Automatically</a:t>
                      </a:r>
                      <a:endParaRPr lang="en-US" sz="1200" dirty="0"/>
                    </a:p>
                  </a:txBody>
                  <a:tcPr anchor="ctr">
                    <a:lnB w="28575" cap="flat" cmpd="sng" algn="ctr">
                      <a:solidFill>
                        <a:schemeClr val="accent2">
                          <a:lumMod val="60000"/>
                          <a:lumOff val="40000"/>
                        </a:schemeClr>
                      </a:solidFill>
                      <a:prstDash val="solid"/>
                      <a:round/>
                      <a:headEnd type="none" w="med" len="med"/>
                      <a:tailEnd type="none" w="med" len="med"/>
                    </a:lnB>
                  </a:tcPr>
                </a:tc>
              </a:tr>
              <a:tr h="300796">
                <a:tc>
                  <a:txBody>
                    <a:bodyPr/>
                    <a:lstStyle/>
                    <a:p>
                      <a:pPr algn="ctr"/>
                      <a:r>
                        <a:rPr lang="en-US" sz="1200" dirty="0" smtClean="0"/>
                        <a:t>Pegasus</a:t>
                      </a:r>
                      <a:endParaRPr lang="en-US" sz="1200" dirty="0"/>
                    </a:p>
                  </a:txBody>
                  <a:tcPr anchor="ctr">
                    <a:lnT w="28575" cap="flat" cmpd="sng" algn="ctr">
                      <a:solidFill>
                        <a:schemeClr val="accent2">
                          <a:lumMod val="60000"/>
                          <a:lumOff val="40000"/>
                        </a:schemeClr>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Schematic, data</a:t>
                      </a:r>
                    </a:p>
                  </a:txBody>
                  <a:tcPr anchor="ctr">
                    <a:lnT w="28575" cap="flat" cmpd="sng" algn="ctr">
                      <a:solidFill>
                        <a:schemeClr val="accent2">
                          <a:lumMod val="60000"/>
                          <a:lumOff val="40000"/>
                        </a:schemeClr>
                      </a:solidFill>
                      <a:prstDash val="solid"/>
                      <a:round/>
                      <a:headEnd type="none" w="med" len="med"/>
                      <a:tailEnd type="none" w="med" len="med"/>
                    </a:lnT>
                  </a:tcPr>
                </a:tc>
                <a:tc>
                  <a:txBody>
                    <a:bodyPr/>
                    <a:lstStyle/>
                    <a:p>
                      <a:pPr algn="ctr"/>
                      <a:r>
                        <a:rPr lang="en-US" sz="1200" dirty="0" smtClean="0"/>
                        <a:t>Ignorance</a:t>
                      </a:r>
                      <a:endParaRPr lang="en-US" sz="1200" dirty="0"/>
                    </a:p>
                  </a:txBody>
                  <a:tcPr anchor="ctr">
                    <a:lnT w="28575" cap="flat" cmpd="sng" algn="ctr">
                      <a:solidFill>
                        <a:schemeClr val="accent2">
                          <a:lumMod val="60000"/>
                          <a:lumOff val="40000"/>
                        </a:schemeClr>
                      </a:solidFill>
                      <a:prstDash val="solid"/>
                      <a:round/>
                      <a:headEnd type="none" w="med" len="med"/>
                      <a:tailEnd type="none" w="med" len="med"/>
                    </a:lnT>
                  </a:tcPr>
                </a:tc>
                <a:tc>
                  <a:txBody>
                    <a:bodyPr/>
                    <a:lstStyle/>
                    <a:p>
                      <a:pPr algn="ctr"/>
                      <a:r>
                        <a:rPr lang="en-US" sz="1200" dirty="0" smtClean="0"/>
                        <a:t>Escalate</a:t>
                      </a:r>
                      <a:endParaRPr lang="en-US" sz="1200" dirty="0"/>
                    </a:p>
                  </a:txBody>
                  <a:tcPr anchor="ctr">
                    <a:lnT w="28575" cap="flat" cmpd="sng" algn="ctr">
                      <a:solidFill>
                        <a:schemeClr val="accent2">
                          <a:lumMod val="60000"/>
                          <a:lumOff val="40000"/>
                        </a:schemeClr>
                      </a:solidFill>
                      <a:prstDash val="solid"/>
                      <a:round/>
                      <a:headEnd type="none" w="med" len="med"/>
                      <a:tailEnd type="none" w="med" len="med"/>
                    </a:lnT>
                  </a:tcPr>
                </a:tc>
                <a:tc>
                  <a:txBody>
                    <a:bodyPr/>
                    <a:lstStyle/>
                    <a:p>
                      <a:pPr algn="ctr"/>
                      <a:r>
                        <a:rPr lang="en-US" sz="1200" dirty="0" smtClean="0"/>
                        <a:t>Manually</a:t>
                      </a:r>
                      <a:endParaRPr lang="en-US" sz="1200" dirty="0"/>
                    </a:p>
                  </a:txBody>
                  <a:tcPr anchor="ctr">
                    <a:lnT w="28575" cap="flat" cmpd="sng" algn="ctr">
                      <a:solidFill>
                        <a:schemeClr val="accent2">
                          <a:lumMod val="60000"/>
                          <a:lumOff val="40000"/>
                        </a:schemeClr>
                      </a:solidFill>
                      <a:prstDash val="solid"/>
                      <a:round/>
                      <a:headEnd type="none" w="med" len="med"/>
                      <a:tailEnd type="none" w="med" len="med"/>
                    </a:lnT>
                  </a:tcPr>
                </a:tc>
              </a:tr>
              <a:tr h="300796">
                <a:tc>
                  <a:txBody>
                    <a:bodyPr/>
                    <a:lstStyle/>
                    <a:p>
                      <a:pPr algn="ctr"/>
                      <a:r>
                        <a:rPr lang="en-US" sz="1200" dirty="0" smtClean="0"/>
                        <a:t>Nimble</a:t>
                      </a:r>
                      <a:endParaRPr lang="en-US" sz="1200" dirty="0"/>
                    </a:p>
                  </a:txBody>
                  <a:tcPr anchor="ctr"/>
                </a:tc>
                <a:tc>
                  <a:txBody>
                    <a:bodyPr/>
                    <a:lstStyle/>
                    <a:p>
                      <a:pPr algn="ctr"/>
                      <a:r>
                        <a:rPr lang="en-US" sz="1200" dirty="0" smtClean="0"/>
                        <a:t>Unknown</a:t>
                      </a:r>
                      <a:endParaRPr lang="en-US" sz="1200" dirty="0"/>
                    </a:p>
                  </a:txBody>
                  <a:tcPr anchor="ctr"/>
                </a:tc>
                <a:tc>
                  <a:txBody>
                    <a:bodyPr/>
                    <a:lstStyle/>
                    <a:p>
                      <a:pPr algn="ctr"/>
                      <a:r>
                        <a:rPr lang="en-US" sz="1200" dirty="0" smtClean="0"/>
                        <a:t>Ignorance</a:t>
                      </a:r>
                      <a:endParaRPr lang="en-US" sz="1200" dirty="0"/>
                    </a:p>
                  </a:txBody>
                  <a:tcPr anchor="ctr"/>
                </a:tc>
                <a:tc>
                  <a:txBody>
                    <a:bodyPr/>
                    <a:lstStyle/>
                    <a:p>
                      <a:pPr algn="ctr"/>
                      <a:r>
                        <a:rPr lang="en-US" sz="1200" dirty="0" smtClean="0"/>
                        <a:t>Escalate</a:t>
                      </a:r>
                      <a:endParaRPr lang="en-US" sz="1200" dirty="0"/>
                    </a:p>
                  </a:txBody>
                  <a:tcPr anchor="ctr"/>
                </a:tc>
                <a:tc>
                  <a:txBody>
                    <a:bodyPr/>
                    <a:lstStyle/>
                    <a:p>
                      <a:pPr algn="ctr"/>
                      <a:r>
                        <a:rPr lang="en-US" sz="1200" dirty="0" smtClean="0"/>
                        <a:t>Manually</a:t>
                      </a:r>
                      <a:endParaRPr lang="en-US" sz="1200" dirty="0"/>
                    </a:p>
                  </a:txBody>
                  <a:tcPr anchor="ctr"/>
                </a:tc>
              </a:tr>
              <a:tr h="300796">
                <a:tc>
                  <a:txBody>
                    <a:bodyPr/>
                    <a:lstStyle/>
                    <a:p>
                      <a:pPr algn="ctr"/>
                      <a:r>
                        <a:rPr lang="en-US" sz="1200" dirty="0" smtClean="0"/>
                        <a:t>Carnot</a:t>
                      </a:r>
                      <a:endParaRPr 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Schematic</a:t>
                      </a:r>
                    </a:p>
                  </a:txBody>
                  <a:tcPr anchor="ctr"/>
                </a:tc>
                <a:tc>
                  <a:txBody>
                    <a:bodyPr/>
                    <a:lstStyle/>
                    <a:p>
                      <a:pPr algn="ctr"/>
                      <a:r>
                        <a:rPr lang="en-US" sz="1200" dirty="0" smtClean="0"/>
                        <a:t>Ignorance</a:t>
                      </a:r>
                      <a:endParaRPr lang="en-US" sz="1200" dirty="0"/>
                    </a:p>
                  </a:txBody>
                  <a:tcPr anchor="ctr"/>
                </a:tc>
                <a:tc>
                  <a:txBody>
                    <a:bodyPr/>
                    <a:lstStyle/>
                    <a:p>
                      <a:pPr algn="ctr"/>
                      <a:r>
                        <a:rPr lang="en-US" sz="1200" dirty="0" smtClean="0"/>
                        <a:t>Escalate</a:t>
                      </a:r>
                      <a:endParaRPr lang="en-US" sz="1200" dirty="0"/>
                    </a:p>
                  </a:txBody>
                  <a:tcPr anchor="ctr"/>
                </a:tc>
                <a:tc>
                  <a:txBody>
                    <a:bodyPr/>
                    <a:lstStyle/>
                    <a:p>
                      <a:pPr algn="ctr"/>
                      <a:r>
                        <a:rPr lang="en-US" sz="1200" dirty="0" smtClean="0"/>
                        <a:t>Automatically</a:t>
                      </a:r>
                      <a:endParaRPr lang="en-US" sz="1200" dirty="0"/>
                    </a:p>
                  </a:txBody>
                  <a:tcPr anchor="ctr"/>
                </a:tc>
              </a:tr>
              <a:tr h="300796">
                <a:tc>
                  <a:txBody>
                    <a:bodyPr/>
                    <a:lstStyle/>
                    <a:p>
                      <a:pPr algn="ctr"/>
                      <a:r>
                        <a:rPr lang="en-US" sz="1200" dirty="0" err="1" smtClean="0"/>
                        <a:t>InfoSleuth</a:t>
                      </a:r>
                      <a:endParaRPr lang="en-US" sz="1200" dirty="0"/>
                    </a:p>
                  </a:txBody>
                  <a:tcPr anchor="ctr"/>
                </a:tc>
                <a:tc>
                  <a:txBody>
                    <a:bodyPr/>
                    <a:lstStyle/>
                    <a:p>
                      <a:pPr algn="ctr"/>
                      <a:r>
                        <a:rPr lang="en-US" sz="1200" dirty="0" smtClean="0"/>
                        <a:t>Schematic</a:t>
                      </a:r>
                      <a:endParaRPr lang="en-US" sz="1200" dirty="0"/>
                    </a:p>
                  </a:txBody>
                  <a:tcPr anchor="ctr"/>
                </a:tc>
                <a:tc>
                  <a:txBody>
                    <a:bodyPr/>
                    <a:lstStyle/>
                    <a:p>
                      <a:pPr algn="ctr"/>
                      <a:r>
                        <a:rPr lang="en-US" sz="1200" dirty="0" smtClean="0"/>
                        <a:t>Ignorance</a:t>
                      </a:r>
                      <a:endParaRPr lang="en-US" sz="1200" dirty="0"/>
                    </a:p>
                  </a:txBody>
                  <a:tcPr anchor="ctr"/>
                </a:tc>
                <a:tc>
                  <a:txBody>
                    <a:bodyPr/>
                    <a:lstStyle/>
                    <a:p>
                      <a:pPr algn="ctr"/>
                      <a:r>
                        <a:rPr lang="en-US" sz="1200" dirty="0" smtClean="0"/>
                        <a:t>Escalate</a:t>
                      </a:r>
                      <a:endParaRPr lang="en-US" sz="1200" dirty="0"/>
                    </a:p>
                  </a:txBody>
                  <a:tcPr anchor="ctr"/>
                </a:tc>
                <a:tc>
                  <a:txBody>
                    <a:bodyPr/>
                    <a:lstStyle/>
                    <a:p>
                      <a:pPr algn="ctr"/>
                      <a:r>
                        <a:rPr lang="en-US" sz="1200" dirty="0" smtClean="0"/>
                        <a:t>Unknown</a:t>
                      </a:r>
                      <a:endParaRPr lang="en-US" sz="1200" dirty="0"/>
                    </a:p>
                  </a:txBody>
                  <a:tcPr anchor="ctr"/>
                </a:tc>
              </a:tr>
              <a:tr h="300796">
                <a:tc>
                  <a:txBody>
                    <a:bodyPr/>
                    <a:lstStyle/>
                    <a:p>
                      <a:pPr algn="ctr"/>
                      <a:r>
                        <a:rPr lang="en-US" sz="1200" dirty="0" smtClean="0"/>
                        <a:t>Potter’s Wheel</a:t>
                      </a:r>
                      <a:endParaRPr lang="en-US" sz="1200" dirty="0"/>
                    </a:p>
                  </a:txBody>
                  <a:tcPr anchor="ctr"/>
                </a:tc>
                <a:tc>
                  <a:txBody>
                    <a:bodyPr/>
                    <a:lstStyle/>
                    <a:p>
                      <a:pPr algn="ctr"/>
                      <a:r>
                        <a:rPr lang="en-US" sz="1200" dirty="0" smtClean="0"/>
                        <a:t>Schematic</a:t>
                      </a:r>
                      <a:endParaRPr lang="en-US" sz="1200" dirty="0"/>
                    </a:p>
                  </a:txBody>
                  <a:tcPr anchor="ctr"/>
                </a:tc>
                <a:tc>
                  <a:txBody>
                    <a:bodyPr/>
                    <a:lstStyle/>
                    <a:p>
                      <a:pPr algn="ctr"/>
                      <a:r>
                        <a:rPr lang="en-US" sz="1200" dirty="0" smtClean="0"/>
                        <a:t>Ignorance</a:t>
                      </a:r>
                      <a:endParaRPr lang="en-US" sz="1200" dirty="0"/>
                    </a:p>
                  </a:txBody>
                  <a:tcPr anchor="ctr"/>
                </a:tc>
                <a:tc>
                  <a:txBody>
                    <a:bodyPr/>
                    <a:lstStyle/>
                    <a:p>
                      <a:pPr algn="ctr"/>
                      <a:r>
                        <a:rPr lang="en-US" sz="1200" dirty="0" smtClean="0"/>
                        <a:t>Escalate</a:t>
                      </a:r>
                      <a:endParaRPr lang="en-US" sz="1200" dirty="0"/>
                    </a:p>
                  </a:txBody>
                  <a:tcPr anchor="ctr"/>
                </a:tc>
                <a:tc>
                  <a:txBody>
                    <a:bodyPr/>
                    <a:lstStyle/>
                    <a:p>
                      <a:pPr algn="ctr"/>
                      <a:r>
                        <a:rPr lang="en-US" sz="1200" dirty="0" smtClean="0"/>
                        <a:t>Manually, transformation</a:t>
                      </a:r>
                      <a:endParaRPr lang="en-US" sz="1200" dirty="0"/>
                    </a:p>
                  </a:txBody>
                  <a:tcPr anchor="ctr"/>
                </a:tc>
              </a:tr>
            </a:tbl>
          </a:graphicData>
        </a:graphic>
      </p:graphicFrame>
      <p:sp>
        <p:nvSpPr>
          <p:cNvPr id="8" name="TextBox 7"/>
          <p:cNvSpPr txBox="1"/>
          <p:nvPr/>
        </p:nvSpPr>
        <p:spPr>
          <a:xfrm>
            <a:off x="5929322" y="6471928"/>
            <a:ext cx="3358740" cy="276999"/>
          </a:xfrm>
          <a:prstGeom prst="rect">
            <a:avLst/>
          </a:prstGeom>
          <a:noFill/>
        </p:spPr>
        <p:txBody>
          <a:bodyPr wrap="none" rtlCol="0">
            <a:spAutoFit/>
          </a:bodyPr>
          <a:lstStyle/>
          <a:p>
            <a:r>
              <a:rPr lang="en-US" sz="1200" dirty="0" smtClean="0"/>
              <a:t>See details in survey [</a:t>
            </a:r>
            <a:r>
              <a:rPr lang="en-US" sz="1200" dirty="0" err="1" smtClean="0"/>
              <a:t>Bleiholder</a:t>
            </a:r>
            <a:r>
              <a:rPr lang="en-US" sz="1200" dirty="0" smtClean="0"/>
              <a:t> and </a:t>
            </a:r>
            <a:r>
              <a:rPr lang="en-US" sz="1200" dirty="0" err="1" smtClean="0"/>
              <a:t>Naumann</a:t>
            </a:r>
            <a:r>
              <a:rPr lang="en-US" sz="1200" dirty="0" smtClean="0"/>
              <a:t>, 08] </a:t>
            </a:r>
            <a:endParaRPr lang="en-US" sz="12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noProof="0" dirty="0" smtClean="0"/>
              <a:t>Other DI Systems</a:t>
            </a:r>
            <a:endParaRPr lang="en-US" noProof="0" dirty="0"/>
          </a:p>
        </p:txBody>
      </p:sp>
      <p:sp>
        <p:nvSpPr>
          <p:cNvPr id="5" name="Fußzeilenplatzhalter 4"/>
          <p:cNvSpPr>
            <a:spLocks noGrp="1"/>
          </p:cNvSpPr>
          <p:nvPr>
            <p:ph type="ftr" sz="quarter" idx="11"/>
          </p:nvPr>
        </p:nvSpPr>
        <p:spPr/>
        <p:txBody>
          <a:bodyPr/>
          <a:lstStyle/>
          <a:p>
            <a:r>
              <a:rPr lang="de-DE" smtClean="0"/>
              <a:t>Data Fusion | VLDB 2009 Tutorial | Luna Dong &amp; Felix Naumann</a:t>
            </a:r>
            <a:endParaRPr lang="de-DE"/>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de-DE" smtClean="0"/>
              <a:pPr/>
              <a:t>88</a:t>
            </a:fld>
            <a:endParaRPr lang="de-DE"/>
          </a:p>
        </p:txBody>
      </p:sp>
      <p:sp>
        <p:nvSpPr>
          <p:cNvPr id="3" name="Inhaltsplatzhalter 2"/>
          <p:cNvSpPr>
            <a:spLocks noGrp="1"/>
          </p:cNvSpPr>
          <p:nvPr>
            <p:ph sz="quarter" idx="1"/>
          </p:nvPr>
        </p:nvSpPr>
        <p:spPr/>
        <p:txBody>
          <a:bodyPr>
            <a:normAutofit/>
          </a:bodyPr>
          <a:lstStyle/>
          <a:p>
            <a:pPr marL="320040" lvl="1" indent="-320040">
              <a:spcBef>
                <a:spcPts val="700"/>
              </a:spcBef>
              <a:buClr>
                <a:schemeClr val="accent2"/>
              </a:buClr>
              <a:buSzPct val="60000"/>
              <a:buFont typeface="Wingdings"/>
              <a:buChar char=""/>
            </a:pPr>
            <a:r>
              <a:rPr lang="en-US" sz="2900" dirty="0" smtClean="0"/>
              <a:t>Research DI systems</a:t>
            </a:r>
          </a:p>
          <a:p>
            <a:pPr marL="594360" lvl="2" indent="-320040">
              <a:spcBef>
                <a:spcPts val="700"/>
              </a:spcBef>
              <a:buSzPct val="60000"/>
              <a:buFont typeface="Wingdings"/>
              <a:buChar char=""/>
            </a:pPr>
            <a:r>
              <a:rPr lang="en-US" dirty="0" smtClean="0"/>
              <a:t>Trio: including accuracy and lineage into data model</a:t>
            </a:r>
          </a:p>
          <a:p>
            <a:pPr marL="594360" lvl="2" indent="-320040">
              <a:spcBef>
                <a:spcPts val="700"/>
              </a:spcBef>
              <a:buSzPct val="60000"/>
              <a:buFont typeface="Wingdings"/>
              <a:buChar char=""/>
            </a:pPr>
            <a:r>
              <a:rPr lang="en-US" dirty="0" smtClean="0"/>
              <a:t>Information Manifold</a:t>
            </a:r>
          </a:p>
          <a:p>
            <a:pPr marL="594360" lvl="2" indent="-320040">
              <a:spcBef>
                <a:spcPts val="700"/>
              </a:spcBef>
              <a:buSzPct val="60000"/>
              <a:buFont typeface="Wingdings"/>
              <a:buChar char=""/>
            </a:pPr>
            <a:r>
              <a:rPr lang="en-US" dirty="0" smtClean="0"/>
              <a:t>Garlic</a:t>
            </a:r>
          </a:p>
          <a:p>
            <a:pPr marL="594360" lvl="2" indent="-320040">
              <a:spcBef>
                <a:spcPts val="700"/>
              </a:spcBef>
              <a:buSzPct val="60000"/>
              <a:buFont typeface="Wingdings"/>
              <a:buChar char=""/>
            </a:pPr>
            <a:r>
              <a:rPr lang="en-US" dirty="0" smtClean="0"/>
              <a:t>Disco (Distributed Information Search Component)</a:t>
            </a:r>
          </a:p>
          <a:p>
            <a:pPr marL="594360" lvl="2" indent="-320040">
              <a:spcBef>
                <a:spcPts val="700"/>
              </a:spcBef>
              <a:buSzPct val="60000"/>
              <a:buFont typeface="Wingdings"/>
              <a:buChar char=""/>
            </a:pPr>
            <a:r>
              <a:rPr lang="en-US" dirty="0" smtClean="0"/>
              <a:t>etc.</a:t>
            </a:r>
          </a:p>
          <a:p>
            <a:pPr marL="320040" lvl="1" indent="-320040">
              <a:spcBef>
                <a:spcPts val="700"/>
              </a:spcBef>
              <a:buSzPct val="60000"/>
              <a:buFont typeface="Wingdings"/>
              <a:buChar char=""/>
            </a:pPr>
            <a:r>
              <a:rPr lang="en-US" dirty="0" smtClean="0"/>
              <a:t>Peer data management systems</a:t>
            </a:r>
          </a:p>
          <a:p>
            <a:pPr marL="594360" lvl="2" indent="-320040">
              <a:spcBef>
                <a:spcPts val="700"/>
              </a:spcBef>
              <a:buSzPct val="60000"/>
              <a:buFont typeface="Wingdings"/>
              <a:buChar char=""/>
            </a:pPr>
            <a:r>
              <a:rPr lang="en-US" dirty="0" smtClean="0"/>
              <a:t>Orchestra: allowing multiple viewpoints</a:t>
            </a:r>
          </a:p>
          <a:p>
            <a:pPr marL="594360" lvl="2" indent="-320040">
              <a:spcBef>
                <a:spcPts val="700"/>
              </a:spcBef>
              <a:buSzPct val="60000"/>
              <a:buFont typeface="Wingdings"/>
              <a:buChar char=""/>
            </a:pPr>
            <a:r>
              <a:rPr lang="en-US" dirty="0" smtClean="0"/>
              <a:t>Hyper: isolating the minimum amount of data to reach consistency</a:t>
            </a:r>
            <a:endParaRPr lang="en-US" dirty="0"/>
          </a:p>
        </p:txBody>
      </p:sp>
      <p:sp>
        <p:nvSpPr>
          <p:cNvPr id="6" name="TextBox 5"/>
          <p:cNvSpPr txBox="1"/>
          <p:nvPr/>
        </p:nvSpPr>
        <p:spPr>
          <a:xfrm>
            <a:off x="5643570" y="5929330"/>
            <a:ext cx="3358740" cy="276999"/>
          </a:xfrm>
          <a:prstGeom prst="rect">
            <a:avLst/>
          </a:prstGeom>
          <a:noFill/>
        </p:spPr>
        <p:txBody>
          <a:bodyPr wrap="none" rtlCol="0">
            <a:spAutoFit/>
          </a:bodyPr>
          <a:lstStyle/>
          <a:p>
            <a:r>
              <a:rPr lang="en-US" sz="1200" dirty="0" smtClean="0"/>
              <a:t>See details in survey [</a:t>
            </a:r>
            <a:r>
              <a:rPr lang="en-US" sz="1200" dirty="0" err="1" smtClean="0"/>
              <a:t>Bleiholder</a:t>
            </a:r>
            <a:r>
              <a:rPr lang="en-US" sz="1200" dirty="0" smtClean="0"/>
              <a:t> and </a:t>
            </a:r>
            <a:r>
              <a:rPr lang="en-US" sz="1200" dirty="0" err="1" smtClean="0"/>
              <a:t>Naumann</a:t>
            </a:r>
            <a:r>
              <a:rPr lang="en-US" sz="1200" dirty="0" smtClean="0"/>
              <a:t>, 08] </a:t>
            </a:r>
            <a:endParaRPr lang="en-US" sz="12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noProof="0" dirty="0" smtClean="0"/>
              <a:t>Outline</a:t>
            </a:r>
            <a:endParaRPr lang="en-US" noProof="0" dirty="0"/>
          </a:p>
        </p:txBody>
      </p:sp>
      <p:sp>
        <p:nvSpPr>
          <p:cNvPr id="5" name="Fußzeilenplatzhalter 4"/>
          <p:cNvSpPr>
            <a:spLocks noGrp="1"/>
          </p:cNvSpPr>
          <p:nvPr>
            <p:ph type="ftr" sz="quarter" idx="11"/>
          </p:nvPr>
        </p:nvSpPr>
        <p:spPr/>
        <p:txBody>
          <a:bodyPr/>
          <a:lstStyle/>
          <a:p>
            <a:r>
              <a:rPr lang="de-DE" smtClean="0"/>
              <a:t>Data Fusion | VLDB 2009 Tutorial | Luna Dong &amp; Felix Naumann</a:t>
            </a:r>
            <a:endParaRPr lang="de-DE"/>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de-DE" smtClean="0"/>
              <a:pPr/>
              <a:t>89</a:t>
            </a:fld>
            <a:endParaRPr lang="de-DE"/>
          </a:p>
        </p:txBody>
      </p:sp>
      <p:sp>
        <p:nvSpPr>
          <p:cNvPr id="3" name="Inhaltsplatzhalter 2"/>
          <p:cNvSpPr>
            <a:spLocks noGrp="1"/>
          </p:cNvSpPr>
          <p:nvPr>
            <p:ph sz="quarter" idx="1"/>
          </p:nvPr>
        </p:nvSpPr>
        <p:spPr/>
        <p:txBody>
          <a:bodyPr/>
          <a:lstStyle/>
          <a:p>
            <a:pPr marL="320040" lvl="1" indent="-320040">
              <a:spcBef>
                <a:spcPts val="700"/>
              </a:spcBef>
              <a:buClr>
                <a:schemeClr val="accent2"/>
              </a:buClr>
              <a:buSzPct val="60000"/>
              <a:buFont typeface="Wingdings"/>
              <a:buChar char=""/>
            </a:pPr>
            <a:r>
              <a:rPr lang="en-US" sz="2900" dirty="0" smtClean="0"/>
              <a:t>Data fusion in the integration process</a:t>
            </a:r>
          </a:p>
          <a:p>
            <a:r>
              <a:rPr lang="en-US" dirty="0" smtClean="0"/>
              <a:t>Foundations of data fusion</a:t>
            </a:r>
          </a:p>
          <a:p>
            <a:pPr lvl="1"/>
            <a:r>
              <a:rPr lang="en-US" dirty="0" smtClean="0"/>
              <a:t>Conflict resolution strategies and functions</a:t>
            </a:r>
          </a:p>
          <a:p>
            <a:pPr lvl="1"/>
            <a:r>
              <a:rPr lang="en-US" dirty="0" smtClean="0"/>
              <a:t>Conflict resolution operators</a:t>
            </a:r>
          </a:p>
          <a:p>
            <a:r>
              <a:rPr lang="en-US" dirty="0" smtClean="0"/>
              <a:t>Advanced truth-discovery techniques</a:t>
            </a:r>
          </a:p>
          <a:p>
            <a:r>
              <a:rPr lang="en-US" dirty="0" smtClean="0"/>
              <a:t>Data fusion in existing integration systems</a:t>
            </a:r>
          </a:p>
          <a:p>
            <a:r>
              <a:rPr lang="en-US" dirty="0" smtClean="0"/>
              <a:t>Open problems</a:t>
            </a:r>
            <a:endParaRPr lang="en-US" dirty="0"/>
          </a:p>
        </p:txBody>
      </p:sp>
      <p:sp>
        <p:nvSpPr>
          <p:cNvPr id="6" name="Pfeil nach rechts 5"/>
          <p:cNvSpPr/>
          <p:nvPr/>
        </p:nvSpPr>
        <p:spPr>
          <a:xfrm>
            <a:off x="142844" y="4714884"/>
            <a:ext cx="50006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3600" smtClean="0"/>
              <a:t>Resolution of Data Conflicts?</a:t>
            </a:r>
            <a:endParaRPr lang="en-US" sz="3600" dirty="0"/>
          </a:p>
        </p:txBody>
      </p:sp>
      <p:sp>
        <p:nvSpPr>
          <p:cNvPr id="3" name="Fußzeilenplatzhalter 2"/>
          <p:cNvSpPr>
            <a:spLocks noGrp="1"/>
          </p:cNvSpPr>
          <p:nvPr>
            <p:ph type="ftr" sz="quarter" idx="11"/>
          </p:nvPr>
        </p:nvSpPr>
        <p:spPr/>
        <p:txBody>
          <a:bodyPr/>
          <a:lstStyle/>
          <a:p>
            <a:r>
              <a:rPr lang="de-DE" dirty="0" smtClean="0"/>
              <a:t>Data Fusion | VLDB 2009 </a:t>
            </a:r>
            <a:r>
              <a:rPr lang="de-DE" dirty="0" err="1" smtClean="0"/>
              <a:t>Tutorial</a:t>
            </a:r>
            <a:r>
              <a:rPr lang="de-DE" dirty="0" smtClean="0"/>
              <a:t> | Luna Dong &amp; Felix Naumann</a:t>
            </a:r>
            <a:endParaRPr lang="de-DE" dirty="0"/>
          </a:p>
        </p:txBody>
      </p:sp>
      <p:sp>
        <p:nvSpPr>
          <p:cNvPr id="4" name="Foliennummernplatzhalter 3"/>
          <p:cNvSpPr>
            <a:spLocks noGrp="1"/>
          </p:cNvSpPr>
          <p:nvPr>
            <p:ph type="sldNum" sz="quarter" idx="12"/>
          </p:nvPr>
        </p:nvSpPr>
        <p:spPr/>
        <p:txBody>
          <a:bodyPr>
            <a:normAutofit fontScale="85000" lnSpcReduction="20000"/>
          </a:bodyPr>
          <a:lstStyle/>
          <a:p>
            <a:fld id="{6C6AE60A-B69C-4790-82F7-3882EDF23186}" type="slidenum">
              <a:rPr lang="de-DE" smtClean="0"/>
              <a:pPr/>
              <a:t>9</a:t>
            </a:fld>
            <a:endParaRPr lang="de-DE"/>
          </a:p>
        </p:txBody>
      </p:sp>
      <p:sp>
        <p:nvSpPr>
          <p:cNvPr id="5" name="Inhaltsplatzhalter 4"/>
          <p:cNvSpPr>
            <a:spLocks noGrp="1"/>
          </p:cNvSpPr>
          <p:nvPr>
            <p:ph sz="quarter" idx="1"/>
          </p:nvPr>
        </p:nvSpPr>
        <p:spPr/>
        <p:txBody>
          <a:bodyPr>
            <a:normAutofit lnSpcReduction="10000"/>
          </a:bodyPr>
          <a:lstStyle/>
          <a:p>
            <a:r>
              <a:rPr lang="en-US" dirty="0" smtClean="0"/>
              <a:t>“… focus is on fusing data management and collaboration: </a:t>
            </a:r>
            <a:r>
              <a:rPr lang="en-US" b="1" dirty="0" smtClean="0"/>
              <a:t>merging</a:t>
            </a:r>
            <a:r>
              <a:rPr lang="en-US" dirty="0" smtClean="0"/>
              <a:t> multiple data sources, discussion of the data, querying, visualization, and Web publishing.”</a:t>
            </a:r>
          </a:p>
          <a:p>
            <a:r>
              <a:rPr lang="en-US" dirty="0" smtClean="0"/>
              <a:t>“The power of data is truly harnessed when you combine data from multiple sources. Fusion Tables enables you to fuse multiple sets of data when they are about the </a:t>
            </a:r>
            <a:r>
              <a:rPr lang="en-US" b="1" dirty="0" smtClean="0"/>
              <a:t>same entities</a:t>
            </a:r>
            <a:r>
              <a:rPr lang="en-US" dirty="0" smtClean="0"/>
              <a:t>. In database speak, we call this a </a:t>
            </a:r>
            <a:r>
              <a:rPr lang="en-US" b="1" dirty="0" smtClean="0"/>
              <a:t>join</a:t>
            </a:r>
            <a:r>
              <a:rPr lang="en-US" dirty="0" smtClean="0"/>
              <a:t> on a primary key but the data originates from multiple independent sources.”</a:t>
            </a:r>
          </a:p>
        </p:txBody>
      </p:sp>
      <p:pic>
        <p:nvPicPr>
          <p:cNvPr id="1026" name="Picture 2"/>
          <p:cNvPicPr>
            <a:picLocks noChangeAspect="1" noChangeArrowheads="1"/>
          </p:cNvPicPr>
          <p:nvPr/>
        </p:nvPicPr>
        <p:blipFill>
          <a:blip r:embed="rId3" cstate="print"/>
          <a:srcRect/>
          <a:stretch>
            <a:fillRect/>
          </a:stretch>
        </p:blipFill>
        <p:spPr bwMode="auto">
          <a:xfrm>
            <a:off x="6000760" y="357166"/>
            <a:ext cx="2807774" cy="481013"/>
          </a:xfrm>
          <a:prstGeom prst="rect">
            <a:avLst/>
          </a:prstGeom>
          <a:noFill/>
          <a:ln w="9525">
            <a:noFill/>
            <a:miter lim="800000"/>
            <a:headEnd/>
            <a:tailEnd/>
          </a:ln>
        </p:spPr>
      </p:pic>
      <p:sp>
        <p:nvSpPr>
          <p:cNvPr id="7" name="Rechteck 6"/>
          <p:cNvSpPr/>
          <p:nvPr/>
        </p:nvSpPr>
        <p:spPr>
          <a:xfrm>
            <a:off x="6215074" y="642918"/>
            <a:ext cx="2232021" cy="369332"/>
          </a:xfrm>
          <a:prstGeom prst="rect">
            <a:avLst/>
          </a:prstGeom>
        </p:spPr>
        <p:txBody>
          <a:bodyPr wrap="none">
            <a:spAutoFit/>
          </a:bodyPr>
          <a:lstStyle/>
          <a:p>
            <a:r>
              <a:rPr lang="de-DE" dirty="0" smtClean="0"/>
              <a:t>tables.googlelabs.com</a:t>
            </a:r>
            <a:endParaRPr lang="de-DE"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 Problems</a:t>
            </a:r>
            <a:endParaRPr lang="en-US" dirty="0"/>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90</a:t>
            </a:fld>
            <a:endParaRPr lang="de-DE"/>
          </a:p>
        </p:txBody>
      </p:sp>
      <p:sp>
        <p:nvSpPr>
          <p:cNvPr id="5" name="Content Placeholder 4"/>
          <p:cNvSpPr>
            <a:spLocks noGrp="1"/>
          </p:cNvSpPr>
          <p:nvPr>
            <p:ph sz="quarter" idx="1"/>
          </p:nvPr>
        </p:nvSpPr>
        <p:spPr/>
        <p:txBody>
          <a:bodyPr/>
          <a:lstStyle/>
          <a:p>
            <a:r>
              <a:rPr lang="en-US" dirty="0" smtClean="0"/>
              <a:t>Accuracy of fusion</a:t>
            </a:r>
          </a:p>
          <a:p>
            <a:r>
              <a:rPr lang="en-US" dirty="0" smtClean="0"/>
              <a:t>Efficiency of fusion</a:t>
            </a:r>
          </a:p>
          <a:p>
            <a:r>
              <a:rPr lang="en-US" dirty="0" smtClean="0"/>
              <a:t>Usability of fusion</a:t>
            </a:r>
          </a:p>
          <a:p>
            <a:r>
              <a:rPr lang="en-US" dirty="0" smtClean="0"/>
              <a:t>Interaction with other components of data integration</a:t>
            </a:r>
          </a:p>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Accuracy of Fusion (I)</a:t>
            </a:r>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91</a:t>
            </a:fld>
            <a:endParaRPr lang="de-DE"/>
          </a:p>
        </p:txBody>
      </p:sp>
      <p:sp>
        <p:nvSpPr>
          <p:cNvPr id="5" name="Content Placeholder 4"/>
          <p:cNvSpPr>
            <a:spLocks noGrp="1"/>
          </p:cNvSpPr>
          <p:nvPr>
            <p:ph sz="quarter" idx="1"/>
          </p:nvPr>
        </p:nvSpPr>
        <p:spPr>
          <a:xfrm>
            <a:off x="612648" y="1428736"/>
            <a:ext cx="8153400" cy="5214974"/>
          </a:xfrm>
        </p:spPr>
        <p:txBody>
          <a:bodyPr>
            <a:normAutofit fontScale="92500" lnSpcReduction="10000"/>
          </a:bodyPr>
          <a:lstStyle/>
          <a:p>
            <a:r>
              <a:rPr lang="en-US" sz="3000" b="1" dirty="0" smtClean="0"/>
              <a:t>Challenge 1</a:t>
            </a:r>
            <a:r>
              <a:rPr lang="en-US" sz="3000" dirty="0" smtClean="0"/>
              <a:t>: Correlated values</a:t>
            </a:r>
          </a:p>
          <a:p>
            <a:pPr lvl="1"/>
            <a:r>
              <a:rPr lang="en-US" dirty="0" smtClean="0"/>
              <a:t>E.g.1, (</a:t>
            </a:r>
            <a:r>
              <a:rPr lang="en-US" dirty="0" err="1" smtClean="0"/>
              <a:t>firstName</a:t>
            </a:r>
            <a:r>
              <a:rPr lang="en-US" dirty="0" smtClean="0"/>
              <a:t>, </a:t>
            </a:r>
            <a:r>
              <a:rPr lang="en-US" dirty="0" err="1" smtClean="0"/>
              <a:t>lastName</a:t>
            </a:r>
            <a:r>
              <a:rPr lang="en-US" dirty="0" smtClean="0"/>
              <a:t>) from 4 sources</a:t>
            </a:r>
          </a:p>
          <a:p>
            <a:pPr lvl="2"/>
            <a:r>
              <a:rPr lang="en-US" sz="2200" dirty="0" smtClean="0"/>
              <a:t>S1: (</a:t>
            </a:r>
            <a:r>
              <a:rPr lang="en-US" sz="2200" dirty="0" err="1" smtClean="0"/>
              <a:t>Xin</a:t>
            </a:r>
            <a:r>
              <a:rPr lang="en-US" sz="2200" dirty="0" smtClean="0"/>
              <a:t>, </a:t>
            </a:r>
            <a:r>
              <a:rPr lang="en-US" sz="2200" dirty="0" smtClean="0">
                <a:solidFill>
                  <a:srgbClr val="FF0000"/>
                </a:solidFill>
              </a:rPr>
              <a:t>Dong</a:t>
            </a:r>
            <a:r>
              <a:rPr lang="en-US" sz="2200" dirty="0" smtClean="0"/>
              <a:t>)</a:t>
            </a:r>
          </a:p>
          <a:p>
            <a:pPr lvl="2"/>
            <a:r>
              <a:rPr lang="en-US" sz="2200" dirty="0" smtClean="0"/>
              <a:t>S2: (</a:t>
            </a:r>
            <a:r>
              <a:rPr lang="en-US" sz="2200" dirty="0" err="1" smtClean="0"/>
              <a:t>Xin</a:t>
            </a:r>
            <a:r>
              <a:rPr lang="en-US" sz="2200" dirty="0" smtClean="0"/>
              <a:t> Luna, </a:t>
            </a:r>
            <a:r>
              <a:rPr lang="en-US" sz="2200" dirty="0" smtClean="0">
                <a:solidFill>
                  <a:srgbClr val="FF0000"/>
                </a:solidFill>
              </a:rPr>
              <a:t>Dong</a:t>
            </a:r>
            <a:r>
              <a:rPr lang="en-US" sz="2200" dirty="0" smtClean="0"/>
              <a:t>)</a:t>
            </a:r>
          </a:p>
          <a:p>
            <a:pPr lvl="2"/>
            <a:r>
              <a:rPr lang="en-US" altLang="zh-CN" sz="2200" dirty="0" smtClean="0"/>
              <a:t>S3: (</a:t>
            </a:r>
            <a:r>
              <a:rPr lang="en-US" altLang="zh-CN" sz="2200" dirty="0" smtClean="0">
                <a:solidFill>
                  <a:srgbClr val="FF0000"/>
                </a:solidFill>
              </a:rPr>
              <a:t>Dong</a:t>
            </a:r>
            <a:r>
              <a:rPr lang="en-US" sz="2200" dirty="0" smtClean="0"/>
              <a:t>, </a:t>
            </a:r>
            <a:r>
              <a:rPr lang="en-US" altLang="zh-CN" sz="2200" dirty="0" smtClean="0"/>
              <a:t>Xin)</a:t>
            </a:r>
          </a:p>
          <a:p>
            <a:pPr lvl="2"/>
            <a:r>
              <a:rPr lang="en-US" altLang="zh-CN" sz="2200" dirty="0" smtClean="0"/>
              <a:t>S4: (</a:t>
            </a:r>
            <a:r>
              <a:rPr lang="en-US" altLang="zh-CN" sz="2200" dirty="0" smtClean="0">
                <a:solidFill>
                  <a:srgbClr val="FF0000"/>
                </a:solidFill>
              </a:rPr>
              <a:t>Dong</a:t>
            </a:r>
            <a:r>
              <a:rPr lang="en-US" sz="2200" dirty="0" smtClean="0"/>
              <a:t>,</a:t>
            </a:r>
            <a:r>
              <a:rPr lang="en-US" altLang="zh-CN" sz="2200" dirty="0" smtClean="0"/>
              <a:t> Xin Luna)</a:t>
            </a:r>
          </a:p>
          <a:p>
            <a:pPr lvl="1"/>
            <a:r>
              <a:rPr lang="en-US" dirty="0" smtClean="0"/>
              <a:t>E.g.2, (ISBN, authors) from 3 sources</a:t>
            </a:r>
          </a:p>
          <a:p>
            <a:pPr lvl="2"/>
            <a:r>
              <a:rPr lang="en-US" sz="2200" dirty="0" smtClean="0"/>
              <a:t>S1: (**1, Peter </a:t>
            </a:r>
            <a:r>
              <a:rPr lang="en-US" sz="2200" dirty="0" err="1" smtClean="0"/>
              <a:t>Loshin</a:t>
            </a:r>
            <a:r>
              <a:rPr lang="en-US" sz="2200" dirty="0" smtClean="0"/>
              <a:t>) (**2, </a:t>
            </a:r>
            <a:r>
              <a:rPr lang="en-US" sz="2200" dirty="0" smtClean="0">
                <a:solidFill>
                  <a:srgbClr val="FF0000"/>
                </a:solidFill>
              </a:rPr>
              <a:t>Peter </a:t>
            </a:r>
            <a:r>
              <a:rPr lang="en-US" sz="2200" dirty="0" err="1" smtClean="0">
                <a:solidFill>
                  <a:srgbClr val="FF0000"/>
                </a:solidFill>
              </a:rPr>
              <a:t>Loshin</a:t>
            </a:r>
            <a:r>
              <a:rPr lang="en-US" sz="2200" dirty="0" smtClean="0"/>
              <a:t>)</a:t>
            </a:r>
          </a:p>
          <a:p>
            <a:pPr lvl="2"/>
            <a:r>
              <a:rPr lang="en-US" sz="2200" dirty="0" smtClean="0"/>
              <a:t>S2: (**1, </a:t>
            </a:r>
            <a:r>
              <a:rPr lang="en-US" sz="2200" dirty="0" smtClean="0">
                <a:solidFill>
                  <a:srgbClr val="FF0000"/>
                </a:solidFill>
              </a:rPr>
              <a:t>Pete </a:t>
            </a:r>
            <a:r>
              <a:rPr lang="en-US" sz="2200" dirty="0" err="1" smtClean="0">
                <a:solidFill>
                  <a:srgbClr val="FF0000"/>
                </a:solidFill>
              </a:rPr>
              <a:t>Loshin</a:t>
            </a:r>
            <a:r>
              <a:rPr lang="en-US" sz="2200" dirty="0" smtClean="0"/>
              <a:t>)</a:t>
            </a:r>
          </a:p>
          <a:p>
            <a:pPr lvl="2"/>
            <a:r>
              <a:rPr lang="en-US" sz="2200" dirty="0" smtClean="0"/>
              <a:t>S3: (**1, </a:t>
            </a:r>
            <a:r>
              <a:rPr lang="en-US" sz="2200" dirty="0" smtClean="0">
                <a:solidFill>
                  <a:srgbClr val="FF0000"/>
                </a:solidFill>
              </a:rPr>
              <a:t>Pete </a:t>
            </a:r>
            <a:r>
              <a:rPr lang="en-US" sz="2200" dirty="0" err="1" smtClean="0">
                <a:solidFill>
                  <a:srgbClr val="FF0000"/>
                </a:solidFill>
              </a:rPr>
              <a:t>Loshin</a:t>
            </a:r>
            <a:r>
              <a:rPr lang="en-US" sz="2200" dirty="0" smtClean="0"/>
              <a:t>)</a:t>
            </a:r>
          </a:p>
          <a:p>
            <a:r>
              <a:rPr lang="en-US" sz="3000" b="1" dirty="0" smtClean="0"/>
              <a:t>Current effort: </a:t>
            </a:r>
            <a:r>
              <a:rPr lang="en-US" sz="2800" dirty="0" err="1" smtClean="0"/>
              <a:t>ChooseDepending</a:t>
            </a:r>
            <a:r>
              <a:rPr lang="en-US" sz="2800" dirty="0" smtClean="0"/>
              <a:t>(</a:t>
            </a:r>
            <a:r>
              <a:rPr lang="en-US" sz="2800" dirty="0" err="1" smtClean="0"/>
              <a:t>val</a:t>
            </a:r>
            <a:r>
              <a:rPr lang="en-US" sz="2800" dirty="0" smtClean="0"/>
              <a:t>, </a:t>
            </a:r>
            <a:r>
              <a:rPr lang="en-US" sz="2800" dirty="0" err="1" smtClean="0"/>
              <a:t>col</a:t>
            </a:r>
            <a:r>
              <a:rPr lang="en-US" sz="2800" dirty="0" smtClean="0"/>
              <a:t>)</a:t>
            </a:r>
            <a:endParaRPr lang="en-US" sz="3000" b="1" dirty="0" smtClean="0"/>
          </a:p>
          <a:p>
            <a:r>
              <a:rPr lang="en-US" sz="3000" b="1" dirty="0" smtClean="0"/>
              <a:t>Directions</a:t>
            </a:r>
            <a:r>
              <a:rPr lang="en-US" sz="3000" dirty="0" smtClean="0"/>
              <a:t>: consider correlation at the attribute level and at the instance level.</a:t>
            </a:r>
            <a:endParaRPr lang="en-US" sz="3000" dirty="0"/>
          </a:p>
        </p:txBody>
      </p:sp>
      <p:sp>
        <p:nvSpPr>
          <p:cNvPr id="6" name="Right Arrow 5"/>
          <p:cNvSpPr/>
          <p:nvPr/>
        </p:nvSpPr>
        <p:spPr>
          <a:xfrm>
            <a:off x="5143504" y="2643182"/>
            <a:ext cx="1571636"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Voting</a:t>
            </a:r>
            <a:endParaRPr lang="en-US" dirty="0"/>
          </a:p>
        </p:txBody>
      </p:sp>
      <p:sp>
        <p:nvSpPr>
          <p:cNvPr id="7" name="TextBox 6"/>
          <p:cNvSpPr txBox="1"/>
          <p:nvPr/>
        </p:nvSpPr>
        <p:spPr>
          <a:xfrm>
            <a:off x="7000892" y="2786058"/>
            <a:ext cx="1500198" cy="369332"/>
          </a:xfrm>
          <a:prstGeom prst="rect">
            <a:avLst/>
          </a:prstGeom>
          <a:solidFill>
            <a:srgbClr val="FFC000"/>
          </a:solidFill>
        </p:spPr>
        <p:txBody>
          <a:bodyPr wrap="square" rtlCol="0">
            <a:spAutoFit/>
          </a:bodyPr>
          <a:lstStyle/>
          <a:p>
            <a:r>
              <a:rPr lang="en-US" dirty="0" smtClean="0"/>
              <a:t>(Dong, Dong)</a:t>
            </a:r>
            <a:endParaRPr lang="en-US" dirty="0"/>
          </a:p>
        </p:txBody>
      </p:sp>
      <p:sp>
        <p:nvSpPr>
          <p:cNvPr id="8" name="Right Arrow 7"/>
          <p:cNvSpPr/>
          <p:nvPr/>
        </p:nvSpPr>
        <p:spPr>
          <a:xfrm>
            <a:off x="5143504" y="4214818"/>
            <a:ext cx="1571636"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Voting</a:t>
            </a:r>
            <a:endParaRPr lang="en-US" dirty="0"/>
          </a:p>
        </p:txBody>
      </p:sp>
      <p:sp>
        <p:nvSpPr>
          <p:cNvPr id="9" name="TextBox 8"/>
          <p:cNvSpPr txBox="1"/>
          <p:nvPr/>
        </p:nvSpPr>
        <p:spPr>
          <a:xfrm>
            <a:off x="7000892" y="4256314"/>
            <a:ext cx="1928826" cy="646331"/>
          </a:xfrm>
          <a:prstGeom prst="rect">
            <a:avLst/>
          </a:prstGeom>
          <a:solidFill>
            <a:srgbClr val="FFC000"/>
          </a:solidFill>
        </p:spPr>
        <p:txBody>
          <a:bodyPr wrap="square" rtlCol="0">
            <a:spAutoFit/>
          </a:bodyPr>
          <a:lstStyle/>
          <a:p>
            <a:r>
              <a:rPr lang="en-US" dirty="0" smtClean="0"/>
              <a:t>(**1, Pete </a:t>
            </a:r>
            <a:r>
              <a:rPr lang="en-US" dirty="0" err="1" smtClean="0"/>
              <a:t>Loshin</a:t>
            </a:r>
            <a:r>
              <a:rPr lang="en-US" dirty="0" smtClean="0"/>
              <a:t>)</a:t>
            </a:r>
          </a:p>
          <a:p>
            <a:r>
              <a:rPr lang="en-US" dirty="0" smtClean="0"/>
              <a:t>(**2, Peter </a:t>
            </a:r>
            <a:r>
              <a:rPr lang="en-US" dirty="0" err="1" smtClean="0"/>
              <a:t>Loshin</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Accuracy of Fusion (II)</a:t>
            </a:r>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92</a:t>
            </a:fld>
            <a:endParaRPr lang="de-DE"/>
          </a:p>
        </p:txBody>
      </p:sp>
      <p:sp>
        <p:nvSpPr>
          <p:cNvPr id="5" name="Content Placeholder 4"/>
          <p:cNvSpPr>
            <a:spLocks noGrp="1"/>
          </p:cNvSpPr>
          <p:nvPr>
            <p:ph sz="quarter" idx="1"/>
          </p:nvPr>
        </p:nvSpPr>
        <p:spPr>
          <a:xfrm>
            <a:off x="612648" y="1428736"/>
            <a:ext cx="8153400" cy="857256"/>
          </a:xfrm>
        </p:spPr>
        <p:txBody>
          <a:bodyPr>
            <a:normAutofit fontScale="92500" lnSpcReduction="20000"/>
          </a:bodyPr>
          <a:lstStyle/>
          <a:p>
            <a:pPr>
              <a:lnSpc>
                <a:spcPct val="110000"/>
              </a:lnSpc>
            </a:pPr>
            <a:r>
              <a:rPr lang="en-US" sz="3000" b="1" dirty="0" smtClean="0"/>
              <a:t>Challenge 2: </a:t>
            </a:r>
            <a:r>
              <a:rPr lang="en-US" sz="3000" dirty="0" smtClean="0"/>
              <a:t>Different </a:t>
            </a:r>
            <a:r>
              <a:rPr lang="en-US" sz="3000" dirty="0" err="1" smtClean="0"/>
              <a:t>formating</a:t>
            </a:r>
            <a:r>
              <a:rPr lang="en-US" sz="3000" dirty="0" smtClean="0"/>
              <a:t> styles</a:t>
            </a:r>
          </a:p>
          <a:p>
            <a:pPr lvl="1"/>
            <a:r>
              <a:rPr lang="en-US" dirty="0" smtClean="0"/>
              <a:t>E.g., (ISBN, authors) from 4 sources</a:t>
            </a:r>
            <a:endParaRPr lang="en-US" dirty="0"/>
          </a:p>
        </p:txBody>
      </p:sp>
      <p:sp>
        <p:nvSpPr>
          <p:cNvPr id="12" name="TextBox 11"/>
          <p:cNvSpPr txBox="1"/>
          <p:nvPr/>
        </p:nvSpPr>
        <p:spPr>
          <a:xfrm>
            <a:off x="428596" y="3891511"/>
            <a:ext cx="3286148" cy="1323439"/>
          </a:xfrm>
          <a:prstGeom prst="rect">
            <a:avLst/>
          </a:prstGeom>
          <a:solidFill>
            <a:schemeClr val="accent1">
              <a:lumMod val="60000"/>
              <a:lumOff val="40000"/>
            </a:schemeClr>
          </a:solidFill>
        </p:spPr>
        <p:txBody>
          <a:bodyPr wrap="square" rtlCol="0">
            <a:spAutoFit/>
          </a:bodyPr>
          <a:lstStyle/>
          <a:p>
            <a:r>
              <a:rPr lang="en-US" sz="1600" dirty="0" smtClean="0"/>
              <a:t>Src3</a:t>
            </a:r>
          </a:p>
          <a:p>
            <a:r>
              <a:rPr lang="en-US" sz="1600" dirty="0" smtClean="0"/>
              <a:t>(**1, </a:t>
            </a:r>
            <a:r>
              <a:rPr lang="en-US" sz="1600" dirty="0" smtClean="0">
                <a:solidFill>
                  <a:srgbClr val="FF0000"/>
                </a:solidFill>
              </a:rPr>
              <a:t>Pete </a:t>
            </a:r>
            <a:r>
              <a:rPr lang="en-US" sz="1600" dirty="0" err="1" smtClean="0">
                <a:solidFill>
                  <a:srgbClr val="FF0000"/>
                </a:solidFill>
              </a:rPr>
              <a:t>Loshin</a:t>
            </a:r>
            <a:r>
              <a:rPr lang="en-US" sz="1600" dirty="0" smtClean="0"/>
              <a:t>)</a:t>
            </a:r>
          </a:p>
          <a:p>
            <a:r>
              <a:rPr lang="en-US" sz="1600" dirty="0" smtClean="0"/>
              <a:t>(**2, </a:t>
            </a:r>
            <a:r>
              <a:rPr lang="en-US" sz="1600" dirty="0" smtClean="0">
                <a:solidFill>
                  <a:srgbClr val="FF0000"/>
                </a:solidFill>
              </a:rPr>
              <a:t>Dennis </a:t>
            </a:r>
            <a:r>
              <a:rPr lang="en-US" sz="1600" dirty="0" err="1" smtClean="0">
                <a:solidFill>
                  <a:srgbClr val="FF0000"/>
                </a:solidFill>
              </a:rPr>
              <a:t>Suhanovs</a:t>
            </a:r>
            <a:r>
              <a:rPr lang="en-US" sz="1600" dirty="0" smtClean="0"/>
              <a:t>)</a:t>
            </a:r>
          </a:p>
          <a:p>
            <a:r>
              <a:rPr lang="en-US" sz="1600" dirty="0" smtClean="0"/>
              <a:t>(**3, </a:t>
            </a:r>
            <a:r>
              <a:rPr lang="en-US" sz="1600" dirty="0" err="1" smtClean="0"/>
              <a:t>Zhigang</a:t>
            </a:r>
            <a:r>
              <a:rPr lang="en-US" sz="1600" dirty="0" smtClean="0"/>
              <a:t> Xiang)</a:t>
            </a:r>
          </a:p>
          <a:p>
            <a:r>
              <a:rPr lang="en-US" sz="1600" dirty="0" smtClean="0"/>
              <a:t>(**4, David Allen, Peter Aiken)…</a:t>
            </a:r>
          </a:p>
        </p:txBody>
      </p:sp>
      <p:sp>
        <p:nvSpPr>
          <p:cNvPr id="13" name="TextBox 12"/>
          <p:cNvSpPr txBox="1"/>
          <p:nvPr/>
        </p:nvSpPr>
        <p:spPr>
          <a:xfrm>
            <a:off x="428596" y="2319875"/>
            <a:ext cx="3286116" cy="1323439"/>
          </a:xfrm>
          <a:prstGeom prst="rect">
            <a:avLst/>
          </a:prstGeom>
          <a:solidFill>
            <a:schemeClr val="accent1">
              <a:lumMod val="60000"/>
              <a:lumOff val="40000"/>
            </a:schemeClr>
          </a:solidFill>
        </p:spPr>
        <p:txBody>
          <a:bodyPr wrap="square" rtlCol="0">
            <a:spAutoFit/>
          </a:bodyPr>
          <a:lstStyle/>
          <a:p>
            <a:r>
              <a:rPr lang="en-US" sz="1600" dirty="0" smtClean="0"/>
              <a:t>Src1</a:t>
            </a:r>
          </a:p>
          <a:p>
            <a:r>
              <a:rPr lang="en-US" sz="1600" dirty="0" smtClean="0"/>
              <a:t>(**1, </a:t>
            </a:r>
            <a:r>
              <a:rPr lang="en-US" sz="1600" dirty="0" smtClean="0">
                <a:solidFill>
                  <a:srgbClr val="FF0000"/>
                </a:solidFill>
              </a:rPr>
              <a:t>Pete </a:t>
            </a:r>
            <a:r>
              <a:rPr lang="en-US" sz="1600" dirty="0" err="1" smtClean="0">
                <a:solidFill>
                  <a:srgbClr val="FF0000"/>
                </a:solidFill>
              </a:rPr>
              <a:t>Loshin</a:t>
            </a:r>
            <a:r>
              <a:rPr lang="en-US" sz="1600" dirty="0" smtClean="0"/>
              <a:t>)</a:t>
            </a:r>
          </a:p>
          <a:p>
            <a:r>
              <a:rPr lang="en-US" sz="1600" dirty="0" smtClean="0"/>
              <a:t>(**2, </a:t>
            </a:r>
            <a:r>
              <a:rPr lang="en-US" sz="1600" dirty="0" smtClean="0">
                <a:solidFill>
                  <a:srgbClr val="FF0000"/>
                </a:solidFill>
              </a:rPr>
              <a:t>Dennis </a:t>
            </a:r>
            <a:r>
              <a:rPr lang="en-US" sz="1600" dirty="0" err="1" smtClean="0">
                <a:solidFill>
                  <a:srgbClr val="FF0000"/>
                </a:solidFill>
              </a:rPr>
              <a:t>Suhanovs</a:t>
            </a:r>
            <a:r>
              <a:rPr lang="en-US" sz="1600" dirty="0" smtClean="0"/>
              <a:t>)</a:t>
            </a:r>
          </a:p>
          <a:p>
            <a:r>
              <a:rPr lang="en-US" sz="1600" dirty="0" smtClean="0"/>
              <a:t>(**3, </a:t>
            </a:r>
            <a:r>
              <a:rPr lang="en-US" sz="1600" dirty="0" err="1" smtClean="0"/>
              <a:t>Zhigang</a:t>
            </a:r>
            <a:r>
              <a:rPr lang="en-US" sz="1600" dirty="0" smtClean="0"/>
              <a:t> Xiang, Roy A </a:t>
            </a:r>
            <a:r>
              <a:rPr lang="en-US" sz="1600" dirty="0" err="1" smtClean="0"/>
              <a:t>Plastock</a:t>
            </a:r>
            <a:r>
              <a:rPr lang="en-US" sz="1600" dirty="0" smtClean="0"/>
              <a:t>)</a:t>
            </a:r>
          </a:p>
          <a:p>
            <a:r>
              <a:rPr lang="en-US" sz="1600" dirty="0" smtClean="0"/>
              <a:t>(**4, Peter Aiken, David M Allen)…</a:t>
            </a:r>
          </a:p>
        </p:txBody>
      </p:sp>
      <p:sp>
        <p:nvSpPr>
          <p:cNvPr id="16" name="TextBox 15"/>
          <p:cNvSpPr txBox="1"/>
          <p:nvPr/>
        </p:nvSpPr>
        <p:spPr>
          <a:xfrm>
            <a:off x="3929058" y="2319875"/>
            <a:ext cx="3286148" cy="1323439"/>
          </a:xfrm>
          <a:prstGeom prst="rect">
            <a:avLst/>
          </a:prstGeom>
          <a:solidFill>
            <a:schemeClr val="accent1">
              <a:lumMod val="60000"/>
              <a:lumOff val="40000"/>
            </a:schemeClr>
          </a:solidFill>
        </p:spPr>
        <p:txBody>
          <a:bodyPr wrap="square" rtlCol="0">
            <a:spAutoFit/>
          </a:bodyPr>
          <a:lstStyle/>
          <a:p>
            <a:r>
              <a:rPr lang="en-US" sz="1600" dirty="0" smtClean="0"/>
              <a:t>Src2</a:t>
            </a:r>
          </a:p>
          <a:p>
            <a:r>
              <a:rPr lang="en-US" sz="1600" dirty="0" smtClean="0"/>
              <a:t>(**1, </a:t>
            </a:r>
            <a:r>
              <a:rPr lang="en-US" sz="1600" dirty="0" smtClean="0">
                <a:solidFill>
                  <a:srgbClr val="FF0000"/>
                </a:solidFill>
              </a:rPr>
              <a:t>Pete </a:t>
            </a:r>
            <a:r>
              <a:rPr lang="en-US" sz="1600" dirty="0" err="1" smtClean="0">
                <a:solidFill>
                  <a:srgbClr val="FF0000"/>
                </a:solidFill>
              </a:rPr>
              <a:t>Loshin</a:t>
            </a:r>
            <a:r>
              <a:rPr lang="en-US" sz="1600" dirty="0" smtClean="0"/>
              <a:t>)</a:t>
            </a:r>
          </a:p>
          <a:p>
            <a:r>
              <a:rPr lang="en-US" sz="1600" dirty="0" smtClean="0"/>
              <a:t>(**2, </a:t>
            </a:r>
            <a:r>
              <a:rPr lang="en-US" sz="1600" dirty="0" smtClean="0">
                <a:solidFill>
                  <a:srgbClr val="FF0000"/>
                </a:solidFill>
              </a:rPr>
              <a:t>Dennis </a:t>
            </a:r>
            <a:r>
              <a:rPr lang="en-US" sz="1600" dirty="0" err="1" smtClean="0">
                <a:solidFill>
                  <a:srgbClr val="FF0000"/>
                </a:solidFill>
              </a:rPr>
              <a:t>Suhanovs</a:t>
            </a:r>
            <a:r>
              <a:rPr lang="en-US" sz="1600" dirty="0" smtClean="0"/>
              <a:t>)</a:t>
            </a:r>
          </a:p>
          <a:p>
            <a:r>
              <a:rPr lang="en-US" sz="1600" dirty="0" smtClean="0"/>
              <a:t>(**3, </a:t>
            </a:r>
            <a:r>
              <a:rPr lang="en-US" sz="1600" dirty="0" err="1" smtClean="0"/>
              <a:t>Zhigang</a:t>
            </a:r>
            <a:r>
              <a:rPr lang="en-US" sz="1600" dirty="0" smtClean="0"/>
              <a:t> Xiang, Roy </a:t>
            </a:r>
            <a:r>
              <a:rPr lang="en-US" sz="1600" dirty="0" err="1" smtClean="0"/>
              <a:t>Plastock</a:t>
            </a:r>
            <a:r>
              <a:rPr lang="en-US" sz="1600" dirty="0" smtClean="0"/>
              <a:t>)</a:t>
            </a:r>
          </a:p>
          <a:p>
            <a:r>
              <a:rPr lang="en-US" sz="1600" dirty="0" smtClean="0"/>
              <a:t>(**4, Peter Aiken, David Allen)…</a:t>
            </a:r>
          </a:p>
        </p:txBody>
      </p:sp>
      <p:sp>
        <p:nvSpPr>
          <p:cNvPr id="10" name="Rectangular Callout 9"/>
          <p:cNvSpPr/>
          <p:nvPr/>
        </p:nvSpPr>
        <p:spPr>
          <a:xfrm>
            <a:off x="7500958" y="2105561"/>
            <a:ext cx="1500198" cy="785818"/>
          </a:xfrm>
          <a:prstGeom prst="wedgeRectCallout">
            <a:avLst>
              <a:gd name="adj1" fmla="val -146655"/>
              <a:gd name="adj2" fmla="val 84995"/>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Skip middle-names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Accuracy of Fusion (II)</a:t>
            </a:r>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93</a:t>
            </a:fld>
            <a:endParaRPr lang="de-DE"/>
          </a:p>
        </p:txBody>
      </p:sp>
      <p:sp>
        <p:nvSpPr>
          <p:cNvPr id="5" name="Content Placeholder 4"/>
          <p:cNvSpPr>
            <a:spLocks noGrp="1"/>
          </p:cNvSpPr>
          <p:nvPr>
            <p:ph sz="quarter" idx="1"/>
          </p:nvPr>
        </p:nvSpPr>
        <p:spPr>
          <a:xfrm>
            <a:off x="612648" y="1428736"/>
            <a:ext cx="8153400" cy="5214974"/>
          </a:xfrm>
        </p:spPr>
        <p:txBody>
          <a:bodyPr>
            <a:normAutofit fontScale="77500" lnSpcReduction="20000"/>
          </a:bodyPr>
          <a:lstStyle/>
          <a:p>
            <a:pPr>
              <a:lnSpc>
                <a:spcPct val="110000"/>
              </a:lnSpc>
            </a:pPr>
            <a:r>
              <a:rPr lang="en-US" sz="3600" b="1" dirty="0" smtClean="0"/>
              <a:t>Challenge 2: </a:t>
            </a:r>
            <a:r>
              <a:rPr lang="en-US" sz="3600" dirty="0" smtClean="0"/>
              <a:t>Different </a:t>
            </a:r>
            <a:r>
              <a:rPr lang="en-US" sz="3600" dirty="0" err="1" smtClean="0"/>
              <a:t>formating</a:t>
            </a:r>
            <a:r>
              <a:rPr lang="en-US" sz="3600" dirty="0" smtClean="0"/>
              <a:t> styles</a:t>
            </a:r>
          </a:p>
          <a:p>
            <a:pPr lvl="1"/>
            <a:r>
              <a:rPr lang="en-US" sz="3100" dirty="0" smtClean="0"/>
              <a:t>E.g., (ISBN, authors) from 4 sources</a:t>
            </a:r>
          </a:p>
          <a:p>
            <a:pPr lvl="1"/>
            <a:endParaRPr lang="en-US" sz="2800" dirty="0" smtClean="0"/>
          </a:p>
          <a:p>
            <a:pPr lvl="1"/>
            <a:endParaRPr lang="en-US" sz="2800" dirty="0" smtClean="0"/>
          </a:p>
          <a:p>
            <a:pPr lvl="1"/>
            <a:endParaRPr lang="en-US" sz="2800" dirty="0" smtClean="0"/>
          </a:p>
          <a:p>
            <a:pPr lvl="1"/>
            <a:endParaRPr lang="en-US" sz="2800" dirty="0" smtClean="0"/>
          </a:p>
          <a:p>
            <a:pPr lvl="1"/>
            <a:endParaRPr lang="en-US" sz="2800" dirty="0" smtClean="0"/>
          </a:p>
          <a:p>
            <a:pPr lvl="1"/>
            <a:endParaRPr lang="en-US" sz="2800" dirty="0" smtClean="0"/>
          </a:p>
          <a:p>
            <a:pPr lvl="1"/>
            <a:endParaRPr lang="en-US" sz="2800" dirty="0" smtClean="0"/>
          </a:p>
          <a:p>
            <a:pPr lvl="1"/>
            <a:endParaRPr lang="en-US" sz="2800" dirty="0" smtClean="0"/>
          </a:p>
          <a:p>
            <a:pPr lvl="1"/>
            <a:endParaRPr lang="en-US" sz="2800" dirty="0" smtClean="0"/>
          </a:p>
          <a:p>
            <a:r>
              <a:rPr lang="en-US" sz="3500" b="1" dirty="0" smtClean="0"/>
              <a:t>Current effort: </a:t>
            </a:r>
            <a:r>
              <a:rPr lang="en-US" sz="3400" dirty="0" smtClean="0"/>
              <a:t>consider value similarity</a:t>
            </a:r>
          </a:p>
          <a:p>
            <a:r>
              <a:rPr lang="en-US" sz="3600" b="1" dirty="0" smtClean="0"/>
              <a:t>Directions</a:t>
            </a:r>
            <a:r>
              <a:rPr lang="en-US" sz="3600" dirty="0" smtClean="0"/>
              <a:t>: consider formatting styles used by each source.</a:t>
            </a:r>
            <a:endParaRPr lang="en-US" sz="3600" dirty="0"/>
          </a:p>
        </p:txBody>
      </p:sp>
      <p:sp>
        <p:nvSpPr>
          <p:cNvPr id="9" name="TextBox 8"/>
          <p:cNvSpPr txBox="1"/>
          <p:nvPr/>
        </p:nvSpPr>
        <p:spPr>
          <a:xfrm>
            <a:off x="3929058" y="3891511"/>
            <a:ext cx="3286148" cy="1323439"/>
          </a:xfrm>
          <a:prstGeom prst="rect">
            <a:avLst/>
          </a:prstGeom>
          <a:solidFill>
            <a:schemeClr val="accent1">
              <a:lumMod val="60000"/>
              <a:lumOff val="40000"/>
            </a:schemeClr>
          </a:solidFill>
        </p:spPr>
        <p:txBody>
          <a:bodyPr wrap="square" rtlCol="0">
            <a:spAutoFit/>
          </a:bodyPr>
          <a:lstStyle/>
          <a:p>
            <a:r>
              <a:rPr lang="en-US" sz="1600" dirty="0" smtClean="0"/>
              <a:t>Src4</a:t>
            </a:r>
          </a:p>
          <a:p>
            <a:r>
              <a:rPr lang="en-US" sz="1600" dirty="0" smtClean="0"/>
              <a:t>(**1, </a:t>
            </a:r>
            <a:r>
              <a:rPr lang="en-US" sz="1600" dirty="0" smtClean="0">
                <a:solidFill>
                  <a:srgbClr val="FF0000"/>
                </a:solidFill>
              </a:rPr>
              <a:t>Pete </a:t>
            </a:r>
            <a:r>
              <a:rPr lang="en-US" sz="1600" dirty="0" err="1" smtClean="0">
                <a:solidFill>
                  <a:srgbClr val="FF0000"/>
                </a:solidFill>
              </a:rPr>
              <a:t>Loshin</a:t>
            </a:r>
            <a:r>
              <a:rPr lang="en-US" sz="1600" dirty="0" smtClean="0"/>
              <a:t>)</a:t>
            </a:r>
          </a:p>
          <a:p>
            <a:r>
              <a:rPr lang="en-US" sz="1600" dirty="0" smtClean="0"/>
              <a:t>(**2, </a:t>
            </a:r>
            <a:r>
              <a:rPr lang="en-US" sz="1600" dirty="0" smtClean="0">
                <a:solidFill>
                  <a:srgbClr val="FF0000"/>
                </a:solidFill>
              </a:rPr>
              <a:t>Dennis </a:t>
            </a:r>
            <a:r>
              <a:rPr lang="en-US" sz="1600" dirty="0" err="1" smtClean="0">
                <a:solidFill>
                  <a:srgbClr val="FF0000"/>
                </a:solidFill>
              </a:rPr>
              <a:t>uhanovs</a:t>
            </a:r>
            <a:r>
              <a:rPr lang="en-US" sz="1600" dirty="0" smtClean="0"/>
              <a:t>)</a:t>
            </a:r>
          </a:p>
          <a:p>
            <a:r>
              <a:rPr lang="en-US" sz="1600" dirty="0" smtClean="0"/>
              <a:t>(**3, </a:t>
            </a:r>
            <a:r>
              <a:rPr lang="en-US" sz="1600" dirty="0" err="1" smtClean="0">
                <a:solidFill>
                  <a:srgbClr val="FF0000"/>
                </a:solidFill>
              </a:rPr>
              <a:t>Zhigang</a:t>
            </a:r>
            <a:r>
              <a:rPr lang="en-US" sz="1600" dirty="0" smtClean="0">
                <a:solidFill>
                  <a:srgbClr val="FF0000"/>
                </a:solidFill>
              </a:rPr>
              <a:t> Xiang</a:t>
            </a:r>
            <a:r>
              <a:rPr lang="en-US" sz="1600" dirty="0" smtClean="0"/>
              <a:t>)</a:t>
            </a:r>
          </a:p>
          <a:p>
            <a:r>
              <a:rPr lang="en-US" sz="1600" dirty="0" smtClean="0"/>
              <a:t>(**4, Peter Aiken)…</a:t>
            </a:r>
          </a:p>
        </p:txBody>
      </p:sp>
      <p:sp>
        <p:nvSpPr>
          <p:cNvPr id="12" name="TextBox 11"/>
          <p:cNvSpPr txBox="1"/>
          <p:nvPr/>
        </p:nvSpPr>
        <p:spPr>
          <a:xfrm>
            <a:off x="428596" y="3891511"/>
            <a:ext cx="3286148" cy="1323439"/>
          </a:xfrm>
          <a:prstGeom prst="rect">
            <a:avLst/>
          </a:prstGeom>
          <a:solidFill>
            <a:schemeClr val="accent1">
              <a:lumMod val="60000"/>
              <a:lumOff val="40000"/>
            </a:schemeClr>
          </a:solidFill>
        </p:spPr>
        <p:txBody>
          <a:bodyPr wrap="square" rtlCol="0">
            <a:spAutoFit/>
          </a:bodyPr>
          <a:lstStyle/>
          <a:p>
            <a:r>
              <a:rPr lang="en-US" sz="1600" dirty="0" smtClean="0"/>
              <a:t>Src3</a:t>
            </a:r>
          </a:p>
          <a:p>
            <a:r>
              <a:rPr lang="en-US" sz="1600" dirty="0" smtClean="0"/>
              <a:t>(**1, </a:t>
            </a:r>
            <a:r>
              <a:rPr lang="en-US" sz="1600" dirty="0" smtClean="0">
                <a:solidFill>
                  <a:srgbClr val="FF0000"/>
                </a:solidFill>
              </a:rPr>
              <a:t>Pete </a:t>
            </a:r>
            <a:r>
              <a:rPr lang="en-US" sz="1600" dirty="0" err="1" smtClean="0">
                <a:solidFill>
                  <a:srgbClr val="FF0000"/>
                </a:solidFill>
              </a:rPr>
              <a:t>Loshin</a:t>
            </a:r>
            <a:r>
              <a:rPr lang="en-US" sz="1600" dirty="0" smtClean="0"/>
              <a:t>)</a:t>
            </a:r>
          </a:p>
          <a:p>
            <a:r>
              <a:rPr lang="en-US" sz="1600" dirty="0" smtClean="0"/>
              <a:t>(**2, </a:t>
            </a:r>
            <a:r>
              <a:rPr lang="en-US" sz="1600" dirty="0" smtClean="0">
                <a:solidFill>
                  <a:srgbClr val="FF0000"/>
                </a:solidFill>
              </a:rPr>
              <a:t>Dennis </a:t>
            </a:r>
            <a:r>
              <a:rPr lang="en-US" sz="1600" dirty="0" err="1" smtClean="0">
                <a:solidFill>
                  <a:srgbClr val="FF0000"/>
                </a:solidFill>
              </a:rPr>
              <a:t>Suhanovs</a:t>
            </a:r>
            <a:r>
              <a:rPr lang="en-US" sz="1600" dirty="0" smtClean="0"/>
              <a:t>)</a:t>
            </a:r>
          </a:p>
          <a:p>
            <a:r>
              <a:rPr lang="en-US" sz="1600" dirty="0" smtClean="0"/>
              <a:t>(**3, </a:t>
            </a:r>
            <a:r>
              <a:rPr lang="en-US" sz="1600" dirty="0" err="1" smtClean="0">
                <a:solidFill>
                  <a:srgbClr val="FF0000"/>
                </a:solidFill>
              </a:rPr>
              <a:t>Zhigang</a:t>
            </a:r>
            <a:r>
              <a:rPr lang="en-US" sz="1600" dirty="0" smtClean="0">
                <a:solidFill>
                  <a:srgbClr val="FF0000"/>
                </a:solidFill>
              </a:rPr>
              <a:t> Xiang</a:t>
            </a:r>
            <a:r>
              <a:rPr lang="en-US" sz="1600" dirty="0" smtClean="0"/>
              <a:t>)</a:t>
            </a:r>
          </a:p>
          <a:p>
            <a:r>
              <a:rPr lang="en-US" sz="1600" dirty="0" smtClean="0"/>
              <a:t>(**4, David Allen, Peter Aiken)…</a:t>
            </a:r>
          </a:p>
        </p:txBody>
      </p:sp>
      <p:sp>
        <p:nvSpPr>
          <p:cNvPr id="13" name="TextBox 12"/>
          <p:cNvSpPr txBox="1"/>
          <p:nvPr/>
        </p:nvSpPr>
        <p:spPr>
          <a:xfrm>
            <a:off x="428596" y="2319875"/>
            <a:ext cx="3286116" cy="1323439"/>
          </a:xfrm>
          <a:prstGeom prst="rect">
            <a:avLst/>
          </a:prstGeom>
          <a:solidFill>
            <a:schemeClr val="accent1">
              <a:lumMod val="60000"/>
              <a:lumOff val="40000"/>
            </a:schemeClr>
          </a:solidFill>
        </p:spPr>
        <p:txBody>
          <a:bodyPr wrap="square" rtlCol="0">
            <a:spAutoFit/>
          </a:bodyPr>
          <a:lstStyle/>
          <a:p>
            <a:r>
              <a:rPr lang="en-US" sz="1600" dirty="0" smtClean="0"/>
              <a:t>Src1</a:t>
            </a:r>
          </a:p>
          <a:p>
            <a:r>
              <a:rPr lang="en-US" sz="1600" dirty="0" smtClean="0"/>
              <a:t>(**1, </a:t>
            </a:r>
            <a:r>
              <a:rPr lang="en-US" sz="1600" dirty="0" smtClean="0">
                <a:solidFill>
                  <a:srgbClr val="FF0000"/>
                </a:solidFill>
              </a:rPr>
              <a:t>Pete </a:t>
            </a:r>
            <a:r>
              <a:rPr lang="en-US" sz="1600" dirty="0" err="1" smtClean="0">
                <a:solidFill>
                  <a:srgbClr val="FF0000"/>
                </a:solidFill>
              </a:rPr>
              <a:t>Loshin</a:t>
            </a:r>
            <a:r>
              <a:rPr lang="en-US" sz="1600" dirty="0" smtClean="0"/>
              <a:t>)</a:t>
            </a:r>
          </a:p>
          <a:p>
            <a:r>
              <a:rPr lang="en-US" sz="1600" dirty="0" smtClean="0"/>
              <a:t>(**2, </a:t>
            </a:r>
            <a:r>
              <a:rPr lang="en-US" sz="1600" dirty="0" smtClean="0">
                <a:solidFill>
                  <a:srgbClr val="FF0000"/>
                </a:solidFill>
              </a:rPr>
              <a:t>Dennis </a:t>
            </a:r>
            <a:r>
              <a:rPr lang="en-US" sz="1600" dirty="0" err="1" smtClean="0">
                <a:solidFill>
                  <a:srgbClr val="FF0000"/>
                </a:solidFill>
              </a:rPr>
              <a:t>Suhanovs</a:t>
            </a:r>
            <a:r>
              <a:rPr lang="en-US" sz="1600" dirty="0" smtClean="0"/>
              <a:t>)</a:t>
            </a:r>
          </a:p>
          <a:p>
            <a:r>
              <a:rPr lang="en-US" sz="1600" dirty="0" smtClean="0"/>
              <a:t>(**3, </a:t>
            </a:r>
            <a:r>
              <a:rPr lang="en-US" sz="1600" dirty="0" err="1" smtClean="0"/>
              <a:t>Zhigang</a:t>
            </a:r>
            <a:r>
              <a:rPr lang="en-US" sz="1600" dirty="0" smtClean="0"/>
              <a:t> Xiang, Roy A </a:t>
            </a:r>
            <a:r>
              <a:rPr lang="en-US" sz="1600" dirty="0" err="1" smtClean="0"/>
              <a:t>Plastock</a:t>
            </a:r>
            <a:r>
              <a:rPr lang="en-US" sz="1600" dirty="0" smtClean="0"/>
              <a:t>)</a:t>
            </a:r>
          </a:p>
          <a:p>
            <a:r>
              <a:rPr lang="en-US" sz="1600" dirty="0" smtClean="0"/>
              <a:t>(**4, Peter Aiken, David M Allen)…</a:t>
            </a:r>
          </a:p>
        </p:txBody>
      </p:sp>
      <p:sp>
        <p:nvSpPr>
          <p:cNvPr id="16" name="TextBox 15"/>
          <p:cNvSpPr txBox="1"/>
          <p:nvPr/>
        </p:nvSpPr>
        <p:spPr>
          <a:xfrm>
            <a:off x="3929058" y="2319875"/>
            <a:ext cx="3286148" cy="1323439"/>
          </a:xfrm>
          <a:prstGeom prst="rect">
            <a:avLst/>
          </a:prstGeom>
          <a:solidFill>
            <a:schemeClr val="accent1">
              <a:lumMod val="60000"/>
              <a:lumOff val="40000"/>
            </a:schemeClr>
          </a:solidFill>
        </p:spPr>
        <p:txBody>
          <a:bodyPr wrap="square" rtlCol="0">
            <a:spAutoFit/>
          </a:bodyPr>
          <a:lstStyle/>
          <a:p>
            <a:r>
              <a:rPr lang="en-US" sz="1600" dirty="0" smtClean="0"/>
              <a:t>Src2</a:t>
            </a:r>
          </a:p>
          <a:p>
            <a:r>
              <a:rPr lang="en-US" sz="1600" dirty="0" smtClean="0"/>
              <a:t>(**1, </a:t>
            </a:r>
            <a:r>
              <a:rPr lang="en-US" sz="1600" dirty="0" smtClean="0">
                <a:solidFill>
                  <a:srgbClr val="FF0000"/>
                </a:solidFill>
              </a:rPr>
              <a:t>Pete </a:t>
            </a:r>
            <a:r>
              <a:rPr lang="en-US" sz="1600" dirty="0" err="1" smtClean="0">
                <a:solidFill>
                  <a:srgbClr val="FF0000"/>
                </a:solidFill>
              </a:rPr>
              <a:t>Loshin</a:t>
            </a:r>
            <a:r>
              <a:rPr lang="en-US" sz="1600" dirty="0" smtClean="0"/>
              <a:t>)</a:t>
            </a:r>
          </a:p>
          <a:p>
            <a:r>
              <a:rPr lang="en-US" sz="1600" dirty="0" smtClean="0"/>
              <a:t>(**2, </a:t>
            </a:r>
            <a:r>
              <a:rPr lang="en-US" sz="1600" dirty="0" smtClean="0">
                <a:solidFill>
                  <a:srgbClr val="FF0000"/>
                </a:solidFill>
              </a:rPr>
              <a:t>Dennis </a:t>
            </a:r>
            <a:r>
              <a:rPr lang="en-US" sz="1600" dirty="0" err="1" smtClean="0">
                <a:solidFill>
                  <a:srgbClr val="FF0000"/>
                </a:solidFill>
              </a:rPr>
              <a:t>Suhanovs</a:t>
            </a:r>
            <a:r>
              <a:rPr lang="en-US" sz="1600" dirty="0" smtClean="0"/>
              <a:t>)</a:t>
            </a:r>
          </a:p>
          <a:p>
            <a:r>
              <a:rPr lang="en-US" sz="1600" dirty="0" smtClean="0"/>
              <a:t>(**3, </a:t>
            </a:r>
            <a:r>
              <a:rPr lang="en-US" sz="1600" dirty="0" err="1" smtClean="0"/>
              <a:t>Zhigang</a:t>
            </a:r>
            <a:r>
              <a:rPr lang="en-US" sz="1600" dirty="0" smtClean="0"/>
              <a:t> Xiang, Roy </a:t>
            </a:r>
            <a:r>
              <a:rPr lang="en-US" sz="1600" dirty="0" err="1" smtClean="0"/>
              <a:t>Plastock</a:t>
            </a:r>
            <a:r>
              <a:rPr lang="en-US" sz="1600" dirty="0" smtClean="0"/>
              <a:t>)</a:t>
            </a:r>
          </a:p>
          <a:p>
            <a:r>
              <a:rPr lang="en-US" sz="1600" dirty="0" smtClean="0"/>
              <a:t>(**4, Peter Aiken, David Allen)…</a:t>
            </a:r>
          </a:p>
        </p:txBody>
      </p:sp>
      <p:sp>
        <p:nvSpPr>
          <p:cNvPr id="10" name="Rectangular Callout 9"/>
          <p:cNvSpPr/>
          <p:nvPr/>
        </p:nvSpPr>
        <p:spPr>
          <a:xfrm>
            <a:off x="7500958" y="2105561"/>
            <a:ext cx="1500198" cy="785818"/>
          </a:xfrm>
          <a:prstGeom prst="wedgeRectCallout">
            <a:avLst>
              <a:gd name="adj1" fmla="val -146655"/>
              <a:gd name="adj2" fmla="val 84995"/>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Skip middle-names</a:t>
            </a:r>
            <a:endParaRPr lang="en-US" dirty="0"/>
          </a:p>
        </p:txBody>
      </p:sp>
      <p:sp>
        <p:nvSpPr>
          <p:cNvPr id="11" name="Rectangular Callout 10"/>
          <p:cNvSpPr/>
          <p:nvPr/>
        </p:nvSpPr>
        <p:spPr>
          <a:xfrm>
            <a:off x="7500958" y="4248701"/>
            <a:ext cx="1500198" cy="785818"/>
          </a:xfrm>
          <a:prstGeom prst="wedgeRectCallout">
            <a:avLst>
              <a:gd name="adj1" fmla="val -139568"/>
              <a:gd name="adj2" fmla="val 11930"/>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Only first-authors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p:cNvPicPr>
            <a:picLocks noChangeAspect="1" noChangeArrowheads="1"/>
          </p:cNvPicPr>
          <p:nvPr/>
        </p:nvPicPr>
        <p:blipFill>
          <a:blip r:embed="rId3" cstate="print"/>
          <a:srcRect/>
          <a:stretch>
            <a:fillRect/>
          </a:stretch>
        </p:blipFill>
        <p:spPr bwMode="auto">
          <a:xfrm>
            <a:off x="7743825" y="5643578"/>
            <a:ext cx="1400175" cy="523875"/>
          </a:xfrm>
          <a:prstGeom prst="rect">
            <a:avLst/>
          </a:prstGeom>
          <a:noFill/>
          <a:ln w="9525">
            <a:noFill/>
            <a:miter lim="800000"/>
            <a:headEnd/>
            <a:tailEnd/>
          </a:ln>
          <a:effectLst/>
        </p:spPr>
      </p:pic>
      <p:pic>
        <p:nvPicPr>
          <p:cNvPr id="6151" name="Picture 7"/>
          <p:cNvPicPr>
            <a:picLocks noChangeAspect="1" noChangeArrowheads="1"/>
          </p:cNvPicPr>
          <p:nvPr/>
        </p:nvPicPr>
        <p:blipFill>
          <a:blip r:embed="rId4" cstate="print"/>
          <a:srcRect/>
          <a:stretch>
            <a:fillRect/>
          </a:stretch>
        </p:blipFill>
        <p:spPr bwMode="auto">
          <a:xfrm>
            <a:off x="6429388" y="6215082"/>
            <a:ext cx="2400300" cy="295275"/>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Accuracy of Fusion (III)</a:t>
            </a:r>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94</a:t>
            </a:fld>
            <a:endParaRPr lang="de-DE"/>
          </a:p>
        </p:txBody>
      </p:sp>
      <p:sp>
        <p:nvSpPr>
          <p:cNvPr id="5" name="Content Placeholder 4"/>
          <p:cNvSpPr>
            <a:spLocks noGrp="1"/>
          </p:cNvSpPr>
          <p:nvPr>
            <p:ph sz="quarter" idx="1"/>
          </p:nvPr>
        </p:nvSpPr>
        <p:spPr>
          <a:xfrm>
            <a:off x="612648" y="1428736"/>
            <a:ext cx="5673864" cy="5214974"/>
          </a:xfrm>
        </p:spPr>
        <p:txBody>
          <a:bodyPr>
            <a:normAutofit fontScale="77500" lnSpcReduction="20000"/>
          </a:bodyPr>
          <a:lstStyle/>
          <a:p>
            <a:pPr>
              <a:lnSpc>
                <a:spcPct val="110000"/>
              </a:lnSpc>
            </a:pPr>
            <a:r>
              <a:rPr lang="en-US" sz="3600" b="1" dirty="0" smtClean="0"/>
              <a:t>Challenge 3: </a:t>
            </a:r>
            <a:r>
              <a:rPr lang="en-US" sz="3600" dirty="0" smtClean="0"/>
              <a:t>Source profiling</a:t>
            </a:r>
          </a:p>
          <a:p>
            <a:pPr lvl="1"/>
            <a:r>
              <a:rPr lang="en-US" sz="3200" b="1" dirty="0" smtClean="0"/>
              <a:t>Current effort: </a:t>
            </a:r>
            <a:r>
              <a:rPr lang="en-US" sz="3100" dirty="0" smtClean="0"/>
              <a:t>accuracy (coverage, exactness, freshness)</a:t>
            </a:r>
          </a:p>
          <a:p>
            <a:pPr lvl="1"/>
            <a:r>
              <a:rPr lang="en-US" sz="3100" dirty="0" smtClean="0"/>
              <a:t>Data properties can be different for different categories of data</a:t>
            </a:r>
          </a:p>
          <a:p>
            <a:pPr lvl="2"/>
            <a:r>
              <a:rPr lang="en-US" sz="2800" dirty="0" smtClean="0"/>
              <a:t>Source A is a vertical source on restaurants</a:t>
            </a:r>
          </a:p>
          <a:p>
            <a:pPr lvl="2"/>
            <a:r>
              <a:rPr lang="en-US" sz="2800" dirty="0" smtClean="0"/>
              <a:t>Source B knows very well about NYC</a:t>
            </a:r>
          </a:p>
          <a:p>
            <a:pPr lvl="1"/>
            <a:r>
              <a:rPr lang="en-US" sz="3100" dirty="0" smtClean="0"/>
              <a:t>Data properties can evolve over time</a:t>
            </a:r>
          </a:p>
          <a:p>
            <a:pPr lvl="2"/>
            <a:r>
              <a:rPr lang="en-US" sz="2800" dirty="0" smtClean="0"/>
              <a:t>Source C improves its data over time </a:t>
            </a:r>
          </a:p>
          <a:p>
            <a:r>
              <a:rPr lang="en-US" sz="3600" b="1" dirty="0" smtClean="0"/>
              <a:t>Directions</a:t>
            </a:r>
            <a:r>
              <a:rPr lang="en-US" sz="3600" dirty="0" smtClean="0"/>
              <a:t>: partition data into different portions and profile on each portion</a:t>
            </a:r>
            <a:endParaRPr lang="en-US" sz="3600" dirty="0"/>
          </a:p>
        </p:txBody>
      </p:sp>
      <p:graphicFrame>
        <p:nvGraphicFramePr>
          <p:cNvPr id="14" name="Diagram 13"/>
          <p:cNvGraphicFramePr/>
          <p:nvPr/>
        </p:nvGraphicFramePr>
        <p:xfrm>
          <a:off x="5929290" y="1285860"/>
          <a:ext cx="3214710" cy="2857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149" name="Picture 5"/>
          <p:cNvPicPr>
            <a:picLocks noChangeAspect="1" noChangeArrowheads="1"/>
          </p:cNvPicPr>
          <p:nvPr/>
        </p:nvPicPr>
        <p:blipFill>
          <a:blip r:embed="rId10" cstate="print"/>
          <a:srcRect/>
          <a:stretch>
            <a:fillRect/>
          </a:stretch>
        </p:blipFill>
        <p:spPr bwMode="auto">
          <a:xfrm>
            <a:off x="6786578" y="5143512"/>
            <a:ext cx="2103062" cy="581026"/>
          </a:xfrm>
          <a:prstGeom prst="rect">
            <a:avLst/>
          </a:prstGeom>
          <a:noFill/>
          <a:ln w="9525">
            <a:noFill/>
            <a:miter lim="800000"/>
            <a:headEnd/>
            <a:tailEnd/>
          </a:ln>
          <a:effectLst/>
        </p:spPr>
      </p:pic>
      <p:pic>
        <p:nvPicPr>
          <p:cNvPr id="6150" name="Picture 6"/>
          <p:cNvPicPr>
            <a:picLocks noChangeAspect="1" noChangeArrowheads="1"/>
          </p:cNvPicPr>
          <p:nvPr/>
        </p:nvPicPr>
        <p:blipFill>
          <a:blip r:embed="rId11" cstate="print"/>
          <a:srcRect/>
          <a:stretch>
            <a:fillRect/>
          </a:stretch>
        </p:blipFill>
        <p:spPr bwMode="auto">
          <a:xfrm>
            <a:off x="6072198" y="5500702"/>
            <a:ext cx="1525392" cy="638174"/>
          </a:xfrm>
          <a:prstGeom prst="rect">
            <a:avLst/>
          </a:prstGeom>
          <a:noFill/>
          <a:ln w="9525">
            <a:noFill/>
            <a:miter lim="800000"/>
            <a:headEnd/>
            <a:tailEnd/>
          </a:ln>
          <a:effectLst/>
        </p:spPr>
      </p:pic>
      <p:pic>
        <p:nvPicPr>
          <p:cNvPr id="6152" name="Picture 8"/>
          <p:cNvPicPr>
            <a:picLocks noChangeAspect="1" noChangeArrowheads="1"/>
          </p:cNvPicPr>
          <p:nvPr/>
        </p:nvPicPr>
        <p:blipFill>
          <a:blip r:embed="rId12" cstate="print"/>
          <a:srcRect/>
          <a:stretch>
            <a:fillRect/>
          </a:stretch>
        </p:blipFill>
        <p:spPr bwMode="auto">
          <a:xfrm>
            <a:off x="7286644" y="4357694"/>
            <a:ext cx="1428750" cy="419100"/>
          </a:xfrm>
          <a:prstGeom prst="rect">
            <a:avLst/>
          </a:prstGeom>
          <a:noFill/>
          <a:ln w="9525">
            <a:noFill/>
            <a:miter lim="800000"/>
            <a:headEnd/>
            <a:tailEnd/>
          </a:ln>
          <a:effectLst/>
        </p:spPr>
      </p:pic>
      <p:pic>
        <p:nvPicPr>
          <p:cNvPr id="6153" name="Picture 9"/>
          <p:cNvPicPr>
            <a:picLocks noChangeAspect="1" noChangeArrowheads="1"/>
          </p:cNvPicPr>
          <p:nvPr/>
        </p:nvPicPr>
        <p:blipFill>
          <a:blip r:embed="rId13" cstate="print"/>
          <a:srcRect/>
          <a:stretch>
            <a:fillRect/>
          </a:stretch>
        </p:blipFill>
        <p:spPr bwMode="auto">
          <a:xfrm>
            <a:off x="6429388" y="4714884"/>
            <a:ext cx="1228725" cy="4762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615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6151"/>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6149"/>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615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Efficiency of Fusion (I)</a:t>
            </a:r>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95</a:t>
            </a:fld>
            <a:endParaRPr lang="de-DE"/>
          </a:p>
        </p:txBody>
      </p:sp>
      <p:sp>
        <p:nvSpPr>
          <p:cNvPr id="5" name="Content Placeholder 4"/>
          <p:cNvSpPr>
            <a:spLocks noGrp="1"/>
          </p:cNvSpPr>
          <p:nvPr>
            <p:ph sz="quarter" idx="1"/>
          </p:nvPr>
        </p:nvSpPr>
        <p:spPr>
          <a:xfrm>
            <a:off x="612648" y="1428736"/>
            <a:ext cx="8153400" cy="5072098"/>
          </a:xfrm>
        </p:spPr>
        <p:txBody>
          <a:bodyPr>
            <a:normAutofit fontScale="77500" lnSpcReduction="20000"/>
          </a:bodyPr>
          <a:lstStyle/>
          <a:p>
            <a:r>
              <a:rPr lang="en-US" sz="3000" b="1" dirty="0" smtClean="0"/>
              <a:t>Challenge 4</a:t>
            </a:r>
            <a:r>
              <a:rPr lang="en-US" sz="3000" dirty="0" smtClean="0"/>
              <a:t>: Incremental fusion</a:t>
            </a:r>
          </a:p>
          <a:p>
            <a:pPr lvl="1"/>
            <a:r>
              <a:rPr lang="en-US" sz="2700" dirty="0" smtClean="0"/>
              <a:t>When we have more data sources (e.g., Src4) or lose some data sources, shall we do data fusion from scratch?</a:t>
            </a:r>
          </a:p>
          <a:p>
            <a:endParaRPr lang="en-US" sz="3000" dirty="0" smtClean="0"/>
          </a:p>
          <a:p>
            <a:endParaRPr lang="en-US" sz="3000" dirty="0" smtClean="0"/>
          </a:p>
          <a:p>
            <a:endParaRPr lang="en-US" sz="3000" dirty="0" smtClean="0"/>
          </a:p>
          <a:p>
            <a:endParaRPr lang="en-US" sz="3000" dirty="0" smtClean="0"/>
          </a:p>
          <a:p>
            <a:endParaRPr lang="en-US" sz="3000" dirty="0" smtClean="0"/>
          </a:p>
          <a:p>
            <a:endParaRPr lang="en-US" sz="3000" dirty="0" smtClean="0"/>
          </a:p>
          <a:p>
            <a:endParaRPr lang="en-US" sz="2200" dirty="0" smtClean="0"/>
          </a:p>
          <a:p>
            <a:endParaRPr lang="en-US" sz="2200" dirty="0" smtClean="0"/>
          </a:p>
          <a:p>
            <a:pPr lvl="1"/>
            <a:endParaRPr lang="en-US" sz="2700" dirty="0" smtClean="0"/>
          </a:p>
          <a:p>
            <a:pPr lvl="1"/>
            <a:r>
              <a:rPr lang="en-US" sz="2700" dirty="0" smtClean="0"/>
              <a:t>When more data come, shall we start from scratch?</a:t>
            </a:r>
          </a:p>
          <a:p>
            <a:r>
              <a:rPr lang="en-US" sz="3000" b="1" dirty="0" smtClean="0"/>
              <a:t>Directions</a:t>
            </a:r>
            <a:r>
              <a:rPr lang="en-US" sz="3000" dirty="0" smtClean="0"/>
              <a:t>: maintain metadata or statistics, retain data lineage.</a:t>
            </a:r>
            <a:endParaRPr lang="en-US" sz="3000" dirty="0"/>
          </a:p>
        </p:txBody>
      </p:sp>
      <p:sp>
        <p:nvSpPr>
          <p:cNvPr id="12" name="TextBox 11"/>
          <p:cNvSpPr txBox="1"/>
          <p:nvPr/>
        </p:nvSpPr>
        <p:spPr>
          <a:xfrm>
            <a:off x="4786314" y="4071942"/>
            <a:ext cx="3286148" cy="1323439"/>
          </a:xfrm>
          <a:prstGeom prst="rect">
            <a:avLst/>
          </a:prstGeom>
          <a:solidFill>
            <a:schemeClr val="accent1">
              <a:lumMod val="60000"/>
              <a:lumOff val="40000"/>
            </a:schemeClr>
          </a:solidFill>
        </p:spPr>
        <p:txBody>
          <a:bodyPr wrap="square" rtlCol="0">
            <a:spAutoFit/>
          </a:bodyPr>
          <a:lstStyle/>
          <a:p>
            <a:r>
              <a:rPr lang="en-US" sz="1600" dirty="0" smtClean="0"/>
              <a:t>Src4</a:t>
            </a:r>
          </a:p>
          <a:p>
            <a:r>
              <a:rPr lang="en-US" sz="1600" dirty="0" smtClean="0"/>
              <a:t>(**1, Pete </a:t>
            </a:r>
            <a:r>
              <a:rPr lang="en-US" sz="1600" dirty="0" err="1" smtClean="0"/>
              <a:t>Loshin</a:t>
            </a:r>
            <a:r>
              <a:rPr lang="en-US" sz="1600" dirty="0" smtClean="0"/>
              <a:t>)</a:t>
            </a:r>
          </a:p>
          <a:p>
            <a:r>
              <a:rPr lang="en-US" sz="1600" dirty="0" smtClean="0"/>
              <a:t>(**2, Dennis </a:t>
            </a:r>
            <a:r>
              <a:rPr lang="en-US" sz="1600" dirty="0" err="1" smtClean="0"/>
              <a:t>uhanovs</a:t>
            </a:r>
            <a:r>
              <a:rPr lang="en-US" sz="1600" dirty="0" smtClean="0"/>
              <a:t>)</a:t>
            </a:r>
          </a:p>
          <a:p>
            <a:r>
              <a:rPr lang="en-US" sz="1600" dirty="0" smtClean="0"/>
              <a:t>(**3, </a:t>
            </a:r>
            <a:r>
              <a:rPr lang="en-US" sz="1600" dirty="0" err="1" smtClean="0"/>
              <a:t>Zhigang</a:t>
            </a:r>
            <a:r>
              <a:rPr lang="en-US" sz="1600" dirty="0" smtClean="0"/>
              <a:t> Xiang)</a:t>
            </a:r>
          </a:p>
          <a:p>
            <a:r>
              <a:rPr lang="en-US" sz="1600" dirty="0" smtClean="0"/>
              <a:t>(**4, Peter Aiken)…</a:t>
            </a:r>
          </a:p>
        </p:txBody>
      </p:sp>
      <p:sp>
        <p:nvSpPr>
          <p:cNvPr id="13" name="TextBox 12"/>
          <p:cNvSpPr txBox="1"/>
          <p:nvPr/>
        </p:nvSpPr>
        <p:spPr>
          <a:xfrm>
            <a:off x="1285852" y="4071942"/>
            <a:ext cx="3286148" cy="1323439"/>
          </a:xfrm>
          <a:prstGeom prst="rect">
            <a:avLst/>
          </a:prstGeom>
          <a:solidFill>
            <a:schemeClr val="accent1">
              <a:lumMod val="60000"/>
              <a:lumOff val="40000"/>
            </a:schemeClr>
          </a:solidFill>
        </p:spPr>
        <p:txBody>
          <a:bodyPr wrap="square" rtlCol="0">
            <a:spAutoFit/>
          </a:bodyPr>
          <a:lstStyle/>
          <a:p>
            <a:r>
              <a:rPr lang="en-US" sz="1600" dirty="0" smtClean="0"/>
              <a:t>Src3</a:t>
            </a:r>
          </a:p>
          <a:p>
            <a:r>
              <a:rPr lang="en-US" sz="1600" dirty="0" smtClean="0"/>
              <a:t>(**1, Pete </a:t>
            </a:r>
            <a:r>
              <a:rPr lang="en-US" sz="1600" dirty="0" err="1" smtClean="0"/>
              <a:t>Loshin</a:t>
            </a:r>
            <a:r>
              <a:rPr lang="en-US" sz="1600" dirty="0" smtClean="0"/>
              <a:t>)</a:t>
            </a:r>
          </a:p>
          <a:p>
            <a:r>
              <a:rPr lang="en-US" sz="1600" dirty="0" smtClean="0"/>
              <a:t>(**2, Dennis </a:t>
            </a:r>
            <a:r>
              <a:rPr lang="en-US" sz="1600" dirty="0" err="1" smtClean="0"/>
              <a:t>Suhanovs</a:t>
            </a:r>
            <a:r>
              <a:rPr lang="en-US" sz="1600" dirty="0" smtClean="0"/>
              <a:t>)</a:t>
            </a:r>
          </a:p>
          <a:p>
            <a:r>
              <a:rPr lang="en-US" sz="1600" dirty="0" smtClean="0"/>
              <a:t>(**3, </a:t>
            </a:r>
            <a:r>
              <a:rPr lang="en-US" sz="1600" dirty="0" err="1" smtClean="0"/>
              <a:t>Zhigang</a:t>
            </a:r>
            <a:r>
              <a:rPr lang="en-US" sz="1600" dirty="0" smtClean="0"/>
              <a:t> Xiang)</a:t>
            </a:r>
          </a:p>
          <a:p>
            <a:r>
              <a:rPr lang="en-US" sz="1600" dirty="0" smtClean="0"/>
              <a:t>(**4, David Allen, Peter Aiken)…</a:t>
            </a:r>
          </a:p>
        </p:txBody>
      </p:sp>
      <p:sp>
        <p:nvSpPr>
          <p:cNvPr id="14" name="TextBox 13"/>
          <p:cNvSpPr txBox="1"/>
          <p:nvPr/>
        </p:nvSpPr>
        <p:spPr>
          <a:xfrm>
            <a:off x="1285852" y="2500306"/>
            <a:ext cx="3286116" cy="1323439"/>
          </a:xfrm>
          <a:prstGeom prst="rect">
            <a:avLst/>
          </a:prstGeom>
          <a:solidFill>
            <a:schemeClr val="accent1">
              <a:lumMod val="60000"/>
              <a:lumOff val="40000"/>
            </a:schemeClr>
          </a:solidFill>
        </p:spPr>
        <p:txBody>
          <a:bodyPr wrap="square" rtlCol="0">
            <a:spAutoFit/>
          </a:bodyPr>
          <a:lstStyle/>
          <a:p>
            <a:r>
              <a:rPr lang="en-US" sz="1600" dirty="0" smtClean="0"/>
              <a:t>Src1</a:t>
            </a:r>
          </a:p>
          <a:p>
            <a:r>
              <a:rPr lang="en-US" sz="1600" dirty="0" smtClean="0"/>
              <a:t>(**1, Pete </a:t>
            </a:r>
            <a:r>
              <a:rPr lang="en-US" sz="1600" dirty="0" err="1" smtClean="0"/>
              <a:t>Loshin</a:t>
            </a:r>
            <a:r>
              <a:rPr lang="en-US" sz="1600" dirty="0" smtClean="0"/>
              <a:t>)</a:t>
            </a:r>
          </a:p>
          <a:p>
            <a:r>
              <a:rPr lang="en-US" sz="1600" dirty="0" smtClean="0"/>
              <a:t>(**2, Dennis </a:t>
            </a:r>
            <a:r>
              <a:rPr lang="en-US" sz="1600" dirty="0" err="1" smtClean="0"/>
              <a:t>Suhanovs</a:t>
            </a:r>
            <a:r>
              <a:rPr lang="en-US" sz="1600" dirty="0" smtClean="0"/>
              <a:t>)</a:t>
            </a:r>
          </a:p>
          <a:p>
            <a:r>
              <a:rPr lang="en-US" sz="1600" dirty="0" smtClean="0"/>
              <a:t>(**3, </a:t>
            </a:r>
            <a:r>
              <a:rPr lang="en-US" sz="1600" dirty="0" err="1" smtClean="0"/>
              <a:t>Zhigang</a:t>
            </a:r>
            <a:r>
              <a:rPr lang="en-US" sz="1600" dirty="0" smtClean="0"/>
              <a:t> Xiang, Roy A </a:t>
            </a:r>
            <a:r>
              <a:rPr lang="en-US" sz="1600" dirty="0" err="1" smtClean="0"/>
              <a:t>Plastock</a:t>
            </a:r>
            <a:r>
              <a:rPr lang="en-US" sz="1600" dirty="0" smtClean="0"/>
              <a:t>)</a:t>
            </a:r>
          </a:p>
          <a:p>
            <a:r>
              <a:rPr lang="en-US" sz="1600" dirty="0" smtClean="0"/>
              <a:t>(**4, Peter Aiken, David M Allen)…</a:t>
            </a:r>
          </a:p>
        </p:txBody>
      </p:sp>
      <p:sp>
        <p:nvSpPr>
          <p:cNvPr id="15" name="TextBox 14"/>
          <p:cNvSpPr txBox="1"/>
          <p:nvPr/>
        </p:nvSpPr>
        <p:spPr>
          <a:xfrm>
            <a:off x="4786314" y="2500306"/>
            <a:ext cx="3286148" cy="1323439"/>
          </a:xfrm>
          <a:prstGeom prst="rect">
            <a:avLst/>
          </a:prstGeom>
          <a:solidFill>
            <a:schemeClr val="accent1">
              <a:lumMod val="60000"/>
              <a:lumOff val="40000"/>
            </a:schemeClr>
          </a:solidFill>
        </p:spPr>
        <p:txBody>
          <a:bodyPr wrap="square" rtlCol="0">
            <a:spAutoFit/>
          </a:bodyPr>
          <a:lstStyle/>
          <a:p>
            <a:r>
              <a:rPr lang="en-US" sz="1600" dirty="0" smtClean="0"/>
              <a:t>Src2</a:t>
            </a:r>
          </a:p>
          <a:p>
            <a:r>
              <a:rPr lang="en-US" sz="1600" dirty="0" smtClean="0"/>
              <a:t>(**1, Pete </a:t>
            </a:r>
            <a:r>
              <a:rPr lang="en-US" sz="1600" dirty="0" err="1" smtClean="0"/>
              <a:t>Loshin</a:t>
            </a:r>
            <a:r>
              <a:rPr lang="en-US" sz="1600" dirty="0" smtClean="0"/>
              <a:t>)</a:t>
            </a:r>
          </a:p>
          <a:p>
            <a:r>
              <a:rPr lang="en-US" sz="1600" dirty="0" smtClean="0"/>
              <a:t>(**2, Dennis </a:t>
            </a:r>
            <a:r>
              <a:rPr lang="en-US" sz="1600" dirty="0" err="1" smtClean="0"/>
              <a:t>Suhanovs</a:t>
            </a:r>
            <a:r>
              <a:rPr lang="en-US" sz="1600" dirty="0" smtClean="0"/>
              <a:t>)</a:t>
            </a:r>
          </a:p>
          <a:p>
            <a:r>
              <a:rPr lang="en-US" sz="1600" dirty="0" smtClean="0"/>
              <a:t>(**3, </a:t>
            </a:r>
            <a:r>
              <a:rPr lang="en-US" sz="1600" dirty="0" err="1" smtClean="0"/>
              <a:t>Zhigang</a:t>
            </a:r>
            <a:r>
              <a:rPr lang="en-US" sz="1600" dirty="0" smtClean="0"/>
              <a:t> Xiang, Roy </a:t>
            </a:r>
            <a:r>
              <a:rPr lang="en-US" sz="1600" dirty="0" err="1" smtClean="0"/>
              <a:t>Plastock</a:t>
            </a:r>
            <a:r>
              <a:rPr lang="en-US" sz="1600" dirty="0" smtClean="0"/>
              <a:t>)</a:t>
            </a:r>
          </a:p>
          <a:p>
            <a:r>
              <a:rPr lang="en-US" sz="1600" dirty="0" smtClean="0"/>
              <a:t>(**4, Peter Aiken, David Allen)…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Efficiency of Fusion (II)</a:t>
            </a:r>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96</a:t>
            </a:fld>
            <a:endParaRPr lang="de-DE"/>
          </a:p>
        </p:txBody>
      </p:sp>
      <p:sp>
        <p:nvSpPr>
          <p:cNvPr id="5" name="Content Placeholder 4"/>
          <p:cNvSpPr>
            <a:spLocks noGrp="1"/>
          </p:cNvSpPr>
          <p:nvPr>
            <p:ph sz="quarter" idx="1"/>
          </p:nvPr>
        </p:nvSpPr>
        <p:spPr>
          <a:xfrm>
            <a:off x="612648" y="1428736"/>
            <a:ext cx="8153400" cy="5214974"/>
          </a:xfrm>
        </p:spPr>
        <p:txBody>
          <a:bodyPr>
            <a:normAutofit fontScale="70000" lnSpcReduction="20000"/>
          </a:bodyPr>
          <a:lstStyle/>
          <a:p>
            <a:r>
              <a:rPr lang="en-US" sz="3000" b="1" dirty="0" smtClean="0"/>
              <a:t>Challenge 5</a:t>
            </a:r>
            <a:r>
              <a:rPr lang="en-US" sz="3000" dirty="0" smtClean="0"/>
              <a:t>: Runtime fusion</a:t>
            </a:r>
          </a:p>
          <a:p>
            <a:pPr lvl="1"/>
            <a:r>
              <a:rPr lang="en-US" sz="2700" dirty="0" smtClean="0"/>
              <a:t>In some applications fusing data upfront is infeasible</a:t>
            </a:r>
          </a:p>
          <a:p>
            <a:endParaRPr lang="en-US" sz="3000" dirty="0" smtClean="0"/>
          </a:p>
          <a:p>
            <a:endParaRPr lang="en-US" sz="3000" dirty="0" smtClean="0"/>
          </a:p>
          <a:p>
            <a:endParaRPr lang="en-US" sz="3000" dirty="0" smtClean="0"/>
          </a:p>
          <a:p>
            <a:endParaRPr lang="en-US" sz="3000" dirty="0" smtClean="0"/>
          </a:p>
          <a:p>
            <a:endParaRPr lang="en-US" sz="3000" dirty="0" smtClean="0"/>
          </a:p>
          <a:p>
            <a:endParaRPr lang="en-US" sz="2200" dirty="0" smtClean="0"/>
          </a:p>
          <a:p>
            <a:endParaRPr lang="en-US" sz="3000" b="1" dirty="0" smtClean="0"/>
          </a:p>
          <a:p>
            <a:endParaRPr lang="en-US" sz="3000" b="1" dirty="0" smtClean="0"/>
          </a:p>
          <a:p>
            <a:endParaRPr lang="en-US" sz="3000" b="1" dirty="0" smtClean="0"/>
          </a:p>
          <a:p>
            <a:pPr>
              <a:buNone/>
            </a:pPr>
            <a:endParaRPr lang="en-US" sz="3000" b="1" dirty="0" smtClean="0"/>
          </a:p>
          <a:p>
            <a:pPr>
              <a:buNone/>
            </a:pPr>
            <a:endParaRPr lang="en-US" sz="3000" b="1" dirty="0" smtClean="0"/>
          </a:p>
          <a:p>
            <a:pPr>
              <a:buNone/>
            </a:pPr>
            <a:endParaRPr lang="en-US" sz="3000" b="1" dirty="0" smtClean="0"/>
          </a:p>
          <a:p>
            <a:r>
              <a:rPr lang="en-US" sz="3000" b="1" dirty="0" smtClean="0"/>
              <a:t>Directions</a:t>
            </a:r>
            <a:r>
              <a:rPr lang="en-US" sz="3000" dirty="0" smtClean="0"/>
              <a:t>: maintain source profiles by sampling; emphasize efficiency.</a:t>
            </a:r>
            <a:endParaRPr lang="en-US" sz="3000" dirty="0"/>
          </a:p>
        </p:txBody>
      </p:sp>
      <p:sp>
        <p:nvSpPr>
          <p:cNvPr id="10" name="Line 2"/>
          <p:cNvSpPr>
            <a:spLocks noChangeShapeType="1"/>
          </p:cNvSpPr>
          <p:nvPr/>
        </p:nvSpPr>
        <p:spPr bwMode="auto">
          <a:xfrm flipV="1">
            <a:off x="2286000" y="3209916"/>
            <a:ext cx="1828800" cy="609600"/>
          </a:xfrm>
          <a:prstGeom prst="line">
            <a:avLst/>
          </a:prstGeom>
          <a:noFill/>
          <a:ln w="57150">
            <a:solidFill>
              <a:srgbClr val="660066"/>
            </a:solidFill>
            <a:round/>
            <a:headEnd/>
            <a:tailEnd/>
          </a:ln>
        </p:spPr>
        <p:txBody>
          <a:bodyPr/>
          <a:lstStyle/>
          <a:p>
            <a:endParaRPr lang="en-US"/>
          </a:p>
        </p:txBody>
      </p:sp>
      <p:sp>
        <p:nvSpPr>
          <p:cNvPr id="11" name="Line 3"/>
          <p:cNvSpPr>
            <a:spLocks noChangeShapeType="1"/>
          </p:cNvSpPr>
          <p:nvPr/>
        </p:nvSpPr>
        <p:spPr bwMode="auto">
          <a:xfrm flipV="1">
            <a:off x="3352800" y="3971916"/>
            <a:ext cx="1219200" cy="1066800"/>
          </a:xfrm>
          <a:prstGeom prst="line">
            <a:avLst/>
          </a:prstGeom>
          <a:noFill/>
          <a:ln w="57150">
            <a:solidFill>
              <a:srgbClr val="660066"/>
            </a:solidFill>
            <a:round/>
            <a:headEnd/>
            <a:tailEnd/>
          </a:ln>
        </p:spPr>
        <p:txBody>
          <a:bodyPr/>
          <a:lstStyle/>
          <a:p>
            <a:endParaRPr lang="en-US"/>
          </a:p>
        </p:txBody>
      </p:sp>
      <p:sp>
        <p:nvSpPr>
          <p:cNvPr id="16" name="Line 4"/>
          <p:cNvSpPr>
            <a:spLocks noChangeShapeType="1"/>
          </p:cNvSpPr>
          <p:nvPr/>
        </p:nvSpPr>
        <p:spPr bwMode="auto">
          <a:xfrm flipH="1" flipV="1">
            <a:off x="5105400" y="3971916"/>
            <a:ext cx="1219200" cy="914400"/>
          </a:xfrm>
          <a:prstGeom prst="line">
            <a:avLst/>
          </a:prstGeom>
          <a:noFill/>
          <a:ln w="57150">
            <a:solidFill>
              <a:srgbClr val="660066"/>
            </a:solidFill>
            <a:round/>
            <a:headEnd/>
            <a:tailEnd/>
          </a:ln>
        </p:spPr>
        <p:txBody>
          <a:bodyPr/>
          <a:lstStyle/>
          <a:p>
            <a:endParaRPr lang="en-US"/>
          </a:p>
        </p:txBody>
      </p:sp>
      <p:sp>
        <p:nvSpPr>
          <p:cNvPr id="17" name="Line 5"/>
          <p:cNvSpPr>
            <a:spLocks noChangeShapeType="1"/>
          </p:cNvSpPr>
          <p:nvPr/>
        </p:nvSpPr>
        <p:spPr bwMode="auto">
          <a:xfrm flipH="1" flipV="1">
            <a:off x="4876800" y="3971916"/>
            <a:ext cx="0" cy="1600200"/>
          </a:xfrm>
          <a:prstGeom prst="line">
            <a:avLst/>
          </a:prstGeom>
          <a:noFill/>
          <a:ln w="57150">
            <a:solidFill>
              <a:srgbClr val="660066"/>
            </a:solidFill>
            <a:round/>
            <a:headEnd/>
            <a:tailEnd/>
          </a:ln>
        </p:spPr>
        <p:txBody>
          <a:bodyPr/>
          <a:lstStyle/>
          <a:p>
            <a:endParaRPr lang="en-US"/>
          </a:p>
        </p:txBody>
      </p:sp>
      <p:sp>
        <p:nvSpPr>
          <p:cNvPr id="18" name="Line 6"/>
          <p:cNvSpPr>
            <a:spLocks noChangeShapeType="1"/>
          </p:cNvSpPr>
          <p:nvPr/>
        </p:nvSpPr>
        <p:spPr bwMode="auto">
          <a:xfrm flipH="1" flipV="1">
            <a:off x="5486400" y="3133716"/>
            <a:ext cx="1752600" cy="762000"/>
          </a:xfrm>
          <a:prstGeom prst="line">
            <a:avLst/>
          </a:prstGeom>
          <a:noFill/>
          <a:ln w="57150">
            <a:solidFill>
              <a:srgbClr val="660066"/>
            </a:solidFill>
            <a:round/>
            <a:headEnd/>
            <a:tailEnd/>
          </a:ln>
        </p:spPr>
        <p:txBody>
          <a:bodyPr/>
          <a:lstStyle/>
          <a:p>
            <a:endParaRPr lang="en-US"/>
          </a:p>
        </p:txBody>
      </p:sp>
      <p:grpSp>
        <p:nvGrpSpPr>
          <p:cNvPr id="6" name="Group 8"/>
          <p:cNvGrpSpPr>
            <a:grpSpLocks/>
          </p:cNvGrpSpPr>
          <p:nvPr/>
        </p:nvGrpSpPr>
        <p:grpSpPr bwMode="auto">
          <a:xfrm>
            <a:off x="1219200" y="3529004"/>
            <a:ext cx="928688" cy="1357312"/>
            <a:chOff x="624" y="2880"/>
            <a:chExt cx="585" cy="855"/>
          </a:xfrm>
        </p:grpSpPr>
        <p:graphicFrame>
          <p:nvGraphicFramePr>
            <p:cNvPr id="20" name="Object 9"/>
            <p:cNvGraphicFramePr>
              <a:graphicFrameLocks noChangeAspect="1"/>
            </p:cNvGraphicFramePr>
            <p:nvPr/>
          </p:nvGraphicFramePr>
          <p:xfrm>
            <a:off x="624" y="2880"/>
            <a:ext cx="585" cy="619"/>
          </p:xfrm>
          <a:graphic>
            <a:graphicData uri="http://schemas.openxmlformats.org/presentationml/2006/ole">
              <p:oleObj spid="_x0000_s4098" name="Visio" r:id="rId4" imgW="928497" imgH="983082" progId="Visio.Drawing.11">
                <p:embed/>
              </p:oleObj>
            </a:graphicData>
          </a:graphic>
        </p:graphicFrame>
        <p:sp>
          <p:nvSpPr>
            <p:cNvPr id="21" name="Text Box 10"/>
            <p:cNvSpPr txBox="1">
              <a:spLocks noChangeArrowheads="1"/>
            </p:cNvSpPr>
            <p:nvPr/>
          </p:nvSpPr>
          <p:spPr bwMode="auto">
            <a:xfrm>
              <a:off x="768" y="3504"/>
              <a:ext cx="300" cy="231"/>
            </a:xfrm>
            <a:prstGeom prst="rect">
              <a:avLst/>
            </a:prstGeom>
            <a:noFill/>
            <a:ln w="9525">
              <a:noFill/>
              <a:miter lim="800000"/>
              <a:headEnd/>
              <a:tailEnd/>
            </a:ln>
          </p:spPr>
          <p:txBody>
            <a:bodyPr wrap="none">
              <a:spAutoFit/>
            </a:bodyPr>
            <a:lstStyle/>
            <a:p>
              <a:r>
                <a:rPr lang="en-US" altLang="zh-CN" sz="1800">
                  <a:ea typeface="SimSun" pitchFamily="2" charset="-122"/>
                </a:rPr>
                <a:t>D1</a:t>
              </a:r>
            </a:p>
          </p:txBody>
        </p:sp>
      </p:grpSp>
      <p:grpSp>
        <p:nvGrpSpPr>
          <p:cNvPr id="7" name="Group 11"/>
          <p:cNvGrpSpPr>
            <a:grpSpLocks/>
          </p:cNvGrpSpPr>
          <p:nvPr/>
        </p:nvGrpSpPr>
        <p:grpSpPr bwMode="auto">
          <a:xfrm>
            <a:off x="2362200" y="4672004"/>
            <a:ext cx="928688" cy="1357312"/>
            <a:chOff x="1584" y="3072"/>
            <a:chExt cx="585" cy="855"/>
          </a:xfrm>
        </p:grpSpPr>
        <p:graphicFrame>
          <p:nvGraphicFramePr>
            <p:cNvPr id="23" name="Object 12"/>
            <p:cNvGraphicFramePr>
              <a:graphicFrameLocks noChangeAspect="1"/>
            </p:cNvGraphicFramePr>
            <p:nvPr/>
          </p:nvGraphicFramePr>
          <p:xfrm>
            <a:off x="1584" y="3072"/>
            <a:ext cx="585" cy="619"/>
          </p:xfrm>
          <a:graphic>
            <a:graphicData uri="http://schemas.openxmlformats.org/presentationml/2006/ole">
              <p:oleObj spid="_x0000_s4099" name="Visio" r:id="rId5" imgW="928497" imgH="983082" progId="Visio.Drawing.11">
                <p:embed/>
              </p:oleObj>
            </a:graphicData>
          </a:graphic>
        </p:graphicFrame>
        <p:sp>
          <p:nvSpPr>
            <p:cNvPr id="24" name="Text Box 13"/>
            <p:cNvSpPr txBox="1">
              <a:spLocks noChangeArrowheads="1"/>
            </p:cNvSpPr>
            <p:nvPr/>
          </p:nvSpPr>
          <p:spPr bwMode="auto">
            <a:xfrm>
              <a:off x="1776" y="3696"/>
              <a:ext cx="300" cy="231"/>
            </a:xfrm>
            <a:prstGeom prst="rect">
              <a:avLst/>
            </a:prstGeom>
            <a:noFill/>
            <a:ln w="9525">
              <a:noFill/>
              <a:miter lim="800000"/>
              <a:headEnd/>
              <a:tailEnd/>
            </a:ln>
          </p:spPr>
          <p:txBody>
            <a:bodyPr wrap="none">
              <a:spAutoFit/>
            </a:bodyPr>
            <a:lstStyle/>
            <a:p>
              <a:r>
                <a:rPr lang="en-US" altLang="zh-CN" sz="1800">
                  <a:ea typeface="SimSun" pitchFamily="2" charset="-122"/>
                </a:rPr>
                <a:t>D2</a:t>
              </a:r>
            </a:p>
          </p:txBody>
        </p:sp>
      </p:grpSp>
      <p:graphicFrame>
        <p:nvGraphicFramePr>
          <p:cNvPr id="26" name="Object 15"/>
          <p:cNvGraphicFramePr>
            <a:graphicFrameLocks noChangeAspect="1"/>
          </p:cNvGraphicFramePr>
          <p:nvPr/>
        </p:nvGraphicFramePr>
        <p:xfrm>
          <a:off x="4357686" y="5018106"/>
          <a:ext cx="928688" cy="982662"/>
        </p:xfrm>
        <a:graphic>
          <a:graphicData uri="http://schemas.openxmlformats.org/presentationml/2006/ole">
            <p:oleObj spid="_x0000_s4100" name="Visio" r:id="rId6" imgW="928497" imgH="983082" progId="Visio.Drawing.11">
              <p:embed/>
            </p:oleObj>
          </a:graphicData>
        </a:graphic>
      </p:graphicFrame>
      <p:sp>
        <p:nvSpPr>
          <p:cNvPr id="27" name="Text Box 16"/>
          <p:cNvSpPr txBox="1">
            <a:spLocks noChangeArrowheads="1"/>
          </p:cNvSpPr>
          <p:nvPr/>
        </p:nvSpPr>
        <p:spPr bwMode="auto">
          <a:xfrm>
            <a:off x="4662486" y="5848359"/>
            <a:ext cx="476250" cy="366712"/>
          </a:xfrm>
          <a:prstGeom prst="rect">
            <a:avLst/>
          </a:prstGeom>
          <a:noFill/>
          <a:ln w="9525">
            <a:noFill/>
            <a:miter lim="800000"/>
            <a:headEnd/>
            <a:tailEnd/>
          </a:ln>
        </p:spPr>
        <p:txBody>
          <a:bodyPr wrap="none">
            <a:spAutoFit/>
          </a:bodyPr>
          <a:lstStyle/>
          <a:p>
            <a:r>
              <a:rPr lang="en-US" altLang="zh-CN" sz="1800">
                <a:ea typeface="SimSun" pitchFamily="2" charset="-122"/>
              </a:rPr>
              <a:t>D3</a:t>
            </a:r>
          </a:p>
        </p:txBody>
      </p:sp>
      <p:grpSp>
        <p:nvGrpSpPr>
          <p:cNvPr id="8" name="Group 17"/>
          <p:cNvGrpSpPr>
            <a:grpSpLocks/>
          </p:cNvGrpSpPr>
          <p:nvPr/>
        </p:nvGrpSpPr>
        <p:grpSpPr bwMode="auto">
          <a:xfrm>
            <a:off x="6096000" y="4748204"/>
            <a:ext cx="928688" cy="1357312"/>
            <a:chOff x="3696" y="3072"/>
            <a:chExt cx="585" cy="855"/>
          </a:xfrm>
        </p:grpSpPr>
        <p:graphicFrame>
          <p:nvGraphicFramePr>
            <p:cNvPr id="29" name="Object 18"/>
            <p:cNvGraphicFramePr>
              <a:graphicFrameLocks noChangeAspect="1"/>
            </p:cNvGraphicFramePr>
            <p:nvPr/>
          </p:nvGraphicFramePr>
          <p:xfrm>
            <a:off x="3696" y="3072"/>
            <a:ext cx="585" cy="619"/>
          </p:xfrm>
          <a:graphic>
            <a:graphicData uri="http://schemas.openxmlformats.org/presentationml/2006/ole">
              <p:oleObj spid="_x0000_s4101" name="Visio" r:id="rId7" imgW="928497" imgH="983082" progId="Visio.Drawing.11">
                <p:embed/>
              </p:oleObj>
            </a:graphicData>
          </a:graphic>
        </p:graphicFrame>
        <p:sp>
          <p:nvSpPr>
            <p:cNvPr id="30" name="Text Box 19"/>
            <p:cNvSpPr txBox="1">
              <a:spLocks noChangeArrowheads="1"/>
            </p:cNvSpPr>
            <p:nvPr/>
          </p:nvSpPr>
          <p:spPr bwMode="auto">
            <a:xfrm>
              <a:off x="3888" y="3696"/>
              <a:ext cx="300" cy="231"/>
            </a:xfrm>
            <a:prstGeom prst="rect">
              <a:avLst/>
            </a:prstGeom>
            <a:noFill/>
            <a:ln w="9525">
              <a:noFill/>
              <a:miter lim="800000"/>
              <a:headEnd/>
              <a:tailEnd/>
            </a:ln>
          </p:spPr>
          <p:txBody>
            <a:bodyPr wrap="none">
              <a:spAutoFit/>
            </a:bodyPr>
            <a:lstStyle/>
            <a:p>
              <a:r>
                <a:rPr lang="en-US" altLang="zh-CN" sz="1800">
                  <a:ea typeface="SimSun" pitchFamily="2" charset="-122"/>
                </a:rPr>
                <a:t>D4</a:t>
              </a:r>
            </a:p>
          </p:txBody>
        </p:sp>
      </p:grpSp>
      <p:grpSp>
        <p:nvGrpSpPr>
          <p:cNvPr id="9" name="Group 20"/>
          <p:cNvGrpSpPr>
            <a:grpSpLocks/>
          </p:cNvGrpSpPr>
          <p:nvPr/>
        </p:nvGrpSpPr>
        <p:grpSpPr bwMode="auto">
          <a:xfrm>
            <a:off x="7239000" y="3452804"/>
            <a:ext cx="928688" cy="1357312"/>
            <a:chOff x="4848" y="2832"/>
            <a:chExt cx="585" cy="855"/>
          </a:xfrm>
        </p:grpSpPr>
        <p:graphicFrame>
          <p:nvGraphicFramePr>
            <p:cNvPr id="32" name="Object 21"/>
            <p:cNvGraphicFramePr>
              <a:graphicFrameLocks noChangeAspect="1"/>
            </p:cNvGraphicFramePr>
            <p:nvPr/>
          </p:nvGraphicFramePr>
          <p:xfrm>
            <a:off x="4848" y="2832"/>
            <a:ext cx="585" cy="619"/>
          </p:xfrm>
          <a:graphic>
            <a:graphicData uri="http://schemas.openxmlformats.org/presentationml/2006/ole">
              <p:oleObj spid="_x0000_s4102" name="Visio" r:id="rId8" imgW="928497" imgH="983082" progId="Visio.Drawing.11">
                <p:embed/>
              </p:oleObj>
            </a:graphicData>
          </a:graphic>
        </p:graphicFrame>
        <p:sp>
          <p:nvSpPr>
            <p:cNvPr id="33" name="Text Box 22"/>
            <p:cNvSpPr txBox="1">
              <a:spLocks noChangeArrowheads="1"/>
            </p:cNvSpPr>
            <p:nvPr/>
          </p:nvSpPr>
          <p:spPr bwMode="auto">
            <a:xfrm>
              <a:off x="5040" y="3456"/>
              <a:ext cx="300" cy="231"/>
            </a:xfrm>
            <a:prstGeom prst="rect">
              <a:avLst/>
            </a:prstGeom>
            <a:noFill/>
            <a:ln w="9525">
              <a:noFill/>
              <a:miter lim="800000"/>
              <a:headEnd/>
              <a:tailEnd/>
            </a:ln>
          </p:spPr>
          <p:txBody>
            <a:bodyPr wrap="none">
              <a:spAutoFit/>
            </a:bodyPr>
            <a:lstStyle/>
            <a:p>
              <a:r>
                <a:rPr lang="en-US" altLang="zh-CN" sz="1800">
                  <a:ea typeface="SimSun" pitchFamily="2" charset="-122"/>
                </a:rPr>
                <a:t>D5</a:t>
              </a:r>
            </a:p>
          </p:txBody>
        </p:sp>
      </p:grpSp>
      <p:grpSp>
        <p:nvGrpSpPr>
          <p:cNvPr id="12" name="Group 23"/>
          <p:cNvGrpSpPr>
            <a:grpSpLocks/>
          </p:cNvGrpSpPr>
          <p:nvPr/>
        </p:nvGrpSpPr>
        <p:grpSpPr bwMode="auto">
          <a:xfrm>
            <a:off x="3733800" y="2676516"/>
            <a:ext cx="2133600" cy="1357313"/>
            <a:chOff x="2352" y="1728"/>
            <a:chExt cx="1344" cy="855"/>
          </a:xfrm>
        </p:grpSpPr>
        <p:sp>
          <p:nvSpPr>
            <p:cNvPr id="35" name="AutoShape 24"/>
            <p:cNvSpPr>
              <a:spLocks noChangeArrowheads="1"/>
            </p:cNvSpPr>
            <p:nvPr/>
          </p:nvSpPr>
          <p:spPr bwMode="auto">
            <a:xfrm>
              <a:off x="2640" y="1728"/>
              <a:ext cx="816" cy="576"/>
            </a:xfrm>
            <a:prstGeom prst="flowChartMultidocument">
              <a:avLst/>
            </a:prstGeom>
            <a:gradFill rotWithShape="1">
              <a:gsLst>
                <a:gs pos="0">
                  <a:srgbClr val="FF9900"/>
                </a:gs>
                <a:gs pos="100000">
                  <a:srgbClr val="764700"/>
                </a:gs>
              </a:gsLst>
              <a:lin ang="2700000" scaled="1"/>
            </a:gradFill>
            <a:ln w="9525">
              <a:solidFill>
                <a:schemeClr val="tx1"/>
              </a:solidFill>
              <a:miter lim="800000"/>
              <a:headEnd/>
              <a:tailEnd/>
            </a:ln>
          </p:spPr>
          <p:txBody>
            <a:bodyPr wrap="none" anchor="ctr"/>
            <a:lstStyle/>
            <a:p>
              <a:endParaRPr lang="en-US"/>
            </a:p>
          </p:txBody>
        </p:sp>
        <p:sp>
          <p:nvSpPr>
            <p:cNvPr id="36" name="Text Box 25"/>
            <p:cNvSpPr txBox="1">
              <a:spLocks noChangeArrowheads="1"/>
            </p:cNvSpPr>
            <p:nvPr/>
          </p:nvSpPr>
          <p:spPr bwMode="auto">
            <a:xfrm>
              <a:off x="2352" y="2352"/>
              <a:ext cx="1344" cy="231"/>
            </a:xfrm>
            <a:prstGeom prst="rect">
              <a:avLst/>
            </a:prstGeom>
            <a:noFill/>
            <a:ln w="9525">
              <a:noFill/>
              <a:miter lim="800000"/>
              <a:headEnd/>
              <a:tailEnd/>
            </a:ln>
          </p:spPr>
          <p:txBody>
            <a:bodyPr>
              <a:spAutoFit/>
            </a:bodyPr>
            <a:lstStyle/>
            <a:p>
              <a:r>
                <a:rPr lang="en-US" altLang="zh-CN" sz="1800">
                  <a:ea typeface="SimSun" pitchFamily="2" charset="-122"/>
                </a:rPr>
                <a:t>Mediated Schema</a:t>
              </a:r>
            </a:p>
          </p:txBody>
        </p:sp>
      </p:grpSp>
      <p:sp>
        <p:nvSpPr>
          <p:cNvPr id="37" name="Oval 26"/>
          <p:cNvSpPr>
            <a:spLocks noChangeArrowheads="1"/>
          </p:cNvSpPr>
          <p:nvPr/>
        </p:nvSpPr>
        <p:spPr bwMode="auto">
          <a:xfrm>
            <a:off x="4419600" y="2143116"/>
            <a:ext cx="685800" cy="685800"/>
          </a:xfrm>
          <a:prstGeom prst="ellipse">
            <a:avLst/>
          </a:prstGeom>
          <a:solidFill>
            <a:srgbClr val="FF0000"/>
          </a:solidFill>
          <a:ln w="9525">
            <a:solidFill>
              <a:schemeClr val="tx1"/>
            </a:solidFill>
            <a:round/>
            <a:headEnd/>
            <a:tailEnd/>
          </a:ln>
        </p:spPr>
        <p:txBody>
          <a:bodyPr wrap="none" anchor="ctr"/>
          <a:lstStyle/>
          <a:p>
            <a:r>
              <a:rPr lang="en-US" altLang="zh-CN" sz="3200" b="1" dirty="0">
                <a:solidFill>
                  <a:schemeClr val="bg1"/>
                </a:solidFill>
                <a:latin typeface="Garamond" pitchFamily="18" charset="0"/>
                <a:ea typeface="SimSun" pitchFamily="2" charset="-122"/>
              </a:rPr>
              <a:t>Q</a:t>
            </a:r>
            <a:endParaRPr lang="en-US" altLang="zh-CN" sz="3200" b="1" baseline="-25000" dirty="0">
              <a:solidFill>
                <a:schemeClr val="bg1"/>
              </a:solidFill>
              <a:latin typeface="Garamond" pitchFamily="18" charset="0"/>
              <a:ea typeface="SimSun" pitchFamily="2" charset="-122"/>
            </a:endParaRPr>
          </a:p>
        </p:txBody>
      </p:sp>
      <p:sp>
        <p:nvSpPr>
          <p:cNvPr id="48" name="Line 37"/>
          <p:cNvSpPr>
            <a:spLocks noChangeShapeType="1"/>
          </p:cNvSpPr>
          <p:nvPr/>
        </p:nvSpPr>
        <p:spPr bwMode="auto">
          <a:xfrm flipV="1">
            <a:off x="2133600" y="2600316"/>
            <a:ext cx="2286000" cy="990600"/>
          </a:xfrm>
          <a:prstGeom prst="line">
            <a:avLst/>
          </a:prstGeom>
          <a:noFill/>
          <a:ln w="38100">
            <a:solidFill>
              <a:srgbClr val="00FFFF"/>
            </a:solidFill>
            <a:prstDash val="dash"/>
            <a:round/>
            <a:headEnd/>
            <a:tailEnd type="triangle" w="med" len="med"/>
          </a:ln>
        </p:spPr>
        <p:txBody>
          <a:bodyPr/>
          <a:lstStyle/>
          <a:p>
            <a:endParaRPr lang="en-US"/>
          </a:p>
        </p:txBody>
      </p:sp>
      <p:sp>
        <p:nvSpPr>
          <p:cNvPr id="49" name="Line 38"/>
          <p:cNvSpPr>
            <a:spLocks noChangeShapeType="1"/>
          </p:cNvSpPr>
          <p:nvPr/>
        </p:nvSpPr>
        <p:spPr bwMode="auto">
          <a:xfrm flipV="1">
            <a:off x="3200400" y="2676516"/>
            <a:ext cx="1295400" cy="1905000"/>
          </a:xfrm>
          <a:prstGeom prst="line">
            <a:avLst/>
          </a:prstGeom>
          <a:noFill/>
          <a:ln w="38100">
            <a:solidFill>
              <a:srgbClr val="00FFFF"/>
            </a:solidFill>
            <a:prstDash val="dash"/>
            <a:round/>
            <a:headEnd/>
            <a:tailEnd type="triangle" w="med" len="med"/>
          </a:ln>
        </p:spPr>
        <p:txBody>
          <a:bodyPr/>
          <a:lstStyle/>
          <a:p>
            <a:endParaRPr lang="en-US"/>
          </a:p>
        </p:txBody>
      </p:sp>
      <p:sp>
        <p:nvSpPr>
          <p:cNvPr id="50" name="Line 39"/>
          <p:cNvSpPr>
            <a:spLocks noChangeShapeType="1"/>
          </p:cNvSpPr>
          <p:nvPr/>
        </p:nvSpPr>
        <p:spPr bwMode="auto">
          <a:xfrm flipV="1">
            <a:off x="4754881" y="2828916"/>
            <a:ext cx="45719" cy="2314596"/>
          </a:xfrm>
          <a:prstGeom prst="line">
            <a:avLst/>
          </a:prstGeom>
          <a:noFill/>
          <a:ln w="38100">
            <a:solidFill>
              <a:srgbClr val="00FFFF"/>
            </a:solidFill>
            <a:prstDash val="dash"/>
            <a:round/>
            <a:headEnd/>
            <a:tailEnd type="triangle" w="med" len="med"/>
          </a:ln>
        </p:spPr>
        <p:txBody>
          <a:bodyPr/>
          <a:lstStyle/>
          <a:p>
            <a:endParaRPr lang="en-US"/>
          </a:p>
        </p:txBody>
      </p:sp>
      <p:sp>
        <p:nvSpPr>
          <p:cNvPr id="51" name="Line 40"/>
          <p:cNvSpPr>
            <a:spLocks noChangeShapeType="1"/>
          </p:cNvSpPr>
          <p:nvPr/>
        </p:nvSpPr>
        <p:spPr bwMode="auto">
          <a:xfrm flipH="1" flipV="1">
            <a:off x="4953000" y="2752716"/>
            <a:ext cx="1371600" cy="2133600"/>
          </a:xfrm>
          <a:prstGeom prst="line">
            <a:avLst/>
          </a:prstGeom>
          <a:noFill/>
          <a:ln w="38100">
            <a:solidFill>
              <a:srgbClr val="00FFFF"/>
            </a:solidFill>
            <a:prstDash val="dash"/>
            <a:round/>
            <a:headEnd/>
            <a:tailEnd type="triangle" w="med" len="med"/>
          </a:ln>
        </p:spPr>
        <p:txBody>
          <a:bodyPr/>
          <a:lstStyle/>
          <a:p>
            <a:endParaRPr lang="en-US"/>
          </a:p>
        </p:txBody>
      </p:sp>
      <p:sp>
        <p:nvSpPr>
          <p:cNvPr id="52" name="Line 41"/>
          <p:cNvSpPr>
            <a:spLocks noChangeShapeType="1"/>
          </p:cNvSpPr>
          <p:nvPr/>
        </p:nvSpPr>
        <p:spPr bwMode="auto">
          <a:xfrm flipH="1" flipV="1">
            <a:off x="5105400" y="2600316"/>
            <a:ext cx="2286000" cy="1219200"/>
          </a:xfrm>
          <a:prstGeom prst="line">
            <a:avLst/>
          </a:prstGeom>
          <a:noFill/>
          <a:ln w="38100">
            <a:solidFill>
              <a:srgbClr val="00FFFF"/>
            </a:solidFill>
            <a:prstDash val="dash"/>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500"/>
                                  </p:stCondLst>
                                  <p:childTnLst>
                                    <p:set>
                                      <p:cBhvr>
                                        <p:cTn id="9" dur="1" fill="hold">
                                          <p:stCondLst>
                                            <p:cond delay="0"/>
                                          </p:stCondLst>
                                        </p:cTn>
                                        <p:tgtEl>
                                          <p:spTgt spid="48"/>
                                        </p:tgtEl>
                                        <p:attrNameLst>
                                          <p:attrName>style.visibility</p:attrName>
                                        </p:attrNameLst>
                                      </p:cBhvr>
                                      <p:to>
                                        <p:strVal val="visible"/>
                                      </p:to>
                                    </p:set>
                                    <p:animEffect transition="in" filter="wipe(down)">
                                      <p:cBhvr>
                                        <p:cTn id="10" dur="500"/>
                                        <p:tgtEl>
                                          <p:spTgt spid="48"/>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down)">
                                      <p:cBhvr>
                                        <p:cTn id="14" dur="500"/>
                                        <p:tgtEl>
                                          <p:spTgt spid="49"/>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down)">
                                      <p:cBhvr>
                                        <p:cTn id="18" dur="500"/>
                                        <p:tgtEl>
                                          <p:spTgt spid="50"/>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down)">
                                      <p:cBhvr>
                                        <p:cTn id="22" dur="500"/>
                                        <p:tgtEl>
                                          <p:spTgt spid="51"/>
                                        </p:tgtEl>
                                      </p:cBhvr>
                                    </p:animEffec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8" grpId="0" animBg="1"/>
      <p:bldP spid="49" grpId="0" animBg="1"/>
      <p:bldP spid="50" grpId="0" animBg="1"/>
      <p:bldP spid="51" grpId="0" animBg="1"/>
      <p:bldP spid="5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cartoonstock.com/lowres/hsc3393l.jpg"/>
          <p:cNvPicPr>
            <a:picLocks noChangeAspect="1" noChangeArrowheads="1"/>
          </p:cNvPicPr>
          <p:nvPr/>
        </p:nvPicPr>
        <p:blipFill>
          <a:blip r:embed="rId3" cstate="print"/>
          <a:srcRect/>
          <a:stretch>
            <a:fillRect/>
          </a:stretch>
        </p:blipFill>
        <p:spPr bwMode="auto">
          <a:xfrm>
            <a:off x="4929190" y="2357430"/>
            <a:ext cx="4214810" cy="3308626"/>
          </a:xfrm>
          <a:prstGeom prst="rect">
            <a:avLst/>
          </a:prstGeom>
          <a:noFill/>
        </p:spPr>
      </p:pic>
      <p:sp>
        <p:nvSpPr>
          <p:cNvPr id="2" name="Title 1"/>
          <p:cNvSpPr>
            <a:spLocks noGrp="1"/>
          </p:cNvSpPr>
          <p:nvPr>
            <p:ph type="title"/>
          </p:nvPr>
        </p:nvSpPr>
        <p:spPr/>
        <p:txBody>
          <a:bodyPr>
            <a:normAutofit fontScale="90000"/>
          </a:bodyPr>
          <a:lstStyle/>
          <a:p>
            <a:r>
              <a:rPr lang="en-US" dirty="0" smtClean="0"/>
              <a:t>Usability of Fusion (I)</a:t>
            </a:r>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97</a:t>
            </a:fld>
            <a:endParaRPr lang="de-DE"/>
          </a:p>
        </p:txBody>
      </p:sp>
      <p:sp>
        <p:nvSpPr>
          <p:cNvPr id="5" name="Content Placeholder 4"/>
          <p:cNvSpPr>
            <a:spLocks noGrp="1"/>
          </p:cNvSpPr>
          <p:nvPr>
            <p:ph sz="quarter" idx="1"/>
          </p:nvPr>
        </p:nvSpPr>
        <p:spPr>
          <a:xfrm>
            <a:off x="612648" y="1428736"/>
            <a:ext cx="4387980" cy="4972072"/>
          </a:xfrm>
        </p:spPr>
        <p:txBody>
          <a:bodyPr>
            <a:normAutofit fontScale="77500" lnSpcReduction="20000"/>
          </a:bodyPr>
          <a:lstStyle/>
          <a:p>
            <a:r>
              <a:rPr lang="en-US" sz="3000" b="1" dirty="0" smtClean="0"/>
              <a:t>Challenge 6</a:t>
            </a:r>
            <a:r>
              <a:rPr lang="en-US" sz="3000" dirty="0" smtClean="0"/>
              <a:t>: Personalized fusion</a:t>
            </a:r>
          </a:p>
          <a:p>
            <a:pPr lvl="1"/>
            <a:r>
              <a:rPr lang="en-US" sz="2700" dirty="0" smtClean="0"/>
              <a:t>Express preference on certain sources</a:t>
            </a:r>
          </a:p>
          <a:p>
            <a:pPr lvl="1"/>
            <a:r>
              <a:rPr lang="en-US" sz="2700" dirty="0" smtClean="0"/>
              <a:t>Emphasize certain property; e.g., up-to-date vs. high coverage</a:t>
            </a:r>
          </a:p>
          <a:p>
            <a:pPr lvl="1"/>
            <a:r>
              <a:rPr lang="en-US" sz="2700" dirty="0" smtClean="0"/>
              <a:t>Use certain formats; e.g., full author list vs. only first author</a:t>
            </a:r>
            <a:endParaRPr lang="en-US" sz="2200" dirty="0" smtClean="0"/>
          </a:p>
          <a:p>
            <a:r>
              <a:rPr lang="en-US" sz="3200" b="1" dirty="0" smtClean="0"/>
              <a:t>Current effort: </a:t>
            </a:r>
          </a:p>
          <a:p>
            <a:pPr lvl="1"/>
            <a:r>
              <a:rPr lang="en-US" dirty="0" smtClean="0"/>
              <a:t>Function choose(</a:t>
            </a:r>
            <a:r>
              <a:rPr lang="en-US" dirty="0" err="1" smtClean="0"/>
              <a:t>src</a:t>
            </a:r>
            <a:r>
              <a:rPr lang="en-US" dirty="0" smtClean="0"/>
              <a:t>)</a:t>
            </a:r>
          </a:p>
          <a:p>
            <a:pPr lvl="1"/>
            <a:r>
              <a:rPr lang="en-US" dirty="0" smtClean="0"/>
              <a:t>Operator Prioritized-Merge</a:t>
            </a:r>
            <a:endParaRPr lang="en-US" b="1" dirty="0" smtClean="0"/>
          </a:p>
          <a:p>
            <a:r>
              <a:rPr lang="en-US" sz="3000" b="1" dirty="0" smtClean="0"/>
              <a:t>Directions</a:t>
            </a:r>
            <a:r>
              <a:rPr lang="en-US" sz="3000" dirty="0" smtClean="0"/>
              <a:t>: </a:t>
            </a:r>
          </a:p>
          <a:p>
            <a:pPr lvl="1"/>
            <a:r>
              <a:rPr lang="en-US" sz="2700" dirty="0" smtClean="0"/>
              <a:t>A language to express such user preferences</a:t>
            </a:r>
          </a:p>
          <a:p>
            <a:pPr lvl="1"/>
            <a:r>
              <a:rPr lang="en-US" sz="2700" dirty="0" smtClean="0"/>
              <a:t>Algorithms for efficient execution.</a:t>
            </a:r>
            <a:endParaRPr lang="en-US" sz="27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Usability of Fusion (II)</a:t>
            </a:r>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98</a:t>
            </a:fld>
            <a:endParaRPr lang="de-DE"/>
          </a:p>
        </p:txBody>
      </p:sp>
      <p:sp>
        <p:nvSpPr>
          <p:cNvPr id="5" name="Content Placeholder 4"/>
          <p:cNvSpPr>
            <a:spLocks noGrp="1"/>
          </p:cNvSpPr>
          <p:nvPr>
            <p:ph sz="quarter" idx="1"/>
          </p:nvPr>
        </p:nvSpPr>
        <p:spPr>
          <a:xfrm>
            <a:off x="612648" y="1428736"/>
            <a:ext cx="5102360" cy="4972072"/>
          </a:xfrm>
        </p:spPr>
        <p:txBody>
          <a:bodyPr>
            <a:normAutofit/>
          </a:bodyPr>
          <a:lstStyle/>
          <a:p>
            <a:r>
              <a:rPr lang="en-US" sz="3000" b="1" dirty="0" smtClean="0"/>
              <a:t>Challenge 7</a:t>
            </a:r>
            <a:r>
              <a:rPr lang="en-US" sz="3000" dirty="0" smtClean="0"/>
              <a:t>: User feedback</a:t>
            </a:r>
          </a:p>
          <a:p>
            <a:pPr lvl="1"/>
            <a:r>
              <a:rPr lang="en-US" sz="2700" dirty="0" smtClean="0"/>
              <a:t>Correct certain errors</a:t>
            </a:r>
            <a:endParaRPr lang="en-US" sz="2200" dirty="0" smtClean="0"/>
          </a:p>
          <a:p>
            <a:r>
              <a:rPr lang="en-US" sz="3000" b="1" dirty="0" smtClean="0"/>
              <a:t>Directions</a:t>
            </a:r>
            <a:r>
              <a:rPr lang="en-US" sz="3000" dirty="0" smtClean="0"/>
              <a:t>: </a:t>
            </a:r>
          </a:p>
          <a:p>
            <a:pPr lvl="1"/>
            <a:r>
              <a:rPr lang="en-US" sz="2700" dirty="0" smtClean="0"/>
              <a:t>Critical questions that can best improve the fusion results</a:t>
            </a:r>
          </a:p>
          <a:p>
            <a:pPr lvl="1"/>
            <a:r>
              <a:rPr lang="en-US" sz="2700" dirty="0" smtClean="0"/>
              <a:t>A way for users to browse source data and fusion results, and correct mistakes</a:t>
            </a:r>
          </a:p>
          <a:p>
            <a:pPr lvl="1"/>
            <a:r>
              <a:rPr lang="en-US" sz="2700" dirty="0" smtClean="0"/>
              <a:t>Quickly fixing errors and propagation to related items</a:t>
            </a:r>
            <a:endParaRPr lang="en-US" sz="2700" dirty="0"/>
          </a:p>
        </p:txBody>
      </p:sp>
      <p:pic>
        <p:nvPicPr>
          <p:cNvPr id="67586" name="Picture 2" descr="http://www.youth-full.net/pub/files/shop%20design/1200394420_promoFeedback.jpg"/>
          <p:cNvPicPr>
            <a:picLocks noChangeAspect="1" noChangeArrowheads="1"/>
          </p:cNvPicPr>
          <p:nvPr/>
        </p:nvPicPr>
        <p:blipFill>
          <a:blip r:embed="rId3" cstate="print"/>
          <a:srcRect/>
          <a:stretch>
            <a:fillRect/>
          </a:stretch>
        </p:blipFill>
        <p:spPr bwMode="auto">
          <a:xfrm>
            <a:off x="6000760" y="2500306"/>
            <a:ext cx="2957514" cy="2669978"/>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Usability of Fusion (III)</a:t>
            </a:r>
          </a:p>
        </p:txBody>
      </p:sp>
      <p:sp>
        <p:nvSpPr>
          <p:cNvPr id="3" name="Footer Placeholder 2"/>
          <p:cNvSpPr>
            <a:spLocks noGrp="1"/>
          </p:cNvSpPr>
          <p:nvPr>
            <p:ph type="ftr" sz="quarter" idx="11"/>
          </p:nvPr>
        </p:nvSpPr>
        <p:spPr/>
        <p:txBody>
          <a:bodyPr/>
          <a:lstStyle/>
          <a:p>
            <a:r>
              <a:rPr lang="de-DE" smtClean="0"/>
              <a:t>Data Fusion | VLDB 2009 Tutorial | Luna Dong &amp; Felix Naumann</a:t>
            </a:r>
            <a:endParaRPr lang="de-DE"/>
          </a:p>
        </p:txBody>
      </p:sp>
      <p:sp>
        <p:nvSpPr>
          <p:cNvPr id="4" name="Slide Number Placeholder 3"/>
          <p:cNvSpPr>
            <a:spLocks noGrp="1"/>
          </p:cNvSpPr>
          <p:nvPr>
            <p:ph type="sldNum" sz="quarter" idx="12"/>
          </p:nvPr>
        </p:nvSpPr>
        <p:spPr/>
        <p:txBody>
          <a:bodyPr>
            <a:normAutofit fontScale="85000" lnSpcReduction="20000"/>
          </a:bodyPr>
          <a:lstStyle/>
          <a:p>
            <a:fld id="{6C6AE60A-B69C-4790-82F7-3882EDF23186}" type="slidenum">
              <a:rPr lang="de-DE" smtClean="0"/>
              <a:pPr/>
              <a:t>99</a:t>
            </a:fld>
            <a:endParaRPr lang="de-DE"/>
          </a:p>
        </p:txBody>
      </p:sp>
      <p:sp>
        <p:nvSpPr>
          <p:cNvPr id="5" name="Content Placeholder 4"/>
          <p:cNvSpPr>
            <a:spLocks noGrp="1"/>
          </p:cNvSpPr>
          <p:nvPr>
            <p:ph sz="quarter" idx="1"/>
          </p:nvPr>
        </p:nvSpPr>
        <p:spPr>
          <a:xfrm>
            <a:off x="612648" y="1428736"/>
            <a:ext cx="5102360" cy="4972072"/>
          </a:xfrm>
        </p:spPr>
        <p:txBody>
          <a:bodyPr>
            <a:normAutofit fontScale="92500" lnSpcReduction="20000"/>
          </a:bodyPr>
          <a:lstStyle/>
          <a:p>
            <a:r>
              <a:rPr lang="en-US" sz="3000" b="1" dirty="0" smtClean="0"/>
              <a:t>Challenge 8</a:t>
            </a:r>
            <a:r>
              <a:rPr lang="en-US" sz="3000" dirty="0" smtClean="0"/>
              <a:t>: Data Lineage</a:t>
            </a:r>
          </a:p>
          <a:p>
            <a:pPr lvl="1"/>
            <a:r>
              <a:rPr lang="en-US" sz="2700" dirty="0" smtClean="0"/>
              <a:t>Legal requirement</a:t>
            </a:r>
          </a:p>
          <a:p>
            <a:pPr lvl="1"/>
            <a:r>
              <a:rPr lang="en-US" sz="2700" dirty="0" smtClean="0"/>
              <a:t>Application requirement: e.g., fusing two customers</a:t>
            </a:r>
          </a:p>
          <a:p>
            <a:pPr lvl="1"/>
            <a:r>
              <a:rPr lang="en-US" sz="2700" dirty="0" smtClean="0"/>
              <a:t>HCI requirement: HOW did you merge the data? And WHY?</a:t>
            </a:r>
            <a:endParaRPr lang="en-US" sz="2200" dirty="0" smtClean="0"/>
          </a:p>
          <a:p>
            <a:r>
              <a:rPr lang="en-US" sz="3000" b="1" dirty="0" smtClean="0"/>
              <a:t>Directions</a:t>
            </a:r>
            <a:r>
              <a:rPr lang="en-US" sz="3000" dirty="0" smtClean="0"/>
              <a:t>: </a:t>
            </a:r>
          </a:p>
          <a:p>
            <a:pPr lvl="1"/>
            <a:r>
              <a:rPr lang="en-US" sz="2700" dirty="0" smtClean="0"/>
              <a:t>Effective representation of lineage information </a:t>
            </a:r>
          </a:p>
          <a:p>
            <a:pPr lvl="1"/>
            <a:r>
              <a:rPr lang="en-US" sz="2700" dirty="0" smtClean="0"/>
              <a:t>Explanation of merging decisions</a:t>
            </a:r>
          </a:p>
          <a:p>
            <a:pPr lvl="1"/>
            <a:r>
              <a:rPr lang="en-US" sz="2700" dirty="0" smtClean="0"/>
              <a:t>Effective way to find disappeared data items</a:t>
            </a:r>
          </a:p>
          <a:p>
            <a:pPr lvl="1"/>
            <a:r>
              <a:rPr lang="en-US" sz="2700" dirty="0" smtClean="0"/>
              <a:t>Reversibility and repeatability</a:t>
            </a:r>
            <a:endParaRPr lang="en-US" sz="2700" dirty="0"/>
          </a:p>
        </p:txBody>
      </p:sp>
      <p:pic>
        <p:nvPicPr>
          <p:cNvPr id="68610" name="Picture 2" descr="http://www.nature.com/nrg/journal/v4/n1/images/nrg981-f1.jpg"/>
          <p:cNvPicPr>
            <a:picLocks noChangeAspect="1" noChangeArrowheads="1"/>
          </p:cNvPicPr>
          <p:nvPr/>
        </p:nvPicPr>
        <p:blipFill>
          <a:blip r:embed="rId3" cstate="print"/>
          <a:srcRect/>
          <a:stretch>
            <a:fillRect/>
          </a:stretch>
        </p:blipFill>
        <p:spPr bwMode="auto">
          <a:xfrm>
            <a:off x="6286512" y="1500174"/>
            <a:ext cx="2786742" cy="4742105"/>
          </a:xfrm>
          <a:prstGeom prst="rect">
            <a:avLst/>
          </a:prstGeom>
          <a:noFill/>
        </p:spPr>
      </p:pic>
      <p:pic>
        <p:nvPicPr>
          <p:cNvPr id="68611" name="Picture 3"/>
          <p:cNvPicPr>
            <a:picLocks noChangeAspect="1" noChangeArrowheads="1"/>
          </p:cNvPicPr>
          <p:nvPr/>
        </p:nvPicPr>
        <p:blipFill>
          <a:blip r:embed="rId4" cstate="print"/>
          <a:srcRect/>
          <a:stretch>
            <a:fillRect/>
          </a:stretch>
        </p:blipFill>
        <p:spPr bwMode="auto">
          <a:xfrm>
            <a:off x="5429256" y="3357562"/>
            <a:ext cx="1019175" cy="10572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wipe(right)">
                                      <p:cBhvr>
                                        <p:cTn id="7" dur="500"/>
                                        <p:tgtEl>
                                          <p:spTgt spid="6861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8611"/>
                                        </p:tgtEl>
                                        <p:attrNameLst>
                                          <p:attrName>style.visibility</p:attrName>
                                        </p:attrNameLst>
                                      </p:cBhvr>
                                      <p:to>
                                        <p:strVal val="visible"/>
                                      </p:to>
                                    </p:set>
                                    <p:animEffect transition="in" filter="wipe(right)">
                                      <p:cBhvr>
                                        <p:cTn id="11"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alathea">
  <a:themeElements>
    <a:clrScheme name="Galathe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Galathe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alathe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0</TotalTime>
  <Words>9058</Words>
  <Application>Microsoft Office PowerPoint</Application>
  <PresentationFormat>Bildschirmpräsentation (4:3)</PresentationFormat>
  <Paragraphs>2517</Paragraphs>
  <Slides>107</Slides>
  <Notes>107</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107</vt:i4>
      </vt:variant>
    </vt:vector>
  </HeadingPairs>
  <TitlesOfParts>
    <vt:vector size="110" baseType="lpstr">
      <vt:lpstr>Galathea</vt:lpstr>
      <vt:lpstr>Equation</vt:lpstr>
      <vt:lpstr>Visio</vt:lpstr>
      <vt:lpstr>Data Fusion –  Resolving Data Conflicts in Integration</vt:lpstr>
      <vt:lpstr>Origins of Data Conflicts</vt:lpstr>
      <vt:lpstr>Origins of Data Conflicts</vt:lpstr>
      <vt:lpstr>Origins of Data Conflicts</vt:lpstr>
      <vt:lpstr>Origins of Data Conflicts: German Names</vt:lpstr>
      <vt:lpstr>Origins of Data Conflicts: Difficult Names</vt:lpstr>
      <vt:lpstr>Origins of Intra-Source Conflicts</vt:lpstr>
      <vt:lpstr>Origins of Inter-Source Conflicts</vt:lpstr>
      <vt:lpstr>Resolution of Data Conflicts?</vt:lpstr>
      <vt:lpstr>Web Integration—Google Fusion Tables</vt:lpstr>
      <vt:lpstr>Data Conflict Elimination</vt:lpstr>
      <vt:lpstr>Overview</vt:lpstr>
      <vt:lpstr>Information Integration </vt:lpstr>
      <vt:lpstr>Information Integration </vt:lpstr>
      <vt:lpstr>Information Integration </vt:lpstr>
      <vt:lpstr>Information Integration </vt:lpstr>
      <vt:lpstr>Information Integration </vt:lpstr>
      <vt:lpstr>Information Integration </vt:lpstr>
      <vt:lpstr>Completeness, Conciseness, and Correctness</vt:lpstr>
      <vt:lpstr>Completeness, Conciseness, and Correctness</vt:lpstr>
      <vt:lpstr>Completeness, Conciseness, and Correctness</vt:lpstr>
      <vt:lpstr>Schema Matching</vt:lpstr>
      <vt:lpstr>Duplicate Detection</vt:lpstr>
      <vt:lpstr>Ironically, “Duplicate Detection” has many Duplicates</vt:lpstr>
      <vt:lpstr>Data Fusion</vt:lpstr>
      <vt:lpstr>The Field of Data Fusion</vt:lpstr>
      <vt:lpstr>Overview</vt:lpstr>
      <vt:lpstr>Uncertainty and Contradiction</vt:lpstr>
      <vt:lpstr>Semantics of NULL</vt:lpstr>
      <vt:lpstr>Classification of Strategies</vt:lpstr>
      <vt:lpstr>Conflict Resolution Functions</vt:lpstr>
      <vt:lpstr>Classification of Functions</vt:lpstr>
      <vt:lpstr>Data Fusion in MS Outlook 2007</vt:lpstr>
      <vt:lpstr>Overview</vt:lpstr>
      <vt:lpstr>Data Fusion Goals</vt:lpstr>
      <vt:lpstr>Relational Operators – Overview </vt:lpstr>
      <vt:lpstr>Minimum Union</vt:lpstr>
      <vt:lpstr>Full Disjunction</vt:lpstr>
      <vt:lpstr>Complement Union – Proposal</vt:lpstr>
      <vt:lpstr>Merge and Prioritized Merge</vt:lpstr>
      <vt:lpstr>Merge and Prioritized Merge</vt:lpstr>
      <vt:lpstr>Match Join</vt:lpstr>
      <vt:lpstr>Match Join</vt:lpstr>
      <vt:lpstr>Grouping and Aggregation</vt:lpstr>
      <vt:lpstr>FUSE BY</vt:lpstr>
      <vt:lpstr>Summary of Operators</vt:lpstr>
      <vt:lpstr>FuSem</vt:lpstr>
      <vt:lpstr>What else is there?</vt:lpstr>
      <vt:lpstr>Overview</vt:lpstr>
      <vt:lpstr>Outline</vt:lpstr>
      <vt:lpstr>Basic Strategies</vt:lpstr>
      <vt:lpstr>Intuitions</vt:lpstr>
      <vt:lpstr>Intuitions</vt:lpstr>
      <vt:lpstr>Basic Strategies</vt:lpstr>
      <vt:lpstr>Intuitions</vt:lpstr>
      <vt:lpstr>Intuitions</vt:lpstr>
      <vt:lpstr>Advanced Truth-Discovery Techniques</vt:lpstr>
      <vt:lpstr>Advanced Truth-Discovery Techniques</vt:lpstr>
      <vt:lpstr>Trust Accurate Sources</vt:lpstr>
      <vt:lpstr>Trust Accurate Sources</vt:lpstr>
      <vt:lpstr>Trust Accurate Sources</vt:lpstr>
      <vt:lpstr>Find Trustable Sources (I)</vt:lpstr>
      <vt:lpstr>Find Trustable Sources (II)</vt:lpstr>
      <vt:lpstr>Find Trustable Sources (III)</vt:lpstr>
      <vt:lpstr>Apply Source Accuracy in Truth Discovery [Yin et al., 07] [Dong et al., 09a]</vt:lpstr>
      <vt:lpstr>Model and Algorithm [Dong et al., 09a]</vt:lpstr>
      <vt:lpstr>An Example</vt:lpstr>
      <vt:lpstr>Advanced Truth-Discovery Techniques</vt:lpstr>
      <vt:lpstr>A Dynamic World</vt:lpstr>
      <vt:lpstr>A Dynamic World</vt:lpstr>
      <vt:lpstr>Refine Accuracy of Sources [Dong et al., 09b]</vt:lpstr>
      <vt:lpstr>Freshness Measures in Other Work</vt:lpstr>
      <vt:lpstr>Discover Evolving True Values</vt:lpstr>
      <vt:lpstr>Discover Evolving True Values</vt:lpstr>
      <vt:lpstr>Discover Evolving True Values</vt:lpstr>
      <vt:lpstr>Discover Evolving True Values</vt:lpstr>
      <vt:lpstr>An Example</vt:lpstr>
      <vt:lpstr>Advanced Truth-Discovery Techniques</vt:lpstr>
      <vt:lpstr>Copied Data Can Change Truth Discovery Results</vt:lpstr>
      <vt:lpstr>Voting for Independence Sources</vt:lpstr>
      <vt:lpstr>Voting w. Knowledge of Copying</vt:lpstr>
      <vt:lpstr>Voting w. Probabilistic Copying </vt:lpstr>
      <vt:lpstr>Considering Dependence</vt:lpstr>
      <vt:lpstr>Outline</vt:lpstr>
      <vt:lpstr>Web Integration—Google Fusion Tables</vt:lpstr>
      <vt:lpstr>Commercial DI Tools</vt:lpstr>
      <vt:lpstr>Research DI Systems w. Awareness of Data Conflicts</vt:lpstr>
      <vt:lpstr>Other DI Systems</vt:lpstr>
      <vt:lpstr>Outline</vt:lpstr>
      <vt:lpstr>Open Problems</vt:lpstr>
      <vt:lpstr>Accuracy of Fusion (I)</vt:lpstr>
      <vt:lpstr>Accuracy of Fusion (II)</vt:lpstr>
      <vt:lpstr>Accuracy of Fusion (II)</vt:lpstr>
      <vt:lpstr>Accuracy of Fusion (III)</vt:lpstr>
      <vt:lpstr>Efficiency of Fusion (I)</vt:lpstr>
      <vt:lpstr>Efficiency of Fusion (II)</vt:lpstr>
      <vt:lpstr>Usability of Fusion (I)</vt:lpstr>
      <vt:lpstr>Usability of Fusion (II)</vt:lpstr>
      <vt:lpstr>Usability of Fusion (III)</vt:lpstr>
      <vt:lpstr>Interaction with Other Components of DI (I)</vt:lpstr>
      <vt:lpstr>Interaction with Other Components of DI (II)</vt:lpstr>
      <vt:lpstr>A Quiz</vt:lpstr>
      <vt:lpstr>Interaction with Other Aspects of DI (II)</vt:lpstr>
      <vt:lpstr>Conclusions</vt:lpstr>
      <vt:lpstr>References</vt:lpstr>
      <vt:lpstr>References (con’t)</vt:lpstr>
      <vt:lpstr>References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Fusion – Resolving Data Conflicts in Integration</dc:title>
  <cp:lastModifiedBy>Felix.Naumann</cp:lastModifiedBy>
  <cp:revision>409</cp:revision>
  <dcterms:modified xsi:type="dcterms:W3CDTF">2009-08-26T06:05:25Z</dcterms:modified>
</cp:coreProperties>
</file>