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8.xml" ContentType="application/vnd.openxmlformats-officedocument.presentationml.notesSlide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446" r:id="rId2"/>
    <p:sldId id="342" r:id="rId3"/>
    <p:sldId id="341" r:id="rId4"/>
    <p:sldId id="343" r:id="rId5"/>
    <p:sldId id="334" r:id="rId6"/>
    <p:sldId id="344" r:id="rId7"/>
    <p:sldId id="346" r:id="rId8"/>
    <p:sldId id="350" r:id="rId9"/>
    <p:sldId id="352" r:id="rId10"/>
    <p:sldId id="353" r:id="rId11"/>
    <p:sldId id="354" r:id="rId12"/>
    <p:sldId id="357" r:id="rId13"/>
    <p:sldId id="358" r:id="rId14"/>
    <p:sldId id="355" r:id="rId15"/>
    <p:sldId id="359" r:id="rId16"/>
    <p:sldId id="368" r:id="rId17"/>
    <p:sldId id="367" r:id="rId18"/>
    <p:sldId id="369" r:id="rId19"/>
    <p:sldId id="360" r:id="rId20"/>
    <p:sldId id="370" r:id="rId21"/>
    <p:sldId id="371" r:id="rId22"/>
    <p:sldId id="372" r:id="rId23"/>
    <p:sldId id="373" r:id="rId24"/>
    <p:sldId id="374" r:id="rId25"/>
    <p:sldId id="384" r:id="rId26"/>
    <p:sldId id="380" r:id="rId27"/>
    <p:sldId id="381" r:id="rId28"/>
    <p:sldId id="383" r:id="rId29"/>
    <p:sldId id="439" r:id="rId30"/>
    <p:sldId id="387" r:id="rId31"/>
    <p:sldId id="386" r:id="rId32"/>
    <p:sldId id="390" r:id="rId33"/>
    <p:sldId id="388" r:id="rId34"/>
    <p:sldId id="396" r:id="rId35"/>
    <p:sldId id="403" r:id="rId36"/>
    <p:sldId id="404" r:id="rId37"/>
    <p:sldId id="400" r:id="rId38"/>
    <p:sldId id="405" r:id="rId39"/>
    <p:sldId id="407" r:id="rId40"/>
    <p:sldId id="402" r:id="rId41"/>
    <p:sldId id="406" r:id="rId42"/>
    <p:sldId id="408" r:id="rId43"/>
    <p:sldId id="409" r:id="rId44"/>
    <p:sldId id="410" r:id="rId45"/>
    <p:sldId id="411" r:id="rId46"/>
    <p:sldId id="412" r:id="rId47"/>
    <p:sldId id="413" r:id="rId48"/>
    <p:sldId id="415" r:id="rId49"/>
    <p:sldId id="414" r:id="rId50"/>
    <p:sldId id="416" r:id="rId51"/>
    <p:sldId id="417" r:id="rId52"/>
    <p:sldId id="436" r:id="rId53"/>
    <p:sldId id="449" r:id="rId54"/>
    <p:sldId id="420" r:id="rId55"/>
    <p:sldId id="421" r:id="rId56"/>
    <p:sldId id="422" r:id="rId57"/>
    <p:sldId id="425" r:id="rId58"/>
    <p:sldId id="426" r:id="rId59"/>
    <p:sldId id="427" r:id="rId60"/>
    <p:sldId id="428" r:id="rId61"/>
    <p:sldId id="450" r:id="rId62"/>
    <p:sldId id="451" r:id="rId63"/>
    <p:sldId id="431" r:id="rId64"/>
    <p:sldId id="433" r:id="rId65"/>
    <p:sldId id="437" r:id="rId66"/>
    <p:sldId id="434" r:id="rId67"/>
    <p:sldId id="438" r:id="rId68"/>
    <p:sldId id="257" r:id="rId69"/>
    <p:sldId id="291" r:id="rId70"/>
    <p:sldId id="292" r:id="rId71"/>
    <p:sldId id="293" r:id="rId72"/>
    <p:sldId id="318" r:id="rId73"/>
    <p:sldId id="314" r:id="rId74"/>
    <p:sldId id="448" r:id="rId75"/>
    <p:sldId id="316" r:id="rId76"/>
    <p:sldId id="315" r:id="rId77"/>
    <p:sldId id="440" r:id="rId78"/>
    <p:sldId id="394" r:id="rId79"/>
    <p:sldId id="395" r:id="rId80"/>
    <p:sldId id="443" r:id="rId81"/>
    <p:sldId id="444" r:id="rId82"/>
    <p:sldId id="445" r:id="rId83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CCFFCC"/>
    <a:srgbClr val="FFCC00"/>
    <a:srgbClr val="FF9900"/>
    <a:srgbClr val="FFCC66"/>
    <a:srgbClr val="FFCC99"/>
    <a:srgbClr val="CCCC00"/>
    <a:srgbClr val="009900"/>
    <a:srgbClr val="6666FF"/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7314" autoAdjust="0"/>
  </p:normalViewPr>
  <p:slideViewPr>
    <p:cSldViewPr>
      <p:cViewPr varScale="1">
        <p:scale>
          <a:sx n="72" d="100"/>
          <a:sy n="72" d="100"/>
        </p:scale>
        <p:origin x="-4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443356-3D5D-4554-85A0-EA122735975B}" type="doc">
      <dgm:prSet loTypeId="urn:microsoft.com/office/officeart/2005/8/layout/cycle5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E9321C8-4ACC-4335-843B-3D29B68F4DF2}">
      <dgm:prSet phldrT="[Text]"/>
      <dgm:spPr/>
      <dgm:t>
        <a:bodyPr/>
        <a:lstStyle/>
        <a:p>
          <a:r>
            <a:rPr lang="en-US" altLang="zh-CN" dirty="0" smtClean="0">
              <a:ea typeface="SimSun" pitchFamily="2" charset="-122"/>
            </a:rPr>
            <a:t>Source accuracy</a:t>
          </a:r>
        </a:p>
        <a:p>
          <a:endParaRPr lang="en-US" dirty="0" smtClean="0">
            <a:ea typeface="SimSun" pitchFamily="2" charset="-122"/>
          </a:endParaRPr>
        </a:p>
        <a:p>
          <a:endParaRPr lang="en-US" dirty="0"/>
        </a:p>
      </dgm:t>
    </dgm:pt>
    <dgm:pt modelId="{907F9EA3-5D57-47EC-9F6F-FB12D196CFD9}" type="parTrans" cxnId="{919CC1F0-E138-4DFC-B977-2D9FFF1FC6F1}">
      <dgm:prSet/>
      <dgm:spPr/>
      <dgm:t>
        <a:bodyPr/>
        <a:lstStyle/>
        <a:p>
          <a:endParaRPr lang="en-US"/>
        </a:p>
      </dgm:t>
    </dgm:pt>
    <dgm:pt modelId="{D82F21B6-47EF-40F3-B5F5-CBB6D9439994}" type="sibTrans" cxnId="{919CC1F0-E138-4DFC-B977-2D9FFF1FC6F1}">
      <dgm:prSet/>
      <dgm:spPr/>
      <dgm:t>
        <a:bodyPr/>
        <a:lstStyle/>
        <a:p>
          <a:endParaRPr lang="en-US"/>
        </a:p>
      </dgm:t>
    </dgm:pt>
    <dgm:pt modelId="{B56AA6C6-ADC0-40B7-BFBA-DD2BA3111A01}">
      <dgm:prSet phldrT="[Text]"/>
      <dgm:spPr/>
      <dgm:t>
        <a:bodyPr/>
        <a:lstStyle/>
        <a:p>
          <a:r>
            <a:rPr lang="en-US" dirty="0" smtClean="0"/>
            <a:t>Source trustworthy</a:t>
          </a:r>
        </a:p>
        <a:p>
          <a:endParaRPr lang="en-US" dirty="0" smtClean="0"/>
        </a:p>
        <a:p>
          <a:endParaRPr lang="en-US" dirty="0"/>
        </a:p>
      </dgm:t>
    </dgm:pt>
    <dgm:pt modelId="{21F830B4-2759-4CED-B0FF-DE7BEEC9FB2B}" type="parTrans" cxnId="{DD2D7956-6D95-4E02-91EE-8223F5D0EA0A}">
      <dgm:prSet/>
      <dgm:spPr/>
      <dgm:t>
        <a:bodyPr/>
        <a:lstStyle/>
        <a:p>
          <a:endParaRPr lang="en-US"/>
        </a:p>
      </dgm:t>
    </dgm:pt>
    <dgm:pt modelId="{532E78CC-F3AF-4430-9E34-3BD653C262FF}" type="sibTrans" cxnId="{DD2D7956-6D95-4E02-91EE-8223F5D0EA0A}">
      <dgm:prSet/>
      <dgm:spPr/>
      <dgm:t>
        <a:bodyPr/>
        <a:lstStyle/>
        <a:p>
          <a:endParaRPr lang="en-US"/>
        </a:p>
      </dgm:t>
    </dgm:pt>
    <dgm:pt modelId="{9F0CE234-28CA-4326-97FC-28FA830E16B1}">
      <dgm:prSet phldrT="[Text]"/>
      <dgm:spPr/>
      <dgm:t>
        <a:bodyPr/>
        <a:lstStyle/>
        <a:p>
          <a:r>
            <a:rPr lang="en-US" dirty="0" smtClean="0"/>
            <a:t>Value confidence</a:t>
          </a:r>
        </a:p>
        <a:p>
          <a:endParaRPr lang="en-US" dirty="0" smtClean="0"/>
        </a:p>
        <a:p>
          <a:endParaRPr lang="en-US" dirty="0"/>
        </a:p>
      </dgm:t>
    </dgm:pt>
    <dgm:pt modelId="{607611C9-3BB4-40BF-8937-3731B4B31173}" type="parTrans" cxnId="{7E51FC66-AFA0-4AE5-A3EA-0CAE4EE84B2B}">
      <dgm:prSet/>
      <dgm:spPr/>
      <dgm:t>
        <a:bodyPr/>
        <a:lstStyle/>
        <a:p>
          <a:endParaRPr lang="en-US"/>
        </a:p>
      </dgm:t>
    </dgm:pt>
    <dgm:pt modelId="{7FD57F0D-D3D5-4B5C-9378-15E44610100E}" type="sibTrans" cxnId="{7E51FC66-AFA0-4AE5-A3EA-0CAE4EE84B2B}">
      <dgm:prSet/>
      <dgm:spPr/>
      <dgm:t>
        <a:bodyPr/>
        <a:lstStyle/>
        <a:p>
          <a:endParaRPr lang="en-US"/>
        </a:p>
      </dgm:t>
    </dgm:pt>
    <dgm:pt modelId="{6254016B-7327-4EDD-A9A3-086CADA53B67}">
      <dgm:prSet phldrT="[Text]"/>
      <dgm:spPr/>
      <dgm:t>
        <a:bodyPr/>
        <a:lstStyle/>
        <a:p>
          <a:r>
            <a:rPr lang="en-US" dirty="0" smtClean="0"/>
            <a:t>Value probability</a:t>
          </a:r>
        </a:p>
        <a:p>
          <a:endParaRPr lang="en-US" dirty="0" smtClean="0"/>
        </a:p>
        <a:p>
          <a:endParaRPr lang="en-US" dirty="0"/>
        </a:p>
      </dgm:t>
    </dgm:pt>
    <dgm:pt modelId="{BEAE7745-E425-4BE7-A8F5-C125134DB7FE}" type="parTrans" cxnId="{4CEE88E5-8347-45F2-BE61-1E49C9E7CCDB}">
      <dgm:prSet/>
      <dgm:spPr/>
      <dgm:t>
        <a:bodyPr/>
        <a:lstStyle/>
        <a:p>
          <a:endParaRPr lang="en-US"/>
        </a:p>
      </dgm:t>
    </dgm:pt>
    <dgm:pt modelId="{82C97A8C-2CDC-495E-AEA3-809EC9ED7513}" type="sibTrans" cxnId="{4CEE88E5-8347-45F2-BE61-1E49C9E7CCDB}">
      <dgm:prSet/>
      <dgm:spPr/>
      <dgm:t>
        <a:bodyPr/>
        <a:lstStyle/>
        <a:p>
          <a:endParaRPr lang="en-US"/>
        </a:p>
      </dgm:t>
    </dgm:pt>
    <dgm:pt modelId="{79E489BC-CE9A-4E4D-9616-36A2E277079D}" type="pres">
      <dgm:prSet presAssocID="{E8443356-3D5D-4554-85A0-EA122735975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8F5344-1146-4202-A9A1-6D45892679D1}" type="pres">
      <dgm:prSet presAssocID="{9E9321C8-4ACC-4335-843B-3D29B68F4DF2}" presName="node" presStyleLbl="node1" presStyleIdx="0" presStyleCnt="4" custScaleX="123845" custScaleY="108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268051-0530-456F-B2CA-4BF190A95CE3}" type="pres">
      <dgm:prSet presAssocID="{9E9321C8-4ACC-4335-843B-3D29B68F4DF2}" presName="spNode" presStyleCnt="0"/>
      <dgm:spPr/>
    </dgm:pt>
    <dgm:pt modelId="{CB3E3235-9AB5-4F75-9B2E-9BE5DDCDFFCB}" type="pres">
      <dgm:prSet presAssocID="{D82F21B6-47EF-40F3-B5F5-CBB6D9439994}" presName="sibTrans" presStyleLbl="sibTrans1D1" presStyleIdx="0" presStyleCnt="4"/>
      <dgm:spPr/>
      <dgm:t>
        <a:bodyPr/>
        <a:lstStyle/>
        <a:p>
          <a:endParaRPr lang="en-US"/>
        </a:p>
      </dgm:t>
    </dgm:pt>
    <dgm:pt modelId="{642B6751-750B-46FE-B159-CAD1F0CAC968}" type="pres">
      <dgm:prSet presAssocID="{B56AA6C6-ADC0-40B7-BFBA-DD2BA3111A01}" presName="node" presStyleLbl="node1" presStyleIdx="1" presStyleCnt="4" custScaleX="122591" custScaleY="111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2F43AD-4A23-4589-8DB2-6A42C9396439}" type="pres">
      <dgm:prSet presAssocID="{B56AA6C6-ADC0-40B7-BFBA-DD2BA3111A01}" presName="spNode" presStyleCnt="0"/>
      <dgm:spPr/>
    </dgm:pt>
    <dgm:pt modelId="{18E2C915-2EE9-45DF-9908-377951E6A4D2}" type="pres">
      <dgm:prSet presAssocID="{532E78CC-F3AF-4430-9E34-3BD653C262FF}" presName="sibTrans" presStyleLbl="sibTrans1D1" presStyleIdx="1" presStyleCnt="4"/>
      <dgm:spPr/>
      <dgm:t>
        <a:bodyPr/>
        <a:lstStyle/>
        <a:p>
          <a:endParaRPr lang="en-US"/>
        </a:p>
      </dgm:t>
    </dgm:pt>
    <dgm:pt modelId="{E89FA6F9-754D-404A-8CDB-3069F8EA226F}" type="pres">
      <dgm:prSet presAssocID="{9F0CE234-28CA-4326-97FC-28FA830E16B1}" presName="node" presStyleLbl="node1" presStyleIdx="2" presStyleCnt="4" custScaleX="127407" custScaleY="106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1A849-0499-4720-9C97-9CF1F1DC8F89}" type="pres">
      <dgm:prSet presAssocID="{9F0CE234-28CA-4326-97FC-28FA830E16B1}" presName="spNode" presStyleCnt="0"/>
      <dgm:spPr/>
    </dgm:pt>
    <dgm:pt modelId="{1A2981E4-3183-4DBC-8F66-6A61E086966F}" type="pres">
      <dgm:prSet presAssocID="{7FD57F0D-D3D5-4B5C-9378-15E44610100E}" presName="sibTrans" presStyleLbl="sibTrans1D1" presStyleIdx="2" presStyleCnt="4"/>
      <dgm:spPr/>
      <dgm:t>
        <a:bodyPr/>
        <a:lstStyle/>
        <a:p>
          <a:endParaRPr lang="en-US"/>
        </a:p>
      </dgm:t>
    </dgm:pt>
    <dgm:pt modelId="{27B58AE0-FC4D-4B2F-AB16-DE1162131650}" type="pres">
      <dgm:prSet presAssocID="{6254016B-7327-4EDD-A9A3-086CADA53B67}" presName="node" presStyleLbl="node1" presStyleIdx="3" presStyleCnt="4" custScaleX="123040" custScaleY="111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753F90-2031-40C6-B19E-7EE39560A72E}" type="pres">
      <dgm:prSet presAssocID="{6254016B-7327-4EDD-A9A3-086CADA53B67}" presName="spNode" presStyleCnt="0"/>
      <dgm:spPr/>
    </dgm:pt>
    <dgm:pt modelId="{3137AB93-AFD7-4958-B697-7C09A1486D4D}" type="pres">
      <dgm:prSet presAssocID="{82C97A8C-2CDC-495E-AEA3-809EC9ED7513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919CC1F0-E138-4DFC-B977-2D9FFF1FC6F1}" srcId="{E8443356-3D5D-4554-85A0-EA122735975B}" destId="{9E9321C8-4ACC-4335-843B-3D29B68F4DF2}" srcOrd="0" destOrd="0" parTransId="{907F9EA3-5D57-47EC-9F6F-FB12D196CFD9}" sibTransId="{D82F21B6-47EF-40F3-B5F5-CBB6D9439994}"/>
    <dgm:cxn modelId="{81E5784F-A7AF-45DA-BD14-616E0B711842}" type="presOf" srcId="{D82F21B6-47EF-40F3-B5F5-CBB6D9439994}" destId="{CB3E3235-9AB5-4F75-9B2E-9BE5DDCDFFCB}" srcOrd="0" destOrd="0" presId="urn:microsoft.com/office/officeart/2005/8/layout/cycle5"/>
    <dgm:cxn modelId="{FC77F3D7-0C95-41CA-8953-269E38DB0657}" type="presOf" srcId="{E8443356-3D5D-4554-85A0-EA122735975B}" destId="{79E489BC-CE9A-4E4D-9616-36A2E277079D}" srcOrd="0" destOrd="0" presId="urn:microsoft.com/office/officeart/2005/8/layout/cycle5"/>
    <dgm:cxn modelId="{363437F2-6D7C-41BA-9809-EBCD98CA58A4}" type="presOf" srcId="{82C97A8C-2CDC-495E-AEA3-809EC9ED7513}" destId="{3137AB93-AFD7-4958-B697-7C09A1486D4D}" srcOrd="0" destOrd="0" presId="urn:microsoft.com/office/officeart/2005/8/layout/cycle5"/>
    <dgm:cxn modelId="{309B43AC-D9D0-40EB-9DE7-FEEBE8408A4A}" type="presOf" srcId="{9E9321C8-4ACC-4335-843B-3D29B68F4DF2}" destId="{318F5344-1146-4202-A9A1-6D45892679D1}" srcOrd="0" destOrd="0" presId="urn:microsoft.com/office/officeart/2005/8/layout/cycle5"/>
    <dgm:cxn modelId="{1B6FD815-BCAF-49FF-95AD-840BBCAC0480}" type="presOf" srcId="{7FD57F0D-D3D5-4B5C-9378-15E44610100E}" destId="{1A2981E4-3183-4DBC-8F66-6A61E086966F}" srcOrd="0" destOrd="0" presId="urn:microsoft.com/office/officeart/2005/8/layout/cycle5"/>
    <dgm:cxn modelId="{F9C7A852-EEF1-414D-9712-78CE87A98D7E}" type="presOf" srcId="{B56AA6C6-ADC0-40B7-BFBA-DD2BA3111A01}" destId="{642B6751-750B-46FE-B159-CAD1F0CAC968}" srcOrd="0" destOrd="0" presId="urn:microsoft.com/office/officeart/2005/8/layout/cycle5"/>
    <dgm:cxn modelId="{49098CF5-B301-4062-A9B6-05EA3E38C053}" type="presOf" srcId="{9F0CE234-28CA-4326-97FC-28FA830E16B1}" destId="{E89FA6F9-754D-404A-8CDB-3069F8EA226F}" srcOrd="0" destOrd="0" presId="urn:microsoft.com/office/officeart/2005/8/layout/cycle5"/>
    <dgm:cxn modelId="{DD2D7956-6D95-4E02-91EE-8223F5D0EA0A}" srcId="{E8443356-3D5D-4554-85A0-EA122735975B}" destId="{B56AA6C6-ADC0-40B7-BFBA-DD2BA3111A01}" srcOrd="1" destOrd="0" parTransId="{21F830B4-2759-4CED-B0FF-DE7BEEC9FB2B}" sibTransId="{532E78CC-F3AF-4430-9E34-3BD653C262FF}"/>
    <dgm:cxn modelId="{7E51FC66-AFA0-4AE5-A3EA-0CAE4EE84B2B}" srcId="{E8443356-3D5D-4554-85A0-EA122735975B}" destId="{9F0CE234-28CA-4326-97FC-28FA830E16B1}" srcOrd="2" destOrd="0" parTransId="{607611C9-3BB4-40BF-8937-3731B4B31173}" sibTransId="{7FD57F0D-D3D5-4B5C-9378-15E44610100E}"/>
    <dgm:cxn modelId="{8909861E-FF37-45F5-9AB4-907D13E69282}" type="presOf" srcId="{532E78CC-F3AF-4430-9E34-3BD653C262FF}" destId="{18E2C915-2EE9-45DF-9908-377951E6A4D2}" srcOrd="0" destOrd="0" presId="urn:microsoft.com/office/officeart/2005/8/layout/cycle5"/>
    <dgm:cxn modelId="{4AE0CF30-DDBA-497A-A1DC-E72F6AF39924}" type="presOf" srcId="{6254016B-7327-4EDD-A9A3-086CADA53B67}" destId="{27B58AE0-FC4D-4B2F-AB16-DE1162131650}" srcOrd="0" destOrd="0" presId="urn:microsoft.com/office/officeart/2005/8/layout/cycle5"/>
    <dgm:cxn modelId="{4CEE88E5-8347-45F2-BE61-1E49C9E7CCDB}" srcId="{E8443356-3D5D-4554-85A0-EA122735975B}" destId="{6254016B-7327-4EDD-A9A3-086CADA53B67}" srcOrd="3" destOrd="0" parTransId="{BEAE7745-E425-4BE7-A8F5-C125134DB7FE}" sibTransId="{82C97A8C-2CDC-495E-AEA3-809EC9ED7513}"/>
    <dgm:cxn modelId="{B823FEF2-53D7-4EDB-844D-A925D4CE0193}" type="presParOf" srcId="{79E489BC-CE9A-4E4D-9616-36A2E277079D}" destId="{318F5344-1146-4202-A9A1-6D45892679D1}" srcOrd="0" destOrd="0" presId="urn:microsoft.com/office/officeart/2005/8/layout/cycle5"/>
    <dgm:cxn modelId="{3AB54F10-4FCD-4A6A-9D87-060531E77B8B}" type="presParOf" srcId="{79E489BC-CE9A-4E4D-9616-36A2E277079D}" destId="{50268051-0530-456F-B2CA-4BF190A95CE3}" srcOrd="1" destOrd="0" presId="urn:microsoft.com/office/officeart/2005/8/layout/cycle5"/>
    <dgm:cxn modelId="{0103E60C-A690-4026-873B-CD4272E3A0BF}" type="presParOf" srcId="{79E489BC-CE9A-4E4D-9616-36A2E277079D}" destId="{CB3E3235-9AB5-4F75-9B2E-9BE5DDCDFFCB}" srcOrd="2" destOrd="0" presId="urn:microsoft.com/office/officeart/2005/8/layout/cycle5"/>
    <dgm:cxn modelId="{05B5607A-847E-4DF5-A5A1-697C5722B808}" type="presParOf" srcId="{79E489BC-CE9A-4E4D-9616-36A2E277079D}" destId="{642B6751-750B-46FE-B159-CAD1F0CAC968}" srcOrd="3" destOrd="0" presId="urn:microsoft.com/office/officeart/2005/8/layout/cycle5"/>
    <dgm:cxn modelId="{3DF81A60-84F8-4B16-A64C-4DEAD96E3318}" type="presParOf" srcId="{79E489BC-CE9A-4E4D-9616-36A2E277079D}" destId="{5F2F43AD-4A23-4589-8DB2-6A42C9396439}" srcOrd="4" destOrd="0" presId="urn:microsoft.com/office/officeart/2005/8/layout/cycle5"/>
    <dgm:cxn modelId="{B8F2FBC1-8292-4A73-8456-4A16DCD5AFB8}" type="presParOf" srcId="{79E489BC-CE9A-4E4D-9616-36A2E277079D}" destId="{18E2C915-2EE9-45DF-9908-377951E6A4D2}" srcOrd="5" destOrd="0" presId="urn:microsoft.com/office/officeart/2005/8/layout/cycle5"/>
    <dgm:cxn modelId="{1E1B8189-B7A4-48CB-B529-3E8C283D4967}" type="presParOf" srcId="{79E489BC-CE9A-4E4D-9616-36A2E277079D}" destId="{E89FA6F9-754D-404A-8CDB-3069F8EA226F}" srcOrd="6" destOrd="0" presId="urn:microsoft.com/office/officeart/2005/8/layout/cycle5"/>
    <dgm:cxn modelId="{EB795E39-B434-4E85-9ADA-3A344B52EE63}" type="presParOf" srcId="{79E489BC-CE9A-4E4D-9616-36A2E277079D}" destId="{0941A849-0499-4720-9C97-9CF1F1DC8F89}" srcOrd="7" destOrd="0" presId="urn:microsoft.com/office/officeart/2005/8/layout/cycle5"/>
    <dgm:cxn modelId="{039BA380-5132-4E8F-A8B7-AE359B8F2DA1}" type="presParOf" srcId="{79E489BC-CE9A-4E4D-9616-36A2E277079D}" destId="{1A2981E4-3183-4DBC-8F66-6A61E086966F}" srcOrd="8" destOrd="0" presId="urn:microsoft.com/office/officeart/2005/8/layout/cycle5"/>
    <dgm:cxn modelId="{E871EA21-03D6-4780-9C6F-42885EC386E2}" type="presParOf" srcId="{79E489BC-CE9A-4E4D-9616-36A2E277079D}" destId="{27B58AE0-FC4D-4B2F-AB16-DE1162131650}" srcOrd="9" destOrd="0" presId="urn:microsoft.com/office/officeart/2005/8/layout/cycle5"/>
    <dgm:cxn modelId="{9893D606-52A4-4300-9A43-06FE48A38B46}" type="presParOf" srcId="{79E489BC-CE9A-4E4D-9616-36A2E277079D}" destId="{97753F90-2031-40C6-B19E-7EE39560A72E}" srcOrd="10" destOrd="0" presId="urn:microsoft.com/office/officeart/2005/8/layout/cycle5"/>
    <dgm:cxn modelId="{173128B6-BFA4-4033-951B-8B64D1FADCDD}" type="presParOf" srcId="{79E489BC-CE9A-4E4D-9616-36A2E277079D}" destId="{3137AB93-AFD7-4958-B697-7C09A1486D4D}" srcOrd="11" destOrd="0" presId="urn:microsoft.com/office/officeart/2005/8/layout/cycle5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29BBF65-A38C-4D67-BF72-ABFAA066975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37F398-B729-49B9-9D9B-174E33C3D9A4}">
      <dgm:prSet/>
      <dgm:spPr/>
      <dgm:t>
        <a:bodyPr/>
        <a:lstStyle/>
        <a:p>
          <a:pPr rtl="0"/>
          <a:r>
            <a:rPr lang="en-US" b="0" i="0" baseline="0" dirty="0" smtClean="0"/>
            <a:t>Query </a:t>
          </a:r>
        </a:p>
        <a:p>
          <a:pPr rtl="0"/>
          <a:r>
            <a:rPr lang="en-US" b="0" i="0" baseline="0" dirty="0" smtClean="0"/>
            <a:t>Answering</a:t>
          </a:r>
          <a:endParaRPr lang="en-US" b="0" i="0" baseline="0" dirty="0"/>
        </a:p>
      </dgm:t>
    </dgm:pt>
    <dgm:pt modelId="{A19BA890-DCF2-421C-AF22-A38408F7C63D}" type="sibTrans" cxnId="{0248E023-58E9-47FC-A36A-82E1FD301E8C}">
      <dgm:prSet/>
      <dgm:spPr/>
      <dgm:t>
        <a:bodyPr/>
        <a:lstStyle/>
        <a:p>
          <a:endParaRPr lang="en-US"/>
        </a:p>
      </dgm:t>
    </dgm:pt>
    <dgm:pt modelId="{55155DA6-0E27-4C98-814B-7881A255057D}" type="parTrans" cxnId="{0248E023-58E9-47FC-A36A-82E1FD301E8C}">
      <dgm:prSet/>
      <dgm:spPr/>
      <dgm:t>
        <a:bodyPr/>
        <a:lstStyle/>
        <a:p>
          <a:endParaRPr lang="en-US"/>
        </a:p>
      </dgm:t>
    </dgm:pt>
    <dgm:pt modelId="{5C0A8ABB-890F-44E2-A92D-21B67FDFC8D6}">
      <dgm:prSet custT="1"/>
      <dgm:spPr/>
      <dgm:t>
        <a:bodyPr/>
        <a:lstStyle/>
        <a:p>
          <a:pPr rtl="0"/>
          <a:r>
            <a:rPr lang="en-US" sz="1600" b="0" i="0" baseline="0" dirty="0" smtClean="0"/>
            <a:t>Data </a:t>
          </a:r>
        </a:p>
        <a:p>
          <a:pPr rtl="0"/>
          <a:r>
            <a:rPr lang="en-US" sz="1600" b="0" i="0" baseline="0" dirty="0" smtClean="0"/>
            <a:t>Fusion</a:t>
          </a:r>
          <a:endParaRPr lang="en-US" sz="1600" dirty="0"/>
        </a:p>
      </dgm:t>
    </dgm:pt>
    <dgm:pt modelId="{8D414579-B374-4DA1-A3DB-97BDEB49D407}" type="sibTrans" cxnId="{C7A757E1-C2D9-4864-BC76-0E4DE4040556}">
      <dgm:prSet/>
      <dgm:spPr/>
      <dgm:t>
        <a:bodyPr/>
        <a:lstStyle/>
        <a:p>
          <a:endParaRPr lang="en-US"/>
        </a:p>
      </dgm:t>
    </dgm:pt>
    <dgm:pt modelId="{4AE8D4A8-EC60-484A-A8FA-810E85AD8F07}" type="parTrans" cxnId="{C7A757E1-C2D9-4864-BC76-0E4DE4040556}">
      <dgm:prSet/>
      <dgm:spPr/>
      <dgm:t>
        <a:bodyPr/>
        <a:lstStyle/>
        <a:p>
          <a:endParaRPr lang="en-US"/>
        </a:p>
      </dgm:t>
    </dgm:pt>
    <dgm:pt modelId="{5A6C2F4D-6684-40D5-9F76-885AB4AB409E}">
      <dgm:prSet/>
      <dgm:spPr/>
      <dgm:t>
        <a:bodyPr/>
        <a:lstStyle/>
        <a:p>
          <a:pPr rtl="0"/>
          <a:r>
            <a:rPr lang="en-US" b="0" i="0" baseline="0" dirty="0" smtClean="0"/>
            <a:t>Record </a:t>
          </a:r>
        </a:p>
        <a:p>
          <a:pPr rtl="0"/>
          <a:r>
            <a:rPr lang="en-US" b="0" i="0" baseline="0" dirty="0" smtClean="0"/>
            <a:t>Linkage</a:t>
          </a:r>
          <a:endParaRPr lang="en-US" dirty="0"/>
        </a:p>
      </dgm:t>
    </dgm:pt>
    <dgm:pt modelId="{F3CBEAA0-7B14-4DBC-A2A7-25332FE15849}" type="parTrans" cxnId="{045640EA-EF28-4963-901B-9C582CCEC766}">
      <dgm:prSet/>
      <dgm:spPr/>
      <dgm:t>
        <a:bodyPr/>
        <a:lstStyle/>
        <a:p>
          <a:endParaRPr lang="en-US"/>
        </a:p>
      </dgm:t>
    </dgm:pt>
    <dgm:pt modelId="{333E5471-4D2A-4048-ABF6-C9A7A438FC82}" type="sibTrans" cxnId="{045640EA-EF28-4963-901B-9C582CCEC766}">
      <dgm:prSet/>
      <dgm:spPr/>
      <dgm:t>
        <a:bodyPr/>
        <a:lstStyle/>
        <a:p>
          <a:endParaRPr lang="en-US"/>
        </a:p>
      </dgm:t>
    </dgm:pt>
    <dgm:pt modelId="{50C9C410-89AC-4A14-B432-85E5201F9348}">
      <dgm:prSet custT="1"/>
      <dgm:spPr/>
      <dgm:t>
        <a:bodyPr/>
        <a:lstStyle/>
        <a:p>
          <a:pPr rtl="0"/>
          <a:r>
            <a:rPr lang="en-US" sz="1600" b="0" i="0" baseline="0" dirty="0" smtClean="0"/>
            <a:t>Truth discovery</a:t>
          </a:r>
          <a:endParaRPr lang="en-US" sz="1600" b="0" i="0" baseline="0" dirty="0"/>
        </a:p>
      </dgm:t>
    </dgm:pt>
    <dgm:pt modelId="{84359112-1246-4875-95A5-09A0109EA051}" type="parTrans" cxnId="{51033ECF-30ED-42DB-AFE3-C96AE6B1E6CF}">
      <dgm:prSet/>
      <dgm:spPr/>
      <dgm:t>
        <a:bodyPr/>
        <a:lstStyle/>
        <a:p>
          <a:endParaRPr lang="en-US"/>
        </a:p>
      </dgm:t>
    </dgm:pt>
    <dgm:pt modelId="{7901979B-08DF-421A-82A9-89FC4EBD4CD0}" type="sibTrans" cxnId="{51033ECF-30ED-42DB-AFE3-C96AE6B1E6CF}">
      <dgm:prSet/>
      <dgm:spPr/>
      <dgm:t>
        <a:bodyPr/>
        <a:lstStyle/>
        <a:p>
          <a:endParaRPr lang="en-US"/>
        </a:p>
      </dgm:t>
    </dgm:pt>
    <dgm:pt modelId="{558636EB-AC2B-446D-A458-985AE276FCF3}">
      <dgm:prSet custT="1"/>
      <dgm:spPr/>
      <dgm:t>
        <a:bodyPr/>
        <a:lstStyle/>
        <a:p>
          <a:pPr rtl="0"/>
          <a:r>
            <a:rPr lang="en-US" sz="1600" b="0" i="0" baseline="0" dirty="0" smtClean="0"/>
            <a:t>Integrating probabilistic data</a:t>
          </a:r>
          <a:endParaRPr lang="en-US" sz="1600" b="0" i="0" baseline="0" dirty="0"/>
        </a:p>
      </dgm:t>
    </dgm:pt>
    <dgm:pt modelId="{1E53323D-C6CE-4A1E-8C6B-99B9F7A38E05}" type="parTrans" cxnId="{03AF68B9-A753-442B-A9EC-C55D18FCD596}">
      <dgm:prSet/>
      <dgm:spPr/>
      <dgm:t>
        <a:bodyPr/>
        <a:lstStyle/>
        <a:p>
          <a:endParaRPr lang="en-US"/>
        </a:p>
      </dgm:t>
    </dgm:pt>
    <dgm:pt modelId="{0CF4A28A-D498-4688-96DB-3BA16A0DE7D7}" type="sibTrans" cxnId="{03AF68B9-A753-442B-A9EC-C55D18FCD596}">
      <dgm:prSet/>
      <dgm:spPr/>
      <dgm:t>
        <a:bodyPr/>
        <a:lstStyle/>
        <a:p>
          <a:endParaRPr lang="en-US"/>
        </a:p>
      </dgm:t>
    </dgm:pt>
    <dgm:pt modelId="{576B6E93-91FD-4C91-A104-6093DEFAFB8C}">
      <dgm:prSet custT="1"/>
      <dgm:spPr/>
      <dgm:t>
        <a:bodyPr/>
        <a:lstStyle/>
        <a:p>
          <a:pPr rtl="0"/>
          <a:r>
            <a:rPr lang="en-US" sz="1400" b="0" i="0" baseline="0" dirty="0" smtClean="0"/>
            <a:t>Improve record linkage</a:t>
          </a:r>
          <a:endParaRPr lang="en-US" sz="1400" b="0" i="0" baseline="0" dirty="0"/>
        </a:p>
      </dgm:t>
    </dgm:pt>
    <dgm:pt modelId="{A8320279-2D80-4D0C-B00B-3DB5591F66DF}" type="parTrans" cxnId="{EB2BEC5E-65A2-4445-BC25-312A61DD0581}">
      <dgm:prSet/>
      <dgm:spPr/>
      <dgm:t>
        <a:bodyPr/>
        <a:lstStyle/>
        <a:p>
          <a:endParaRPr lang="en-US"/>
        </a:p>
      </dgm:t>
    </dgm:pt>
    <dgm:pt modelId="{0F0C350F-3538-4782-B8D7-F8210CF57D45}" type="sibTrans" cxnId="{EB2BEC5E-65A2-4445-BC25-312A61DD0581}">
      <dgm:prSet/>
      <dgm:spPr/>
      <dgm:t>
        <a:bodyPr/>
        <a:lstStyle/>
        <a:p>
          <a:endParaRPr lang="en-US"/>
        </a:p>
      </dgm:t>
    </dgm:pt>
    <dgm:pt modelId="{022A5639-9692-451F-AE84-944BE166EC2F}">
      <dgm:prSet custT="1"/>
      <dgm:spPr/>
      <dgm:t>
        <a:bodyPr/>
        <a:lstStyle/>
        <a:p>
          <a:pPr rtl="0"/>
          <a:r>
            <a:rPr lang="en-US" sz="1400" b="0" i="0" baseline="0" dirty="0" smtClean="0"/>
            <a:t>Distinguish bet wrong values and alter representations</a:t>
          </a:r>
          <a:endParaRPr lang="en-US" sz="1400" b="0" i="0" baseline="0" dirty="0"/>
        </a:p>
      </dgm:t>
    </dgm:pt>
    <dgm:pt modelId="{BCC13C93-0D8D-49AE-963A-AAF29F514E0E}" type="parTrans" cxnId="{283361C2-AE62-48A8-8C1C-0291995EF04D}">
      <dgm:prSet/>
      <dgm:spPr/>
      <dgm:t>
        <a:bodyPr/>
        <a:lstStyle/>
        <a:p>
          <a:endParaRPr lang="en-US"/>
        </a:p>
      </dgm:t>
    </dgm:pt>
    <dgm:pt modelId="{FBCCEBCB-8809-4CDC-AA94-6AB1EAC3CA60}" type="sibTrans" cxnId="{283361C2-AE62-48A8-8C1C-0291995EF04D}">
      <dgm:prSet/>
      <dgm:spPr/>
      <dgm:t>
        <a:bodyPr/>
        <a:lstStyle/>
        <a:p>
          <a:endParaRPr lang="en-US"/>
        </a:p>
      </dgm:t>
    </dgm:pt>
    <dgm:pt modelId="{AD06D490-824E-494E-977C-4F0BB1FD090F}">
      <dgm:prSet custT="1"/>
      <dgm:spPr/>
      <dgm:t>
        <a:bodyPr/>
        <a:lstStyle/>
        <a:p>
          <a:pPr rtl="0"/>
          <a:r>
            <a:rPr lang="en-US" sz="1600" b="0" i="0" baseline="0" dirty="0" smtClean="0"/>
            <a:t>Query optimization</a:t>
          </a:r>
          <a:endParaRPr lang="en-US" sz="1600" b="0" i="0" baseline="0" dirty="0"/>
        </a:p>
      </dgm:t>
    </dgm:pt>
    <dgm:pt modelId="{E471518A-5E1F-47DD-BBDB-524177747AA8}" type="parTrans" cxnId="{35E69093-46FC-4009-8C79-4C7CE8536636}">
      <dgm:prSet/>
      <dgm:spPr/>
      <dgm:t>
        <a:bodyPr/>
        <a:lstStyle/>
        <a:p>
          <a:endParaRPr lang="en-US"/>
        </a:p>
      </dgm:t>
    </dgm:pt>
    <dgm:pt modelId="{35DC4E97-4204-42BA-982A-296D87790109}" type="sibTrans" cxnId="{35E69093-46FC-4009-8C79-4C7CE8536636}">
      <dgm:prSet/>
      <dgm:spPr/>
      <dgm:t>
        <a:bodyPr/>
        <a:lstStyle/>
        <a:p>
          <a:endParaRPr lang="en-US"/>
        </a:p>
      </dgm:t>
    </dgm:pt>
    <dgm:pt modelId="{0A5AD115-659C-4B5B-B3DB-92725D6BE9A2}">
      <dgm:prSet custT="1"/>
      <dgm:spPr/>
      <dgm:t>
        <a:bodyPr/>
        <a:lstStyle/>
        <a:p>
          <a:pPr rtl="0"/>
          <a:r>
            <a:rPr lang="en-US" sz="1600" b="0" i="0" baseline="0" dirty="0" smtClean="0"/>
            <a:t>Improve schema matching</a:t>
          </a:r>
          <a:endParaRPr lang="en-US" sz="1600" b="0" i="0" baseline="0" dirty="0"/>
        </a:p>
      </dgm:t>
    </dgm:pt>
    <dgm:pt modelId="{327B5B5B-3831-43EF-B976-34278909B5B8}" type="parTrans" cxnId="{EF4E178D-B192-4FD7-8EB4-9899CC908537}">
      <dgm:prSet/>
      <dgm:spPr/>
      <dgm:t>
        <a:bodyPr/>
        <a:lstStyle/>
        <a:p>
          <a:endParaRPr lang="en-US"/>
        </a:p>
      </dgm:t>
    </dgm:pt>
    <dgm:pt modelId="{F6F0C98B-D05C-4805-BF2D-8B9B0D8EC038}" type="sibTrans" cxnId="{EF4E178D-B192-4FD7-8EB4-9899CC908537}">
      <dgm:prSet/>
      <dgm:spPr/>
      <dgm:t>
        <a:bodyPr/>
        <a:lstStyle/>
        <a:p>
          <a:endParaRPr lang="en-US"/>
        </a:p>
      </dgm:t>
    </dgm:pt>
    <dgm:pt modelId="{CE8B0FDB-3D96-4408-AEF7-124BD9C2BB80}">
      <dgm:prSet/>
      <dgm:spPr/>
      <dgm:t>
        <a:bodyPr/>
        <a:lstStyle/>
        <a:p>
          <a:r>
            <a:rPr lang="en-US" b="0" i="0" baseline="0" dirty="0" smtClean="0"/>
            <a:t>Source </a:t>
          </a:r>
          <a:r>
            <a:rPr lang="en-US" b="0" i="0" baseline="0" dirty="0" err="1" smtClean="0"/>
            <a:t>Recom-mendation</a:t>
          </a:r>
          <a:endParaRPr lang="en-US" dirty="0"/>
        </a:p>
      </dgm:t>
    </dgm:pt>
    <dgm:pt modelId="{1FDCCDC4-2181-4FBF-A393-C2C5EBC697A9}" type="parTrans" cxnId="{CEFD004E-D65F-482A-92D7-00074F691F3C}">
      <dgm:prSet/>
      <dgm:spPr/>
      <dgm:t>
        <a:bodyPr/>
        <a:lstStyle/>
        <a:p>
          <a:endParaRPr lang="en-US"/>
        </a:p>
      </dgm:t>
    </dgm:pt>
    <dgm:pt modelId="{2C4F33F5-F5B8-470C-A7BC-3DC5D89A560D}" type="sibTrans" cxnId="{CEFD004E-D65F-482A-92D7-00074F691F3C}">
      <dgm:prSet/>
      <dgm:spPr/>
      <dgm:t>
        <a:bodyPr/>
        <a:lstStyle/>
        <a:p>
          <a:endParaRPr lang="en-US"/>
        </a:p>
      </dgm:t>
    </dgm:pt>
    <dgm:pt modelId="{C8B05128-353E-46CF-B7AD-0835A87342D0}">
      <dgm:prSet custT="1"/>
      <dgm:spPr/>
      <dgm:t>
        <a:bodyPr/>
        <a:lstStyle/>
        <a:p>
          <a:pPr rtl="0"/>
          <a:r>
            <a:rPr lang="en-US" sz="1600" b="0" i="0" baseline="0" dirty="0" smtClean="0"/>
            <a:t>Recommend trustworthy , up-to-date, and independent sources</a:t>
          </a:r>
          <a:endParaRPr lang="en-US" sz="1600" b="0" i="0" baseline="0" dirty="0"/>
        </a:p>
      </dgm:t>
    </dgm:pt>
    <dgm:pt modelId="{8C508842-26FE-4080-8F63-074C563013DB}" type="parTrans" cxnId="{F064DA68-01AF-45D9-B14D-1A9C2747420C}">
      <dgm:prSet/>
      <dgm:spPr/>
      <dgm:t>
        <a:bodyPr/>
        <a:lstStyle/>
        <a:p>
          <a:endParaRPr lang="en-US"/>
        </a:p>
      </dgm:t>
    </dgm:pt>
    <dgm:pt modelId="{10A518F4-4947-4AE1-94C6-A48BF1F3CFCB}" type="sibTrans" cxnId="{F064DA68-01AF-45D9-B14D-1A9C2747420C}">
      <dgm:prSet/>
      <dgm:spPr/>
      <dgm:t>
        <a:bodyPr/>
        <a:lstStyle/>
        <a:p>
          <a:endParaRPr lang="en-US"/>
        </a:p>
      </dgm:t>
    </dgm:pt>
    <dgm:pt modelId="{443BD219-5822-4F6E-BB93-2494B0A240E4}" type="pres">
      <dgm:prSet presAssocID="{F29BBF65-A38C-4D67-BF72-ABFAA066975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6D6EE49-E012-48E6-8B27-E2E50BA6844A}" type="pres">
      <dgm:prSet presAssocID="{5C0A8ABB-890F-44E2-A92D-21B67FDFC8D6}" presName="linNode" presStyleCnt="0"/>
      <dgm:spPr/>
    </dgm:pt>
    <dgm:pt modelId="{F346F691-C50D-4DD3-8ED0-478AF5B91B50}" type="pres">
      <dgm:prSet presAssocID="{5C0A8ABB-890F-44E2-A92D-21B67FDFC8D6}" presName="parentShp" presStyleLbl="node1" presStyleIdx="0" presStyleCnt="4" custScaleX="859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8E882-97B7-4F99-A713-B256A5CCCC5A}" type="pres">
      <dgm:prSet presAssocID="{5C0A8ABB-890F-44E2-A92D-21B67FDFC8D6}" presName="childShp" presStyleLbl="bgAccFollowNode1" presStyleIdx="0" presStyleCnt="4" custScaleX="137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3BE56-0B31-438F-8ED8-57EB9DF47CCC}" type="pres">
      <dgm:prSet presAssocID="{8D414579-B374-4DA1-A3DB-97BDEB49D407}" presName="spacing" presStyleCnt="0"/>
      <dgm:spPr/>
    </dgm:pt>
    <dgm:pt modelId="{16929669-93CC-47FB-AF21-63B338EF2FA6}" type="pres">
      <dgm:prSet presAssocID="{5A6C2F4D-6684-40D5-9F76-885AB4AB409E}" presName="linNode" presStyleCnt="0"/>
      <dgm:spPr/>
    </dgm:pt>
    <dgm:pt modelId="{75707184-5CCD-4FAC-9D39-00D432E38109}" type="pres">
      <dgm:prSet presAssocID="{5A6C2F4D-6684-40D5-9F76-885AB4AB409E}" presName="parentShp" presStyleLbl="node1" presStyleIdx="1" presStyleCnt="4" custScaleX="824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31B69-8191-4786-9688-A878D9F4CB83}" type="pres">
      <dgm:prSet presAssocID="{5A6C2F4D-6684-40D5-9F76-885AB4AB409E}" presName="childShp" presStyleLbl="bgAccFollowNode1" presStyleIdx="1" presStyleCnt="4" custScaleX="132051" custScaleY="102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ED69D-CDE6-4B67-BA17-50D5FF258441}" type="pres">
      <dgm:prSet presAssocID="{333E5471-4D2A-4048-ABF6-C9A7A438FC82}" presName="spacing" presStyleCnt="0"/>
      <dgm:spPr/>
    </dgm:pt>
    <dgm:pt modelId="{3EDB0092-ED94-4735-A109-5F19FC7520E1}" type="pres">
      <dgm:prSet presAssocID="{BD37F398-B729-49B9-9D9B-174E33C3D9A4}" presName="linNode" presStyleCnt="0"/>
      <dgm:spPr/>
    </dgm:pt>
    <dgm:pt modelId="{9195388E-CF6C-46F0-B198-03F7674D4CAA}" type="pres">
      <dgm:prSet presAssocID="{BD37F398-B729-49B9-9D9B-174E33C3D9A4}" presName="parentShp" presStyleLbl="node1" presStyleIdx="2" presStyleCnt="4" custScaleX="82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CC7D84-4185-4B15-B376-D138259969FB}" type="pres">
      <dgm:prSet presAssocID="{BD37F398-B729-49B9-9D9B-174E33C3D9A4}" presName="childShp" presStyleLbl="bgAccFollowNode1" presStyleIdx="2" presStyleCnt="4" custScaleX="1307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884943-CDB3-42A3-BAA6-0FBF93C98B89}" type="pres">
      <dgm:prSet presAssocID="{A19BA890-DCF2-421C-AF22-A38408F7C63D}" presName="spacing" presStyleCnt="0"/>
      <dgm:spPr/>
    </dgm:pt>
    <dgm:pt modelId="{34305305-4F20-4E9D-98C6-071690FB252C}" type="pres">
      <dgm:prSet presAssocID="{CE8B0FDB-3D96-4408-AEF7-124BD9C2BB80}" presName="linNode" presStyleCnt="0"/>
      <dgm:spPr/>
    </dgm:pt>
    <dgm:pt modelId="{34C77B2E-2473-437D-B98D-0E113A77BD82}" type="pres">
      <dgm:prSet presAssocID="{CE8B0FDB-3D96-4408-AEF7-124BD9C2BB80}" presName="parentShp" presStyleLbl="node1" presStyleIdx="3" presStyleCnt="4" custScaleX="73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F41D9D-0A92-46F5-AF4C-44677C6899F0}" type="pres">
      <dgm:prSet presAssocID="{CE8B0FDB-3D96-4408-AEF7-124BD9C2BB80}" presName="childShp" presStyleLbl="bgAccFollowNode1" presStyleIdx="3" presStyleCnt="4" custScaleX="117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BD9545-48C1-47BE-A8DC-F3684415D45A}" type="presOf" srcId="{558636EB-AC2B-446D-A458-985AE276FCF3}" destId="{D8B8E882-97B7-4F99-A713-B256A5CCCC5A}" srcOrd="0" destOrd="1" presId="urn:microsoft.com/office/officeart/2005/8/layout/vList6"/>
    <dgm:cxn modelId="{050E221C-12F1-4FAD-BF4B-F924FC73D84E}" type="presOf" srcId="{0A5AD115-659C-4B5B-B3DB-92725D6BE9A2}" destId="{69CC7D84-4185-4B15-B376-D138259969FB}" srcOrd="0" destOrd="1" presId="urn:microsoft.com/office/officeart/2005/8/layout/vList6"/>
    <dgm:cxn modelId="{51033ECF-30ED-42DB-AFE3-C96AE6B1E6CF}" srcId="{5C0A8ABB-890F-44E2-A92D-21B67FDFC8D6}" destId="{50C9C410-89AC-4A14-B432-85E5201F9348}" srcOrd="0" destOrd="0" parTransId="{84359112-1246-4875-95A5-09A0109EA051}" sibTransId="{7901979B-08DF-421A-82A9-89FC4EBD4CD0}"/>
    <dgm:cxn modelId="{6EC559A5-EBFD-4140-8BE0-C23FE0AA1050}" type="presOf" srcId="{5A6C2F4D-6684-40D5-9F76-885AB4AB409E}" destId="{75707184-5CCD-4FAC-9D39-00D432E38109}" srcOrd="0" destOrd="0" presId="urn:microsoft.com/office/officeart/2005/8/layout/vList6"/>
    <dgm:cxn modelId="{2EC889CF-0360-4DFA-BC9E-3D4064216B1F}" type="presOf" srcId="{AD06D490-824E-494E-977C-4F0BB1FD090F}" destId="{69CC7D84-4185-4B15-B376-D138259969FB}" srcOrd="0" destOrd="0" presId="urn:microsoft.com/office/officeart/2005/8/layout/vList6"/>
    <dgm:cxn modelId="{F064DA68-01AF-45D9-B14D-1A9C2747420C}" srcId="{CE8B0FDB-3D96-4408-AEF7-124BD9C2BB80}" destId="{C8B05128-353E-46CF-B7AD-0835A87342D0}" srcOrd="0" destOrd="0" parTransId="{8C508842-26FE-4080-8F63-074C563013DB}" sibTransId="{10A518F4-4947-4AE1-94C6-A48BF1F3CFCB}"/>
    <dgm:cxn modelId="{CEFD004E-D65F-482A-92D7-00074F691F3C}" srcId="{F29BBF65-A38C-4D67-BF72-ABFAA066975B}" destId="{CE8B0FDB-3D96-4408-AEF7-124BD9C2BB80}" srcOrd="3" destOrd="0" parTransId="{1FDCCDC4-2181-4FBF-A393-C2C5EBC697A9}" sibTransId="{2C4F33F5-F5B8-470C-A7BC-3DC5D89A560D}"/>
    <dgm:cxn modelId="{35E69093-46FC-4009-8C79-4C7CE8536636}" srcId="{BD37F398-B729-49B9-9D9B-174E33C3D9A4}" destId="{AD06D490-824E-494E-977C-4F0BB1FD090F}" srcOrd="0" destOrd="0" parTransId="{E471518A-5E1F-47DD-BBDB-524177747AA8}" sibTransId="{35DC4E97-4204-42BA-982A-296D87790109}"/>
    <dgm:cxn modelId="{283361C2-AE62-48A8-8C1C-0291995EF04D}" srcId="{5A6C2F4D-6684-40D5-9F76-885AB4AB409E}" destId="{022A5639-9692-451F-AE84-944BE166EC2F}" srcOrd="1" destOrd="0" parTransId="{BCC13C93-0D8D-49AE-963A-AAF29F514E0E}" sibTransId="{FBCCEBCB-8809-4CDC-AA94-6AB1EAC3CA60}"/>
    <dgm:cxn modelId="{8D1B3E10-CA90-4067-BD1F-FAA97936E2A9}" type="presOf" srcId="{F29BBF65-A38C-4D67-BF72-ABFAA066975B}" destId="{443BD219-5822-4F6E-BB93-2494B0A240E4}" srcOrd="0" destOrd="0" presId="urn:microsoft.com/office/officeart/2005/8/layout/vList6"/>
    <dgm:cxn modelId="{EB2BEC5E-65A2-4445-BC25-312A61DD0581}" srcId="{5A6C2F4D-6684-40D5-9F76-885AB4AB409E}" destId="{576B6E93-91FD-4C91-A104-6093DEFAFB8C}" srcOrd="0" destOrd="0" parTransId="{A8320279-2D80-4D0C-B00B-3DB5591F66DF}" sibTransId="{0F0C350F-3538-4782-B8D7-F8210CF57D45}"/>
    <dgm:cxn modelId="{EF4E178D-B192-4FD7-8EB4-9899CC908537}" srcId="{BD37F398-B729-49B9-9D9B-174E33C3D9A4}" destId="{0A5AD115-659C-4B5B-B3DB-92725D6BE9A2}" srcOrd="1" destOrd="0" parTransId="{327B5B5B-3831-43EF-B976-34278909B5B8}" sibTransId="{F6F0C98B-D05C-4805-BF2D-8B9B0D8EC038}"/>
    <dgm:cxn modelId="{045640EA-EF28-4963-901B-9C582CCEC766}" srcId="{F29BBF65-A38C-4D67-BF72-ABFAA066975B}" destId="{5A6C2F4D-6684-40D5-9F76-885AB4AB409E}" srcOrd="1" destOrd="0" parTransId="{F3CBEAA0-7B14-4DBC-A2A7-25332FE15849}" sibTransId="{333E5471-4D2A-4048-ABF6-C9A7A438FC82}"/>
    <dgm:cxn modelId="{E5A6B43D-CE7F-4AA7-9F57-8A17937F2CC8}" type="presOf" srcId="{CE8B0FDB-3D96-4408-AEF7-124BD9C2BB80}" destId="{34C77B2E-2473-437D-B98D-0E113A77BD82}" srcOrd="0" destOrd="0" presId="urn:microsoft.com/office/officeart/2005/8/layout/vList6"/>
    <dgm:cxn modelId="{C6217F26-5A7D-4D3C-84D1-F603CB516AE2}" type="presOf" srcId="{5C0A8ABB-890F-44E2-A92D-21B67FDFC8D6}" destId="{F346F691-C50D-4DD3-8ED0-478AF5B91B50}" srcOrd="0" destOrd="0" presId="urn:microsoft.com/office/officeart/2005/8/layout/vList6"/>
    <dgm:cxn modelId="{C7A757E1-C2D9-4864-BC76-0E4DE4040556}" srcId="{F29BBF65-A38C-4D67-BF72-ABFAA066975B}" destId="{5C0A8ABB-890F-44E2-A92D-21B67FDFC8D6}" srcOrd="0" destOrd="0" parTransId="{4AE8D4A8-EC60-484A-A8FA-810E85AD8F07}" sibTransId="{8D414579-B374-4DA1-A3DB-97BDEB49D407}"/>
    <dgm:cxn modelId="{8A63DBD2-5C01-4D29-9292-ED82CCC1CC0C}" type="presOf" srcId="{022A5639-9692-451F-AE84-944BE166EC2F}" destId="{A7C31B69-8191-4786-9688-A878D9F4CB83}" srcOrd="0" destOrd="1" presId="urn:microsoft.com/office/officeart/2005/8/layout/vList6"/>
    <dgm:cxn modelId="{E0A3333C-C7E0-40E6-B7AF-8DFF615BB6A5}" type="presOf" srcId="{50C9C410-89AC-4A14-B432-85E5201F9348}" destId="{D8B8E882-97B7-4F99-A713-B256A5CCCC5A}" srcOrd="0" destOrd="0" presId="urn:microsoft.com/office/officeart/2005/8/layout/vList6"/>
    <dgm:cxn modelId="{9E4B2490-886C-4D2A-B77B-98C2F9848424}" type="presOf" srcId="{C8B05128-353E-46CF-B7AD-0835A87342D0}" destId="{26F41D9D-0A92-46F5-AF4C-44677C6899F0}" srcOrd="0" destOrd="0" presId="urn:microsoft.com/office/officeart/2005/8/layout/vList6"/>
    <dgm:cxn modelId="{03AF68B9-A753-442B-A9EC-C55D18FCD596}" srcId="{5C0A8ABB-890F-44E2-A92D-21B67FDFC8D6}" destId="{558636EB-AC2B-446D-A458-985AE276FCF3}" srcOrd="1" destOrd="0" parTransId="{1E53323D-C6CE-4A1E-8C6B-99B9F7A38E05}" sibTransId="{0CF4A28A-D498-4688-96DB-3BA16A0DE7D7}"/>
    <dgm:cxn modelId="{0248E023-58E9-47FC-A36A-82E1FD301E8C}" srcId="{F29BBF65-A38C-4D67-BF72-ABFAA066975B}" destId="{BD37F398-B729-49B9-9D9B-174E33C3D9A4}" srcOrd="2" destOrd="0" parTransId="{55155DA6-0E27-4C98-814B-7881A255057D}" sibTransId="{A19BA890-DCF2-421C-AF22-A38408F7C63D}"/>
    <dgm:cxn modelId="{321FEC0A-1B23-4EED-B92A-DF83B871C6E1}" type="presOf" srcId="{576B6E93-91FD-4C91-A104-6093DEFAFB8C}" destId="{A7C31B69-8191-4786-9688-A878D9F4CB83}" srcOrd="0" destOrd="0" presId="urn:microsoft.com/office/officeart/2005/8/layout/vList6"/>
    <dgm:cxn modelId="{1EA6D06D-F0B5-4419-AC11-8643C5FC2D4B}" type="presOf" srcId="{BD37F398-B729-49B9-9D9B-174E33C3D9A4}" destId="{9195388E-CF6C-46F0-B198-03F7674D4CAA}" srcOrd="0" destOrd="0" presId="urn:microsoft.com/office/officeart/2005/8/layout/vList6"/>
    <dgm:cxn modelId="{0EDEE10D-41A3-47FD-9F76-3B2D96FFAF1B}" type="presParOf" srcId="{443BD219-5822-4F6E-BB93-2494B0A240E4}" destId="{E6D6EE49-E012-48E6-8B27-E2E50BA6844A}" srcOrd="0" destOrd="0" presId="urn:microsoft.com/office/officeart/2005/8/layout/vList6"/>
    <dgm:cxn modelId="{29C528BB-D270-461E-8457-B18F99677563}" type="presParOf" srcId="{E6D6EE49-E012-48E6-8B27-E2E50BA6844A}" destId="{F346F691-C50D-4DD3-8ED0-478AF5B91B50}" srcOrd="0" destOrd="0" presId="urn:microsoft.com/office/officeart/2005/8/layout/vList6"/>
    <dgm:cxn modelId="{3DE1ACE7-7271-4900-8508-61D3B29E6253}" type="presParOf" srcId="{E6D6EE49-E012-48E6-8B27-E2E50BA6844A}" destId="{D8B8E882-97B7-4F99-A713-B256A5CCCC5A}" srcOrd="1" destOrd="0" presId="urn:microsoft.com/office/officeart/2005/8/layout/vList6"/>
    <dgm:cxn modelId="{62337975-A25D-4474-BC68-746FEC2654BA}" type="presParOf" srcId="{443BD219-5822-4F6E-BB93-2494B0A240E4}" destId="{DD43BE56-0B31-438F-8ED8-57EB9DF47CCC}" srcOrd="1" destOrd="0" presId="urn:microsoft.com/office/officeart/2005/8/layout/vList6"/>
    <dgm:cxn modelId="{D33B97F6-A092-4618-B299-5D47820D94F3}" type="presParOf" srcId="{443BD219-5822-4F6E-BB93-2494B0A240E4}" destId="{16929669-93CC-47FB-AF21-63B338EF2FA6}" srcOrd="2" destOrd="0" presId="urn:microsoft.com/office/officeart/2005/8/layout/vList6"/>
    <dgm:cxn modelId="{239908CC-570C-44B0-A397-F9B42F1C5CB1}" type="presParOf" srcId="{16929669-93CC-47FB-AF21-63B338EF2FA6}" destId="{75707184-5CCD-4FAC-9D39-00D432E38109}" srcOrd="0" destOrd="0" presId="urn:microsoft.com/office/officeart/2005/8/layout/vList6"/>
    <dgm:cxn modelId="{D0503528-96E2-41C5-8316-18E57DA050CE}" type="presParOf" srcId="{16929669-93CC-47FB-AF21-63B338EF2FA6}" destId="{A7C31B69-8191-4786-9688-A878D9F4CB83}" srcOrd="1" destOrd="0" presId="urn:microsoft.com/office/officeart/2005/8/layout/vList6"/>
    <dgm:cxn modelId="{DFA1E694-D664-4FCF-841E-555170953542}" type="presParOf" srcId="{443BD219-5822-4F6E-BB93-2494B0A240E4}" destId="{3A0ED69D-CDE6-4B67-BA17-50D5FF258441}" srcOrd="3" destOrd="0" presId="urn:microsoft.com/office/officeart/2005/8/layout/vList6"/>
    <dgm:cxn modelId="{9FA5F439-DBD9-4058-90D7-B15FD9646EA4}" type="presParOf" srcId="{443BD219-5822-4F6E-BB93-2494B0A240E4}" destId="{3EDB0092-ED94-4735-A109-5F19FC7520E1}" srcOrd="4" destOrd="0" presId="urn:microsoft.com/office/officeart/2005/8/layout/vList6"/>
    <dgm:cxn modelId="{DD111C80-5E58-49E7-8B84-D78343EC7BAA}" type="presParOf" srcId="{3EDB0092-ED94-4735-A109-5F19FC7520E1}" destId="{9195388E-CF6C-46F0-B198-03F7674D4CAA}" srcOrd="0" destOrd="0" presId="urn:microsoft.com/office/officeart/2005/8/layout/vList6"/>
    <dgm:cxn modelId="{0148273F-4408-4188-AC13-CD758EDE7A8E}" type="presParOf" srcId="{3EDB0092-ED94-4735-A109-5F19FC7520E1}" destId="{69CC7D84-4185-4B15-B376-D138259969FB}" srcOrd="1" destOrd="0" presId="urn:microsoft.com/office/officeart/2005/8/layout/vList6"/>
    <dgm:cxn modelId="{40F14BF9-8E17-4A9F-8769-F20C88476A4B}" type="presParOf" srcId="{443BD219-5822-4F6E-BB93-2494B0A240E4}" destId="{22884943-CDB3-42A3-BAA6-0FBF93C98B89}" srcOrd="5" destOrd="0" presId="urn:microsoft.com/office/officeart/2005/8/layout/vList6"/>
    <dgm:cxn modelId="{F237183E-680E-4FEC-80C5-AF82787B2716}" type="presParOf" srcId="{443BD219-5822-4F6E-BB93-2494B0A240E4}" destId="{34305305-4F20-4E9D-98C6-071690FB252C}" srcOrd="6" destOrd="0" presId="urn:microsoft.com/office/officeart/2005/8/layout/vList6"/>
    <dgm:cxn modelId="{AB2DADA7-8B37-45CA-BF7F-3FC978B0ED0E}" type="presParOf" srcId="{34305305-4F20-4E9D-98C6-071690FB252C}" destId="{34C77B2E-2473-437D-B98D-0E113A77BD82}" srcOrd="0" destOrd="0" presId="urn:microsoft.com/office/officeart/2005/8/layout/vList6"/>
    <dgm:cxn modelId="{DA03205D-9884-4512-8F6B-0A5B5DACF5A5}" type="presParOf" srcId="{34305305-4F20-4E9D-98C6-071690FB252C}" destId="{26F41D9D-0A92-46F5-AF4C-44677C6899F0}" srcOrd="1" destOrd="0" presId="urn:microsoft.com/office/officeart/2005/8/layout/vList6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554BDF9-8515-4677-9942-0171F000F8EB}" type="doc">
      <dgm:prSet loTypeId="urn:microsoft.com/office/officeart/2005/8/layout/list1#1" loCatId="list" qsTypeId="urn:microsoft.com/office/officeart/2005/8/quickstyle/simple2#1" qsCatId="simple" csTypeId="urn:microsoft.com/office/officeart/2005/8/colors/colorful1" csCatId="colorful" phldr="1"/>
      <dgm:spPr/>
      <dgm:t>
        <a:bodyPr/>
        <a:lstStyle>
          <a:extLst/>
        </a:lstStyle>
        <a:p>
          <a:endParaRPr lang="en-US"/>
        </a:p>
      </dgm:t>
    </dgm:pt>
    <dgm:pt modelId="{787546C1-DD5C-4D6E-BFDD-D95A52E781AD}">
      <dgm:prSet phldrT="[Text]"/>
      <dgm:spPr/>
      <dgm:t>
        <a:bodyPr/>
        <a:lstStyle>
          <a:extLst/>
        </a:lstStyle>
        <a:p>
          <a:r>
            <a:rPr lang="en-US" dirty="0" smtClean="0"/>
            <a:t>Data Conflicts</a:t>
          </a:r>
          <a:endParaRPr lang="en-US" dirty="0"/>
        </a:p>
      </dgm:t>
    </dgm:pt>
    <dgm:pt modelId="{88942913-D2BB-4DEB-B0E7-EA2B7A6CD360}" type="par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579A9A07-8770-4AC1-9705-76E19F87D269}" type="sib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AC5265C1-0BAB-4984-A634-E4518A8EC253}">
      <dgm:prSet phldrT="[Text]"/>
      <dgm:spPr>
        <a:solidFill>
          <a:schemeClr val="accent3">
            <a:lumMod val="75000"/>
          </a:schemeClr>
        </a:solidFill>
      </dgm:spPr>
      <dgm:t>
        <a:bodyPr/>
        <a:lstStyle>
          <a:extLst/>
        </a:lstStyle>
        <a:p>
          <a:r>
            <a:rPr lang="en-US" dirty="0" smtClean="0"/>
            <a:t>Instance Heterogeneity	</a:t>
          </a:r>
          <a:endParaRPr lang="en-US" dirty="0"/>
        </a:p>
      </dgm:t>
    </dgm:pt>
    <dgm:pt modelId="{26A0947C-B518-417C-9D68-EC422DC1E3A5}" type="par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E68E8117-B3CB-464C-9711-4DBE8BF88216}" type="sib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F50BDB3E-817D-4A89-9D71-D9E0B029567B}">
      <dgm:prSet phldrT="[Text]"/>
      <dgm:spPr/>
      <dgm:t>
        <a:bodyPr/>
        <a:lstStyle>
          <a:extLst/>
        </a:lstStyle>
        <a:p>
          <a:r>
            <a:rPr lang="en-US" dirty="0" smtClean="0"/>
            <a:t>Structure Heterogeneity</a:t>
          </a:r>
          <a:endParaRPr lang="en-US" dirty="0"/>
        </a:p>
      </dgm:t>
    </dgm:pt>
    <dgm:pt modelId="{DE0B39BA-A6F3-455E-8022-365CCF701DB7}" type="par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25F4C625-3E51-442C-BBB8-3FA715271B27}" type="sib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9D58511D-D18C-46E6-ADFB-6CDE1389D37F}" type="pres">
      <dgm:prSet presAssocID="{8554BDF9-8515-4677-9942-0171F000F8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29EC7F92-6143-4EC7-AD17-ECAF75C06DC8}" type="pres">
      <dgm:prSet presAssocID="{787546C1-DD5C-4D6E-BFDD-D95A52E781AD}" presName="parentLin" presStyleCnt="0"/>
      <dgm:spPr/>
      <dgm:t>
        <a:bodyPr/>
        <a:lstStyle>
          <a:extLst/>
        </a:lstStyle>
        <a:p>
          <a:endParaRPr lang="en-US"/>
        </a:p>
      </dgm:t>
    </dgm:pt>
    <dgm:pt modelId="{F4F466C7-208D-4B4A-A865-9D82D8E9F892}" type="pres">
      <dgm:prSet presAssocID="{787546C1-DD5C-4D6E-BFDD-D95A52E781AD}" presName="parentLeftMargin" presStyleLbl="node1" presStyleIdx="0" presStyleCnt="3"/>
      <dgm:spPr/>
      <dgm:t>
        <a:bodyPr/>
        <a:lstStyle>
          <a:extLst/>
        </a:lstStyle>
        <a:p>
          <a:endParaRPr lang="en-US"/>
        </a:p>
      </dgm:t>
    </dgm:pt>
    <dgm:pt modelId="{8BC4E78D-0D98-4ED2-B23A-71FEC19A6436}" type="pres">
      <dgm:prSet presAssocID="{787546C1-DD5C-4D6E-BFDD-D95A52E781AD}" presName="parentText" presStyleLbl="node1" presStyleIdx="0" presStyleCnt="3" custScaleX="115633" custLinFactNeighborX="9276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129CDA7D-4C80-4698-AFD0-7208B5D9749E}" type="pres">
      <dgm:prSet presAssocID="{787546C1-DD5C-4D6E-BFDD-D95A52E781AD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EBA8CF1F-3B4A-4B6A-8877-CB03CDDAB1E9}" type="pres">
      <dgm:prSet presAssocID="{787546C1-DD5C-4D6E-BFDD-D95A52E781AD}" presName="childText" presStyleLbl="alignAcc1" presStyleIdx="0" presStyleCnt="3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8BC0D01A-9D98-495C-93AA-A7D9631CDDAD}" type="pres">
      <dgm:prSet presAssocID="{579A9A07-8770-4AC1-9705-76E19F87D269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D4434ECF-2146-46AC-B62E-87AB389C995A}" type="pres">
      <dgm:prSet presAssocID="{AC5265C1-0BAB-4984-A634-E4518A8EC253}" presName="parentLin" presStyleCnt="0"/>
      <dgm:spPr/>
      <dgm:t>
        <a:bodyPr/>
        <a:lstStyle>
          <a:extLst/>
        </a:lstStyle>
        <a:p>
          <a:endParaRPr lang="en-US"/>
        </a:p>
      </dgm:t>
    </dgm:pt>
    <dgm:pt modelId="{06B5F591-72E0-4CFF-9799-36D4050BD51D}" type="pres">
      <dgm:prSet presAssocID="{AC5265C1-0BAB-4984-A634-E4518A8EC253}" presName="parentLeftMargin" presStyleLbl="node1" presStyleIdx="0" presStyleCnt="3"/>
      <dgm:spPr/>
      <dgm:t>
        <a:bodyPr/>
        <a:lstStyle>
          <a:extLst/>
        </a:lstStyle>
        <a:p>
          <a:endParaRPr lang="en-US"/>
        </a:p>
      </dgm:t>
    </dgm:pt>
    <dgm:pt modelId="{12E5634D-BCAA-48AB-BADB-754A15E9B7AC}" type="pres">
      <dgm:prSet presAssocID="{AC5265C1-0BAB-4984-A634-E4518A8EC253}" presName="parentText" presStyleLbl="node1" presStyleIdx="1" presStyleCnt="3" custScaleX="116958" custLinFactNeighborX="9276" custLinFactNeighborY="-2742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3DAA9763-50F6-4CC4-B6DA-0A4C45FFB361}" type="pres">
      <dgm:prSet presAssocID="{AC5265C1-0BAB-4984-A634-E4518A8EC253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51228DB3-E7D4-486B-A0C1-9A59D129891F}" type="pres">
      <dgm:prSet presAssocID="{AC5265C1-0BAB-4984-A634-E4518A8EC253}" presName="childText" presStyleLbl="alignAcc1" presStyleIdx="1" presStyleCnt="3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ECC02425-44D1-4F4C-B5D6-13442CA71F2A}" type="pres">
      <dgm:prSet presAssocID="{E68E8117-B3CB-464C-9711-4DBE8BF88216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98CD7476-6A48-4BD0-A0B1-E79081300878}" type="pres">
      <dgm:prSet presAssocID="{F50BDB3E-817D-4A89-9D71-D9E0B029567B}" presName="parentLin" presStyleCnt="0"/>
      <dgm:spPr/>
      <dgm:t>
        <a:bodyPr/>
        <a:lstStyle>
          <a:extLst/>
        </a:lstStyle>
        <a:p>
          <a:endParaRPr lang="en-US"/>
        </a:p>
      </dgm:t>
    </dgm:pt>
    <dgm:pt modelId="{63AA2D3F-331D-492F-82D5-8A2B6C78BAAD}" type="pres">
      <dgm:prSet presAssocID="{F50BDB3E-817D-4A89-9D71-D9E0B029567B}" presName="parentLeftMargin" presStyleLbl="node1" presStyleIdx="1" presStyleCnt="3"/>
      <dgm:spPr/>
      <dgm:t>
        <a:bodyPr/>
        <a:lstStyle>
          <a:extLst/>
        </a:lstStyle>
        <a:p>
          <a:endParaRPr lang="en-US"/>
        </a:p>
      </dgm:t>
    </dgm:pt>
    <dgm:pt modelId="{2CFD44AC-C5B0-407B-B2EE-07415AFE4DC4}" type="pres">
      <dgm:prSet presAssocID="{F50BDB3E-817D-4A89-9D71-D9E0B029567B}" presName="parentText" presStyleLbl="node1" presStyleIdx="2" presStyleCnt="3" custScaleX="116959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E27A153A-8ADD-4646-B3A3-509A74CD0695}" type="pres">
      <dgm:prSet presAssocID="{F50BDB3E-817D-4A89-9D71-D9E0B029567B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2DB5D132-AB90-49A4-A479-F0988A86E33E}" type="pres">
      <dgm:prSet presAssocID="{F50BDB3E-817D-4A89-9D71-D9E0B029567B}" presName="childText" presStyleLbl="alignAcc1" presStyleIdx="2" presStyleCnt="3" custLinFactNeighborX="-197" custLinFactNeighborY="-1646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</dgm:ptLst>
  <dgm:cxnLst>
    <dgm:cxn modelId="{EFD86F50-860E-4CB9-B729-B4D978FE9855}" type="presOf" srcId="{AC5265C1-0BAB-4984-A634-E4518A8EC253}" destId="{12E5634D-BCAA-48AB-BADB-754A15E9B7AC}" srcOrd="1" destOrd="0" presId="urn:microsoft.com/office/officeart/2005/8/layout/list1#1"/>
    <dgm:cxn modelId="{DFAEFA4C-B3B0-4C4E-BCD8-BFB53D07C5D0}" srcId="{8554BDF9-8515-4677-9942-0171F000F8EB}" destId="{787546C1-DD5C-4D6E-BFDD-D95A52E781AD}" srcOrd="0" destOrd="0" parTransId="{88942913-D2BB-4DEB-B0E7-EA2B7A6CD360}" sibTransId="{579A9A07-8770-4AC1-9705-76E19F87D269}"/>
    <dgm:cxn modelId="{C8125637-08FA-423B-A38E-49685ED2B6D7}" type="presOf" srcId="{787546C1-DD5C-4D6E-BFDD-D95A52E781AD}" destId="{F4F466C7-208D-4B4A-A865-9D82D8E9F892}" srcOrd="0" destOrd="0" presId="urn:microsoft.com/office/officeart/2005/8/layout/list1#1"/>
    <dgm:cxn modelId="{2D4A5E89-0CAA-42B8-8A29-0E0516F03833}" type="presOf" srcId="{787546C1-DD5C-4D6E-BFDD-D95A52E781AD}" destId="{8BC4E78D-0D98-4ED2-B23A-71FEC19A6436}" srcOrd="1" destOrd="0" presId="urn:microsoft.com/office/officeart/2005/8/layout/list1#1"/>
    <dgm:cxn modelId="{579A338B-B5D8-4240-8867-8564B0DC96F3}" srcId="{8554BDF9-8515-4677-9942-0171F000F8EB}" destId="{AC5265C1-0BAB-4984-A634-E4518A8EC253}" srcOrd="1" destOrd="0" parTransId="{26A0947C-B518-417C-9D68-EC422DC1E3A5}" sibTransId="{E68E8117-B3CB-464C-9711-4DBE8BF88216}"/>
    <dgm:cxn modelId="{E8EF61B1-515C-44F0-9393-3A960B69FA7A}" srcId="{8554BDF9-8515-4677-9942-0171F000F8EB}" destId="{F50BDB3E-817D-4A89-9D71-D9E0B029567B}" srcOrd="2" destOrd="0" parTransId="{DE0B39BA-A6F3-455E-8022-365CCF701DB7}" sibTransId="{25F4C625-3E51-442C-BBB8-3FA715271B27}"/>
    <dgm:cxn modelId="{CD913EC9-B854-4DAD-B733-509F769D0D85}" type="presOf" srcId="{AC5265C1-0BAB-4984-A634-E4518A8EC253}" destId="{06B5F591-72E0-4CFF-9799-36D4050BD51D}" srcOrd="0" destOrd="0" presId="urn:microsoft.com/office/officeart/2005/8/layout/list1#1"/>
    <dgm:cxn modelId="{43354E36-612B-42D2-8B64-A4CDC6925644}" type="presOf" srcId="{F50BDB3E-817D-4A89-9D71-D9E0B029567B}" destId="{63AA2D3F-331D-492F-82D5-8A2B6C78BAAD}" srcOrd="0" destOrd="0" presId="urn:microsoft.com/office/officeart/2005/8/layout/list1#1"/>
    <dgm:cxn modelId="{40B310DA-7E5B-4D26-9B1B-B6D1F6BE448F}" type="presOf" srcId="{F50BDB3E-817D-4A89-9D71-D9E0B029567B}" destId="{2CFD44AC-C5B0-407B-B2EE-07415AFE4DC4}" srcOrd="1" destOrd="0" presId="urn:microsoft.com/office/officeart/2005/8/layout/list1#1"/>
    <dgm:cxn modelId="{008E8E28-11BE-4C7C-9DE7-B6E57C498E24}" type="presOf" srcId="{8554BDF9-8515-4677-9942-0171F000F8EB}" destId="{9D58511D-D18C-46E6-ADFB-6CDE1389D37F}" srcOrd="0" destOrd="0" presId="urn:microsoft.com/office/officeart/2005/8/layout/list1#1"/>
    <dgm:cxn modelId="{6CD92A5E-8635-471C-A1BC-C31A3E4350B2}" type="presParOf" srcId="{9D58511D-D18C-46E6-ADFB-6CDE1389D37F}" destId="{29EC7F92-6143-4EC7-AD17-ECAF75C06DC8}" srcOrd="0" destOrd="0" presId="urn:microsoft.com/office/officeart/2005/8/layout/list1#1"/>
    <dgm:cxn modelId="{A6585AA4-E713-4B3E-9C11-F2E3FBD5F219}" type="presParOf" srcId="{29EC7F92-6143-4EC7-AD17-ECAF75C06DC8}" destId="{F4F466C7-208D-4B4A-A865-9D82D8E9F892}" srcOrd="0" destOrd="0" presId="urn:microsoft.com/office/officeart/2005/8/layout/list1#1"/>
    <dgm:cxn modelId="{40AC9DEA-CAA9-4D42-A1A1-27320F6AC036}" type="presParOf" srcId="{29EC7F92-6143-4EC7-AD17-ECAF75C06DC8}" destId="{8BC4E78D-0D98-4ED2-B23A-71FEC19A6436}" srcOrd="1" destOrd="0" presId="urn:microsoft.com/office/officeart/2005/8/layout/list1#1"/>
    <dgm:cxn modelId="{BF7E6588-D240-4D98-847B-F5D1D5EDD616}" type="presParOf" srcId="{9D58511D-D18C-46E6-ADFB-6CDE1389D37F}" destId="{129CDA7D-4C80-4698-AFD0-7208B5D9749E}" srcOrd="1" destOrd="0" presId="urn:microsoft.com/office/officeart/2005/8/layout/list1#1"/>
    <dgm:cxn modelId="{FF6A89E4-FA77-4FD8-BDBB-72DA5DEE709B}" type="presParOf" srcId="{9D58511D-D18C-46E6-ADFB-6CDE1389D37F}" destId="{EBA8CF1F-3B4A-4B6A-8877-CB03CDDAB1E9}" srcOrd="2" destOrd="0" presId="urn:microsoft.com/office/officeart/2005/8/layout/list1#1"/>
    <dgm:cxn modelId="{4962157E-DCB5-42AA-82E1-56B6783BA0A6}" type="presParOf" srcId="{9D58511D-D18C-46E6-ADFB-6CDE1389D37F}" destId="{8BC0D01A-9D98-495C-93AA-A7D9631CDDAD}" srcOrd="3" destOrd="0" presId="urn:microsoft.com/office/officeart/2005/8/layout/list1#1"/>
    <dgm:cxn modelId="{EE5C34CF-C682-4C0E-A7B8-6BAB56A6C1FD}" type="presParOf" srcId="{9D58511D-D18C-46E6-ADFB-6CDE1389D37F}" destId="{D4434ECF-2146-46AC-B62E-87AB389C995A}" srcOrd="4" destOrd="0" presId="urn:microsoft.com/office/officeart/2005/8/layout/list1#1"/>
    <dgm:cxn modelId="{EDF36F85-070F-47B0-8505-BD80D486FC5D}" type="presParOf" srcId="{D4434ECF-2146-46AC-B62E-87AB389C995A}" destId="{06B5F591-72E0-4CFF-9799-36D4050BD51D}" srcOrd="0" destOrd="0" presId="urn:microsoft.com/office/officeart/2005/8/layout/list1#1"/>
    <dgm:cxn modelId="{E444B885-82BB-4A7F-935E-724D0F080B12}" type="presParOf" srcId="{D4434ECF-2146-46AC-B62E-87AB389C995A}" destId="{12E5634D-BCAA-48AB-BADB-754A15E9B7AC}" srcOrd="1" destOrd="0" presId="urn:microsoft.com/office/officeart/2005/8/layout/list1#1"/>
    <dgm:cxn modelId="{B2DD6ECE-6AFE-4A10-87C8-04427B3437E3}" type="presParOf" srcId="{9D58511D-D18C-46E6-ADFB-6CDE1389D37F}" destId="{3DAA9763-50F6-4CC4-B6DA-0A4C45FFB361}" srcOrd="5" destOrd="0" presId="urn:microsoft.com/office/officeart/2005/8/layout/list1#1"/>
    <dgm:cxn modelId="{039927D4-05CF-4FA2-86C4-D263B372A04D}" type="presParOf" srcId="{9D58511D-D18C-46E6-ADFB-6CDE1389D37F}" destId="{51228DB3-E7D4-486B-A0C1-9A59D129891F}" srcOrd="6" destOrd="0" presId="urn:microsoft.com/office/officeart/2005/8/layout/list1#1"/>
    <dgm:cxn modelId="{C136CB5C-4842-41A3-ADE0-4B043CE1B29E}" type="presParOf" srcId="{9D58511D-D18C-46E6-ADFB-6CDE1389D37F}" destId="{ECC02425-44D1-4F4C-B5D6-13442CA71F2A}" srcOrd="7" destOrd="0" presId="urn:microsoft.com/office/officeart/2005/8/layout/list1#1"/>
    <dgm:cxn modelId="{B57DBDEF-85FE-45DD-A659-BD3921E00B39}" type="presParOf" srcId="{9D58511D-D18C-46E6-ADFB-6CDE1389D37F}" destId="{98CD7476-6A48-4BD0-A0B1-E79081300878}" srcOrd="8" destOrd="0" presId="urn:microsoft.com/office/officeart/2005/8/layout/list1#1"/>
    <dgm:cxn modelId="{0C967D55-1BB1-4FDF-A065-C206C9342D85}" type="presParOf" srcId="{98CD7476-6A48-4BD0-A0B1-E79081300878}" destId="{63AA2D3F-331D-492F-82D5-8A2B6C78BAAD}" srcOrd="0" destOrd="0" presId="urn:microsoft.com/office/officeart/2005/8/layout/list1#1"/>
    <dgm:cxn modelId="{428893C0-DE44-4C7D-A967-56B7F1301129}" type="presParOf" srcId="{98CD7476-6A48-4BD0-A0B1-E79081300878}" destId="{2CFD44AC-C5B0-407B-B2EE-07415AFE4DC4}" srcOrd="1" destOrd="0" presId="urn:microsoft.com/office/officeart/2005/8/layout/list1#1"/>
    <dgm:cxn modelId="{F1856443-8E01-46D8-BD27-8C122BE7C0EC}" type="presParOf" srcId="{9D58511D-D18C-46E6-ADFB-6CDE1389D37F}" destId="{E27A153A-8ADD-4646-B3A3-509A74CD0695}" srcOrd="9" destOrd="0" presId="urn:microsoft.com/office/officeart/2005/8/layout/list1#1"/>
    <dgm:cxn modelId="{CD1B7512-73F6-4568-8A9A-9030D9CAB6D2}" type="presParOf" srcId="{9D58511D-D18C-46E6-ADFB-6CDE1389D37F}" destId="{2DB5D132-AB90-49A4-A479-F0988A86E33E}" srcOrd="10" destOrd="0" presId="urn:microsoft.com/office/officeart/2005/8/layout/list1#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29BBF65-A38C-4D67-BF72-ABFAA066975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04DF10-7E7E-4C80-B5B5-2D29913515A6}">
      <dgm:prSet/>
      <dgm:spPr/>
      <dgm:t>
        <a:bodyPr/>
        <a:lstStyle/>
        <a:p>
          <a:pPr rtl="0"/>
          <a:r>
            <a:rPr lang="en-US" b="0" i="0" baseline="0" dirty="0" smtClean="0"/>
            <a:t>Discovery</a:t>
          </a:r>
          <a:endParaRPr lang="en-US" dirty="0"/>
        </a:p>
      </dgm:t>
    </dgm:pt>
    <dgm:pt modelId="{3314ACF8-A3FD-4C07-95E7-B9062D16211F}" type="parTrans" cxnId="{0360C1D8-300E-4113-BBFD-1958576324A8}">
      <dgm:prSet/>
      <dgm:spPr/>
      <dgm:t>
        <a:bodyPr/>
        <a:lstStyle/>
        <a:p>
          <a:endParaRPr lang="en-US"/>
        </a:p>
      </dgm:t>
    </dgm:pt>
    <dgm:pt modelId="{CFA938B9-1CF8-48BE-A558-762C9E3288E6}" type="sibTrans" cxnId="{0360C1D8-300E-4113-BBFD-1958576324A8}">
      <dgm:prSet/>
      <dgm:spPr/>
      <dgm:t>
        <a:bodyPr/>
        <a:lstStyle/>
        <a:p>
          <a:endParaRPr lang="en-US"/>
        </a:p>
      </dgm:t>
    </dgm:pt>
    <dgm:pt modelId="{5B01A44C-E83F-470A-B997-D6C29016502D}">
      <dgm:prSet custT="1"/>
      <dgm:spPr/>
      <dgm:t>
        <a:bodyPr/>
        <a:lstStyle/>
        <a:p>
          <a:pPr rtl="0"/>
          <a:r>
            <a:rPr lang="en-US" sz="1600" b="1" i="0" baseline="0" dirty="0" smtClean="0"/>
            <a:t>Discovery of copying for update history</a:t>
          </a:r>
          <a:endParaRPr lang="en-US" sz="1600" b="1" i="0" dirty="0"/>
        </a:p>
      </dgm:t>
    </dgm:pt>
    <dgm:pt modelId="{DB808247-C2B8-47E2-97FC-E365885FF4C6}" type="parTrans" cxnId="{1D287D6A-CA85-4D65-A6C1-FD94EBF34B21}">
      <dgm:prSet/>
      <dgm:spPr/>
      <dgm:t>
        <a:bodyPr/>
        <a:lstStyle/>
        <a:p>
          <a:endParaRPr lang="en-US"/>
        </a:p>
      </dgm:t>
    </dgm:pt>
    <dgm:pt modelId="{D35117FC-3186-4425-BC11-7AA7D05A13B0}" type="sibTrans" cxnId="{1D287D6A-CA85-4D65-A6C1-FD94EBF34B21}">
      <dgm:prSet/>
      <dgm:spPr/>
      <dgm:t>
        <a:bodyPr/>
        <a:lstStyle/>
        <a:p>
          <a:endParaRPr lang="en-US"/>
        </a:p>
      </dgm:t>
    </dgm:pt>
    <dgm:pt modelId="{BD37F398-B729-49B9-9D9B-174E33C3D9A4}">
      <dgm:prSet/>
      <dgm:spPr/>
      <dgm:t>
        <a:bodyPr/>
        <a:lstStyle/>
        <a:p>
          <a:pPr rtl="0"/>
          <a:r>
            <a:rPr lang="en-US" b="0" i="0" baseline="0" dirty="0" smtClean="0"/>
            <a:t>Applications</a:t>
          </a:r>
          <a:endParaRPr lang="en-US" b="0" i="0" baseline="0" dirty="0"/>
        </a:p>
      </dgm:t>
    </dgm:pt>
    <dgm:pt modelId="{55155DA6-0E27-4C98-814B-7881A255057D}" type="parTrans" cxnId="{0248E023-58E9-47FC-A36A-82E1FD301E8C}">
      <dgm:prSet/>
      <dgm:spPr/>
      <dgm:t>
        <a:bodyPr/>
        <a:lstStyle/>
        <a:p>
          <a:endParaRPr lang="en-US"/>
        </a:p>
      </dgm:t>
    </dgm:pt>
    <dgm:pt modelId="{A19BA890-DCF2-421C-AF22-A38408F7C63D}" type="sibTrans" cxnId="{0248E023-58E9-47FC-A36A-82E1FD301E8C}">
      <dgm:prSet/>
      <dgm:spPr/>
      <dgm:t>
        <a:bodyPr/>
        <a:lstStyle/>
        <a:p>
          <a:endParaRPr lang="en-US"/>
        </a:p>
      </dgm:t>
    </dgm:pt>
    <dgm:pt modelId="{4AD85926-7C13-4D5D-984E-9E79CFEA710D}">
      <dgm:prSet custT="1"/>
      <dgm:spPr/>
      <dgm:t>
        <a:bodyPr/>
        <a:lstStyle/>
        <a:p>
          <a:pPr rtl="0"/>
          <a:r>
            <a:rPr lang="en-US" sz="1600" b="1" i="0" baseline="0" dirty="0" smtClean="0"/>
            <a:t>Truth discovery</a:t>
          </a:r>
          <a:endParaRPr lang="en-US" sz="1600" b="1" i="0" baseline="0" dirty="0"/>
        </a:p>
      </dgm:t>
    </dgm:pt>
    <dgm:pt modelId="{A29F2954-EFC3-423A-9AE1-FDBF0AB4F3EA}" type="parTrans" cxnId="{6181FFDF-8A71-48BB-BC74-CFFEFAE4913C}">
      <dgm:prSet/>
      <dgm:spPr/>
      <dgm:t>
        <a:bodyPr/>
        <a:lstStyle/>
        <a:p>
          <a:endParaRPr lang="en-US"/>
        </a:p>
      </dgm:t>
    </dgm:pt>
    <dgm:pt modelId="{A02B485D-4229-4CB5-A2BD-D1DED26CEB61}" type="sibTrans" cxnId="{6181FFDF-8A71-48BB-BC74-CFFEFAE4913C}">
      <dgm:prSet/>
      <dgm:spPr/>
      <dgm:t>
        <a:bodyPr/>
        <a:lstStyle/>
        <a:p>
          <a:endParaRPr lang="en-US"/>
        </a:p>
      </dgm:t>
    </dgm:pt>
    <dgm:pt modelId="{3D7008DF-4799-453B-89DC-87F67908179D}">
      <dgm:prSet custT="1"/>
      <dgm:spPr/>
      <dgm:t>
        <a:bodyPr/>
        <a:lstStyle/>
        <a:p>
          <a:pPr rtl="0"/>
          <a:r>
            <a:rPr lang="en-US" sz="1600" b="0" i="0" baseline="0" dirty="0" smtClean="0"/>
            <a:t>Record linkage</a:t>
          </a:r>
          <a:endParaRPr lang="en-US" sz="1600" b="0" i="0" baseline="0" dirty="0"/>
        </a:p>
      </dgm:t>
    </dgm:pt>
    <dgm:pt modelId="{55528F21-6145-4A20-808E-C23C1A39CE9B}" type="parTrans" cxnId="{10C843D5-1123-459E-9349-36BDE9F57776}">
      <dgm:prSet/>
      <dgm:spPr/>
      <dgm:t>
        <a:bodyPr/>
        <a:lstStyle/>
        <a:p>
          <a:endParaRPr lang="en-US"/>
        </a:p>
      </dgm:t>
    </dgm:pt>
    <dgm:pt modelId="{2A84C587-F861-492E-AD1E-31B3A67B9CAF}" type="sibTrans" cxnId="{10C843D5-1123-459E-9349-36BDE9F57776}">
      <dgm:prSet/>
      <dgm:spPr/>
      <dgm:t>
        <a:bodyPr/>
        <a:lstStyle/>
        <a:p>
          <a:endParaRPr lang="en-US"/>
        </a:p>
      </dgm:t>
    </dgm:pt>
    <dgm:pt modelId="{F1E8654B-9268-468F-916C-62E00A9074EA}">
      <dgm:prSet custT="1"/>
      <dgm:spPr/>
      <dgm:t>
        <a:bodyPr/>
        <a:lstStyle/>
        <a:p>
          <a:pPr rtl="0"/>
          <a:r>
            <a:rPr lang="en-US" sz="1600" b="0" i="0" baseline="0" dirty="0" smtClean="0"/>
            <a:t>Source recommendation</a:t>
          </a:r>
          <a:endParaRPr lang="en-US" sz="1600" b="0" i="0" baseline="0" dirty="0"/>
        </a:p>
      </dgm:t>
    </dgm:pt>
    <dgm:pt modelId="{A547EDD3-4158-4190-8EDE-8A64EC4C0B11}" type="parTrans" cxnId="{2AB41C26-2986-4DD4-9A21-9B07E6EFC4EF}">
      <dgm:prSet/>
      <dgm:spPr/>
      <dgm:t>
        <a:bodyPr/>
        <a:lstStyle/>
        <a:p>
          <a:endParaRPr lang="en-US"/>
        </a:p>
      </dgm:t>
    </dgm:pt>
    <dgm:pt modelId="{0276EACE-662C-4751-AAAC-3BB867D7F806}" type="sibTrans" cxnId="{2AB41C26-2986-4DD4-9A21-9B07E6EFC4EF}">
      <dgm:prSet/>
      <dgm:spPr/>
      <dgm:t>
        <a:bodyPr/>
        <a:lstStyle/>
        <a:p>
          <a:endParaRPr lang="en-US"/>
        </a:p>
      </dgm:t>
    </dgm:pt>
    <dgm:pt modelId="{416C991B-2C5A-427D-A83F-89D716188EBF}">
      <dgm:prSet custT="1"/>
      <dgm:spPr/>
      <dgm:t>
        <a:bodyPr/>
        <a:lstStyle/>
        <a:p>
          <a:pPr rtl="0"/>
          <a:r>
            <a:rPr lang="en-US" sz="1600" b="0" i="0" baseline="0" dirty="0" smtClean="0"/>
            <a:t>…</a:t>
          </a:r>
          <a:endParaRPr lang="en-US" sz="1600" b="0" i="0" baseline="0" dirty="0"/>
        </a:p>
      </dgm:t>
    </dgm:pt>
    <dgm:pt modelId="{E30483FE-BA3A-43BF-8BFD-01AD33D1E57C}" type="parTrans" cxnId="{E3934D94-2D83-4638-880A-156F2D93923E}">
      <dgm:prSet/>
      <dgm:spPr/>
      <dgm:t>
        <a:bodyPr/>
        <a:lstStyle/>
        <a:p>
          <a:endParaRPr lang="en-US"/>
        </a:p>
      </dgm:t>
    </dgm:pt>
    <dgm:pt modelId="{6960F27F-7BC3-46A3-8233-DE42D3DF2C3B}" type="sibTrans" cxnId="{E3934D94-2D83-4638-880A-156F2D93923E}">
      <dgm:prSet/>
      <dgm:spPr/>
      <dgm:t>
        <a:bodyPr/>
        <a:lstStyle/>
        <a:p>
          <a:endParaRPr lang="en-US"/>
        </a:p>
      </dgm:t>
    </dgm:pt>
    <dgm:pt modelId="{5C0A8ABB-890F-44E2-A92D-21B67FDFC8D6}">
      <dgm:prSet custT="1"/>
      <dgm:spPr/>
      <dgm:t>
        <a:bodyPr/>
        <a:lstStyle/>
        <a:p>
          <a:pPr rtl="0"/>
          <a:r>
            <a:rPr lang="en-US" sz="1600" dirty="0" smtClean="0"/>
            <a:t>Discovery of opinion influence in reviews</a:t>
          </a:r>
          <a:endParaRPr lang="en-US" sz="1600" dirty="0"/>
        </a:p>
      </dgm:t>
    </dgm:pt>
    <dgm:pt modelId="{4AE8D4A8-EC60-484A-A8FA-810E85AD8F07}" type="parTrans" cxnId="{C7A757E1-C2D9-4864-BC76-0E4DE4040556}">
      <dgm:prSet/>
      <dgm:spPr/>
      <dgm:t>
        <a:bodyPr/>
        <a:lstStyle/>
        <a:p>
          <a:endParaRPr lang="en-US"/>
        </a:p>
      </dgm:t>
    </dgm:pt>
    <dgm:pt modelId="{8D414579-B374-4DA1-A3DB-97BDEB49D407}" type="sibTrans" cxnId="{C7A757E1-C2D9-4864-BC76-0E4DE4040556}">
      <dgm:prSet/>
      <dgm:spPr/>
      <dgm:t>
        <a:bodyPr/>
        <a:lstStyle/>
        <a:p>
          <a:endParaRPr lang="en-US"/>
        </a:p>
      </dgm:t>
    </dgm:pt>
    <dgm:pt modelId="{220F8611-04F4-4091-B172-D781158139AC}">
      <dgm:prSet custT="1"/>
      <dgm:spPr/>
      <dgm:t>
        <a:bodyPr/>
        <a:lstStyle/>
        <a:p>
          <a:pPr rtl="0"/>
          <a:r>
            <a:rPr lang="en-US" sz="1600" b="1" i="0" baseline="0" dirty="0" smtClean="0"/>
            <a:t>Discovery of copying for snapshots of data</a:t>
          </a:r>
          <a:endParaRPr lang="en-US" sz="1600" b="1" i="0" dirty="0"/>
        </a:p>
      </dgm:t>
    </dgm:pt>
    <dgm:pt modelId="{DE7FCA8A-1B7D-45D2-98A5-4BE4A28F2961}" type="sibTrans" cxnId="{C774C27E-11E2-4C08-A829-BA9F3BD318B7}">
      <dgm:prSet/>
      <dgm:spPr/>
      <dgm:t>
        <a:bodyPr/>
        <a:lstStyle/>
        <a:p>
          <a:endParaRPr lang="en-US"/>
        </a:p>
      </dgm:t>
    </dgm:pt>
    <dgm:pt modelId="{347A33E7-EF73-42B2-9843-AD890A93B338}" type="parTrans" cxnId="{C774C27E-11E2-4C08-A829-BA9F3BD318B7}">
      <dgm:prSet/>
      <dgm:spPr/>
      <dgm:t>
        <a:bodyPr/>
        <a:lstStyle/>
        <a:p>
          <a:endParaRPr lang="en-US"/>
        </a:p>
      </dgm:t>
    </dgm:pt>
    <dgm:pt modelId="{53AA58B3-5B7F-46CF-AFE4-A1B0FB58B5E4}">
      <dgm:prSet custT="1"/>
      <dgm:spPr/>
      <dgm:t>
        <a:bodyPr/>
        <a:lstStyle/>
        <a:p>
          <a:pPr rtl="0"/>
          <a:r>
            <a:rPr lang="en-US" sz="1600" b="0" i="0" baseline="0" dirty="0" smtClean="0"/>
            <a:t>Query optimization</a:t>
          </a:r>
          <a:endParaRPr lang="en-US" sz="1600" b="0" i="0" baseline="0" dirty="0"/>
        </a:p>
      </dgm:t>
    </dgm:pt>
    <dgm:pt modelId="{FEEB84B6-2933-4B92-AAF8-C7D2521B4C46}" type="parTrans" cxnId="{CCD3B296-A746-409B-8ABB-41F7C3B7746A}">
      <dgm:prSet/>
      <dgm:spPr/>
      <dgm:t>
        <a:bodyPr/>
        <a:lstStyle/>
        <a:p>
          <a:endParaRPr lang="en-US"/>
        </a:p>
      </dgm:t>
    </dgm:pt>
    <dgm:pt modelId="{1D888AAB-079B-46B9-9872-6C654A02730E}" type="sibTrans" cxnId="{CCD3B296-A746-409B-8ABB-41F7C3B7746A}">
      <dgm:prSet/>
      <dgm:spPr/>
      <dgm:t>
        <a:bodyPr/>
        <a:lstStyle/>
        <a:p>
          <a:endParaRPr lang="en-US"/>
        </a:p>
      </dgm:t>
    </dgm:pt>
    <dgm:pt modelId="{FE14386A-DE3A-4879-8E78-A62D18B2840C}">
      <dgm:prSet custT="1"/>
      <dgm:spPr/>
      <dgm:t>
        <a:bodyPr/>
        <a:lstStyle/>
        <a:p>
          <a:pPr rtl="0"/>
          <a:r>
            <a:rPr lang="en-US" sz="1600" dirty="0" smtClean="0"/>
            <a:t>…</a:t>
          </a:r>
          <a:endParaRPr lang="en-US" sz="1600" dirty="0"/>
        </a:p>
      </dgm:t>
    </dgm:pt>
    <dgm:pt modelId="{7F4FABE8-ABAE-4912-BD6A-83F2BB096B80}" type="sibTrans" cxnId="{A2D0045B-20D4-43CC-85E2-AC7C604036A5}">
      <dgm:prSet/>
      <dgm:spPr/>
      <dgm:t>
        <a:bodyPr/>
        <a:lstStyle/>
        <a:p>
          <a:endParaRPr lang="en-US"/>
        </a:p>
      </dgm:t>
    </dgm:pt>
    <dgm:pt modelId="{CC31E532-8E76-490F-A48F-52FEB33FF37D}" type="parTrans" cxnId="{A2D0045B-20D4-43CC-85E2-AC7C604036A5}">
      <dgm:prSet/>
      <dgm:spPr/>
      <dgm:t>
        <a:bodyPr/>
        <a:lstStyle/>
        <a:p>
          <a:endParaRPr lang="en-US"/>
        </a:p>
      </dgm:t>
    </dgm:pt>
    <dgm:pt modelId="{13E9FD14-AA95-450E-BF11-09F6CA17ADF7}">
      <dgm:prSet custT="1"/>
      <dgm:spPr/>
      <dgm:t>
        <a:bodyPr/>
        <a:lstStyle/>
        <a:p>
          <a:pPr rtl="0"/>
          <a:r>
            <a:rPr lang="en-US" sz="1600" dirty="0" smtClean="0"/>
            <a:t>Visualization of dependence relationship</a:t>
          </a:r>
          <a:endParaRPr lang="en-US" sz="1600" dirty="0"/>
        </a:p>
      </dgm:t>
    </dgm:pt>
    <dgm:pt modelId="{6C9C709D-DE01-4625-AAB8-BD6DA4A53F92}" type="parTrans" cxnId="{355DD625-50D1-4EBB-932C-892274E74045}">
      <dgm:prSet/>
      <dgm:spPr/>
      <dgm:t>
        <a:bodyPr/>
        <a:lstStyle/>
        <a:p>
          <a:endParaRPr lang="en-US"/>
        </a:p>
      </dgm:t>
    </dgm:pt>
    <dgm:pt modelId="{B83FABDB-921D-4AC2-8059-CA35667317ED}" type="sibTrans" cxnId="{355DD625-50D1-4EBB-932C-892274E74045}">
      <dgm:prSet/>
      <dgm:spPr/>
      <dgm:t>
        <a:bodyPr/>
        <a:lstStyle/>
        <a:p>
          <a:endParaRPr lang="en-US"/>
        </a:p>
      </dgm:t>
    </dgm:pt>
    <dgm:pt modelId="{3C091464-50CD-4E12-AA1C-0AAB2634D344}" type="pres">
      <dgm:prSet presAssocID="{F29BBF65-A38C-4D67-BF72-ABFAA066975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CA36D0-C45F-4F6B-B275-A1E2E2CB4702}" type="pres">
      <dgm:prSet presAssocID="{1B04DF10-7E7E-4C80-B5B5-2D29913515A6}" presName="composite" presStyleCnt="0"/>
      <dgm:spPr/>
    </dgm:pt>
    <dgm:pt modelId="{839F00C0-92E5-49DF-AECB-5C86D1A87944}" type="pres">
      <dgm:prSet presAssocID="{1B04DF10-7E7E-4C80-B5B5-2D29913515A6}" presName="parentText" presStyleLbl="alignNode1" presStyleIdx="0" presStyleCnt="2" custLinFactNeighborY="-1310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FF83B-EFF1-4FD5-92DF-E77767089411}" type="pres">
      <dgm:prSet presAssocID="{1B04DF10-7E7E-4C80-B5B5-2D29913515A6}" presName="descendantText" presStyleLbl="alignAcc1" presStyleIdx="0" presStyleCnt="2" custScaleY="221167" custLinFactNeighborY="-20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AB85EC-EB02-4CC0-91D5-64E556F627F6}" type="pres">
      <dgm:prSet presAssocID="{CFA938B9-1CF8-48BE-A558-762C9E3288E6}" presName="sp" presStyleCnt="0"/>
      <dgm:spPr/>
    </dgm:pt>
    <dgm:pt modelId="{8FB26A73-23AE-434D-A13B-99211C6A5296}" type="pres">
      <dgm:prSet presAssocID="{BD37F398-B729-49B9-9D9B-174E33C3D9A4}" presName="composite" presStyleCnt="0"/>
      <dgm:spPr/>
    </dgm:pt>
    <dgm:pt modelId="{2F9C84F3-E17E-4C5A-B5D2-08A3C94980DF}" type="pres">
      <dgm:prSet presAssocID="{BD37F398-B729-49B9-9D9B-174E33C3D9A4}" presName="parentText" presStyleLbl="alignNode1" presStyleIdx="1" presStyleCnt="2" custLinFactNeighborY="1451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2E491-B812-4BF4-BAC6-9E80AFBA5792}" type="pres">
      <dgm:prSet presAssocID="{BD37F398-B729-49B9-9D9B-174E33C3D9A4}" presName="descendantText" presStyleLbl="alignAcc1" presStyleIdx="1" presStyleCnt="2" custScaleY="123459" custLinFactNeighborY="16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681E55-8A92-47E7-958A-01D5D52E98C4}" type="presOf" srcId="{5B01A44C-E83F-470A-B997-D6C29016502D}" destId="{81EFF83B-EFF1-4FD5-92DF-E77767089411}" srcOrd="0" destOrd="1" presId="urn:microsoft.com/office/officeart/2005/8/layout/chevron2"/>
    <dgm:cxn modelId="{57B3824A-7AAD-4284-8705-44496FCCB214}" type="presOf" srcId="{5C0A8ABB-890F-44E2-A92D-21B67FDFC8D6}" destId="{81EFF83B-EFF1-4FD5-92DF-E77767089411}" srcOrd="0" destOrd="2" presId="urn:microsoft.com/office/officeart/2005/8/layout/chevron2"/>
    <dgm:cxn modelId="{155874CD-D12D-4C81-8509-29F1BF56D533}" type="presOf" srcId="{1B04DF10-7E7E-4C80-B5B5-2D29913515A6}" destId="{839F00C0-92E5-49DF-AECB-5C86D1A87944}" srcOrd="0" destOrd="0" presId="urn:microsoft.com/office/officeart/2005/8/layout/chevron2"/>
    <dgm:cxn modelId="{6181FFDF-8A71-48BB-BC74-CFFEFAE4913C}" srcId="{BD37F398-B729-49B9-9D9B-174E33C3D9A4}" destId="{4AD85926-7C13-4D5D-984E-9E79CFEA710D}" srcOrd="0" destOrd="0" parTransId="{A29F2954-EFC3-423A-9AE1-FDBF0AB4F3EA}" sibTransId="{A02B485D-4229-4CB5-A2BD-D1DED26CEB61}"/>
    <dgm:cxn modelId="{2AB41C26-2986-4DD4-9A21-9B07E6EFC4EF}" srcId="{BD37F398-B729-49B9-9D9B-174E33C3D9A4}" destId="{F1E8654B-9268-468F-916C-62E00A9074EA}" srcOrd="3" destOrd="0" parTransId="{A547EDD3-4158-4190-8EDE-8A64EC4C0B11}" sibTransId="{0276EACE-662C-4751-AAAC-3BB867D7F806}"/>
    <dgm:cxn modelId="{19CFAE32-3754-40A5-865D-4EDC76489469}" type="presOf" srcId="{53AA58B3-5B7F-46CF-AFE4-A1B0FB58B5E4}" destId="{B6B2E491-B812-4BF4-BAC6-9E80AFBA5792}" srcOrd="0" destOrd="2" presId="urn:microsoft.com/office/officeart/2005/8/layout/chevron2"/>
    <dgm:cxn modelId="{189B0CF5-44F6-47A2-8A62-A6E8318B539B}" type="presOf" srcId="{BD37F398-B729-49B9-9D9B-174E33C3D9A4}" destId="{2F9C84F3-E17E-4C5A-B5D2-08A3C94980DF}" srcOrd="0" destOrd="0" presId="urn:microsoft.com/office/officeart/2005/8/layout/chevron2"/>
    <dgm:cxn modelId="{CCD3B296-A746-409B-8ABB-41F7C3B7746A}" srcId="{BD37F398-B729-49B9-9D9B-174E33C3D9A4}" destId="{53AA58B3-5B7F-46CF-AFE4-A1B0FB58B5E4}" srcOrd="2" destOrd="0" parTransId="{FEEB84B6-2933-4B92-AAF8-C7D2521B4C46}" sibTransId="{1D888AAB-079B-46B9-9872-6C654A02730E}"/>
    <dgm:cxn modelId="{DBFBC877-F6FA-4652-8491-9D856D24E29B}" type="presOf" srcId="{F1E8654B-9268-468F-916C-62E00A9074EA}" destId="{B6B2E491-B812-4BF4-BAC6-9E80AFBA5792}" srcOrd="0" destOrd="3" presId="urn:microsoft.com/office/officeart/2005/8/layout/chevron2"/>
    <dgm:cxn modelId="{EEF73DAC-E75A-467A-88D3-98DCCAB5D405}" type="presOf" srcId="{4AD85926-7C13-4D5D-984E-9E79CFEA710D}" destId="{B6B2E491-B812-4BF4-BAC6-9E80AFBA5792}" srcOrd="0" destOrd="0" presId="urn:microsoft.com/office/officeart/2005/8/layout/chevron2"/>
    <dgm:cxn modelId="{7970E109-DF99-4FFD-97BC-C9C75F956E99}" type="presOf" srcId="{3D7008DF-4799-453B-89DC-87F67908179D}" destId="{B6B2E491-B812-4BF4-BAC6-9E80AFBA5792}" srcOrd="0" destOrd="1" presId="urn:microsoft.com/office/officeart/2005/8/layout/chevron2"/>
    <dgm:cxn modelId="{E3934D94-2D83-4638-880A-156F2D93923E}" srcId="{BD37F398-B729-49B9-9D9B-174E33C3D9A4}" destId="{416C991B-2C5A-427D-A83F-89D716188EBF}" srcOrd="4" destOrd="0" parTransId="{E30483FE-BA3A-43BF-8BFD-01AD33D1E57C}" sibTransId="{6960F27F-7BC3-46A3-8233-DE42D3DF2C3B}"/>
    <dgm:cxn modelId="{36D3CB0D-34D4-4038-913B-43655E6024D7}" type="presOf" srcId="{FE14386A-DE3A-4879-8E78-A62D18B2840C}" destId="{81EFF83B-EFF1-4FD5-92DF-E77767089411}" srcOrd="0" destOrd="4" presId="urn:microsoft.com/office/officeart/2005/8/layout/chevron2"/>
    <dgm:cxn modelId="{10C843D5-1123-459E-9349-36BDE9F57776}" srcId="{BD37F398-B729-49B9-9D9B-174E33C3D9A4}" destId="{3D7008DF-4799-453B-89DC-87F67908179D}" srcOrd="1" destOrd="0" parTransId="{55528F21-6145-4A20-808E-C23C1A39CE9B}" sibTransId="{2A84C587-F861-492E-AD1E-31B3A67B9CAF}"/>
    <dgm:cxn modelId="{355DD625-50D1-4EBB-932C-892274E74045}" srcId="{1B04DF10-7E7E-4C80-B5B5-2D29913515A6}" destId="{13E9FD14-AA95-450E-BF11-09F6CA17ADF7}" srcOrd="3" destOrd="0" parTransId="{6C9C709D-DE01-4625-AAB8-BD6DA4A53F92}" sibTransId="{B83FABDB-921D-4AC2-8059-CA35667317ED}"/>
    <dgm:cxn modelId="{0360C1D8-300E-4113-BBFD-1958576324A8}" srcId="{F29BBF65-A38C-4D67-BF72-ABFAA066975B}" destId="{1B04DF10-7E7E-4C80-B5B5-2D29913515A6}" srcOrd="0" destOrd="0" parTransId="{3314ACF8-A3FD-4C07-95E7-B9062D16211F}" sibTransId="{CFA938B9-1CF8-48BE-A558-762C9E3288E6}"/>
    <dgm:cxn modelId="{C7A757E1-C2D9-4864-BC76-0E4DE4040556}" srcId="{1B04DF10-7E7E-4C80-B5B5-2D29913515A6}" destId="{5C0A8ABB-890F-44E2-A92D-21B67FDFC8D6}" srcOrd="2" destOrd="0" parTransId="{4AE8D4A8-EC60-484A-A8FA-810E85AD8F07}" sibTransId="{8D414579-B374-4DA1-A3DB-97BDEB49D407}"/>
    <dgm:cxn modelId="{A37F0D59-9828-4D35-AF5A-5A1C3EB0A2B0}" type="presOf" srcId="{F29BBF65-A38C-4D67-BF72-ABFAA066975B}" destId="{3C091464-50CD-4E12-AA1C-0AAB2634D344}" srcOrd="0" destOrd="0" presId="urn:microsoft.com/office/officeart/2005/8/layout/chevron2"/>
    <dgm:cxn modelId="{A2D0045B-20D4-43CC-85E2-AC7C604036A5}" srcId="{1B04DF10-7E7E-4C80-B5B5-2D29913515A6}" destId="{FE14386A-DE3A-4879-8E78-A62D18B2840C}" srcOrd="4" destOrd="0" parTransId="{CC31E532-8E76-490F-A48F-52FEB33FF37D}" sibTransId="{7F4FABE8-ABAE-4912-BD6A-83F2BB096B80}"/>
    <dgm:cxn modelId="{6CBD4616-FF1C-4195-9B97-3C1B2D00DBC9}" type="presOf" srcId="{416C991B-2C5A-427D-A83F-89D716188EBF}" destId="{B6B2E491-B812-4BF4-BAC6-9E80AFBA5792}" srcOrd="0" destOrd="4" presId="urn:microsoft.com/office/officeart/2005/8/layout/chevron2"/>
    <dgm:cxn modelId="{011C2248-9C77-4641-A725-B19724543F65}" type="presOf" srcId="{220F8611-04F4-4091-B172-D781158139AC}" destId="{81EFF83B-EFF1-4FD5-92DF-E77767089411}" srcOrd="0" destOrd="0" presId="urn:microsoft.com/office/officeart/2005/8/layout/chevron2"/>
    <dgm:cxn modelId="{0D431D31-AED2-446B-B055-086C8D1D459B}" type="presOf" srcId="{13E9FD14-AA95-450E-BF11-09F6CA17ADF7}" destId="{81EFF83B-EFF1-4FD5-92DF-E77767089411}" srcOrd="0" destOrd="3" presId="urn:microsoft.com/office/officeart/2005/8/layout/chevron2"/>
    <dgm:cxn modelId="{0248E023-58E9-47FC-A36A-82E1FD301E8C}" srcId="{F29BBF65-A38C-4D67-BF72-ABFAA066975B}" destId="{BD37F398-B729-49B9-9D9B-174E33C3D9A4}" srcOrd="1" destOrd="0" parTransId="{55155DA6-0E27-4C98-814B-7881A255057D}" sibTransId="{A19BA890-DCF2-421C-AF22-A38408F7C63D}"/>
    <dgm:cxn modelId="{1D287D6A-CA85-4D65-A6C1-FD94EBF34B21}" srcId="{1B04DF10-7E7E-4C80-B5B5-2D29913515A6}" destId="{5B01A44C-E83F-470A-B997-D6C29016502D}" srcOrd="1" destOrd="0" parTransId="{DB808247-C2B8-47E2-97FC-E365885FF4C6}" sibTransId="{D35117FC-3186-4425-BC11-7AA7D05A13B0}"/>
    <dgm:cxn modelId="{C774C27E-11E2-4C08-A829-BA9F3BD318B7}" srcId="{1B04DF10-7E7E-4C80-B5B5-2D29913515A6}" destId="{220F8611-04F4-4091-B172-D781158139AC}" srcOrd="0" destOrd="0" parTransId="{347A33E7-EF73-42B2-9843-AD890A93B338}" sibTransId="{DE7FCA8A-1B7D-45D2-98A5-4BE4A28F2961}"/>
    <dgm:cxn modelId="{1C4C1708-B199-42D9-897F-E52D5ED4DEFD}" type="presParOf" srcId="{3C091464-50CD-4E12-AA1C-0AAB2634D344}" destId="{4BCA36D0-C45F-4F6B-B275-A1E2E2CB4702}" srcOrd="0" destOrd="0" presId="urn:microsoft.com/office/officeart/2005/8/layout/chevron2"/>
    <dgm:cxn modelId="{0F970CFE-0FDE-422D-B20E-B68C63791AD9}" type="presParOf" srcId="{4BCA36D0-C45F-4F6B-B275-A1E2E2CB4702}" destId="{839F00C0-92E5-49DF-AECB-5C86D1A87944}" srcOrd="0" destOrd="0" presId="urn:microsoft.com/office/officeart/2005/8/layout/chevron2"/>
    <dgm:cxn modelId="{1F4971EE-BB89-4F7C-8323-6BE464D6D149}" type="presParOf" srcId="{4BCA36D0-C45F-4F6B-B275-A1E2E2CB4702}" destId="{81EFF83B-EFF1-4FD5-92DF-E77767089411}" srcOrd="1" destOrd="0" presId="urn:microsoft.com/office/officeart/2005/8/layout/chevron2"/>
    <dgm:cxn modelId="{05263EC5-E402-4138-8135-DB28C3CA8521}" type="presParOf" srcId="{3C091464-50CD-4E12-AA1C-0AAB2634D344}" destId="{F8AB85EC-EB02-4CC0-91D5-64E556F627F6}" srcOrd="1" destOrd="0" presId="urn:microsoft.com/office/officeart/2005/8/layout/chevron2"/>
    <dgm:cxn modelId="{7CA0AA79-8F6B-4A76-9B12-48A3A004EC73}" type="presParOf" srcId="{3C091464-50CD-4E12-AA1C-0AAB2634D344}" destId="{8FB26A73-23AE-434D-A13B-99211C6A5296}" srcOrd="2" destOrd="0" presId="urn:microsoft.com/office/officeart/2005/8/layout/chevron2"/>
    <dgm:cxn modelId="{1C2E2366-BF5E-417F-9D8B-A20DA625844E}" type="presParOf" srcId="{8FB26A73-23AE-434D-A13B-99211C6A5296}" destId="{2F9C84F3-E17E-4C5A-B5D2-08A3C94980DF}" srcOrd="0" destOrd="0" presId="urn:microsoft.com/office/officeart/2005/8/layout/chevron2"/>
    <dgm:cxn modelId="{476DE513-F78A-44C3-B332-8B043385DCC5}" type="presParOf" srcId="{8FB26A73-23AE-434D-A13B-99211C6A5296}" destId="{B6B2E491-B812-4BF4-BAC6-9E80AFBA5792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DBB007-713C-48A1-806C-4000684A595D}" type="doc">
      <dgm:prSet loTypeId="urn:microsoft.com/office/officeart/2005/8/layout/funnel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93041D1-3A17-4109-B507-810DD0C7C5C0}">
      <dgm:prSet phldrT="[Text]"/>
      <dgm:spPr/>
      <dgm:t>
        <a:bodyPr/>
        <a:lstStyle/>
        <a:p>
          <a:r>
            <a:rPr lang="en-US" dirty="0" smtClean="0"/>
            <a:t>Exact</a:t>
          </a:r>
          <a:br>
            <a:rPr lang="en-US" dirty="0" smtClean="0"/>
          </a:br>
          <a:r>
            <a:rPr lang="en-US" dirty="0" err="1" smtClean="0"/>
            <a:t>ness</a:t>
          </a:r>
          <a:endParaRPr lang="en-US" dirty="0"/>
        </a:p>
      </dgm:t>
    </dgm:pt>
    <dgm:pt modelId="{911B0B9A-E3A3-4080-98F9-813A16989421}" type="parTrans" cxnId="{962D4F12-7CA5-4E5B-A404-91D1041210C6}">
      <dgm:prSet/>
      <dgm:spPr/>
      <dgm:t>
        <a:bodyPr/>
        <a:lstStyle/>
        <a:p>
          <a:endParaRPr lang="en-US"/>
        </a:p>
      </dgm:t>
    </dgm:pt>
    <dgm:pt modelId="{4C16D7AF-431B-4454-A5FF-CB1ABA923E24}" type="sibTrans" cxnId="{962D4F12-7CA5-4E5B-A404-91D1041210C6}">
      <dgm:prSet/>
      <dgm:spPr/>
      <dgm:t>
        <a:bodyPr/>
        <a:lstStyle/>
        <a:p>
          <a:endParaRPr lang="en-US"/>
        </a:p>
      </dgm:t>
    </dgm:pt>
    <dgm:pt modelId="{78704E03-25D0-48C6-98FF-D217F34A680B}">
      <dgm:prSet phldrT="[Text]"/>
      <dgm:spPr/>
      <dgm:t>
        <a:bodyPr/>
        <a:lstStyle/>
        <a:p>
          <a:r>
            <a:rPr lang="en-US" dirty="0" smtClean="0"/>
            <a:t>Cove</a:t>
          </a:r>
          <a:br>
            <a:rPr lang="en-US" dirty="0" smtClean="0"/>
          </a:br>
          <a:r>
            <a:rPr lang="en-US" dirty="0" smtClean="0"/>
            <a:t>rage</a:t>
          </a:r>
          <a:endParaRPr lang="en-US" dirty="0"/>
        </a:p>
      </dgm:t>
    </dgm:pt>
    <dgm:pt modelId="{E6179D72-EDC2-438C-A219-3AD11F9F547C}" type="parTrans" cxnId="{9EFE1CE3-8029-4FB0-A705-C58ECA894EC5}">
      <dgm:prSet/>
      <dgm:spPr/>
      <dgm:t>
        <a:bodyPr/>
        <a:lstStyle/>
        <a:p>
          <a:endParaRPr lang="en-US"/>
        </a:p>
      </dgm:t>
    </dgm:pt>
    <dgm:pt modelId="{D8BD365C-4D21-47BE-A707-8C21297C052C}" type="sibTrans" cxnId="{9EFE1CE3-8029-4FB0-A705-C58ECA894EC5}">
      <dgm:prSet/>
      <dgm:spPr/>
      <dgm:t>
        <a:bodyPr/>
        <a:lstStyle/>
        <a:p>
          <a:endParaRPr lang="en-US"/>
        </a:p>
      </dgm:t>
    </dgm:pt>
    <dgm:pt modelId="{91DB4F26-081C-42FA-B7AF-A45C5AE18DB0}">
      <dgm:prSet phldrT="[Text]"/>
      <dgm:spPr/>
      <dgm:t>
        <a:bodyPr/>
        <a:lstStyle/>
        <a:p>
          <a:r>
            <a:rPr lang="en-US" dirty="0" smtClean="0"/>
            <a:t>Fresh</a:t>
          </a:r>
          <a:br>
            <a:rPr lang="en-US" dirty="0" smtClean="0"/>
          </a:br>
          <a:r>
            <a:rPr lang="en-US" dirty="0" err="1" smtClean="0"/>
            <a:t>ness</a:t>
          </a:r>
          <a:endParaRPr lang="en-US" dirty="0"/>
        </a:p>
      </dgm:t>
    </dgm:pt>
    <dgm:pt modelId="{872A734A-7EDE-4390-906B-F35BAEC620E4}" type="parTrans" cxnId="{851A2751-A4F4-4452-BFBA-7D8C94884FDE}">
      <dgm:prSet/>
      <dgm:spPr/>
      <dgm:t>
        <a:bodyPr/>
        <a:lstStyle/>
        <a:p>
          <a:endParaRPr lang="en-US"/>
        </a:p>
      </dgm:t>
    </dgm:pt>
    <dgm:pt modelId="{767E59FC-04A0-49C2-A187-33E215125350}" type="sibTrans" cxnId="{851A2751-A4F4-4452-BFBA-7D8C94884FDE}">
      <dgm:prSet/>
      <dgm:spPr/>
      <dgm:t>
        <a:bodyPr/>
        <a:lstStyle/>
        <a:p>
          <a:endParaRPr lang="en-US"/>
        </a:p>
      </dgm:t>
    </dgm:pt>
    <dgm:pt modelId="{4C178CD1-4A9D-43D7-885C-A4A98E1D092A}">
      <dgm:prSet phldrT="[Text]"/>
      <dgm:spPr/>
      <dgm:t>
        <a:bodyPr/>
        <a:lstStyle/>
        <a:p>
          <a:r>
            <a:rPr lang="en-US" dirty="0" smtClean="0"/>
            <a:t>Accuracy</a:t>
          </a:r>
          <a:endParaRPr lang="en-US" dirty="0"/>
        </a:p>
      </dgm:t>
    </dgm:pt>
    <dgm:pt modelId="{E925C310-512C-4B80-AE91-FB18B7021FC1}" type="parTrans" cxnId="{1C7B2C83-9C9B-43CB-8F6B-92799C326B92}">
      <dgm:prSet/>
      <dgm:spPr/>
      <dgm:t>
        <a:bodyPr/>
        <a:lstStyle/>
        <a:p>
          <a:endParaRPr lang="en-US"/>
        </a:p>
      </dgm:t>
    </dgm:pt>
    <dgm:pt modelId="{9E8B63F5-D5CC-4E09-91BE-FC973770BDEF}" type="sibTrans" cxnId="{1C7B2C83-9C9B-43CB-8F6B-92799C326B92}">
      <dgm:prSet/>
      <dgm:spPr/>
      <dgm:t>
        <a:bodyPr/>
        <a:lstStyle/>
        <a:p>
          <a:endParaRPr lang="en-US"/>
        </a:p>
      </dgm:t>
    </dgm:pt>
    <dgm:pt modelId="{0E1EE166-0793-494F-B564-FEAE689B03C0}" type="pres">
      <dgm:prSet presAssocID="{40DBB007-713C-48A1-806C-4000684A595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BA6F03-1095-4DFC-A165-B4C09D2FD12D}" type="pres">
      <dgm:prSet presAssocID="{40DBB007-713C-48A1-806C-4000684A595D}" presName="ellipse" presStyleLbl="trBgShp" presStyleIdx="0" presStyleCnt="1"/>
      <dgm:spPr/>
    </dgm:pt>
    <dgm:pt modelId="{66728EC7-DDAD-4A89-9FD8-2C3D721D8008}" type="pres">
      <dgm:prSet presAssocID="{40DBB007-713C-48A1-806C-4000684A595D}" presName="arrow1" presStyleLbl="fgShp" presStyleIdx="0" presStyleCnt="1"/>
      <dgm:spPr/>
    </dgm:pt>
    <dgm:pt modelId="{340EA890-B3A5-4918-844B-CB329AC14FAE}" type="pres">
      <dgm:prSet presAssocID="{40DBB007-713C-48A1-806C-4000684A595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A4F93-F096-436F-A65C-93E561B5142A}" type="pres">
      <dgm:prSet presAssocID="{78704E03-25D0-48C6-98FF-D217F34A680B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4D07D-A920-435F-A893-2193091D1C69}" type="pres">
      <dgm:prSet presAssocID="{91DB4F26-081C-42FA-B7AF-A45C5AE18DB0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4BA74D-C1C1-4D41-97A6-835E647D34D5}" type="pres">
      <dgm:prSet presAssocID="{4C178CD1-4A9D-43D7-885C-A4A98E1D092A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9CB1E-C3B4-4292-978B-61DD0BC57F81}" type="pres">
      <dgm:prSet presAssocID="{40DBB007-713C-48A1-806C-4000684A595D}" presName="funnel" presStyleLbl="trAlignAcc1" presStyleIdx="0" presStyleCnt="1"/>
      <dgm:spPr/>
    </dgm:pt>
  </dgm:ptLst>
  <dgm:cxnLst>
    <dgm:cxn modelId="{648FA58E-3D51-49AC-B6DE-B78B7D99918D}" type="presOf" srcId="{A93041D1-3A17-4109-B507-810DD0C7C5C0}" destId="{D34BA74D-C1C1-4D41-97A6-835E647D34D5}" srcOrd="0" destOrd="0" presId="urn:microsoft.com/office/officeart/2005/8/layout/funnel1"/>
    <dgm:cxn modelId="{EEAE49E7-0AD2-4AB0-8A64-03C908712E9C}" type="presOf" srcId="{40DBB007-713C-48A1-806C-4000684A595D}" destId="{0E1EE166-0793-494F-B564-FEAE689B03C0}" srcOrd="0" destOrd="0" presId="urn:microsoft.com/office/officeart/2005/8/layout/funnel1"/>
    <dgm:cxn modelId="{9EFE1CE3-8029-4FB0-A705-C58ECA894EC5}" srcId="{40DBB007-713C-48A1-806C-4000684A595D}" destId="{78704E03-25D0-48C6-98FF-D217F34A680B}" srcOrd="1" destOrd="0" parTransId="{E6179D72-EDC2-438C-A219-3AD11F9F547C}" sibTransId="{D8BD365C-4D21-47BE-A707-8C21297C052C}"/>
    <dgm:cxn modelId="{605A8337-8D33-4F43-A773-1C8B75C04CFC}" type="presOf" srcId="{91DB4F26-081C-42FA-B7AF-A45C5AE18DB0}" destId="{66BA4F93-F096-436F-A65C-93E561B5142A}" srcOrd="0" destOrd="0" presId="urn:microsoft.com/office/officeart/2005/8/layout/funnel1"/>
    <dgm:cxn modelId="{1C7B2C83-9C9B-43CB-8F6B-92799C326B92}" srcId="{40DBB007-713C-48A1-806C-4000684A595D}" destId="{4C178CD1-4A9D-43D7-885C-A4A98E1D092A}" srcOrd="3" destOrd="0" parTransId="{E925C310-512C-4B80-AE91-FB18B7021FC1}" sibTransId="{9E8B63F5-D5CC-4E09-91BE-FC973770BDEF}"/>
    <dgm:cxn modelId="{9E642B0B-2EEA-48AD-AA64-D768B167351F}" type="presOf" srcId="{4C178CD1-4A9D-43D7-885C-A4A98E1D092A}" destId="{340EA890-B3A5-4918-844B-CB329AC14FAE}" srcOrd="0" destOrd="0" presId="urn:microsoft.com/office/officeart/2005/8/layout/funnel1"/>
    <dgm:cxn modelId="{0C9F97E0-0797-4C09-AE3A-3ED07FF5EF19}" type="presOf" srcId="{78704E03-25D0-48C6-98FF-D217F34A680B}" destId="{82F4D07D-A920-435F-A893-2193091D1C69}" srcOrd="0" destOrd="0" presId="urn:microsoft.com/office/officeart/2005/8/layout/funnel1"/>
    <dgm:cxn modelId="{962D4F12-7CA5-4E5B-A404-91D1041210C6}" srcId="{40DBB007-713C-48A1-806C-4000684A595D}" destId="{A93041D1-3A17-4109-B507-810DD0C7C5C0}" srcOrd="0" destOrd="0" parTransId="{911B0B9A-E3A3-4080-98F9-813A16989421}" sibTransId="{4C16D7AF-431B-4454-A5FF-CB1ABA923E24}"/>
    <dgm:cxn modelId="{851A2751-A4F4-4452-BFBA-7D8C94884FDE}" srcId="{40DBB007-713C-48A1-806C-4000684A595D}" destId="{91DB4F26-081C-42FA-B7AF-A45C5AE18DB0}" srcOrd="2" destOrd="0" parTransId="{872A734A-7EDE-4390-906B-F35BAEC620E4}" sibTransId="{767E59FC-04A0-49C2-A187-33E215125350}"/>
    <dgm:cxn modelId="{66A7001C-21E9-4A18-8E0B-B2CF3D63A752}" type="presParOf" srcId="{0E1EE166-0793-494F-B564-FEAE689B03C0}" destId="{71BA6F03-1095-4DFC-A165-B4C09D2FD12D}" srcOrd="0" destOrd="0" presId="urn:microsoft.com/office/officeart/2005/8/layout/funnel1"/>
    <dgm:cxn modelId="{C2B7DB4B-7442-4270-8531-0CD6D9D64F29}" type="presParOf" srcId="{0E1EE166-0793-494F-B564-FEAE689B03C0}" destId="{66728EC7-DDAD-4A89-9FD8-2C3D721D8008}" srcOrd="1" destOrd="0" presId="urn:microsoft.com/office/officeart/2005/8/layout/funnel1"/>
    <dgm:cxn modelId="{BBAB827A-58AC-4362-813C-98E727F9C44A}" type="presParOf" srcId="{0E1EE166-0793-494F-B564-FEAE689B03C0}" destId="{340EA890-B3A5-4918-844B-CB329AC14FAE}" srcOrd="2" destOrd="0" presId="urn:microsoft.com/office/officeart/2005/8/layout/funnel1"/>
    <dgm:cxn modelId="{574F2D4F-31AF-4593-92E0-B7D07C3EC8F7}" type="presParOf" srcId="{0E1EE166-0793-494F-B564-FEAE689B03C0}" destId="{66BA4F93-F096-436F-A65C-93E561B5142A}" srcOrd="3" destOrd="0" presId="urn:microsoft.com/office/officeart/2005/8/layout/funnel1"/>
    <dgm:cxn modelId="{5B741647-0EEF-4608-B3E7-5E6013E1AE4B}" type="presParOf" srcId="{0E1EE166-0793-494F-B564-FEAE689B03C0}" destId="{82F4D07D-A920-435F-A893-2193091D1C69}" srcOrd="4" destOrd="0" presId="urn:microsoft.com/office/officeart/2005/8/layout/funnel1"/>
    <dgm:cxn modelId="{ACEA8378-5756-4F36-BA37-E645C5163AE5}" type="presParOf" srcId="{0E1EE166-0793-494F-B564-FEAE689B03C0}" destId="{D34BA74D-C1C1-4D41-97A6-835E647D34D5}" srcOrd="5" destOrd="0" presId="urn:microsoft.com/office/officeart/2005/8/layout/funnel1"/>
    <dgm:cxn modelId="{72B480E6-A817-4607-9D92-2627817921A8}" type="presParOf" srcId="{0E1EE166-0793-494F-B564-FEAE689B03C0}" destId="{C579CB1E-C3B4-4292-978B-61DD0BC57F81}" srcOrd="6" destOrd="0" presId="urn:microsoft.com/office/officeart/2005/8/layout/funnel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1E7F41-1AFC-4127-85ED-92B213277DDA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</dgm:pt>
    <dgm:pt modelId="{622E0B7A-F214-4759-92E3-9507B4983D9B}">
      <dgm:prSet phldrT="[Text]" custT="1"/>
      <dgm:spPr/>
      <dgm:t>
        <a:bodyPr/>
        <a:lstStyle/>
        <a:p>
          <a:r>
            <a:rPr lang="en-US" sz="1800" dirty="0" smtClean="0"/>
            <a:t>Decide the initial </a:t>
          </a:r>
          <a:br>
            <a:rPr lang="en-US" sz="1800" dirty="0" smtClean="0"/>
          </a:br>
          <a:r>
            <a:rPr lang="en-US" sz="1800" dirty="0" smtClean="0"/>
            <a:t>value v</a:t>
          </a:r>
          <a:r>
            <a:rPr lang="en-US" sz="1800" baseline="-25000" dirty="0" smtClean="0"/>
            <a:t>0</a:t>
          </a:r>
          <a:br>
            <a:rPr lang="en-US" sz="1800" baseline="-25000" dirty="0" smtClean="0"/>
          </a:br>
          <a:r>
            <a:rPr lang="en-US" sz="1800" baseline="0" dirty="0" smtClean="0"/>
            <a:t>(Bayesian model)</a:t>
          </a:r>
          <a:endParaRPr lang="en-US" sz="1800" baseline="-25000" dirty="0"/>
        </a:p>
      </dgm:t>
    </dgm:pt>
    <dgm:pt modelId="{C73EAA22-BB1A-491E-A2E5-B8F3F74BFBF5}" type="parTrans" cxnId="{F9A92296-9D36-45F5-BCC3-C4262D37ED35}">
      <dgm:prSet/>
      <dgm:spPr/>
      <dgm:t>
        <a:bodyPr/>
        <a:lstStyle/>
        <a:p>
          <a:endParaRPr lang="en-US"/>
        </a:p>
      </dgm:t>
    </dgm:pt>
    <dgm:pt modelId="{B2BAC6AA-7DEF-4397-B858-9F4A5B06E775}" type="sibTrans" cxnId="{F9A92296-9D36-45F5-BCC3-C4262D37ED35}">
      <dgm:prSet/>
      <dgm:spPr/>
      <dgm:t>
        <a:bodyPr/>
        <a:lstStyle/>
        <a:p>
          <a:endParaRPr lang="en-US"/>
        </a:p>
      </dgm:t>
    </dgm:pt>
    <dgm:pt modelId="{3ACC8DD2-5277-4AF2-8C3F-5B1594B7B59D}">
      <dgm:prSet phldrT="[Text]" custT="1"/>
      <dgm:spPr/>
      <dgm:t>
        <a:bodyPr/>
        <a:lstStyle/>
        <a:p>
          <a:r>
            <a:rPr lang="en-US" sz="1800" dirty="0" smtClean="0"/>
            <a:t>Decide the next transition (</a:t>
          </a:r>
          <a:r>
            <a:rPr lang="en-US" sz="1800" dirty="0" err="1" smtClean="0"/>
            <a:t>t,v</a:t>
          </a:r>
          <a:r>
            <a:rPr lang="en-US" sz="1800" dirty="0" smtClean="0"/>
            <a:t>)</a:t>
          </a:r>
          <a:br>
            <a:rPr lang="en-US" sz="1800" dirty="0" smtClean="0"/>
          </a:br>
          <a:r>
            <a:rPr lang="en-US" sz="1800" baseline="0" dirty="0" smtClean="0"/>
            <a:t>(Bayesian model)</a:t>
          </a:r>
          <a:endParaRPr lang="en-US" sz="1800" dirty="0"/>
        </a:p>
      </dgm:t>
    </dgm:pt>
    <dgm:pt modelId="{84C5921C-8FED-4876-A117-18D6DC64BA99}" type="parTrans" cxnId="{BBBE8129-9904-41E7-8CB6-C5F8B5B1DF66}">
      <dgm:prSet/>
      <dgm:spPr/>
      <dgm:t>
        <a:bodyPr/>
        <a:lstStyle/>
        <a:p>
          <a:endParaRPr lang="en-US"/>
        </a:p>
      </dgm:t>
    </dgm:pt>
    <dgm:pt modelId="{62D0BA97-8845-4EAC-8773-9BF4496E5203}" type="sibTrans" cxnId="{BBBE8129-9904-41E7-8CB6-C5F8B5B1DF66}">
      <dgm:prSet/>
      <dgm:spPr/>
      <dgm:t>
        <a:bodyPr/>
        <a:lstStyle/>
        <a:p>
          <a:endParaRPr lang="en-US"/>
        </a:p>
      </dgm:t>
    </dgm:pt>
    <dgm:pt modelId="{F5191695-5362-4B4B-866D-24519A5E076D}">
      <dgm:prSet phldrT="[Text]" custT="1"/>
      <dgm:spPr/>
      <dgm:t>
        <a:bodyPr/>
        <a:lstStyle/>
        <a:p>
          <a:r>
            <a:rPr lang="en-US" sz="1800" dirty="0" smtClean="0"/>
            <a:t>Terminate when no more transition</a:t>
          </a:r>
          <a:endParaRPr lang="en-US" sz="1800" dirty="0"/>
        </a:p>
      </dgm:t>
    </dgm:pt>
    <dgm:pt modelId="{1B6362DC-4EAE-4997-95AC-9BA28F462A4C}" type="parTrans" cxnId="{0DB20440-9B63-4C40-8C6F-D5F6F83F3509}">
      <dgm:prSet/>
      <dgm:spPr/>
      <dgm:t>
        <a:bodyPr/>
        <a:lstStyle/>
        <a:p>
          <a:endParaRPr lang="en-US"/>
        </a:p>
      </dgm:t>
    </dgm:pt>
    <dgm:pt modelId="{A8EA7204-AAB2-4F3F-BDF5-1F5029295A1A}" type="sibTrans" cxnId="{0DB20440-9B63-4C40-8C6F-D5F6F83F3509}">
      <dgm:prSet/>
      <dgm:spPr/>
      <dgm:t>
        <a:bodyPr/>
        <a:lstStyle/>
        <a:p>
          <a:endParaRPr lang="en-US"/>
        </a:p>
      </dgm:t>
    </dgm:pt>
    <dgm:pt modelId="{B28DE9F1-8049-42E4-94F3-7628A2FD629F}" type="pres">
      <dgm:prSet presAssocID="{EA1E7F41-1AFC-4127-85ED-92B213277DDA}" presName="Name0" presStyleCnt="0">
        <dgm:presLayoutVars>
          <dgm:dir/>
          <dgm:resizeHandles val="exact"/>
        </dgm:presLayoutVars>
      </dgm:prSet>
      <dgm:spPr/>
    </dgm:pt>
    <dgm:pt modelId="{B74935FA-CC08-4C53-B235-A81753B84BF7}" type="pres">
      <dgm:prSet presAssocID="{EA1E7F41-1AFC-4127-85ED-92B213277DDA}" presName="arrow" presStyleLbl="bgShp" presStyleIdx="0" presStyleCnt="1"/>
      <dgm:spPr/>
      <dgm:t>
        <a:bodyPr/>
        <a:lstStyle/>
        <a:p>
          <a:endParaRPr lang="en-US"/>
        </a:p>
      </dgm:t>
    </dgm:pt>
    <dgm:pt modelId="{D6ACE8DE-F74B-4EF1-AE25-B2B88B162539}" type="pres">
      <dgm:prSet presAssocID="{EA1E7F41-1AFC-4127-85ED-92B213277DDA}" presName="points" presStyleCnt="0"/>
      <dgm:spPr/>
    </dgm:pt>
    <dgm:pt modelId="{D95BB2E0-4EC7-425E-A3F0-F45FB59BE81A}" type="pres">
      <dgm:prSet presAssocID="{622E0B7A-F214-4759-92E3-9507B4983D9B}" presName="compositeA" presStyleCnt="0"/>
      <dgm:spPr/>
    </dgm:pt>
    <dgm:pt modelId="{1B4DE41B-7441-4FC4-AAFC-9A88AA58CCBD}" type="pres">
      <dgm:prSet presAssocID="{622E0B7A-F214-4759-92E3-9507B4983D9B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96765-63F7-4F00-8CA9-BF50BE0F146B}" type="pres">
      <dgm:prSet presAssocID="{622E0B7A-F214-4759-92E3-9507B4983D9B}" presName="circleA" presStyleLbl="node1" presStyleIdx="0" presStyleCnt="3"/>
      <dgm:spPr/>
    </dgm:pt>
    <dgm:pt modelId="{BFCC0912-9494-487D-9642-1AB3AC0ADE12}" type="pres">
      <dgm:prSet presAssocID="{622E0B7A-F214-4759-92E3-9507B4983D9B}" presName="spaceA" presStyleCnt="0"/>
      <dgm:spPr/>
    </dgm:pt>
    <dgm:pt modelId="{303FB154-0CD9-46A3-A95C-B543AAC6F341}" type="pres">
      <dgm:prSet presAssocID="{B2BAC6AA-7DEF-4397-B858-9F4A5B06E775}" presName="space" presStyleCnt="0"/>
      <dgm:spPr/>
    </dgm:pt>
    <dgm:pt modelId="{B92E459C-198D-4897-98B3-170AA1A188FE}" type="pres">
      <dgm:prSet presAssocID="{3ACC8DD2-5277-4AF2-8C3F-5B1594B7B59D}" presName="compositeB" presStyleCnt="0"/>
      <dgm:spPr/>
    </dgm:pt>
    <dgm:pt modelId="{16B38B6E-4ECD-439A-9FB2-09DF8656EE46}" type="pres">
      <dgm:prSet presAssocID="{3ACC8DD2-5277-4AF2-8C3F-5B1594B7B59D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648291-CA7A-4370-B833-78E17DBA5BC9}" type="pres">
      <dgm:prSet presAssocID="{3ACC8DD2-5277-4AF2-8C3F-5B1594B7B59D}" presName="circleB" presStyleLbl="node1" presStyleIdx="1" presStyleCnt="3"/>
      <dgm:spPr/>
    </dgm:pt>
    <dgm:pt modelId="{5F9BDFA7-AF16-413B-BE0D-E0527BDA8F2E}" type="pres">
      <dgm:prSet presAssocID="{3ACC8DD2-5277-4AF2-8C3F-5B1594B7B59D}" presName="spaceB" presStyleCnt="0"/>
      <dgm:spPr/>
    </dgm:pt>
    <dgm:pt modelId="{5B6AFBF2-5A49-41E9-B9CE-BF370B019804}" type="pres">
      <dgm:prSet presAssocID="{62D0BA97-8845-4EAC-8773-9BF4496E5203}" presName="space" presStyleCnt="0"/>
      <dgm:spPr/>
    </dgm:pt>
    <dgm:pt modelId="{D0C25BB8-D73F-4FFA-8DCF-11B7EC1B053F}" type="pres">
      <dgm:prSet presAssocID="{F5191695-5362-4B4B-866D-24519A5E076D}" presName="compositeA" presStyleCnt="0"/>
      <dgm:spPr/>
    </dgm:pt>
    <dgm:pt modelId="{E2622DE1-EC23-4F9A-AC6C-460B058FCF1B}" type="pres">
      <dgm:prSet presAssocID="{F5191695-5362-4B4B-866D-24519A5E076D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5F411-60D9-4AB7-99B6-7CF59752220E}" type="pres">
      <dgm:prSet presAssocID="{F5191695-5362-4B4B-866D-24519A5E076D}" presName="circleA" presStyleLbl="node1" presStyleIdx="2" presStyleCnt="3"/>
      <dgm:spPr/>
    </dgm:pt>
    <dgm:pt modelId="{83931AFC-C557-40D7-9F28-BEC16DE029E4}" type="pres">
      <dgm:prSet presAssocID="{F5191695-5362-4B4B-866D-24519A5E076D}" presName="spaceA" presStyleCnt="0"/>
      <dgm:spPr/>
    </dgm:pt>
  </dgm:ptLst>
  <dgm:cxnLst>
    <dgm:cxn modelId="{0DB20440-9B63-4C40-8C6F-D5F6F83F3509}" srcId="{EA1E7F41-1AFC-4127-85ED-92B213277DDA}" destId="{F5191695-5362-4B4B-866D-24519A5E076D}" srcOrd="2" destOrd="0" parTransId="{1B6362DC-4EAE-4997-95AC-9BA28F462A4C}" sibTransId="{A8EA7204-AAB2-4F3F-BDF5-1F5029295A1A}"/>
    <dgm:cxn modelId="{F9A92296-9D36-45F5-BCC3-C4262D37ED35}" srcId="{EA1E7F41-1AFC-4127-85ED-92B213277DDA}" destId="{622E0B7A-F214-4759-92E3-9507B4983D9B}" srcOrd="0" destOrd="0" parTransId="{C73EAA22-BB1A-491E-A2E5-B8F3F74BFBF5}" sibTransId="{B2BAC6AA-7DEF-4397-B858-9F4A5B06E775}"/>
    <dgm:cxn modelId="{BBBE8129-9904-41E7-8CB6-C5F8B5B1DF66}" srcId="{EA1E7F41-1AFC-4127-85ED-92B213277DDA}" destId="{3ACC8DD2-5277-4AF2-8C3F-5B1594B7B59D}" srcOrd="1" destOrd="0" parTransId="{84C5921C-8FED-4876-A117-18D6DC64BA99}" sibTransId="{62D0BA97-8845-4EAC-8773-9BF4496E5203}"/>
    <dgm:cxn modelId="{0990535C-D1D8-401F-8665-1150982C1D0B}" type="presOf" srcId="{F5191695-5362-4B4B-866D-24519A5E076D}" destId="{E2622DE1-EC23-4F9A-AC6C-460B058FCF1B}" srcOrd="0" destOrd="0" presId="urn:microsoft.com/office/officeart/2005/8/layout/hProcess11"/>
    <dgm:cxn modelId="{A59D0EB4-A344-44C4-AD3D-77415021DC5D}" type="presOf" srcId="{3ACC8DD2-5277-4AF2-8C3F-5B1594B7B59D}" destId="{16B38B6E-4ECD-439A-9FB2-09DF8656EE46}" srcOrd="0" destOrd="0" presId="urn:microsoft.com/office/officeart/2005/8/layout/hProcess11"/>
    <dgm:cxn modelId="{2EFD27B2-5F60-4B7B-8C6C-C88F458CF3E6}" type="presOf" srcId="{622E0B7A-F214-4759-92E3-9507B4983D9B}" destId="{1B4DE41B-7441-4FC4-AAFC-9A88AA58CCBD}" srcOrd="0" destOrd="0" presId="urn:microsoft.com/office/officeart/2005/8/layout/hProcess11"/>
    <dgm:cxn modelId="{8F0CC177-A17C-4C30-9CA4-C914E3713D3F}" type="presOf" srcId="{EA1E7F41-1AFC-4127-85ED-92B213277DDA}" destId="{B28DE9F1-8049-42E4-94F3-7628A2FD629F}" srcOrd="0" destOrd="0" presId="urn:microsoft.com/office/officeart/2005/8/layout/hProcess11"/>
    <dgm:cxn modelId="{24A46124-C939-4A30-AC9D-038EA0D71CD5}" type="presParOf" srcId="{B28DE9F1-8049-42E4-94F3-7628A2FD629F}" destId="{B74935FA-CC08-4C53-B235-A81753B84BF7}" srcOrd="0" destOrd="0" presId="urn:microsoft.com/office/officeart/2005/8/layout/hProcess11"/>
    <dgm:cxn modelId="{BDF2FA1D-EAC7-409E-BA4E-74EEDB8DCEC0}" type="presParOf" srcId="{B28DE9F1-8049-42E4-94F3-7628A2FD629F}" destId="{D6ACE8DE-F74B-4EF1-AE25-B2B88B162539}" srcOrd="1" destOrd="0" presId="urn:microsoft.com/office/officeart/2005/8/layout/hProcess11"/>
    <dgm:cxn modelId="{65492796-0F4E-4CC7-ACA7-2C7CAFF654D9}" type="presParOf" srcId="{D6ACE8DE-F74B-4EF1-AE25-B2B88B162539}" destId="{D95BB2E0-4EC7-425E-A3F0-F45FB59BE81A}" srcOrd="0" destOrd="0" presId="urn:microsoft.com/office/officeart/2005/8/layout/hProcess11"/>
    <dgm:cxn modelId="{D17A93C0-41C3-489A-8C3C-C33C16E6EC7C}" type="presParOf" srcId="{D95BB2E0-4EC7-425E-A3F0-F45FB59BE81A}" destId="{1B4DE41B-7441-4FC4-AAFC-9A88AA58CCBD}" srcOrd="0" destOrd="0" presId="urn:microsoft.com/office/officeart/2005/8/layout/hProcess11"/>
    <dgm:cxn modelId="{A770425E-77CC-4DE1-8DCE-6F2ABB54E495}" type="presParOf" srcId="{D95BB2E0-4EC7-425E-A3F0-F45FB59BE81A}" destId="{44296765-63F7-4F00-8CA9-BF50BE0F146B}" srcOrd="1" destOrd="0" presId="urn:microsoft.com/office/officeart/2005/8/layout/hProcess11"/>
    <dgm:cxn modelId="{E2A1E643-39FC-4A72-85F3-E7ADC861DC3B}" type="presParOf" srcId="{D95BB2E0-4EC7-425E-A3F0-F45FB59BE81A}" destId="{BFCC0912-9494-487D-9642-1AB3AC0ADE12}" srcOrd="2" destOrd="0" presId="urn:microsoft.com/office/officeart/2005/8/layout/hProcess11"/>
    <dgm:cxn modelId="{C2C9583C-977E-4458-A708-BA96FAB48956}" type="presParOf" srcId="{D6ACE8DE-F74B-4EF1-AE25-B2B88B162539}" destId="{303FB154-0CD9-46A3-A95C-B543AAC6F341}" srcOrd="1" destOrd="0" presId="urn:microsoft.com/office/officeart/2005/8/layout/hProcess11"/>
    <dgm:cxn modelId="{64BEF88B-B4C0-4425-9D94-378794403BE4}" type="presParOf" srcId="{D6ACE8DE-F74B-4EF1-AE25-B2B88B162539}" destId="{B92E459C-198D-4897-98B3-170AA1A188FE}" srcOrd="2" destOrd="0" presId="urn:microsoft.com/office/officeart/2005/8/layout/hProcess11"/>
    <dgm:cxn modelId="{3542DA77-D0F6-4D2B-A8B5-6BFB1D8F5EB5}" type="presParOf" srcId="{B92E459C-198D-4897-98B3-170AA1A188FE}" destId="{16B38B6E-4ECD-439A-9FB2-09DF8656EE46}" srcOrd="0" destOrd="0" presId="urn:microsoft.com/office/officeart/2005/8/layout/hProcess11"/>
    <dgm:cxn modelId="{80EBF1C6-74E1-41BB-8C06-5055B436912B}" type="presParOf" srcId="{B92E459C-198D-4897-98B3-170AA1A188FE}" destId="{25648291-CA7A-4370-B833-78E17DBA5BC9}" srcOrd="1" destOrd="0" presId="urn:microsoft.com/office/officeart/2005/8/layout/hProcess11"/>
    <dgm:cxn modelId="{1D681784-D997-440A-837A-EB019B52B919}" type="presParOf" srcId="{B92E459C-198D-4897-98B3-170AA1A188FE}" destId="{5F9BDFA7-AF16-413B-BE0D-E0527BDA8F2E}" srcOrd="2" destOrd="0" presId="urn:microsoft.com/office/officeart/2005/8/layout/hProcess11"/>
    <dgm:cxn modelId="{653A4D91-0233-4A7F-B013-B90BD270A7F9}" type="presParOf" srcId="{D6ACE8DE-F74B-4EF1-AE25-B2B88B162539}" destId="{5B6AFBF2-5A49-41E9-B9CE-BF370B019804}" srcOrd="3" destOrd="0" presId="urn:microsoft.com/office/officeart/2005/8/layout/hProcess11"/>
    <dgm:cxn modelId="{96BFA52B-CF17-4429-BB0A-E27DCC813E4A}" type="presParOf" srcId="{D6ACE8DE-F74B-4EF1-AE25-B2B88B162539}" destId="{D0C25BB8-D73F-4FFA-8DCF-11B7EC1B053F}" srcOrd="4" destOrd="0" presId="urn:microsoft.com/office/officeart/2005/8/layout/hProcess11"/>
    <dgm:cxn modelId="{B0871494-D572-42F3-9147-8574E9B7A216}" type="presParOf" srcId="{D0C25BB8-D73F-4FFA-8DCF-11B7EC1B053F}" destId="{E2622DE1-EC23-4F9A-AC6C-460B058FCF1B}" srcOrd="0" destOrd="0" presId="urn:microsoft.com/office/officeart/2005/8/layout/hProcess11"/>
    <dgm:cxn modelId="{F712DD71-A948-4F0B-A741-C61174E450CD}" type="presParOf" srcId="{D0C25BB8-D73F-4FFA-8DCF-11B7EC1B053F}" destId="{8155F411-60D9-4AB7-99B6-7CF59752220E}" srcOrd="1" destOrd="0" presId="urn:microsoft.com/office/officeart/2005/8/layout/hProcess11"/>
    <dgm:cxn modelId="{C6D2C199-9993-4148-826A-38442524DE45}" type="presParOf" srcId="{D0C25BB8-D73F-4FFA-8DCF-11B7EC1B053F}" destId="{83931AFC-C557-40D7-9F28-BEC16DE029E4}" srcOrd="2" destOrd="0" presId="urn:microsoft.com/office/officeart/2005/8/layout/hProcess1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54BDF9-8515-4677-9942-0171F000F8EB}" type="doc">
      <dgm:prSet loTypeId="urn:microsoft.com/office/officeart/2005/8/layout/list1#1" loCatId="list" qsTypeId="urn:microsoft.com/office/officeart/2005/8/quickstyle/simple2#1" qsCatId="simple" csTypeId="urn:microsoft.com/office/officeart/2005/8/colors/colorful1" csCatId="colorful" phldr="1"/>
      <dgm:spPr/>
      <dgm:t>
        <a:bodyPr/>
        <a:lstStyle>
          <a:extLst/>
        </a:lstStyle>
        <a:p>
          <a:endParaRPr lang="en-US"/>
        </a:p>
      </dgm:t>
    </dgm:pt>
    <dgm:pt modelId="{787546C1-DD5C-4D6E-BFDD-D95A52E781AD}">
      <dgm:prSet phldrT="[Text]"/>
      <dgm:spPr/>
      <dgm:t>
        <a:bodyPr/>
        <a:lstStyle>
          <a:extLst/>
        </a:lstStyle>
        <a:p>
          <a:r>
            <a:rPr lang="en-US" dirty="0" smtClean="0"/>
            <a:t>Data Conflicts</a:t>
          </a:r>
          <a:endParaRPr lang="en-US" dirty="0"/>
        </a:p>
      </dgm:t>
    </dgm:pt>
    <dgm:pt modelId="{88942913-D2BB-4DEB-B0E7-EA2B7A6CD360}" type="par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579A9A07-8770-4AC1-9705-76E19F87D269}" type="sib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AC5265C1-0BAB-4984-A634-E4518A8EC253}">
      <dgm:prSet phldrT="[Text]"/>
      <dgm:spPr>
        <a:solidFill>
          <a:schemeClr val="accent3">
            <a:lumMod val="75000"/>
          </a:schemeClr>
        </a:solidFill>
      </dgm:spPr>
      <dgm:t>
        <a:bodyPr/>
        <a:lstStyle>
          <a:extLst/>
        </a:lstStyle>
        <a:p>
          <a:r>
            <a:rPr lang="en-US" dirty="0" smtClean="0"/>
            <a:t>Instance Heterogeneity	</a:t>
          </a:r>
          <a:endParaRPr lang="en-US" dirty="0"/>
        </a:p>
      </dgm:t>
    </dgm:pt>
    <dgm:pt modelId="{26A0947C-B518-417C-9D68-EC422DC1E3A5}" type="par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E68E8117-B3CB-464C-9711-4DBE8BF88216}" type="sib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F50BDB3E-817D-4A89-9D71-D9E0B029567B}">
      <dgm:prSet phldrT="[Text]"/>
      <dgm:spPr/>
      <dgm:t>
        <a:bodyPr/>
        <a:lstStyle>
          <a:extLst/>
        </a:lstStyle>
        <a:p>
          <a:r>
            <a:rPr lang="en-US" dirty="0" smtClean="0"/>
            <a:t>Structure Heterogeneity</a:t>
          </a:r>
          <a:endParaRPr lang="en-US" dirty="0"/>
        </a:p>
      </dgm:t>
    </dgm:pt>
    <dgm:pt modelId="{DE0B39BA-A6F3-455E-8022-365CCF701DB7}" type="par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25F4C625-3E51-442C-BBB8-3FA715271B27}" type="sib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9D58511D-D18C-46E6-ADFB-6CDE1389D37F}" type="pres">
      <dgm:prSet presAssocID="{8554BDF9-8515-4677-9942-0171F000F8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29EC7F92-6143-4EC7-AD17-ECAF75C06DC8}" type="pres">
      <dgm:prSet presAssocID="{787546C1-DD5C-4D6E-BFDD-D95A52E781AD}" presName="parentLin" presStyleCnt="0"/>
      <dgm:spPr/>
      <dgm:t>
        <a:bodyPr/>
        <a:lstStyle>
          <a:extLst/>
        </a:lstStyle>
        <a:p>
          <a:endParaRPr lang="en-US"/>
        </a:p>
      </dgm:t>
    </dgm:pt>
    <dgm:pt modelId="{F4F466C7-208D-4B4A-A865-9D82D8E9F892}" type="pres">
      <dgm:prSet presAssocID="{787546C1-DD5C-4D6E-BFDD-D95A52E781AD}" presName="parentLeftMargin" presStyleLbl="node1" presStyleIdx="0" presStyleCnt="3"/>
      <dgm:spPr/>
      <dgm:t>
        <a:bodyPr/>
        <a:lstStyle>
          <a:extLst/>
        </a:lstStyle>
        <a:p>
          <a:endParaRPr lang="en-US"/>
        </a:p>
      </dgm:t>
    </dgm:pt>
    <dgm:pt modelId="{8BC4E78D-0D98-4ED2-B23A-71FEC19A6436}" type="pres">
      <dgm:prSet presAssocID="{787546C1-DD5C-4D6E-BFDD-D95A52E781AD}" presName="parentText" presStyleLbl="node1" presStyleIdx="0" presStyleCnt="3" custScaleX="115633" custLinFactNeighborX="9276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129CDA7D-4C80-4698-AFD0-7208B5D9749E}" type="pres">
      <dgm:prSet presAssocID="{787546C1-DD5C-4D6E-BFDD-D95A52E781AD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EBA8CF1F-3B4A-4B6A-8877-CB03CDDAB1E9}" type="pres">
      <dgm:prSet presAssocID="{787546C1-DD5C-4D6E-BFDD-D95A52E781AD}" presName="childText" presStyleLbl="alignAcc1" presStyleIdx="0" presStyleCnt="3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8BC0D01A-9D98-495C-93AA-A7D9631CDDAD}" type="pres">
      <dgm:prSet presAssocID="{579A9A07-8770-4AC1-9705-76E19F87D269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D4434ECF-2146-46AC-B62E-87AB389C995A}" type="pres">
      <dgm:prSet presAssocID="{AC5265C1-0BAB-4984-A634-E4518A8EC253}" presName="parentLin" presStyleCnt="0"/>
      <dgm:spPr/>
      <dgm:t>
        <a:bodyPr/>
        <a:lstStyle>
          <a:extLst/>
        </a:lstStyle>
        <a:p>
          <a:endParaRPr lang="en-US"/>
        </a:p>
      </dgm:t>
    </dgm:pt>
    <dgm:pt modelId="{06B5F591-72E0-4CFF-9799-36D4050BD51D}" type="pres">
      <dgm:prSet presAssocID="{AC5265C1-0BAB-4984-A634-E4518A8EC253}" presName="parentLeftMargin" presStyleLbl="node1" presStyleIdx="0" presStyleCnt="3"/>
      <dgm:spPr/>
      <dgm:t>
        <a:bodyPr/>
        <a:lstStyle>
          <a:extLst/>
        </a:lstStyle>
        <a:p>
          <a:endParaRPr lang="en-US"/>
        </a:p>
      </dgm:t>
    </dgm:pt>
    <dgm:pt modelId="{12E5634D-BCAA-48AB-BADB-754A15E9B7AC}" type="pres">
      <dgm:prSet presAssocID="{AC5265C1-0BAB-4984-A634-E4518A8EC253}" presName="parentText" presStyleLbl="node1" presStyleIdx="1" presStyleCnt="3" custScaleX="116958" custLinFactNeighborX="9276" custLinFactNeighborY="-2742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3DAA9763-50F6-4CC4-B6DA-0A4C45FFB361}" type="pres">
      <dgm:prSet presAssocID="{AC5265C1-0BAB-4984-A634-E4518A8EC253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51228DB3-E7D4-486B-A0C1-9A59D129891F}" type="pres">
      <dgm:prSet presAssocID="{AC5265C1-0BAB-4984-A634-E4518A8EC253}" presName="childText" presStyleLbl="alignAcc1" presStyleIdx="1" presStyleCnt="3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ECC02425-44D1-4F4C-B5D6-13442CA71F2A}" type="pres">
      <dgm:prSet presAssocID="{E68E8117-B3CB-464C-9711-4DBE8BF88216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98CD7476-6A48-4BD0-A0B1-E79081300878}" type="pres">
      <dgm:prSet presAssocID="{F50BDB3E-817D-4A89-9D71-D9E0B029567B}" presName="parentLin" presStyleCnt="0"/>
      <dgm:spPr/>
      <dgm:t>
        <a:bodyPr/>
        <a:lstStyle>
          <a:extLst/>
        </a:lstStyle>
        <a:p>
          <a:endParaRPr lang="en-US"/>
        </a:p>
      </dgm:t>
    </dgm:pt>
    <dgm:pt modelId="{63AA2D3F-331D-492F-82D5-8A2B6C78BAAD}" type="pres">
      <dgm:prSet presAssocID="{F50BDB3E-817D-4A89-9D71-D9E0B029567B}" presName="parentLeftMargin" presStyleLbl="node1" presStyleIdx="1" presStyleCnt="3"/>
      <dgm:spPr/>
      <dgm:t>
        <a:bodyPr/>
        <a:lstStyle>
          <a:extLst/>
        </a:lstStyle>
        <a:p>
          <a:endParaRPr lang="en-US"/>
        </a:p>
      </dgm:t>
    </dgm:pt>
    <dgm:pt modelId="{2CFD44AC-C5B0-407B-B2EE-07415AFE4DC4}" type="pres">
      <dgm:prSet presAssocID="{F50BDB3E-817D-4A89-9D71-D9E0B029567B}" presName="parentText" presStyleLbl="node1" presStyleIdx="2" presStyleCnt="3" custScaleX="116959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E27A153A-8ADD-4646-B3A3-509A74CD0695}" type="pres">
      <dgm:prSet presAssocID="{F50BDB3E-817D-4A89-9D71-D9E0B029567B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2DB5D132-AB90-49A4-A479-F0988A86E33E}" type="pres">
      <dgm:prSet presAssocID="{F50BDB3E-817D-4A89-9D71-D9E0B029567B}" presName="childText" presStyleLbl="alignAcc1" presStyleIdx="2" presStyleCnt="3" custLinFactNeighborX="-197" custLinFactNeighborY="-1646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</dgm:ptLst>
  <dgm:cxnLst>
    <dgm:cxn modelId="{579A338B-B5D8-4240-8867-8564B0DC96F3}" srcId="{8554BDF9-8515-4677-9942-0171F000F8EB}" destId="{AC5265C1-0BAB-4984-A634-E4518A8EC253}" srcOrd="1" destOrd="0" parTransId="{26A0947C-B518-417C-9D68-EC422DC1E3A5}" sibTransId="{E68E8117-B3CB-464C-9711-4DBE8BF88216}"/>
    <dgm:cxn modelId="{2EFC50D2-290E-462B-B7B8-30840FE76111}" type="presOf" srcId="{AC5265C1-0BAB-4984-A634-E4518A8EC253}" destId="{06B5F591-72E0-4CFF-9799-36D4050BD51D}" srcOrd="0" destOrd="0" presId="urn:microsoft.com/office/officeart/2005/8/layout/list1#1"/>
    <dgm:cxn modelId="{A045104B-70CA-42EC-BE1F-933B20FE0C6C}" type="presOf" srcId="{8554BDF9-8515-4677-9942-0171F000F8EB}" destId="{9D58511D-D18C-46E6-ADFB-6CDE1389D37F}" srcOrd="0" destOrd="0" presId="urn:microsoft.com/office/officeart/2005/8/layout/list1#1"/>
    <dgm:cxn modelId="{E8EF61B1-515C-44F0-9393-3A960B69FA7A}" srcId="{8554BDF9-8515-4677-9942-0171F000F8EB}" destId="{F50BDB3E-817D-4A89-9D71-D9E0B029567B}" srcOrd="2" destOrd="0" parTransId="{DE0B39BA-A6F3-455E-8022-365CCF701DB7}" sibTransId="{25F4C625-3E51-442C-BBB8-3FA715271B27}"/>
    <dgm:cxn modelId="{1F960D66-30BB-43A5-978D-4586E0D1EE4B}" type="presOf" srcId="{787546C1-DD5C-4D6E-BFDD-D95A52E781AD}" destId="{8BC4E78D-0D98-4ED2-B23A-71FEC19A6436}" srcOrd="1" destOrd="0" presId="urn:microsoft.com/office/officeart/2005/8/layout/list1#1"/>
    <dgm:cxn modelId="{ADBD4A98-FF11-4FD5-8BD1-8015621DF0A6}" type="presOf" srcId="{F50BDB3E-817D-4A89-9D71-D9E0B029567B}" destId="{63AA2D3F-331D-492F-82D5-8A2B6C78BAAD}" srcOrd="0" destOrd="0" presId="urn:microsoft.com/office/officeart/2005/8/layout/list1#1"/>
    <dgm:cxn modelId="{8C1A898F-1E9B-41C0-B2FF-D2932BA3C61D}" type="presOf" srcId="{F50BDB3E-817D-4A89-9D71-D9E0B029567B}" destId="{2CFD44AC-C5B0-407B-B2EE-07415AFE4DC4}" srcOrd="1" destOrd="0" presId="urn:microsoft.com/office/officeart/2005/8/layout/list1#1"/>
    <dgm:cxn modelId="{DFAEFA4C-B3B0-4C4E-BCD8-BFB53D07C5D0}" srcId="{8554BDF9-8515-4677-9942-0171F000F8EB}" destId="{787546C1-DD5C-4D6E-BFDD-D95A52E781AD}" srcOrd="0" destOrd="0" parTransId="{88942913-D2BB-4DEB-B0E7-EA2B7A6CD360}" sibTransId="{579A9A07-8770-4AC1-9705-76E19F87D269}"/>
    <dgm:cxn modelId="{76B328BA-4BEE-43EA-896F-13B4B310CDB5}" type="presOf" srcId="{AC5265C1-0BAB-4984-A634-E4518A8EC253}" destId="{12E5634D-BCAA-48AB-BADB-754A15E9B7AC}" srcOrd="1" destOrd="0" presId="urn:microsoft.com/office/officeart/2005/8/layout/list1#1"/>
    <dgm:cxn modelId="{1D9E4DA1-94F3-4E9A-8F94-D303A3E4954B}" type="presOf" srcId="{787546C1-DD5C-4D6E-BFDD-D95A52E781AD}" destId="{F4F466C7-208D-4B4A-A865-9D82D8E9F892}" srcOrd="0" destOrd="0" presId="urn:microsoft.com/office/officeart/2005/8/layout/list1#1"/>
    <dgm:cxn modelId="{58F38F21-C1AF-4887-BDD2-67C958EBE112}" type="presParOf" srcId="{9D58511D-D18C-46E6-ADFB-6CDE1389D37F}" destId="{29EC7F92-6143-4EC7-AD17-ECAF75C06DC8}" srcOrd="0" destOrd="0" presId="urn:microsoft.com/office/officeart/2005/8/layout/list1#1"/>
    <dgm:cxn modelId="{DADC3762-59A6-4495-AFB6-803C0EBF31CA}" type="presParOf" srcId="{29EC7F92-6143-4EC7-AD17-ECAF75C06DC8}" destId="{F4F466C7-208D-4B4A-A865-9D82D8E9F892}" srcOrd="0" destOrd="0" presId="urn:microsoft.com/office/officeart/2005/8/layout/list1#1"/>
    <dgm:cxn modelId="{E7F22966-B938-4F59-AB11-1D2F72D161F1}" type="presParOf" srcId="{29EC7F92-6143-4EC7-AD17-ECAF75C06DC8}" destId="{8BC4E78D-0D98-4ED2-B23A-71FEC19A6436}" srcOrd="1" destOrd="0" presId="urn:microsoft.com/office/officeart/2005/8/layout/list1#1"/>
    <dgm:cxn modelId="{0E1A0FFB-1EED-48FD-B1CB-377651126CF7}" type="presParOf" srcId="{9D58511D-D18C-46E6-ADFB-6CDE1389D37F}" destId="{129CDA7D-4C80-4698-AFD0-7208B5D9749E}" srcOrd="1" destOrd="0" presId="urn:microsoft.com/office/officeart/2005/8/layout/list1#1"/>
    <dgm:cxn modelId="{117F0026-306D-4897-A7AB-6DDC9E43155D}" type="presParOf" srcId="{9D58511D-D18C-46E6-ADFB-6CDE1389D37F}" destId="{EBA8CF1F-3B4A-4B6A-8877-CB03CDDAB1E9}" srcOrd="2" destOrd="0" presId="urn:microsoft.com/office/officeart/2005/8/layout/list1#1"/>
    <dgm:cxn modelId="{C4E8A731-E7BB-4636-9D5B-EAF648980059}" type="presParOf" srcId="{9D58511D-D18C-46E6-ADFB-6CDE1389D37F}" destId="{8BC0D01A-9D98-495C-93AA-A7D9631CDDAD}" srcOrd="3" destOrd="0" presId="urn:microsoft.com/office/officeart/2005/8/layout/list1#1"/>
    <dgm:cxn modelId="{E0D82ACD-E5C7-4695-918A-912DE8157AE9}" type="presParOf" srcId="{9D58511D-D18C-46E6-ADFB-6CDE1389D37F}" destId="{D4434ECF-2146-46AC-B62E-87AB389C995A}" srcOrd="4" destOrd="0" presId="urn:microsoft.com/office/officeart/2005/8/layout/list1#1"/>
    <dgm:cxn modelId="{453A7F02-5668-4708-8EE5-46CBD2E922C2}" type="presParOf" srcId="{D4434ECF-2146-46AC-B62E-87AB389C995A}" destId="{06B5F591-72E0-4CFF-9799-36D4050BD51D}" srcOrd="0" destOrd="0" presId="urn:microsoft.com/office/officeart/2005/8/layout/list1#1"/>
    <dgm:cxn modelId="{3633BE02-2672-4F2F-994D-1CFAA0A657D6}" type="presParOf" srcId="{D4434ECF-2146-46AC-B62E-87AB389C995A}" destId="{12E5634D-BCAA-48AB-BADB-754A15E9B7AC}" srcOrd="1" destOrd="0" presId="urn:microsoft.com/office/officeart/2005/8/layout/list1#1"/>
    <dgm:cxn modelId="{494F8D1A-4C0A-430B-B272-B3AE207CDCF1}" type="presParOf" srcId="{9D58511D-D18C-46E6-ADFB-6CDE1389D37F}" destId="{3DAA9763-50F6-4CC4-B6DA-0A4C45FFB361}" srcOrd="5" destOrd="0" presId="urn:microsoft.com/office/officeart/2005/8/layout/list1#1"/>
    <dgm:cxn modelId="{E3E8078B-B530-40B8-9908-372BDDFBAC7F}" type="presParOf" srcId="{9D58511D-D18C-46E6-ADFB-6CDE1389D37F}" destId="{51228DB3-E7D4-486B-A0C1-9A59D129891F}" srcOrd="6" destOrd="0" presId="urn:microsoft.com/office/officeart/2005/8/layout/list1#1"/>
    <dgm:cxn modelId="{CE7B7DFB-DB7E-4E84-B4F1-A1DBDFB8AF43}" type="presParOf" srcId="{9D58511D-D18C-46E6-ADFB-6CDE1389D37F}" destId="{ECC02425-44D1-4F4C-B5D6-13442CA71F2A}" srcOrd="7" destOrd="0" presId="urn:microsoft.com/office/officeart/2005/8/layout/list1#1"/>
    <dgm:cxn modelId="{1C1C1D40-CA92-42B9-BFAE-28CD99A44D41}" type="presParOf" srcId="{9D58511D-D18C-46E6-ADFB-6CDE1389D37F}" destId="{98CD7476-6A48-4BD0-A0B1-E79081300878}" srcOrd="8" destOrd="0" presId="urn:microsoft.com/office/officeart/2005/8/layout/list1#1"/>
    <dgm:cxn modelId="{4D4D46A3-085A-4BE3-B57F-9A2D7D509B49}" type="presParOf" srcId="{98CD7476-6A48-4BD0-A0B1-E79081300878}" destId="{63AA2D3F-331D-492F-82D5-8A2B6C78BAAD}" srcOrd="0" destOrd="0" presId="urn:microsoft.com/office/officeart/2005/8/layout/list1#1"/>
    <dgm:cxn modelId="{1512C15B-9D2F-437F-B2E2-B34C40156561}" type="presParOf" srcId="{98CD7476-6A48-4BD0-A0B1-E79081300878}" destId="{2CFD44AC-C5B0-407B-B2EE-07415AFE4DC4}" srcOrd="1" destOrd="0" presId="urn:microsoft.com/office/officeart/2005/8/layout/list1#1"/>
    <dgm:cxn modelId="{3D942A01-82D7-44FF-A778-F0CF3334B676}" type="presParOf" srcId="{9D58511D-D18C-46E6-ADFB-6CDE1389D37F}" destId="{E27A153A-8ADD-4646-B3A3-509A74CD0695}" srcOrd="9" destOrd="0" presId="urn:microsoft.com/office/officeart/2005/8/layout/list1#1"/>
    <dgm:cxn modelId="{A42D74F1-587B-4CCC-A643-E1D5BA96F0EA}" type="presParOf" srcId="{9D58511D-D18C-46E6-ADFB-6CDE1389D37F}" destId="{2DB5D132-AB90-49A4-A479-F0988A86E33E}" srcOrd="10" destOrd="0" presId="urn:microsoft.com/office/officeart/2005/8/layout/list1#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54BDF9-8515-4677-9942-0171F000F8EB}" type="doc">
      <dgm:prSet loTypeId="urn:microsoft.com/office/officeart/2005/8/layout/list1#1" loCatId="list" qsTypeId="urn:microsoft.com/office/officeart/2005/8/quickstyle/simple2#1" qsCatId="simple" csTypeId="urn:microsoft.com/office/officeart/2005/8/colors/colorful1" csCatId="colorful" phldr="1"/>
      <dgm:spPr/>
      <dgm:t>
        <a:bodyPr/>
        <a:lstStyle>
          <a:extLst/>
        </a:lstStyle>
        <a:p>
          <a:endParaRPr lang="en-US"/>
        </a:p>
      </dgm:t>
    </dgm:pt>
    <dgm:pt modelId="{787546C1-DD5C-4D6E-BFDD-D95A52E781AD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>
          <a:extLst/>
        </a:lstStyle>
        <a:p>
          <a:r>
            <a:rPr lang="en-US" dirty="0" smtClean="0"/>
            <a:t>Data Conflicts</a:t>
          </a:r>
          <a:endParaRPr lang="en-US" dirty="0"/>
        </a:p>
      </dgm:t>
    </dgm:pt>
    <dgm:pt modelId="{88942913-D2BB-4DEB-B0E7-EA2B7A6CD360}" type="par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579A9A07-8770-4AC1-9705-76E19F87D269}" type="sib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AC5265C1-0BAB-4984-A634-E4518A8EC253}">
      <dgm:prSet phldrT="[Text]"/>
      <dgm:spPr>
        <a:solidFill>
          <a:schemeClr val="bg2">
            <a:lumMod val="75000"/>
          </a:schemeClr>
        </a:solidFill>
      </dgm:spPr>
      <dgm:t>
        <a:bodyPr/>
        <a:lstStyle>
          <a:extLst/>
        </a:lstStyle>
        <a:p>
          <a:r>
            <a:rPr lang="en-US" dirty="0" smtClean="0"/>
            <a:t>Instance Heterogeneity	</a:t>
          </a:r>
          <a:endParaRPr lang="en-US" dirty="0"/>
        </a:p>
      </dgm:t>
    </dgm:pt>
    <dgm:pt modelId="{26A0947C-B518-417C-9D68-EC422DC1E3A5}" type="par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E68E8117-B3CB-464C-9711-4DBE8BF88216}" type="sib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F50BDB3E-817D-4A89-9D71-D9E0B029567B}">
      <dgm:prSet phldrT="[Text]"/>
      <dgm:spPr/>
      <dgm:t>
        <a:bodyPr/>
        <a:lstStyle>
          <a:extLst/>
        </a:lstStyle>
        <a:p>
          <a:r>
            <a:rPr lang="en-US" dirty="0" smtClean="0"/>
            <a:t>Structure Heterogeneity</a:t>
          </a:r>
          <a:endParaRPr lang="en-US" dirty="0"/>
        </a:p>
      </dgm:t>
    </dgm:pt>
    <dgm:pt modelId="{DE0B39BA-A6F3-455E-8022-365CCF701DB7}" type="par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25F4C625-3E51-442C-BBB8-3FA715271B27}" type="sib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9D58511D-D18C-46E6-ADFB-6CDE1389D37F}" type="pres">
      <dgm:prSet presAssocID="{8554BDF9-8515-4677-9942-0171F000F8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29EC7F92-6143-4EC7-AD17-ECAF75C06DC8}" type="pres">
      <dgm:prSet presAssocID="{787546C1-DD5C-4D6E-BFDD-D95A52E781AD}" presName="parentLin" presStyleCnt="0"/>
      <dgm:spPr/>
      <dgm:t>
        <a:bodyPr/>
        <a:lstStyle>
          <a:extLst/>
        </a:lstStyle>
        <a:p>
          <a:endParaRPr lang="en-US"/>
        </a:p>
      </dgm:t>
    </dgm:pt>
    <dgm:pt modelId="{F4F466C7-208D-4B4A-A865-9D82D8E9F892}" type="pres">
      <dgm:prSet presAssocID="{787546C1-DD5C-4D6E-BFDD-D95A52E781AD}" presName="parentLeftMargin" presStyleLbl="node1" presStyleIdx="0" presStyleCnt="3"/>
      <dgm:spPr/>
      <dgm:t>
        <a:bodyPr/>
        <a:lstStyle>
          <a:extLst/>
        </a:lstStyle>
        <a:p>
          <a:endParaRPr lang="en-US"/>
        </a:p>
      </dgm:t>
    </dgm:pt>
    <dgm:pt modelId="{8BC4E78D-0D98-4ED2-B23A-71FEC19A6436}" type="pres">
      <dgm:prSet presAssocID="{787546C1-DD5C-4D6E-BFDD-D95A52E781AD}" presName="parentText" presStyleLbl="node1" presStyleIdx="0" presStyleCnt="3" custScaleX="115633" custLinFactNeighborX="9276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129CDA7D-4C80-4698-AFD0-7208B5D9749E}" type="pres">
      <dgm:prSet presAssocID="{787546C1-DD5C-4D6E-BFDD-D95A52E781AD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EBA8CF1F-3B4A-4B6A-8877-CB03CDDAB1E9}" type="pres">
      <dgm:prSet presAssocID="{787546C1-DD5C-4D6E-BFDD-D95A52E781AD}" presName="childText" presStyleLbl="alignAcc1" presStyleIdx="0" presStyleCnt="3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8BC0D01A-9D98-495C-93AA-A7D9631CDDAD}" type="pres">
      <dgm:prSet presAssocID="{579A9A07-8770-4AC1-9705-76E19F87D269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D4434ECF-2146-46AC-B62E-87AB389C995A}" type="pres">
      <dgm:prSet presAssocID="{AC5265C1-0BAB-4984-A634-E4518A8EC253}" presName="parentLin" presStyleCnt="0"/>
      <dgm:spPr/>
      <dgm:t>
        <a:bodyPr/>
        <a:lstStyle>
          <a:extLst/>
        </a:lstStyle>
        <a:p>
          <a:endParaRPr lang="en-US"/>
        </a:p>
      </dgm:t>
    </dgm:pt>
    <dgm:pt modelId="{06B5F591-72E0-4CFF-9799-36D4050BD51D}" type="pres">
      <dgm:prSet presAssocID="{AC5265C1-0BAB-4984-A634-E4518A8EC253}" presName="parentLeftMargin" presStyleLbl="node1" presStyleIdx="0" presStyleCnt="3"/>
      <dgm:spPr/>
      <dgm:t>
        <a:bodyPr/>
        <a:lstStyle>
          <a:extLst/>
        </a:lstStyle>
        <a:p>
          <a:endParaRPr lang="en-US"/>
        </a:p>
      </dgm:t>
    </dgm:pt>
    <dgm:pt modelId="{12E5634D-BCAA-48AB-BADB-754A15E9B7AC}" type="pres">
      <dgm:prSet presAssocID="{AC5265C1-0BAB-4984-A634-E4518A8EC253}" presName="parentText" presStyleLbl="node1" presStyleIdx="1" presStyleCnt="3" custScaleX="116958" custLinFactNeighborX="9276" custLinFactNeighborY="-2742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3DAA9763-50F6-4CC4-B6DA-0A4C45FFB361}" type="pres">
      <dgm:prSet presAssocID="{AC5265C1-0BAB-4984-A634-E4518A8EC253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51228DB3-E7D4-486B-A0C1-9A59D129891F}" type="pres">
      <dgm:prSet presAssocID="{AC5265C1-0BAB-4984-A634-E4518A8EC253}" presName="childText" presStyleLbl="alignAcc1" presStyleIdx="1" presStyleCnt="3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ECC02425-44D1-4F4C-B5D6-13442CA71F2A}" type="pres">
      <dgm:prSet presAssocID="{E68E8117-B3CB-464C-9711-4DBE8BF88216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98CD7476-6A48-4BD0-A0B1-E79081300878}" type="pres">
      <dgm:prSet presAssocID="{F50BDB3E-817D-4A89-9D71-D9E0B029567B}" presName="parentLin" presStyleCnt="0"/>
      <dgm:spPr/>
      <dgm:t>
        <a:bodyPr/>
        <a:lstStyle>
          <a:extLst/>
        </a:lstStyle>
        <a:p>
          <a:endParaRPr lang="en-US"/>
        </a:p>
      </dgm:t>
    </dgm:pt>
    <dgm:pt modelId="{63AA2D3F-331D-492F-82D5-8A2B6C78BAAD}" type="pres">
      <dgm:prSet presAssocID="{F50BDB3E-817D-4A89-9D71-D9E0B029567B}" presName="parentLeftMargin" presStyleLbl="node1" presStyleIdx="1" presStyleCnt="3"/>
      <dgm:spPr/>
      <dgm:t>
        <a:bodyPr/>
        <a:lstStyle>
          <a:extLst/>
        </a:lstStyle>
        <a:p>
          <a:endParaRPr lang="en-US"/>
        </a:p>
      </dgm:t>
    </dgm:pt>
    <dgm:pt modelId="{2CFD44AC-C5B0-407B-B2EE-07415AFE4DC4}" type="pres">
      <dgm:prSet presAssocID="{F50BDB3E-817D-4A89-9D71-D9E0B029567B}" presName="parentText" presStyleLbl="node1" presStyleIdx="2" presStyleCnt="3" custScaleX="116959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E27A153A-8ADD-4646-B3A3-509A74CD0695}" type="pres">
      <dgm:prSet presAssocID="{F50BDB3E-817D-4A89-9D71-D9E0B029567B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2DB5D132-AB90-49A4-A479-F0988A86E33E}" type="pres">
      <dgm:prSet presAssocID="{F50BDB3E-817D-4A89-9D71-D9E0B029567B}" presName="childText" presStyleLbl="alignAcc1" presStyleIdx="2" presStyleCnt="3" custLinFactNeighborX="-197" custLinFactNeighborY="-1646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</dgm:ptLst>
  <dgm:cxnLst>
    <dgm:cxn modelId="{579A338B-B5D8-4240-8867-8564B0DC96F3}" srcId="{8554BDF9-8515-4677-9942-0171F000F8EB}" destId="{AC5265C1-0BAB-4984-A634-E4518A8EC253}" srcOrd="1" destOrd="0" parTransId="{26A0947C-B518-417C-9D68-EC422DC1E3A5}" sibTransId="{E68E8117-B3CB-464C-9711-4DBE8BF88216}"/>
    <dgm:cxn modelId="{E8EF61B1-515C-44F0-9393-3A960B69FA7A}" srcId="{8554BDF9-8515-4677-9942-0171F000F8EB}" destId="{F50BDB3E-817D-4A89-9D71-D9E0B029567B}" srcOrd="2" destOrd="0" parTransId="{DE0B39BA-A6F3-455E-8022-365CCF701DB7}" sibTransId="{25F4C625-3E51-442C-BBB8-3FA715271B27}"/>
    <dgm:cxn modelId="{23D8FF20-61B3-45C4-9EB8-B70E805F9724}" type="presOf" srcId="{8554BDF9-8515-4677-9942-0171F000F8EB}" destId="{9D58511D-D18C-46E6-ADFB-6CDE1389D37F}" srcOrd="0" destOrd="0" presId="urn:microsoft.com/office/officeart/2005/8/layout/list1#1"/>
    <dgm:cxn modelId="{43F35669-ABE9-45C9-A41C-8D13FB871E73}" type="presOf" srcId="{F50BDB3E-817D-4A89-9D71-D9E0B029567B}" destId="{63AA2D3F-331D-492F-82D5-8A2B6C78BAAD}" srcOrd="0" destOrd="0" presId="urn:microsoft.com/office/officeart/2005/8/layout/list1#1"/>
    <dgm:cxn modelId="{ED04A718-0CB9-4702-BF24-B5240D803B53}" type="presOf" srcId="{787546C1-DD5C-4D6E-BFDD-D95A52E781AD}" destId="{8BC4E78D-0D98-4ED2-B23A-71FEC19A6436}" srcOrd="1" destOrd="0" presId="urn:microsoft.com/office/officeart/2005/8/layout/list1#1"/>
    <dgm:cxn modelId="{DFAEFA4C-B3B0-4C4E-BCD8-BFB53D07C5D0}" srcId="{8554BDF9-8515-4677-9942-0171F000F8EB}" destId="{787546C1-DD5C-4D6E-BFDD-D95A52E781AD}" srcOrd="0" destOrd="0" parTransId="{88942913-D2BB-4DEB-B0E7-EA2B7A6CD360}" sibTransId="{579A9A07-8770-4AC1-9705-76E19F87D269}"/>
    <dgm:cxn modelId="{278ABFFF-36D2-4C96-A889-B2EFC76E7890}" type="presOf" srcId="{AC5265C1-0BAB-4984-A634-E4518A8EC253}" destId="{12E5634D-BCAA-48AB-BADB-754A15E9B7AC}" srcOrd="1" destOrd="0" presId="urn:microsoft.com/office/officeart/2005/8/layout/list1#1"/>
    <dgm:cxn modelId="{7CA5FC9D-BFE7-447B-8C13-B3A28A7FC115}" type="presOf" srcId="{787546C1-DD5C-4D6E-BFDD-D95A52E781AD}" destId="{F4F466C7-208D-4B4A-A865-9D82D8E9F892}" srcOrd="0" destOrd="0" presId="urn:microsoft.com/office/officeart/2005/8/layout/list1#1"/>
    <dgm:cxn modelId="{21C565E3-E89C-47BE-B38C-C56DB9ADF057}" type="presOf" srcId="{F50BDB3E-817D-4A89-9D71-D9E0B029567B}" destId="{2CFD44AC-C5B0-407B-B2EE-07415AFE4DC4}" srcOrd="1" destOrd="0" presId="urn:microsoft.com/office/officeart/2005/8/layout/list1#1"/>
    <dgm:cxn modelId="{D4121ADD-AD65-4DDF-8B9A-1322E9A867FB}" type="presOf" srcId="{AC5265C1-0BAB-4984-A634-E4518A8EC253}" destId="{06B5F591-72E0-4CFF-9799-36D4050BD51D}" srcOrd="0" destOrd="0" presId="urn:microsoft.com/office/officeart/2005/8/layout/list1#1"/>
    <dgm:cxn modelId="{2C5EECBA-6228-4A98-8990-72FAD5AFC739}" type="presParOf" srcId="{9D58511D-D18C-46E6-ADFB-6CDE1389D37F}" destId="{29EC7F92-6143-4EC7-AD17-ECAF75C06DC8}" srcOrd="0" destOrd="0" presId="urn:microsoft.com/office/officeart/2005/8/layout/list1#1"/>
    <dgm:cxn modelId="{3C933AAC-4D32-4278-8E9B-3779EFCF2B4C}" type="presParOf" srcId="{29EC7F92-6143-4EC7-AD17-ECAF75C06DC8}" destId="{F4F466C7-208D-4B4A-A865-9D82D8E9F892}" srcOrd="0" destOrd="0" presId="urn:microsoft.com/office/officeart/2005/8/layout/list1#1"/>
    <dgm:cxn modelId="{36F9AB74-6E7F-4EA8-B942-0BD7ED27E399}" type="presParOf" srcId="{29EC7F92-6143-4EC7-AD17-ECAF75C06DC8}" destId="{8BC4E78D-0D98-4ED2-B23A-71FEC19A6436}" srcOrd="1" destOrd="0" presId="urn:microsoft.com/office/officeart/2005/8/layout/list1#1"/>
    <dgm:cxn modelId="{6D126FD4-9C96-4F3D-9582-6F9452B10617}" type="presParOf" srcId="{9D58511D-D18C-46E6-ADFB-6CDE1389D37F}" destId="{129CDA7D-4C80-4698-AFD0-7208B5D9749E}" srcOrd="1" destOrd="0" presId="urn:microsoft.com/office/officeart/2005/8/layout/list1#1"/>
    <dgm:cxn modelId="{FDE5687E-56B4-412D-BCBF-58E9F80F5CD2}" type="presParOf" srcId="{9D58511D-D18C-46E6-ADFB-6CDE1389D37F}" destId="{EBA8CF1F-3B4A-4B6A-8877-CB03CDDAB1E9}" srcOrd="2" destOrd="0" presId="urn:microsoft.com/office/officeart/2005/8/layout/list1#1"/>
    <dgm:cxn modelId="{AB9C6E9D-1ADF-4EEA-90B9-1B0183CDB8D0}" type="presParOf" srcId="{9D58511D-D18C-46E6-ADFB-6CDE1389D37F}" destId="{8BC0D01A-9D98-495C-93AA-A7D9631CDDAD}" srcOrd="3" destOrd="0" presId="urn:microsoft.com/office/officeart/2005/8/layout/list1#1"/>
    <dgm:cxn modelId="{BCED61E1-7FE8-4641-8BB5-1B94F1176C0A}" type="presParOf" srcId="{9D58511D-D18C-46E6-ADFB-6CDE1389D37F}" destId="{D4434ECF-2146-46AC-B62E-87AB389C995A}" srcOrd="4" destOrd="0" presId="urn:microsoft.com/office/officeart/2005/8/layout/list1#1"/>
    <dgm:cxn modelId="{CFE08591-AA5B-434C-A868-126DB0DA8C41}" type="presParOf" srcId="{D4434ECF-2146-46AC-B62E-87AB389C995A}" destId="{06B5F591-72E0-4CFF-9799-36D4050BD51D}" srcOrd="0" destOrd="0" presId="urn:microsoft.com/office/officeart/2005/8/layout/list1#1"/>
    <dgm:cxn modelId="{DF4A9817-94A7-4E64-878D-152A99288DB5}" type="presParOf" srcId="{D4434ECF-2146-46AC-B62E-87AB389C995A}" destId="{12E5634D-BCAA-48AB-BADB-754A15E9B7AC}" srcOrd="1" destOrd="0" presId="urn:microsoft.com/office/officeart/2005/8/layout/list1#1"/>
    <dgm:cxn modelId="{6B15F510-B661-4497-91E8-8A81FED269BE}" type="presParOf" srcId="{9D58511D-D18C-46E6-ADFB-6CDE1389D37F}" destId="{3DAA9763-50F6-4CC4-B6DA-0A4C45FFB361}" srcOrd="5" destOrd="0" presId="urn:microsoft.com/office/officeart/2005/8/layout/list1#1"/>
    <dgm:cxn modelId="{0103DC68-1624-4DFB-87CE-0DD33D9B1BA4}" type="presParOf" srcId="{9D58511D-D18C-46E6-ADFB-6CDE1389D37F}" destId="{51228DB3-E7D4-486B-A0C1-9A59D129891F}" srcOrd="6" destOrd="0" presId="urn:microsoft.com/office/officeart/2005/8/layout/list1#1"/>
    <dgm:cxn modelId="{B1CF195F-BC5B-4F84-B7F1-F80E7686DC71}" type="presParOf" srcId="{9D58511D-D18C-46E6-ADFB-6CDE1389D37F}" destId="{ECC02425-44D1-4F4C-B5D6-13442CA71F2A}" srcOrd="7" destOrd="0" presId="urn:microsoft.com/office/officeart/2005/8/layout/list1#1"/>
    <dgm:cxn modelId="{E56E22C6-116F-4AD1-9F63-974A7B4C540E}" type="presParOf" srcId="{9D58511D-D18C-46E6-ADFB-6CDE1389D37F}" destId="{98CD7476-6A48-4BD0-A0B1-E79081300878}" srcOrd="8" destOrd="0" presId="urn:microsoft.com/office/officeart/2005/8/layout/list1#1"/>
    <dgm:cxn modelId="{C2C073FF-FF4D-4B14-ADE6-B2BE6EF76C7B}" type="presParOf" srcId="{98CD7476-6A48-4BD0-A0B1-E79081300878}" destId="{63AA2D3F-331D-492F-82D5-8A2B6C78BAAD}" srcOrd="0" destOrd="0" presId="urn:microsoft.com/office/officeart/2005/8/layout/list1#1"/>
    <dgm:cxn modelId="{1B1FD160-3D83-42EE-B682-62F570054691}" type="presParOf" srcId="{98CD7476-6A48-4BD0-A0B1-E79081300878}" destId="{2CFD44AC-C5B0-407B-B2EE-07415AFE4DC4}" srcOrd="1" destOrd="0" presId="urn:microsoft.com/office/officeart/2005/8/layout/list1#1"/>
    <dgm:cxn modelId="{9559124B-2E77-4FE2-B01A-FB941063C696}" type="presParOf" srcId="{9D58511D-D18C-46E6-ADFB-6CDE1389D37F}" destId="{E27A153A-8ADD-4646-B3A3-509A74CD0695}" srcOrd="9" destOrd="0" presId="urn:microsoft.com/office/officeart/2005/8/layout/list1#1"/>
    <dgm:cxn modelId="{67590E59-69A0-479D-BABD-ED2ACB824D01}" type="presParOf" srcId="{9D58511D-D18C-46E6-ADFB-6CDE1389D37F}" destId="{2DB5D132-AB90-49A4-A479-F0988A86E33E}" srcOrd="10" destOrd="0" presId="urn:microsoft.com/office/officeart/2005/8/layout/list1#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54BDF9-8515-4677-9942-0171F000F8EB}" type="doc">
      <dgm:prSet loTypeId="urn:microsoft.com/office/officeart/2005/8/layout/list1#1" loCatId="list" qsTypeId="urn:microsoft.com/office/officeart/2005/8/quickstyle/simple2#1" qsCatId="simple" csTypeId="urn:microsoft.com/office/officeart/2005/8/colors/colorful1" csCatId="colorful" phldr="1"/>
      <dgm:spPr/>
      <dgm:t>
        <a:bodyPr/>
        <a:lstStyle>
          <a:extLst/>
        </a:lstStyle>
        <a:p>
          <a:endParaRPr lang="en-US"/>
        </a:p>
      </dgm:t>
    </dgm:pt>
    <dgm:pt modelId="{787546C1-DD5C-4D6E-BFDD-D95A52E781AD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>
          <a:extLst/>
        </a:lstStyle>
        <a:p>
          <a:r>
            <a:rPr lang="en-US" dirty="0" smtClean="0"/>
            <a:t>Data Conflicts</a:t>
          </a:r>
          <a:endParaRPr lang="en-US" dirty="0"/>
        </a:p>
      </dgm:t>
    </dgm:pt>
    <dgm:pt modelId="{88942913-D2BB-4DEB-B0E7-EA2B7A6CD360}" type="par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579A9A07-8770-4AC1-9705-76E19F87D269}" type="sib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AC5265C1-0BAB-4984-A634-E4518A8EC253}">
      <dgm:prSet phldrT="[Text]"/>
      <dgm:spPr>
        <a:solidFill>
          <a:schemeClr val="accent3">
            <a:lumMod val="75000"/>
          </a:schemeClr>
        </a:solidFill>
      </dgm:spPr>
      <dgm:t>
        <a:bodyPr/>
        <a:lstStyle>
          <a:extLst/>
        </a:lstStyle>
        <a:p>
          <a:r>
            <a:rPr lang="en-US" dirty="0" smtClean="0"/>
            <a:t>Instance Heterogeneity	</a:t>
          </a:r>
          <a:endParaRPr lang="en-US" dirty="0"/>
        </a:p>
      </dgm:t>
    </dgm:pt>
    <dgm:pt modelId="{26A0947C-B518-417C-9D68-EC422DC1E3A5}" type="par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E68E8117-B3CB-464C-9711-4DBE8BF88216}" type="sib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F50BDB3E-817D-4A89-9D71-D9E0B029567B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>
          <a:extLst/>
        </a:lstStyle>
        <a:p>
          <a:r>
            <a:rPr lang="en-US" dirty="0" smtClean="0"/>
            <a:t>Structure Heterogeneity</a:t>
          </a:r>
          <a:endParaRPr lang="en-US" dirty="0"/>
        </a:p>
      </dgm:t>
    </dgm:pt>
    <dgm:pt modelId="{DE0B39BA-A6F3-455E-8022-365CCF701DB7}" type="par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25F4C625-3E51-442C-BBB8-3FA715271B27}" type="sib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9D58511D-D18C-46E6-ADFB-6CDE1389D37F}" type="pres">
      <dgm:prSet presAssocID="{8554BDF9-8515-4677-9942-0171F000F8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29EC7F92-6143-4EC7-AD17-ECAF75C06DC8}" type="pres">
      <dgm:prSet presAssocID="{787546C1-DD5C-4D6E-BFDD-D95A52E781AD}" presName="parentLin" presStyleCnt="0"/>
      <dgm:spPr/>
      <dgm:t>
        <a:bodyPr/>
        <a:lstStyle>
          <a:extLst/>
        </a:lstStyle>
        <a:p>
          <a:endParaRPr lang="en-US"/>
        </a:p>
      </dgm:t>
    </dgm:pt>
    <dgm:pt modelId="{F4F466C7-208D-4B4A-A865-9D82D8E9F892}" type="pres">
      <dgm:prSet presAssocID="{787546C1-DD5C-4D6E-BFDD-D95A52E781AD}" presName="parentLeftMargin" presStyleLbl="node1" presStyleIdx="0" presStyleCnt="3"/>
      <dgm:spPr/>
      <dgm:t>
        <a:bodyPr/>
        <a:lstStyle>
          <a:extLst/>
        </a:lstStyle>
        <a:p>
          <a:endParaRPr lang="en-US"/>
        </a:p>
      </dgm:t>
    </dgm:pt>
    <dgm:pt modelId="{8BC4E78D-0D98-4ED2-B23A-71FEC19A6436}" type="pres">
      <dgm:prSet presAssocID="{787546C1-DD5C-4D6E-BFDD-D95A52E781AD}" presName="parentText" presStyleLbl="node1" presStyleIdx="0" presStyleCnt="3" custScaleX="115633" custLinFactNeighborX="9276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129CDA7D-4C80-4698-AFD0-7208B5D9749E}" type="pres">
      <dgm:prSet presAssocID="{787546C1-DD5C-4D6E-BFDD-D95A52E781AD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EBA8CF1F-3B4A-4B6A-8877-CB03CDDAB1E9}" type="pres">
      <dgm:prSet presAssocID="{787546C1-DD5C-4D6E-BFDD-D95A52E781AD}" presName="childText" presStyleLbl="alignAcc1" presStyleIdx="0" presStyleCnt="3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8BC0D01A-9D98-495C-93AA-A7D9631CDDAD}" type="pres">
      <dgm:prSet presAssocID="{579A9A07-8770-4AC1-9705-76E19F87D269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D4434ECF-2146-46AC-B62E-87AB389C995A}" type="pres">
      <dgm:prSet presAssocID="{AC5265C1-0BAB-4984-A634-E4518A8EC253}" presName="parentLin" presStyleCnt="0"/>
      <dgm:spPr/>
      <dgm:t>
        <a:bodyPr/>
        <a:lstStyle>
          <a:extLst/>
        </a:lstStyle>
        <a:p>
          <a:endParaRPr lang="en-US"/>
        </a:p>
      </dgm:t>
    </dgm:pt>
    <dgm:pt modelId="{06B5F591-72E0-4CFF-9799-36D4050BD51D}" type="pres">
      <dgm:prSet presAssocID="{AC5265C1-0BAB-4984-A634-E4518A8EC253}" presName="parentLeftMargin" presStyleLbl="node1" presStyleIdx="0" presStyleCnt="3"/>
      <dgm:spPr/>
      <dgm:t>
        <a:bodyPr/>
        <a:lstStyle>
          <a:extLst/>
        </a:lstStyle>
        <a:p>
          <a:endParaRPr lang="en-US"/>
        </a:p>
      </dgm:t>
    </dgm:pt>
    <dgm:pt modelId="{12E5634D-BCAA-48AB-BADB-754A15E9B7AC}" type="pres">
      <dgm:prSet presAssocID="{AC5265C1-0BAB-4984-A634-E4518A8EC253}" presName="parentText" presStyleLbl="node1" presStyleIdx="1" presStyleCnt="3" custScaleX="116958" custLinFactNeighborX="9276" custLinFactNeighborY="-2742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3DAA9763-50F6-4CC4-B6DA-0A4C45FFB361}" type="pres">
      <dgm:prSet presAssocID="{AC5265C1-0BAB-4984-A634-E4518A8EC253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51228DB3-E7D4-486B-A0C1-9A59D129891F}" type="pres">
      <dgm:prSet presAssocID="{AC5265C1-0BAB-4984-A634-E4518A8EC253}" presName="childText" presStyleLbl="alignAcc1" presStyleIdx="1" presStyleCnt="3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ECC02425-44D1-4F4C-B5D6-13442CA71F2A}" type="pres">
      <dgm:prSet presAssocID="{E68E8117-B3CB-464C-9711-4DBE8BF88216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98CD7476-6A48-4BD0-A0B1-E79081300878}" type="pres">
      <dgm:prSet presAssocID="{F50BDB3E-817D-4A89-9D71-D9E0B029567B}" presName="parentLin" presStyleCnt="0"/>
      <dgm:spPr/>
      <dgm:t>
        <a:bodyPr/>
        <a:lstStyle>
          <a:extLst/>
        </a:lstStyle>
        <a:p>
          <a:endParaRPr lang="en-US"/>
        </a:p>
      </dgm:t>
    </dgm:pt>
    <dgm:pt modelId="{63AA2D3F-331D-492F-82D5-8A2B6C78BAAD}" type="pres">
      <dgm:prSet presAssocID="{F50BDB3E-817D-4A89-9D71-D9E0B029567B}" presName="parentLeftMargin" presStyleLbl="node1" presStyleIdx="1" presStyleCnt="3"/>
      <dgm:spPr/>
      <dgm:t>
        <a:bodyPr/>
        <a:lstStyle>
          <a:extLst/>
        </a:lstStyle>
        <a:p>
          <a:endParaRPr lang="en-US"/>
        </a:p>
      </dgm:t>
    </dgm:pt>
    <dgm:pt modelId="{2CFD44AC-C5B0-407B-B2EE-07415AFE4DC4}" type="pres">
      <dgm:prSet presAssocID="{F50BDB3E-817D-4A89-9D71-D9E0B029567B}" presName="parentText" presStyleLbl="node1" presStyleIdx="2" presStyleCnt="3" custScaleX="116959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E27A153A-8ADD-4646-B3A3-509A74CD0695}" type="pres">
      <dgm:prSet presAssocID="{F50BDB3E-817D-4A89-9D71-D9E0B029567B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2DB5D132-AB90-49A4-A479-F0988A86E33E}" type="pres">
      <dgm:prSet presAssocID="{F50BDB3E-817D-4A89-9D71-D9E0B029567B}" presName="childText" presStyleLbl="alignAcc1" presStyleIdx="2" presStyleCnt="3" custLinFactNeighborX="-197" custLinFactNeighborY="-1646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</dgm:ptLst>
  <dgm:cxnLst>
    <dgm:cxn modelId="{51FDC86D-D9FF-4A8E-A565-EE238DD27F20}" type="presOf" srcId="{F50BDB3E-817D-4A89-9D71-D9E0B029567B}" destId="{2CFD44AC-C5B0-407B-B2EE-07415AFE4DC4}" srcOrd="1" destOrd="0" presId="urn:microsoft.com/office/officeart/2005/8/layout/list1#1"/>
    <dgm:cxn modelId="{DFAEFA4C-B3B0-4C4E-BCD8-BFB53D07C5D0}" srcId="{8554BDF9-8515-4677-9942-0171F000F8EB}" destId="{787546C1-DD5C-4D6E-BFDD-D95A52E781AD}" srcOrd="0" destOrd="0" parTransId="{88942913-D2BB-4DEB-B0E7-EA2B7A6CD360}" sibTransId="{579A9A07-8770-4AC1-9705-76E19F87D269}"/>
    <dgm:cxn modelId="{B6FF1108-2C3C-458A-9530-473F2C7DEE99}" type="presOf" srcId="{AC5265C1-0BAB-4984-A634-E4518A8EC253}" destId="{06B5F591-72E0-4CFF-9799-36D4050BD51D}" srcOrd="0" destOrd="0" presId="urn:microsoft.com/office/officeart/2005/8/layout/list1#1"/>
    <dgm:cxn modelId="{579A338B-B5D8-4240-8867-8564B0DC96F3}" srcId="{8554BDF9-8515-4677-9942-0171F000F8EB}" destId="{AC5265C1-0BAB-4984-A634-E4518A8EC253}" srcOrd="1" destOrd="0" parTransId="{26A0947C-B518-417C-9D68-EC422DC1E3A5}" sibTransId="{E68E8117-B3CB-464C-9711-4DBE8BF88216}"/>
    <dgm:cxn modelId="{E8EF61B1-515C-44F0-9393-3A960B69FA7A}" srcId="{8554BDF9-8515-4677-9942-0171F000F8EB}" destId="{F50BDB3E-817D-4A89-9D71-D9E0B029567B}" srcOrd="2" destOrd="0" parTransId="{DE0B39BA-A6F3-455E-8022-365CCF701DB7}" sibTransId="{25F4C625-3E51-442C-BBB8-3FA715271B27}"/>
    <dgm:cxn modelId="{F1CE9118-2321-4846-AFB7-637676DE5471}" type="presOf" srcId="{787546C1-DD5C-4D6E-BFDD-D95A52E781AD}" destId="{8BC4E78D-0D98-4ED2-B23A-71FEC19A6436}" srcOrd="1" destOrd="0" presId="urn:microsoft.com/office/officeart/2005/8/layout/list1#1"/>
    <dgm:cxn modelId="{B70A7BC4-A813-425D-85BB-0F4B1C6DC3AB}" type="presOf" srcId="{F50BDB3E-817D-4A89-9D71-D9E0B029567B}" destId="{63AA2D3F-331D-492F-82D5-8A2B6C78BAAD}" srcOrd="0" destOrd="0" presId="urn:microsoft.com/office/officeart/2005/8/layout/list1#1"/>
    <dgm:cxn modelId="{42E6B450-599A-4126-B500-0E3F3E886698}" type="presOf" srcId="{AC5265C1-0BAB-4984-A634-E4518A8EC253}" destId="{12E5634D-BCAA-48AB-BADB-754A15E9B7AC}" srcOrd="1" destOrd="0" presId="urn:microsoft.com/office/officeart/2005/8/layout/list1#1"/>
    <dgm:cxn modelId="{23926EFB-D537-4873-9860-E05D4357AF45}" type="presOf" srcId="{8554BDF9-8515-4677-9942-0171F000F8EB}" destId="{9D58511D-D18C-46E6-ADFB-6CDE1389D37F}" srcOrd="0" destOrd="0" presId="urn:microsoft.com/office/officeart/2005/8/layout/list1#1"/>
    <dgm:cxn modelId="{4A3B1272-AD08-45DA-AA1E-1F3F37AC81D4}" type="presOf" srcId="{787546C1-DD5C-4D6E-BFDD-D95A52E781AD}" destId="{F4F466C7-208D-4B4A-A865-9D82D8E9F892}" srcOrd="0" destOrd="0" presId="urn:microsoft.com/office/officeart/2005/8/layout/list1#1"/>
    <dgm:cxn modelId="{CFF5DD70-D4ED-469F-BA14-2DA67C2A506A}" type="presParOf" srcId="{9D58511D-D18C-46E6-ADFB-6CDE1389D37F}" destId="{29EC7F92-6143-4EC7-AD17-ECAF75C06DC8}" srcOrd="0" destOrd="0" presId="urn:microsoft.com/office/officeart/2005/8/layout/list1#1"/>
    <dgm:cxn modelId="{D02C222D-9940-4ACE-9621-253E215644AB}" type="presParOf" srcId="{29EC7F92-6143-4EC7-AD17-ECAF75C06DC8}" destId="{F4F466C7-208D-4B4A-A865-9D82D8E9F892}" srcOrd="0" destOrd="0" presId="urn:microsoft.com/office/officeart/2005/8/layout/list1#1"/>
    <dgm:cxn modelId="{5605D434-1BEA-4196-AAA4-815866904F53}" type="presParOf" srcId="{29EC7F92-6143-4EC7-AD17-ECAF75C06DC8}" destId="{8BC4E78D-0D98-4ED2-B23A-71FEC19A6436}" srcOrd="1" destOrd="0" presId="urn:microsoft.com/office/officeart/2005/8/layout/list1#1"/>
    <dgm:cxn modelId="{CA933711-188B-492D-BF24-685BD727E895}" type="presParOf" srcId="{9D58511D-D18C-46E6-ADFB-6CDE1389D37F}" destId="{129CDA7D-4C80-4698-AFD0-7208B5D9749E}" srcOrd="1" destOrd="0" presId="urn:microsoft.com/office/officeart/2005/8/layout/list1#1"/>
    <dgm:cxn modelId="{B01F3D50-21DA-424A-A654-707EDCD2AD25}" type="presParOf" srcId="{9D58511D-D18C-46E6-ADFB-6CDE1389D37F}" destId="{EBA8CF1F-3B4A-4B6A-8877-CB03CDDAB1E9}" srcOrd="2" destOrd="0" presId="urn:microsoft.com/office/officeart/2005/8/layout/list1#1"/>
    <dgm:cxn modelId="{04F53157-48A3-4C17-B063-65F4329F610C}" type="presParOf" srcId="{9D58511D-D18C-46E6-ADFB-6CDE1389D37F}" destId="{8BC0D01A-9D98-495C-93AA-A7D9631CDDAD}" srcOrd="3" destOrd="0" presId="urn:microsoft.com/office/officeart/2005/8/layout/list1#1"/>
    <dgm:cxn modelId="{D5F0C637-E755-497E-AF71-C99BA61A6CD2}" type="presParOf" srcId="{9D58511D-D18C-46E6-ADFB-6CDE1389D37F}" destId="{D4434ECF-2146-46AC-B62E-87AB389C995A}" srcOrd="4" destOrd="0" presId="urn:microsoft.com/office/officeart/2005/8/layout/list1#1"/>
    <dgm:cxn modelId="{9A286397-7112-4F49-8838-8043E6BFBCD2}" type="presParOf" srcId="{D4434ECF-2146-46AC-B62E-87AB389C995A}" destId="{06B5F591-72E0-4CFF-9799-36D4050BD51D}" srcOrd="0" destOrd="0" presId="urn:microsoft.com/office/officeart/2005/8/layout/list1#1"/>
    <dgm:cxn modelId="{7E1D8DF9-7669-4D3D-80D7-0502E4D515E6}" type="presParOf" srcId="{D4434ECF-2146-46AC-B62E-87AB389C995A}" destId="{12E5634D-BCAA-48AB-BADB-754A15E9B7AC}" srcOrd="1" destOrd="0" presId="urn:microsoft.com/office/officeart/2005/8/layout/list1#1"/>
    <dgm:cxn modelId="{54EF026D-C2C8-47FB-AE8C-FED475C00414}" type="presParOf" srcId="{9D58511D-D18C-46E6-ADFB-6CDE1389D37F}" destId="{3DAA9763-50F6-4CC4-B6DA-0A4C45FFB361}" srcOrd="5" destOrd="0" presId="urn:microsoft.com/office/officeart/2005/8/layout/list1#1"/>
    <dgm:cxn modelId="{325800EE-6DC9-4A52-B1D0-46FF7F6FC69D}" type="presParOf" srcId="{9D58511D-D18C-46E6-ADFB-6CDE1389D37F}" destId="{51228DB3-E7D4-486B-A0C1-9A59D129891F}" srcOrd="6" destOrd="0" presId="urn:microsoft.com/office/officeart/2005/8/layout/list1#1"/>
    <dgm:cxn modelId="{B0D2FE40-49B1-40F9-AA52-17DDA9BC8CF0}" type="presParOf" srcId="{9D58511D-D18C-46E6-ADFB-6CDE1389D37F}" destId="{ECC02425-44D1-4F4C-B5D6-13442CA71F2A}" srcOrd="7" destOrd="0" presId="urn:microsoft.com/office/officeart/2005/8/layout/list1#1"/>
    <dgm:cxn modelId="{B1AB5E85-CF50-458F-BA33-49BB51C4C25F}" type="presParOf" srcId="{9D58511D-D18C-46E6-ADFB-6CDE1389D37F}" destId="{98CD7476-6A48-4BD0-A0B1-E79081300878}" srcOrd="8" destOrd="0" presId="urn:microsoft.com/office/officeart/2005/8/layout/list1#1"/>
    <dgm:cxn modelId="{CD173E87-D132-4E04-B2DF-0285A60777AB}" type="presParOf" srcId="{98CD7476-6A48-4BD0-A0B1-E79081300878}" destId="{63AA2D3F-331D-492F-82D5-8A2B6C78BAAD}" srcOrd="0" destOrd="0" presId="urn:microsoft.com/office/officeart/2005/8/layout/list1#1"/>
    <dgm:cxn modelId="{855240D9-E9D0-4801-B84C-3233293BBAF7}" type="presParOf" srcId="{98CD7476-6A48-4BD0-A0B1-E79081300878}" destId="{2CFD44AC-C5B0-407B-B2EE-07415AFE4DC4}" srcOrd="1" destOrd="0" presId="urn:microsoft.com/office/officeart/2005/8/layout/list1#1"/>
    <dgm:cxn modelId="{FF983BFF-5F58-4B29-BE47-5325509FBEA9}" type="presParOf" srcId="{9D58511D-D18C-46E6-ADFB-6CDE1389D37F}" destId="{E27A153A-8ADD-4646-B3A3-509A74CD0695}" srcOrd="9" destOrd="0" presId="urn:microsoft.com/office/officeart/2005/8/layout/list1#1"/>
    <dgm:cxn modelId="{97731B3B-86A0-4262-A08A-48B152889737}" type="presParOf" srcId="{9D58511D-D18C-46E6-ADFB-6CDE1389D37F}" destId="{2DB5D132-AB90-49A4-A479-F0988A86E33E}" srcOrd="10" destOrd="0" presId="urn:microsoft.com/office/officeart/2005/8/layout/list1#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54BDF9-8515-4677-9942-0171F000F8EB}" type="doc">
      <dgm:prSet loTypeId="urn:microsoft.com/office/officeart/2005/8/layout/list1#1" loCatId="list" qsTypeId="urn:microsoft.com/office/officeart/2005/8/quickstyle/simple2#1" qsCatId="simple" csTypeId="urn:microsoft.com/office/officeart/2005/8/colors/colorful1" csCatId="colorful" phldr="1"/>
      <dgm:spPr/>
      <dgm:t>
        <a:bodyPr/>
        <a:lstStyle>
          <a:extLst/>
        </a:lstStyle>
        <a:p>
          <a:endParaRPr lang="en-US"/>
        </a:p>
      </dgm:t>
    </dgm:pt>
    <dgm:pt modelId="{787546C1-DD5C-4D6E-BFDD-D95A52E781AD}">
      <dgm:prSet phldrT="[Text]"/>
      <dgm:spPr>
        <a:solidFill>
          <a:schemeClr val="accent2"/>
        </a:solidFill>
      </dgm:spPr>
      <dgm:t>
        <a:bodyPr/>
        <a:lstStyle>
          <a:extLst/>
        </a:lstStyle>
        <a:p>
          <a:r>
            <a:rPr lang="en-US" dirty="0" smtClean="0"/>
            <a:t>Data Conflicts</a:t>
          </a:r>
          <a:endParaRPr lang="en-US" dirty="0"/>
        </a:p>
      </dgm:t>
    </dgm:pt>
    <dgm:pt modelId="{88942913-D2BB-4DEB-B0E7-EA2B7A6CD360}" type="par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579A9A07-8770-4AC1-9705-76E19F87D269}" type="sib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AC5265C1-0BAB-4984-A634-E4518A8EC253}">
      <dgm:prSet phldrT="[Text]"/>
      <dgm:spPr>
        <a:solidFill>
          <a:schemeClr val="bg2">
            <a:lumMod val="75000"/>
          </a:schemeClr>
        </a:solidFill>
      </dgm:spPr>
      <dgm:t>
        <a:bodyPr/>
        <a:lstStyle>
          <a:extLst/>
        </a:lstStyle>
        <a:p>
          <a:r>
            <a:rPr lang="en-US" dirty="0" smtClean="0"/>
            <a:t>Instance Heterogeneity	</a:t>
          </a:r>
          <a:endParaRPr lang="en-US" dirty="0"/>
        </a:p>
      </dgm:t>
    </dgm:pt>
    <dgm:pt modelId="{26A0947C-B518-417C-9D68-EC422DC1E3A5}" type="par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E68E8117-B3CB-464C-9711-4DBE8BF88216}" type="sib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F50BDB3E-817D-4A89-9D71-D9E0B029567B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>
          <a:extLst/>
        </a:lstStyle>
        <a:p>
          <a:r>
            <a:rPr lang="en-US" dirty="0" smtClean="0"/>
            <a:t>Structure Heterogeneity</a:t>
          </a:r>
          <a:endParaRPr lang="en-US" dirty="0"/>
        </a:p>
      </dgm:t>
    </dgm:pt>
    <dgm:pt modelId="{DE0B39BA-A6F3-455E-8022-365CCF701DB7}" type="par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25F4C625-3E51-442C-BBB8-3FA715271B27}" type="sib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9D58511D-D18C-46E6-ADFB-6CDE1389D37F}" type="pres">
      <dgm:prSet presAssocID="{8554BDF9-8515-4677-9942-0171F000F8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29EC7F92-6143-4EC7-AD17-ECAF75C06DC8}" type="pres">
      <dgm:prSet presAssocID="{787546C1-DD5C-4D6E-BFDD-D95A52E781AD}" presName="parentLin" presStyleCnt="0"/>
      <dgm:spPr/>
      <dgm:t>
        <a:bodyPr/>
        <a:lstStyle>
          <a:extLst/>
        </a:lstStyle>
        <a:p>
          <a:endParaRPr lang="en-US"/>
        </a:p>
      </dgm:t>
    </dgm:pt>
    <dgm:pt modelId="{F4F466C7-208D-4B4A-A865-9D82D8E9F892}" type="pres">
      <dgm:prSet presAssocID="{787546C1-DD5C-4D6E-BFDD-D95A52E781AD}" presName="parentLeftMargin" presStyleLbl="node1" presStyleIdx="0" presStyleCnt="3"/>
      <dgm:spPr/>
      <dgm:t>
        <a:bodyPr/>
        <a:lstStyle>
          <a:extLst/>
        </a:lstStyle>
        <a:p>
          <a:endParaRPr lang="en-US"/>
        </a:p>
      </dgm:t>
    </dgm:pt>
    <dgm:pt modelId="{8BC4E78D-0D98-4ED2-B23A-71FEC19A6436}" type="pres">
      <dgm:prSet presAssocID="{787546C1-DD5C-4D6E-BFDD-D95A52E781AD}" presName="parentText" presStyleLbl="node1" presStyleIdx="0" presStyleCnt="3" custScaleX="115633" custLinFactNeighborX="9276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129CDA7D-4C80-4698-AFD0-7208B5D9749E}" type="pres">
      <dgm:prSet presAssocID="{787546C1-DD5C-4D6E-BFDD-D95A52E781AD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EBA8CF1F-3B4A-4B6A-8877-CB03CDDAB1E9}" type="pres">
      <dgm:prSet presAssocID="{787546C1-DD5C-4D6E-BFDD-D95A52E781AD}" presName="childText" presStyleLbl="alignAcc1" presStyleIdx="0" presStyleCnt="3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8BC0D01A-9D98-495C-93AA-A7D9631CDDAD}" type="pres">
      <dgm:prSet presAssocID="{579A9A07-8770-4AC1-9705-76E19F87D269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D4434ECF-2146-46AC-B62E-87AB389C995A}" type="pres">
      <dgm:prSet presAssocID="{AC5265C1-0BAB-4984-A634-E4518A8EC253}" presName="parentLin" presStyleCnt="0"/>
      <dgm:spPr/>
      <dgm:t>
        <a:bodyPr/>
        <a:lstStyle>
          <a:extLst/>
        </a:lstStyle>
        <a:p>
          <a:endParaRPr lang="en-US"/>
        </a:p>
      </dgm:t>
    </dgm:pt>
    <dgm:pt modelId="{06B5F591-72E0-4CFF-9799-36D4050BD51D}" type="pres">
      <dgm:prSet presAssocID="{AC5265C1-0BAB-4984-A634-E4518A8EC253}" presName="parentLeftMargin" presStyleLbl="node1" presStyleIdx="0" presStyleCnt="3"/>
      <dgm:spPr/>
      <dgm:t>
        <a:bodyPr/>
        <a:lstStyle>
          <a:extLst/>
        </a:lstStyle>
        <a:p>
          <a:endParaRPr lang="en-US"/>
        </a:p>
      </dgm:t>
    </dgm:pt>
    <dgm:pt modelId="{12E5634D-BCAA-48AB-BADB-754A15E9B7AC}" type="pres">
      <dgm:prSet presAssocID="{AC5265C1-0BAB-4984-A634-E4518A8EC253}" presName="parentText" presStyleLbl="node1" presStyleIdx="1" presStyleCnt="3" custScaleX="116958" custLinFactNeighborX="9276" custLinFactNeighborY="-2742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3DAA9763-50F6-4CC4-B6DA-0A4C45FFB361}" type="pres">
      <dgm:prSet presAssocID="{AC5265C1-0BAB-4984-A634-E4518A8EC253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51228DB3-E7D4-486B-A0C1-9A59D129891F}" type="pres">
      <dgm:prSet presAssocID="{AC5265C1-0BAB-4984-A634-E4518A8EC253}" presName="childText" presStyleLbl="alignAcc1" presStyleIdx="1" presStyleCnt="3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ECC02425-44D1-4F4C-B5D6-13442CA71F2A}" type="pres">
      <dgm:prSet presAssocID="{E68E8117-B3CB-464C-9711-4DBE8BF88216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98CD7476-6A48-4BD0-A0B1-E79081300878}" type="pres">
      <dgm:prSet presAssocID="{F50BDB3E-817D-4A89-9D71-D9E0B029567B}" presName="parentLin" presStyleCnt="0"/>
      <dgm:spPr/>
      <dgm:t>
        <a:bodyPr/>
        <a:lstStyle>
          <a:extLst/>
        </a:lstStyle>
        <a:p>
          <a:endParaRPr lang="en-US"/>
        </a:p>
      </dgm:t>
    </dgm:pt>
    <dgm:pt modelId="{63AA2D3F-331D-492F-82D5-8A2B6C78BAAD}" type="pres">
      <dgm:prSet presAssocID="{F50BDB3E-817D-4A89-9D71-D9E0B029567B}" presName="parentLeftMargin" presStyleLbl="node1" presStyleIdx="1" presStyleCnt="3"/>
      <dgm:spPr/>
      <dgm:t>
        <a:bodyPr/>
        <a:lstStyle>
          <a:extLst/>
        </a:lstStyle>
        <a:p>
          <a:endParaRPr lang="en-US"/>
        </a:p>
      </dgm:t>
    </dgm:pt>
    <dgm:pt modelId="{2CFD44AC-C5B0-407B-B2EE-07415AFE4DC4}" type="pres">
      <dgm:prSet presAssocID="{F50BDB3E-817D-4A89-9D71-D9E0B029567B}" presName="parentText" presStyleLbl="node1" presStyleIdx="2" presStyleCnt="3" custScaleX="116959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E27A153A-8ADD-4646-B3A3-509A74CD0695}" type="pres">
      <dgm:prSet presAssocID="{F50BDB3E-817D-4A89-9D71-D9E0B029567B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2DB5D132-AB90-49A4-A479-F0988A86E33E}" type="pres">
      <dgm:prSet presAssocID="{F50BDB3E-817D-4A89-9D71-D9E0B029567B}" presName="childText" presStyleLbl="alignAcc1" presStyleIdx="2" presStyleCnt="3" custLinFactNeighborX="-197" custLinFactNeighborY="-1646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</dgm:ptLst>
  <dgm:cxnLst>
    <dgm:cxn modelId="{B85D2F51-CB42-42F0-94A6-C55B1EE4A2E2}" type="presOf" srcId="{787546C1-DD5C-4D6E-BFDD-D95A52E781AD}" destId="{8BC4E78D-0D98-4ED2-B23A-71FEC19A6436}" srcOrd="1" destOrd="0" presId="urn:microsoft.com/office/officeart/2005/8/layout/list1#1"/>
    <dgm:cxn modelId="{579A338B-B5D8-4240-8867-8564B0DC96F3}" srcId="{8554BDF9-8515-4677-9942-0171F000F8EB}" destId="{AC5265C1-0BAB-4984-A634-E4518A8EC253}" srcOrd="1" destOrd="0" parTransId="{26A0947C-B518-417C-9D68-EC422DC1E3A5}" sibTransId="{E68E8117-B3CB-464C-9711-4DBE8BF88216}"/>
    <dgm:cxn modelId="{658E413A-AB62-467A-9914-2AC58A5DC85A}" type="presOf" srcId="{AC5265C1-0BAB-4984-A634-E4518A8EC253}" destId="{06B5F591-72E0-4CFF-9799-36D4050BD51D}" srcOrd="0" destOrd="0" presId="urn:microsoft.com/office/officeart/2005/8/layout/list1#1"/>
    <dgm:cxn modelId="{83E1BF21-0C59-4B2E-BD72-26C30253C756}" type="presOf" srcId="{8554BDF9-8515-4677-9942-0171F000F8EB}" destId="{9D58511D-D18C-46E6-ADFB-6CDE1389D37F}" srcOrd="0" destOrd="0" presId="urn:microsoft.com/office/officeart/2005/8/layout/list1#1"/>
    <dgm:cxn modelId="{E8EF61B1-515C-44F0-9393-3A960B69FA7A}" srcId="{8554BDF9-8515-4677-9942-0171F000F8EB}" destId="{F50BDB3E-817D-4A89-9D71-D9E0B029567B}" srcOrd="2" destOrd="0" parTransId="{DE0B39BA-A6F3-455E-8022-365CCF701DB7}" sibTransId="{25F4C625-3E51-442C-BBB8-3FA715271B27}"/>
    <dgm:cxn modelId="{3C5A3879-DE0E-4073-9479-745032BC748A}" type="presOf" srcId="{F50BDB3E-817D-4A89-9D71-D9E0B029567B}" destId="{63AA2D3F-331D-492F-82D5-8A2B6C78BAAD}" srcOrd="0" destOrd="0" presId="urn:microsoft.com/office/officeart/2005/8/layout/list1#1"/>
    <dgm:cxn modelId="{C681E5AB-5796-4632-BEDD-F4D345BCD661}" type="presOf" srcId="{AC5265C1-0BAB-4984-A634-E4518A8EC253}" destId="{12E5634D-BCAA-48AB-BADB-754A15E9B7AC}" srcOrd="1" destOrd="0" presId="urn:microsoft.com/office/officeart/2005/8/layout/list1#1"/>
    <dgm:cxn modelId="{DFAEFA4C-B3B0-4C4E-BCD8-BFB53D07C5D0}" srcId="{8554BDF9-8515-4677-9942-0171F000F8EB}" destId="{787546C1-DD5C-4D6E-BFDD-D95A52E781AD}" srcOrd="0" destOrd="0" parTransId="{88942913-D2BB-4DEB-B0E7-EA2B7A6CD360}" sibTransId="{579A9A07-8770-4AC1-9705-76E19F87D269}"/>
    <dgm:cxn modelId="{1288E98C-CD3C-46CF-BB6D-F1736F93D619}" type="presOf" srcId="{787546C1-DD5C-4D6E-BFDD-D95A52E781AD}" destId="{F4F466C7-208D-4B4A-A865-9D82D8E9F892}" srcOrd="0" destOrd="0" presId="urn:microsoft.com/office/officeart/2005/8/layout/list1#1"/>
    <dgm:cxn modelId="{BC7BBBF6-6B2C-42F6-8847-EF159956EFDF}" type="presOf" srcId="{F50BDB3E-817D-4A89-9D71-D9E0B029567B}" destId="{2CFD44AC-C5B0-407B-B2EE-07415AFE4DC4}" srcOrd="1" destOrd="0" presId="urn:microsoft.com/office/officeart/2005/8/layout/list1#1"/>
    <dgm:cxn modelId="{CD058CC1-7E2F-44A1-AACA-9E7084D12E2A}" type="presParOf" srcId="{9D58511D-D18C-46E6-ADFB-6CDE1389D37F}" destId="{29EC7F92-6143-4EC7-AD17-ECAF75C06DC8}" srcOrd="0" destOrd="0" presId="urn:microsoft.com/office/officeart/2005/8/layout/list1#1"/>
    <dgm:cxn modelId="{36A8636E-AB91-4769-85BF-BB5072719154}" type="presParOf" srcId="{29EC7F92-6143-4EC7-AD17-ECAF75C06DC8}" destId="{F4F466C7-208D-4B4A-A865-9D82D8E9F892}" srcOrd="0" destOrd="0" presId="urn:microsoft.com/office/officeart/2005/8/layout/list1#1"/>
    <dgm:cxn modelId="{B86E49F9-BE16-4C2B-B522-D31C8AF4774B}" type="presParOf" srcId="{29EC7F92-6143-4EC7-AD17-ECAF75C06DC8}" destId="{8BC4E78D-0D98-4ED2-B23A-71FEC19A6436}" srcOrd="1" destOrd="0" presId="urn:microsoft.com/office/officeart/2005/8/layout/list1#1"/>
    <dgm:cxn modelId="{26DBD8F8-15BD-40C0-8A71-28A29F54A5E8}" type="presParOf" srcId="{9D58511D-D18C-46E6-ADFB-6CDE1389D37F}" destId="{129CDA7D-4C80-4698-AFD0-7208B5D9749E}" srcOrd="1" destOrd="0" presId="urn:microsoft.com/office/officeart/2005/8/layout/list1#1"/>
    <dgm:cxn modelId="{651D8508-952E-4EE9-AB3E-D0909C92DF4E}" type="presParOf" srcId="{9D58511D-D18C-46E6-ADFB-6CDE1389D37F}" destId="{EBA8CF1F-3B4A-4B6A-8877-CB03CDDAB1E9}" srcOrd="2" destOrd="0" presId="urn:microsoft.com/office/officeart/2005/8/layout/list1#1"/>
    <dgm:cxn modelId="{5F132510-93B6-4541-AB14-C496B2EBCD53}" type="presParOf" srcId="{9D58511D-D18C-46E6-ADFB-6CDE1389D37F}" destId="{8BC0D01A-9D98-495C-93AA-A7D9631CDDAD}" srcOrd="3" destOrd="0" presId="urn:microsoft.com/office/officeart/2005/8/layout/list1#1"/>
    <dgm:cxn modelId="{18D005BE-ADBF-449A-BCAC-4299F0881891}" type="presParOf" srcId="{9D58511D-D18C-46E6-ADFB-6CDE1389D37F}" destId="{D4434ECF-2146-46AC-B62E-87AB389C995A}" srcOrd="4" destOrd="0" presId="urn:microsoft.com/office/officeart/2005/8/layout/list1#1"/>
    <dgm:cxn modelId="{824C6048-5720-408F-996B-6A41F91E132A}" type="presParOf" srcId="{D4434ECF-2146-46AC-B62E-87AB389C995A}" destId="{06B5F591-72E0-4CFF-9799-36D4050BD51D}" srcOrd="0" destOrd="0" presId="urn:microsoft.com/office/officeart/2005/8/layout/list1#1"/>
    <dgm:cxn modelId="{30DB6722-CED5-4262-A691-3CD876AF9296}" type="presParOf" srcId="{D4434ECF-2146-46AC-B62E-87AB389C995A}" destId="{12E5634D-BCAA-48AB-BADB-754A15E9B7AC}" srcOrd="1" destOrd="0" presId="urn:microsoft.com/office/officeart/2005/8/layout/list1#1"/>
    <dgm:cxn modelId="{41DFC11B-EA2A-4301-AEFC-10A6AEC830D0}" type="presParOf" srcId="{9D58511D-D18C-46E6-ADFB-6CDE1389D37F}" destId="{3DAA9763-50F6-4CC4-B6DA-0A4C45FFB361}" srcOrd="5" destOrd="0" presId="urn:microsoft.com/office/officeart/2005/8/layout/list1#1"/>
    <dgm:cxn modelId="{0E3D8530-5E98-4D15-97F4-ED2613FAB927}" type="presParOf" srcId="{9D58511D-D18C-46E6-ADFB-6CDE1389D37F}" destId="{51228DB3-E7D4-486B-A0C1-9A59D129891F}" srcOrd="6" destOrd="0" presId="urn:microsoft.com/office/officeart/2005/8/layout/list1#1"/>
    <dgm:cxn modelId="{FCD9B7C4-DCB5-4917-A9C9-CEB5429A8E34}" type="presParOf" srcId="{9D58511D-D18C-46E6-ADFB-6CDE1389D37F}" destId="{ECC02425-44D1-4F4C-B5D6-13442CA71F2A}" srcOrd="7" destOrd="0" presId="urn:microsoft.com/office/officeart/2005/8/layout/list1#1"/>
    <dgm:cxn modelId="{B639B3EB-9B67-4BED-9450-D949CAF5C42C}" type="presParOf" srcId="{9D58511D-D18C-46E6-ADFB-6CDE1389D37F}" destId="{98CD7476-6A48-4BD0-A0B1-E79081300878}" srcOrd="8" destOrd="0" presId="urn:microsoft.com/office/officeart/2005/8/layout/list1#1"/>
    <dgm:cxn modelId="{B456A16D-44D1-49EC-B50B-2D187371B04D}" type="presParOf" srcId="{98CD7476-6A48-4BD0-A0B1-E79081300878}" destId="{63AA2D3F-331D-492F-82D5-8A2B6C78BAAD}" srcOrd="0" destOrd="0" presId="urn:microsoft.com/office/officeart/2005/8/layout/list1#1"/>
    <dgm:cxn modelId="{FFDBF345-FF02-412C-BEB8-0F50E156B4F4}" type="presParOf" srcId="{98CD7476-6A48-4BD0-A0B1-E79081300878}" destId="{2CFD44AC-C5B0-407B-B2EE-07415AFE4DC4}" srcOrd="1" destOrd="0" presId="urn:microsoft.com/office/officeart/2005/8/layout/list1#1"/>
    <dgm:cxn modelId="{68952258-E3FF-4D54-BB95-77C5D3CDE7BC}" type="presParOf" srcId="{9D58511D-D18C-46E6-ADFB-6CDE1389D37F}" destId="{E27A153A-8ADD-4646-B3A3-509A74CD0695}" srcOrd="9" destOrd="0" presId="urn:microsoft.com/office/officeart/2005/8/layout/list1#1"/>
    <dgm:cxn modelId="{FA503E74-5806-4917-A22F-520FDE3E3C99}" type="presParOf" srcId="{9D58511D-D18C-46E6-ADFB-6CDE1389D37F}" destId="{2DB5D132-AB90-49A4-A479-F0988A86E33E}" srcOrd="10" destOrd="0" presId="urn:microsoft.com/office/officeart/2005/8/layout/list1#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54BDF9-8515-4677-9942-0171F000F8EB}" type="doc">
      <dgm:prSet loTypeId="urn:microsoft.com/office/officeart/2005/8/layout/list1#1" loCatId="list" qsTypeId="urn:microsoft.com/office/officeart/2005/8/quickstyle/simple2#1" qsCatId="simple" csTypeId="urn:microsoft.com/office/officeart/2005/8/colors/colorful1" csCatId="colorful" phldr="1"/>
      <dgm:spPr/>
      <dgm:t>
        <a:bodyPr/>
        <a:lstStyle>
          <a:extLst/>
        </a:lstStyle>
        <a:p>
          <a:endParaRPr lang="en-US"/>
        </a:p>
      </dgm:t>
    </dgm:pt>
    <dgm:pt modelId="{787546C1-DD5C-4D6E-BFDD-D95A52E781AD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>
          <a:extLst/>
        </a:lstStyle>
        <a:p>
          <a:r>
            <a:rPr lang="en-US" dirty="0" smtClean="0"/>
            <a:t>Data Conflicts</a:t>
          </a:r>
          <a:endParaRPr lang="en-US" dirty="0"/>
        </a:p>
      </dgm:t>
    </dgm:pt>
    <dgm:pt modelId="{88942913-D2BB-4DEB-B0E7-EA2B7A6CD360}" type="par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579A9A07-8770-4AC1-9705-76E19F87D269}" type="sib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AC5265C1-0BAB-4984-A634-E4518A8EC253}">
      <dgm:prSet phldrT="[Text]"/>
      <dgm:spPr>
        <a:solidFill>
          <a:schemeClr val="bg2">
            <a:lumMod val="75000"/>
          </a:schemeClr>
        </a:solidFill>
      </dgm:spPr>
      <dgm:t>
        <a:bodyPr/>
        <a:lstStyle>
          <a:extLst/>
        </a:lstStyle>
        <a:p>
          <a:r>
            <a:rPr lang="en-US" dirty="0" smtClean="0"/>
            <a:t>Instance Heterogeneity	</a:t>
          </a:r>
          <a:endParaRPr lang="en-US" dirty="0"/>
        </a:p>
      </dgm:t>
    </dgm:pt>
    <dgm:pt modelId="{26A0947C-B518-417C-9D68-EC422DC1E3A5}" type="par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E68E8117-B3CB-464C-9711-4DBE8BF88216}" type="sib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F50BDB3E-817D-4A89-9D71-D9E0B029567B}">
      <dgm:prSet phldrT="[Text]"/>
      <dgm:spPr/>
      <dgm:t>
        <a:bodyPr/>
        <a:lstStyle>
          <a:extLst/>
        </a:lstStyle>
        <a:p>
          <a:r>
            <a:rPr lang="en-US" dirty="0" smtClean="0"/>
            <a:t>Structure Heterogeneity</a:t>
          </a:r>
          <a:endParaRPr lang="en-US" dirty="0"/>
        </a:p>
      </dgm:t>
    </dgm:pt>
    <dgm:pt modelId="{DE0B39BA-A6F3-455E-8022-365CCF701DB7}" type="par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25F4C625-3E51-442C-BBB8-3FA715271B27}" type="sib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9D58511D-D18C-46E6-ADFB-6CDE1389D37F}" type="pres">
      <dgm:prSet presAssocID="{8554BDF9-8515-4677-9942-0171F000F8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29EC7F92-6143-4EC7-AD17-ECAF75C06DC8}" type="pres">
      <dgm:prSet presAssocID="{787546C1-DD5C-4D6E-BFDD-D95A52E781AD}" presName="parentLin" presStyleCnt="0"/>
      <dgm:spPr/>
      <dgm:t>
        <a:bodyPr/>
        <a:lstStyle>
          <a:extLst/>
        </a:lstStyle>
        <a:p>
          <a:endParaRPr lang="en-US"/>
        </a:p>
      </dgm:t>
    </dgm:pt>
    <dgm:pt modelId="{F4F466C7-208D-4B4A-A865-9D82D8E9F892}" type="pres">
      <dgm:prSet presAssocID="{787546C1-DD5C-4D6E-BFDD-D95A52E781AD}" presName="parentLeftMargin" presStyleLbl="node1" presStyleIdx="0" presStyleCnt="3"/>
      <dgm:spPr/>
      <dgm:t>
        <a:bodyPr/>
        <a:lstStyle>
          <a:extLst/>
        </a:lstStyle>
        <a:p>
          <a:endParaRPr lang="en-US"/>
        </a:p>
      </dgm:t>
    </dgm:pt>
    <dgm:pt modelId="{8BC4E78D-0D98-4ED2-B23A-71FEC19A6436}" type="pres">
      <dgm:prSet presAssocID="{787546C1-DD5C-4D6E-BFDD-D95A52E781AD}" presName="parentText" presStyleLbl="node1" presStyleIdx="0" presStyleCnt="3" custScaleX="115633" custLinFactNeighborX="9276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129CDA7D-4C80-4698-AFD0-7208B5D9749E}" type="pres">
      <dgm:prSet presAssocID="{787546C1-DD5C-4D6E-BFDD-D95A52E781AD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EBA8CF1F-3B4A-4B6A-8877-CB03CDDAB1E9}" type="pres">
      <dgm:prSet presAssocID="{787546C1-DD5C-4D6E-BFDD-D95A52E781AD}" presName="childText" presStyleLbl="alignAcc1" presStyleIdx="0" presStyleCnt="3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8BC0D01A-9D98-495C-93AA-A7D9631CDDAD}" type="pres">
      <dgm:prSet presAssocID="{579A9A07-8770-4AC1-9705-76E19F87D269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D4434ECF-2146-46AC-B62E-87AB389C995A}" type="pres">
      <dgm:prSet presAssocID="{AC5265C1-0BAB-4984-A634-E4518A8EC253}" presName="parentLin" presStyleCnt="0"/>
      <dgm:spPr/>
      <dgm:t>
        <a:bodyPr/>
        <a:lstStyle>
          <a:extLst/>
        </a:lstStyle>
        <a:p>
          <a:endParaRPr lang="en-US"/>
        </a:p>
      </dgm:t>
    </dgm:pt>
    <dgm:pt modelId="{06B5F591-72E0-4CFF-9799-36D4050BD51D}" type="pres">
      <dgm:prSet presAssocID="{AC5265C1-0BAB-4984-A634-E4518A8EC253}" presName="parentLeftMargin" presStyleLbl="node1" presStyleIdx="0" presStyleCnt="3"/>
      <dgm:spPr/>
      <dgm:t>
        <a:bodyPr/>
        <a:lstStyle>
          <a:extLst/>
        </a:lstStyle>
        <a:p>
          <a:endParaRPr lang="en-US"/>
        </a:p>
      </dgm:t>
    </dgm:pt>
    <dgm:pt modelId="{12E5634D-BCAA-48AB-BADB-754A15E9B7AC}" type="pres">
      <dgm:prSet presAssocID="{AC5265C1-0BAB-4984-A634-E4518A8EC253}" presName="parentText" presStyleLbl="node1" presStyleIdx="1" presStyleCnt="3" custScaleX="116958" custLinFactNeighborX="9276" custLinFactNeighborY="-2742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3DAA9763-50F6-4CC4-B6DA-0A4C45FFB361}" type="pres">
      <dgm:prSet presAssocID="{AC5265C1-0BAB-4984-A634-E4518A8EC253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51228DB3-E7D4-486B-A0C1-9A59D129891F}" type="pres">
      <dgm:prSet presAssocID="{AC5265C1-0BAB-4984-A634-E4518A8EC253}" presName="childText" presStyleLbl="alignAcc1" presStyleIdx="1" presStyleCnt="3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ECC02425-44D1-4F4C-B5D6-13442CA71F2A}" type="pres">
      <dgm:prSet presAssocID="{E68E8117-B3CB-464C-9711-4DBE8BF88216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98CD7476-6A48-4BD0-A0B1-E79081300878}" type="pres">
      <dgm:prSet presAssocID="{F50BDB3E-817D-4A89-9D71-D9E0B029567B}" presName="parentLin" presStyleCnt="0"/>
      <dgm:spPr/>
      <dgm:t>
        <a:bodyPr/>
        <a:lstStyle>
          <a:extLst/>
        </a:lstStyle>
        <a:p>
          <a:endParaRPr lang="en-US"/>
        </a:p>
      </dgm:t>
    </dgm:pt>
    <dgm:pt modelId="{63AA2D3F-331D-492F-82D5-8A2B6C78BAAD}" type="pres">
      <dgm:prSet presAssocID="{F50BDB3E-817D-4A89-9D71-D9E0B029567B}" presName="parentLeftMargin" presStyleLbl="node1" presStyleIdx="1" presStyleCnt="3"/>
      <dgm:spPr/>
      <dgm:t>
        <a:bodyPr/>
        <a:lstStyle>
          <a:extLst/>
        </a:lstStyle>
        <a:p>
          <a:endParaRPr lang="en-US"/>
        </a:p>
      </dgm:t>
    </dgm:pt>
    <dgm:pt modelId="{2CFD44AC-C5B0-407B-B2EE-07415AFE4DC4}" type="pres">
      <dgm:prSet presAssocID="{F50BDB3E-817D-4A89-9D71-D9E0B029567B}" presName="parentText" presStyleLbl="node1" presStyleIdx="2" presStyleCnt="3" custScaleX="116959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E27A153A-8ADD-4646-B3A3-509A74CD0695}" type="pres">
      <dgm:prSet presAssocID="{F50BDB3E-817D-4A89-9D71-D9E0B029567B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2DB5D132-AB90-49A4-A479-F0988A86E33E}" type="pres">
      <dgm:prSet presAssocID="{F50BDB3E-817D-4A89-9D71-D9E0B029567B}" presName="childText" presStyleLbl="alignAcc1" presStyleIdx="2" presStyleCnt="3" custLinFactNeighborX="-197" custLinFactNeighborY="-1646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</dgm:ptLst>
  <dgm:cxnLst>
    <dgm:cxn modelId="{579A338B-B5D8-4240-8867-8564B0DC96F3}" srcId="{8554BDF9-8515-4677-9942-0171F000F8EB}" destId="{AC5265C1-0BAB-4984-A634-E4518A8EC253}" srcOrd="1" destOrd="0" parTransId="{26A0947C-B518-417C-9D68-EC422DC1E3A5}" sibTransId="{E68E8117-B3CB-464C-9711-4DBE8BF88216}"/>
    <dgm:cxn modelId="{F53AFD9C-E209-4626-B46B-C57FCAA6ACE9}" type="presOf" srcId="{AC5265C1-0BAB-4984-A634-E4518A8EC253}" destId="{12E5634D-BCAA-48AB-BADB-754A15E9B7AC}" srcOrd="1" destOrd="0" presId="urn:microsoft.com/office/officeart/2005/8/layout/list1#1"/>
    <dgm:cxn modelId="{2A08C305-C702-4152-A73A-2AF7C01EC723}" type="presOf" srcId="{AC5265C1-0BAB-4984-A634-E4518A8EC253}" destId="{06B5F591-72E0-4CFF-9799-36D4050BD51D}" srcOrd="0" destOrd="0" presId="urn:microsoft.com/office/officeart/2005/8/layout/list1#1"/>
    <dgm:cxn modelId="{E8EF61B1-515C-44F0-9393-3A960B69FA7A}" srcId="{8554BDF9-8515-4677-9942-0171F000F8EB}" destId="{F50BDB3E-817D-4A89-9D71-D9E0B029567B}" srcOrd="2" destOrd="0" parTransId="{DE0B39BA-A6F3-455E-8022-365CCF701DB7}" sibTransId="{25F4C625-3E51-442C-BBB8-3FA715271B27}"/>
    <dgm:cxn modelId="{EB7C16A2-80AC-4633-B6A0-44358DEAA27E}" type="presOf" srcId="{F50BDB3E-817D-4A89-9D71-D9E0B029567B}" destId="{2CFD44AC-C5B0-407B-B2EE-07415AFE4DC4}" srcOrd="1" destOrd="0" presId="urn:microsoft.com/office/officeart/2005/8/layout/list1#1"/>
    <dgm:cxn modelId="{248D9809-ACFE-40A8-A5D2-8B2D5BD183A9}" type="presOf" srcId="{8554BDF9-8515-4677-9942-0171F000F8EB}" destId="{9D58511D-D18C-46E6-ADFB-6CDE1389D37F}" srcOrd="0" destOrd="0" presId="urn:microsoft.com/office/officeart/2005/8/layout/list1#1"/>
    <dgm:cxn modelId="{75045B16-0306-4D40-A926-957DBBC6270B}" type="presOf" srcId="{F50BDB3E-817D-4A89-9D71-D9E0B029567B}" destId="{63AA2D3F-331D-492F-82D5-8A2B6C78BAAD}" srcOrd="0" destOrd="0" presId="urn:microsoft.com/office/officeart/2005/8/layout/list1#1"/>
    <dgm:cxn modelId="{DFAEFA4C-B3B0-4C4E-BCD8-BFB53D07C5D0}" srcId="{8554BDF9-8515-4677-9942-0171F000F8EB}" destId="{787546C1-DD5C-4D6E-BFDD-D95A52E781AD}" srcOrd="0" destOrd="0" parTransId="{88942913-D2BB-4DEB-B0E7-EA2B7A6CD360}" sibTransId="{579A9A07-8770-4AC1-9705-76E19F87D269}"/>
    <dgm:cxn modelId="{D45929B4-6201-4DF1-9FDE-CDF84F701F3E}" type="presOf" srcId="{787546C1-DD5C-4D6E-BFDD-D95A52E781AD}" destId="{F4F466C7-208D-4B4A-A865-9D82D8E9F892}" srcOrd="0" destOrd="0" presId="urn:microsoft.com/office/officeart/2005/8/layout/list1#1"/>
    <dgm:cxn modelId="{77BD4A0E-20B8-40F7-9D61-EC3C3465873F}" type="presOf" srcId="{787546C1-DD5C-4D6E-BFDD-D95A52E781AD}" destId="{8BC4E78D-0D98-4ED2-B23A-71FEC19A6436}" srcOrd="1" destOrd="0" presId="urn:microsoft.com/office/officeart/2005/8/layout/list1#1"/>
    <dgm:cxn modelId="{497F29FB-845B-495D-AC3F-6CC772B944E1}" type="presParOf" srcId="{9D58511D-D18C-46E6-ADFB-6CDE1389D37F}" destId="{29EC7F92-6143-4EC7-AD17-ECAF75C06DC8}" srcOrd="0" destOrd="0" presId="urn:microsoft.com/office/officeart/2005/8/layout/list1#1"/>
    <dgm:cxn modelId="{B42AF249-3019-4A9E-B9EE-9E13C04F4061}" type="presParOf" srcId="{29EC7F92-6143-4EC7-AD17-ECAF75C06DC8}" destId="{F4F466C7-208D-4B4A-A865-9D82D8E9F892}" srcOrd="0" destOrd="0" presId="urn:microsoft.com/office/officeart/2005/8/layout/list1#1"/>
    <dgm:cxn modelId="{80FC77E3-018D-4C93-9572-0D98912256F4}" type="presParOf" srcId="{29EC7F92-6143-4EC7-AD17-ECAF75C06DC8}" destId="{8BC4E78D-0D98-4ED2-B23A-71FEC19A6436}" srcOrd="1" destOrd="0" presId="urn:microsoft.com/office/officeart/2005/8/layout/list1#1"/>
    <dgm:cxn modelId="{1B8B17B6-B65C-4F9B-AE08-9EDA09E9574D}" type="presParOf" srcId="{9D58511D-D18C-46E6-ADFB-6CDE1389D37F}" destId="{129CDA7D-4C80-4698-AFD0-7208B5D9749E}" srcOrd="1" destOrd="0" presId="urn:microsoft.com/office/officeart/2005/8/layout/list1#1"/>
    <dgm:cxn modelId="{75DF7463-350A-4144-8EAA-89AE35B7F045}" type="presParOf" srcId="{9D58511D-D18C-46E6-ADFB-6CDE1389D37F}" destId="{EBA8CF1F-3B4A-4B6A-8877-CB03CDDAB1E9}" srcOrd="2" destOrd="0" presId="urn:microsoft.com/office/officeart/2005/8/layout/list1#1"/>
    <dgm:cxn modelId="{FF762D20-D59A-4A6C-8092-CB6912FA5DA7}" type="presParOf" srcId="{9D58511D-D18C-46E6-ADFB-6CDE1389D37F}" destId="{8BC0D01A-9D98-495C-93AA-A7D9631CDDAD}" srcOrd="3" destOrd="0" presId="urn:microsoft.com/office/officeart/2005/8/layout/list1#1"/>
    <dgm:cxn modelId="{1929FDFC-B081-440D-9B84-7E8F3BA1E85E}" type="presParOf" srcId="{9D58511D-D18C-46E6-ADFB-6CDE1389D37F}" destId="{D4434ECF-2146-46AC-B62E-87AB389C995A}" srcOrd="4" destOrd="0" presId="urn:microsoft.com/office/officeart/2005/8/layout/list1#1"/>
    <dgm:cxn modelId="{7A009F27-7239-4148-AD74-432F0E5ADB6C}" type="presParOf" srcId="{D4434ECF-2146-46AC-B62E-87AB389C995A}" destId="{06B5F591-72E0-4CFF-9799-36D4050BD51D}" srcOrd="0" destOrd="0" presId="urn:microsoft.com/office/officeart/2005/8/layout/list1#1"/>
    <dgm:cxn modelId="{145A8899-155D-4AA4-AA0B-C33113F4812C}" type="presParOf" srcId="{D4434ECF-2146-46AC-B62E-87AB389C995A}" destId="{12E5634D-BCAA-48AB-BADB-754A15E9B7AC}" srcOrd="1" destOrd="0" presId="urn:microsoft.com/office/officeart/2005/8/layout/list1#1"/>
    <dgm:cxn modelId="{593E7949-223C-4EE2-BF62-D46F1E43A395}" type="presParOf" srcId="{9D58511D-D18C-46E6-ADFB-6CDE1389D37F}" destId="{3DAA9763-50F6-4CC4-B6DA-0A4C45FFB361}" srcOrd="5" destOrd="0" presId="urn:microsoft.com/office/officeart/2005/8/layout/list1#1"/>
    <dgm:cxn modelId="{D09E05B5-EAC6-4C39-8239-6214F50903D3}" type="presParOf" srcId="{9D58511D-D18C-46E6-ADFB-6CDE1389D37F}" destId="{51228DB3-E7D4-486B-A0C1-9A59D129891F}" srcOrd="6" destOrd="0" presId="urn:microsoft.com/office/officeart/2005/8/layout/list1#1"/>
    <dgm:cxn modelId="{F64FD420-6636-4727-957E-90B17892577E}" type="presParOf" srcId="{9D58511D-D18C-46E6-ADFB-6CDE1389D37F}" destId="{ECC02425-44D1-4F4C-B5D6-13442CA71F2A}" srcOrd="7" destOrd="0" presId="urn:microsoft.com/office/officeart/2005/8/layout/list1#1"/>
    <dgm:cxn modelId="{C15625A1-F311-4853-8653-B6AF8F24FA5E}" type="presParOf" srcId="{9D58511D-D18C-46E6-ADFB-6CDE1389D37F}" destId="{98CD7476-6A48-4BD0-A0B1-E79081300878}" srcOrd="8" destOrd="0" presId="urn:microsoft.com/office/officeart/2005/8/layout/list1#1"/>
    <dgm:cxn modelId="{908645A8-5C09-450A-A34F-1E1A0EDA63A1}" type="presParOf" srcId="{98CD7476-6A48-4BD0-A0B1-E79081300878}" destId="{63AA2D3F-331D-492F-82D5-8A2B6C78BAAD}" srcOrd="0" destOrd="0" presId="urn:microsoft.com/office/officeart/2005/8/layout/list1#1"/>
    <dgm:cxn modelId="{17E55E80-38DB-4B53-ABEF-EDF0D8CFB9D9}" type="presParOf" srcId="{98CD7476-6A48-4BD0-A0B1-E79081300878}" destId="{2CFD44AC-C5B0-407B-B2EE-07415AFE4DC4}" srcOrd="1" destOrd="0" presId="urn:microsoft.com/office/officeart/2005/8/layout/list1#1"/>
    <dgm:cxn modelId="{6C3858AA-15A1-4787-BE2C-1FA0AA465374}" type="presParOf" srcId="{9D58511D-D18C-46E6-ADFB-6CDE1389D37F}" destId="{E27A153A-8ADD-4646-B3A3-509A74CD0695}" srcOrd="9" destOrd="0" presId="urn:microsoft.com/office/officeart/2005/8/layout/list1#1"/>
    <dgm:cxn modelId="{7A1CD666-F09B-4643-BB99-D1D0B106E57D}" type="presParOf" srcId="{9D58511D-D18C-46E6-ADFB-6CDE1389D37F}" destId="{2DB5D132-AB90-49A4-A479-F0988A86E33E}" srcOrd="10" destOrd="0" presId="urn:microsoft.com/office/officeart/2005/8/layout/list1#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54BDF9-8515-4677-9942-0171F000F8EB}" type="doc">
      <dgm:prSet loTypeId="urn:microsoft.com/office/officeart/2005/8/layout/list1#1" loCatId="list" qsTypeId="urn:microsoft.com/office/officeart/2005/8/quickstyle/simple2#1" qsCatId="simple" csTypeId="urn:microsoft.com/office/officeart/2005/8/colors/colorful1" csCatId="colorful" phldr="1"/>
      <dgm:spPr/>
      <dgm:t>
        <a:bodyPr/>
        <a:lstStyle>
          <a:extLst/>
        </a:lstStyle>
        <a:p>
          <a:endParaRPr lang="en-US"/>
        </a:p>
      </dgm:t>
    </dgm:pt>
    <dgm:pt modelId="{787546C1-DD5C-4D6E-BFDD-D95A52E781AD}">
      <dgm:prSet phldrT="[Text]"/>
      <dgm:spPr/>
      <dgm:t>
        <a:bodyPr/>
        <a:lstStyle>
          <a:extLst/>
        </a:lstStyle>
        <a:p>
          <a:r>
            <a:rPr lang="en-US" dirty="0" smtClean="0"/>
            <a:t>Data Conflicts</a:t>
          </a:r>
          <a:endParaRPr lang="en-US" dirty="0"/>
        </a:p>
      </dgm:t>
    </dgm:pt>
    <dgm:pt modelId="{88942913-D2BB-4DEB-B0E7-EA2B7A6CD360}" type="par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579A9A07-8770-4AC1-9705-76E19F87D269}" type="sib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AC5265C1-0BAB-4984-A634-E4518A8EC253}">
      <dgm:prSet phldrT="[Text]"/>
      <dgm:spPr>
        <a:solidFill>
          <a:schemeClr val="accent3">
            <a:lumMod val="75000"/>
          </a:schemeClr>
        </a:solidFill>
      </dgm:spPr>
      <dgm:t>
        <a:bodyPr/>
        <a:lstStyle>
          <a:extLst/>
        </a:lstStyle>
        <a:p>
          <a:r>
            <a:rPr lang="en-US" dirty="0" smtClean="0"/>
            <a:t>Instance Heterogeneity	</a:t>
          </a:r>
          <a:endParaRPr lang="en-US" dirty="0"/>
        </a:p>
      </dgm:t>
    </dgm:pt>
    <dgm:pt modelId="{26A0947C-B518-417C-9D68-EC422DC1E3A5}" type="par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E68E8117-B3CB-464C-9711-4DBE8BF88216}" type="sib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F50BDB3E-817D-4A89-9D71-D9E0B029567B}">
      <dgm:prSet phldrT="[Text]"/>
      <dgm:spPr/>
      <dgm:t>
        <a:bodyPr/>
        <a:lstStyle>
          <a:extLst/>
        </a:lstStyle>
        <a:p>
          <a:r>
            <a:rPr lang="en-US" dirty="0" smtClean="0"/>
            <a:t>Structure Heterogeneity</a:t>
          </a:r>
          <a:endParaRPr lang="en-US" dirty="0"/>
        </a:p>
      </dgm:t>
    </dgm:pt>
    <dgm:pt modelId="{DE0B39BA-A6F3-455E-8022-365CCF701DB7}" type="par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25F4C625-3E51-442C-BBB8-3FA715271B27}" type="sib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9D58511D-D18C-46E6-ADFB-6CDE1389D37F}" type="pres">
      <dgm:prSet presAssocID="{8554BDF9-8515-4677-9942-0171F000F8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29EC7F92-6143-4EC7-AD17-ECAF75C06DC8}" type="pres">
      <dgm:prSet presAssocID="{787546C1-DD5C-4D6E-BFDD-D95A52E781AD}" presName="parentLin" presStyleCnt="0"/>
      <dgm:spPr/>
      <dgm:t>
        <a:bodyPr/>
        <a:lstStyle>
          <a:extLst/>
        </a:lstStyle>
        <a:p>
          <a:endParaRPr lang="en-US"/>
        </a:p>
      </dgm:t>
    </dgm:pt>
    <dgm:pt modelId="{F4F466C7-208D-4B4A-A865-9D82D8E9F892}" type="pres">
      <dgm:prSet presAssocID="{787546C1-DD5C-4D6E-BFDD-D95A52E781AD}" presName="parentLeftMargin" presStyleLbl="node1" presStyleIdx="0" presStyleCnt="3"/>
      <dgm:spPr/>
      <dgm:t>
        <a:bodyPr/>
        <a:lstStyle>
          <a:extLst/>
        </a:lstStyle>
        <a:p>
          <a:endParaRPr lang="en-US"/>
        </a:p>
      </dgm:t>
    </dgm:pt>
    <dgm:pt modelId="{8BC4E78D-0D98-4ED2-B23A-71FEC19A6436}" type="pres">
      <dgm:prSet presAssocID="{787546C1-DD5C-4D6E-BFDD-D95A52E781AD}" presName="parentText" presStyleLbl="node1" presStyleIdx="0" presStyleCnt="3" custScaleX="115633" custLinFactNeighborX="9276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129CDA7D-4C80-4698-AFD0-7208B5D9749E}" type="pres">
      <dgm:prSet presAssocID="{787546C1-DD5C-4D6E-BFDD-D95A52E781AD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EBA8CF1F-3B4A-4B6A-8877-CB03CDDAB1E9}" type="pres">
      <dgm:prSet presAssocID="{787546C1-DD5C-4D6E-BFDD-D95A52E781AD}" presName="childText" presStyleLbl="alignAcc1" presStyleIdx="0" presStyleCnt="3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8BC0D01A-9D98-495C-93AA-A7D9631CDDAD}" type="pres">
      <dgm:prSet presAssocID="{579A9A07-8770-4AC1-9705-76E19F87D269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D4434ECF-2146-46AC-B62E-87AB389C995A}" type="pres">
      <dgm:prSet presAssocID="{AC5265C1-0BAB-4984-A634-E4518A8EC253}" presName="parentLin" presStyleCnt="0"/>
      <dgm:spPr/>
      <dgm:t>
        <a:bodyPr/>
        <a:lstStyle>
          <a:extLst/>
        </a:lstStyle>
        <a:p>
          <a:endParaRPr lang="en-US"/>
        </a:p>
      </dgm:t>
    </dgm:pt>
    <dgm:pt modelId="{06B5F591-72E0-4CFF-9799-36D4050BD51D}" type="pres">
      <dgm:prSet presAssocID="{AC5265C1-0BAB-4984-A634-E4518A8EC253}" presName="parentLeftMargin" presStyleLbl="node1" presStyleIdx="0" presStyleCnt="3"/>
      <dgm:spPr/>
      <dgm:t>
        <a:bodyPr/>
        <a:lstStyle>
          <a:extLst/>
        </a:lstStyle>
        <a:p>
          <a:endParaRPr lang="en-US"/>
        </a:p>
      </dgm:t>
    </dgm:pt>
    <dgm:pt modelId="{12E5634D-BCAA-48AB-BADB-754A15E9B7AC}" type="pres">
      <dgm:prSet presAssocID="{AC5265C1-0BAB-4984-A634-E4518A8EC253}" presName="parentText" presStyleLbl="node1" presStyleIdx="1" presStyleCnt="3" custScaleX="116958" custLinFactNeighborX="9276" custLinFactNeighborY="-2742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3DAA9763-50F6-4CC4-B6DA-0A4C45FFB361}" type="pres">
      <dgm:prSet presAssocID="{AC5265C1-0BAB-4984-A634-E4518A8EC253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51228DB3-E7D4-486B-A0C1-9A59D129891F}" type="pres">
      <dgm:prSet presAssocID="{AC5265C1-0BAB-4984-A634-E4518A8EC253}" presName="childText" presStyleLbl="alignAcc1" presStyleIdx="1" presStyleCnt="3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ECC02425-44D1-4F4C-B5D6-13442CA71F2A}" type="pres">
      <dgm:prSet presAssocID="{E68E8117-B3CB-464C-9711-4DBE8BF88216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98CD7476-6A48-4BD0-A0B1-E79081300878}" type="pres">
      <dgm:prSet presAssocID="{F50BDB3E-817D-4A89-9D71-D9E0B029567B}" presName="parentLin" presStyleCnt="0"/>
      <dgm:spPr/>
      <dgm:t>
        <a:bodyPr/>
        <a:lstStyle>
          <a:extLst/>
        </a:lstStyle>
        <a:p>
          <a:endParaRPr lang="en-US"/>
        </a:p>
      </dgm:t>
    </dgm:pt>
    <dgm:pt modelId="{63AA2D3F-331D-492F-82D5-8A2B6C78BAAD}" type="pres">
      <dgm:prSet presAssocID="{F50BDB3E-817D-4A89-9D71-D9E0B029567B}" presName="parentLeftMargin" presStyleLbl="node1" presStyleIdx="1" presStyleCnt="3"/>
      <dgm:spPr/>
      <dgm:t>
        <a:bodyPr/>
        <a:lstStyle>
          <a:extLst/>
        </a:lstStyle>
        <a:p>
          <a:endParaRPr lang="en-US"/>
        </a:p>
      </dgm:t>
    </dgm:pt>
    <dgm:pt modelId="{2CFD44AC-C5B0-407B-B2EE-07415AFE4DC4}" type="pres">
      <dgm:prSet presAssocID="{F50BDB3E-817D-4A89-9D71-D9E0B029567B}" presName="parentText" presStyleLbl="node1" presStyleIdx="2" presStyleCnt="3" custScaleX="116959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E27A153A-8ADD-4646-B3A3-509A74CD0695}" type="pres">
      <dgm:prSet presAssocID="{F50BDB3E-817D-4A89-9D71-D9E0B029567B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2DB5D132-AB90-49A4-A479-F0988A86E33E}" type="pres">
      <dgm:prSet presAssocID="{F50BDB3E-817D-4A89-9D71-D9E0B029567B}" presName="childText" presStyleLbl="alignAcc1" presStyleIdx="2" presStyleCnt="3" custLinFactNeighborX="-197" custLinFactNeighborY="-1646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</dgm:ptLst>
  <dgm:cxnLst>
    <dgm:cxn modelId="{579A338B-B5D8-4240-8867-8564B0DC96F3}" srcId="{8554BDF9-8515-4677-9942-0171F000F8EB}" destId="{AC5265C1-0BAB-4984-A634-E4518A8EC253}" srcOrd="1" destOrd="0" parTransId="{26A0947C-B518-417C-9D68-EC422DC1E3A5}" sibTransId="{E68E8117-B3CB-464C-9711-4DBE8BF88216}"/>
    <dgm:cxn modelId="{8B9B582A-667C-4440-89BF-83B6E7E625CC}" type="presOf" srcId="{8554BDF9-8515-4677-9942-0171F000F8EB}" destId="{9D58511D-D18C-46E6-ADFB-6CDE1389D37F}" srcOrd="0" destOrd="0" presId="urn:microsoft.com/office/officeart/2005/8/layout/list1#1"/>
    <dgm:cxn modelId="{E8EF61B1-515C-44F0-9393-3A960B69FA7A}" srcId="{8554BDF9-8515-4677-9942-0171F000F8EB}" destId="{F50BDB3E-817D-4A89-9D71-D9E0B029567B}" srcOrd="2" destOrd="0" parTransId="{DE0B39BA-A6F3-455E-8022-365CCF701DB7}" sibTransId="{25F4C625-3E51-442C-BBB8-3FA715271B27}"/>
    <dgm:cxn modelId="{8B5BFE65-F9D9-4F2D-BFB2-43482E6DCCD2}" type="presOf" srcId="{F50BDB3E-817D-4A89-9D71-D9E0B029567B}" destId="{2CFD44AC-C5B0-407B-B2EE-07415AFE4DC4}" srcOrd="1" destOrd="0" presId="urn:microsoft.com/office/officeart/2005/8/layout/list1#1"/>
    <dgm:cxn modelId="{DBECA0E9-AC01-4146-998A-C0111DDFEA16}" type="presOf" srcId="{F50BDB3E-817D-4A89-9D71-D9E0B029567B}" destId="{63AA2D3F-331D-492F-82D5-8A2B6C78BAAD}" srcOrd="0" destOrd="0" presId="urn:microsoft.com/office/officeart/2005/8/layout/list1#1"/>
    <dgm:cxn modelId="{B98A6B36-DB24-47C8-9636-BE934D63E0A0}" type="presOf" srcId="{787546C1-DD5C-4D6E-BFDD-D95A52E781AD}" destId="{8BC4E78D-0D98-4ED2-B23A-71FEC19A6436}" srcOrd="1" destOrd="0" presId="urn:microsoft.com/office/officeart/2005/8/layout/list1#1"/>
    <dgm:cxn modelId="{51247ECD-1FFE-4EAB-BFBD-9E17C1D6E312}" type="presOf" srcId="{AC5265C1-0BAB-4984-A634-E4518A8EC253}" destId="{12E5634D-BCAA-48AB-BADB-754A15E9B7AC}" srcOrd="1" destOrd="0" presId="urn:microsoft.com/office/officeart/2005/8/layout/list1#1"/>
    <dgm:cxn modelId="{F636D35F-3E23-4362-A07C-F1D079EA7145}" type="presOf" srcId="{AC5265C1-0BAB-4984-A634-E4518A8EC253}" destId="{06B5F591-72E0-4CFF-9799-36D4050BD51D}" srcOrd="0" destOrd="0" presId="urn:microsoft.com/office/officeart/2005/8/layout/list1#1"/>
    <dgm:cxn modelId="{DFAEFA4C-B3B0-4C4E-BCD8-BFB53D07C5D0}" srcId="{8554BDF9-8515-4677-9942-0171F000F8EB}" destId="{787546C1-DD5C-4D6E-BFDD-D95A52E781AD}" srcOrd="0" destOrd="0" parTransId="{88942913-D2BB-4DEB-B0E7-EA2B7A6CD360}" sibTransId="{579A9A07-8770-4AC1-9705-76E19F87D269}"/>
    <dgm:cxn modelId="{D31D84AD-3F1B-4F0B-9582-5C020A57D933}" type="presOf" srcId="{787546C1-DD5C-4D6E-BFDD-D95A52E781AD}" destId="{F4F466C7-208D-4B4A-A865-9D82D8E9F892}" srcOrd="0" destOrd="0" presId="urn:microsoft.com/office/officeart/2005/8/layout/list1#1"/>
    <dgm:cxn modelId="{949AA5F2-1AA8-44DF-BF64-D2CF3D8114AC}" type="presParOf" srcId="{9D58511D-D18C-46E6-ADFB-6CDE1389D37F}" destId="{29EC7F92-6143-4EC7-AD17-ECAF75C06DC8}" srcOrd="0" destOrd="0" presId="urn:microsoft.com/office/officeart/2005/8/layout/list1#1"/>
    <dgm:cxn modelId="{EBFCED96-E044-4AD3-A02E-32473CE74CB5}" type="presParOf" srcId="{29EC7F92-6143-4EC7-AD17-ECAF75C06DC8}" destId="{F4F466C7-208D-4B4A-A865-9D82D8E9F892}" srcOrd="0" destOrd="0" presId="urn:microsoft.com/office/officeart/2005/8/layout/list1#1"/>
    <dgm:cxn modelId="{2DCE4FB6-ED82-4C37-B5E7-4F0B729B992E}" type="presParOf" srcId="{29EC7F92-6143-4EC7-AD17-ECAF75C06DC8}" destId="{8BC4E78D-0D98-4ED2-B23A-71FEC19A6436}" srcOrd="1" destOrd="0" presId="urn:microsoft.com/office/officeart/2005/8/layout/list1#1"/>
    <dgm:cxn modelId="{051B6B2A-220C-4DC4-A05E-3C5EF650D2BA}" type="presParOf" srcId="{9D58511D-D18C-46E6-ADFB-6CDE1389D37F}" destId="{129CDA7D-4C80-4698-AFD0-7208B5D9749E}" srcOrd="1" destOrd="0" presId="urn:microsoft.com/office/officeart/2005/8/layout/list1#1"/>
    <dgm:cxn modelId="{F3058238-83C1-4612-A86B-BD88B1454A99}" type="presParOf" srcId="{9D58511D-D18C-46E6-ADFB-6CDE1389D37F}" destId="{EBA8CF1F-3B4A-4B6A-8877-CB03CDDAB1E9}" srcOrd="2" destOrd="0" presId="urn:microsoft.com/office/officeart/2005/8/layout/list1#1"/>
    <dgm:cxn modelId="{D49AC014-361B-4D7F-95B5-92C2C8A1CDC8}" type="presParOf" srcId="{9D58511D-D18C-46E6-ADFB-6CDE1389D37F}" destId="{8BC0D01A-9D98-495C-93AA-A7D9631CDDAD}" srcOrd="3" destOrd="0" presId="urn:microsoft.com/office/officeart/2005/8/layout/list1#1"/>
    <dgm:cxn modelId="{C5CA1E5F-382E-41C7-B921-E80B830AE91E}" type="presParOf" srcId="{9D58511D-D18C-46E6-ADFB-6CDE1389D37F}" destId="{D4434ECF-2146-46AC-B62E-87AB389C995A}" srcOrd="4" destOrd="0" presId="urn:microsoft.com/office/officeart/2005/8/layout/list1#1"/>
    <dgm:cxn modelId="{B60164A0-5922-42E0-BCE7-25B24EB3CC82}" type="presParOf" srcId="{D4434ECF-2146-46AC-B62E-87AB389C995A}" destId="{06B5F591-72E0-4CFF-9799-36D4050BD51D}" srcOrd="0" destOrd="0" presId="urn:microsoft.com/office/officeart/2005/8/layout/list1#1"/>
    <dgm:cxn modelId="{FD674125-5C0E-408C-A5E7-0462A361DCDB}" type="presParOf" srcId="{D4434ECF-2146-46AC-B62E-87AB389C995A}" destId="{12E5634D-BCAA-48AB-BADB-754A15E9B7AC}" srcOrd="1" destOrd="0" presId="urn:microsoft.com/office/officeart/2005/8/layout/list1#1"/>
    <dgm:cxn modelId="{853E31C3-D9FA-4D9D-87B7-E3083B0F1464}" type="presParOf" srcId="{9D58511D-D18C-46E6-ADFB-6CDE1389D37F}" destId="{3DAA9763-50F6-4CC4-B6DA-0A4C45FFB361}" srcOrd="5" destOrd="0" presId="urn:microsoft.com/office/officeart/2005/8/layout/list1#1"/>
    <dgm:cxn modelId="{3582D078-29E9-44D5-A246-219908D36367}" type="presParOf" srcId="{9D58511D-D18C-46E6-ADFB-6CDE1389D37F}" destId="{51228DB3-E7D4-486B-A0C1-9A59D129891F}" srcOrd="6" destOrd="0" presId="urn:microsoft.com/office/officeart/2005/8/layout/list1#1"/>
    <dgm:cxn modelId="{87FE4C23-8D99-43AA-BEBC-E1888C3AF6F7}" type="presParOf" srcId="{9D58511D-D18C-46E6-ADFB-6CDE1389D37F}" destId="{ECC02425-44D1-4F4C-B5D6-13442CA71F2A}" srcOrd="7" destOrd="0" presId="urn:microsoft.com/office/officeart/2005/8/layout/list1#1"/>
    <dgm:cxn modelId="{E0FB5BE6-C60B-4A4B-948F-B5AB92235C76}" type="presParOf" srcId="{9D58511D-D18C-46E6-ADFB-6CDE1389D37F}" destId="{98CD7476-6A48-4BD0-A0B1-E79081300878}" srcOrd="8" destOrd="0" presId="urn:microsoft.com/office/officeart/2005/8/layout/list1#1"/>
    <dgm:cxn modelId="{867BF774-456D-4EDB-A733-F973AE0B9CC5}" type="presParOf" srcId="{98CD7476-6A48-4BD0-A0B1-E79081300878}" destId="{63AA2D3F-331D-492F-82D5-8A2B6C78BAAD}" srcOrd="0" destOrd="0" presId="urn:microsoft.com/office/officeart/2005/8/layout/list1#1"/>
    <dgm:cxn modelId="{3B5D1E13-CCE7-4D7F-A728-C5B063707598}" type="presParOf" srcId="{98CD7476-6A48-4BD0-A0B1-E79081300878}" destId="{2CFD44AC-C5B0-407B-B2EE-07415AFE4DC4}" srcOrd="1" destOrd="0" presId="urn:microsoft.com/office/officeart/2005/8/layout/list1#1"/>
    <dgm:cxn modelId="{4E44C616-8009-4E19-B161-28F9B5CB83A9}" type="presParOf" srcId="{9D58511D-D18C-46E6-ADFB-6CDE1389D37F}" destId="{E27A153A-8ADD-4646-B3A3-509A74CD0695}" srcOrd="9" destOrd="0" presId="urn:microsoft.com/office/officeart/2005/8/layout/list1#1"/>
    <dgm:cxn modelId="{BC338C78-B566-40D8-938E-A7E2B5AB7ABC}" type="presParOf" srcId="{9D58511D-D18C-46E6-ADFB-6CDE1389D37F}" destId="{2DB5D132-AB90-49A4-A479-F0988A86E33E}" srcOrd="10" destOrd="0" presId="urn:microsoft.com/office/officeart/2005/8/layout/list1#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32.wmf"/><Relationship Id="rId1" Type="http://schemas.openxmlformats.org/officeDocument/2006/relationships/image" Target="../media/image27.wmf"/><Relationship Id="rId6" Type="http://schemas.openxmlformats.org/officeDocument/2006/relationships/image" Target="../media/image26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4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3.wmf"/><Relationship Id="rId6" Type="http://schemas.openxmlformats.org/officeDocument/2006/relationships/image" Target="../media/image36.wmf"/><Relationship Id="rId5" Type="http://schemas.openxmlformats.org/officeDocument/2006/relationships/image" Target="../media/image31.wmf"/><Relationship Id="rId4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DC743-F07A-4BC8-8070-F91C49585C5C}" type="datetimeFigureOut">
              <a:rPr lang="en-US" smtClean="0"/>
              <a:pPr/>
              <a:t>9/2/2009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8B5F4-057F-4D61-B6C9-6311E763D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C238408C-6839-46EE-8131-EDA75C487F2E}" type="datetimeFigureOut">
              <a:rPr lang="en-US" smtClean="0"/>
              <a:pPr/>
              <a:t>9/2/2009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87D77045-401A-4D5E-BFE3-54C21A8A6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hinkexist.com/nationality/american_authors/" TargetMode="External"/><Relationship Id="rId7" Type="http://schemas.openxmlformats.org/officeDocument/2006/relationships/hyperlink" Target="http://thinkexist.com/birthday/july_6/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thinkexist.com/birthday/september_25/" TargetMode="External"/><Relationship Id="rId5" Type="http://schemas.openxmlformats.org/officeDocument/2006/relationships/hyperlink" Target="http://thinkexist.com/occupation/famous_novelists/" TargetMode="External"/><Relationship Id="rId4" Type="http://schemas.openxmlformats.org/officeDocument/2006/relationships/hyperlink" Target="http://thinkexist.com/occupation/famous_writers/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hinkexist.com/nationality/american_authors/" TargetMode="External"/><Relationship Id="rId7" Type="http://schemas.openxmlformats.org/officeDocument/2006/relationships/hyperlink" Target="http://thinkexist.com/birthday/july_6/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thinkexist.com/birthday/september_25/" TargetMode="External"/><Relationship Id="rId5" Type="http://schemas.openxmlformats.org/officeDocument/2006/relationships/hyperlink" Target="http://thinkexist.com/occupation/famous_novelists/" TargetMode="External"/><Relationship Id="rId4" Type="http://schemas.openxmlformats.org/officeDocument/2006/relationships/hyperlink" Target="http://thinkexist.com/occupation/famous_writers/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hinkexist.com/nationality/american_authors/" TargetMode="External"/><Relationship Id="rId7" Type="http://schemas.openxmlformats.org/officeDocument/2006/relationships/hyperlink" Target="http://thinkexist.com/birthday/july_6/" TargetMode="External"/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thinkexist.com/birthday/september_25/" TargetMode="External"/><Relationship Id="rId5" Type="http://schemas.openxmlformats.org/officeDocument/2006/relationships/hyperlink" Target="http://thinkexist.com/occupation/famous_novelists/" TargetMode="External"/><Relationship Id="rId4" Type="http://schemas.openxmlformats.org/officeDocument/2006/relationships/hyperlink" Target="http://thinkexist.com/occupation/famous_writers/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hinkexist.com/nationality/american_authors/" TargetMode="External"/><Relationship Id="rId7" Type="http://schemas.openxmlformats.org/officeDocument/2006/relationships/hyperlink" Target="http://thinkexist.com/birthday/july_6/" TargetMode="External"/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thinkexist.com/birthday/september_25/" TargetMode="External"/><Relationship Id="rId5" Type="http://schemas.openxmlformats.org/officeDocument/2006/relationships/hyperlink" Target="http://thinkexist.com/occupation/famous_novelists/" TargetMode="External"/><Relationship Id="rId4" Type="http://schemas.openxmlformats.org/officeDocument/2006/relationships/hyperlink" Target="http://thinkexist.com/occupation/famous_writers/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thinkexist.com/nationality/american_authors/" TargetMode="External"/><Relationship Id="rId7" Type="http://schemas.openxmlformats.org/officeDocument/2006/relationships/hyperlink" Target="http://thinkexist.com/birthday/july_6/" TargetMode="External"/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thinkexist.com/birthday/september_25/" TargetMode="External"/><Relationship Id="rId5" Type="http://schemas.openxmlformats.org/officeDocument/2006/relationships/hyperlink" Target="http://thinkexist.com/occupation/famous_novelists/" TargetMode="External"/><Relationship Id="rId4" Type="http://schemas.openxmlformats.org/officeDocument/2006/relationships/hyperlink" Target="http://thinkexist.com/occupation/famous_writers/" TargetMode="Externa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thinkexist.com/nationality/american_authors/" TargetMode="External"/><Relationship Id="rId7" Type="http://schemas.openxmlformats.org/officeDocument/2006/relationships/hyperlink" Target="http://thinkexist.com/birthday/july_6/" TargetMode="External"/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thinkexist.com/birthday/september_25/" TargetMode="External"/><Relationship Id="rId5" Type="http://schemas.openxmlformats.org/officeDocument/2006/relationships/hyperlink" Target="http://thinkexist.com/occupation/famous_novelists/" TargetMode="External"/><Relationship Id="rId4" Type="http://schemas.openxmlformats.org/officeDocument/2006/relationships/hyperlink" Target="http://thinkexist.com/occupation/famous_writers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hinkexist.com/nationality/american_authors/" TargetMode="External"/><Relationship Id="rId7" Type="http://schemas.openxmlformats.org/officeDocument/2006/relationships/hyperlink" Target="http://thinkexist.com/birthday/july_6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thinkexist.com/birthday/september_25/" TargetMode="External"/><Relationship Id="rId5" Type="http://schemas.openxmlformats.org/officeDocument/2006/relationships/hyperlink" Target="http://thinkexist.com/occupation/famous_novelists/" TargetMode="External"/><Relationship Id="rId4" Type="http://schemas.openxmlformats.org/officeDocument/2006/relationships/hyperlink" Target="http://thinkexist.com/occupation/famous_writers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hinkexist.com/nationality/american_authors/" TargetMode="External"/><Relationship Id="rId7" Type="http://schemas.openxmlformats.org/officeDocument/2006/relationships/hyperlink" Target="http://thinkexist.com/birthday/july_6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thinkexist.com/birthday/september_25/" TargetMode="External"/><Relationship Id="rId5" Type="http://schemas.openxmlformats.org/officeDocument/2006/relationships/hyperlink" Target="http://thinkexist.com/occupation/famous_novelists/" TargetMode="External"/><Relationship Id="rId4" Type="http://schemas.openxmlformats.org/officeDocument/2006/relationships/hyperlink" Target="http://thinkexist.com/occupation/famous_writers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hinkexist.com/nationality/american_authors/" TargetMode="External"/><Relationship Id="rId7" Type="http://schemas.openxmlformats.org/officeDocument/2006/relationships/hyperlink" Target="http://thinkexist.com/birthday/july_6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thinkexist.com/birthday/september_25/" TargetMode="External"/><Relationship Id="rId5" Type="http://schemas.openxmlformats.org/officeDocument/2006/relationships/hyperlink" Target="http://thinkexist.com/occupation/famous_novelists/" TargetMode="External"/><Relationship Id="rId4" Type="http://schemas.openxmlformats.org/officeDocument/2006/relationships/hyperlink" Target="http://thinkexist.com/occupation/famous_writers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</a:t>
            </a:r>
            <a:r>
              <a:rPr lang="en-US" dirty="0" smtClean="0">
                <a:hlinkClick r:id="rId3" action="ppaction://hlinkfile"/>
              </a:rPr>
              <a:t>American</a:t>
            </a:r>
            <a:r>
              <a:rPr lang="en-US" dirty="0" smtClean="0"/>
              <a:t> short-story </a:t>
            </a:r>
            <a:r>
              <a:rPr lang="en-US" dirty="0" smtClean="0">
                <a:hlinkClick r:id="rId4" action="ppaction://hlinkfile"/>
              </a:rPr>
              <a:t>Writer</a:t>
            </a:r>
            <a:r>
              <a:rPr lang="en-US" dirty="0" smtClean="0"/>
              <a:t> and </a:t>
            </a:r>
            <a:r>
              <a:rPr lang="en-US" dirty="0" smtClean="0">
                <a:hlinkClick r:id="rId5" action="ppaction://hlinkfile"/>
              </a:rPr>
              <a:t>Novelist</a:t>
            </a:r>
            <a:r>
              <a:rPr lang="en-US" dirty="0" smtClean="0"/>
              <a:t>, Nobel Prize for Literature in 1949, </a:t>
            </a:r>
            <a:r>
              <a:rPr lang="en-US" dirty="0" smtClean="0">
                <a:hlinkClick r:id="rId6" action="ppaction://hlinkfile"/>
              </a:rPr>
              <a:t>1897</a:t>
            </a:r>
            <a:r>
              <a:rPr lang="en-US" dirty="0" smtClean="0"/>
              <a:t>-</a:t>
            </a:r>
            <a:r>
              <a:rPr lang="en-US" dirty="0" smtClean="0">
                <a:hlinkClick r:id="rId7" action="ppaction://hlinkfile"/>
              </a:rPr>
              <a:t>1962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</a:t>
            </a:r>
            <a:r>
              <a:rPr lang="en-US" dirty="0" smtClean="0">
                <a:hlinkClick r:id="rId3" action="ppaction://hlinkfile"/>
              </a:rPr>
              <a:t>American</a:t>
            </a:r>
            <a:r>
              <a:rPr lang="en-US" dirty="0" smtClean="0"/>
              <a:t> short-story </a:t>
            </a:r>
            <a:r>
              <a:rPr lang="en-US" dirty="0" smtClean="0">
                <a:hlinkClick r:id="rId4" action="ppaction://hlinkfile"/>
              </a:rPr>
              <a:t>Writer</a:t>
            </a:r>
            <a:r>
              <a:rPr lang="en-US" dirty="0" smtClean="0"/>
              <a:t> and </a:t>
            </a:r>
            <a:r>
              <a:rPr lang="en-US" dirty="0" smtClean="0">
                <a:hlinkClick r:id="rId5" action="ppaction://hlinkfile"/>
              </a:rPr>
              <a:t>Novelist</a:t>
            </a:r>
            <a:r>
              <a:rPr lang="en-US" dirty="0" smtClean="0"/>
              <a:t>, Nobel Prize for Literature in 1949, </a:t>
            </a:r>
            <a:r>
              <a:rPr lang="en-US" dirty="0" smtClean="0">
                <a:hlinkClick r:id="rId6" action="ppaction://hlinkfile"/>
              </a:rPr>
              <a:t>1897</a:t>
            </a:r>
            <a:r>
              <a:rPr lang="en-US" dirty="0" smtClean="0"/>
              <a:t>-</a:t>
            </a:r>
            <a:r>
              <a:rPr lang="en-US" dirty="0" smtClean="0">
                <a:hlinkClick r:id="rId7" action="ppaction://hlinkfile"/>
              </a:rPr>
              <a:t>1962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</a:t>
            </a:r>
            <a:r>
              <a:rPr lang="en-US" dirty="0" smtClean="0">
                <a:hlinkClick r:id="rId3" action="ppaction://hlinkfile"/>
              </a:rPr>
              <a:t>American</a:t>
            </a:r>
            <a:r>
              <a:rPr lang="en-US" dirty="0" smtClean="0"/>
              <a:t> short-story </a:t>
            </a:r>
            <a:r>
              <a:rPr lang="en-US" dirty="0" smtClean="0">
                <a:hlinkClick r:id="rId4" action="ppaction://hlinkfile"/>
              </a:rPr>
              <a:t>Writer</a:t>
            </a:r>
            <a:r>
              <a:rPr lang="en-US" dirty="0" smtClean="0"/>
              <a:t> and </a:t>
            </a:r>
            <a:r>
              <a:rPr lang="en-US" dirty="0" smtClean="0">
                <a:hlinkClick r:id="rId5" action="ppaction://hlinkfile"/>
              </a:rPr>
              <a:t>Novelist</a:t>
            </a:r>
            <a:r>
              <a:rPr lang="en-US" dirty="0" smtClean="0"/>
              <a:t>, Nobel Prize for Literature in 1949, </a:t>
            </a:r>
            <a:r>
              <a:rPr lang="en-US" dirty="0" smtClean="0">
                <a:hlinkClick r:id="rId6" action="ppaction://hlinkfile"/>
              </a:rPr>
              <a:t>1897</a:t>
            </a:r>
            <a:r>
              <a:rPr lang="en-US" dirty="0" smtClean="0"/>
              <a:t>-</a:t>
            </a:r>
            <a:r>
              <a:rPr lang="en-US" dirty="0" smtClean="0">
                <a:hlinkClick r:id="rId7" action="ppaction://hlinkfile"/>
              </a:rPr>
              <a:t>1962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</a:t>
            </a:r>
            <a:r>
              <a:rPr lang="en-US" dirty="0" smtClean="0">
                <a:hlinkClick r:id="rId3" action="ppaction://hlinkfile"/>
              </a:rPr>
              <a:t>American</a:t>
            </a:r>
            <a:r>
              <a:rPr lang="en-US" dirty="0" smtClean="0"/>
              <a:t> short-story </a:t>
            </a:r>
            <a:r>
              <a:rPr lang="en-US" dirty="0" smtClean="0">
                <a:hlinkClick r:id="rId4" action="ppaction://hlinkfile"/>
              </a:rPr>
              <a:t>Writer</a:t>
            </a:r>
            <a:r>
              <a:rPr lang="en-US" dirty="0" smtClean="0"/>
              <a:t> and </a:t>
            </a:r>
            <a:r>
              <a:rPr lang="en-US" dirty="0" smtClean="0">
                <a:hlinkClick r:id="rId5" action="ppaction://hlinkfile"/>
              </a:rPr>
              <a:t>Novelist</a:t>
            </a:r>
            <a:r>
              <a:rPr lang="en-US" dirty="0" smtClean="0"/>
              <a:t>, Nobel Prize for Literature in 1949, </a:t>
            </a:r>
            <a:r>
              <a:rPr lang="en-US" dirty="0" smtClean="0">
                <a:hlinkClick r:id="rId6" action="ppaction://hlinkfile"/>
              </a:rPr>
              <a:t>1897</a:t>
            </a:r>
            <a:r>
              <a:rPr lang="en-US" dirty="0" smtClean="0"/>
              <a:t>-</a:t>
            </a:r>
            <a:r>
              <a:rPr lang="en-US" dirty="0" smtClean="0">
                <a:hlinkClick r:id="rId7" action="ppaction://hlinkfile"/>
              </a:rPr>
              <a:t>1962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While I expected online blogs and maybe some smaller papers to use the quote, I did not think it would have a major impact. I was wrong. Quality newspapers in England, India, America and as far away as Australia had my words in their reports of </a:t>
            </a:r>
            <a:r>
              <a:rPr lang="en-US" dirty="0" err="1" smtClean="0"/>
              <a:t>Jarre’s</a:t>
            </a:r>
            <a:r>
              <a:rPr lang="en-US" dirty="0" smtClean="0"/>
              <a:t> death. I was shocked that highly respected newspapers would use material from Wikipedia without first sourcing and referencing it properly.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</a:t>
            </a:r>
            <a:r>
              <a:rPr lang="en-US" dirty="0" smtClean="0">
                <a:hlinkClick r:id="rId3" action="ppaction://hlinkfile"/>
              </a:rPr>
              <a:t>American</a:t>
            </a:r>
            <a:r>
              <a:rPr lang="en-US" dirty="0" smtClean="0"/>
              <a:t> short-story </a:t>
            </a:r>
            <a:r>
              <a:rPr lang="en-US" dirty="0" smtClean="0">
                <a:hlinkClick r:id="rId4" action="ppaction://hlinkfile"/>
              </a:rPr>
              <a:t>Writer</a:t>
            </a:r>
            <a:r>
              <a:rPr lang="en-US" dirty="0" smtClean="0"/>
              <a:t> and </a:t>
            </a:r>
            <a:r>
              <a:rPr lang="en-US" dirty="0" smtClean="0">
                <a:hlinkClick r:id="rId5" action="ppaction://hlinkfile"/>
              </a:rPr>
              <a:t>Novelist</a:t>
            </a:r>
            <a:r>
              <a:rPr lang="en-US" dirty="0" smtClean="0"/>
              <a:t>, Nobel Prize for Literature in 1949, </a:t>
            </a:r>
            <a:r>
              <a:rPr lang="en-US" dirty="0" smtClean="0">
                <a:hlinkClick r:id="rId6" action="ppaction://hlinkfile"/>
              </a:rPr>
              <a:t>1897</a:t>
            </a:r>
            <a:r>
              <a:rPr lang="en-US" dirty="0" smtClean="0"/>
              <a:t>-</a:t>
            </a:r>
            <a:r>
              <a:rPr lang="en-US" dirty="0" smtClean="0">
                <a:hlinkClick r:id="rId7" action="ppaction://hlinkfile"/>
              </a:rPr>
              <a:t>1962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</a:t>
            </a:r>
            <a:r>
              <a:rPr lang="en-US" dirty="0" smtClean="0">
                <a:hlinkClick r:id="rId3" action="ppaction://hlinkfile"/>
              </a:rPr>
              <a:t>American</a:t>
            </a:r>
            <a:r>
              <a:rPr lang="en-US" dirty="0" smtClean="0"/>
              <a:t> short-story </a:t>
            </a:r>
            <a:r>
              <a:rPr lang="en-US" dirty="0" smtClean="0">
                <a:hlinkClick r:id="rId4" action="ppaction://hlinkfile"/>
              </a:rPr>
              <a:t>Writer</a:t>
            </a:r>
            <a:r>
              <a:rPr lang="en-US" dirty="0" smtClean="0"/>
              <a:t> and </a:t>
            </a:r>
            <a:r>
              <a:rPr lang="en-US" dirty="0" smtClean="0">
                <a:hlinkClick r:id="rId5" action="ppaction://hlinkfile"/>
              </a:rPr>
              <a:t>Novelist</a:t>
            </a:r>
            <a:r>
              <a:rPr lang="en-US" dirty="0" smtClean="0"/>
              <a:t>, Nobel Prize for Literature in 1949, </a:t>
            </a:r>
            <a:r>
              <a:rPr lang="en-US" dirty="0" smtClean="0">
                <a:hlinkClick r:id="rId6" action="ppaction://hlinkfile"/>
              </a:rPr>
              <a:t>1897</a:t>
            </a:r>
            <a:r>
              <a:rPr lang="en-US" dirty="0" smtClean="0"/>
              <a:t>-</a:t>
            </a:r>
            <a:r>
              <a:rPr lang="en-US" dirty="0" smtClean="0">
                <a:hlinkClick r:id="rId7" action="ppaction://hlinkfile"/>
              </a:rPr>
              <a:t>1962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</a:t>
            </a:r>
            <a:r>
              <a:rPr lang="en-US" dirty="0" smtClean="0">
                <a:hlinkClick r:id="rId3" action="ppaction://hlinkfile"/>
              </a:rPr>
              <a:t>American</a:t>
            </a:r>
            <a:r>
              <a:rPr lang="en-US" dirty="0" smtClean="0"/>
              <a:t> short-story </a:t>
            </a:r>
            <a:r>
              <a:rPr lang="en-US" dirty="0" smtClean="0">
                <a:hlinkClick r:id="rId4" action="ppaction://hlinkfile"/>
              </a:rPr>
              <a:t>Writer</a:t>
            </a:r>
            <a:r>
              <a:rPr lang="en-US" dirty="0" smtClean="0"/>
              <a:t> and </a:t>
            </a:r>
            <a:r>
              <a:rPr lang="en-US" dirty="0" smtClean="0">
                <a:hlinkClick r:id="rId5" action="ppaction://hlinkfile"/>
              </a:rPr>
              <a:t>Novelist</a:t>
            </a:r>
            <a:r>
              <a:rPr lang="en-US" dirty="0" smtClean="0"/>
              <a:t>, Nobel Prize for Literature in 1949, </a:t>
            </a:r>
            <a:r>
              <a:rPr lang="en-US" dirty="0" smtClean="0">
                <a:hlinkClick r:id="rId6" action="ppaction://hlinkfile"/>
              </a:rPr>
              <a:t>1897</a:t>
            </a:r>
            <a:r>
              <a:rPr lang="en-US" dirty="0" smtClean="0"/>
              <a:t>-</a:t>
            </a:r>
            <a:r>
              <a:rPr lang="en-US" dirty="0" smtClean="0">
                <a:hlinkClick r:id="rId7" action="ppaction://hlinkfile"/>
              </a:rPr>
              <a:t>1962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</a:t>
            </a:r>
            <a:r>
              <a:rPr lang="en-US" dirty="0" smtClean="0">
                <a:hlinkClick r:id="rId3" action="ppaction://hlinkfile"/>
              </a:rPr>
              <a:t>American</a:t>
            </a:r>
            <a:r>
              <a:rPr lang="en-US" dirty="0" smtClean="0"/>
              <a:t> short-story </a:t>
            </a:r>
            <a:r>
              <a:rPr lang="en-US" dirty="0" smtClean="0">
                <a:hlinkClick r:id="rId4" action="ppaction://hlinkfile"/>
              </a:rPr>
              <a:t>Writer</a:t>
            </a:r>
            <a:r>
              <a:rPr lang="en-US" dirty="0" smtClean="0"/>
              <a:t> and </a:t>
            </a:r>
            <a:r>
              <a:rPr lang="en-US" dirty="0" smtClean="0">
                <a:hlinkClick r:id="rId5" action="ppaction://hlinkfile"/>
              </a:rPr>
              <a:t>Novelist</a:t>
            </a:r>
            <a:r>
              <a:rPr lang="en-US" dirty="0" smtClean="0"/>
              <a:t>, Nobel Prize for Literature in 1949, </a:t>
            </a:r>
            <a:r>
              <a:rPr lang="en-US" dirty="0" smtClean="0">
                <a:hlinkClick r:id="rId6" action="ppaction://hlinkfile"/>
              </a:rPr>
              <a:t>1897</a:t>
            </a:r>
            <a:r>
              <a:rPr lang="en-US" dirty="0" smtClean="0"/>
              <a:t>-</a:t>
            </a:r>
            <a:r>
              <a:rPr lang="en-US" dirty="0" smtClean="0">
                <a:hlinkClick r:id="rId7" action="ppaction://hlinkfile"/>
              </a:rPr>
              <a:t>1962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</a:t>
            </a:r>
            <a:r>
              <a:rPr lang="en-US" dirty="0" smtClean="0">
                <a:hlinkClick r:id="rId3" action="ppaction://hlinkfile"/>
              </a:rPr>
              <a:t>American</a:t>
            </a:r>
            <a:r>
              <a:rPr lang="en-US" dirty="0" smtClean="0"/>
              <a:t> short-story </a:t>
            </a:r>
            <a:r>
              <a:rPr lang="en-US" dirty="0" smtClean="0">
                <a:hlinkClick r:id="rId4" action="ppaction://hlinkfile"/>
              </a:rPr>
              <a:t>Writer</a:t>
            </a:r>
            <a:r>
              <a:rPr lang="en-US" dirty="0" smtClean="0"/>
              <a:t> and </a:t>
            </a:r>
            <a:r>
              <a:rPr lang="en-US" dirty="0" smtClean="0">
                <a:hlinkClick r:id="rId5" action="ppaction://hlinkfile"/>
              </a:rPr>
              <a:t>Novelist</a:t>
            </a:r>
            <a:r>
              <a:rPr lang="en-US" dirty="0" smtClean="0"/>
              <a:t>, Nobel Prize for Literature in 1949, </a:t>
            </a:r>
            <a:r>
              <a:rPr lang="en-US" dirty="0" smtClean="0">
                <a:hlinkClick r:id="rId6" action="ppaction://hlinkfile"/>
              </a:rPr>
              <a:t>1897</a:t>
            </a:r>
            <a:r>
              <a:rPr lang="en-US" dirty="0" smtClean="0"/>
              <a:t>-</a:t>
            </a:r>
            <a:r>
              <a:rPr lang="en-US" dirty="0" smtClean="0">
                <a:hlinkClick r:id="rId7" action="ppaction://hlinkfile"/>
              </a:rPr>
              <a:t>1962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3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36" name="Shape 35"/>
          <p:cNvSpPr>
            <a:spLocks/>
          </p:cNvSpPr>
          <p:nvPr/>
        </p:nvSpPr>
        <p:spPr bwMode="auto">
          <a:xfrm>
            <a:off x="4821864" y="1066800"/>
            <a:ext cx="4343400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43" name="Shape 42"/>
          <p:cNvSpPr>
            <a:spLocks/>
          </p:cNvSpPr>
          <p:nvPr/>
        </p:nvSpPr>
        <p:spPr bwMode="auto">
          <a:xfrm>
            <a:off x="290624" y="-14176"/>
            <a:ext cx="5562600" cy="6553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22" name="Shape 21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24" name="Shape 23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26" name="Shape 25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27" name="Shape 26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extLst/>
          </a:lstStyle>
          <a:p>
            <a:fld id="{743653DA-8BF4-4869-96FE-9BCF43372D46}" type="datetimeFigureOut">
              <a:rPr lang="en-US" smtClean="0"/>
              <a:pPr/>
              <a:t>9/2/2009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extLst/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r">
              <a:defRPr sz="380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129108-AC8D-4212-9283-60D9E99BF07A}" type="datetimeFigureOut">
              <a:rPr lang="en-US" smtClean="0"/>
              <a:pPr/>
              <a:t>9/2/2009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buNone/>
              <a:defRPr lang="en-US" sz="4000" b="1" cap="all" dirty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 anchor="t"/>
          <a:lstStyle>
            <a:lvl1pPr marL="374904">
              <a:buNone/>
              <a:defRPr sz="20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ED3D3-6235-4F4C-B439-DF277FB555A7}" type="datetimeFigureOut">
              <a:rPr lang="en-US" smtClean="0"/>
              <a:pPr/>
              <a:t>9/2/2009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F1E3E-4B2F-4895-B65E-28B2E64F39F6}" type="datetimeFigureOut">
              <a:rPr lang="en-US" smtClean="0"/>
              <a:pPr/>
              <a:t>9/2/2009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305044" y="3867144"/>
            <a:ext cx="4533900" cy="160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02264"/>
            <a:ext cx="868680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85435-8225-4333-BFFA-0096413F0D76}" type="datetimeFigureOut">
              <a:rPr lang="en-US" smtClean="0"/>
              <a:pPr/>
              <a:t>9/2/2009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3C494-2A87-468C-A21B-CB14FB9ABB00}" type="datetimeFigureOut">
              <a:rPr lang="en-US" smtClean="0"/>
              <a:pPr/>
              <a:t>9/2/2009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80FA0-5B31-4864-A2BB-719EA5A679C6}" type="datetimeFigureOut">
              <a:rPr lang="en-US" smtClean="0"/>
              <a:pPr/>
              <a:t>9/2/2009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ECC0C8-36B8-442A-833D-B6AACE86BB77}" type="datetimeFigureOut">
              <a:rPr lang="en-US" smtClean="0"/>
              <a:pPr/>
              <a:t>9/2/2009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17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4" name="Group 17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20EC5-AC53-4169-941E-EDF10CD23748}" type="datetimeFigureOut">
              <a:rPr lang="en-US" smtClean="0"/>
              <a:pPr/>
              <a:t>9/2/2009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100">
                <a:solidFill>
                  <a:schemeClr val="tx2"/>
                </a:solidFill>
              </a:defRPr>
            </a:lvl1pPr>
            <a:extLst/>
          </a:lstStyle>
          <a:p>
            <a:fld id="{8D3816DF-213E-421B-92D3-C068DBB023D6}" type="datetimeFigureOut">
              <a:rPr lang="en-US" smtClean="0">
                <a:solidFill>
                  <a:schemeClr val="tx2"/>
                </a:solidFill>
              </a:rPr>
              <a:pPr/>
              <a:t>9/2/2009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1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l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l"/>
              <a:t>‹#›</a:t>
            </a:fld>
            <a:endParaRPr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sz="4000" kern="1200" spc="-150" baseline="0">
          <a:solidFill>
            <a:schemeClr val="tx2">
              <a:satMod val="200000"/>
            </a:schemeClr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SzPct val="95000"/>
        <a:buFont typeface="Wingdings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nndb.com/people/853/000062667/jarre3.jpg&amp;imgrefurl=http://www.nndb.com/people/853/000062667/&amp;usg=__cmh6_KsOrBSkV36zsFZKwycVhgQ=&amp;h=260&amp;w=207&amp;sz=11&amp;hl=en&amp;start=1&amp;tbnid=LOyxXoVk5Bn9zM:&amp;tbnh=112&amp;tbnw=89&amp;prev=/images?q=Maurice+Jarre&amp;hl=en&amp;rlz=1T4GGIH_enUS243US24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paranormalknowledge.com/articles/wp-content/uploads/2009/03/william-faulkner.jpg&amp;imgrefurl=http://www.paranormalknowledge.com/articles/tag/faulkner-house-books&amp;usg=__T2Iz2VIwVsyIjC9j4DIdCQqun84=&amp;h=326&amp;w=300&amp;sz=33&amp;hl=en&amp;start=1&amp;tbnid=sC1JyauIvQ7uYM:&amp;tbnh=118&amp;tbnw=109&amp;prev=/images?q=william+faulkner&amp;hl=en&amp;rlz=1T4GGIH_enUS243US24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paranormalknowledge.com/articles/wp-content/uploads/2009/03/william-faulkner.jpg&amp;imgrefurl=http://www.paranormalknowledge.com/articles/tag/faulkner-house-books&amp;usg=__T2Iz2VIwVsyIjC9j4DIdCQqun84=&amp;h=326&amp;w=300&amp;sz=33&amp;hl=en&amp;start=1&amp;tbnid=sC1JyauIvQ7uYM:&amp;tbnh=118&amp;tbnw=109&amp;prev=/images?q=william+faulkner&amp;hl=en&amp;rlz=1T4GGIH_enUS243US24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blog.kievukraine.info/uploaded_images/6017-775186.jpg&amp;imgrefurl=http://blog.kievukraine.info/2008_07_01_archive.html&amp;usg=__zG5sWK4bvITN0B6lJzyQneKLfHU=&amp;h=455&amp;w=455&amp;sz=67&amp;hl=en&amp;start=21&amp;tbnid=C4p1l8NLxP14qM:&amp;tbnh=128&amp;tbnw=128&amp;prev=/images?q=Vladimir+Lenin\&amp;ndsp=18&amp;hl=en&amp;rlz=1T4GGIH_enUS243US244&amp;sa=N&amp;start=1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americaslibrary.gov/assets/jb/civil/jb_civil_lincoln2_1_e.jpg&amp;imgrefurl=http://www.americaslibrary.gov/jb/civil/jb_civil_lincoln2_1_e.html&amp;usg=__ak7j72Nhmh-mZiDvk7r2uKgfmwo=&amp;h=575&amp;w=437&amp;sz=44&amp;hl=en&amp;start=1&amp;tbnid=6SyZTh5PcoMdrM:&amp;tbnh=134&amp;tbnw=102&amp;prev=/images?q=Lincoln&amp;hl=en&amp;rlz=1T4GGIH_enUS243US24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22.bin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diagramQuickStyle" Target="../diagrams/quickStyle1.xml"/><Relationship Id="rId11" Type="http://schemas.openxmlformats.org/officeDocument/2006/relationships/oleObject" Target="../embeddings/oleObject26.bin"/><Relationship Id="rId5" Type="http://schemas.openxmlformats.org/officeDocument/2006/relationships/diagramLayout" Target="../diagrams/layout1.xml"/><Relationship Id="rId10" Type="http://schemas.openxmlformats.org/officeDocument/2006/relationships/oleObject" Target="../embeddings/oleObject25.bin"/><Relationship Id="rId4" Type="http://schemas.openxmlformats.org/officeDocument/2006/relationships/diagramData" Target="../diagrams/data1.xml"/><Relationship Id="rId9" Type="http://schemas.openxmlformats.org/officeDocument/2006/relationships/oleObject" Target="../embeddings/oleObject24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5.xml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6.xml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7.xml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Data" Target="../diagrams/data9.xml"/><Relationship Id="rId7" Type="http://schemas.openxmlformats.org/officeDocument/2006/relationships/diagramData" Target="../diagrams/data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diagramColors" Target="../diagrams/colors10.xml"/><Relationship Id="rId4" Type="http://schemas.openxmlformats.org/officeDocument/2006/relationships/diagramLayout" Target="../diagrams/layout9.xml"/><Relationship Id="rId9" Type="http://schemas.openxmlformats.org/officeDocument/2006/relationships/diagramQuickStyle" Target="../diagrams/quickStyle10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914400" y="3352801"/>
            <a:ext cx="7772400" cy="1447800"/>
          </a:xfrm>
        </p:spPr>
        <p:txBody>
          <a:bodyPr/>
          <a:lstStyle>
            <a:extLst/>
          </a:lstStyle>
          <a:p>
            <a:pPr algn="ctr"/>
            <a:r>
              <a:rPr smtClean="0"/>
              <a:t>Sailing the Information Ocean with Awareness of Currents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idx="1"/>
          </p:nvPr>
        </p:nvSpPr>
        <p:spPr>
          <a:xfrm>
            <a:off x="914400" y="5029200"/>
            <a:ext cx="7772400" cy="1676400"/>
          </a:xfrm>
        </p:spPr>
        <p:txBody>
          <a:bodyPr>
            <a:normAutofit fontScale="85000" lnSpcReduction="20000"/>
          </a:bodyPr>
          <a:lstStyle>
            <a:extLst/>
          </a:lstStyle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Xin Luna Dong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Data Management Dept @AT&amp;T</a:t>
            </a:r>
          </a:p>
          <a:p>
            <a:r>
              <a:rPr lang="en-US" dirty="0" smtClean="0"/>
              <a:t>Joint work w. Divesh </a:t>
            </a:r>
            <a:r>
              <a:rPr lang="en-US" dirty="0" err="1" smtClean="0"/>
              <a:t>Srivastava</a:t>
            </a:r>
            <a:r>
              <a:rPr lang="en-US" dirty="0" smtClean="0"/>
              <a:t> (AT&amp;T), Laure </a:t>
            </a:r>
            <a:r>
              <a:rPr lang="en-US" dirty="0" err="1" smtClean="0"/>
              <a:t>Berti</a:t>
            </a:r>
            <a:r>
              <a:rPr lang="en-US" dirty="0" smtClean="0"/>
              <a:t>  (</a:t>
            </a:r>
            <a:r>
              <a:rPr lang="en-US" dirty="0" err="1" smtClean="0"/>
              <a:t>Universite</a:t>
            </a:r>
            <a:r>
              <a:rPr lang="en-US" dirty="0" smtClean="0"/>
              <a:t> de Rennes 1)</a:t>
            </a:r>
          </a:p>
          <a:p>
            <a:r>
              <a:rPr lang="en-US" dirty="0" smtClean="0"/>
              <a:t>Other collaborators: </a:t>
            </a:r>
            <a:r>
              <a:rPr lang="en-US" dirty="0" err="1" smtClean="0"/>
              <a:t>Songtao</a:t>
            </a:r>
            <a:r>
              <a:rPr lang="en-US" dirty="0" smtClean="0"/>
              <a:t> </a:t>
            </a:r>
            <a:r>
              <a:rPr lang="en-US" dirty="0" err="1" smtClean="0"/>
              <a:t>Guo</a:t>
            </a:r>
            <a:r>
              <a:rPr lang="en-US" dirty="0" smtClean="0"/>
              <a:t> (YellowPages.com), </a:t>
            </a:r>
            <a:r>
              <a:rPr lang="en-US" dirty="0" err="1" smtClean="0"/>
              <a:t>Alon</a:t>
            </a:r>
            <a:r>
              <a:rPr lang="en-US" dirty="0" smtClean="0"/>
              <a:t> Halevy (Google), </a:t>
            </a:r>
            <a:br>
              <a:rPr lang="en-US" dirty="0" smtClean="0"/>
            </a:br>
            <a:r>
              <a:rPr lang="en-US" dirty="0" err="1" smtClean="0"/>
              <a:t>Xuan</a:t>
            </a:r>
            <a:r>
              <a:rPr lang="en-US" dirty="0" smtClean="0"/>
              <a:t> Liu (National Univ. of Singapore), </a:t>
            </a:r>
            <a:r>
              <a:rPr lang="en-US" dirty="0" err="1" smtClean="0"/>
              <a:t>Amelie</a:t>
            </a:r>
            <a:r>
              <a:rPr lang="en-US" dirty="0" smtClean="0"/>
              <a:t> Marian (Rutgers), </a:t>
            </a:r>
            <a:br>
              <a:rPr lang="en-US" dirty="0" smtClean="0"/>
            </a:br>
            <a:r>
              <a:rPr lang="en-US" dirty="0" err="1" smtClean="0"/>
              <a:t>Anish</a:t>
            </a:r>
            <a:r>
              <a:rPr lang="en-US" dirty="0" smtClean="0"/>
              <a:t> Das </a:t>
            </a:r>
            <a:r>
              <a:rPr lang="en-US" dirty="0" err="1" smtClean="0"/>
              <a:t>Sarma</a:t>
            </a:r>
            <a:r>
              <a:rPr lang="en-US" dirty="0" smtClean="0"/>
              <a:t> (Stanford) </a:t>
            </a:r>
          </a:p>
        </p:txBody>
      </p:sp>
      <p:pic>
        <p:nvPicPr>
          <p:cNvPr id="17410" name="Picture 2" descr="Ocean Curren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466724"/>
            <a:ext cx="3810000" cy="2809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Might Be What You See</a:t>
            </a:r>
            <a:endParaRPr lang="en-US" dirty="0"/>
          </a:p>
        </p:txBody>
      </p:sp>
      <p:pic>
        <p:nvPicPr>
          <p:cNvPr id="8194" name="Picture 2" descr="http://images.google.com/url?source=imgres&amp;ct=img&amp;q=http://www.votapka.com/news/hurricane_charley_081304/081404037_shopping_plaza.jpg&amp;usg=AFQjCNF11dG-FdODMZ5O_X7muHMfTi91S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686800" cy="1295400"/>
          </a:xfrm>
        </p:spPr>
        <p:txBody>
          <a:bodyPr/>
          <a:lstStyle/>
          <a:p>
            <a:r>
              <a:rPr lang="en-US" sz="3600" dirty="0" smtClean="0"/>
              <a:t>Sometimes, Information Can Be  Ahead-Of-Time</a:t>
            </a:r>
            <a:endParaRPr lang="en-US" sz="3600" dirty="0"/>
          </a:p>
        </p:txBody>
      </p:sp>
      <p:pic>
        <p:nvPicPr>
          <p:cNvPr id="3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5070475" cy="5365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705600" y="4572000"/>
            <a:ext cx="213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story, marked “Hold for release – Do not use”, was sent in error to the news service’s thousands of corporate clients.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6353175"/>
            <a:ext cx="3886200" cy="381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Information Can Be Propagated (I)</a:t>
            </a:r>
            <a:endParaRPr lang="en-US" dirty="0"/>
          </a:p>
        </p:txBody>
      </p:sp>
      <p:pic>
        <p:nvPicPr>
          <p:cNvPr id="68610" name="Picture 2" descr="http://tbn1.google.com/images?q=tbn:LOyxXoVk5Bn9zM:http://www.nndb.com/people/853/000062667/jarre3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605676"/>
            <a:ext cx="1524000" cy="191784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590800" y="1529477"/>
            <a:ext cx="601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Maurice </a:t>
            </a:r>
            <a:r>
              <a:rPr lang="en-US" b="1" dirty="0" err="1" smtClean="0"/>
              <a:t>Jarre</a:t>
            </a:r>
            <a:r>
              <a:rPr lang="en-US" b="1" dirty="0" smtClean="0"/>
              <a:t> (1924-2009) </a:t>
            </a:r>
            <a:r>
              <a:rPr lang="en-US" dirty="0" smtClean="0"/>
              <a:t>French Conductor and Composer</a:t>
            </a:r>
          </a:p>
          <a:p>
            <a:endParaRPr lang="en-US" b="1" dirty="0" smtClean="0"/>
          </a:p>
          <a:p>
            <a:r>
              <a:rPr lang="en-US" dirty="0" smtClean="0"/>
              <a:t>“One could say my life itself has been one long soundtrack. Music was my life, music brought me to life, and music is how I will be remembered long after I leave this life. When I die there will be a final waltz playing in my head and that only I can hear.”</a:t>
            </a:r>
          </a:p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034840"/>
            <a:ext cx="7943850" cy="105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6"/>
          <a:srcRect r="6306"/>
          <a:stretch>
            <a:fillRect/>
          </a:stretch>
        </p:blipFill>
        <p:spPr bwMode="auto">
          <a:xfrm>
            <a:off x="685800" y="5254040"/>
            <a:ext cx="7924800" cy="9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Line Callout 2 (Border and Accent Bar) 23"/>
          <p:cNvSpPr/>
          <p:nvPr/>
        </p:nvSpPr>
        <p:spPr>
          <a:xfrm>
            <a:off x="5562600" y="3581400"/>
            <a:ext cx="2362200" cy="304800"/>
          </a:xfrm>
          <a:prstGeom prst="accentBorderCallout2">
            <a:avLst>
              <a:gd name="adj1" fmla="val 51979"/>
              <a:gd name="adj2" fmla="val -3075"/>
              <a:gd name="adj3" fmla="val 48531"/>
              <a:gd name="adj4" fmla="val -15022"/>
              <a:gd name="adj5" fmla="val 388473"/>
              <a:gd name="adj6" fmla="val -270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2:29, 30 March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Information Can Be Propagated (II)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t="8308"/>
          <a:stretch>
            <a:fillRect/>
          </a:stretch>
        </p:blipFill>
        <p:spPr bwMode="auto">
          <a:xfrm>
            <a:off x="1371600" y="1295400"/>
            <a:ext cx="7621677" cy="542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Line Callout 2 (Border and Accent Bar) 6"/>
          <p:cNvSpPr/>
          <p:nvPr/>
        </p:nvSpPr>
        <p:spPr>
          <a:xfrm>
            <a:off x="304800" y="1295400"/>
            <a:ext cx="2362200" cy="685800"/>
          </a:xfrm>
          <a:prstGeom prst="accentBorderCallout2">
            <a:avLst>
              <a:gd name="adj1" fmla="val 27841"/>
              <a:gd name="adj2" fmla="val 101931"/>
              <a:gd name="adj3" fmla="val 27841"/>
              <a:gd name="adj4" fmla="val 119794"/>
              <a:gd name="adj5" fmla="val 259772"/>
              <a:gd name="adj6" fmla="val 1463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UA’s bankruptcy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Chicago Tribune, 2002</a:t>
            </a:r>
            <a:endParaRPr lang="en-US" i="1" dirty="0"/>
          </a:p>
        </p:txBody>
      </p:sp>
      <p:sp>
        <p:nvSpPr>
          <p:cNvPr id="8" name="Line Callout 2 (Border and Accent Bar) 7"/>
          <p:cNvSpPr/>
          <p:nvPr/>
        </p:nvSpPr>
        <p:spPr>
          <a:xfrm>
            <a:off x="304800" y="2438400"/>
            <a:ext cx="2362200" cy="304800"/>
          </a:xfrm>
          <a:prstGeom prst="accentBorderCallout2">
            <a:avLst>
              <a:gd name="adj1" fmla="val 27841"/>
              <a:gd name="adj2" fmla="val 101931"/>
              <a:gd name="adj3" fmla="val 27841"/>
              <a:gd name="adj4" fmla="val 119794"/>
              <a:gd name="adj5" fmla="val 263235"/>
              <a:gd name="adj6" fmla="val 2234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Sun-Sentinel.com</a:t>
            </a:r>
            <a:endParaRPr lang="en-US" i="1" dirty="0"/>
          </a:p>
        </p:txBody>
      </p:sp>
      <p:sp>
        <p:nvSpPr>
          <p:cNvPr id="9" name="Line Callout 2 (Border and Accent Bar) 8"/>
          <p:cNvSpPr/>
          <p:nvPr/>
        </p:nvSpPr>
        <p:spPr>
          <a:xfrm>
            <a:off x="304800" y="3200400"/>
            <a:ext cx="2362200" cy="304800"/>
          </a:xfrm>
          <a:prstGeom prst="accentBorderCallout2">
            <a:avLst>
              <a:gd name="adj1" fmla="val 27841"/>
              <a:gd name="adj2" fmla="val 101931"/>
              <a:gd name="adj3" fmla="val 27841"/>
              <a:gd name="adj4" fmla="val 119794"/>
              <a:gd name="adj5" fmla="val 114946"/>
              <a:gd name="adj6" fmla="val 1858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Google News</a:t>
            </a:r>
            <a:endParaRPr lang="en-US" dirty="0"/>
          </a:p>
        </p:txBody>
      </p:sp>
      <p:sp>
        <p:nvSpPr>
          <p:cNvPr id="10" name="Line Callout 2 (Border and Accent Bar) 9"/>
          <p:cNvSpPr/>
          <p:nvPr/>
        </p:nvSpPr>
        <p:spPr>
          <a:xfrm>
            <a:off x="304800" y="3962400"/>
            <a:ext cx="2362200" cy="304800"/>
          </a:xfrm>
          <a:prstGeom prst="accentBorderCallout2">
            <a:avLst>
              <a:gd name="adj1" fmla="val 27841"/>
              <a:gd name="adj2" fmla="val 101931"/>
              <a:gd name="adj3" fmla="val 27841"/>
              <a:gd name="adj4" fmla="val 119794"/>
              <a:gd name="adj5" fmla="val 162748"/>
              <a:gd name="adj6" fmla="val 1793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Bloomberg.com</a:t>
            </a:r>
            <a:endParaRPr lang="en-US" i="1" dirty="0"/>
          </a:p>
        </p:txBody>
      </p:sp>
      <p:cxnSp>
        <p:nvCxnSpPr>
          <p:cNvPr id="12" name="Straight Arrow Connector 11"/>
          <p:cNvCxnSpPr>
            <a:stCxn id="7" idx="1"/>
            <a:endCxn id="8" idx="3"/>
          </p:cNvCxnSpPr>
          <p:nvPr/>
        </p:nvCxnSpPr>
        <p:spPr>
          <a:xfrm rot="5400000">
            <a:off x="1257300" y="2209800"/>
            <a:ext cx="457200" cy="1588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1"/>
            <a:endCxn id="9" idx="3"/>
          </p:cNvCxnSpPr>
          <p:nvPr/>
        </p:nvCxnSpPr>
        <p:spPr>
          <a:xfrm rot="5400000">
            <a:off x="1257300" y="2971800"/>
            <a:ext cx="457200" cy="1588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1"/>
            <a:endCxn id="10" idx="3"/>
          </p:cNvCxnSpPr>
          <p:nvPr/>
        </p:nvCxnSpPr>
        <p:spPr>
          <a:xfrm rot="5400000">
            <a:off x="1257300" y="3733800"/>
            <a:ext cx="457200" cy="1588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n Arrow 16"/>
          <p:cNvSpPr/>
          <p:nvPr/>
        </p:nvSpPr>
        <p:spPr>
          <a:xfrm>
            <a:off x="1182256" y="4267200"/>
            <a:ext cx="609600" cy="9906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ular Callout 17"/>
          <p:cNvSpPr/>
          <p:nvPr/>
        </p:nvSpPr>
        <p:spPr>
          <a:xfrm>
            <a:off x="457200" y="5257800"/>
            <a:ext cx="2286000" cy="1143000"/>
          </a:xfrm>
          <a:prstGeom prst="wedgeRectCallout">
            <a:avLst>
              <a:gd name="adj1" fmla="val 156945"/>
              <a:gd name="adj2" fmla="val 43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UAL stock plummeted to $3 from $12.5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221940" y="5791200"/>
            <a:ext cx="1676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7" grpId="0" animBg="1"/>
      <p:bldP spid="18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1295400"/>
            <a:ext cx="4572000" cy="1295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Wrong information can be just as bad as lack of information.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 descr="http://images.google.com/url?source=imgres&amp;ct=tbn&amp;q=http://www.asphaltexpertsystem.com/index_files/GENERAL/wrong%2520direction.jpg&amp;usg=AFQjCNHSCejMccQ7VvWxam3L-jPPKl47p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33400"/>
            <a:ext cx="2971800" cy="2971800"/>
          </a:xfrm>
          <a:prstGeom prst="rect">
            <a:avLst/>
          </a:prstGeom>
          <a:noFill/>
        </p:spPr>
      </p:pic>
      <p:pic>
        <p:nvPicPr>
          <p:cNvPr id="70658" name="Picture 2" descr="Tim Berners-Lee (AFP/Getty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031350"/>
            <a:ext cx="3276600" cy="2464701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419600" y="4419600"/>
            <a:ext cx="4572000" cy="1295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3600" b="1" dirty="0" smtClean="0">
                <a:solidFill>
                  <a:srgbClr val="002060"/>
                </a:solidFill>
              </a:rPr>
              <a:t>The Internet needs a way to help people separate rumor from real science.</a:t>
            </a:r>
          </a:p>
          <a:p>
            <a:pPr lvl="0" algn="r">
              <a:spcBef>
                <a:spcPct val="0"/>
              </a:spcBef>
            </a:pPr>
            <a:r>
              <a:rPr lang="en-US" sz="3600" b="1" dirty="0" smtClean="0">
                <a:solidFill>
                  <a:srgbClr val="002060"/>
                </a:solidFill>
              </a:rPr>
              <a:t>– Tim Berners-Lee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the Problem Hard?</a:t>
            </a:r>
            <a:br>
              <a:rPr lang="en-US" dirty="0" smtClean="0"/>
            </a:br>
            <a:r>
              <a:rPr lang="en-US" dirty="0" smtClean="0"/>
              <a:t>(A Well-Predicted Problem)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6393656" cy="1752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sz="3200" dirty="0" smtClean="0">
                <a:ea typeface="SimSun" pitchFamily="2" charset="-122"/>
              </a:rPr>
              <a:t>Facts and truth really don’t have much to do with each other.</a:t>
            </a:r>
          </a:p>
          <a:p>
            <a:pPr algn="r"/>
            <a:r>
              <a:rPr lang="en-US" altLang="zh-CN" sz="3200" dirty="0" smtClean="0">
                <a:ea typeface="SimSun" pitchFamily="2" charset="-122"/>
              </a:rPr>
              <a:t>—</a:t>
            </a:r>
            <a:r>
              <a:rPr lang="en-US" altLang="zh-CN" sz="3200" i="1" dirty="0" smtClean="0">
                <a:ea typeface="SimSun" pitchFamily="2" charset="-122"/>
              </a:rPr>
              <a:t> William Faulkner</a:t>
            </a:r>
            <a:endParaRPr lang="en-US" altLang="zh-CN" sz="2800" dirty="0" smtClean="0">
              <a:ea typeface="SimSun" pitchFamily="2" charset="-122"/>
            </a:endParaRPr>
          </a:p>
        </p:txBody>
      </p:sp>
      <p:pic>
        <p:nvPicPr>
          <p:cNvPr id="56322" name="Picture 2" descr="http://tbn1.google.com/images?q=tbn:sC1JyauIvQ7uYM:http://www.paranormalknowledge.com/articles/wp-content/uploads/2009/03/william-faulkner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1676400"/>
            <a:ext cx="1752600" cy="1897310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47800" y="3810000"/>
          <a:ext cx="4445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Stonebraker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Berkeley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Dewitt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UWisc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Bernstein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AT&amp;T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Halevy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Google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Google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UW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the Problem Hard?</a:t>
            </a:r>
            <a:br>
              <a:rPr lang="en-US" dirty="0" smtClean="0"/>
            </a:br>
            <a:r>
              <a:rPr lang="en-US" dirty="0" smtClean="0"/>
              <a:t>(A Well-Predicted Problem)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6393656" cy="1752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sz="3200" dirty="0" smtClean="0">
                <a:ea typeface="SimSun" pitchFamily="2" charset="-122"/>
              </a:rPr>
              <a:t>Facts and truth really don’t have much to do with each other.</a:t>
            </a:r>
          </a:p>
          <a:p>
            <a:pPr algn="r"/>
            <a:r>
              <a:rPr lang="en-US" altLang="zh-CN" sz="3200" dirty="0" smtClean="0">
                <a:ea typeface="SimSun" pitchFamily="2" charset="-122"/>
              </a:rPr>
              <a:t>—</a:t>
            </a:r>
            <a:r>
              <a:rPr lang="en-US" altLang="zh-CN" sz="3200" i="1" dirty="0" smtClean="0">
                <a:ea typeface="SimSun" pitchFamily="2" charset="-122"/>
              </a:rPr>
              <a:t> William Faulkner</a:t>
            </a:r>
            <a:endParaRPr lang="en-US" altLang="zh-CN" sz="2800" dirty="0" smtClean="0">
              <a:ea typeface="SimSun" pitchFamily="2" charset="-122"/>
            </a:endParaRPr>
          </a:p>
        </p:txBody>
      </p:sp>
      <p:pic>
        <p:nvPicPr>
          <p:cNvPr id="56322" name="Picture 2" descr="http://tbn1.google.com/images?q=tbn:sC1JyauIvQ7uYM:http://www.paranormalknowledge.com/articles/wp-content/uploads/2009/03/william-faulkner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1676400"/>
            <a:ext cx="1752600" cy="1897310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47800" y="3810000"/>
          <a:ext cx="4445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Stonebraker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Berkeley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Dewitt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UWisc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Bernstein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AT&amp;T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Halevy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Google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Google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UW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914400" y="6248400"/>
            <a:ext cx="7848600" cy="4572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altLang="zh-CN" dirty="0" smtClean="0">
                <a:solidFill>
                  <a:schemeClr val="lt1"/>
                </a:solidFill>
              </a:rPr>
              <a:t>Naïve voting 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the Problem Hard?</a:t>
            </a:r>
            <a:br>
              <a:rPr lang="en-US" dirty="0" smtClean="0"/>
            </a:br>
            <a:r>
              <a:rPr lang="en-US" dirty="0" smtClean="0"/>
              <a:t>(A Well-Predicted Problem)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6393656" cy="1752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sz="3200" dirty="0" smtClean="0">
                <a:ea typeface="SimSun" pitchFamily="2" charset="-122"/>
              </a:rPr>
              <a:t>A lie told often enough becomes the truth.		—</a:t>
            </a:r>
            <a:r>
              <a:rPr lang="en-US" altLang="zh-CN" sz="3200" i="1" dirty="0" smtClean="0">
                <a:ea typeface="SimSun" pitchFamily="2" charset="-122"/>
              </a:rPr>
              <a:t> Vladimir Lenin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47800" y="3810000"/>
          <a:ext cx="6477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Stonebraker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Berkeley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Dewitt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9900"/>
                          </a:solidFill>
                        </a:rPr>
                        <a:t>UWisc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9900"/>
                          </a:solidFill>
                        </a:rPr>
                        <a:t>UWisc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9900"/>
                          </a:solidFill>
                        </a:rPr>
                        <a:t>UWisc</a:t>
                      </a:r>
                      <a:endParaRPr lang="en-US" dirty="0" smtClean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Bernstein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AT&amp;T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Halevy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Google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Google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914400" y="6248400"/>
            <a:ext cx="7848600" cy="4572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altLang="zh-CN" dirty="0" smtClean="0">
                <a:solidFill>
                  <a:schemeClr val="lt1"/>
                </a:solidFill>
              </a:rPr>
              <a:t>Naïve voting works only if  data sources are independent. </a:t>
            </a:r>
          </a:p>
        </p:txBody>
      </p:sp>
      <p:pic>
        <p:nvPicPr>
          <p:cNvPr id="8" name="Picture 2" descr="http://tbn1.google.com/images?q=tbn:C4p1l8NLxP14qM:http://blog.kievukraine.info/uploaded_images/6017-775186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676400"/>
            <a:ext cx="1905000" cy="190500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914400" y="2819400"/>
            <a:ext cx="51619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CCC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SimSun" pitchFamily="2" charset="-122"/>
              </a:rPr>
              <a:t>众口铄金，积毁销骨</a:t>
            </a:r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CCC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Our Goal: Truth Discovery w. Awareness of Dependence Between Sources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6393656" cy="21336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 smtClean="0"/>
              <a:t>You can fool some of the people all the time, and all of the people some of the time, but you cannot fool all of the people all the time.		</a:t>
            </a:r>
            <a:r>
              <a:rPr lang="en-US" altLang="zh-CN" sz="2800" i="1" dirty="0" smtClean="0">
                <a:ea typeface="SimSun" pitchFamily="2" charset="-122"/>
              </a:rPr>
              <a:t>– Abraham Lincoln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47800" y="3810000"/>
          <a:ext cx="6477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Stonebraker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Berkeley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Dewitt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9900"/>
                          </a:solidFill>
                        </a:rPr>
                        <a:t>UWisc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9900"/>
                          </a:solidFill>
                        </a:rPr>
                        <a:t>UWisc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9900"/>
                          </a:solidFill>
                        </a:rPr>
                        <a:t>UWisc</a:t>
                      </a:r>
                      <a:endParaRPr lang="en-US" dirty="0" smtClean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Bernstein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AT&amp;T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Halevy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Google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Google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914400" y="6248400"/>
            <a:ext cx="7848600" cy="4572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altLang="zh-CN" dirty="0" smtClean="0">
                <a:solidFill>
                  <a:schemeClr val="lt1"/>
                </a:solidFill>
              </a:rPr>
              <a:t>Naïve voting works only if  data sources are independent. </a:t>
            </a:r>
          </a:p>
        </p:txBody>
      </p:sp>
      <p:pic>
        <p:nvPicPr>
          <p:cNvPr id="9" name="Picture 2" descr="http://tbn1.google.com/images?q=tbn:6SyZTh5PcoMdrM:http://www.americaslibrary.gov/assets/jb/civil/jb_civil_lincoln2_1_e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1660338"/>
            <a:ext cx="1447800" cy="1902012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 rot="5400000">
            <a:off x="5144294" y="4914900"/>
            <a:ext cx="25146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211094" y="4914106"/>
            <a:ext cx="25146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Dependence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84960"/>
            <a:ext cx="4107656" cy="9144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altLang="zh-CN" sz="2400" dirty="0" smtClean="0">
                <a:solidFill>
                  <a:schemeClr val="lt1"/>
                </a:solidFill>
              </a:rPr>
              <a:t>1. Sharing common data does not in itself imply copying.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47800" y="3108960"/>
          <a:ext cx="6477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Stonebraker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Berkeley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Dewitt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9900"/>
                          </a:solidFill>
                        </a:rPr>
                        <a:t>UWisc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9900"/>
                          </a:solidFill>
                        </a:rPr>
                        <a:t>UWisc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9900"/>
                          </a:solidFill>
                        </a:rPr>
                        <a:t>UWisc</a:t>
                      </a:r>
                      <a:endParaRPr lang="en-US" dirty="0" smtClean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Bernstein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AT&amp;T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Halevy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Google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Google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ight Brace 6"/>
          <p:cNvSpPr/>
          <p:nvPr/>
        </p:nvSpPr>
        <p:spPr>
          <a:xfrm rot="16200000">
            <a:off x="3695700" y="2308860"/>
            <a:ext cx="381000" cy="1219200"/>
          </a:xfrm>
          <a:prstGeom prst="rightBrace">
            <a:avLst>
              <a:gd name="adj1" fmla="val 30921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1584960"/>
            <a:ext cx="4419600" cy="9144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r>
              <a:rPr lang="en-US" altLang="zh-CN" sz="2400" dirty="0" smtClean="0">
                <a:solidFill>
                  <a:schemeClr val="lt1"/>
                </a:solidFill>
              </a:rPr>
              <a:t>2. With only a snapshot it is hard to decide which source is a copier.</a:t>
            </a:r>
          </a:p>
        </p:txBody>
      </p:sp>
      <p:sp>
        <p:nvSpPr>
          <p:cNvPr id="10" name="Right Brace 9"/>
          <p:cNvSpPr/>
          <p:nvPr/>
        </p:nvSpPr>
        <p:spPr>
          <a:xfrm rot="16200000">
            <a:off x="6286500" y="1775460"/>
            <a:ext cx="381000" cy="2286000"/>
          </a:xfrm>
          <a:prstGeom prst="rightBrace">
            <a:avLst>
              <a:gd name="adj1" fmla="val 50686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3" name="Line Callout 2 (Border and Accent Bar) 12"/>
          <p:cNvSpPr/>
          <p:nvPr/>
        </p:nvSpPr>
        <p:spPr>
          <a:xfrm>
            <a:off x="1066800" y="5715000"/>
            <a:ext cx="6019800" cy="914400"/>
          </a:xfrm>
          <a:prstGeom prst="accentBorderCallout2">
            <a:avLst>
              <a:gd name="adj1" fmla="val 50194"/>
              <a:gd name="adj2" fmla="val 101752"/>
              <a:gd name="adj3" fmla="val 50193"/>
              <a:gd name="adj4" fmla="val 106080"/>
              <a:gd name="adj5" fmla="val -209774"/>
              <a:gd name="adj6" fmla="val 1055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>
              <a:spcBef>
                <a:spcPts val="700"/>
              </a:spcBef>
              <a:buSzPct val="95000"/>
            </a:pPr>
            <a:r>
              <a:rPr lang="en-US" altLang="zh-CN" sz="2200" dirty="0" smtClean="0"/>
              <a:t>3. A copier can also provide or verify some data by itself, so it is inappropriate to ignore all of its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  <p:bldP spid="8" grpId="0" build="p" animBg="1"/>
      <p:bldP spid="10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WWW is Great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evolutionofm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133600"/>
            <a:ext cx="7372350" cy="279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458200" cy="1295400"/>
          </a:xfrm>
        </p:spPr>
        <p:txBody>
          <a:bodyPr/>
          <a:lstStyle/>
          <a:p>
            <a:r>
              <a:rPr lang="en-US" sz="3600" dirty="0" smtClean="0"/>
              <a:t>High-Level Intuitions for Dependence Detection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8222456" cy="495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Intuition I: decide dependence (w/o direction)</a:t>
            </a:r>
          </a:p>
          <a:p>
            <a:pPr lvl="1">
              <a:buNone/>
            </a:pPr>
            <a:r>
              <a:rPr lang="en-US" altLang="zh-CN" sz="2800" dirty="0" smtClean="0">
                <a:ea typeface="SimSun" pitchFamily="2" charset="-122"/>
              </a:rPr>
              <a:t>Let D1, D2 be data from two sources. D1 and D2 are dependent if </a:t>
            </a:r>
          </a:p>
          <a:p>
            <a:pPr lvl="1" algn="ctr">
              <a:buNone/>
            </a:pPr>
            <a:r>
              <a:rPr lang="en-US" altLang="zh-CN" sz="2800" dirty="0" smtClean="0">
                <a:solidFill>
                  <a:srgbClr val="C00000"/>
                </a:solidFill>
                <a:ea typeface="SimSun" pitchFamily="2" charset="-122"/>
              </a:rPr>
              <a:t>Pr(D1, D2) &lt;&gt; Pr(D1) * Pr(D2).</a:t>
            </a:r>
          </a:p>
          <a:p>
            <a:pPr lvl="1">
              <a:buFont typeface="Wingdings" pitchFamily="2" charset="2"/>
              <a:buChar char="q"/>
            </a:pPr>
            <a:endParaRPr lang="en-US" sz="4000" dirty="0" smtClean="0"/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2057400"/>
            <a:ext cx="8001000" cy="4648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Dependence?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5105400"/>
          </a:xfrm>
        </p:spPr>
        <p:txBody>
          <a:bodyPr>
            <a:normAutofit/>
          </a:bodyPr>
          <a:lstStyle>
            <a:extLst/>
          </a:lstStyle>
          <a:p>
            <a:pPr>
              <a:lnSpc>
                <a:spcPct val="114000"/>
              </a:lnSpc>
            </a:pPr>
            <a:r>
              <a:rPr lang="en-US" dirty="0" smtClean="0"/>
              <a:t>Source 1 on USA Presidents</a:t>
            </a:r>
            <a:r>
              <a:rPr lang="en-US" sz="2400" dirty="0" smtClean="0"/>
              <a:t>: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: George Washington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: John Adams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: Thomas Jefferson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</a:t>
            </a:r>
            <a:r>
              <a:rPr lang="en-US" sz="2400" baseline="30000" dirty="0" smtClean="0"/>
              <a:t>th</a:t>
            </a:r>
            <a:r>
              <a:rPr lang="en-US" dirty="0" smtClean="0"/>
              <a:t>  : </a:t>
            </a:r>
            <a:r>
              <a:rPr lang="en-US" sz="2400" dirty="0" smtClean="0"/>
              <a:t>James Madison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…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: George H.W. Bush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: William J. Clinton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43</a:t>
            </a:r>
            <a:r>
              <a:rPr lang="en-US" sz="2400" baseline="30000" dirty="0" smtClean="0"/>
              <a:t>rd </a:t>
            </a:r>
            <a:r>
              <a:rPr lang="en-US" sz="2400" dirty="0" smtClean="0"/>
              <a:t>: George W. Bush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: Barack Obama </a:t>
            </a:r>
          </a:p>
        </p:txBody>
      </p:sp>
      <p:sp>
        <p:nvSpPr>
          <p:cNvPr id="10" name="Rectangle 2"/>
          <p:cNvSpPr>
            <a:spLocks noGrp="1"/>
          </p:cNvSpPr>
          <p:nvPr>
            <p:ph sz="half" idx="1"/>
          </p:nvPr>
        </p:nvSpPr>
        <p:spPr>
          <a:xfrm>
            <a:off x="4800600" y="1600200"/>
            <a:ext cx="4038600" cy="5105400"/>
          </a:xfrm>
        </p:spPr>
        <p:txBody>
          <a:bodyPr>
            <a:normAutofit/>
          </a:bodyPr>
          <a:lstStyle>
            <a:extLst/>
          </a:lstStyle>
          <a:p>
            <a:pPr>
              <a:lnSpc>
                <a:spcPct val="114000"/>
              </a:lnSpc>
            </a:pPr>
            <a:r>
              <a:rPr lang="en-US" dirty="0" smtClean="0"/>
              <a:t>Source 2 on USA Presidents</a:t>
            </a:r>
            <a:r>
              <a:rPr lang="en-US" sz="2400" dirty="0" smtClean="0"/>
              <a:t>: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: George Washington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: John Adams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: Thomas Jefferson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</a:t>
            </a:r>
            <a:r>
              <a:rPr lang="en-US" sz="2400" baseline="30000" dirty="0" smtClean="0"/>
              <a:t>th</a:t>
            </a:r>
            <a:r>
              <a:rPr lang="en-US" dirty="0" smtClean="0"/>
              <a:t>  : </a:t>
            </a:r>
            <a:r>
              <a:rPr lang="en-US" sz="2400" dirty="0" smtClean="0"/>
              <a:t>James Madison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…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: George H.W. Bush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: William J. Clinton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43</a:t>
            </a:r>
            <a:r>
              <a:rPr lang="en-US" sz="2400" baseline="30000" dirty="0" smtClean="0"/>
              <a:t>rd </a:t>
            </a:r>
            <a:r>
              <a:rPr lang="en-US" sz="2400" dirty="0" smtClean="0"/>
              <a:t>: George W. Bush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: Barack Obama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76400" y="1214735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Are Source 1 and Source 2 dependent?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8402" y="1254518"/>
            <a:ext cx="1805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Not necessarily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 Box 76"/>
          <p:cNvSpPr txBox="1">
            <a:spLocks noChangeArrowheads="1"/>
          </p:cNvSpPr>
          <p:nvPr/>
        </p:nvSpPr>
        <p:spPr bwMode="auto">
          <a:xfrm>
            <a:off x="8458200" y="198120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FF33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11" name="Text Box 76"/>
          <p:cNvSpPr txBox="1">
            <a:spLocks noChangeArrowheads="1"/>
          </p:cNvSpPr>
          <p:nvPr/>
        </p:nvSpPr>
        <p:spPr bwMode="auto">
          <a:xfrm>
            <a:off x="8458200" y="2498725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FF33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12" name="Text Box 76"/>
          <p:cNvSpPr txBox="1">
            <a:spLocks noChangeArrowheads="1"/>
          </p:cNvSpPr>
          <p:nvPr/>
        </p:nvSpPr>
        <p:spPr bwMode="auto">
          <a:xfrm>
            <a:off x="8458200" y="304800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FF33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14" name="Text Box 76"/>
          <p:cNvSpPr txBox="1">
            <a:spLocks noChangeArrowheads="1"/>
          </p:cNvSpPr>
          <p:nvPr/>
        </p:nvSpPr>
        <p:spPr bwMode="auto">
          <a:xfrm>
            <a:off x="8458200" y="358140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FF33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15" name="Text Box 76"/>
          <p:cNvSpPr txBox="1">
            <a:spLocks noChangeArrowheads="1"/>
          </p:cNvSpPr>
          <p:nvPr/>
        </p:nvSpPr>
        <p:spPr bwMode="auto">
          <a:xfrm>
            <a:off x="8458200" y="4556125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FF33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16" name="Text Box 76"/>
          <p:cNvSpPr txBox="1">
            <a:spLocks noChangeArrowheads="1"/>
          </p:cNvSpPr>
          <p:nvPr/>
        </p:nvSpPr>
        <p:spPr bwMode="auto">
          <a:xfrm>
            <a:off x="8458200" y="507365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FF33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17" name="Text Box 76"/>
          <p:cNvSpPr txBox="1">
            <a:spLocks noChangeArrowheads="1"/>
          </p:cNvSpPr>
          <p:nvPr/>
        </p:nvSpPr>
        <p:spPr bwMode="auto">
          <a:xfrm>
            <a:off x="8458200" y="5622925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FF33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18" name="Text Box 76"/>
          <p:cNvSpPr txBox="1">
            <a:spLocks noChangeArrowheads="1"/>
          </p:cNvSpPr>
          <p:nvPr/>
        </p:nvSpPr>
        <p:spPr bwMode="auto">
          <a:xfrm>
            <a:off x="8458200" y="6156325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FF3300"/>
                </a:solidFill>
                <a:sym typeface="Wingdings" pitchFamily="2" charset="2"/>
              </a:rPr>
              <a:t>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build="p"/>
      <p:bldP spid="10" grpId="0" build="p"/>
      <p:bldP spid="8" grpId="0"/>
      <p:bldP spid="9" grpId="0"/>
      <p:bldP spid="11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7200" y="4648200"/>
            <a:ext cx="8001000" cy="152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2667000"/>
            <a:ext cx="8001000" cy="1447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2133600"/>
            <a:ext cx="80010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Dependence? 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5105400"/>
          </a:xfrm>
        </p:spPr>
        <p:txBody>
          <a:bodyPr>
            <a:normAutofit/>
          </a:bodyPr>
          <a:lstStyle>
            <a:extLst/>
          </a:lstStyle>
          <a:p>
            <a:pPr>
              <a:lnSpc>
                <a:spcPct val="114000"/>
              </a:lnSpc>
            </a:pPr>
            <a:r>
              <a:rPr lang="en-US" dirty="0" smtClean="0"/>
              <a:t>Source 1 on USA Presidents</a:t>
            </a:r>
            <a:r>
              <a:rPr lang="en-US" sz="2400" dirty="0" smtClean="0"/>
              <a:t>: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: George Washington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: Benjamin Franklin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: Tom Jefferson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</a:t>
            </a:r>
            <a:r>
              <a:rPr lang="en-US" sz="2400" baseline="30000" dirty="0" smtClean="0"/>
              <a:t>th</a:t>
            </a:r>
            <a:r>
              <a:rPr lang="en-US" dirty="0" smtClean="0"/>
              <a:t>  : </a:t>
            </a:r>
            <a:r>
              <a:rPr lang="en-US" sz="2400" dirty="0" smtClean="0"/>
              <a:t>Abraham Lincoln 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…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: George W. Bush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: Hillary Clinton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43</a:t>
            </a:r>
            <a:r>
              <a:rPr lang="en-US" sz="2400" baseline="30000" dirty="0" smtClean="0"/>
              <a:t>rd </a:t>
            </a:r>
            <a:r>
              <a:rPr lang="en-US" sz="2400" dirty="0" smtClean="0"/>
              <a:t>: Mickey Mouse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: Barack Obama </a:t>
            </a:r>
          </a:p>
        </p:txBody>
      </p:sp>
      <p:sp>
        <p:nvSpPr>
          <p:cNvPr id="10" name="Rectangle 2"/>
          <p:cNvSpPr>
            <a:spLocks noGrp="1"/>
          </p:cNvSpPr>
          <p:nvPr>
            <p:ph sz="half" idx="1"/>
          </p:nvPr>
        </p:nvSpPr>
        <p:spPr>
          <a:xfrm>
            <a:off x="4800600" y="1600200"/>
            <a:ext cx="4038600" cy="5105400"/>
          </a:xfrm>
        </p:spPr>
        <p:txBody>
          <a:bodyPr>
            <a:normAutofit/>
          </a:bodyPr>
          <a:lstStyle>
            <a:extLst/>
          </a:lstStyle>
          <a:p>
            <a:pPr>
              <a:lnSpc>
                <a:spcPct val="114000"/>
              </a:lnSpc>
            </a:pPr>
            <a:r>
              <a:rPr lang="en-US" dirty="0" smtClean="0"/>
              <a:t>Source 2 on USA Presidents</a:t>
            </a:r>
            <a:r>
              <a:rPr lang="en-US" sz="2400" dirty="0" smtClean="0"/>
              <a:t>: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: George Washington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: Benjamin Franklin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: Tom Jefferson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</a:t>
            </a:r>
            <a:r>
              <a:rPr lang="en-US" sz="2400" baseline="30000" dirty="0" smtClean="0"/>
              <a:t>th</a:t>
            </a:r>
            <a:r>
              <a:rPr lang="en-US" dirty="0" smtClean="0"/>
              <a:t>  : </a:t>
            </a:r>
            <a:r>
              <a:rPr lang="en-US" sz="2400" dirty="0" smtClean="0"/>
              <a:t>Abraham Lincoln 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…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: George W. Bush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: Hillary Clinton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43</a:t>
            </a:r>
            <a:r>
              <a:rPr lang="en-US" sz="2400" baseline="30000" dirty="0" smtClean="0"/>
              <a:t>rd </a:t>
            </a:r>
            <a:r>
              <a:rPr lang="en-US" sz="2400" dirty="0" smtClean="0"/>
              <a:t>: Mickey Mouse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: John McCain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76400" y="1214735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Are Source 1 and Source 2 dependent?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1"/>
          <p:cNvSpPr txBox="1">
            <a:spLocks/>
          </p:cNvSpPr>
          <p:nvPr/>
        </p:nvSpPr>
        <p:spPr>
          <a:xfrm>
            <a:off x="3276600" y="228600"/>
            <a:ext cx="3810000" cy="1295400"/>
          </a:xfrm>
          <a:prstGeom prst="rect">
            <a:avLst/>
          </a:prstGeom>
        </p:spPr>
        <p:txBody>
          <a:bodyPr vert="horz" anchor="ctr">
            <a:noAutofit/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-- Common Errors</a:t>
            </a:r>
            <a:endParaRPr kumimoji="0" lang="en-US" sz="4000" b="0" i="0" u="none" strike="noStrike" kern="1200" cap="none" spc="-15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98402" y="1254518"/>
            <a:ext cx="1269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Very likely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 Box 76"/>
          <p:cNvSpPr txBox="1">
            <a:spLocks noChangeArrowheads="1"/>
          </p:cNvSpPr>
          <p:nvPr/>
        </p:nvSpPr>
        <p:spPr bwMode="auto">
          <a:xfrm>
            <a:off x="8458200" y="198120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FF33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15" name="Text Box 76"/>
          <p:cNvSpPr txBox="1">
            <a:spLocks noChangeArrowheads="1"/>
          </p:cNvSpPr>
          <p:nvPr/>
        </p:nvSpPr>
        <p:spPr bwMode="auto">
          <a:xfrm>
            <a:off x="8458200" y="2498725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rgbClr val="FF3300"/>
                </a:solidFill>
                <a:sym typeface="Wingdings"/>
              </a:rPr>
              <a:t></a:t>
            </a:r>
            <a:endParaRPr lang="en-US" sz="4000" dirty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16" name="Text Box 76"/>
          <p:cNvSpPr txBox="1">
            <a:spLocks noChangeArrowheads="1"/>
          </p:cNvSpPr>
          <p:nvPr/>
        </p:nvSpPr>
        <p:spPr bwMode="auto">
          <a:xfrm>
            <a:off x="8458200" y="304800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rgbClr val="FF3300"/>
                </a:solidFill>
                <a:sym typeface="Wingdings"/>
              </a:rPr>
              <a:t></a:t>
            </a:r>
            <a:endParaRPr lang="en-US" sz="4000" dirty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18" name="Text Box 76"/>
          <p:cNvSpPr txBox="1">
            <a:spLocks noChangeArrowheads="1"/>
          </p:cNvSpPr>
          <p:nvPr/>
        </p:nvSpPr>
        <p:spPr bwMode="auto">
          <a:xfrm>
            <a:off x="8458200" y="358140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rgbClr val="FF3300"/>
                </a:solidFill>
                <a:sym typeface="Wingdings"/>
              </a:rPr>
              <a:t></a:t>
            </a:r>
            <a:endParaRPr lang="en-US" sz="4000" dirty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19" name="Text Box 76"/>
          <p:cNvSpPr txBox="1">
            <a:spLocks noChangeArrowheads="1"/>
          </p:cNvSpPr>
          <p:nvPr/>
        </p:nvSpPr>
        <p:spPr bwMode="auto">
          <a:xfrm>
            <a:off x="8458200" y="4556125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rgbClr val="FF3300"/>
                </a:solidFill>
                <a:sym typeface="Wingdings"/>
              </a:rPr>
              <a:t></a:t>
            </a:r>
            <a:endParaRPr lang="en-US" sz="4000" dirty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20" name="Text Box 76"/>
          <p:cNvSpPr txBox="1">
            <a:spLocks noChangeArrowheads="1"/>
          </p:cNvSpPr>
          <p:nvPr/>
        </p:nvSpPr>
        <p:spPr bwMode="auto">
          <a:xfrm>
            <a:off x="8458200" y="507365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rgbClr val="FF3300"/>
                </a:solidFill>
                <a:sym typeface="Wingdings"/>
              </a:rPr>
              <a:t></a:t>
            </a:r>
            <a:endParaRPr lang="en-US" sz="4000" dirty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21" name="Text Box 76"/>
          <p:cNvSpPr txBox="1">
            <a:spLocks noChangeArrowheads="1"/>
          </p:cNvSpPr>
          <p:nvPr/>
        </p:nvSpPr>
        <p:spPr bwMode="auto">
          <a:xfrm>
            <a:off x="8458200" y="5622925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rgbClr val="FF3300"/>
                </a:solidFill>
                <a:sym typeface="Wingdings"/>
              </a:rPr>
              <a:t></a:t>
            </a:r>
            <a:endParaRPr lang="en-US" sz="4000" dirty="0">
              <a:solidFill>
                <a:srgbClr val="FF3300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7" grpId="0" animBg="1"/>
      <p:bldP spid="6" grpId="0"/>
      <p:bldP spid="17" grpId="0"/>
      <p:bldP spid="12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534400" cy="1295400"/>
          </a:xfrm>
        </p:spPr>
        <p:txBody>
          <a:bodyPr/>
          <a:lstStyle/>
          <a:p>
            <a:r>
              <a:rPr lang="en-US" sz="3600" dirty="0" smtClean="0"/>
              <a:t>High-Level Intuitions for Dependence Detection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8222456" cy="495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solidFill>
                  <a:schemeClr val="accent3"/>
                </a:solidFill>
                <a:ea typeface="SimSun" pitchFamily="2" charset="-122"/>
              </a:rPr>
              <a:t>Intuition I: decide</a:t>
            </a:r>
            <a:r>
              <a:rPr lang="en-US" altLang="zh-CN" sz="3200" dirty="0" smtClean="0">
                <a:ea typeface="SimSun" pitchFamily="2" charset="-122"/>
              </a:rPr>
              <a:t> </a:t>
            </a:r>
            <a:r>
              <a:rPr lang="en-US" altLang="zh-CN" sz="3200" dirty="0" smtClean="0">
                <a:solidFill>
                  <a:schemeClr val="accent3"/>
                </a:solidFill>
                <a:ea typeface="SimSun" pitchFamily="2" charset="-122"/>
              </a:rPr>
              <a:t>dependence (w/o direction)</a:t>
            </a:r>
          </a:p>
          <a:p>
            <a:pPr lvl="1">
              <a:buNone/>
            </a:pPr>
            <a:r>
              <a:rPr lang="en-US" altLang="zh-CN" sz="2800" dirty="0" smtClean="0">
                <a:solidFill>
                  <a:schemeClr val="accent3"/>
                </a:solidFill>
                <a:ea typeface="SimSun" pitchFamily="2" charset="-122"/>
              </a:rPr>
              <a:t>Let D1, D2 be data from two sources. D1 and D2 are dependent if </a:t>
            </a:r>
          </a:p>
          <a:p>
            <a:pPr lvl="1" algn="ctr">
              <a:buNone/>
            </a:pPr>
            <a:r>
              <a:rPr lang="en-US" altLang="zh-CN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SimSun" pitchFamily="2" charset="-122"/>
              </a:rPr>
              <a:t>Pr(D1, D2) &lt;&gt; Pr(D1) * Pr(D2).</a:t>
            </a:r>
          </a:p>
          <a:p>
            <a:endParaRPr lang="en-US" altLang="zh-CN" dirty="0" smtClean="0">
              <a:ea typeface="SimSun" pitchFamily="2" charset="-122"/>
            </a:endParaRPr>
          </a:p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Intuition II: decide copying </a:t>
            </a:r>
            <a:r>
              <a:rPr lang="en-US" altLang="zh-CN" sz="3200" b="1" dirty="0" smtClean="0">
                <a:ea typeface="SimSun" pitchFamily="2" charset="-122"/>
              </a:rPr>
              <a:t>direction</a:t>
            </a:r>
          </a:p>
          <a:p>
            <a:pPr lvl="1">
              <a:buNone/>
            </a:pPr>
            <a:r>
              <a:rPr lang="en-US" altLang="zh-CN" sz="2800" dirty="0" smtClean="0">
                <a:ea typeface="SimSun" pitchFamily="2" charset="-122"/>
              </a:rPr>
              <a:t>Let F be a property function of the data; e.g., accuracy of data. D1 is likely to be dependent on D2 if </a:t>
            </a:r>
          </a:p>
          <a:p>
            <a:pPr lvl="1" algn="ctr">
              <a:buNone/>
            </a:pPr>
            <a:r>
              <a:rPr lang="en-US" altLang="zh-CN" sz="2800" dirty="0" smtClean="0">
                <a:solidFill>
                  <a:srgbClr val="C00000"/>
                </a:solidFill>
                <a:ea typeface="SimSun" pitchFamily="2" charset="-122"/>
              </a:rPr>
              <a:t>|F(D1 </a:t>
            </a:r>
            <a:r>
              <a:rPr lang="en-US" altLang="zh-CN" sz="2800" dirty="0" smtClean="0">
                <a:solidFill>
                  <a:srgbClr val="C00000"/>
                </a:solidFill>
                <a:ea typeface="SimSun" pitchFamily="2" charset="-122"/>
                <a:sym typeface="Symbol"/>
              </a:rPr>
              <a:t></a:t>
            </a:r>
            <a:r>
              <a:rPr lang="en-US" altLang="zh-CN" sz="2800" dirty="0" smtClean="0">
                <a:solidFill>
                  <a:srgbClr val="C00000"/>
                </a:solidFill>
                <a:ea typeface="SimSun" pitchFamily="2" charset="-122"/>
              </a:rPr>
              <a:t> D2)-F(D1-D2)| &gt; |F(D1 </a:t>
            </a:r>
            <a:r>
              <a:rPr lang="en-US" altLang="zh-CN" sz="2800" dirty="0" smtClean="0">
                <a:solidFill>
                  <a:srgbClr val="C00000"/>
                </a:solidFill>
                <a:ea typeface="SimSun" pitchFamily="2" charset="-122"/>
                <a:sym typeface="Symbol"/>
              </a:rPr>
              <a:t></a:t>
            </a:r>
            <a:r>
              <a:rPr lang="en-US" altLang="zh-CN" sz="2800" dirty="0" smtClean="0">
                <a:solidFill>
                  <a:srgbClr val="C00000"/>
                </a:solidFill>
                <a:ea typeface="SimSun" pitchFamily="2" charset="-122"/>
              </a:rPr>
              <a:t> D2)-F(D2-D1)|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57200" y="6172200"/>
            <a:ext cx="8001000" cy="533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" y="3657600"/>
            <a:ext cx="8001000" cy="533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" y="4648200"/>
            <a:ext cx="8001000" cy="1066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2133600"/>
            <a:ext cx="80010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Dependence? </a:t>
            </a:r>
            <a:endParaRPr lang="en-US" dirty="0"/>
          </a:p>
        </p:txBody>
      </p:sp>
      <p:sp>
        <p:nvSpPr>
          <p:cNvPr id="10" name="Rectangle 2"/>
          <p:cNvSpPr>
            <a:spLocks noGrp="1"/>
          </p:cNvSpPr>
          <p:nvPr>
            <p:ph sz="half" idx="1"/>
          </p:nvPr>
        </p:nvSpPr>
        <p:spPr>
          <a:xfrm>
            <a:off x="4800600" y="1600200"/>
            <a:ext cx="4038600" cy="5105400"/>
          </a:xfrm>
        </p:spPr>
        <p:txBody>
          <a:bodyPr>
            <a:normAutofit/>
          </a:bodyPr>
          <a:lstStyle>
            <a:extLst/>
          </a:lstStyle>
          <a:p>
            <a:pPr>
              <a:lnSpc>
                <a:spcPct val="114000"/>
              </a:lnSpc>
            </a:pPr>
            <a:r>
              <a:rPr lang="en-US" dirty="0" smtClean="0"/>
              <a:t>Source 2 on USA Presidents</a:t>
            </a:r>
            <a:r>
              <a:rPr lang="en-US" sz="2400" dirty="0" smtClean="0"/>
              <a:t>: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: George Washington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: Benjamin Franklin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: Tom Jefferson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</a:t>
            </a:r>
            <a:r>
              <a:rPr lang="en-US" sz="2400" baseline="30000" dirty="0" smtClean="0"/>
              <a:t>th</a:t>
            </a:r>
            <a:r>
              <a:rPr lang="en-US" dirty="0" smtClean="0"/>
              <a:t>  : </a:t>
            </a:r>
            <a:r>
              <a:rPr lang="en-US" sz="2400" dirty="0" smtClean="0"/>
              <a:t>Abraham Lincoln 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…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: George W. Bush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: Hillary Clinton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43</a:t>
            </a:r>
            <a:r>
              <a:rPr lang="en-US" sz="2400" baseline="30000" dirty="0" smtClean="0"/>
              <a:t>rd </a:t>
            </a:r>
            <a:r>
              <a:rPr lang="en-US" sz="2400" dirty="0" smtClean="0"/>
              <a:t>: Mickey Mouse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: John McCain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76400" y="1214735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Are Source 1 and Source 2 dependent?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1"/>
          <p:cNvSpPr txBox="1">
            <a:spLocks/>
          </p:cNvSpPr>
          <p:nvPr/>
        </p:nvSpPr>
        <p:spPr>
          <a:xfrm>
            <a:off x="3276600" y="228600"/>
            <a:ext cx="4267200" cy="1295400"/>
          </a:xfrm>
          <a:prstGeom prst="rect">
            <a:avLst/>
          </a:prstGeom>
        </p:spPr>
        <p:txBody>
          <a:bodyPr vert="horz" anchor="ctr">
            <a:noAutofit/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-- Different Accuracy</a:t>
            </a:r>
            <a:endParaRPr kumimoji="0" lang="en-US" sz="4000" b="0" i="0" u="none" strike="noStrike" kern="1200" cap="none" spc="-15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5105400"/>
          </a:xfrm>
        </p:spPr>
        <p:txBody>
          <a:bodyPr>
            <a:normAutofit/>
          </a:bodyPr>
          <a:lstStyle>
            <a:extLst/>
          </a:lstStyle>
          <a:p>
            <a:pPr>
              <a:lnSpc>
                <a:spcPct val="114000"/>
              </a:lnSpc>
            </a:pPr>
            <a:r>
              <a:rPr lang="en-US" dirty="0" smtClean="0"/>
              <a:t>Source 1 on USA Presidents</a:t>
            </a:r>
            <a:r>
              <a:rPr lang="en-US" sz="2400" dirty="0" smtClean="0"/>
              <a:t>: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: George Washington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: John Adams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: Thomas Jefferson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</a:t>
            </a:r>
            <a:r>
              <a:rPr lang="en-US" sz="2400" baseline="30000" dirty="0" smtClean="0"/>
              <a:t>th</a:t>
            </a:r>
            <a:r>
              <a:rPr lang="en-US" dirty="0" smtClean="0"/>
              <a:t>  : </a:t>
            </a:r>
            <a:r>
              <a:rPr lang="en-US" sz="2400" dirty="0" smtClean="0"/>
              <a:t>Abraham Lincoln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…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: George W. Bush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: Hillary Clinton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43</a:t>
            </a:r>
            <a:r>
              <a:rPr lang="en-US" sz="2400" baseline="30000" dirty="0" smtClean="0"/>
              <a:t>rd </a:t>
            </a:r>
            <a:r>
              <a:rPr lang="en-US" sz="2400" dirty="0" smtClean="0"/>
              <a:t>: George W. Bush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: John McCain</a:t>
            </a:r>
          </a:p>
        </p:txBody>
      </p:sp>
      <p:sp>
        <p:nvSpPr>
          <p:cNvPr id="19" name="Text Box 76"/>
          <p:cNvSpPr txBox="1">
            <a:spLocks noChangeArrowheads="1"/>
          </p:cNvSpPr>
          <p:nvPr/>
        </p:nvSpPr>
        <p:spPr bwMode="auto">
          <a:xfrm>
            <a:off x="3733800" y="251460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FF33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20" name="Text Box 76"/>
          <p:cNvSpPr txBox="1">
            <a:spLocks noChangeArrowheads="1"/>
          </p:cNvSpPr>
          <p:nvPr/>
        </p:nvSpPr>
        <p:spPr bwMode="auto">
          <a:xfrm>
            <a:off x="3733800" y="304800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FF33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21" name="Text Box 76"/>
          <p:cNvSpPr txBox="1">
            <a:spLocks noChangeArrowheads="1"/>
          </p:cNvSpPr>
          <p:nvPr/>
        </p:nvSpPr>
        <p:spPr bwMode="auto">
          <a:xfrm>
            <a:off x="3733800" y="556260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FF33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10400" y="109989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S1 more likely to be a copier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 Box 76"/>
          <p:cNvSpPr txBox="1">
            <a:spLocks noChangeArrowheads="1"/>
          </p:cNvSpPr>
          <p:nvPr/>
        </p:nvSpPr>
        <p:spPr bwMode="auto">
          <a:xfrm>
            <a:off x="8458200" y="205740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FF33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22" name="Text Box 76"/>
          <p:cNvSpPr txBox="1">
            <a:spLocks noChangeArrowheads="1"/>
          </p:cNvSpPr>
          <p:nvPr/>
        </p:nvSpPr>
        <p:spPr bwMode="auto">
          <a:xfrm>
            <a:off x="7772400" y="251460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rgbClr val="FF3300"/>
                </a:solidFill>
                <a:sym typeface="Wingdings"/>
              </a:rPr>
              <a:t></a:t>
            </a:r>
            <a:endParaRPr lang="en-US" sz="4000" dirty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23" name="Text Box 76"/>
          <p:cNvSpPr txBox="1">
            <a:spLocks noChangeArrowheads="1"/>
          </p:cNvSpPr>
          <p:nvPr/>
        </p:nvSpPr>
        <p:spPr bwMode="auto">
          <a:xfrm>
            <a:off x="7772400" y="3032125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rgbClr val="FF3300"/>
                </a:solidFill>
                <a:sym typeface="Wingdings"/>
              </a:rPr>
              <a:t></a:t>
            </a:r>
            <a:endParaRPr lang="en-US" sz="4000" dirty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24" name="Text Box 76"/>
          <p:cNvSpPr txBox="1">
            <a:spLocks noChangeArrowheads="1"/>
          </p:cNvSpPr>
          <p:nvPr/>
        </p:nvSpPr>
        <p:spPr bwMode="auto">
          <a:xfrm>
            <a:off x="8458200" y="365760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rgbClr val="FF3300"/>
                </a:solidFill>
                <a:sym typeface="Wingdings"/>
              </a:rPr>
              <a:t></a:t>
            </a:r>
            <a:endParaRPr lang="en-US" sz="4000" dirty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25" name="Text Box 76"/>
          <p:cNvSpPr txBox="1">
            <a:spLocks noChangeArrowheads="1"/>
          </p:cNvSpPr>
          <p:nvPr/>
        </p:nvSpPr>
        <p:spPr bwMode="auto">
          <a:xfrm>
            <a:off x="8458200" y="4632325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rgbClr val="FF3300"/>
                </a:solidFill>
                <a:sym typeface="Wingdings"/>
              </a:rPr>
              <a:t></a:t>
            </a:r>
            <a:endParaRPr lang="en-US" sz="4000" dirty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26" name="Text Box 76"/>
          <p:cNvSpPr txBox="1">
            <a:spLocks noChangeArrowheads="1"/>
          </p:cNvSpPr>
          <p:nvPr/>
        </p:nvSpPr>
        <p:spPr bwMode="auto">
          <a:xfrm>
            <a:off x="8458200" y="514985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rgbClr val="FF3300"/>
                </a:solidFill>
                <a:sym typeface="Wingdings"/>
              </a:rPr>
              <a:t></a:t>
            </a:r>
            <a:endParaRPr lang="en-US" sz="4000" dirty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27" name="Text Box 76"/>
          <p:cNvSpPr txBox="1">
            <a:spLocks noChangeArrowheads="1"/>
          </p:cNvSpPr>
          <p:nvPr/>
        </p:nvSpPr>
        <p:spPr bwMode="auto">
          <a:xfrm>
            <a:off x="8458200" y="6156325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rgbClr val="FF3300"/>
                </a:solidFill>
                <a:sym typeface="Wingdings"/>
              </a:rPr>
              <a:t></a:t>
            </a:r>
            <a:endParaRPr lang="en-US" sz="4000" dirty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28" name="Text Box 76"/>
          <p:cNvSpPr txBox="1">
            <a:spLocks noChangeArrowheads="1"/>
          </p:cNvSpPr>
          <p:nvPr/>
        </p:nvSpPr>
        <p:spPr bwMode="auto">
          <a:xfrm>
            <a:off x="7772400" y="5546725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rgbClr val="FF3300"/>
                </a:solidFill>
                <a:sym typeface="Wingdings"/>
              </a:rPr>
              <a:t></a:t>
            </a:r>
            <a:endParaRPr lang="en-US" sz="4000" dirty="0">
              <a:solidFill>
                <a:srgbClr val="FF3300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2" grpId="0" animBg="1"/>
      <p:bldP spid="11" grpId="0" animBg="1"/>
      <p:bldP spid="6" grpId="0"/>
      <p:bldP spid="19" grpId="0"/>
      <p:bldP spid="20" grpId="0"/>
      <p:bldP spid="21" grpId="0"/>
      <p:bldP spid="17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8222456" cy="495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CN" sz="3200" dirty="0" smtClean="0">
                <a:solidFill>
                  <a:schemeClr val="bg2">
                    <a:lumMod val="75000"/>
                  </a:schemeClr>
                </a:solidFill>
                <a:ea typeface="SimSun" pitchFamily="2" charset="-122"/>
              </a:rPr>
              <a:t>Motivation and intuitions for solution</a:t>
            </a:r>
          </a:p>
          <a:p>
            <a:r>
              <a:rPr lang="en-US" altLang="zh-CN" sz="3200" dirty="0" smtClean="0">
                <a:ea typeface="SimSun" pitchFamily="2" charset="-122"/>
              </a:rPr>
              <a:t>	  For a static world [VLDB’09]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Techniques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Experimental Results</a:t>
            </a:r>
          </a:p>
          <a:p>
            <a:r>
              <a:rPr lang="en-US" altLang="zh-CN" sz="3200" dirty="0" smtClean="0">
                <a:ea typeface="SimSun" pitchFamily="2" charset="-122"/>
              </a:rPr>
              <a:t>	For a dynamic world [VLDB’09]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Techniques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Experimental Results</a:t>
            </a:r>
          </a:p>
          <a:p>
            <a:pPr lvl="1">
              <a:buNone/>
            </a:pPr>
            <a:r>
              <a:rPr lang="en-US" altLang="zh-CN" sz="3200" dirty="0" smtClean="0">
                <a:ea typeface="SimSun" pitchFamily="2" charset="-122"/>
              </a:rPr>
              <a:t>		Framework of the </a:t>
            </a: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  <a:ea typeface="SimSun" pitchFamily="2" charset="-122"/>
              </a:rPr>
              <a:t>Solomon</a:t>
            </a:r>
            <a:r>
              <a:rPr lang="en-US" altLang="zh-CN" sz="3200" dirty="0" smtClean="0">
                <a:ea typeface="SimSun" pitchFamily="2" charset="-122"/>
              </a:rPr>
              <a:t> project and 	future work [CIDR’09]</a:t>
            </a:r>
            <a:endParaRPr lang="en-US" altLang="zh-CN" sz="3600" dirty="0" smtClean="0">
              <a:ea typeface="SimSun" pitchFamily="2" charset="-122"/>
            </a:endParaRPr>
          </a:p>
          <a:p>
            <a:pPr>
              <a:buFont typeface="Wingdings" pitchFamily="2" charset="2"/>
              <a:buChar char="q"/>
            </a:pPr>
            <a:endParaRPr lang="en-US" altLang="zh-CN" sz="3200" b="1" dirty="0" smtClean="0">
              <a:ea typeface="SimSun" pitchFamily="2" charset="-122"/>
            </a:endParaRPr>
          </a:p>
        </p:txBody>
      </p:sp>
      <p:pic>
        <p:nvPicPr>
          <p:cNvPr id="72706" name="Picture 2" descr="http://images.google.com/url?source=imgres&amp;ct=img&amp;q=http://craigharper.com.au/uploaded_images/17-702796.jpg&amp;usg=AFQjCNEEVKfr1jqznyxTWsamqoAGghcn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733800"/>
            <a:ext cx="609600" cy="728827"/>
          </a:xfrm>
          <a:prstGeom prst="rect">
            <a:avLst/>
          </a:prstGeom>
          <a:noFill/>
        </p:spPr>
      </p:pic>
      <p:pic>
        <p:nvPicPr>
          <p:cNvPr id="72708" name="Picture 4" descr="http://images.google.com/url?source=imgres&amp;ct=img&amp;q=http://www.webresourcesdepot.com/wp-content/uploads/image/free-vector-world-map.gif&amp;usg=AFQjCNECcOcTZSa1L813K19LWlEx5Le0-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133600"/>
            <a:ext cx="970671" cy="657225"/>
          </a:xfrm>
          <a:prstGeom prst="rect">
            <a:avLst/>
          </a:prstGeom>
          <a:noFill/>
        </p:spPr>
      </p:pic>
      <p:pic>
        <p:nvPicPr>
          <p:cNvPr id="6" name="Picture 2" descr="http://www.phoenixmasonry.org/images/King_Solom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410200"/>
            <a:ext cx="791908" cy="1070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Problem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8222456" cy="495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INPUT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Objects: an aspect of a real-world entity</a:t>
            </a:r>
          </a:p>
          <a:p>
            <a:pPr lvl="2"/>
            <a:r>
              <a:rPr lang="en-US" altLang="zh-CN" sz="2800" dirty="0" smtClean="0">
                <a:ea typeface="SimSun" pitchFamily="2" charset="-122"/>
              </a:rPr>
              <a:t>E.g., director of a movie, author list of a book</a:t>
            </a:r>
          </a:p>
          <a:p>
            <a:pPr lvl="2"/>
            <a:r>
              <a:rPr lang="en-US" altLang="zh-CN" sz="2800" dirty="0" smtClean="0">
                <a:ea typeface="SimSun" pitchFamily="2" charset="-122"/>
              </a:rPr>
              <a:t>Each associated with one true value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Sources: each providing values for a subset of objects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OUTPUT: </a:t>
            </a:r>
            <a:r>
              <a:rPr lang="en-US" altLang="zh-CN" sz="3200" dirty="0" smtClean="0">
                <a:ea typeface="SimSun" pitchFamily="2" charset="-122"/>
              </a:rPr>
              <a:t>the true value for each object</a:t>
            </a:r>
            <a:endParaRPr lang="en-US" altLang="zh-CN" sz="2800" dirty="0" smtClean="0">
              <a:ea typeface="SimSun" pitchFamily="2" charset="-122"/>
            </a:endParaRPr>
          </a:p>
          <a:p>
            <a:pPr>
              <a:buFont typeface="Wingdings" pitchFamily="2" charset="2"/>
              <a:buChar char="q"/>
            </a:pPr>
            <a:endParaRPr lang="en-US" altLang="zh-CN" sz="2800" dirty="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Source 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524000"/>
            <a:ext cx="8222456" cy="52578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Source dependence: two sources S and T deriving the same part of data directly or transitively from a common source (can be one of S or T).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Independent source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Copier</a:t>
            </a:r>
          </a:p>
          <a:p>
            <a:pPr lvl="2">
              <a:buFont typeface="Wingdings" pitchFamily="2" charset="2"/>
              <a:buChar char="q"/>
            </a:pPr>
            <a:r>
              <a:rPr lang="en-US" altLang="zh-CN" sz="2400" dirty="0" smtClean="0">
                <a:ea typeface="SimSun" pitchFamily="2" charset="-122"/>
              </a:rPr>
              <a:t>copying part (or all) of data from other sources </a:t>
            </a:r>
          </a:p>
          <a:p>
            <a:pPr lvl="2">
              <a:buFont typeface="Wingdings" pitchFamily="2" charset="2"/>
              <a:buChar char="q"/>
            </a:pPr>
            <a:r>
              <a:rPr lang="en-US" altLang="zh-CN" sz="2400" dirty="0" smtClean="0">
                <a:ea typeface="SimSun" pitchFamily="2" charset="-122"/>
              </a:rPr>
              <a:t>may verify or revise some of the copied values</a:t>
            </a:r>
          </a:p>
          <a:p>
            <a:pPr lvl="2">
              <a:buFont typeface="Wingdings" pitchFamily="2" charset="2"/>
              <a:buChar char="q"/>
            </a:pPr>
            <a:r>
              <a:rPr lang="en-US" altLang="zh-CN" sz="2400" dirty="0" smtClean="0">
                <a:ea typeface="SimSun" pitchFamily="2" charset="-122"/>
              </a:rPr>
              <a:t>may add additional values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Assumptions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Independent values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Independent copying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No loop copying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Models for a Static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295400"/>
            <a:ext cx="8222456" cy="5257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Core case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dirty="0" smtClean="0">
                <a:ea typeface="SimSun" pitchFamily="2" charset="-122"/>
              </a:rPr>
              <a:t>Conditions</a:t>
            </a:r>
          </a:p>
          <a:p>
            <a:pPr marL="1225296" lvl="2" indent="-457200">
              <a:buFont typeface="+mj-lt"/>
              <a:buAutoNum type="arabicPeriod"/>
            </a:pPr>
            <a:r>
              <a:rPr lang="en-US" altLang="zh-CN" dirty="0" smtClean="0">
                <a:ea typeface="SimSun" pitchFamily="2" charset="-122"/>
              </a:rPr>
              <a:t>Same source accuracy</a:t>
            </a:r>
          </a:p>
          <a:p>
            <a:pPr marL="1225296" lvl="2" indent="-457200">
              <a:buFont typeface="+mj-lt"/>
              <a:buAutoNum type="arabicPeriod"/>
            </a:pPr>
            <a:r>
              <a:rPr lang="en-US" altLang="zh-CN" dirty="0" smtClean="0">
                <a:ea typeface="SimSun" pitchFamily="2" charset="-122"/>
              </a:rPr>
              <a:t>Uniform false-value distribution</a:t>
            </a:r>
          </a:p>
          <a:p>
            <a:pPr marL="1225296" lvl="2" indent="-457200">
              <a:buFont typeface="+mj-lt"/>
              <a:buAutoNum type="arabicPeriod"/>
            </a:pPr>
            <a:r>
              <a:rPr lang="en-US" altLang="zh-CN" dirty="0" smtClean="0">
                <a:ea typeface="SimSun" pitchFamily="2" charset="-122"/>
              </a:rPr>
              <a:t>Categorical value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dirty="0" smtClean="0">
                <a:ea typeface="SimSun" pitchFamily="2" charset="-122"/>
              </a:rPr>
              <a:t>Proposition: W. independent “good” sources, Naïve voting selects values with highest probability to be true.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Models</a:t>
            </a:r>
          </a:p>
          <a:p>
            <a:pPr>
              <a:buFont typeface="Wingdings" pitchFamily="2" charset="2"/>
              <a:buChar char="q"/>
            </a:pPr>
            <a:endParaRPr lang="en-US" altLang="zh-CN" sz="2800" dirty="0" smtClean="0">
              <a:ea typeface="SimSun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5257800"/>
            <a:ext cx="914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Depen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3886200" y="4191000"/>
            <a:ext cx="3962400" cy="1257300"/>
            <a:chOff x="3886200" y="4191000"/>
            <a:chExt cx="3962400" cy="1257300"/>
          </a:xfrm>
        </p:grpSpPr>
        <p:sp>
          <p:nvSpPr>
            <p:cNvPr id="6" name="Rectangle 5"/>
            <p:cNvSpPr/>
            <p:nvPr/>
          </p:nvSpPr>
          <p:spPr>
            <a:xfrm>
              <a:off x="6934200" y="4191000"/>
              <a:ext cx="914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AccuPR</a:t>
              </a:r>
              <a:endParaRPr lang="en-US" dirty="0"/>
            </a:p>
          </p:txBody>
        </p:sp>
        <p:cxnSp>
          <p:nvCxnSpPr>
            <p:cNvPr id="11" name="Straight Arrow Connector 10"/>
            <p:cNvCxnSpPr>
              <a:stCxn id="5" idx="3"/>
              <a:endCxn id="6" idx="1"/>
            </p:cNvCxnSpPr>
            <p:nvPr/>
          </p:nvCxnSpPr>
          <p:spPr>
            <a:xfrm flipV="1">
              <a:off x="4800600" y="4381500"/>
              <a:ext cx="2133600" cy="1066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886200" y="4191000"/>
              <a:ext cx="28135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Consider value probabilities</a:t>
              </a:r>
            </a:p>
            <a:p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in dependence analysis 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05000" y="5029200"/>
            <a:ext cx="2895600" cy="609600"/>
            <a:chOff x="1905000" y="5029200"/>
            <a:chExt cx="2895600" cy="609600"/>
          </a:xfrm>
        </p:grpSpPr>
        <p:sp>
          <p:nvSpPr>
            <p:cNvPr id="5" name="Rectangle 4"/>
            <p:cNvSpPr/>
            <p:nvPr/>
          </p:nvSpPr>
          <p:spPr>
            <a:xfrm>
              <a:off x="3886200" y="5257800"/>
              <a:ext cx="914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Accu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4" idx="3"/>
              <a:endCxn id="5" idx="1"/>
            </p:cNvCxnSpPr>
            <p:nvPr/>
          </p:nvCxnSpPr>
          <p:spPr>
            <a:xfrm>
              <a:off x="1905000" y="5448300"/>
              <a:ext cx="19812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2057400" y="5029200"/>
              <a:ext cx="1661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Remove </a:t>
              </a:r>
              <a:r>
                <a:rPr lang="en-US" dirty="0" err="1" smtClean="0">
                  <a:solidFill>
                    <a:schemeClr val="accent4">
                      <a:lumMod val="75000"/>
                    </a:schemeClr>
                  </a:solidFill>
                </a:rPr>
                <a:t>Cond</a:t>
              </a:r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 1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800600" y="5105400"/>
            <a:ext cx="3048000" cy="533400"/>
            <a:chOff x="4800600" y="5105400"/>
            <a:chExt cx="3048000" cy="533400"/>
          </a:xfrm>
        </p:grpSpPr>
        <p:sp>
          <p:nvSpPr>
            <p:cNvPr id="7" name="Rectangle 6"/>
            <p:cNvSpPr/>
            <p:nvPr/>
          </p:nvSpPr>
          <p:spPr>
            <a:xfrm>
              <a:off x="6934200" y="5257800"/>
              <a:ext cx="914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Sim</a:t>
              </a:r>
              <a:endParaRPr lang="en-US" dirty="0"/>
            </a:p>
          </p:txBody>
        </p:sp>
        <p:cxnSp>
          <p:nvCxnSpPr>
            <p:cNvPr id="14" name="Straight Arrow Connector 13"/>
            <p:cNvCxnSpPr>
              <a:stCxn id="5" idx="3"/>
              <a:endCxn id="7" idx="1"/>
            </p:cNvCxnSpPr>
            <p:nvPr/>
          </p:nvCxnSpPr>
          <p:spPr>
            <a:xfrm>
              <a:off x="4800600" y="5448300"/>
              <a:ext cx="21336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5257800" y="5105400"/>
              <a:ext cx="1661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Remove </a:t>
              </a:r>
              <a:r>
                <a:rPr lang="en-US" dirty="0" err="1" smtClean="0">
                  <a:solidFill>
                    <a:schemeClr val="accent4">
                      <a:lumMod val="75000"/>
                    </a:schemeClr>
                  </a:solidFill>
                </a:rPr>
                <a:t>Cond</a:t>
              </a:r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 3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48200" y="5448300"/>
            <a:ext cx="3200400" cy="1257300"/>
            <a:chOff x="4648200" y="5448300"/>
            <a:chExt cx="3200400" cy="1257300"/>
          </a:xfrm>
        </p:grpSpPr>
        <p:sp>
          <p:nvSpPr>
            <p:cNvPr id="8" name="Rectangle 7"/>
            <p:cNvSpPr/>
            <p:nvPr/>
          </p:nvSpPr>
          <p:spPr>
            <a:xfrm>
              <a:off x="6934200" y="6324600"/>
              <a:ext cx="914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NonUni</a:t>
              </a:r>
              <a:endParaRPr lang="en-US" dirty="0"/>
            </a:p>
          </p:txBody>
        </p:sp>
        <p:cxnSp>
          <p:nvCxnSpPr>
            <p:cNvPr id="17" name="Straight Arrow Connector 16"/>
            <p:cNvCxnSpPr>
              <a:stCxn id="5" idx="3"/>
              <a:endCxn id="8" idx="1"/>
            </p:cNvCxnSpPr>
            <p:nvPr/>
          </p:nvCxnSpPr>
          <p:spPr>
            <a:xfrm>
              <a:off x="4800600" y="5448300"/>
              <a:ext cx="2133600" cy="1066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648200" y="6107668"/>
              <a:ext cx="1661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Remove </a:t>
              </a:r>
              <a:r>
                <a:rPr lang="en-US" dirty="0" err="1" smtClean="0">
                  <a:solidFill>
                    <a:schemeClr val="accent4">
                      <a:lumMod val="75000"/>
                    </a:schemeClr>
                  </a:solidFill>
                </a:rPr>
                <a:t>Cond</a:t>
              </a:r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 2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Models for a Static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295400"/>
            <a:ext cx="8222456" cy="5257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Core case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dirty="0" smtClean="0">
                <a:ea typeface="SimSun" pitchFamily="2" charset="-122"/>
              </a:rPr>
              <a:t>Conditions</a:t>
            </a:r>
          </a:p>
          <a:p>
            <a:pPr marL="1225296" lvl="2" indent="-457200">
              <a:buFont typeface="+mj-lt"/>
              <a:buAutoNum type="arabicPeriod"/>
            </a:pPr>
            <a:r>
              <a:rPr lang="en-US" altLang="zh-CN" dirty="0" smtClean="0">
                <a:ea typeface="SimSun" pitchFamily="2" charset="-122"/>
              </a:rPr>
              <a:t>Same source accuracy</a:t>
            </a:r>
          </a:p>
          <a:p>
            <a:pPr marL="1225296" lvl="2" indent="-457200">
              <a:buFont typeface="+mj-lt"/>
              <a:buAutoNum type="arabicPeriod"/>
            </a:pPr>
            <a:r>
              <a:rPr lang="en-US" altLang="zh-CN" dirty="0" smtClean="0">
                <a:ea typeface="SimSun" pitchFamily="2" charset="-122"/>
              </a:rPr>
              <a:t>Uniform false-value distribution</a:t>
            </a:r>
          </a:p>
          <a:p>
            <a:pPr marL="1225296" lvl="2" indent="-457200">
              <a:buFont typeface="+mj-lt"/>
              <a:buAutoNum type="arabicPeriod"/>
            </a:pPr>
            <a:r>
              <a:rPr lang="en-US" altLang="zh-CN" dirty="0" smtClean="0">
                <a:ea typeface="SimSun" pitchFamily="2" charset="-122"/>
              </a:rPr>
              <a:t>Categorical value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dirty="0" smtClean="0">
                <a:ea typeface="SimSun" pitchFamily="2" charset="-122"/>
              </a:rPr>
              <a:t>Proposition: W. independent “good” sources, Naïve voting selects values with highest probability to be true.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Models</a:t>
            </a:r>
          </a:p>
          <a:p>
            <a:pPr>
              <a:buFont typeface="Wingdings" pitchFamily="2" charset="2"/>
              <a:buChar char="q"/>
            </a:pPr>
            <a:endParaRPr lang="en-US" altLang="zh-CN" sz="2800" dirty="0" smtClean="0">
              <a:ea typeface="SimSun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5257800"/>
            <a:ext cx="914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Depen</a:t>
            </a:r>
            <a:endParaRPr lang="en-US" dirty="0"/>
          </a:p>
        </p:txBody>
      </p:sp>
      <p:grpSp>
        <p:nvGrpSpPr>
          <p:cNvPr id="9" name="Group 21"/>
          <p:cNvGrpSpPr/>
          <p:nvPr/>
        </p:nvGrpSpPr>
        <p:grpSpPr>
          <a:xfrm>
            <a:off x="3886200" y="4191000"/>
            <a:ext cx="3962400" cy="1257300"/>
            <a:chOff x="3886200" y="4191000"/>
            <a:chExt cx="3962400" cy="12573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" name="Rectangle 5"/>
            <p:cNvSpPr/>
            <p:nvPr/>
          </p:nvSpPr>
          <p:spPr>
            <a:xfrm>
              <a:off x="6934200" y="4191000"/>
              <a:ext cx="9144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AccuPR</a:t>
              </a:r>
              <a:endParaRPr lang="en-US" dirty="0"/>
            </a:p>
          </p:txBody>
        </p:sp>
        <p:cxnSp>
          <p:nvCxnSpPr>
            <p:cNvPr id="11" name="Straight Arrow Connector 10"/>
            <p:cNvCxnSpPr>
              <a:stCxn id="5" idx="3"/>
              <a:endCxn id="6" idx="1"/>
            </p:cNvCxnSpPr>
            <p:nvPr/>
          </p:nvCxnSpPr>
          <p:spPr>
            <a:xfrm flipV="1">
              <a:off x="4800600" y="4381500"/>
              <a:ext cx="2133600" cy="1066800"/>
            </a:xfrm>
            <a:prstGeom prst="straightConnector1">
              <a:avLst/>
            </a:prstGeom>
            <a:grpFill/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886200" y="4191000"/>
              <a:ext cx="28135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Consider value probabilities</a:t>
              </a:r>
            </a:p>
            <a:p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in dependence analysis 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2" name="Group 20"/>
          <p:cNvGrpSpPr/>
          <p:nvPr/>
        </p:nvGrpSpPr>
        <p:grpSpPr>
          <a:xfrm>
            <a:off x="1905000" y="5029200"/>
            <a:ext cx="2895600" cy="609600"/>
            <a:chOff x="1905000" y="5029200"/>
            <a:chExt cx="2895600" cy="609600"/>
          </a:xfrm>
        </p:grpSpPr>
        <p:sp>
          <p:nvSpPr>
            <p:cNvPr id="5" name="Rectangle 4"/>
            <p:cNvSpPr/>
            <p:nvPr/>
          </p:nvSpPr>
          <p:spPr>
            <a:xfrm>
              <a:off x="3886200" y="5257800"/>
              <a:ext cx="914400" cy="381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Accu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4" idx="3"/>
              <a:endCxn id="5" idx="1"/>
            </p:cNvCxnSpPr>
            <p:nvPr/>
          </p:nvCxnSpPr>
          <p:spPr>
            <a:xfrm>
              <a:off x="1905000" y="5448300"/>
              <a:ext cx="19812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2057400" y="5029200"/>
              <a:ext cx="1661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Remove </a:t>
              </a:r>
              <a:r>
                <a:rPr lang="en-US" dirty="0" err="1" smtClean="0">
                  <a:solidFill>
                    <a:schemeClr val="accent4">
                      <a:lumMod val="75000"/>
                    </a:schemeClr>
                  </a:solidFill>
                </a:rPr>
                <a:t>Cond</a:t>
              </a:r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 1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3" name="Group 22"/>
          <p:cNvGrpSpPr/>
          <p:nvPr/>
        </p:nvGrpSpPr>
        <p:grpSpPr>
          <a:xfrm>
            <a:off x="4800600" y="5105400"/>
            <a:ext cx="3048000" cy="533400"/>
            <a:chOff x="4800600" y="5105400"/>
            <a:chExt cx="3048000" cy="5334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7" name="Rectangle 6"/>
            <p:cNvSpPr/>
            <p:nvPr/>
          </p:nvSpPr>
          <p:spPr>
            <a:xfrm>
              <a:off x="6934200" y="5257800"/>
              <a:ext cx="9144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Sim</a:t>
              </a:r>
              <a:endParaRPr lang="en-US" dirty="0"/>
            </a:p>
          </p:txBody>
        </p:sp>
        <p:cxnSp>
          <p:nvCxnSpPr>
            <p:cNvPr id="14" name="Straight Arrow Connector 13"/>
            <p:cNvCxnSpPr>
              <a:stCxn id="5" idx="3"/>
              <a:endCxn id="7" idx="1"/>
            </p:cNvCxnSpPr>
            <p:nvPr/>
          </p:nvCxnSpPr>
          <p:spPr>
            <a:xfrm>
              <a:off x="4800600" y="5448300"/>
              <a:ext cx="2133600" cy="1588"/>
            </a:xfrm>
            <a:prstGeom prst="straightConnector1">
              <a:avLst/>
            </a:prstGeom>
            <a:grpFill/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5257800" y="5105400"/>
              <a:ext cx="1661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Remove </a:t>
              </a:r>
              <a:r>
                <a:rPr lang="en-US" dirty="0" err="1" smtClean="0">
                  <a:solidFill>
                    <a:schemeClr val="accent4">
                      <a:lumMod val="75000"/>
                    </a:schemeClr>
                  </a:solidFill>
                </a:rPr>
                <a:t>Cond</a:t>
              </a:r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 3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5" name="Group 23"/>
          <p:cNvGrpSpPr/>
          <p:nvPr/>
        </p:nvGrpSpPr>
        <p:grpSpPr>
          <a:xfrm>
            <a:off x="4648200" y="5448300"/>
            <a:ext cx="3200400" cy="1257300"/>
            <a:chOff x="4648200" y="5448300"/>
            <a:chExt cx="3200400" cy="1257300"/>
          </a:xfrm>
        </p:grpSpPr>
        <p:sp>
          <p:nvSpPr>
            <p:cNvPr id="8" name="Rectangle 7"/>
            <p:cNvSpPr/>
            <p:nvPr/>
          </p:nvSpPr>
          <p:spPr>
            <a:xfrm>
              <a:off x="6934200" y="6324600"/>
              <a:ext cx="9144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NonUni</a:t>
              </a:r>
              <a:endParaRPr lang="en-US" dirty="0"/>
            </a:p>
          </p:txBody>
        </p:sp>
        <p:cxnSp>
          <p:nvCxnSpPr>
            <p:cNvPr id="17" name="Straight Arrow Connector 16"/>
            <p:cNvCxnSpPr>
              <a:stCxn id="5" idx="3"/>
              <a:endCxn id="8" idx="1"/>
            </p:cNvCxnSpPr>
            <p:nvPr/>
          </p:nvCxnSpPr>
          <p:spPr>
            <a:xfrm>
              <a:off x="4800600" y="5448300"/>
              <a:ext cx="2133600" cy="1066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648200" y="6107668"/>
              <a:ext cx="1661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Remove </a:t>
              </a:r>
              <a:r>
                <a:rPr lang="en-US" dirty="0" err="1" smtClean="0">
                  <a:solidFill>
                    <a:schemeClr val="accent4">
                      <a:lumMod val="75000"/>
                    </a:schemeClr>
                  </a:solidFill>
                </a:rPr>
                <a:t>Cond</a:t>
              </a:r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 2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Lot of Information on the Web!</a:t>
            </a:r>
            <a:endParaRPr lang="en-US" dirty="0"/>
          </a:p>
        </p:txBody>
      </p:sp>
      <p:pic>
        <p:nvPicPr>
          <p:cNvPr id="3" name="Picture 2" descr="world wide web gifts, world wide web gift, world wide web merchandise, gifts for world wide web, gift for world wide w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371600"/>
            <a:ext cx="4284345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Dependence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8222456" cy="495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b="1" dirty="0" smtClean="0"/>
              <a:t>Intuition I.</a:t>
            </a:r>
            <a:r>
              <a:rPr lang="en-US" sz="3200" dirty="0" smtClean="0"/>
              <a:t> </a:t>
            </a:r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  <a:ea typeface="SimSun" pitchFamily="2" charset="-122"/>
              </a:rPr>
              <a:t>If two sources share a lot of true values, they are not necessarily dependent.</a:t>
            </a:r>
            <a:endParaRPr lang="en-US" altLang="zh-CN" sz="3200" b="1" dirty="0" smtClean="0">
              <a:solidFill>
                <a:schemeClr val="bg1">
                  <a:lumMod val="50000"/>
                </a:schemeClr>
              </a:solidFill>
              <a:ea typeface="SimSun" pitchFamily="2" charset="-122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00200" y="2971800"/>
            <a:ext cx="6172200" cy="3352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86000" y="3581400"/>
            <a:ext cx="4800600" cy="2438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5200" y="3124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Different  Values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3657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Same Values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4572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TRUE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2971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S1 </a:t>
            </a:r>
            <a:r>
              <a:rPr lang="en-US" sz="2400" dirty="0" smtClean="0">
                <a:sym typeface="Symbol"/>
              </a:rPr>
              <a:t> S2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Dependence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8222456" cy="495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b="1" dirty="0" smtClean="0"/>
              <a:t>Intuition I.</a:t>
            </a:r>
            <a:r>
              <a:rPr lang="en-US" sz="3200" dirty="0" smtClean="0"/>
              <a:t> </a:t>
            </a:r>
            <a:r>
              <a:rPr lang="en-US" altLang="zh-CN" sz="3200" dirty="0" smtClean="0">
                <a:ea typeface="SimSun" pitchFamily="2" charset="-122"/>
              </a:rPr>
              <a:t>If two sources share a lot of false values, they are more likely to be dependent.</a:t>
            </a:r>
          </a:p>
          <a:p>
            <a:endParaRPr lang="en-US" altLang="zh-CN" sz="3200" dirty="0" smtClean="0">
              <a:ea typeface="SimSun" pitchFamily="2" charset="-122"/>
            </a:endParaRPr>
          </a:p>
          <a:p>
            <a:endParaRPr lang="en-US" altLang="zh-CN" sz="3200" b="1" dirty="0" smtClean="0">
              <a:ea typeface="SimSun" pitchFamily="2" charset="-122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00200" y="2971800"/>
            <a:ext cx="6172200" cy="3352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86000" y="3581400"/>
            <a:ext cx="4800600" cy="2438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5200" y="3124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Different  Values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971800" y="4572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TRUE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2971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S1 </a:t>
            </a:r>
            <a:r>
              <a:rPr lang="en-US" sz="2400" dirty="0" smtClean="0">
                <a:sym typeface="Symbol"/>
              </a:rPr>
              <a:t> S2</a:t>
            </a:r>
            <a:endParaRPr lang="en-US" sz="2400" dirty="0"/>
          </a:p>
        </p:txBody>
      </p:sp>
      <p:cxnSp>
        <p:nvCxnSpPr>
          <p:cNvPr id="14" name="Straight Connector 13"/>
          <p:cNvCxnSpPr>
            <a:stCxn id="5" idx="4"/>
            <a:endCxn id="8" idx="2"/>
          </p:cNvCxnSpPr>
          <p:nvPr/>
        </p:nvCxnSpPr>
        <p:spPr>
          <a:xfrm rot="5400000" flipH="1">
            <a:off x="3469332" y="4802833"/>
            <a:ext cx="2433935" cy="1588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10200" y="4572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FALSE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3657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Same Values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Analysis – Basic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1524000" y="1219200"/>
            <a:ext cx="6172200" cy="1600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09800" y="1828800"/>
            <a:ext cx="480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00400" y="13716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Different  Values  </a:t>
            </a:r>
            <a:r>
              <a:rPr lang="en-US" sz="2400" b="1" dirty="0" err="1" smtClean="0"/>
              <a:t>O</a:t>
            </a:r>
            <a:r>
              <a:rPr lang="en-US" sz="2400" b="1" baseline="-25000" dirty="0" err="1" smtClean="0"/>
              <a:t>d</a:t>
            </a:r>
            <a:endParaRPr lang="en-US" sz="2400" b="1" baseline="-25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895600" y="2286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TRUE   </a:t>
            </a:r>
            <a:r>
              <a:rPr lang="en-US" sz="2400" b="1" dirty="0" err="1" smtClean="0">
                <a:solidFill>
                  <a:schemeClr val="bg1"/>
                </a:solidFill>
              </a:rPr>
              <a:t>O</a:t>
            </a:r>
            <a:r>
              <a:rPr lang="en-US" sz="2400" b="1" baseline="-25000" dirty="0" err="1" smtClean="0">
                <a:solidFill>
                  <a:schemeClr val="bg1"/>
                </a:solidFill>
              </a:rPr>
              <a:t>t</a:t>
            </a:r>
            <a:endParaRPr lang="en-US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248400" y="914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S1 </a:t>
            </a:r>
            <a:r>
              <a:rPr lang="en-US" sz="2400" dirty="0" smtClean="0">
                <a:sym typeface="Symbol"/>
              </a:rPr>
              <a:t> S2</a:t>
            </a:r>
            <a:endParaRPr lang="en-US" sz="2400" dirty="0"/>
          </a:p>
        </p:txBody>
      </p:sp>
      <p:cxnSp>
        <p:nvCxnSpPr>
          <p:cNvPr id="14" name="Straight Connector 13"/>
          <p:cNvCxnSpPr>
            <a:stCxn id="5" idx="4"/>
            <a:endCxn id="8" idx="2"/>
          </p:cNvCxnSpPr>
          <p:nvPr/>
        </p:nvCxnSpPr>
        <p:spPr>
          <a:xfrm rot="5400000" flipH="1">
            <a:off x="4155132" y="2288233"/>
            <a:ext cx="909935" cy="1588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53000" y="2286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FALSE  </a:t>
            </a:r>
            <a:r>
              <a:rPr lang="en-US" sz="2400" b="1" dirty="0" smtClean="0">
                <a:solidFill>
                  <a:schemeClr val="bg1"/>
                </a:solidFill>
              </a:rPr>
              <a:t>O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f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1905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Same Values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9" name="Content Placeholder 2"/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8382000" cy="3810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Observation: </a:t>
            </a:r>
            <a:r>
              <a:rPr lang="az-Cyrl-AZ" altLang="zh-CN" sz="2800" dirty="0" smtClean="0">
                <a:ea typeface="SimSun" pitchFamily="2" charset="-122"/>
              </a:rPr>
              <a:t>Ф</a:t>
            </a:r>
            <a:endParaRPr lang="en-US" altLang="zh-CN" sz="2800" dirty="0" smtClean="0">
              <a:ea typeface="SimSun" pitchFamily="2" charset="-122"/>
            </a:endParaRPr>
          </a:p>
          <a:p>
            <a:pPr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Goal: Pr(S1</a:t>
            </a:r>
            <a:r>
              <a:rPr lang="en-US" altLang="zh-CN" sz="2800" dirty="0" smtClean="0">
                <a:ea typeface="SimSun" pitchFamily="2" charset="-122"/>
                <a:sym typeface="Symbol"/>
              </a:rPr>
              <a:t>S2|</a:t>
            </a:r>
            <a:r>
              <a:rPr lang="az-Cyrl-AZ" altLang="zh-CN" sz="2800" dirty="0" smtClean="0">
                <a:ea typeface="SimSun" pitchFamily="2" charset="-122"/>
              </a:rPr>
              <a:t> Ф</a:t>
            </a:r>
            <a:r>
              <a:rPr lang="en-US" altLang="zh-CN" sz="2800" dirty="0" smtClean="0">
                <a:ea typeface="SimSun" pitchFamily="2" charset="-122"/>
              </a:rPr>
              <a:t>), Pr(S1</a:t>
            </a:r>
            <a:r>
              <a:rPr lang="en-US" altLang="zh-CN" sz="2800" dirty="0" smtClean="0">
                <a:ea typeface="SimSun" pitchFamily="2" charset="-122"/>
                <a:sym typeface="Symbol"/>
              </a:rPr>
              <a:t>S2|</a:t>
            </a:r>
            <a:r>
              <a:rPr lang="az-Cyrl-AZ" altLang="zh-CN" sz="2800" dirty="0" smtClean="0">
                <a:ea typeface="SimSun" pitchFamily="2" charset="-122"/>
              </a:rPr>
              <a:t> Ф</a:t>
            </a:r>
            <a:r>
              <a:rPr lang="en-US" altLang="zh-CN" sz="2800" dirty="0" smtClean="0">
                <a:ea typeface="SimSun" pitchFamily="2" charset="-122"/>
              </a:rPr>
              <a:t>) (sum up to 1)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According to the </a:t>
            </a:r>
            <a:r>
              <a:rPr lang="en-US" altLang="zh-CN" sz="2800" dirty="0" err="1" smtClean="0">
                <a:ea typeface="SimSun" pitchFamily="2" charset="-122"/>
              </a:rPr>
              <a:t>Bayes</a:t>
            </a:r>
            <a:r>
              <a:rPr lang="en-US" altLang="zh-CN" sz="2800" dirty="0" smtClean="0">
                <a:ea typeface="SimSun" pitchFamily="2" charset="-122"/>
              </a:rPr>
              <a:t> Rule, we need to know</a:t>
            </a:r>
          </a:p>
          <a:p>
            <a:r>
              <a:rPr lang="en-US" altLang="zh-CN" sz="2800" dirty="0" smtClean="0">
                <a:ea typeface="SimSun" pitchFamily="2" charset="-122"/>
              </a:rPr>
              <a:t>	Pr(</a:t>
            </a:r>
            <a:r>
              <a:rPr lang="az-Cyrl-AZ" altLang="zh-CN" sz="2800" dirty="0" smtClean="0">
                <a:ea typeface="SimSun" pitchFamily="2" charset="-122"/>
              </a:rPr>
              <a:t>Ф</a:t>
            </a:r>
            <a:r>
              <a:rPr lang="en-US" altLang="zh-CN" sz="2800" dirty="0" smtClean="0">
                <a:ea typeface="SimSun" pitchFamily="2" charset="-122"/>
              </a:rPr>
              <a:t>|S1</a:t>
            </a:r>
            <a:r>
              <a:rPr lang="en-US" altLang="zh-CN" sz="2800" dirty="0" smtClean="0">
                <a:ea typeface="SimSun" pitchFamily="2" charset="-122"/>
                <a:sym typeface="Symbol"/>
              </a:rPr>
              <a:t>S2), Pr(</a:t>
            </a:r>
            <a:r>
              <a:rPr lang="az-Cyrl-AZ" altLang="zh-CN" sz="2800" dirty="0" smtClean="0">
                <a:ea typeface="SimSun" pitchFamily="2" charset="-122"/>
              </a:rPr>
              <a:t>Ф</a:t>
            </a:r>
            <a:r>
              <a:rPr lang="en-US" altLang="zh-CN" sz="2800" dirty="0" smtClean="0">
                <a:ea typeface="SimSun" pitchFamily="2" charset="-122"/>
              </a:rPr>
              <a:t>|S1</a:t>
            </a:r>
            <a:r>
              <a:rPr lang="en-US" altLang="zh-CN" sz="2800" dirty="0" smtClean="0">
                <a:ea typeface="SimSun" pitchFamily="2" charset="-122"/>
                <a:sym typeface="Symbol"/>
              </a:rPr>
              <a:t>S2)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  <a:sym typeface="Symbol"/>
              </a:rPr>
              <a:t>Key: computing </a:t>
            </a:r>
            <a:r>
              <a:rPr lang="en-US" altLang="zh-CN" sz="2800" dirty="0" smtClean="0">
                <a:ea typeface="SimSun" pitchFamily="2" charset="-122"/>
              </a:rPr>
              <a:t>Pr(</a:t>
            </a:r>
            <a:r>
              <a:rPr lang="az-Cyrl-AZ" altLang="zh-CN" sz="2800" dirty="0" smtClean="0">
                <a:ea typeface="SimSun" pitchFamily="2" charset="-122"/>
              </a:rPr>
              <a:t>Ф</a:t>
            </a:r>
            <a:r>
              <a:rPr lang="en-US" altLang="zh-CN" sz="2800" dirty="0" smtClean="0">
                <a:ea typeface="SimSun" pitchFamily="2" charset="-122"/>
              </a:rPr>
              <a:t>(O)|S1</a:t>
            </a:r>
            <a:r>
              <a:rPr lang="en-US" altLang="zh-CN" sz="2800" dirty="0" smtClean="0">
                <a:ea typeface="SimSun" pitchFamily="2" charset="-122"/>
                <a:sym typeface="Symbol"/>
              </a:rPr>
              <a:t>S2), Pr(</a:t>
            </a:r>
            <a:r>
              <a:rPr lang="az-Cyrl-AZ" altLang="zh-CN" sz="2800" dirty="0" smtClean="0">
                <a:ea typeface="SimSun" pitchFamily="2" charset="-122"/>
              </a:rPr>
              <a:t>Ф</a:t>
            </a:r>
            <a:r>
              <a:rPr lang="en-US" altLang="zh-CN" sz="2800" dirty="0" smtClean="0">
                <a:ea typeface="SimSun" pitchFamily="2" charset="-122"/>
              </a:rPr>
              <a:t>(O)|S1</a:t>
            </a:r>
            <a:r>
              <a:rPr lang="en-US" altLang="zh-CN" sz="2800" dirty="0" smtClean="0">
                <a:ea typeface="SimSun" pitchFamily="2" charset="-122"/>
                <a:sym typeface="Symbol"/>
              </a:rPr>
              <a:t>S2) </a:t>
            </a:r>
            <a:br>
              <a:rPr lang="en-US" altLang="zh-CN" sz="2800" dirty="0" smtClean="0">
                <a:ea typeface="SimSun" pitchFamily="2" charset="-122"/>
                <a:sym typeface="Symbol"/>
              </a:rPr>
            </a:br>
            <a:r>
              <a:rPr lang="en-US" altLang="zh-CN" sz="2800" dirty="0" smtClean="0">
                <a:ea typeface="SimSun" pitchFamily="2" charset="-122"/>
                <a:sym typeface="Symbol"/>
              </a:rPr>
              <a:t>	for each O</a:t>
            </a:r>
            <a:r>
              <a:rPr lang="en-US" sz="2800" dirty="0" smtClean="0"/>
              <a:t>S1 </a:t>
            </a:r>
            <a:r>
              <a:rPr lang="en-US" sz="2800" dirty="0" smtClean="0">
                <a:sym typeface="Symbol"/>
              </a:rPr>
              <a:t> S2</a:t>
            </a:r>
            <a:endParaRPr lang="en-US" sz="2800" dirty="0" smtClean="0"/>
          </a:p>
          <a:p>
            <a:endParaRPr lang="en-US" altLang="zh-CN" sz="2800" dirty="0" smtClean="0">
              <a:latin typeface="Blackadder ITC" pitchFamily="82" charset="0"/>
              <a:ea typeface="SimSun" pitchFamily="2" charset="-122"/>
              <a:sym typeface="Symbol"/>
            </a:endParaRPr>
          </a:p>
          <a:p>
            <a:endParaRPr lang="en-US" altLang="zh-CN" sz="2800" dirty="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Analysis – </a:t>
            </a:r>
            <a:r>
              <a:rPr lang="en-US" sz="3600" dirty="0" smtClean="0"/>
              <a:t>Probability Computation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1524000" y="1219200"/>
            <a:ext cx="6172200" cy="1600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09800" y="1828800"/>
            <a:ext cx="480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00400" y="13716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Different  Values  </a:t>
            </a:r>
            <a:r>
              <a:rPr lang="en-US" sz="2400" b="1" dirty="0" err="1" smtClean="0"/>
              <a:t>O</a:t>
            </a:r>
            <a:r>
              <a:rPr lang="en-US" sz="2400" b="1" baseline="-25000" dirty="0" err="1" smtClean="0"/>
              <a:t>d</a:t>
            </a:r>
            <a:endParaRPr lang="en-US" sz="2400" b="1" baseline="-25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895600" y="2286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TRUE   </a:t>
            </a:r>
            <a:r>
              <a:rPr lang="en-US" sz="2400" b="1" dirty="0" err="1" smtClean="0">
                <a:solidFill>
                  <a:schemeClr val="bg1"/>
                </a:solidFill>
              </a:rPr>
              <a:t>O</a:t>
            </a:r>
            <a:r>
              <a:rPr lang="en-US" sz="2400" b="1" baseline="-25000" dirty="0" err="1" smtClean="0">
                <a:solidFill>
                  <a:schemeClr val="bg1"/>
                </a:solidFill>
              </a:rPr>
              <a:t>t</a:t>
            </a:r>
            <a:endParaRPr lang="en-US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248400" y="100534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S1 </a:t>
            </a:r>
            <a:r>
              <a:rPr lang="en-US" sz="2400" dirty="0" smtClean="0">
                <a:sym typeface="Symbol"/>
              </a:rPr>
              <a:t> S2</a:t>
            </a:r>
            <a:endParaRPr lang="en-US" sz="2400" dirty="0"/>
          </a:p>
        </p:txBody>
      </p:sp>
      <p:cxnSp>
        <p:nvCxnSpPr>
          <p:cNvPr id="14" name="Straight Connector 13"/>
          <p:cNvCxnSpPr>
            <a:stCxn id="5" idx="4"/>
            <a:endCxn id="8" idx="2"/>
          </p:cNvCxnSpPr>
          <p:nvPr/>
        </p:nvCxnSpPr>
        <p:spPr>
          <a:xfrm rot="5400000" flipH="1">
            <a:off x="4155132" y="2288233"/>
            <a:ext cx="909935" cy="1588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53000" y="2286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FALSE  </a:t>
            </a:r>
            <a:r>
              <a:rPr lang="en-US" sz="2400" b="1" dirty="0" smtClean="0">
                <a:solidFill>
                  <a:schemeClr val="bg1"/>
                </a:solidFill>
              </a:rPr>
              <a:t>O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f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1905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Same Values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838200" y="2971800"/>
          <a:ext cx="7848600" cy="312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62000"/>
                <a:gridCol w="3429000"/>
                <a:gridCol w="3657600"/>
              </a:tblGrid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Independence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Dependence</a:t>
                      </a:r>
                      <a:endParaRPr lang="en-US" sz="2400" dirty="0"/>
                    </a:p>
                  </a:txBody>
                  <a:tcPr anchor="ctr"/>
                </a:tc>
              </a:tr>
              <a:tr h="7810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O</a:t>
                      </a:r>
                      <a:r>
                        <a:rPr lang="en-US" sz="2400" baseline="-25000" dirty="0" err="1" smtClean="0"/>
                        <a:t>t</a:t>
                      </a:r>
                      <a:endParaRPr lang="en-US" sz="24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7810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O</a:t>
                      </a:r>
                      <a:r>
                        <a:rPr lang="en-US" sz="2400" baseline="-25000" dirty="0" smtClean="0"/>
                        <a:t>f</a:t>
                      </a:r>
                      <a:endParaRPr lang="en-US" sz="24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7810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O</a:t>
                      </a:r>
                      <a:r>
                        <a:rPr lang="en-US" sz="2400" baseline="-25000" dirty="0" err="1" smtClean="0"/>
                        <a:t>d</a:t>
                      </a:r>
                      <a:endParaRPr lang="en-US" sz="24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2333231" y="4495800"/>
          <a:ext cx="2176424" cy="914400"/>
        </p:xfrm>
        <a:graphic>
          <a:graphicData uri="http://schemas.openxmlformats.org/presentationml/2006/ole">
            <p:oleObj spid="_x0000_s1026" name="Equation" r:id="rId4" imgW="876240" imgH="469800" progId="Equation.3">
              <p:embed/>
            </p:oleObj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2743200" y="3886199"/>
          <a:ext cx="1018674" cy="537633"/>
        </p:xfrm>
        <a:graphic>
          <a:graphicData uri="http://schemas.openxmlformats.org/presentationml/2006/ole">
            <p:oleObj spid="_x0000_s1027" name="Equation" r:id="rId5" imgW="457200" imgH="241200" progId="Equation.3">
              <p:embed/>
            </p:oleObj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1981200" y="5257800"/>
          <a:ext cx="2743200" cy="914400"/>
        </p:xfrm>
        <a:graphic>
          <a:graphicData uri="http://schemas.openxmlformats.org/presentationml/2006/ole">
            <p:oleObj spid="_x0000_s1028" name="Equation" r:id="rId6" imgW="1257120" imgH="419040" progId="Equation.3">
              <p:embed/>
            </p:oleObj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5170488" y="3898900"/>
          <a:ext cx="3405187" cy="554038"/>
        </p:xfrm>
        <a:graphic>
          <a:graphicData uri="http://schemas.openxmlformats.org/presentationml/2006/ole">
            <p:oleObj spid="_x0000_s1029" name="Equation" r:id="rId7" imgW="1485720" imgH="241200" progId="Equation.3">
              <p:embed/>
            </p:oleObj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5895474" y="4495800"/>
          <a:ext cx="1981200" cy="838200"/>
        </p:xfrm>
        <a:graphic>
          <a:graphicData uri="http://schemas.openxmlformats.org/presentationml/2006/ole">
            <p:oleObj spid="_x0000_s1030" name="Equation" r:id="rId8" imgW="990360" imgH="419040" progId="Equation.3">
              <p:embed/>
            </p:oleObj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6124074" y="5410200"/>
          <a:ext cx="1371600" cy="574158"/>
        </p:xfrm>
        <a:graphic>
          <a:graphicData uri="http://schemas.openxmlformats.org/presentationml/2006/ole">
            <p:oleObj spid="_x0000_s1031" name="Equation" r:id="rId9" imgW="545760" imgH="228600" progId="Equation.3">
              <p:embed/>
            </p:oleObj>
          </a:graphicData>
        </a:graphic>
      </p:graphicFrame>
      <p:sp>
        <p:nvSpPr>
          <p:cNvPr id="29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6172200"/>
            <a:ext cx="7924800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l-GR" altLang="zh-CN" sz="2800" dirty="0" smtClean="0">
                <a:ea typeface="SimSun" pitchFamily="2" charset="-122"/>
              </a:rPr>
              <a:t>ε</a:t>
            </a:r>
            <a:r>
              <a:rPr lang="en-US" altLang="zh-CN" sz="2800" dirty="0" smtClean="0">
                <a:ea typeface="SimSun" pitchFamily="2" charset="-122"/>
              </a:rPr>
              <a:t>-error rate;   n-#wrong-values;   c-copy rate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24400" y="3733800"/>
            <a:ext cx="692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</a:t>
            </a:r>
            <a:endParaRPr lang="en-US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24400" y="4495800"/>
            <a:ext cx="692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</a:t>
            </a:r>
            <a:endParaRPr lang="en-US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00600" y="5257800"/>
            <a:ext cx="692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&gt;</a:t>
            </a:r>
            <a:endParaRPr lang="en-US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222456" cy="1219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b="1" dirty="0" smtClean="0"/>
              <a:t>10 sources voting for </a:t>
            </a:r>
            <a:r>
              <a:rPr lang="en-US" sz="3200" b="1" smtClean="0"/>
              <a:t>an object</a:t>
            </a:r>
            <a:endParaRPr lang="en-US" sz="3200" b="1" dirty="0" smtClean="0"/>
          </a:p>
          <a:p>
            <a:endParaRPr lang="en-US" altLang="zh-CN" sz="3200" b="1" dirty="0" smtClean="0">
              <a:ea typeface="SimSun" pitchFamily="2" charset="-122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724400" y="2209800"/>
            <a:ext cx="3505200" cy="3276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219200" y="2819400"/>
            <a:ext cx="3352800" cy="2133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819400" y="5334000"/>
            <a:ext cx="3429000" cy="1219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Finding the True Value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47800" y="4114800"/>
            <a:ext cx="490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</a:t>
            </a:r>
            <a:r>
              <a:rPr lang="en-US" sz="2800" baseline="-25000" dirty="0" smtClean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90800" y="281940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</a:t>
            </a:r>
            <a:r>
              <a:rPr lang="en-US" sz="2800" baseline="-25000" dirty="0" smtClean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0" y="4038600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</a:t>
            </a:r>
            <a:r>
              <a:rPr lang="en-US" sz="2800" baseline="-25000" dirty="0" smtClean="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0" y="2514600"/>
            <a:ext cx="506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</a:t>
            </a:r>
            <a:r>
              <a:rPr lang="en-US" sz="2800" baseline="-25000" dirty="0" smtClean="0"/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6800" y="3429000"/>
            <a:ext cx="498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</a:t>
            </a:r>
            <a:r>
              <a:rPr lang="en-US" sz="2800" baseline="-25000" dirty="0" smtClean="0"/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4000" y="4724400"/>
            <a:ext cx="486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</a:t>
            </a:r>
            <a:r>
              <a:rPr lang="en-US" sz="2800" baseline="-25000" dirty="0" smtClean="0"/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67600" y="3429000"/>
            <a:ext cx="508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</a:t>
            </a:r>
            <a:r>
              <a:rPr lang="en-US" sz="2800" baseline="-25000" dirty="0" smtClean="0"/>
              <a:t>6</a:t>
            </a:r>
            <a:endParaRPr lang="en-US" sz="28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7010400" y="4724400"/>
            <a:ext cx="506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</a:t>
            </a:r>
            <a:r>
              <a:rPr lang="en-US" sz="2800" baseline="-25000" dirty="0" smtClean="0"/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48000" y="5715000"/>
            <a:ext cx="508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</a:t>
            </a:r>
            <a:r>
              <a:rPr lang="en-US" sz="2800" baseline="-25000" dirty="0" smtClean="0"/>
              <a:t>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62600" y="5715000"/>
            <a:ext cx="61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</a:t>
            </a:r>
            <a:r>
              <a:rPr lang="en-US" sz="2800" baseline="-25000" dirty="0" smtClean="0"/>
              <a:t>10</a:t>
            </a: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1752600" y="3276600"/>
            <a:ext cx="990600" cy="838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2971800" y="3200400"/>
            <a:ext cx="914400" cy="914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5" idx="3"/>
            <a:endCxn id="17" idx="1"/>
          </p:cNvCxnSpPr>
          <p:nvPr/>
        </p:nvCxnSpPr>
        <p:spPr>
          <a:xfrm flipV="1">
            <a:off x="1938640" y="4300210"/>
            <a:ext cx="1871360" cy="76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477000" y="2819400"/>
            <a:ext cx="1066800" cy="762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9" idx="3"/>
          </p:cNvCxnSpPr>
          <p:nvPr/>
        </p:nvCxnSpPr>
        <p:spPr>
          <a:xfrm>
            <a:off x="5375655" y="3690610"/>
            <a:ext cx="1787145" cy="11099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9" idx="3"/>
            <a:endCxn id="20" idx="0"/>
          </p:cNvCxnSpPr>
          <p:nvPr/>
        </p:nvCxnSpPr>
        <p:spPr>
          <a:xfrm>
            <a:off x="5375655" y="3690610"/>
            <a:ext cx="201360" cy="10337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3" idx="3"/>
            <a:endCxn id="24" idx="1"/>
          </p:cNvCxnSpPr>
          <p:nvPr/>
        </p:nvCxnSpPr>
        <p:spPr>
          <a:xfrm>
            <a:off x="3556473" y="5976610"/>
            <a:ext cx="2006127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752600" y="3352800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.4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3429000" y="3276600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.4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2667000" y="4343400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.4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7010400" y="2819400"/>
            <a:ext cx="322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6096000" y="3810000"/>
            <a:ext cx="322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5105400" y="4034135"/>
            <a:ext cx="322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4343400" y="5486400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.7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2971800" y="2819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(1-.4*.8=.68)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1524000" y="4572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(1)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3962400" y="4495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(.68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162800" y="5715000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Order?</a:t>
            </a:r>
            <a:br>
              <a:rPr lang="en-US" sz="2800" dirty="0" smtClean="0"/>
            </a:br>
            <a:r>
              <a:rPr lang="en-US" sz="2800" dirty="0" smtClean="0"/>
              <a:t>See paper</a:t>
            </a:r>
            <a:endParaRPr lang="en-US" sz="2800" baseline="30000" dirty="0"/>
          </a:p>
        </p:txBody>
      </p:sp>
      <p:sp>
        <p:nvSpPr>
          <p:cNvPr id="43" name="TextBox 42"/>
          <p:cNvSpPr txBox="1"/>
          <p:nvPr/>
        </p:nvSpPr>
        <p:spPr>
          <a:xfrm>
            <a:off x="2057400" y="2362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Count =2.14</a:t>
            </a:r>
            <a:endParaRPr lang="en-US" sz="2800" dirty="0"/>
          </a:p>
        </p:txBody>
      </p:sp>
      <p:sp>
        <p:nvSpPr>
          <p:cNvPr id="54" name="TextBox 53"/>
          <p:cNvSpPr txBox="1"/>
          <p:nvPr/>
        </p:nvSpPr>
        <p:spPr>
          <a:xfrm>
            <a:off x="5715000" y="1752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Count =2</a:t>
            </a:r>
            <a:endParaRPr lang="en-US" sz="2800" dirty="0"/>
          </a:p>
        </p:txBody>
      </p:sp>
      <p:sp>
        <p:nvSpPr>
          <p:cNvPr id="55" name="TextBox 54"/>
          <p:cNvSpPr txBox="1"/>
          <p:nvPr/>
        </p:nvSpPr>
        <p:spPr>
          <a:xfrm>
            <a:off x="3505200" y="48869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Count=1.44</a:t>
            </a:r>
            <a:endParaRPr lang="en-US" sz="2800" dirty="0"/>
          </a:p>
        </p:txBody>
      </p:sp>
      <p:sp>
        <p:nvSpPr>
          <p:cNvPr id="59" name="TextBox 58"/>
          <p:cNvSpPr txBox="1"/>
          <p:nvPr/>
        </p:nvSpPr>
        <p:spPr>
          <a:xfrm>
            <a:off x="1524000" y="3048000"/>
            <a:ext cx="388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315200" y="2438400"/>
            <a:ext cx="388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343400" y="6019800"/>
            <a:ext cx="388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3" grpId="0"/>
      <p:bldP spid="43" grpId="0"/>
      <p:bldP spid="54" grpId="0"/>
      <p:bldP spid="5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295400"/>
            <a:ext cx="8222456" cy="5257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Core case conditions</a:t>
            </a:r>
          </a:p>
          <a:p>
            <a:pPr marL="1225296" lvl="2" indent="-457200">
              <a:buFont typeface="+mj-lt"/>
              <a:buAutoNum type="arabicPeriod"/>
            </a:pPr>
            <a:r>
              <a:rPr lang="en-US" altLang="zh-CN" sz="2400" dirty="0" smtClean="0">
                <a:ea typeface="SimSun" pitchFamily="2" charset="-122"/>
              </a:rPr>
              <a:t>Same source accuracy</a:t>
            </a:r>
          </a:p>
          <a:p>
            <a:pPr marL="1225296" lvl="2" indent="-457200">
              <a:buFont typeface="+mj-lt"/>
              <a:buAutoNum type="arabicPeriod"/>
            </a:pPr>
            <a:r>
              <a:rPr lang="en-US" altLang="zh-CN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SimSun" pitchFamily="2" charset="-122"/>
              </a:rPr>
              <a:t>Uniform false-value distribution</a:t>
            </a:r>
          </a:p>
          <a:p>
            <a:pPr marL="1225296" lvl="2" indent="-457200">
              <a:buFont typeface="+mj-lt"/>
              <a:buAutoNum type="arabicPeriod"/>
            </a:pPr>
            <a:r>
              <a:rPr lang="en-US" altLang="zh-CN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SimSun" pitchFamily="2" charset="-122"/>
              </a:rPr>
              <a:t>Categorical value</a:t>
            </a:r>
          </a:p>
          <a:p>
            <a:pPr>
              <a:buFont typeface="Wingdings" pitchFamily="2" charset="2"/>
              <a:buChar char="q"/>
            </a:pPr>
            <a:endParaRPr lang="en-US" altLang="zh-CN" sz="2800" dirty="0" smtClean="0">
              <a:ea typeface="SimSun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Models </a:t>
            </a:r>
            <a:r>
              <a:rPr lang="en-US" sz="4800" smtClean="0"/>
              <a:t>in This </a:t>
            </a:r>
            <a:r>
              <a:rPr lang="en-US" sz="4800" dirty="0" smtClean="0"/>
              <a:t>Paper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4495800"/>
            <a:ext cx="9144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Depen</a:t>
            </a:r>
            <a:endParaRPr lang="en-US" dirty="0"/>
          </a:p>
        </p:txBody>
      </p:sp>
      <p:grpSp>
        <p:nvGrpSpPr>
          <p:cNvPr id="9" name="Group 21"/>
          <p:cNvGrpSpPr/>
          <p:nvPr/>
        </p:nvGrpSpPr>
        <p:grpSpPr>
          <a:xfrm>
            <a:off x="3810000" y="3429000"/>
            <a:ext cx="4038600" cy="1257300"/>
            <a:chOff x="3810000" y="4191000"/>
            <a:chExt cx="4038600" cy="1257300"/>
          </a:xfrm>
        </p:grpSpPr>
        <p:sp>
          <p:nvSpPr>
            <p:cNvPr id="6" name="Rectangle 5"/>
            <p:cNvSpPr/>
            <p:nvPr/>
          </p:nvSpPr>
          <p:spPr>
            <a:xfrm>
              <a:off x="6934200" y="4191000"/>
              <a:ext cx="914400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AccuPR</a:t>
              </a:r>
              <a:endParaRPr lang="en-US" dirty="0"/>
            </a:p>
          </p:txBody>
        </p:sp>
        <p:cxnSp>
          <p:nvCxnSpPr>
            <p:cNvPr id="11" name="Straight Arrow Connector 10"/>
            <p:cNvCxnSpPr>
              <a:stCxn id="5" idx="3"/>
              <a:endCxn id="6" idx="1"/>
            </p:cNvCxnSpPr>
            <p:nvPr/>
          </p:nvCxnSpPr>
          <p:spPr>
            <a:xfrm flipV="1">
              <a:off x="4800600" y="4381500"/>
              <a:ext cx="2133600" cy="1066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810000" y="4191000"/>
              <a:ext cx="28135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Consider value probabilities</a:t>
              </a:r>
            </a:p>
            <a:p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in dependence analysis 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2" name="Group 20"/>
          <p:cNvGrpSpPr/>
          <p:nvPr/>
        </p:nvGrpSpPr>
        <p:grpSpPr>
          <a:xfrm>
            <a:off x="1905000" y="4267200"/>
            <a:ext cx="2895600" cy="609600"/>
            <a:chOff x="1905000" y="5029200"/>
            <a:chExt cx="2895600" cy="609600"/>
          </a:xfrm>
        </p:grpSpPr>
        <p:sp>
          <p:nvSpPr>
            <p:cNvPr id="5" name="Rectangle 4"/>
            <p:cNvSpPr/>
            <p:nvPr/>
          </p:nvSpPr>
          <p:spPr>
            <a:xfrm>
              <a:off x="3886200" y="5257800"/>
              <a:ext cx="914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Accu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4" idx="3"/>
              <a:endCxn id="5" idx="1"/>
            </p:cNvCxnSpPr>
            <p:nvPr/>
          </p:nvCxnSpPr>
          <p:spPr>
            <a:xfrm>
              <a:off x="1905000" y="5448300"/>
              <a:ext cx="19812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2057400" y="5029200"/>
              <a:ext cx="17212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4">
                      <a:lumMod val="75000"/>
                    </a:schemeClr>
                  </a:solidFill>
                </a:rPr>
                <a:t>Remove </a:t>
              </a:r>
              <a:r>
                <a:rPr lang="en-US" b="1" dirty="0" err="1" smtClean="0">
                  <a:solidFill>
                    <a:schemeClr val="accent4">
                      <a:lumMod val="75000"/>
                    </a:schemeClr>
                  </a:solidFill>
                </a:rPr>
                <a:t>Cond</a:t>
              </a:r>
              <a:r>
                <a:rPr lang="en-US" b="1" dirty="0" smtClean="0">
                  <a:solidFill>
                    <a:schemeClr val="accent4">
                      <a:lumMod val="75000"/>
                    </a:schemeClr>
                  </a:solidFill>
                </a:rPr>
                <a:t> 1</a:t>
              </a:r>
              <a:endParaRPr lang="en-US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3" name="Group 22"/>
          <p:cNvGrpSpPr/>
          <p:nvPr/>
        </p:nvGrpSpPr>
        <p:grpSpPr>
          <a:xfrm>
            <a:off x="4800600" y="4343400"/>
            <a:ext cx="3048000" cy="533400"/>
            <a:chOff x="4800600" y="5105400"/>
            <a:chExt cx="3048000" cy="533400"/>
          </a:xfrm>
        </p:grpSpPr>
        <p:sp>
          <p:nvSpPr>
            <p:cNvPr id="7" name="Rectangle 6"/>
            <p:cNvSpPr/>
            <p:nvPr/>
          </p:nvSpPr>
          <p:spPr>
            <a:xfrm>
              <a:off x="6934200" y="5257800"/>
              <a:ext cx="914400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Sim</a:t>
              </a:r>
              <a:endParaRPr lang="en-US" dirty="0"/>
            </a:p>
          </p:txBody>
        </p:sp>
        <p:cxnSp>
          <p:nvCxnSpPr>
            <p:cNvPr id="14" name="Straight Arrow Connector 13"/>
            <p:cNvCxnSpPr>
              <a:stCxn id="5" idx="3"/>
              <a:endCxn id="7" idx="1"/>
            </p:cNvCxnSpPr>
            <p:nvPr/>
          </p:nvCxnSpPr>
          <p:spPr>
            <a:xfrm>
              <a:off x="4800600" y="5448300"/>
              <a:ext cx="21336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5257800" y="5105400"/>
              <a:ext cx="1661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Remove </a:t>
              </a:r>
              <a:r>
                <a:rPr lang="en-US" dirty="0" err="1" smtClean="0">
                  <a:solidFill>
                    <a:schemeClr val="accent4">
                      <a:lumMod val="75000"/>
                    </a:schemeClr>
                  </a:solidFill>
                </a:rPr>
                <a:t>Cond</a:t>
              </a:r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 3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5" name="Group 23"/>
          <p:cNvGrpSpPr/>
          <p:nvPr/>
        </p:nvGrpSpPr>
        <p:grpSpPr>
          <a:xfrm>
            <a:off x="4648200" y="4686300"/>
            <a:ext cx="3200400" cy="1257300"/>
            <a:chOff x="4648200" y="5448300"/>
            <a:chExt cx="3200400" cy="1257300"/>
          </a:xfrm>
        </p:grpSpPr>
        <p:sp>
          <p:nvSpPr>
            <p:cNvPr id="8" name="Rectangle 7"/>
            <p:cNvSpPr/>
            <p:nvPr/>
          </p:nvSpPr>
          <p:spPr>
            <a:xfrm>
              <a:off x="6934200" y="6324600"/>
              <a:ext cx="914400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NonUni</a:t>
              </a:r>
              <a:endParaRPr lang="en-US" dirty="0"/>
            </a:p>
          </p:txBody>
        </p:sp>
        <p:cxnSp>
          <p:nvCxnSpPr>
            <p:cNvPr id="17" name="Straight Arrow Connector 16"/>
            <p:cNvCxnSpPr>
              <a:stCxn id="5" idx="3"/>
              <a:endCxn id="8" idx="1"/>
            </p:cNvCxnSpPr>
            <p:nvPr/>
          </p:nvCxnSpPr>
          <p:spPr>
            <a:xfrm>
              <a:off x="4800600" y="5448300"/>
              <a:ext cx="2133600" cy="1066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648200" y="6107668"/>
              <a:ext cx="1661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Remove </a:t>
              </a:r>
              <a:r>
                <a:rPr lang="en-US" dirty="0" err="1" smtClean="0">
                  <a:solidFill>
                    <a:schemeClr val="accent4">
                      <a:lumMod val="75000"/>
                    </a:schemeClr>
                  </a:solidFill>
                </a:rPr>
                <a:t>Cond</a:t>
              </a:r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 2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Considering Source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219200"/>
            <a:ext cx="8222456" cy="5334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b="1" dirty="0" smtClean="0"/>
              <a:t>Intuition II.</a:t>
            </a:r>
            <a:r>
              <a:rPr lang="en-US" sz="3200" dirty="0" smtClean="0"/>
              <a:t> S1 is more likely to copy from S2, i</a:t>
            </a:r>
            <a:r>
              <a:rPr lang="en-US" altLang="zh-CN" sz="3200" dirty="0" smtClean="0">
                <a:ea typeface="SimSun" pitchFamily="2" charset="-122"/>
              </a:rPr>
              <a:t>f the accuracy of the common data is highly different from the accuracy of S1.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2971800"/>
          <a:ext cx="7848600" cy="312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62000"/>
                <a:gridCol w="3429000"/>
                <a:gridCol w="3657600"/>
              </a:tblGrid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Independence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Dependence</a:t>
                      </a:r>
                      <a:endParaRPr lang="en-US" sz="2400" dirty="0"/>
                    </a:p>
                  </a:txBody>
                  <a:tcPr anchor="ctr"/>
                </a:tc>
              </a:tr>
              <a:tr h="7810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O</a:t>
                      </a:r>
                      <a:r>
                        <a:rPr lang="en-US" sz="2400" baseline="-25000" dirty="0" err="1" smtClean="0"/>
                        <a:t>t</a:t>
                      </a:r>
                      <a:endParaRPr lang="en-US" sz="24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7810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O</a:t>
                      </a:r>
                      <a:r>
                        <a:rPr lang="en-US" sz="2400" baseline="-25000" dirty="0" smtClean="0"/>
                        <a:t>f</a:t>
                      </a:r>
                      <a:endParaRPr lang="en-US" sz="24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7810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O</a:t>
                      </a:r>
                      <a:r>
                        <a:rPr lang="en-US" sz="2400" baseline="-25000" dirty="0" err="1" smtClean="0"/>
                        <a:t>d</a:t>
                      </a:r>
                      <a:endParaRPr lang="en-US" sz="24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43200" y="3886200"/>
          <a:ext cx="1019175" cy="538163"/>
        </p:xfrm>
        <a:graphic>
          <a:graphicData uri="http://schemas.openxmlformats.org/presentationml/2006/ole">
            <p:oleObj spid="_x0000_s5123" name="Equation" r:id="rId3" imgW="457200" imgH="2412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362200" y="5486400"/>
          <a:ext cx="1939925" cy="527050"/>
        </p:xfrm>
        <a:graphic>
          <a:graphicData uri="http://schemas.openxmlformats.org/presentationml/2006/ole">
            <p:oleObj spid="_x0000_s5124" name="Equation" r:id="rId4" imgW="888840" imgH="2412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170488" y="3898900"/>
          <a:ext cx="3405187" cy="554038"/>
        </p:xfrm>
        <a:graphic>
          <a:graphicData uri="http://schemas.openxmlformats.org/presentationml/2006/ole">
            <p:oleObj spid="_x0000_s5125" name="Equation" r:id="rId5" imgW="1485720" imgH="2412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895474" y="4495800"/>
          <a:ext cx="1981200" cy="838200"/>
        </p:xfrm>
        <a:graphic>
          <a:graphicData uri="http://schemas.openxmlformats.org/presentationml/2006/ole">
            <p:oleObj spid="_x0000_s5126" name="Equation" r:id="rId6" imgW="990360" imgH="41904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124074" y="5410200"/>
          <a:ext cx="1371600" cy="574158"/>
        </p:xfrm>
        <a:graphic>
          <a:graphicData uri="http://schemas.openxmlformats.org/presentationml/2006/ole">
            <p:oleObj spid="_x0000_s5127" name="Equation" r:id="rId7" imgW="545760" imgH="228600" progId="Equation.3">
              <p:embed/>
            </p:oleObj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2333625" y="4495800"/>
          <a:ext cx="2176463" cy="914400"/>
        </p:xfrm>
        <a:graphic>
          <a:graphicData uri="http://schemas.openxmlformats.org/presentationml/2006/ole">
            <p:oleObj spid="_x0000_s5131" name="Equation" r:id="rId8" imgW="87624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Considering Source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219200"/>
            <a:ext cx="8222456" cy="5334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b="1" dirty="0" smtClean="0"/>
              <a:t>Intuition II.</a:t>
            </a:r>
            <a:r>
              <a:rPr lang="en-US" sz="3200" dirty="0" smtClean="0"/>
              <a:t> S1 is more likely to copy from S2, i</a:t>
            </a:r>
            <a:r>
              <a:rPr lang="en-US" altLang="zh-CN" sz="3200" dirty="0" smtClean="0">
                <a:ea typeface="SimSun" pitchFamily="2" charset="-122"/>
              </a:rPr>
              <a:t>f the accuracy of the common data is highly different from the accuracy of S1.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2971800"/>
          <a:ext cx="8763000" cy="312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58153"/>
                <a:gridCol w="2931538"/>
                <a:gridCol w="2682509"/>
                <a:gridCol w="2590800"/>
              </a:tblGrid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Independence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S1 Copies</a:t>
                      </a:r>
                      <a:r>
                        <a:rPr lang="en-US" sz="2400" baseline="0" dirty="0" smtClean="0"/>
                        <a:t> S2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S2 Copies S1</a:t>
                      </a:r>
                      <a:endParaRPr lang="en-US" sz="2400" dirty="0"/>
                    </a:p>
                  </a:txBody>
                  <a:tcPr anchor="ctr"/>
                </a:tc>
              </a:tr>
              <a:tr h="7810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O</a:t>
                      </a:r>
                      <a:r>
                        <a:rPr lang="en-US" sz="2400" baseline="-25000" dirty="0" err="1" smtClean="0"/>
                        <a:t>t</a:t>
                      </a:r>
                      <a:endParaRPr lang="en-US" sz="24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7810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O</a:t>
                      </a:r>
                      <a:r>
                        <a:rPr lang="en-US" sz="2400" baseline="-25000" dirty="0" smtClean="0"/>
                        <a:t>f</a:t>
                      </a:r>
                      <a:endParaRPr lang="en-US" sz="24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7810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O</a:t>
                      </a:r>
                      <a:r>
                        <a:rPr lang="en-US" sz="2400" baseline="-25000" dirty="0" err="1" smtClean="0"/>
                        <a:t>d</a:t>
                      </a:r>
                      <a:endParaRPr lang="en-US" sz="24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295400" y="4648200"/>
          <a:ext cx="2286000" cy="701817"/>
        </p:xfrm>
        <a:graphic>
          <a:graphicData uri="http://schemas.openxmlformats.org/presentationml/2006/ole">
            <p:oleObj spid="_x0000_s4098" name="Equation" r:id="rId3" imgW="1002960" imgH="39348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447800" y="5486400"/>
          <a:ext cx="1828800" cy="496859"/>
        </p:xfrm>
        <a:graphic>
          <a:graphicData uri="http://schemas.openxmlformats.org/presentationml/2006/ole">
            <p:oleObj spid="_x0000_s4100" name="Equation" r:id="rId4" imgW="888840" imgH="2412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810000" y="3910914"/>
          <a:ext cx="2667000" cy="432486"/>
        </p:xfrm>
        <a:graphic>
          <a:graphicData uri="http://schemas.openxmlformats.org/presentationml/2006/ole">
            <p:oleObj spid="_x0000_s4101" name="Equation" r:id="rId5" imgW="1409400" imgH="2286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181475" y="4718356"/>
          <a:ext cx="2143125" cy="437843"/>
        </p:xfrm>
        <a:graphic>
          <a:graphicData uri="http://schemas.openxmlformats.org/presentationml/2006/ole">
            <p:oleObj spid="_x0000_s4102" name="Equation" r:id="rId6" imgW="1180800" imgH="24120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600074" y="5485746"/>
          <a:ext cx="1191126" cy="498611"/>
        </p:xfrm>
        <a:graphic>
          <a:graphicData uri="http://schemas.openxmlformats.org/presentationml/2006/ole">
            <p:oleObj spid="_x0000_s4103" name="Equation" r:id="rId7" imgW="545760" imgH="228600" progId="Equation.3">
              <p:embed/>
            </p:oleObj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914400" y="3886200"/>
          <a:ext cx="2895600" cy="445477"/>
        </p:xfrm>
        <a:graphic>
          <a:graphicData uri="http://schemas.openxmlformats.org/presentationml/2006/ole">
            <p:oleObj spid="_x0000_s4104" name="Equation" r:id="rId8" imgW="1485720" imgH="228600" progId="Equation.3">
              <p:embed/>
            </p:oleObj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6453188" y="3921125"/>
          <a:ext cx="2714625" cy="431800"/>
        </p:xfrm>
        <a:graphic>
          <a:graphicData uri="http://schemas.openxmlformats.org/presentationml/2006/ole">
            <p:oleObj spid="_x0000_s4107" name="Equation" r:id="rId9" imgW="1434960" imgH="228600" progId="Equation.3">
              <p:embed/>
            </p:oleObj>
          </a:graphicData>
        </a:graphic>
      </p:graphicFrame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6761163" y="4752975"/>
          <a:ext cx="2165350" cy="438150"/>
        </p:xfrm>
        <a:graphic>
          <a:graphicData uri="http://schemas.openxmlformats.org/presentationml/2006/ole">
            <p:oleObj spid="_x0000_s4108" name="Equation" r:id="rId10" imgW="1193760" imgH="241200" progId="Equation.3">
              <p:embed/>
            </p:oleObj>
          </a:graphicData>
        </a:graphic>
      </p:graphicFrame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7191375" y="5521325"/>
          <a:ext cx="1190625" cy="498475"/>
        </p:xfrm>
        <a:graphic>
          <a:graphicData uri="http://schemas.openxmlformats.org/presentationml/2006/ole">
            <p:oleObj spid="_x0000_s4109" name="Equation" r:id="rId11" imgW="545760" imgH="228600" progId="Equation.3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172200" y="3657600"/>
            <a:ext cx="692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  <a:sym typeface="Symbol"/>
              </a:rPr>
              <a:t>≠</a:t>
            </a: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1896" y="4572000"/>
            <a:ext cx="692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  <a:sym typeface="Symbol"/>
              </a:rPr>
              <a:t>≠</a:t>
            </a: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267200" y="13716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50744" y="5486400"/>
            <a:ext cx="3117056" cy="609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sz="2400" dirty="0" smtClean="0">
                <a:ea typeface="SimSun" pitchFamily="2" charset="-122"/>
              </a:rPr>
              <a:t>Consider dependence </a:t>
            </a:r>
          </a:p>
        </p:txBody>
      </p:sp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6103144" y="5943600"/>
          <a:ext cx="2559270" cy="650864"/>
        </p:xfrm>
        <a:graphic>
          <a:graphicData uri="http://schemas.openxmlformats.org/presentationml/2006/ole">
            <p:oleObj spid="_x0000_s6152" name="Equation" r:id="rId3" imgW="1447560" imgH="368280" progId="Equation.3">
              <p:embed/>
            </p:oleObj>
          </a:graphicData>
        </a:graphic>
      </p:graphicFrame>
      <p:graphicFrame>
        <p:nvGraphicFramePr>
          <p:cNvPr id="10" name="Content Placeholder 10"/>
          <p:cNvGraphicFramePr>
            <a:graphicFrameLocks noGrp="1"/>
          </p:cNvGraphicFramePr>
          <p:nvPr>
            <p:ph sz="quarter" idx="1"/>
          </p:nvPr>
        </p:nvGraphicFramePr>
        <p:xfrm>
          <a:off x="609600" y="1571625"/>
          <a:ext cx="8105775" cy="498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3714750" y="2000250"/>
          <a:ext cx="1949450" cy="588963"/>
        </p:xfrm>
        <a:graphic>
          <a:graphicData uri="http://schemas.openxmlformats.org/presentationml/2006/ole">
            <p:oleObj spid="_x0000_s6154" name="Equation" r:id="rId8" imgW="1091880" imgH="330120" progId="Equation.3">
              <p:embed/>
            </p:oleObj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5686425" y="3921125"/>
          <a:ext cx="1857375" cy="650875"/>
        </p:xfrm>
        <a:graphic>
          <a:graphicData uri="http://schemas.openxmlformats.org/presentationml/2006/ole">
            <p:oleObj spid="_x0000_s6155" name="Equation" r:id="rId9" imgW="1193760" imgH="419040" progId="Equation.3">
              <p:embed/>
            </p:oleObj>
          </a:graphicData>
        </a:graphic>
      </p:graphicFrame>
      <p:graphicFrame>
        <p:nvGraphicFramePr>
          <p:cNvPr id="6156" name="Object 12"/>
          <p:cNvGraphicFramePr>
            <a:graphicFrameLocks noChangeAspect="1"/>
          </p:cNvGraphicFramePr>
          <p:nvPr/>
        </p:nvGraphicFramePr>
        <p:xfrm>
          <a:off x="3770312" y="5887655"/>
          <a:ext cx="1868488" cy="644525"/>
        </p:xfrm>
        <a:graphic>
          <a:graphicData uri="http://schemas.openxmlformats.org/presentationml/2006/ole">
            <p:oleObj spid="_x0000_s6156" name="Equation" r:id="rId10" imgW="1066680" imgH="368280" progId="Equation.3">
              <p:embed/>
            </p:oleObj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/>
        </p:nvGraphicFramePr>
        <p:xfrm>
          <a:off x="1981200" y="3868738"/>
          <a:ext cx="1600200" cy="855662"/>
        </p:xfrm>
        <a:graphic>
          <a:graphicData uri="http://schemas.openxmlformats.org/presentationml/2006/ole">
            <p:oleObj spid="_x0000_s6157" name="Equation" r:id="rId11" imgW="1091880" imgH="5839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267200" y="13716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Combining Accuracy and Dependence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0" y="1752600"/>
            <a:ext cx="3048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Truth </a:t>
            </a:r>
          </a:p>
          <a:p>
            <a:pPr algn="ctr"/>
            <a:r>
              <a:rPr lang="en-US" sz="2800" dirty="0" smtClean="0"/>
              <a:t>Discovery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914400" y="4009104"/>
            <a:ext cx="3048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Source-accuracy</a:t>
            </a:r>
          </a:p>
          <a:p>
            <a:pPr algn="ctr"/>
            <a:r>
              <a:rPr lang="en-US" sz="2800" dirty="0" smtClean="0"/>
              <a:t>Computation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5181600" y="4053348"/>
            <a:ext cx="2971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Dependence</a:t>
            </a:r>
          </a:p>
          <a:p>
            <a:pPr algn="ctr"/>
            <a:r>
              <a:rPr lang="en-US" sz="2800" dirty="0" smtClean="0"/>
              <a:t>Detection</a:t>
            </a:r>
            <a:endParaRPr lang="en-US" sz="2800" dirty="0"/>
          </a:p>
        </p:txBody>
      </p:sp>
      <p:cxnSp>
        <p:nvCxnSpPr>
          <p:cNvPr id="11" name="Straight Connector 10"/>
          <p:cNvCxnSpPr>
            <a:stCxn id="6" idx="2"/>
            <a:endCxn id="7" idx="0"/>
          </p:cNvCxnSpPr>
          <p:nvPr/>
        </p:nvCxnSpPr>
        <p:spPr>
          <a:xfrm rot="5400000">
            <a:off x="2948448" y="2385552"/>
            <a:ext cx="1113504" cy="2133600"/>
          </a:xfrm>
          <a:prstGeom prst="line">
            <a:avLst/>
          </a:prstGeom>
          <a:ln w="31750">
            <a:headEnd type="triangl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2"/>
            <a:endCxn id="8" idx="0"/>
          </p:cNvCxnSpPr>
          <p:nvPr/>
        </p:nvCxnSpPr>
        <p:spPr>
          <a:xfrm rot="16200000" flipH="1">
            <a:off x="5040876" y="2426724"/>
            <a:ext cx="1157748" cy="2095500"/>
          </a:xfrm>
          <a:prstGeom prst="line">
            <a:avLst/>
          </a:prstGeom>
          <a:ln w="31750">
            <a:headEnd type="triangl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1"/>
            <a:endCxn id="7" idx="3"/>
          </p:cNvCxnSpPr>
          <p:nvPr/>
        </p:nvCxnSpPr>
        <p:spPr>
          <a:xfrm rot="10800000">
            <a:off x="3962400" y="4580604"/>
            <a:ext cx="1219200" cy="6144"/>
          </a:xfrm>
          <a:prstGeom prst="line">
            <a:avLst/>
          </a:prstGeom>
          <a:ln w="31750"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19800" y="5181600"/>
            <a:ext cx="1241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Step 1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1752600" y="5206425"/>
            <a:ext cx="1241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Step 3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3886200" y="1066800"/>
            <a:ext cx="1266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Step 2</a:t>
            </a:r>
            <a:endParaRPr lang="en-US" sz="3200" dirty="0"/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5257800" y="2895600"/>
            <a:ext cx="1905000" cy="1066800"/>
          </a:xfrm>
          <a:prstGeom prst="straightConnector1">
            <a:avLst/>
          </a:prstGeom>
          <a:ln w="349250">
            <a:solidFill>
              <a:srgbClr val="FFC00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1828800" y="2971800"/>
            <a:ext cx="1905000" cy="990600"/>
          </a:xfrm>
          <a:prstGeom prst="straightConnector1">
            <a:avLst/>
          </a:prstGeom>
          <a:ln w="349250">
            <a:solidFill>
              <a:srgbClr val="FFC00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962400" y="4800600"/>
            <a:ext cx="1219200" cy="1588"/>
          </a:xfrm>
          <a:prstGeom prst="straightConnector1">
            <a:avLst/>
          </a:prstGeom>
          <a:ln w="349250">
            <a:solidFill>
              <a:srgbClr val="FFC00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>
            <a:spLocks noGrp="1"/>
          </p:cNvSpPr>
          <p:nvPr>
            <p:ph sz="half" idx="1"/>
          </p:nvPr>
        </p:nvSpPr>
        <p:spPr>
          <a:xfrm>
            <a:off x="540544" y="5943600"/>
            <a:ext cx="8222456" cy="838200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Theorem: w/o accuracy, converges 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Observation: w. accuracy, converges when #</a:t>
            </a:r>
            <a:r>
              <a:rPr lang="en-US" altLang="zh-CN" sz="3200" dirty="0" err="1" smtClean="0">
                <a:ea typeface="SimSun" pitchFamily="2" charset="-122"/>
              </a:rPr>
              <a:t>objs</a:t>
            </a:r>
            <a:r>
              <a:rPr lang="en-US" altLang="zh-CN" sz="3200" dirty="0" smtClean="0">
                <a:ea typeface="SimSun" pitchFamily="2" charset="-122"/>
              </a:rPr>
              <a:t> &gt;&gt; #</a:t>
            </a:r>
            <a:r>
              <a:rPr lang="en-US" altLang="zh-CN" sz="3200" dirty="0" err="1" smtClean="0">
                <a:ea typeface="SimSun" pitchFamily="2" charset="-122"/>
              </a:rPr>
              <a:t>srcs</a:t>
            </a:r>
            <a:endParaRPr lang="en-US" altLang="zh-CN" sz="3200" dirty="0" smtClean="0">
              <a:ea typeface="SimSun" pitchFamily="2" charset="-122"/>
            </a:endParaRPr>
          </a:p>
          <a:p>
            <a:pPr>
              <a:buFont typeface="Wingdings" pitchFamily="2" charset="2"/>
              <a:buChar char="q"/>
            </a:pPr>
            <a:endParaRPr lang="en-US" altLang="zh-CN" sz="3200" dirty="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35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 Web Trustable?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8222456" cy="5257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When I first saw 1968 on the web page, I thought, 'Wow, apparently, all those </a:t>
            </a:r>
            <a:r>
              <a:rPr lang="en-US" sz="2800" i="1" dirty="0" smtClean="0"/>
              <a:t>Brady Bunch </a:t>
            </a:r>
            <a:r>
              <a:rPr lang="en-US" sz="2800" dirty="0" smtClean="0"/>
              <a:t>books I've read listing 1969 as the show's first year were wrong’. But even though I obviously trusted the Internet, I was still kind of puzzled. So I checked other </a:t>
            </a:r>
            <a:r>
              <a:rPr lang="en-US" sz="2800" i="1" dirty="0" smtClean="0"/>
              <a:t>Brady Bunch</a:t>
            </a:r>
            <a:r>
              <a:rPr lang="en-US" sz="2800" dirty="0" smtClean="0"/>
              <a:t> fan sites, and all of them said 1969. After a while, it slowly began to sink in that the World Wide Web might be tainted with unreliable information.</a:t>
            </a:r>
          </a:p>
          <a:p>
            <a:endParaRPr lang="en-US" sz="2800" dirty="0" smtClean="0"/>
          </a:p>
          <a:p>
            <a:pPr algn="r"/>
            <a:r>
              <a:rPr lang="en-US" sz="2800" dirty="0" smtClean="0"/>
              <a:t>—Caryn Wisniewski, a Pueblo, CO, legal secretary and diehard </a:t>
            </a:r>
            <a:r>
              <a:rPr lang="en-US" sz="2800" i="1" dirty="0" smtClean="0"/>
              <a:t>Brady Bunch</a:t>
            </a:r>
            <a:r>
              <a:rPr lang="en-US" sz="2800" dirty="0" smtClean="0"/>
              <a:t> fan [News from </a:t>
            </a:r>
            <a:r>
              <a:rPr lang="en-US" sz="2800" i="1" dirty="0" smtClean="0"/>
              <a:t>the Onion</a:t>
            </a:r>
            <a:r>
              <a:rPr lang="en-US" sz="2800" dirty="0" smtClean="0"/>
              <a:t>]</a:t>
            </a:r>
            <a:endParaRPr lang="en-US" altLang="zh-CN" sz="2800" dirty="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Motivating Example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71600" y="1203960"/>
          <a:ext cx="6477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Stonebraker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Berkeley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Dewitt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9900"/>
                          </a:solidFill>
                        </a:rPr>
                        <a:t>UWisc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9900"/>
                          </a:solidFill>
                        </a:rPr>
                        <a:t>UWisc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9900"/>
                          </a:solidFill>
                        </a:rPr>
                        <a:t>UWisc</a:t>
                      </a:r>
                      <a:endParaRPr lang="en-US" dirty="0" smtClean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Bernstein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AT&amp;T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Halevy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Google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Google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45"/>
          <p:cNvGrpSpPr/>
          <p:nvPr/>
        </p:nvGrpSpPr>
        <p:grpSpPr>
          <a:xfrm>
            <a:off x="1143000" y="3429000"/>
            <a:ext cx="2993474" cy="1847910"/>
            <a:chOff x="1143000" y="3657600"/>
            <a:chExt cx="2993474" cy="1847910"/>
          </a:xfrm>
        </p:grpSpPr>
        <p:sp>
          <p:nvSpPr>
            <p:cNvPr id="12" name="TextBox 11"/>
            <p:cNvSpPr txBox="1"/>
            <p:nvPr/>
          </p:nvSpPr>
          <p:spPr>
            <a:xfrm>
              <a:off x="2362200" y="3657600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43000" y="4324290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00200" y="5105400"/>
              <a:ext cx="4138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33800" y="4324290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3</a:t>
              </a:r>
              <a:endParaRPr lang="en-US" sz="2000" baseline="-25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76600" y="5105400"/>
              <a:ext cx="407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5</a:t>
              </a:r>
            </a:p>
          </p:txBody>
        </p:sp>
        <p:cxnSp>
          <p:nvCxnSpPr>
            <p:cNvPr id="17" name="Straight Connector 16"/>
            <p:cNvCxnSpPr>
              <a:stCxn id="12" idx="2"/>
              <a:endCxn id="15" idx="1"/>
            </p:cNvCxnSpPr>
            <p:nvPr/>
          </p:nvCxnSpPr>
          <p:spPr>
            <a:xfrm rot="16200000" flipH="1">
              <a:off x="2915351" y="3705895"/>
              <a:ext cx="466635" cy="11702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2" idx="2"/>
              <a:endCxn id="14" idx="0"/>
            </p:cNvCxnSpPr>
            <p:nvPr/>
          </p:nvCxnSpPr>
          <p:spPr>
            <a:xfrm rot="5400000">
              <a:off x="1661498" y="4203361"/>
              <a:ext cx="1047690" cy="75638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4" idx="0"/>
            </p:cNvCxnSpPr>
            <p:nvPr/>
          </p:nvCxnSpPr>
          <p:spPr>
            <a:xfrm rot="5400000" flipH="1" flipV="1">
              <a:off x="2541874" y="4370674"/>
              <a:ext cx="1588" cy="146945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3"/>
              <a:endCxn id="12" idx="2"/>
            </p:cNvCxnSpPr>
            <p:nvPr/>
          </p:nvCxnSpPr>
          <p:spPr>
            <a:xfrm flipV="1">
              <a:off x="1555292" y="4057710"/>
              <a:ext cx="1008245" cy="4666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600200" y="3962400"/>
              <a:ext cx="4886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.87</a:t>
              </a:r>
              <a:endParaRPr lang="en-US" sz="2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48000" y="3962400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.2</a:t>
              </a:r>
              <a:endParaRPr lang="en-US" sz="2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28800" y="4419600"/>
              <a:ext cx="3866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.2</a:t>
              </a:r>
              <a:endParaRPr lang="en-US" sz="2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62200" y="5029200"/>
              <a:ext cx="5212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.99</a:t>
              </a:r>
              <a:endParaRPr lang="en-US" sz="2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14600" y="4419600"/>
              <a:ext cx="5212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.99</a:t>
              </a:r>
              <a:endParaRPr lang="en-US" sz="2000" dirty="0"/>
            </a:p>
          </p:txBody>
        </p:sp>
        <p:cxnSp>
          <p:nvCxnSpPr>
            <p:cNvPr id="34" name="Straight Connector 33"/>
            <p:cNvCxnSpPr>
              <a:stCxn id="14" idx="0"/>
              <a:endCxn id="15" idx="1"/>
            </p:cNvCxnSpPr>
            <p:nvPr/>
          </p:nvCxnSpPr>
          <p:spPr>
            <a:xfrm rot="5400000" flipH="1" flipV="1">
              <a:off x="2479947" y="3851547"/>
              <a:ext cx="581055" cy="192665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endCxn id="15" idx="1"/>
            </p:cNvCxnSpPr>
            <p:nvPr/>
          </p:nvCxnSpPr>
          <p:spPr>
            <a:xfrm rot="5400000" flipH="1" flipV="1">
              <a:off x="3214674" y="4586274"/>
              <a:ext cx="581055" cy="45719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3429000" y="4648200"/>
              <a:ext cx="5212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.99</a:t>
              </a:r>
              <a:endParaRPr lang="en-US" sz="2000" dirty="0"/>
            </a:p>
          </p:txBody>
        </p:sp>
      </p:grpSp>
      <p:sp>
        <p:nvSpPr>
          <p:cNvPr id="66" name="Right Arrow 65"/>
          <p:cNvSpPr/>
          <p:nvPr/>
        </p:nvSpPr>
        <p:spPr>
          <a:xfrm>
            <a:off x="4191000" y="4114800"/>
            <a:ext cx="1066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Rnd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69" name="Right Arrow 68"/>
          <p:cNvSpPr/>
          <p:nvPr/>
        </p:nvSpPr>
        <p:spPr>
          <a:xfrm>
            <a:off x="4191000" y="5715000"/>
            <a:ext cx="1066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Rnd</a:t>
            </a:r>
            <a:r>
              <a:rPr lang="en-US" dirty="0" smtClean="0"/>
              <a:t> 11</a:t>
            </a:r>
            <a:endParaRPr lang="en-US" dirty="0"/>
          </a:p>
        </p:txBody>
      </p:sp>
      <p:sp>
        <p:nvSpPr>
          <p:cNvPr id="72" name="Right Arrow 71"/>
          <p:cNvSpPr/>
          <p:nvPr/>
        </p:nvSpPr>
        <p:spPr>
          <a:xfrm>
            <a:off x="2057400" y="5715000"/>
            <a:ext cx="1066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Rnd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3352800" y="5638800"/>
            <a:ext cx="510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5312326" y="3352800"/>
            <a:ext cx="2993474" cy="1847910"/>
            <a:chOff x="5312326" y="3352800"/>
            <a:chExt cx="2993474" cy="1847910"/>
          </a:xfrm>
        </p:grpSpPr>
        <p:sp>
          <p:nvSpPr>
            <p:cNvPr id="48" name="TextBox 47"/>
            <p:cNvSpPr txBox="1"/>
            <p:nvPr/>
          </p:nvSpPr>
          <p:spPr>
            <a:xfrm>
              <a:off x="6531526" y="3352800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1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12326" y="4019490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2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769526" y="4800600"/>
              <a:ext cx="4138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4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903126" y="4019490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3</a:t>
              </a:r>
              <a:endParaRPr lang="en-US" sz="2000" baseline="-25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445926" y="4800600"/>
              <a:ext cx="407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5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 rot="5400000" flipH="1" flipV="1">
              <a:off x="6711200" y="4141280"/>
              <a:ext cx="1588" cy="1469452"/>
            </a:xfrm>
            <a:prstGeom prst="line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9" idx="3"/>
              <a:endCxn id="48" idx="2"/>
            </p:cNvCxnSpPr>
            <p:nvPr/>
          </p:nvCxnSpPr>
          <p:spPr>
            <a:xfrm flipV="1">
              <a:off x="5724618" y="3752910"/>
              <a:ext cx="1008245" cy="466635"/>
            </a:xfrm>
            <a:prstGeom prst="line">
              <a:avLst/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5769526" y="3562290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.14</a:t>
              </a:r>
              <a:endParaRPr lang="en-US" sz="2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546274" y="4495800"/>
              <a:ext cx="5196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.49</a:t>
              </a:r>
              <a:endParaRPr lang="en-US" sz="20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477000" y="4095690"/>
              <a:ext cx="5196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.49</a:t>
              </a:r>
              <a:endParaRPr lang="en-US" sz="2000" dirty="0"/>
            </a:p>
          </p:txBody>
        </p:sp>
        <p:cxnSp>
          <p:nvCxnSpPr>
            <p:cNvPr id="62" name="Straight Connector 61"/>
            <p:cNvCxnSpPr>
              <a:stCxn id="50" idx="0"/>
              <a:endCxn id="51" idx="1"/>
            </p:cNvCxnSpPr>
            <p:nvPr/>
          </p:nvCxnSpPr>
          <p:spPr>
            <a:xfrm rot="5400000" flipH="1" flipV="1">
              <a:off x="6649273" y="3546747"/>
              <a:ext cx="581055" cy="1926652"/>
            </a:xfrm>
            <a:prstGeom prst="line">
              <a:avLst/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endCxn id="51" idx="1"/>
            </p:cNvCxnSpPr>
            <p:nvPr/>
          </p:nvCxnSpPr>
          <p:spPr>
            <a:xfrm rot="5400000" flipH="1" flipV="1">
              <a:off x="7384000" y="4281474"/>
              <a:ext cx="581055" cy="457198"/>
            </a:xfrm>
            <a:prstGeom prst="line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7733951" y="4343400"/>
              <a:ext cx="5196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.49</a:t>
              </a:r>
              <a:endParaRPr lang="en-US" sz="2000" dirty="0"/>
            </a:p>
          </p:txBody>
        </p:sp>
        <p:cxnSp>
          <p:nvCxnSpPr>
            <p:cNvPr id="74" name="Straight Connector 73"/>
            <p:cNvCxnSpPr/>
            <p:nvPr/>
          </p:nvCxnSpPr>
          <p:spPr>
            <a:xfrm flipV="1">
              <a:off x="5638800" y="3657600"/>
              <a:ext cx="1008245" cy="466635"/>
            </a:xfrm>
            <a:prstGeom prst="line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6096000" y="3886200"/>
              <a:ext cx="5148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.08</a:t>
              </a:r>
              <a:endParaRPr lang="en-US" sz="2000" dirty="0"/>
            </a:p>
          </p:txBody>
        </p:sp>
        <p:cxnSp>
          <p:nvCxnSpPr>
            <p:cNvPr id="76" name="Straight Connector 75"/>
            <p:cNvCxnSpPr/>
            <p:nvPr/>
          </p:nvCxnSpPr>
          <p:spPr>
            <a:xfrm rot="5400000" flipH="1" flipV="1">
              <a:off x="6616399" y="3442001"/>
              <a:ext cx="581055" cy="1926652"/>
            </a:xfrm>
            <a:prstGeom prst="line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6858000" y="4324290"/>
              <a:ext cx="5196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.49</a:t>
              </a:r>
              <a:endParaRPr lang="en-US" sz="2000" dirty="0"/>
            </a:p>
          </p:txBody>
        </p:sp>
        <p:cxnSp>
          <p:nvCxnSpPr>
            <p:cNvPr id="78" name="Straight Connector 77"/>
            <p:cNvCxnSpPr/>
            <p:nvPr/>
          </p:nvCxnSpPr>
          <p:spPr>
            <a:xfrm rot="5400000" flipH="1" flipV="1">
              <a:off x="7481872" y="4329128"/>
              <a:ext cx="581055" cy="457198"/>
            </a:xfrm>
            <a:prstGeom prst="line">
              <a:avLst/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7162800" y="4343400"/>
              <a:ext cx="5196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.49</a:t>
              </a:r>
              <a:endParaRPr lang="en-US" sz="2000" dirty="0"/>
            </a:p>
          </p:txBody>
        </p:sp>
        <p:cxnSp>
          <p:nvCxnSpPr>
            <p:cNvPr id="80" name="Straight Connector 79"/>
            <p:cNvCxnSpPr/>
            <p:nvPr/>
          </p:nvCxnSpPr>
          <p:spPr>
            <a:xfrm rot="5400000" flipH="1" flipV="1">
              <a:off x="6732080" y="4217480"/>
              <a:ext cx="1588" cy="1469452"/>
            </a:xfrm>
            <a:prstGeom prst="line">
              <a:avLst/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6552158" y="4800600"/>
              <a:ext cx="5196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.49</a:t>
              </a:r>
              <a:endParaRPr lang="en-US" sz="2000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334000" y="5162490"/>
            <a:ext cx="2993474" cy="1744116"/>
            <a:chOff x="5312326" y="3486090"/>
            <a:chExt cx="2993474" cy="1744116"/>
          </a:xfrm>
        </p:grpSpPr>
        <p:sp>
          <p:nvSpPr>
            <p:cNvPr id="100" name="TextBox 99"/>
            <p:cNvSpPr txBox="1"/>
            <p:nvPr/>
          </p:nvSpPr>
          <p:spPr>
            <a:xfrm>
              <a:off x="6531526" y="3486090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1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312326" y="4019490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2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769526" y="4800600"/>
              <a:ext cx="4138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4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903126" y="4019490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3</a:t>
              </a:r>
              <a:endParaRPr lang="en-US" sz="2000" baseline="-250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445926" y="4800600"/>
              <a:ext cx="407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5</a:t>
              </a:r>
            </a:p>
          </p:txBody>
        </p:sp>
        <p:cxnSp>
          <p:nvCxnSpPr>
            <p:cNvPr id="105" name="Straight Connector 104"/>
            <p:cNvCxnSpPr/>
            <p:nvPr/>
          </p:nvCxnSpPr>
          <p:spPr>
            <a:xfrm rot="5400000" flipH="1" flipV="1">
              <a:off x="6711200" y="4141280"/>
              <a:ext cx="1588" cy="1469452"/>
            </a:xfrm>
            <a:prstGeom prst="line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6546274" y="4495800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.55</a:t>
              </a:r>
              <a:endParaRPr lang="en-US" sz="20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477000" y="4095690"/>
              <a:ext cx="5196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.49</a:t>
              </a:r>
              <a:endParaRPr lang="en-US" sz="2000" dirty="0"/>
            </a:p>
          </p:txBody>
        </p:sp>
        <p:cxnSp>
          <p:nvCxnSpPr>
            <p:cNvPr id="110" name="Straight Connector 109"/>
            <p:cNvCxnSpPr>
              <a:stCxn id="102" idx="0"/>
              <a:endCxn id="103" idx="1"/>
            </p:cNvCxnSpPr>
            <p:nvPr/>
          </p:nvCxnSpPr>
          <p:spPr>
            <a:xfrm rot="5400000" flipH="1" flipV="1">
              <a:off x="6649273" y="3546747"/>
              <a:ext cx="581055" cy="1926652"/>
            </a:xfrm>
            <a:prstGeom prst="line">
              <a:avLst/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endCxn id="103" idx="1"/>
            </p:cNvCxnSpPr>
            <p:nvPr/>
          </p:nvCxnSpPr>
          <p:spPr>
            <a:xfrm rot="5400000" flipH="1" flipV="1">
              <a:off x="7384000" y="4281474"/>
              <a:ext cx="581055" cy="457198"/>
            </a:xfrm>
            <a:prstGeom prst="line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7733951" y="4343400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.55</a:t>
              </a:r>
              <a:endParaRPr lang="en-US" sz="2000" dirty="0"/>
            </a:p>
          </p:txBody>
        </p:sp>
        <p:cxnSp>
          <p:nvCxnSpPr>
            <p:cNvPr id="115" name="Straight Connector 114"/>
            <p:cNvCxnSpPr/>
            <p:nvPr/>
          </p:nvCxnSpPr>
          <p:spPr>
            <a:xfrm rot="5400000" flipH="1" flipV="1">
              <a:off x="6616399" y="3442001"/>
              <a:ext cx="581055" cy="1926652"/>
            </a:xfrm>
            <a:prstGeom prst="line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/>
            <p:cNvSpPr txBox="1"/>
            <p:nvPr/>
          </p:nvSpPr>
          <p:spPr>
            <a:xfrm>
              <a:off x="6858000" y="4324290"/>
              <a:ext cx="5196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.49</a:t>
              </a:r>
              <a:endParaRPr lang="en-US" sz="2000" dirty="0"/>
            </a:p>
          </p:txBody>
        </p:sp>
        <p:cxnSp>
          <p:nvCxnSpPr>
            <p:cNvPr id="117" name="Straight Connector 116"/>
            <p:cNvCxnSpPr/>
            <p:nvPr/>
          </p:nvCxnSpPr>
          <p:spPr>
            <a:xfrm rot="5400000" flipH="1" flipV="1">
              <a:off x="7481872" y="4329128"/>
              <a:ext cx="581055" cy="457198"/>
            </a:xfrm>
            <a:prstGeom prst="line">
              <a:avLst/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7162800" y="4343400"/>
              <a:ext cx="5180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.44</a:t>
              </a:r>
              <a:endParaRPr lang="en-US" sz="2000" dirty="0"/>
            </a:p>
          </p:txBody>
        </p:sp>
        <p:cxnSp>
          <p:nvCxnSpPr>
            <p:cNvPr id="119" name="Straight Connector 118"/>
            <p:cNvCxnSpPr/>
            <p:nvPr/>
          </p:nvCxnSpPr>
          <p:spPr>
            <a:xfrm rot="5400000" flipH="1" flipV="1">
              <a:off x="6732080" y="4217480"/>
              <a:ext cx="1588" cy="1469452"/>
            </a:xfrm>
            <a:prstGeom prst="line">
              <a:avLst/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6552158" y="4830096"/>
              <a:ext cx="5180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.44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Motivating Example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71600" y="1203960"/>
          <a:ext cx="6477000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97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Accuracy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Round</a:t>
                      </a:r>
                      <a:r>
                        <a:rPr lang="en-US" i="1" baseline="0" dirty="0" smtClean="0"/>
                        <a:t> 1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/>
                        <a:t>.52</a:t>
                      </a:r>
                      <a:endParaRPr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/>
                        <a:t>.42</a:t>
                      </a:r>
                      <a:endParaRPr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/>
                        <a:t>.53</a:t>
                      </a:r>
                      <a:endParaRPr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/>
                        <a:t>.53</a:t>
                      </a:r>
                      <a:endParaRPr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/>
                        <a:t>.53</a:t>
                      </a:r>
                      <a:endParaRPr lang="en-US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Round 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/>
                        <a:t>.63</a:t>
                      </a:r>
                      <a:endParaRPr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/>
                        <a:t>.46</a:t>
                      </a:r>
                      <a:endParaRPr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/>
                        <a:t>.55</a:t>
                      </a:r>
                      <a:endParaRPr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/>
                        <a:t>.55</a:t>
                      </a:r>
                      <a:endParaRPr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/>
                        <a:t>.55</a:t>
                      </a:r>
                      <a:endParaRPr lang="en-US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Round 3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/>
                        <a:t>.71</a:t>
                      </a:r>
                      <a:endParaRPr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/>
                        <a:t>.52</a:t>
                      </a:r>
                      <a:endParaRPr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/>
                        <a:t>.53</a:t>
                      </a:r>
                      <a:endParaRPr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/>
                        <a:t>.53</a:t>
                      </a:r>
                      <a:endParaRPr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/>
                        <a:t>.37</a:t>
                      </a:r>
                      <a:endParaRPr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Round 4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/>
                        <a:t>.79</a:t>
                      </a:r>
                      <a:endParaRPr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/>
                        <a:t>.57</a:t>
                      </a:r>
                      <a:endParaRPr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/>
                        <a:t>.48</a:t>
                      </a:r>
                      <a:endParaRPr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/>
                        <a:t>.48</a:t>
                      </a:r>
                      <a:endParaRPr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/>
                        <a:t>.31</a:t>
                      </a:r>
                      <a:endParaRPr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…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/>
                        <a:t>…</a:t>
                      </a:r>
                      <a:endParaRPr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/>
                        <a:t>…</a:t>
                      </a:r>
                      <a:endParaRPr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/>
                        <a:t>…</a:t>
                      </a:r>
                      <a:endParaRPr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/>
                        <a:t>…</a:t>
                      </a:r>
                      <a:endParaRPr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/>
                        <a:t>…</a:t>
                      </a:r>
                      <a:endParaRPr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Round 11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.97</a:t>
                      </a:r>
                      <a:endParaRPr lang="en-US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.61</a:t>
                      </a:r>
                      <a:endParaRPr lang="en-US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.40</a:t>
                      </a:r>
                      <a:endParaRPr lang="en-US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.40</a:t>
                      </a:r>
                      <a:endParaRPr lang="en-US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.21</a:t>
                      </a:r>
                      <a:endParaRPr lang="en-US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371600" y="3891280"/>
          <a:ext cx="6477000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/>
                <a:gridCol w="990600"/>
                <a:gridCol w="1066800"/>
                <a:gridCol w="1066800"/>
                <a:gridCol w="1066800"/>
                <a:gridCol w="9906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Value</a:t>
                      </a:r>
                    </a:p>
                    <a:p>
                      <a:pPr algn="ctr"/>
                      <a:r>
                        <a:rPr lang="en-US" sz="1800" dirty="0" smtClean="0"/>
                        <a:t>Confidence</a:t>
                      </a:r>
                      <a:endParaRPr lang="en-US" sz="18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Carey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Halevy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UCI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AT&amp;T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BEA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Google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UW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smtClean="0"/>
                        <a:t>Round</a:t>
                      </a:r>
                      <a:r>
                        <a:rPr lang="en-US" i="1" baseline="0" smtClean="0"/>
                        <a:t> 1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Round 2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2.12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2.74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2.12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Round 3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2.24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3.59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2.24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Round 4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2.51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2.14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4.01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2.14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…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Round 11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4.73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1.47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6.67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1.47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8222456" cy="52578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Dataset: </a:t>
            </a:r>
            <a:r>
              <a:rPr lang="en-US" altLang="zh-CN" sz="3200" dirty="0" err="1" smtClean="0">
                <a:ea typeface="SimSun" pitchFamily="2" charset="-122"/>
              </a:rPr>
              <a:t>AbeBooks</a:t>
            </a:r>
            <a:endParaRPr lang="en-US" altLang="zh-CN" sz="3200" dirty="0" smtClean="0">
              <a:ea typeface="SimSun" pitchFamily="2" charset="-122"/>
            </a:endParaRP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877 bookstores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1263 CS books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24364 listings, w. ISBN, author-list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After pre-cleaning, each book on </a:t>
            </a:r>
            <a:r>
              <a:rPr lang="en-US" altLang="zh-CN" sz="2800" dirty="0" err="1" smtClean="0">
                <a:ea typeface="SimSun" pitchFamily="2" charset="-122"/>
              </a:rPr>
              <a:t>avg</a:t>
            </a:r>
            <a:r>
              <a:rPr lang="en-US" altLang="zh-CN" sz="2800" dirty="0" smtClean="0">
                <a:ea typeface="SimSun" pitchFamily="2" charset="-122"/>
              </a:rPr>
              <a:t> has 19 listings and 4 author lists (ranges from 1-23)</a:t>
            </a:r>
            <a:endParaRPr lang="en-US" altLang="zh-CN" sz="2000" dirty="0" smtClean="0">
              <a:ea typeface="SimSun" pitchFamily="2" charset="-122"/>
            </a:endParaRPr>
          </a:p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Golden standard: 100 random books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Manually check author list from book cover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Measure: </a:t>
            </a:r>
            <a:r>
              <a:rPr lang="en-US" altLang="zh-CN" sz="2800" dirty="0" smtClean="0">
                <a:ea typeface="SimSun" pitchFamily="2" charset="-122"/>
              </a:rPr>
              <a:t>Precision=#(</a:t>
            </a:r>
            <a:r>
              <a:rPr lang="en-US" altLang="zh-CN" sz="2800" dirty="0" err="1" smtClean="0">
                <a:ea typeface="SimSun" pitchFamily="2" charset="-122"/>
              </a:rPr>
              <a:t>Corr</a:t>
            </a:r>
            <a:r>
              <a:rPr lang="en-US" altLang="zh-CN" sz="2800" dirty="0" smtClean="0">
                <a:ea typeface="SimSun" pitchFamily="2" charset="-122"/>
              </a:rPr>
              <a:t> author lists)/#(All lists)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Parameters: c=.8, </a:t>
            </a:r>
            <a:r>
              <a:rPr lang="el-GR" altLang="zh-CN" sz="3200" dirty="0" smtClean="0">
                <a:ea typeface="SimSun" pitchFamily="2" charset="-122"/>
              </a:rPr>
              <a:t>ε</a:t>
            </a:r>
            <a:r>
              <a:rPr lang="en-US" altLang="zh-CN" sz="3200" dirty="0" smtClean="0">
                <a:ea typeface="SimSun" pitchFamily="2" charset="-122"/>
              </a:rPr>
              <a:t>=.2, n=100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ranging the </a:t>
            </a:r>
            <a:r>
              <a:rPr lang="en-US" altLang="zh-CN" sz="2800" dirty="0" err="1" smtClean="0">
                <a:ea typeface="SimSun" pitchFamily="2" charset="-122"/>
              </a:rPr>
              <a:t>paras</a:t>
            </a:r>
            <a:r>
              <a:rPr lang="en-US" altLang="zh-CN" sz="2800" dirty="0" smtClean="0">
                <a:ea typeface="SimSun" pitchFamily="2" charset="-122"/>
              </a:rPr>
              <a:t> did not change the results much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3200" dirty="0" err="1" smtClean="0">
                <a:ea typeface="SimSun" pitchFamily="2" charset="-122"/>
              </a:rPr>
              <a:t>WindowsXP</a:t>
            </a:r>
            <a:r>
              <a:rPr lang="en-US" altLang="zh-CN" sz="3200" dirty="0" smtClean="0">
                <a:ea typeface="SimSun" pitchFamily="2" charset="-122"/>
              </a:rPr>
              <a:t>, 64 2 GHz CPU, 960MB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Voting and Types of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8222456" cy="495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Naïve voting has precision .71</a:t>
            </a:r>
          </a:p>
          <a:p>
            <a:pPr>
              <a:buFont typeface="Wingdings" pitchFamily="2" charset="2"/>
              <a:buChar char="q"/>
            </a:pPr>
            <a:endParaRPr lang="en-US" altLang="zh-CN" sz="2800" dirty="0" smtClean="0">
              <a:ea typeface="SimSun" pitchFamily="2" charset="-122"/>
            </a:endParaRPr>
          </a:p>
          <a:p>
            <a:pPr lvl="1">
              <a:buFont typeface="Wingdings" pitchFamily="2" charset="2"/>
              <a:buChar char="q"/>
            </a:pPr>
            <a:endParaRPr lang="en-US" altLang="zh-CN" sz="3600" dirty="0" smtClean="0">
              <a:ea typeface="SimSun" pitchFamily="2" charset="-12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2362200"/>
          <a:ext cx="6096000" cy="31089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3434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Error</a:t>
                      </a:r>
                      <a:r>
                        <a:rPr lang="en-US" sz="2800" baseline="0" dirty="0" smtClean="0"/>
                        <a:t> type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Num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Missing authors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23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Additional authors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Mis</a:t>
                      </a:r>
                      <a:r>
                        <a:rPr lang="en-US" sz="2800" dirty="0" smtClean="0"/>
                        <a:t>-ordering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Mis</a:t>
                      </a:r>
                      <a:r>
                        <a:rPr lang="en-US" sz="2800" dirty="0" smtClean="0"/>
                        <a:t>-spelling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Incomplete names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of Various Components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2164080"/>
          <a:ext cx="7924799" cy="3627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62400"/>
                <a:gridCol w="1374710"/>
                <a:gridCol w="1216090"/>
                <a:gridCol w="13715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Methods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Prec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#</a:t>
                      </a:r>
                      <a:r>
                        <a:rPr lang="en-US" sz="2800" dirty="0" err="1" smtClean="0"/>
                        <a:t>Rnds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Time(s)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Naïve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.71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.2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Only value similarity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.74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.2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Only source accuracy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.79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23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1.1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Only source dependence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.83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28.3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Depen+accu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.87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22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185.8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Depen+accu+sim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.89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18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197.5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609600" y="5867400"/>
            <a:ext cx="3124200" cy="914400"/>
          </a:xfrm>
          <a:prstGeom prst="wedgeRectCallout">
            <a:avLst>
              <a:gd name="adj1" fmla="val 92464"/>
              <a:gd name="adj2" fmla="val -90726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ea typeface="SimSun" pitchFamily="2" charset="-122"/>
              </a:rPr>
              <a:t>Precision improves by 25.4% over Naïve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381000" y="1143000"/>
            <a:ext cx="3657600" cy="914400"/>
          </a:xfrm>
          <a:prstGeom prst="wedgeRectCallout">
            <a:avLst>
              <a:gd name="adj1" fmla="val 77653"/>
              <a:gd name="adj2" fmla="val 309274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ea typeface="SimSun" pitchFamily="2" charset="-122"/>
              </a:rPr>
              <a:t>Considering dependence improves the results most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5105400" y="6096000"/>
            <a:ext cx="3657600" cy="533400"/>
          </a:xfrm>
          <a:prstGeom prst="wedgeRectCallout">
            <a:avLst>
              <a:gd name="adj1" fmla="val 7089"/>
              <a:gd name="adj2" fmla="val -120987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ea typeface="SimSun" pitchFamily="2" charset="-122"/>
              </a:rPr>
              <a:t>Reasonably fast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219200"/>
            <a:ext cx="8222456" cy="5334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2916 bookstore pairs provide data on at least the same 10 books; 508 pairs are likely to be dependent</a:t>
            </a:r>
          </a:p>
          <a:p>
            <a:pPr>
              <a:buFont typeface="Wingdings" pitchFamily="2" charset="2"/>
              <a:buChar char="q"/>
            </a:pPr>
            <a:endParaRPr lang="en-US" altLang="zh-CN" sz="3200" dirty="0" smtClean="0">
              <a:ea typeface="SimSun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Discovered Dependence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2209800"/>
          <a:ext cx="7924799" cy="4536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62400"/>
                <a:gridCol w="1374710"/>
                <a:gridCol w="1216090"/>
                <a:gridCol w="13715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Bookstore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#Copiers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#Books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Accu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Caiman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17.5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1024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.55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MildredsBooks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14.5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123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.88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COBU GmbH &amp; Co. KG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13.5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131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.91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THESAINTBOOKSTORE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13.5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321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.84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Limelight Bookshop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921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.54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Revaluation Books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1091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.76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Players Quest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11.5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212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.82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AshleyJohnson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11.5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77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.79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Powell’s Books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547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.55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AlphaCraze.com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10.5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157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.85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Avg</a:t>
                      </a:r>
                      <a:endParaRPr lang="en-US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12.8</a:t>
                      </a:r>
                      <a:endParaRPr lang="en-US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460</a:t>
                      </a:r>
                      <a:endParaRPr lang="en-US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.75</a:t>
                      </a:r>
                      <a:endParaRPr lang="en-US" sz="1800" b="1" i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Rectangular Callout 11"/>
          <p:cNvSpPr/>
          <p:nvPr/>
        </p:nvSpPr>
        <p:spPr>
          <a:xfrm>
            <a:off x="914400" y="3429000"/>
            <a:ext cx="3657600" cy="2286000"/>
          </a:xfrm>
          <a:prstGeom prst="wedgeRectCallout">
            <a:avLst>
              <a:gd name="adj1" fmla="val 98621"/>
              <a:gd name="adj2" fmla="val 87154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ea typeface="SimSun" pitchFamily="2" charset="-122"/>
              </a:rPr>
              <a:t>Among all bookstores, on </a:t>
            </a:r>
            <a:r>
              <a:rPr lang="en-US" altLang="zh-CN" sz="2400" dirty="0" err="1" smtClean="0">
                <a:solidFill>
                  <a:schemeClr val="tx1"/>
                </a:solidFill>
                <a:ea typeface="SimSun" pitchFamily="2" charset="-122"/>
              </a:rPr>
              <a:t>avg</a:t>
            </a:r>
            <a:r>
              <a:rPr lang="en-US" altLang="zh-CN" sz="2400" dirty="0" smtClean="0">
                <a:solidFill>
                  <a:schemeClr val="tx1"/>
                </a:solidFill>
                <a:ea typeface="SimSun" pitchFamily="2" charset="-122"/>
              </a:rPr>
              <a:t> each provides 28 books; conforming to the intuition that small bookstores are more likely to copy from large ones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5257800" y="4267200"/>
            <a:ext cx="3657600" cy="1447800"/>
          </a:xfrm>
          <a:prstGeom prst="wedgeRectCallout">
            <a:avLst>
              <a:gd name="adj1" fmla="val 24427"/>
              <a:gd name="adj2" fmla="val 101993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ea typeface="SimSun" pitchFamily="2" charset="-122"/>
              </a:rPr>
              <a:t>Accuracy not very high; applying Naïve obtains precision of only .58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219200"/>
            <a:ext cx="8222456" cy="5334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46 bookstores provide data on more than 10 books in the golden standard</a:t>
            </a:r>
          </a:p>
          <a:p>
            <a:pPr>
              <a:buFont typeface="Wingdings" pitchFamily="2" charset="2"/>
              <a:buChar char="q"/>
            </a:pPr>
            <a:endParaRPr lang="en-US" altLang="zh-CN" sz="3200" dirty="0" smtClean="0">
              <a:ea typeface="SimSun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Computed Source Accuracy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2362200"/>
          <a:ext cx="7620000" cy="2971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07442"/>
                <a:gridCol w="1598500"/>
                <a:gridCol w="1414058"/>
              </a:tblGrid>
              <a:tr h="59436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Avg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accu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Avg</a:t>
                      </a:r>
                      <a:r>
                        <a:rPr lang="en-US" sz="2400" dirty="0" smtClean="0"/>
                        <a:t> diff</a:t>
                      </a:r>
                      <a:endParaRPr lang="en-US" sz="2400" dirty="0"/>
                    </a:p>
                  </a:txBody>
                  <a:tcPr anchor="ctr"/>
                </a:tc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Sampled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.542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 anchor="ctr"/>
                </a:tc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Only Accuracy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.623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.096</a:t>
                      </a:r>
                      <a:endParaRPr lang="en-US" sz="2400" dirty="0"/>
                    </a:p>
                  </a:txBody>
                  <a:tcPr anchor="ctr"/>
                </a:tc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Depen+Accu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.614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.087</a:t>
                      </a:r>
                      <a:endParaRPr lang="en-US" sz="2400" dirty="0"/>
                    </a:p>
                  </a:txBody>
                  <a:tcPr anchor="ctr"/>
                </a:tc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Depen+Accu+Sim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.607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.082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5105400" y="5638800"/>
            <a:ext cx="3581400" cy="914400"/>
          </a:xfrm>
          <a:prstGeom prst="wedgeRectCallout">
            <a:avLst>
              <a:gd name="adj1" fmla="val 18349"/>
              <a:gd name="adj2" fmla="val -93952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ea typeface="SimSun" pitchFamily="2" charset="-122"/>
              </a:rPr>
              <a:t>Effective in computation of source accuracy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990600" y="5638800"/>
            <a:ext cx="3581400" cy="914400"/>
          </a:xfrm>
          <a:prstGeom prst="wedgeRectCallout">
            <a:avLst>
              <a:gd name="adj1" fmla="val 125418"/>
              <a:gd name="adj2" fmla="val -179436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ea typeface="SimSun" pitchFamily="2" charset="-122"/>
              </a:rPr>
              <a:t>Considering dependence makes improvement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8222456" cy="495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CN" sz="3200" dirty="0" smtClean="0">
                <a:solidFill>
                  <a:schemeClr val="bg2">
                    <a:lumMod val="75000"/>
                  </a:schemeClr>
                </a:solidFill>
                <a:ea typeface="SimSun" pitchFamily="2" charset="-122"/>
              </a:rPr>
              <a:t>Motivation and intuitions for solution</a:t>
            </a:r>
          </a:p>
          <a:p>
            <a:r>
              <a:rPr lang="en-US" altLang="zh-CN" sz="3200" dirty="0" smtClean="0">
                <a:ea typeface="SimSun" pitchFamily="2" charset="-122"/>
              </a:rPr>
              <a:t>	  </a:t>
            </a:r>
            <a:r>
              <a:rPr lang="en-US" altLang="zh-CN" sz="3200" dirty="0" smtClean="0">
                <a:solidFill>
                  <a:schemeClr val="bg2">
                    <a:lumMod val="75000"/>
                  </a:schemeClr>
                </a:solidFill>
                <a:ea typeface="SimSun" pitchFamily="2" charset="-122"/>
              </a:rPr>
              <a:t>For a static world [VLDB’09]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zh-CN" sz="2800" dirty="0" smtClean="0">
                <a:solidFill>
                  <a:schemeClr val="bg2">
                    <a:lumMod val="75000"/>
                  </a:schemeClr>
                </a:solidFill>
                <a:ea typeface="SimSun" pitchFamily="2" charset="-122"/>
              </a:rPr>
              <a:t>Techniques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zh-CN" sz="2800" dirty="0" smtClean="0">
                <a:solidFill>
                  <a:schemeClr val="bg2">
                    <a:lumMod val="75000"/>
                  </a:schemeClr>
                </a:solidFill>
                <a:ea typeface="SimSun" pitchFamily="2" charset="-122"/>
              </a:rPr>
              <a:t>Experimental Results</a:t>
            </a:r>
          </a:p>
          <a:p>
            <a:r>
              <a:rPr lang="en-US" altLang="zh-CN" sz="3200" dirty="0" smtClean="0">
                <a:ea typeface="SimSun" pitchFamily="2" charset="-122"/>
              </a:rPr>
              <a:t>	For a dynamic world [VLDB’09]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Techniques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Experimental Results</a:t>
            </a:r>
          </a:p>
          <a:p>
            <a:pPr lvl="1">
              <a:buNone/>
            </a:pPr>
            <a:r>
              <a:rPr lang="en-US" altLang="zh-CN" sz="3200" dirty="0" smtClean="0">
                <a:ea typeface="SimSun" pitchFamily="2" charset="-122"/>
              </a:rPr>
              <a:t>		Framework of the </a:t>
            </a: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  <a:ea typeface="SimSun" pitchFamily="2" charset="-122"/>
              </a:rPr>
              <a:t>Solomon</a:t>
            </a:r>
            <a:r>
              <a:rPr lang="en-US" altLang="zh-CN" sz="3200" dirty="0" smtClean="0">
                <a:ea typeface="SimSun" pitchFamily="2" charset="-122"/>
              </a:rPr>
              <a:t> project and 	future work</a:t>
            </a:r>
            <a:r>
              <a:rPr lang="en-US" altLang="zh-CN" sz="3600" dirty="0" smtClean="0">
                <a:ea typeface="SimSun" pitchFamily="2" charset="-122"/>
              </a:rPr>
              <a:t> </a:t>
            </a:r>
            <a:r>
              <a:rPr lang="en-US" altLang="zh-CN" sz="3200" dirty="0" smtClean="0">
                <a:ea typeface="SimSun" pitchFamily="2" charset="-122"/>
              </a:rPr>
              <a:t>[CIDR’09]</a:t>
            </a:r>
            <a:endParaRPr lang="en-US" altLang="zh-CN" sz="3600" dirty="0" smtClean="0">
              <a:ea typeface="SimSun" pitchFamily="2" charset="-122"/>
            </a:endParaRPr>
          </a:p>
          <a:p>
            <a:pPr>
              <a:buFont typeface="Wingdings" pitchFamily="2" charset="2"/>
              <a:buChar char="q"/>
            </a:pPr>
            <a:endParaRPr lang="en-US" altLang="zh-CN" sz="3200" b="1" dirty="0" smtClean="0">
              <a:ea typeface="SimSun" pitchFamily="2" charset="-122"/>
            </a:endParaRPr>
          </a:p>
        </p:txBody>
      </p:sp>
      <p:pic>
        <p:nvPicPr>
          <p:cNvPr id="72706" name="Picture 2" descr="http://images.google.com/url?source=imgres&amp;ct=img&amp;q=http://craigharper.com.au/uploaded_images/17-702796.jpg&amp;usg=AFQjCNEEVKfr1jqznyxTWsamqoAGghcn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733800"/>
            <a:ext cx="609600" cy="728827"/>
          </a:xfrm>
          <a:prstGeom prst="rect">
            <a:avLst/>
          </a:prstGeom>
          <a:noFill/>
        </p:spPr>
      </p:pic>
      <p:pic>
        <p:nvPicPr>
          <p:cNvPr id="72708" name="Picture 4" descr="http://images.google.com/url?source=imgres&amp;ct=img&amp;q=http://www.webresourcesdepot.com/wp-content/uploads/image/free-vector-world-map.gif&amp;usg=AFQjCNECcOcTZSa1L813K19LWlEx5Le0-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133600"/>
            <a:ext cx="970671" cy="657225"/>
          </a:xfrm>
          <a:prstGeom prst="rect">
            <a:avLst/>
          </a:prstGeom>
          <a:noFill/>
        </p:spPr>
      </p:pic>
      <p:pic>
        <p:nvPicPr>
          <p:cNvPr id="6" name="Picture 2" descr="http://www.phoenixmasonry.org/images/King_Solom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410200"/>
            <a:ext cx="791908" cy="1070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343400" y="1524000"/>
            <a:ext cx="457200" cy="464820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a Dynamic World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248696"/>
          <a:ext cx="85344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371600"/>
                <a:gridCol w="1371600"/>
                <a:gridCol w="1219200"/>
                <a:gridCol w="1143000"/>
                <a:gridCol w="1371600"/>
              </a:tblGrid>
              <a:tr h="3810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Stonebraker</a:t>
                      </a:r>
                      <a:r>
                        <a:rPr lang="en-US" dirty="0" smtClean="0"/>
                        <a:t> </a:t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MIT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UCB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MIT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MIT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MS</a:t>
                      </a:r>
                    </a:p>
                  </a:txBody>
                  <a:tcPr/>
                </a:tc>
              </a:tr>
              <a:tr h="960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Dewitt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MSR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MSR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Wisc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Wisc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sym typeface="Symbol"/>
                        </a:rPr>
                        <a:t>Wisc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Bernstein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MSR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MSR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MSR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MSR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MSR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985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Carey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UCI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AT&amp;T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BEA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BEA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BEA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Halevy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Google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Google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UW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UW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UW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a Dynamic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5105400"/>
            <a:ext cx="8222456" cy="1447800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en-US" altLang="zh-CN" sz="3200" dirty="0" smtClean="0">
              <a:ea typeface="SimSun" pitchFamily="2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 smtClean="0">
                <a:ea typeface="SimSun" pitchFamily="2" charset="-122"/>
              </a:rPr>
              <a:t>True values can evolve over time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 smtClean="0">
                <a:ea typeface="SimSun" pitchFamily="2" charset="-122"/>
              </a:rPr>
              <a:t>Low-quality data can be caused by different reasons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 smtClean="0">
                <a:ea typeface="SimSun" pitchFamily="2" charset="-122"/>
              </a:rPr>
              <a:t>Copying relationship can evolve over time as well</a:t>
            </a:r>
            <a:endParaRPr lang="en-US" altLang="zh-CN" sz="2800" dirty="0" smtClean="0">
              <a:ea typeface="SimSun" pitchFamily="2" charset="-12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219200"/>
          <a:ext cx="85344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371600"/>
                <a:gridCol w="1371600"/>
                <a:gridCol w="1219200"/>
                <a:gridCol w="1143000"/>
                <a:gridCol w="1371600"/>
              </a:tblGrid>
              <a:tr h="3810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Stonebraker</a:t>
                      </a:r>
                      <a:r>
                        <a:rPr lang="en-US" dirty="0" smtClean="0"/>
                        <a:t> </a:t>
                      </a:r>
                      <a:br>
                        <a:rPr lang="en-US" dirty="0" smtClean="0"/>
                      </a:br>
                      <a:r>
                        <a:rPr lang="en-US" sz="1600" dirty="0" smtClean="0"/>
                        <a:t>(</a:t>
                      </a:r>
                      <a:r>
                        <a:rPr lang="az-Cyrl-AZ" sz="1600" dirty="0" smtClean="0"/>
                        <a:t>Ѳ</a:t>
                      </a:r>
                      <a:r>
                        <a:rPr lang="en-US" sz="1600" dirty="0" smtClean="0"/>
                        <a:t>, UCB), (02, 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</a:t>
                      </a:r>
                      <a:r>
                        <a:rPr lang="en-US" sz="160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(03,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MIT)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(00, UCB)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(01, UCB)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(06, MIT)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(05, MIT)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(03, UCB)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(05, MS)</a:t>
                      </a:r>
                    </a:p>
                  </a:txBody>
                  <a:tcPr/>
                </a:tc>
              </a:tr>
              <a:tr h="960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Dewitt</a:t>
                      </a:r>
                    </a:p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az-Cyrl-AZ" sz="1600" dirty="0" smtClean="0"/>
                        <a:t>Ѳ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Wisc</a:t>
                      </a:r>
                      <a:r>
                        <a:rPr lang="en-US" sz="1600" dirty="0" smtClean="0"/>
                        <a:t>), (08, 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MSR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(00,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Wisc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(09, MSR)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(00,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UW)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(01,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Wisc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(08,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MSR)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(01, UW)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(02,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Wisc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(05,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Wisc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(03, UW)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(05,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sym typeface="Symbol"/>
                        </a:rPr>
                        <a:t>)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sym typeface="Symbol"/>
                        </a:rPr>
                        <a:t>(07,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  <a:sym typeface="Symbol"/>
                        </a:rPr>
                        <a:t>Wisc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sym typeface="Symbol"/>
                        </a:rPr>
                        <a:t>)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Bernstein </a:t>
                      </a:r>
                      <a:r>
                        <a:rPr lang="en-US" sz="1600" dirty="0" smtClean="0"/>
                        <a:t>(</a:t>
                      </a:r>
                      <a:r>
                        <a:rPr lang="az-Cyrl-AZ" sz="1600" dirty="0" smtClean="0"/>
                        <a:t>Ѳ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b="1" i="1" dirty="0" smtClean="0"/>
                        <a:t>MSR</a:t>
                      </a:r>
                      <a:r>
                        <a:rPr lang="en-US" sz="160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(00, MSR)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(00, MSR)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(01, MSR)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(07, MSR)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(03, MSR)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985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Carey </a:t>
                      </a:r>
                      <a:r>
                        <a:rPr lang="en-US" sz="1600" dirty="0" smtClean="0"/>
                        <a:t>(</a:t>
                      </a:r>
                      <a:r>
                        <a:rPr lang="az-Cyrl-AZ" sz="1600" dirty="0" smtClean="0"/>
                        <a:t>Ѳ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Propell</a:t>
                      </a:r>
                      <a:r>
                        <a:rPr lang="en-US" sz="1600" dirty="0" smtClean="0"/>
                        <a:t>),</a:t>
                      </a:r>
                    </a:p>
                    <a:p>
                      <a:pPr algn="ctr"/>
                      <a:r>
                        <a:rPr lang="en-US" sz="1600" dirty="0" smtClean="0"/>
                        <a:t>(02,</a:t>
                      </a:r>
                      <a:r>
                        <a:rPr lang="en-US" sz="1600" baseline="0" dirty="0" smtClean="0"/>
                        <a:t> BEA), (08, </a:t>
                      </a:r>
                      <a:r>
                        <a:rPr lang="en-US" sz="1600" b="1" i="1" baseline="0" dirty="0" smtClean="0"/>
                        <a:t>UCI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(04, BEA)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(09, UCI)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(05, AT&amp;T)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(06, BEA)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(07, BEA)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(07, BEA)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Halevy</a:t>
                      </a:r>
                    </a:p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az-Cyrl-AZ" sz="1600" dirty="0" smtClean="0"/>
                        <a:t>Ѳ</a:t>
                      </a:r>
                      <a:r>
                        <a:rPr lang="en-US" sz="1600" dirty="0" smtClean="0"/>
                        <a:t>, UW), (05, </a:t>
                      </a:r>
                      <a:r>
                        <a:rPr lang="en-US" sz="1600" b="1" i="1" dirty="0" smtClean="0"/>
                        <a:t>Google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(00,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UW)</a:t>
                      </a:r>
                    </a:p>
                    <a:p>
                      <a:pPr algn="ctr"/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(07,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Google)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(00,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Wisc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(02, UW)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(05, Google)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(01,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Wisc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(06, UW)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(05, UW)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(03,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Wisc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(05, Google)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(07,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UW)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4114800" y="3909850"/>
            <a:ext cx="990600" cy="304800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ERR!</a:t>
            </a:r>
          </a:p>
        </p:txBody>
      </p:sp>
      <p:sp>
        <p:nvSpPr>
          <p:cNvPr id="8" name="Oval 7"/>
          <p:cNvSpPr/>
          <p:nvPr/>
        </p:nvSpPr>
        <p:spPr>
          <a:xfrm>
            <a:off x="7848600" y="2133600"/>
            <a:ext cx="914400" cy="304800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ERR!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733800" y="1905000"/>
            <a:ext cx="16764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B0F0"/>
                </a:solidFill>
              </a:rPr>
              <a:t>Out-of-date!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105400" y="2895600"/>
            <a:ext cx="16764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B0F0"/>
                </a:solidFill>
              </a:rPr>
              <a:t>Out-of-date!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48400" y="2590800"/>
            <a:ext cx="16764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B0F0"/>
                </a:solidFill>
              </a:rPr>
              <a:t>Out-of-date!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34000" y="4876800"/>
            <a:ext cx="1066800" cy="3048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SLOW!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467600" y="3886200"/>
            <a:ext cx="16764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B0F0"/>
                </a:solidFill>
              </a:rPr>
              <a:t>Out-of-date!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553200" y="4648200"/>
            <a:ext cx="1066800" cy="3048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SLOW!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772400" y="5181600"/>
            <a:ext cx="1066800" cy="3048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SLOW!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105400" y="3886200"/>
            <a:ext cx="16764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B0F0"/>
                </a:solidFill>
              </a:rPr>
              <a:t>Out-of-date!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24600" y="3886200"/>
            <a:ext cx="16764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B0F0"/>
                </a:solidFill>
              </a:rPr>
              <a:t>Out-of-date!</a:t>
            </a:r>
            <a:endParaRPr lang="en-US" sz="1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Can Be Erroneous (I)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8364" t="18031" r="12174" b="14603"/>
          <a:stretch>
            <a:fillRect/>
          </a:stretch>
        </p:blipFill>
        <p:spPr bwMode="auto">
          <a:xfrm>
            <a:off x="1219200" y="1219200"/>
            <a:ext cx="6629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2" name="Picture 2" descr="[PHOTO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733800"/>
            <a:ext cx="1066800" cy="1600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85870" y="6383179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7/2009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a Dynamic World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219200"/>
          <a:ext cx="85344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371600"/>
                <a:gridCol w="1371600"/>
                <a:gridCol w="1219200"/>
                <a:gridCol w="1143000"/>
                <a:gridCol w="1371600"/>
              </a:tblGrid>
              <a:tr h="3810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Stonebraker</a:t>
                      </a:r>
                      <a:r>
                        <a:rPr lang="en-US" dirty="0" smtClean="0"/>
                        <a:t> </a:t>
                      </a:r>
                      <a:br>
                        <a:rPr lang="en-US" dirty="0" smtClean="0"/>
                      </a:br>
                      <a:r>
                        <a:rPr lang="en-US" sz="1600" dirty="0" smtClean="0"/>
                        <a:t>(</a:t>
                      </a:r>
                      <a:r>
                        <a:rPr lang="az-Cyrl-AZ" sz="1600" dirty="0" smtClean="0"/>
                        <a:t>Ѳ</a:t>
                      </a:r>
                      <a:r>
                        <a:rPr lang="en-US" sz="1600" dirty="0" smtClean="0"/>
                        <a:t>, UCB), (02, 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</a:t>
                      </a:r>
                      <a:r>
                        <a:rPr lang="en-US" sz="160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(03,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MIT)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(00, UCB)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(01, UCB)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(06, MIT)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(05, MIT)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(03, UCB)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(05, MS)</a:t>
                      </a:r>
                    </a:p>
                  </a:txBody>
                  <a:tcPr/>
                </a:tc>
              </a:tr>
              <a:tr h="960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Dewitt</a:t>
                      </a:r>
                    </a:p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az-Cyrl-AZ" sz="1600" dirty="0" smtClean="0"/>
                        <a:t>Ѳ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Wisc</a:t>
                      </a:r>
                      <a:r>
                        <a:rPr lang="en-US" sz="1600" dirty="0" smtClean="0"/>
                        <a:t>), (08, 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MSR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(00,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Wisc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(09, MSR)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(00,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UW)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(01,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Wisc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(08,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MSR)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(01, UW)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(02,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Wisc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(05,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Wisc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(03, UW)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(05,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sym typeface="Symbol"/>
                        </a:rPr>
                        <a:t>)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sym typeface="Symbol"/>
                        </a:rPr>
                        <a:t>(07,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  <a:sym typeface="Symbol"/>
                        </a:rPr>
                        <a:t>Wisc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sym typeface="Symbol"/>
                        </a:rPr>
                        <a:t>)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Bernstein </a:t>
                      </a:r>
                      <a:r>
                        <a:rPr lang="en-US" sz="1600" dirty="0" smtClean="0"/>
                        <a:t>(</a:t>
                      </a:r>
                      <a:r>
                        <a:rPr lang="az-Cyrl-AZ" sz="1600" dirty="0" smtClean="0"/>
                        <a:t>Ѳ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b="1" i="1" dirty="0" smtClean="0"/>
                        <a:t>MSR</a:t>
                      </a:r>
                      <a:r>
                        <a:rPr lang="en-US" sz="160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(00, MSR)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(00, MSR)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(01, MSR)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(07, MSR)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(03, MSR)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985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Carey </a:t>
                      </a:r>
                      <a:r>
                        <a:rPr lang="en-US" sz="1600" dirty="0" smtClean="0"/>
                        <a:t>(</a:t>
                      </a:r>
                      <a:r>
                        <a:rPr lang="az-Cyrl-AZ" sz="1600" dirty="0" smtClean="0"/>
                        <a:t>Ѳ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Propell</a:t>
                      </a:r>
                      <a:r>
                        <a:rPr lang="en-US" sz="1600" dirty="0" smtClean="0"/>
                        <a:t>),</a:t>
                      </a:r>
                    </a:p>
                    <a:p>
                      <a:pPr algn="ctr"/>
                      <a:r>
                        <a:rPr lang="en-US" sz="1600" dirty="0" smtClean="0"/>
                        <a:t>(02,</a:t>
                      </a:r>
                      <a:r>
                        <a:rPr lang="en-US" sz="1600" baseline="0" dirty="0" smtClean="0"/>
                        <a:t> BEA), (08, </a:t>
                      </a:r>
                      <a:r>
                        <a:rPr lang="en-US" sz="1600" b="1" i="1" baseline="0" dirty="0" smtClean="0"/>
                        <a:t>UCI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(04, BEA)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(09, UCI)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(05, AT&amp;T)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(06, BEA)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(07, BEA)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(07, BEA)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Halevy</a:t>
                      </a:r>
                    </a:p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az-Cyrl-AZ" sz="1600" dirty="0" smtClean="0"/>
                        <a:t>Ѳ</a:t>
                      </a:r>
                      <a:r>
                        <a:rPr lang="en-US" sz="1600" dirty="0" smtClean="0"/>
                        <a:t>, UW), (05, </a:t>
                      </a:r>
                      <a:r>
                        <a:rPr lang="en-US" sz="1600" b="1" i="1" dirty="0" smtClean="0"/>
                        <a:t>Google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(00,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UW)</a:t>
                      </a:r>
                    </a:p>
                    <a:p>
                      <a:pPr algn="ctr"/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(07,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Google)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(00,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Wisc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(02, UW)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(05, Google)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(01,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Wisc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(06, UW)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(05, UW)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(03,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Wisc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(05, Google)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(07,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UW)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838200" y="5113884"/>
            <a:ext cx="2993474" cy="1744116"/>
            <a:chOff x="5312326" y="3486090"/>
            <a:chExt cx="2993474" cy="1744116"/>
          </a:xfrm>
        </p:grpSpPr>
        <p:sp>
          <p:nvSpPr>
            <p:cNvPr id="23" name="TextBox 22"/>
            <p:cNvSpPr txBox="1"/>
            <p:nvPr/>
          </p:nvSpPr>
          <p:spPr>
            <a:xfrm>
              <a:off x="6531526" y="3486090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12326" y="4019490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2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69526" y="4800600"/>
              <a:ext cx="4138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4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903126" y="4019490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3</a:t>
              </a:r>
              <a:endParaRPr lang="en-US" sz="2000" baseline="-25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445926" y="4800600"/>
              <a:ext cx="407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5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5400000" flipH="1" flipV="1">
              <a:off x="6711200" y="4141280"/>
              <a:ext cx="1588" cy="1469452"/>
            </a:xfrm>
            <a:prstGeom prst="line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546274" y="4495800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.55</a:t>
              </a:r>
              <a:endParaRPr lang="en-US" sz="2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77000" y="4095690"/>
              <a:ext cx="5196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.49</a:t>
              </a:r>
              <a:endParaRPr lang="en-US" sz="2000" dirty="0"/>
            </a:p>
          </p:txBody>
        </p:sp>
        <p:cxnSp>
          <p:nvCxnSpPr>
            <p:cNvPr id="31" name="Straight Connector 30"/>
            <p:cNvCxnSpPr>
              <a:stCxn id="25" idx="0"/>
              <a:endCxn id="26" idx="1"/>
            </p:cNvCxnSpPr>
            <p:nvPr/>
          </p:nvCxnSpPr>
          <p:spPr>
            <a:xfrm rot="5400000" flipH="1" flipV="1">
              <a:off x="6649273" y="3546747"/>
              <a:ext cx="581055" cy="1926652"/>
            </a:xfrm>
            <a:prstGeom prst="line">
              <a:avLst/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endCxn id="26" idx="1"/>
            </p:cNvCxnSpPr>
            <p:nvPr/>
          </p:nvCxnSpPr>
          <p:spPr>
            <a:xfrm rot="5400000" flipH="1" flipV="1">
              <a:off x="7384000" y="4281474"/>
              <a:ext cx="581055" cy="457198"/>
            </a:xfrm>
            <a:prstGeom prst="line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733951" y="4343400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.55</a:t>
              </a:r>
              <a:endParaRPr lang="en-US" sz="2000" dirty="0"/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5400000" flipH="1" flipV="1">
              <a:off x="6616399" y="3442001"/>
              <a:ext cx="581055" cy="1926652"/>
            </a:xfrm>
            <a:prstGeom prst="line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858000" y="4324290"/>
              <a:ext cx="5196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.49</a:t>
              </a:r>
              <a:endParaRPr lang="en-US" sz="2000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 flipH="1" flipV="1">
              <a:off x="7481872" y="4329128"/>
              <a:ext cx="581055" cy="457198"/>
            </a:xfrm>
            <a:prstGeom prst="line">
              <a:avLst/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162800" y="4343400"/>
              <a:ext cx="5180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.44</a:t>
              </a:r>
              <a:endParaRPr lang="en-US" sz="2000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 rot="5400000" flipH="1" flipV="1">
              <a:off x="6732080" y="4217480"/>
              <a:ext cx="1588" cy="1469452"/>
            </a:xfrm>
            <a:prstGeom prst="line">
              <a:avLst/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6552158" y="4830096"/>
              <a:ext cx="5180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.44</a:t>
              </a:r>
              <a:endParaRPr lang="en-US" sz="20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029200" y="5113884"/>
            <a:ext cx="3608091" cy="1714620"/>
            <a:chOff x="5007526" y="3486090"/>
            <a:chExt cx="3608091" cy="1714620"/>
          </a:xfrm>
        </p:grpSpPr>
        <p:sp>
          <p:nvSpPr>
            <p:cNvPr id="41" name="TextBox 40"/>
            <p:cNvSpPr txBox="1"/>
            <p:nvPr/>
          </p:nvSpPr>
          <p:spPr>
            <a:xfrm>
              <a:off x="6531526" y="3486090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312326" y="4019490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769526" y="4800600"/>
              <a:ext cx="4138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4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03126" y="4019490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3</a:t>
              </a:r>
              <a:endParaRPr lang="en-US" sz="2000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445926" y="4800600"/>
              <a:ext cx="407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5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379126" y="4144296"/>
              <a:ext cx="9412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(00-05)</a:t>
              </a:r>
              <a:endParaRPr lang="en-US" sz="2000" dirty="0"/>
            </a:p>
          </p:txBody>
        </p:sp>
        <p:cxnSp>
          <p:nvCxnSpPr>
            <p:cNvPr id="49" name="Straight Connector 48"/>
            <p:cNvCxnSpPr>
              <a:endCxn id="44" idx="1"/>
            </p:cNvCxnSpPr>
            <p:nvPr/>
          </p:nvCxnSpPr>
          <p:spPr>
            <a:xfrm>
              <a:off x="6836328" y="3706206"/>
              <a:ext cx="1066798" cy="513339"/>
            </a:xfrm>
            <a:prstGeom prst="line">
              <a:avLst/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44" idx="1"/>
            </p:cNvCxnSpPr>
            <p:nvPr/>
          </p:nvCxnSpPr>
          <p:spPr>
            <a:xfrm rot="5400000" flipH="1" flipV="1">
              <a:off x="7397797" y="4420077"/>
              <a:ext cx="705861" cy="304798"/>
            </a:xfrm>
            <a:prstGeom prst="line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7674526" y="4392006"/>
              <a:ext cx="9410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(03, 07)</a:t>
              </a:r>
              <a:endParaRPr lang="en-US" sz="2000" dirty="0"/>
            </a:p>
          </p:txBody>
        </p:sp>
        <p:cxnSp>
          <p:nvCxnSpPr>
            <p:cNvPr id="52" name="Straight Connector 51"/>
            <p:cNvCxnSpPr>
              <a:endCxn id="41" idx="1"/>
            </p:cNvCxnSpPr>
            <p:nvPr/>
          </p:nvCxnSpPr>
          <p:spPr>
            <a:xfrm rot="5400000" flipH="1" flipV="1">
              <a:off x="5645197" y="4039077"/>
              <a:ext cx="1239261" cy="533398"/>
            </a:xfrm>
            <a:prstGeom prst="line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7295764" y="3630006"/>
              <a:ext cx="11407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(06-now)</a:t>
              </a:r>
              <a:endParaRPr lang="en-US" sz="2000" dirty="0"/>
            </a:p>
          </p:txBody>
        </p:sp>
        <p:cxnSp>
          <p:nvCxnSpPr>
            <p:cNvPr id="54" name="Straight Connector 53"/>
            <p:cNvCxnSpPr>
              <a:stCxn id="42" idx="3"/>
            </p:cNvCxnSpPr>
            <p:nvPr/>
          </p:nvCxnSpPr>
          <p:spPr>
            <a:xfrm>
              <a:off x="5724618" y="4219545"/>
              <a:ext cx="2178507" cy="20061"/>
            </a:xfrm>
            <a:prstGeom prst="line">
              <a:avLst/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5007526" y="4392006"/>
              <a:ext cx="1129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(05-now)</a:t>
              </a:r>
              <a:endParaRPr lang="en-US" sz="2000" dirty="0"/>
            </a:p>
          </p:txBody>
        </p:sp>
      </p:grpSp>
      <p:sp>
        <p:nvSpPr>
          <p:cNvPr id="67" name="Right Arrow 66"/>
          <p:cNvSpPr/>
          <p:nvPr/>
        </p:nvSpPr>
        <p:spPr>
          <a:xfrm>
            <a:off x="4114800" y="57912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Definition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1737360"/>
          <a:ext cx="7391400" cy="4638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6400"/>
                <a:gridCol w="2362200"/>
                <a:gridCol w="3352800"/>
              </a:tblGrid>
              <a:tr h="955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Problem Definition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Static World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Dynamic World</a:t>
                      </a:r>
                      <a:endParaRPr lang="en-US" dirty="0"/>
                    </a:p>
                  </a:txBody>
                  <a:tcPr anchor="ctr"/>
                </a:tc>
              </a:tr>
              <a:tr h="9550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ea typeface="SimSun" pitchFamily="2" charset="-122"/>
                        </a:rPr>
                        <a:t>Objects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Each associated</a:t>
                      </a:r>
                      <a:r>
                        <a:rPr lang="en-US" baseline="0" dirty="0" smtClean="0"/>
                        <a:t> with a value; e.g., Google for Halevy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Each associated with a </a:t>
                      </a:r>
                      <a:r>
                        <a:rPr lang="en-US" i="1" dirty="0" smtClean="0"/>
                        <a:t>lifespan</a:t>
                      </a:r>
                      <a:r>
                        <a:rPr lang="en-US" dirty="0" smtClean="0"/>
                        <a:t>;</a:t>
                      </a:r>
                      <a:r>
                        <a:rPr lang="en-US" baseline="0" dirty="0" smtClean="0"/>
                        <a:t> e.g., </a:t>
                      </a:r>
                      <a:r>
                        <a:rPr lang="en-US" sz="1800" dirty="0" smtClean="0"/>
                        <a:t>(00, UW), (05, </a:t>
                      </a:r>
                      <a:r>
                        <a:rPr lang="en-US" sz="1800" b="0" i="0" dirty="0" smtClean="0"/>
                        <a:t>Google</a:t>
                      </a:r>
                      <a:r>
                        <a:rPr lang="en-US" sz="1800" dirty="0" smtClean="0"/>
                        <a:t>)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 Halevy</a:t>
                      </a:r>
                      <a:endParaRPr lang="en-US" sz="1800" dirty="0" smtClean="0"/>
                    </a:p>
                  </a:txBody>
                  <a:tcPr anchor="ctr"/>
                </a:tc>
              </a:tr>
              <a:tr h="12649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ea typeface="SimSun" pitchFamily="2" charset="-122"/>
                        </a:rPr>
                        <a:t>Sources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ea typeface="SimSun" pitchFamily="2" charset="-122"/>
                        </a:rPr>
                        <a:t>Each can provide a value for an object; e.g., </a:t>
                      </a:r>
                      <a:r>
                        <a:rPr lang="en-US" altLang="zh-CN" sz="1800" baseline="0" dirty="0" smtClean="0">
                          <a:ea typeface="SimSun" pitchFamily="2" charset="-122"/>
                        </a:rPr>
                        <a:t>S1 providing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Google</a:t>
                      </a:r>
                      <a:r>
                        <a:rPr lang="en-US" altLang="zh-CN" sz="1800" baseline="0" dirty="0" smtClean="0">
                          <a:ea typeface="SimSun" pitchFamily="2" charset="-122"/>
                        </a:rPr>
                        <a:t> 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Each can have a list</a:t>
                      </a:r>
                      <a:r>
                        <a:rPr lang="en-US" baseline="0" dirty="0" smtClean="0"/>
                        <a:t> of updates for an object; e.g., </a:t>
                      </a:r>
                      <a:r>
                        <a:rPr lang="en-US" altLang="zh-CN" sz="1800" baseline="0" dirty="0" smtClean="0">
                          <a:ea typeface="SimSun" pitchFamily="2" charset="-122"/>
                        </a:rPr>
                        <a:t>S1’s updates for Halevy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(00,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UW), 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(07,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Google)</a:t>
                      </a:r>
                      <a:endParaRPr lang="en-US" dirty="0"/>
                    </a:p>
                  </a:txBody>
                  <a:tcPr anchor="ctr"/>
                </a:tc>
              </a:tr>
              <a:tr h="955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OUTPUT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ea typeface="SimSun" pitchFamily="2" charset="-122"/>
                        </a:rPr>
                        <a:t>true value for each object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en-US" dirty="0" smtClean="0"/>
                        <a:t>Life span: true value for</a:t>
                      </a:r>
                      <a:r>
                        <a:rPr lang="en-US" baseline="0" dirty="0" smtClean="0"/>
                        <a:t> each object at each time point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dirty="0" smtClean="0"/>
                        <a:t>Copying: pr of S1 is a copier of S2 and pr of S1 being actively copying at each time point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8222456" cy="495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en-US" altLang="zh-CN" sz="3200" b="1" dirty="0" smtClean="0">
                <a:ea typeface="SimSun" pitchFamily="2" charset="-122"/>
              </a:rPr>
              <a:t>Quality measures of data sources</a:t>
            </a:r>
          </a:p>
          <a:p>
            <a:pPr marL="571500" indent="-571500">
              <a:buAutoNum type="romanUcPeriod"/>
            </a:pPr>
            <a:r>
              <a:rPr lang="en-US" altLang="zh-CN" sz="3200" b="1" dirty="0" smtClean="0">
                <a:ea typeface="SimSun" pitchFamily="2" charset="-122"/>
              </a:rPr>
              <a:t>Dependence detection (HMM model)</a:t>
            </a:r>
          </a:p>
          <a:p>
            <a:pPr marL="571500" indent="-571500">
              <a:buAutoNum type="romanUcPeriod"/>
            </a:pPr>
            <a:r>
              <a:rPr lang="en-US" altLang="zh-CN" sz="3200" dirty="0" smtClean="0">
                <a:ea typeface="SimSun" pitchFamily="2" charset="-122"/>
              </a:rPr>
              <a:t>Lifespan discovery (Bayesian model)</a:t>
            </a:r>
          </a:p>
          <a:p>
            <a:pPr marL="571500" indent="-571500">
              <a:buAutoNum type="romanUcPeriod"/>
            </a:pPr>
            <a:r>
              <a:rPr lang="en-US" altLang="zh-CN" sz="3200" dirty="0" smtClean="0">
                <a:ea typeface="SimSun" pitchFamily="2" charset="-122"/>
              </a:rPr>
              <a:t>Considering delayed publishing </a:t>
            </a:r>
            <a:endParaRPr lang="en-US" altLang="zh-CN" sz="3600" dirty="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Quality of Data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6172200" cy="5181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dirty="0" smtClean="0">
                <a:ea typeface="SimSun" pitchFamily="2" charset="-122"/>
              </a:rPr>
              <a:t>Three orthogonal quality measures</a:t>
            </a:r>
            <a:br>
              <a:rPr lang="en-US" altLang="zh-CN" dirty="0" smtClean="0">
                <a:ea typeface="SimSun" pitchFamily="2" charset="-122"/>
              </a:rPr>
            </a:br>
            <a:r>
              <a:rPr lang="en-US" altLang="zh-CN" dirty="0" smtClean="0">
                <a:ea typeface="SimSun" pitchFamily="2" charset="-122"/>
              </a:rPr>
              <a:t>    CEF-measure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1800" dirty="0" smtClean="0">
                <a:ea typeface="SimSun" pitchFamily="2" charset="-122"/>
              </a:rPr>
              <a:t>Coverage: how many transitions </a:t>
            </a:r>
            <a:r>
              <a:rPr lang="en-US" altLang="zh-CN" sz="1800" dirty="0" smtClean="0">
                <a:solidFill>
                  <a:srgbClr val="00B050"/>
                </a:solidFill>
              </a:rPr>
              <a:t>are captured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1800" dirty="0" smtClean="0">
                <a:ea typeface="SimSun" pitchFamily="2" charset="-122"/>
              </a:rPr>
              <a:t>Exactness: how many transitions are not </a:t>
            </a:r>
            <a:r>
              <a:rPr lang="en-US" altLang="zh-CN" sz="1800" dirty="0" err="1" smtClean="0">
                <a:solidFill>
                  <a:srgbClr val="FF9900"/>
                </a:solidFill>
              </a:rPr>
              <a:t>mis</a:t>
            </a:r>
            <a:r>
              <a:rPr lang="en-US" altLang="zh-CN" sz="1800" dirty="0" smtClean="0">
                <a:solidFill>
                  <a:srgbClr val="FF9900"/>
                </a:solidFill>
              </a:rPr>
              <a:t>-captured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1800" dirty="0" smtClean="0">
                <a:ea typeface="SimSun" pitchFamily="2" charset="-122"/>
              </a:rPr>
              <a:t>Freshness: how quickly transitions are captured</a:t>
            </a:r>
          </a:p>
          <a:p>
            <a:pPr>
              <a:buFont typeface="Wingdings" pitchFamily="2" charset="2"/>
              <a:buChar char="q"/>
            </a:pPr>
            <a:endParaRPr lang="en-US" altLang="zh-CN" sz="1400" dirty="0" smtClean="0">
              <a:ea typeface="SimSun" pitchFamily="2" charset="-122"/>
            </a:endParaRPr>
          </a:p>
        </p:txBody>
      </p:sp>
      <p:grpSp>
        <p:nvGrpSpPr>
          <p:cNvPr id="4" name="Group 35"/>
          <p:cNvGrpSpPr/>
          <p:nvPr/>
        </p:nvGrpSpPr>
        <p:grpSpPr>
          <a:xfrm>
            <a:off x="381000" y="3974068"/>
            <a:ext cx="8072883" cy="1653064"/>
            <a:chOff x="381000" y="3974068"/>
            <a:chExt cx="8072883" cy="1653064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291083" y="4419600"/>
              <a:ext cx="7162800" cy="1588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1291083" y="5105400"/>
              <a:ext cx="7162800" cy="1588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81000" y="4267200"/>
              <a:ext cx="833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Dewitt</a:t>
              </a:r>
              <a:endParaRPr lang="en-US" i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2973" y="4876800"/>
              <a:ext cx="4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S5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519683" y="4343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7768083" y="4343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3881883" y="5029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5482083" y="5029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7082283" y="5029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43000" y="4419600"/>
              <a:ext cx="1071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Cyrl-AZ" i="1" dirty="0" smtClean="0"/>
                <a:t>Ѳ</a:t>
              </a:r>
              <a:r>
                <a:rPr lang="en-US" i="1" dirty="0" smtClean="0"/>
                <a:t>(2000)</a:t>
              </a:r>
              <a:endParaRPr lang="en-US" i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39483" y="4419600"/>
              <a:ext cx="6546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2008</a:t>
              </a:r>
              <a:endParaRPr lang="en-US" i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53283" y="5257800"/>
              <a:ext cx="6546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2003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53483" y="5257800"/>
              <a:ext cx="6546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2005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53683" y="5257800"/>
              <a:ext cx="6546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2007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91083" y="3974068"/>
              <a:ext cx="6546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/>
                <a:t>Wisc</a:t>
              </a:r>
              <a:endParaRPr lang="en-US" i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34683" y="4038600"/>
              <a:ext cx="6546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MSR</a:t>
              </a:r>
              <a:endParaRPr lang="en-US" i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72683" y="4724400"/>
              <a:ext cx="6546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Wisc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72283" y="4724400"/>
              <a:ext cx="578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UW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77283" y="4724400"/>
              <a:ext cx="3498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</a:t>
              </a:r>
              <a:endParaRPr lang="en-US" dirty="0"/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2053083" y="3962400"/>
            <a:ext cx="7090917" cy="369332"/>
            <a:chOff x="2053083" y="3962400"/>
            <a:chExt cx="7090917" cy="369332"/>
          </a:xfrm>
        </p:grpSpPr>
        <p:sp>
          <p:nvSpPr>
            <p:cNvPr id="31" name="TextBox 30"/>
            <p:cNvSpPr txBox="1"/>
            <p:nvPr/>
          </p:nvSpPr>
          <p:spPr>
            <a:xfrm>
              <a:off x="2053083" y="39624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B050"/>
                  </a:solidFill>
                </a:rPr>
                <a:t>Capturable</a:t>
              </a:r>
              <a:endParaRPr lang="en-US" dirty="0" smtClean="0">
                <a:solidFill>
                  <a:srgbClr val="00B05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110483" y="39624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B050"/>
                  </a:solidFill>
                </a:rPr>
                <a:t>Capturable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86883" y="39624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B050"/>
                  </a:solidFill>
                </a:rPr>
                <a:t>Capturable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72400" y="39624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B050"/>
                  </a:solidFill>
                </a:rPr>
                <a:t>Capturable</a:t>
              </a:r>
            </a:p>
          </p:txBody>
        </p:sp>
      </p:grpSp>
      <p:grpSp>
        <p:nvGrpSpPr>
          <p:cNvPr id="25" name="Group 34"/>
          <p:cNvGrpSpPr/>
          <p:nvPr/>
        </p:nvGrpSpPr>
        <p:grpSpPr>
          <a:xfrm>
            <a:off x="3956495" y="3886200"/>
            <a:ext cx="3889376" cy="1447800"/>
            <a:chOff x="3956495" y="3886200"/>
            <a:chExt cx="3889376" cy="1447800"/>
          </a:xfrm>
        </p:grpSpPr>
        <p:cxnSp>
          <p:nvCxnSpPr>
            <p:cNvPr id="27" name="Straight Connector 26"/>
            <p:cNvCxnSpPr/>
            <p:nvPr/>
          </p:nvCxnSpPr>
          <p:spPr>
            <a:xfrm rot="5400000">
              <a:off x="3233389" y="4609306"/>
              <a:ext cx="1447800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4835177" y="4609306"/>
              <a:ext cx="1447800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6435377" y="4609306"/>
              <a:ext cx="1447800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7121177" y="4609306"/>
              <a:ext cx="1447800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52"/>
          <p:cNvGrpSpPr/>
          <p:nvPr/>
        </p:nvGrpSpPr>
        <p:grpSpPr>
          <a:xfrm>
            <a:off x="1828800" y="3657600"/>
            <a:ext cx="7543800" cy="533400"/>
            <a:chOff x="1828800" y="3657600"/>
            <a:chExt cx="7543800" cy="533400"/>
          </a:xfrm>
        </p:grpSpPr>
        <p:sp>
          <p:nvSpPr>
            <p:cNvPr id="38" name="TextBox 37"/>
            <p:cNvSpPr txBox="1"/>
            <p:nvPr/>
          </p:nvSpPr>
          <p:spPr>
            <a:xfrm>
              <a:off x="1828800" y="36576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9900"/>
                  </a:solidFill>
                </a:rPr>
                <a:t>Mis-capturable</a:t>
              </a:r>
              <a:endParaRPr lang="en-US" dirty="0" smtClean="0">
                <a:solidFill>
                  <a:srgbClr val="FF99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86200" y="36576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9900"/>
                  </a:solidFill>
                </a:rPr>
                <a:t>Mis-capturable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562600" y="36576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9900"/>
                  </a:solidFill>
                </a:rPr>
                <a:t>Mis-capturable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29400" y="3821668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9900"/>
                  </a:solidFill>
                </a:rPr>
                <a:t>Mis-capturable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467600" y="36576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9900"/>
                  </a:solidFill>
                </a:rPr>
                <a:t>Mis-capturable</a:t>
              </a:r>
            </a:p>
          </p:txBody>
        </p:sp>
      </p:grpSp>
      <p:grpSp>
        <p:nvGrpSpPr>
          <p:cNvPr id="35" name="Group 51"/>
          <p:cNvGrpSpPr/>
          <p:nvPr/>
        </p:nvGrpSpPr>
        <p:grpSpPr>
          <a:xfrm>
            <a:off x="762000" y="5486400"/>
            <a:ext cx="6477000" cy="750332"/>
            <a:chOff x="990600" y="5486400"/>
            <a:chExt cx="6477000" cy="750332"/>
          </a:xfrm>
        </p:grpSpPr>
        <p:sp>
          <p:nvSpPr>
            <p:cNvPr id="47" name="TextBox 46"/>
            <p:cNvSpPr txBox="1"/>
            <p:nvPr/>
          </p:nvSpPr>
          <p:spPr>
            <a:xfrm>
              <a:off x="5943600" y="54864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>
                  <a:solidFill>
                    <a:srgbClr val="00B050"/>
                  </a:solidFill>
                </a:rPr>
                <a:t>Captured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90600" y="5867400"/>
              <a:ext cx="548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Coverage = #</a:t>
              </a:r>
              <a:r>
                <a:rPr lang="en-US" i="1" dirty="0" smtClean="0">
                  <a:solidFill>
                    <a:srgbClr val="00B050"/>
                  </a:solidFill>
                </a:rPr>
                <a:t>Captured</a:t>
              </a:r>
              <a:r>
                <a:rPr lang="en-US" dirty="0" smtClean="0">
                  <a:solidFill>
                    <a:srgbClr val="00B050"/>
                  </a:solidFill>
                </a:rPr>
                <a:t>/#</a:t>
              </a:r>
              <a:r>
                <a:rPr lang="en-US" dirty="0" err="1" smtClean="0">
                  <a:solidFill>
                    <a:srgbClr val="00B050"/>
                  </a:solidFill>
                </a:rPr>
                <a:t>Capturable</a:t>
              </a:r>
              <a:r>
                <a:rPr lang="en-US" dirty="0" smtClean="0">
                  <a:solidFill>
                    <a:srgbClr val="00B050"/>
                  </a:solidFill>
                </a:rPr>
                <a:t>  (e.g., ¼=.25)</a:t>
              </a:r>
            </a:p>
          </p:txBody>
        </p:sp>
      </p:grpSp>
      <p:grpSp>
        <p:nvGrpSpPr>
          <p:cNvPr id="36" name="Group 53"/>
          <p:cNvGrpSpPr/>
          <p:nvPr/>
        </p:nvGrpSpPr>
        <p:grpSpPr>
          <a:xfrm>
            <a:off x="762000" y="5486400"/>
            <a:ext cx="6400800" cy="1055132"/>
            <a:chOff x="990600" y="5486400"/>
            <a:chExt cx="6400800" cy="1055132"/>
          </a:xfrm>
        </p:grpSpPr>
        <p:sp>
          <p:nvSpPr>
            <p:cNvPr id="45" name="TextBox 44"/>
            <p:cNvSpPr txBox="1"/>
            <p:nvPr/>
          </p:nvSpPr>
          <p:spPr>
            <a:xfrm>
              <a:off x="2057400" y="5498068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>
                  <a:solidFill>
                    <a:srgbClr val="FF9900"/>
                  </a:solidFill>
                </a:rPr>
                <a:t>Mis-captured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038600" y="54864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>
                  <a:solidFill>
                    <a:srgbClr val="FF9900"/>
                  </a:solidFill>
                </a:rPr>
                <a:t>Mis-captured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90600" y="6172200"/>
              <a:ext cx="640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9900"/>
                  </a:solidFill>
                </a:rPr>
                <a:t>Exactness= 1-#</a:t>
              </a:r>
              <a:r>
                <a:rPr lang="en-US" i="1" dirty="0" err="1" smtClean="0">
                  <a:solidFill>
                    <a:srgbClr val="FF9900"/>
                  </a:solidFill>
                </a:rPr>
                <a:t>Mis</a:t>
              </a:r>
              <a:r>
                <a:rPr lang="en-US" i="1" dirty="0" smtClean="0">
                  <a:solidFill>
                    <a:srgbClr val="FF9900"/>
                  </a:solidFill>
                </a:rPr>
                <a:t>-Captured</a:t>
              </a:r>
              <a:r>
                <a:rPr lang="en-US" dirty="0" smtClean="0">
                  <a:solidFill>
                    <a:srgbClr val="FF9900"/>
                  </a:solidFill>
                </a:rPr>
                <a:t>/#</a:t>
              </a:r>
              <a:r>
                <a:rPr lang="en-US" dirty="0" err="1" smtClean="0">
                  <a:solidFill>
                    <a:srgbClr val="FF9900"/>
                  </a:solidFill>
                </a:rPr>
                <a:t>Mis-Capturable</a:t>
              </a:r>
              <a:r>
                <a:rPr lang="en-US" dirty="0" smtClean="0">
                  <a:solidFill>
                    <a:srgbClr val="FF9900"/>
                  </a:solidFill>
                </a:rPr>
                <a:t>  (e.g., 1-2/5=.6)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62000" y="6488668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Freshness(</a:t>
            </a:r>
            <a:r>
              <a:rPr lang="en-US" dirty="0" smtClean="0">
                <a:solidFill>
                  <a:srgbClr val="00B0F0"/>
                </a:solidFill>
                <a:sym typeface="Symbol"/>
              </a:rPr>
              <a:t>)</a:t>
            </a:r>
            <a:r>
              <a:rPr lang="en-US" dirty="0" smtClean="0">
                <a:solidFill>
                  <a:srgbClr val="00B0F0"/>
                </a:solidFill>
              </a:rPr>
              <a:t>= #(</a:t>
            </a:r>
            <a:r>
              <a:rPr lang="en-US" i="1" dirty="0" smtClean="0">
                <a:solidFill>
                  <a:srgbClr val="00B0F0"/>
                </a:solidFill>
              </a:rPr>
              <a:t>Captured w. length</a:t>
            </a:r>
            <a:r>
              <a:rPr lang="en-US" dirty="0" smtClean="0">
                <a:solidFill>
                  <a:srgbClr val="00B0F0"/>
                </a:solidFill>
                <a:sym typeface="Symbol"/>
              </a:rPr>
              <a:t>&lt;=)</a:t>
            </a:r>
            <a:r>
              <a:rPr lang="en-US" dirty="0" smtClean="0">
                <a:solidFill>
                  <a:srgbClr val="00B0F0"/>
                </a:solidFill>
              </a:rPr>
              <a:t>/#</a:t>
            </a:r>
            <a:r>
              <a:rPr lang="en-US" i="1" dirty="0" smtClean="0">
                <a:solidFill>
                  <a:srgbClr val="00B0F0"/>
                </a:solidFill>
              </a:rPr>
              <a:t>Captured</a:t>
            </a:r>
            <a:r>
              <a:rPr lang="en-US" dirty="0" smtClean="0">
                <a:solidFill>
                  <a:srgbClr val="00B0F0"/>
                </a:solidFill>
              </a:rPr>
              <a:t> (e.g., F(0)=0, F(1)=0, F(2)=1/1 = 1…) </a:t>
            </a:r>
          </a:p>
        </p:txBody>
      </p:sp>
      <p:graphicFrame>
        <p:nvGraphicFramePr>
          <p:cNvPr id="51" name="Diagram 50"/>
          <p:cNvGraphicFramePr/>
          <p:nvPr/>
        </p:nvGraphicFramePr>
        <p:xfrm>
          <a:off x="4805330" y="1066800"/>
          <a:ext cx="464347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Copying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527256" cy="495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Review of HMM model</a:t>
            </a:r>
            <a:endParaRPr lang="en-US" altLang="zh-CN" sz="2000" dirty="0" smtClean="0">
              <a:ea typeface="SimSun" pitchFamily="2" charset="-122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1371600" y="3581400"/>
            <a:ext cx="2057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</a:t>
            </a:r>
            <a:r>
              <a:rPr lang="en-US" baseline="-25000" dirty="0" smtClean="0"/>
              <a:t>t0</a:t>
            </a:r>
            <a:endParaRPr lang="en-US" baseline="-25000" dirty="0"/>
          </a:p>
        </p:txBody>
      </p:sp>
      <p:sp>
        <p:nvSpPr>
          <p:cNvPr id="60" name="Oval 59"/>
          <p:cNvSpPr/>
          <p:nvPr/>
        </p:nvSpPr>
        <p:spPr>
          <a:xfrm>
            <a:off x="3886200" y="3581400"/>
            <a:ext cx="2057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</a:t>
            </a:r>
            <a:r>
              <a:rPr lang="en-US" baseline="-25000" dirty="0" smtClean="0"/>
              <a:t>t1</a:t>
            </a:r>
            <a:endParaRPr lang="en-US" baseline="-25000" dirty="0"/>
          </a:p>
        </p:txBody>
      </p:sp>
      <p:sp>
        <p:nvSpPr>
          <p:cNvPr id="61" name="Oval 60"/>
          <p:cNvSpPr/>
          <p:nvPr/>
        </p:nvSpPr>
        <p:spPr>
          <a:xfrm>
            <a:off x="6400800" y="3581400"/>
            <a:ext cx="2057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</a:t>
            </a:r>
            <a:r>
              <a:rPr lang="en-US" baseline="-25000" dirty="0" smtClean="0"/>
              <a:t>t2</a:t>
            </a:r>
            <a:endParaRPr lang="en-US" baseline="-25000" dirty="0"/>
          </a:p>
        </p:txBody>
      </p:sp>
      <p:cxnSp>
        <p:nvCxnSpPr>
          <p:cNvPr id="66" name="Straight Arrow Connector 65"/>
          <p:cNvCxnSpPr>
            <a:stCxn id="59" idx="4"/>
            <a:endCxn id="23" idx="0"/>
          </p:cNvCxnSpPr>
          <p:nvPr/>
        </p:nvCxnSpPr>
        <p:spPr>
          <a:xfrm rot="16200000" flipH="1">
            <a:off x="2067846" y="4371054"/>
            <a:ext cx="685800" cy="20892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943600" y="3810000"/>
            <a:ext cx="4572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24" idx="0"/>
          </p:cNvCxnSpPr>
          <p:nvPr/>
        </p:nvCxnSpPr>
        <p:spPr>
          <a:xfrm rot="5400000">
            <a:off x="4610894" y="4380706"/>
            <a:ext cx="685800" cy="1588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25" idx="0"/>
          </p:cNvCxnSpPr>
          <p:nvPr/>
        </p:nvCxnSpPr>
        <p:spPr>
          <a:xfrm rot="5400000">
            <a:off x="7125494" y="4380706"/>
            <a:ext cx="685800" cy="1588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3429000" y="3810000"/>
            <a:ext cx="4572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8458200" y="3810000"/>
            <a:ext cx="4572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5" name="Table 74"/>
          <p:cNvGraphicFramePr>
            <a:graphicFrameLocks noGrp="1"/>
          </p:cNvGraphicFramePr>
          <p:nvPr/>
        </p:nvGraphicFramePr>
        <p:xfrm>
          <a:off x="457200" y="3352800"/>
          <a:ext cx="8382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/>
                <a:gridCol w="419100"/>
              </a:tblGrid>
              <a:tr h="2269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</a:t>
                      </a:r>
                      <a:endParaRPr lang="en-US" sz="1400" i="1" dirty="0"/>
                    </a:p>
                  </a:txBody>
                  <a:tcPr/>
                </a:tc>
              </a:tr>
              <a:tr h="2269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</a:tr>
              <a:tr h="2269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Sn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.3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/>
        </p:nvGraphicFramePr>
        <p:xfrm>
          <a:off x="2743200" y="2362200"/>
          <a:ext cx="1828800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  <a:gridCol w="457200"/>
                <a:gridCol w="457200"/>
                <a:gridCol w="457200"/>
              </a:tblGrid>
              <a:tr h="2269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S1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…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 err="1" smtClean="0"/>
                        <a:t>Sn</a:t>
                      </a:r>
                      <a:endParaRPr lang="en-US" sz="1400" i="0" dirty="0"/>
                    </a:p>
                  </a:txBody>
                  <a:tcPr/>
                </a:tc>
              </a:tr>
              <a:tr h="2269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.55</a:t>
                      </a:r>
                      <a:endParaRPr lang="en-US" sz="1400" dirty="0"/>
                    </a:p>
                  </a:txBody>
                  <a:tcPr/>
                </a:tc>
              </a:tr>
              <a:tr h="2269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</a:tr>
              <a:tr h="2269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Sn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7" name="TextBox 76"/>
          <p:cNvSpPr txBox="1"/>
          <p:nvPr/>
        </p:nvSpPr>
        <p:spPr>
          <a:xfrm>
            <a:off x="381000" y="2971800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I. Init </a:t>
            </a:r>
            <a:r>
              <a:rPr lang="en-US" dirty="0" err="1" smtClean="0"/>
              <a:t>prs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2809120" y="1981200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II. Transition </a:t>
            </a:r>
            <a:r>
              <a:rPr lang="en-US" dirty="0" err="1" smtClean="0"/>
              <a:t>prs</a:t>
            </a:r>
            <a:endParaRPr lang="en-US" dirty="0"/>
          </a:p>
        </p:txBody>
      </p:sp>
      <p:graphicFrame>
        <p:nvGraphicFramePr>
          <p:cNvPr id="80" name="Table 79"/>
          <p:cNvGraphicFramePr>
            <a:graphicFrameLocks noGrp="1"/>
          </p:cNvGraphicFramePr>
          <p:nvPr/>
        </p:nvGraphicFramePr>
        <p:xfrm>
          <a:off x="2743200" y="5562600"/>
          <a:ext cx="1828800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  <a:gridCol w="457200"/>
                <a:gridCol w="457200"/>
                <a:gridCol w="457200"/>
              </a:tblGrid>
              <a:tr h="2269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O1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…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 smtClean="0"/>
                        <a:t>On</a:t>
                      </a:r>
                      <a:endParaRPr lang="en-US" sz="1400" i="0" dirty="0"/>
                    </a:p>
                  </a:txBody>
                  <a:tcPr/>
                </a:tc>
              </a:tr>
              <a:tr h="2269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.05</a:t>
                      </a:r>
                      <a:endParaRPr lang="en-US" sz="1400" dirty="0"/>
                    </a:p>
                  </a:txBody>
                  <a:tcPr/>
                </a:tc>
              </a:tr>
              <a:tr h="2269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</a:tr>
              <a:tr h="2269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Sn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1" name="TextBox 80"/>
          <p:cNvSpPr txBox="1"/>
          <p:nvPr/>
        </p:nvSpPr>
        <p:spPr>
          <a:xfrm>
            <a:off x="2667000" y="5181600"/>
            <a:ext cx="1966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III. Observation </a:t>
            </a:r>
            <a:r>
              <a:rPr lang="en-US" dirty="0" err="1" smtClean="0"/>
              <a:t>prs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5257800" y="5562600"/>
            <a:ext cx="3733800" cy="923330"/>
          </a:xfrm>
          <a:prstGeom prst="rect">
            <a:avLst/>
          </a:prstGeom>
          <a:solidFill>
            <a:srgbClr val="CC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Forward-backward inference to decide pr of each state at each time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Baum-Welch for parameter learning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430592" y="4724400"/>
            <a:ext cx="1981200" cy="457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Observation</a:t>
            </a:r>
            <a:r>
              <a:rPr lang="en-US" baseline="-25000" dirty="0" smtClean="0"/>
              <a:t>t0</a:t>
            </a:r>
            <a:endParaRPr lang="en-US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3962400" y="4724400"/>
            <a:ext cx="1981200" cy="457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Observation</a:t>
            </a:r>
            <a:r>
              <a:rPr lang="en-US" baseline="-25000" dirty="0" smtClean="0"/>
              <a:t>t1</a:t>
            </a:r>
            <a:endParaRPr lang="en-US" dirty="0" smtClean="0"/>
          </a:p>
        </p:txBody>
      </p:sp>
      <p:sp>
        <p:nvSpPr>
          <p:cNvPr id="25" name="Rectangle 24"/>
          <p:cNvSpPr/>
          <p:nvPr/>
        </p:nvSpPr>
        <p:spPr>
          <a:xfrm>
            <a:off x="6477000" y="4724400"/>
            <a:ext cx="1981200" cy="457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Observation</a:t>
            </a:r>
            <a:r>
              <a:rPr lang="en-US" baseline="-25000" dirty="0" smtClean="0"/>
              <a:t>t2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81" grpId="0"/>
      <p:bldP spid="8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Copying-Detection HMM Model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524000" y="2772541"/>
            <a:ext cx="152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(S1 and S2 independent)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3886200" y="1629541"/>
            <a:ext cx="15240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C1c (S1 as an active copier)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6781800" y="1629541"/>
            <a:ext cx="1600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C1~c (S1 as an </a:t>
            </a:r>
            <a:br>
              <a:rPr lang="en-US" dirty="0" smtClean="0"/>
            </a:br>
            <a:r>
              <a:rPr lang="en-US" dirty="0" smtClean="0"/>
              <a:t>idle copier)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3886200" y="4144141"/>
            <a:ext cx="15240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C2c (S2 as an active copier)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6781800" y="4144141"/>
            <a:ext cx="1600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C2~c (S2 as an </a:t>
            </a:r>
            <a:br>
              <a:rPr lang="en-US" dirty="0" smtClean="0"/>
            </a:br>
            <a:r>
              <a:rPr lang="en-US" dirty="0" smtClean="0"/>
              <a:t>idle copier)</a:t>
            </a:r>
            <a:endParaRPr lang="en-US" dirty="0"/>
          </a:p>
        </p:txBody>
      </p:sp>
      <p:cxnSp>
        <p:nvCxnSpPr>
          <p:cNvPr id="45" name="Straight Arrow Connector 44"/>
          <p:cNvCxnSpPr>
            <a:stCxn id="26" idx="3"/>
            <a:endCxn id="27" idx="1"/>
          </p:cNvCxnSpPr>
          <p:nvPr/>
        </p:nvCxnSpPr>
        <p:spPr>
          <a:xfrm>
            <a:off x="5410200" y="1934341"/>
            <a:ext cx="1371600" cy="1588"/>
          </a:xfrm>
          <a:prstGeom prst="straightConnector1">
            <a:avLst/>
          </a:prstGeom>
          <a:ln w="19050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ontent Placeholder 2"/>
          <p:cNvSpPr>
            <a:spLocks noGrp="1"/>
          </p:cNvSpPr>
          <p:nvPr>
            <p:ph sz="half" idx="1"/>
          </p:nvPr>
        </p:nvSpPr>
        <p:spPr>
          <a:xfrm>
            <a:off x="685800" y="5410200"/>
            <a:ext cx="8298656" cy="1447800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A period of copying starts from and ends with a real copying.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Parameters: </a:t>
            </a:r>
          </a:p>
          <a:p>
            <a:pPr lvl="1">
              <a:buNone/>
            </a:pPr>
            <a:r>
              <a:rPr lang="en-US" sz="3200" dirty="0" smtClean="0">
                <a:sym typeface="Symbol"/>
              </a:rPr>
              <a:t> </a:t>
            </a:r>
            <a:r>
              <a:rPr lang="en-US" sz="3200" dirty="0" smtClean="0"/>
              <a:t>–</a:t>
            </a:r>
            <a:r>
              <a:rPr lang="en-US" sz="3200" dirty="0" smtClean="0">
                <a:sym typeface="Symbol"/>
              </a:rPr>
              <a:t> Pr(init independence) ; </a:t>
            </a:r>
            <a:r>
              <a:rPr lang="en-US" sz="3200" dirty="0" smtClean="0"/>
              <a:t>f –  Pr(a copier actively copying); </a:t>
            </a:r>
            <a:endParaRPr lang="en-US" sz="3200" dirty="0" smtClean="0">
              <a:sym typeface="Symbol"/>
            </a:endParaRPr>
          </a:p>
          <a:p>
            <a:pPr lvl="1">
              <a:buNone/>
            </a:pPr>
            <a:r>
              <a:rPr lang="en-US" sz="3200" dirty="0" err="1" smtClean="0"/>
              <a:t>t</a:t>
            </a:r>
            <a:r>
              <a:rPr lang="en-US" sz="3200" baseline="-25000" dirty="0" err="1" smtClean="0"/>
              <a:t>i</a:t>
            </a:r>
            <a:r>
              <a:rPr lang="en-US" sz="3200" baseline="-25000" dirty="0" smtClean="0"/>
              <a:t> </a:t>
            </a:r>
            <a:r>
              <a:rPr lang="en-US" sz="3200" dirty="0" smtClean="0"/>
              <a:t>– Pr(remaining independent); </a:t>
            </a:r>
            <a:r>
              <a:rPr lang="en-US" sz="3200" dirty="0" err="1" smtClean="0"/>
              <a:t>t</a:t>
            </a:r>
            <a:r>
              <a:rPr lang="en-US" sz="3200" baseline="-25000" dirty="0" err="1" smtClean="0"/>
              <a:t>c</a:t>
            </a:r>
            <a:r>
              <a:rPr lang="en-US" sz="3200" baseline="-25000" dirty="0" smtClean="0"/>
              <a:t> </a:t>
            </a:r>
            <a:r>
              <a:rPr lang="en-US" sz="3200" dirty="0" smtClean="0"/>
              <a:t>– Pr(remaining as a copier); </a:t>
            </a:r>
            <a:endParaRPr lang="en-US" sz="3200" dirty="0" smtClean="0">
              <a:sym typeface="Symbol"/>
            </a:endParaRPr>
          </a:p>
          <a:p>
            <a:pPr lvl="1">
              <a:buFont typeface="Wingdings" pitchFamily="2" charset="2"/>
              <a:buChar char="q"/>
            </a:pPr>
            <a:endParaRPr lang="en-US" sz="3200" baseline="-25000" dirty="0" smtClean="0"/>
          </a:p>
          <a:p>
            <a:pPr>
              <a:buFont typeface="Wingdings" pitchFamily="2" charset="2"/>
              <a:buChar char="q"/>
            </a:pPr>
            <a:endParaRPr lang="en-US" altLang="zh-CN" sz="3200" dirty="0" smtClean="0">
              <a:ea typeface="SimSun" pitchFamily="2" charset="-122"/>
            </a:endParaRPr>
          </a:p>
          <a:p>
            <a:endParaRPr lang="en-US" altLang="zh-CN" sz="3200" dirty="0" smtClean="0">
              <a:ea typeface="SimSun" pitchFamily="2" charset="-122"/>
            </a:endParaRPr>
          </a:p>
          <a:p>
            <a:endParaRPr lang="en-US" altLang="zh-CN" sz="2000" dirty="0" smtClean="0">
              <a:ea typeface="SimSun" pitchFamily="2" charset="-122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1066800" y="2772541"/>
            <a:ext cx="475593" cy="569311"/>
          </a:xfrm>
          <a:custGeom>
            <a:avLst/>
            <a:gdLst>
              <a:gd name="connsiteX0" fmla="*/ 905641 w 905641"/>
              <a:gd name="connsiteY0" fmla="*/ 369614 h 1001987"/>
              <a:gd name="connsiteX1" fmla="*/ 684924 w 905641"/>
              <a:gd name="connsiteY1" fmla="*/ 85835 h 1001987"/>
              <a:gd name="connsiteX2" fmla="*/ 317062 w 905641"/>
              <a:gd name="connsiteY2" fmla="*/ 43793 h 1001987"/>
              <a:gd name="connsiteX3" fmla="*/ 43793 w 905641"/>
              <a:gd name="connsiteY3" fmla="*/ 348593 h 1001987"/>
              <a:gd name="connsiteX4" fmla="*/ 54303 w 905641"/>
              <a:gd name="connsiteY4" fmla="*/ 705945 h 1001987"/>
              <a:gd name="connsiteX5" fmla="*/ 359103 w 905641"/>
              <a:gd name="connsiteY5" fmla="*/ 968704 h 1001987"/>
              <a:gd name="connsiteX6" fmla="*/ 747986 w 905641"/>
              <a:gd name="connsiteY6" fmla="*/ 905642 h 1001987"/>
              <a:gd name="connsiteX7" fmla="*/ 905641 w 905641"/>
              <a:gd name="connsiteY7" fmla="*/ 621862 h 100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5641" h="1001987">
                <a:moveTo>
                  <a:pt x="905641" y="369614"/>
                </a:moveTo>
                <a:cubicBezTo>
                  <a:pt x="844331" y="254876"/>
                  <a:pt x="783021" y="140139"/>
                  <a:pt x="684924" y="85835"/>
                </a:cubicBezTo>
                <a:cubicBezTo>
                  <a:pt x="586827" y="31531"/>
                  <a:pt x="423917" y="0"/>
                  <a:pt x="317062" y="43793"/>
                </a:cubicBezTo>
                <a:cubicBezTo>
                  <a:pt x="210207" y="87586"/>
                  <a:pt x="87586" y="238234"/>
                  <a:pt x="43793" y="348593"/>
                </a:cubicBezTo>
                <a:cubicBezTo>
                  <a:pt x="0" y="458952"/>
                  <a:pt x="1751" y="602593"/>
                  <a:pt x="54303" y="705945"/>
                </a:cubicBezTo>
                <a:cubicBezTo>
                  <a:pt x="106855" y="809297"/>
                  <a:pt x="243489" y="935421"/>
                  <a:pt x="359103" y="968704"/>
                </a:cubicBezTo>
                <a:cubicBezTo>
                  <a:pt x="474717" y="1001987"/>
                  <a:pt x="656896" y="963449"/>
                  <a:pt x="747986" y="905642"/>
                </a:cubicBezTo>
                <a:cubicBezTo>
                  <a:pt x="839076" y="847835"/>
                  <a:pt x="872358" y="734848"/>
                  <a:pt x="905641" y="621862"/>
                </a:cubicBezTo>
              </a:path>
            </a:pathLst>
          </a:cu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 rot="5400000">
            <a:off x="4430548" y="1096141"/>
            <a:ext cx="475593" cy="569311"/>
          </a:xfrm>
          <a:custGeom>
            <a:avLst/>
            <a:gdLst>
              <a:gd name="connsiteX0" fmla="*/ 905641 w 905641"/>
              <a:gd name="connsiteY0" fmla="*/ 369614 h 1001987"/>
              <a:gd name="connsiteX1" fmla="*/ 684924 w 905641"/>
              <a:gd name="connsiteY1" fmla="*/ 85835 h 1001987"/>
              <a:gd name="connsiteX2" fmla="*/ 317062 w 905641"/>
              <a:gd name="connsiteY2" fmla="*/ 43793 h 1001987"/>
              <a:gd name="connsiteX3" fmla="*/ 43793 w 905641"/>
              <a:gd name="connsiteY3" fmla="*/ 348593 h 1001987"/>
              <a:gd name="connsiteX4" fmla="*/ 54303 w 905641"/>
              <a:gd name="connsiteY4" fmla="*/ 705945 h 1001987"/>
              <a:gd name="connsiteX5" fmla="*/ 359103 w 905641"/>
              <a:gd name="connsiteY5" fmla="*/ 968704 h 1001987"/>
              <a:gd name="connsiteX6" fmla="*/ 747986 w 905641"/>
              <a:gd name="connsiteY6" fmla="*/ 905642 h 1001987"/>
              <a:gd name="connsiteX7" fmla="*/ 905641 w 905641"/>
              <a:gd name="connsiteY7" fmla="*/ 621862 h 100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5641" h="1001987">
                <a:moveTo>
                  <a:pt x="905641" y="369614"/>
                </a:moveTo>
                <a:cubicBezTo>
                  <a:pt x="844331" y="254876"/>
                  <a:pt x="783021" y="140139"/>
                  <a:pt x="684924" y="85835"/>
                </a:cubicBezTo>
                <a:cubicBezTo>
                  <a:pt x="586827" y="31531"/>
                  <a:pt x="423917" y="0"/>
                  <a:pt x="317062" y="43793"/>
                </a:cubicBezTo>
                <a:cubicBezTo>
                  <a:pt x="210207" y="87586"/>
                  <a:pt x="87586" y="238234"/>
                  <a:pt x="43793" y="348593"/>
                </a:cubicBezTo>
                <a:cubicBezTo>
                  <a:pt x="0" y="458952"/>
                  <a:pt x="1751" y="602593"/>
                  <a:pt x="54303" y="705945"/>
                </a:cubicBezTo>
                <a:cubicBezTo>
                  <a:pt x="106855" y="809297"/>
                  <a:pt x="243489" y="935421"/>
                  <a:pt x="359103" y="968704"/>
                </a:cubicBezTo>
                <a:cubicBezTo>
                  <a:pt x="474717" y="1001987"/>
                  <a:pt x="656896" y="963449"/>
                  <a:pt x="747986" y="905642"/>
                </a:cubicBezTo>
                <a:cubicBezTo>
                  <a:pt x="839076" y="847835"/>
                  <a:pt x="872358" y="734848"/>
                  <a:pt x="905641" y="621862"/>
                </a:cubicBezTo>
              </a:path>
            </a:pathLst>
          </a:cu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2514600" y="2057400"/>
            <a:ext cx="1371600" cy="715141"/>
          </a:xfrm>
          <a:prstGeom prst="straightConnector1">
            <a:avLst/>
          </a:prstGeom>
          <a:ln w="1905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410200" y="1781941"/>
            <a:ext cx="1371600" cy="1588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 flipH="1" flipV="1">
            <a:off x="3848100" y="3191641"/>
            <a:ext cx="1905000" cy="1588"/>
          </a:xfrm>
          <a:prstGeom prst="straightConnector1">
            <a:avLst/>
          </a:prstGeom>
          <a:ln w="1905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reeform 84"/>
          <p:cNvSpPr/>
          <p:nvPr/>
        </p:nvSpPr>
        <p:spPr>
          <a:xfrm rot="5400000">
            <a:off x="7285859" y="1096141"/>
            <a:ext cx="475593" cy="569311"/>
          </a:xfrm>
          <a:custGeom>
            <a:avLst/>
            <a:gdLst>
              <a:gd name="connsiteX0" fmla="*/ 905641 w 905641"/>
              <a:gd name="connsiteY0" fmla="*/ 369614 h 1001987"/>
              <a:gd name="connsiteX1" fmla="*/ 684924 w 905641"/>
              <a:gd name="connsiteY1" fmla="*/ 85835 h 1001987"/>
              <a:gd name="connsiteX2" fmla="*/ 317062 w 905641"/>
              <a:gd name="connsiteY2" fmla="*/ 43793 h 1001987"/>
              <a:gd name="connsiteX3" fmla="*/ 43793 w 905641"/>
              <a:gd name="connsiteY3" fmla="*/ 348593 h 1001987"/>
              <a:gd name="connsiteX4" fmla="*/ 54303 w 905641"/>
              <a:gd name="connsiteY4" fmla="*/ 705945 h 1001987"/>
              <a:gd name="connsiteX5" fmla="*/ 359103 w 905641"/>
              <a:gd name="connsiteY5" fmla="*/ 968704 h 1001987"/>
              <a:gd name="connsiteX6" fmla="*/ 747986 w 905641"/>
              <a:gd name="connsiteY6" fmla="*/ 905642 h 1001987"/>
              <a:gd name="connsiteX7" fmla="*/ 905641 w 905641"/>
              <a:gd name="connsiteY7" fmla="*/ 621862 h 100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5641" h="1001987">
                <a:moveTo>
                  <a:pt x="905641" y="369614"/>
                </a:moveTo>
                <a:cubicBezTo>
                  <a:pt x="844331" y="254876"/>
                  <a:pt x="783021" y="140139"/>
                  <a:pt x="684924" y="85835"/>
                </a:cubicBezTo>
                <a:cubicBezTo>
                  <a:pt x="586827" y="31531"/>
                  <a:pt x="423917" y="0"/>
                  <a:pt x="317062" y="43793"/>
                </a:cubicBezTo>
                <a:cubicBezTo>
                  <a:pt x="210207" y="87586"/>
                  <a:pt x="87586" y="238234"/>
                  <a:pt x="43793" y="348593"/>
                </a:cubicBezTo>
                <a:cubicBezTo>
                  <a:pt x="0" y="458952"/>
                  <a:pt x="1751" y="602593"/>
                  <a:pt x="54303" y="705945"/>
                </a:cubicBezTo>
                <a:cubicBezTo>
                  <a:pt x="106855" y="809297"/>
                  <a:pt x="243489" y="935421"/>
                  <a:pt x="359103" y="968704"/>
                </a:cubicBezTo>
                <a:cubicBezTo>
                  <a:pt x="474717" y="1001987"/>
                  <a:pt x="656896" y="963449"/>
                  <a:pt x="747986" y="905642"/>
                </a:cubicBezTo>
                <a:cubicBezTo>
                  <a:pt x="839076" y="847835"/>
                  <a:pt x="872358" y="734848"/>
                  <a:pt x="905641" y="621862"/>
                </a:cubicBezTo>
              </a:path>
            </a:pathLst>
          </a:cu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766718" y="28956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t</a:t>
            </a:r>
            <a:r>
              <a:rPr lang="en-US" sz="2000" baseline="-25000" dirty="0" err="1" smtClean="0"/>
              <a:t>i</a:t>
            </a:r>
            <a:endParaRPr lang="en-US" baseline="-25000" dirty="0"/>
          </a:p>
        </p:txBody>
      </p:sp>
      <p:grpSp>
        <p:nvGrpSpPr>
          <p:cNvPr id="53" name="Group 52"/>
          <p:cNvGrpSpPr/>
          <p:nvPr/>
        </p:nvGrpSpPr>
        <p:grpSpPr>
          <a:xfrm>
            <a:off x="2286000" y="1934341"/>
            <a:ext cx="1600200" cy="2514600"/>
            <a:chOff x="2286000" y="1934341"/>
            <a:chExt cx="1600200" cy="2514600"/>
          </a:xfrm>
        </p:grpSpPr>
        <p:cxnSp>
          <p:nvCxnSpPr>
            <p:cNvPr id="33" name="Straight Arrow Connector 32"/>
            <p:cNvCxnSpPr>
              <a:stCxn id="25" idx="0"/>
              <a:endCxn id="26" idx="1"/>
            </p:cNvCxnSpPr>
            <p:nvPr/>
          </p:nvCxnSpPr>
          <p:spPr>
            <a:xfrm rot="5400000" flipH="1" flipV="1">
              <a:off x="2667000" y="1553341"/>
              <a:ext cx="838200" cy="1600200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5" idx="2"/>
              <a:endCxn id="28" idx="1"/>
            </p:cNvCxnSpPr>
            <p:nvPr/>
          </p:nvCxnSpPr>
          <p:spPr>
            <a:xfrm rot="16200000" flipH="1">
              <a:off x="2552700" y="3115441"/>
              <a:ext cx="1066800" cy="1600200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/>
          <p:cNvSpPr txBox="1"/>
          <p:nvPr/>
        </p:nvSpPr>
        <p:spPr>
          <a:xfrm>
            <a:off x="2514600" y="19050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(1-t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)/2</a:t>
            </a:r>
            <a:endParaRPr lang="en-US" sz="2000" baseline="-25000" dirty="0"/>
          </a:p>
        </p:txBody>
      </p:sp>
      <p:sp>
        <p:nvSpPr>
          <p:cNvPr id="94" name="TextBox 93"/>
          <p:cNvSpPr txBox="1"/>
          <p:nvPr/>
        </p:nvSpPr>
        <p:spPr>
          <a:xfrm>
            <a:off x="2514600" y="38862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(1-t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)/2</a:t>
            </a:r>
            <a:endParaRPr lang="en-US" sz="2000" baseline="-25000" dirty="0"/>
          </a:p>
        </p:txBody>
      </p:sp>
      <p:sp>
        <p:nvSpPr>
          <p:cNvPr id="95" name="TextBox 94"/>
          <p:cNvSpPr txBox="1"/>
          <p:nvPr/>
        </p:nvSpPr>
        <p:spPr>
          <a:xfrm>
            <a:off x="3048000" y="23622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(1-t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)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i</a:t>
            </a:r>
            <a:endParaRPr lang="en-US" sz="2000" baseline="-25000" dirty="0"/>
          </a:p>
        </p:txBody>
      </p:sp>
      <p:sp>
        <p:nvSpPr>
          <p:cNvPr id="98" name="TextBox 97"/>
          <p:cNvSpPr txBox="1"/>
          <p:nvPr/>
        </p:nvSpPr>
        <p:spPr>
          <a:xfrm>
            <a:off x="4724400" y="29718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(1-t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)(1-t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)</a:t>
            </a:r>
            <a:endParaRPr lang="en-US" sz="2000" baseline="-25000" dirty="0"/>
          </a:p>
        </p:txBody>
      </p:sp>
      <p:sp>
        <p:nvSpPr>
          <p:cNvPr id="99" name="TextBox 98"/>
          <p:cNvSpPr txBox="1"/>
          <p:nvPr/>
        </p:nvSpPr>
        <p:spPr>
          <a:xfrm>
            <a:off x="3962400" y="1143000"/>
            <a:ext cx="431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ft</a:t>
            </a:r>
            <a:r>
              <a:rPr lang="en-US" sz="2000" baseline="-25000" dirty="0" err="1" smtClean="0"/>
              <a:t>c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5715000" y="1371600"/>
            <a:ext cx="790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(1-f)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c</a:t>
            </a:r>
            <a:endParaRPr lang="en-US" baseline="-250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2514600" y="2239935"/>
            <a:ext cx="4267200" cy="3017865"/>
            <a:chOff x="2514600" y="2239935"/>
            <a:chExt cx="4267200" cy="3017865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5410200" y="4599753"/>
              <a:ext cx="1371600" cy="1588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2514600" y="3382141"/>
              <a:ext cx="1371600" cy="914400"/>
            </a:xfrm>
            <a:prstGeom prst="straightConnector1">
              <a:avLst/>
            </a:prstGeom>
            <a:ln w="1905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28" idx="0"/>
              <a:endCxn id="26" idx="2"/>
            </p:cNvCxnSpPr>
            <p:nvPr/>
          </p:nvCxnSpPr>
          <p:spPr>
            <a:xfrm rot="5400000" flipH="1" flipV="1">
              <a:off x="3695700" y="3191641"/>
              <a:ext cx="1905000" cy="1588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82"/>
            <p:cNvSpPr/>
            <p:nvPr/>
          </p:nvSpPr>
          <p:spPr>
            <a:xfrm rot="16200000" flipV="1">
              <a:off x="4466459" y="4706882"/>
              <a:ext cx="475593" cy="569311"/>
            </a:xfrm>
            <a:custGeom>
              <a:avLst/>
              <a:gdLst>
                <a:gd name="connsiteX0" fmla="*/ 905641 w 905641"/>
                <a:gd name="connsiteY0" fmla="*/ 369614 h 1001987"/>
                <a:gd name="connsiteX1" fmla="*/ 684924 w 905641"/>
                <a:gd name="connsiteY1" fmla="*/ 85835 h 1001987"/>
                <a:gd name="connsiteX2" fmla="*/ 317062 w 905641"/>
                <a:gd name="connsiteY2" fmla="*/ 43793 h 1001987"/>
                <a:gd name="connsiteX3" fmla="*/ 43793 w 905641"/>
                <a:gd name="connsiteY3" fmla="*/ 348593 h 1001987"/>
                <a:gd name="connsiteX4" fmla="*/ 54303 w 905641"/>
                <a:gd name="connsiteY4" fmla="*/ 705945 h 1001987"/>
                <a:gd name="connsiteX5" fmla="*/ 359103 w 905641"/>
                <a:gd name="connsiteY5" fmla="*/ 968704 h 1001987"/>
                <a:gd name="connsiteX6" fmla="*/ 747986 w 905641"/>
                <a:gd name="connsiteY6" fmla="*/ 905642 h 1001987"/>
                <a:gd name="connsiteX7" fmla="*/ 905641 w 905641"/>
                <a:gd name="connsiteY7" fmla="*/ 621862 h 1001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5641" h="1001987">
                  <a:moveTo>
                    <a:pt x="905641" y="369614"/>
                  </a:moveTo>
                  <a:cubicBezTo>
                    <a:pt x="844331" y="254876"/>
                    <a:pt x="783021" y="140139"/>
                    <a:pt x="684924" y="85835"/>
                  </a:cubicBezTo>
                  <a:cubicBezTo>
                    <a:pt x="586827" y="31531"/>
                    <a:pt x="423917" y="0"/>
                    <a:pt x="317062" y="43793"/>
                  </a:cubicBezTo>
                  <a:cubicBezTo>
                    <a:pt x="210207" y="87586"/>
                    <a:pt x="87586" y="238234"/>
                    <a:pt x="43793" y="348593"/>
                  </a:cubicBezTo>
                  <a:cubicBezTo>
                    <a:pt x="0" y="458952"/>
                    <a:pt x="1751" y="602593"/>
                    <a:pt x="54303" y="705945"/>
                  </a:cubicBezTo>
                  <a:cubicBezTo>
                    <a:pt x="106855" y="809297"/>
                    <a:pt x="243489" y="935421"/>
                    <a:pt x="359103" y="968704"/>
                  </a:cubicBezTo>
                  <a:cubicBezTo>
                    <a:pt x="474717" y="1001987"/>
                    <a:pt x="656896" y="963449"/>
                    <a:pt x="747986" y="905642"/>
                  </a:cubicBezTo>
                  <a:cubicBezTo>
                    <a:pt x="839076" y="847835"/>
                    <a:pt x="872358" y="734848"/>
                    <a:pt x="905641" y="621862"/>
                  </a:cubicBezTo>
                </a:path>
              </a:pathLst>
            </a:cu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103180" y="351571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(1-t</a:t>
              </a:r>
              <a:r>
                <a:rPr lang="en-US" sz="2000" baseline="-25000" dirty="0" smtClean="0"/>
                <a:t>c</a:t>
              </a:r>
              <a:r>
                <a:rPr lang="en-US" sz="2000" dirty="0" smtClean="0"/>
                <a:t>)</a:t>
              </a:r>
              <a:r>
                <a:rPr lang="en-US" sz="2000" dirty="0" err="1" smtClean="0"/>
                <a:t>t</a:t>
              </a:r>
              <a:r>
                <a:rPr lang="en-US" sz="2000" baseline="-25000" dirty="0" err="1" smtClean="0"/>
                <a:t>i</a:t>
              </a:r>
              <a:endParaRPr lang="en-US" sz="2000" baseline="-250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505200" y="2971800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(1-t</a:t>
              </a:r>
              <a:r>
                <a:rPr lang="en-US" sz="2000" baseline="-25000" dirty="0" smtClean="0"/>
                <a:t>c</a:t>
              </a:r>
              <a:r>
                <a:rPr lang="en-US" sz="2000" dirty="0" smtClean="0"/>
                <a:t>)(1-t</a:t>
              </a:r>
              <a:r>
                <a:rPr lang="en-US" sz="2000" baseline="-25000" dirty="0" smtClean="0"/>
                <a:t>i</a:t>
              </a:r>
              <a:r>
                <a:rPr lang="en-US" sz="2000" dirty="0" smtClean="0"/>
                <a:t>)</a:t>
              </a:r>
              <a:endParaRPr lang="en-US" sz="2000" baseline="-250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064272" y="4857690"/>
              <a:ext cx="4315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ft</a:t>
              </a:r>
              <a:r>
                <a:rPr lang="en-US" sz="2000" baseline="-25000" dirty="0" err="1" smtClean="0"/>
                <a:t>c</a:t>
              </a:r>
              <a:endParaRPr lang="en-US" baseline="-250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715000" y="4572000"/>
              <a:ext cx="7907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(1-f)</a:t>
              </a:r>
              <a:r>
                <a:rPr lang="en-US" sz="2000" dirty="0" err="1" smtClean="0"/>
                <a:t>t</a:t>
              </a:r>
              <a:r>
                <a:rPr lang="en-US" sz="2000" baseline="-25000" dirty="0" err="1" smtClean="0"/>
                <a:t>c</a:t>
              </a:r>
              <a:endParaRPr lang="en-US" baseline="-25000" dirty="0"/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6019800" y="1905000"/>
            <a:ext cx="266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</a:t>
            </a:r>
            <a:endParaRPr lang="en-US" baseline="-250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5410200" y="4038600"/>
            <a:ext cx="2981394" cy="1238310"/>
            <a:chOff x="5410200" y="4038600"/>
            <a:chExt cx="2981394" cy="1238310"/>
          </a:xfrm>
        </p:grpSpPr>
        <p:cxnSp>
          <p:nvCxnSpPr>
            <p:cNvPr id="63" name="Straight Arrow Connector 62"/>
            <p:cNvCxnSpPr>
              <a:stCxn id="28" idx="3"/>
              <a:endCxn id="29" idx="1"/>
            </p:cNvCxnSpPr>
            <p:nvPr/>
          </p:nvCxnSpPr>
          <p:spPr>
            <a:xfrm>
              <a:off x="5410200" y="4448941"/>
              <a:ext cx="1371600" cy="1588"/>
            </a:xfrm>
            <a:prstGeom prst="straightConnector1">
              <a:avLst/>
            </a:prstGeom>
            <a:ln w="19050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Freeform 85"/>
            <p:cNvSpPr/>
            <p:nvPr/>
          </p:nvSpPr>
          <p:spPr>
            <a:xfrm rot="16200000" flipV="1">
              <a:off x="7362059" y="4706882"/>
              <a:ext cx="475593" cy="569311"/>
            </a:xfrm>
            <a:custGeom>
              <a:avLst/>
              <a:gdLst>
                <a:gd name="connsiteX0" fmla="*/ 905641 w 905641"/>
                <a:gd name="connsiteY0" fmla="*/ 369614 h 1001987"/>
                <a:gd name="connsiteX1" fmla="*/ 684924 w 905641"/>
                <a:gd name="connsiteY1" fmla="*/ 85835 h 1001987"/>
                <a:gd name="connsiteX2" fmla="*/ 317062 w 905641"/>
                <a:gd name="connsiteY2" fmla="*/ 43793 h 1001987"/>
                <a:gd name="connsiteX3" fmla="*/ 43793 w 905641"/>
                <a:gd name="connsiteY3" fmla="*/ 348593 h 1001987"/>
                <a:gd name="connsiteX4" fmla="*/ 54303 w 905641"/>
                <a:gd name="connsiteY4" fmla="*/ 705945 h 1001987"/>
                <a:gd name="connsiteX5" fmla="*/ 359103 w 905641"/>
                <a:gd name="connsiteY5" fmla="*/ 968704 h 1001987"/>
                <a:gd name="connsiteX6" fmla="*/ 747986 w 905641"/>
                <a:gd name="connsiteY6" fmla="*/ 905642 h 1001987"/>
                <a:gd name="connsiteX7" fmla="*/ 905641 w 905641"/>
                <a:gd name="connsiteY7" fmla="*/ 621862 h 1001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5641" h="1001987">
                  <a:moveTo>
                    <a:pt x="905641" y="369614"/>
                  </a:moveTo>
                  <a:cubicBezTo>
                    <a:pt x="844331" y="254876"/>
                    <a:pt x="783021" y="140139"/>
                    <a:pt x="684924" y="85835"/>
                  </a:cubicBezTo>
                  <a:cubicBezTo>
                    <a:pt x="586827" y="31531"/>
                    <a:pt x="423917" y="0"/>
                    <a:pt x="317062" y="43793"/>
                  </a:cubicBezTo>
                  <a:cubicBezTo>
                    <a:pt x="210207" y="87586"/>
                    <a:pt x="87586" y="238234"/>
                    <a:pt x="43793" y="348593"/>
                  </a:cubicBezTo>
                  <a:cubicBezTo>
                    <a:pt x="0" y="458952"/>
                    <a:pt x="1751" y="602593"/>
                    <a:pt x="54303" y="705945"/>
                  </a:cubicBezTo>
                  <a:cubicBezTo>
                    <a:pt x="106855" y="809297"/>
                    <a:pt x="243489" y="935421"/>
                    <a:pt x="359103" y="968704"/>
                  </a:cubicBezTo>
                  <a:cubicBezTo>
                    <a:pt x="474717" y="1001987"/>
                    <a:pt x="656896" y="963449"/>
                    <a:pt x="747986" y="905642"/>
                  </a:cubicBezTo>
                  <a:cubicBezTo>
                    <a:pt x="839076" y="847835"/>
                    <a:pt x="872358" y="734848"/>
                    <a:pt x="905641" y="621862"/>
                  </a:cubicBezTo>
                </a:path>
              </a:pathLst>
            </a:cu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019800" y="4038600"/>
              <a:ext cx="2664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</a:t>
              </a:r>
              <a:endParaRPr lang="en-US" baseline="-250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924800" y="4876800"/>
              <a:ext cx="4667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1-f</a:t>
              </a:r>
              <a:endParaRPr lang="en-US" baseline="-25000" dirty="0"/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7848600" y="1143000"/>
            <a:ext cx="466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1-f</a:t>
            </a:r>
            <a:endParaRPr lang="en-US" baseline="-25000" dirty="0"/>
          </a:p>
        </p:txBody>
      </p:sp>
      <p:sp>
        <p:nvSpPr>
          <p:cNvPr id="40" name="TextBox 39"/>
          <p:cNvSpPr txBox="1"/>
          <p:nvPr/>
        </p:nvSpPr>
        <p:spPr>
          <a:xfrm>
            <a:off x="1524000" y="23622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pr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=</a:t>
            </a:r>
            <a:r>
              <a:rPr lang="en-US" dirty="0" smtClean="0">
                <a:sym typeface="Symbol"/>
              </a:rPr>
              <a:t> </a:t>
            </a:r>
            <a:endParaRPr lang="en-US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4876800" y="22668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pr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=</a:t>
            </a:r>
            <a:r>
              <a:rPr lang="en-US" dirty="0" smtClean="0">
                <a:sym typeface="Symbol"/>
              </a:rPr>
              <a:t> (1-)/2</a:t>
            </a:r>
            <a:endParaRPr lang="en-US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4876800" y="37146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pr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=</a:t>
            </a:r>
            <a:r>
              <a:rPr lang="en-US" dirty="0" smtClean="0">
                <a:sym typeface="Symbol"/>
              </a:rPr>
              <a:t> (1-)/2</a:t>
            </a:r>
            <a:endParaRPr lang="en-US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7239000" y="22860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pr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=</a:t>
            </a:r>
            <a:r>
              <a:rPr lang="en-US" dirty="0" smtClean="0">
                <a:sym typeface="Symbol"/>
              </a:rPr>
              <a:t> 0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7239000" y="3701844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pr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=</a:t>
            </a:r>
            <a:r>
              <a:rPr lang="en-US" dirty="0" smtClean="0">
                <a:sym typeface="Symbol"/>
              </a:rPr>
              <a:t> 0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85" grpId="0" animBg="1"/>
      <p:bldP spid="92" grpId="0"/>
      <p:bldP spid="93" grpId="0"/>
      <p:bldP spid="94" grpId="0"/>
      <p:bldP spid="95" grpId="0"/>
      <p:bldP spid="98" grpId="0"/>
      <p:bldP spid="99" grpId="0"/>
      <p:bldP spid="101" grpId="0"/>
      <p:bldP spid="103" grpId="0"/>
      <p:bldP spid="106" grpId="0"/>
      <p:bldP spid="40" grpId="0"/>
      <p:bldP spid="41" grpId="0"/>
      <p:bldP spid="42" grpId="0"/>
      <p:bldP spid="43" grpId="0"/>
      <p:bldP spid="4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Probability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527256" cy="5257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A huge number of possible observations, so we need an equation to compute probability</a:t>
            </a:r>
          </a:p>
          <a:p>
            <a:pPr>
              <a:buFont typeface="Wingdings" pitchFamily="2" charset="2"/>
              <a:buChar char="q"/>
            </a:pPr>
            <a:r>
              <a:rPr lang="en-US" sz="3200" b="1" dirty="0" smtClean="0"/>
              <a:t>Intuition II.</a:t>
            </a:r>
            <a:r>
              <a:rPr lang="en-US" sz="3200" dirty="0" smtClean="0"/>
              <a:t> If S1 and S2 are dependent, S1 is likely to be a copier if its updates often follow S2’s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3200" dirty="0" smtClean="0"/>
              <a:t>On the other hand, if S1’s updates often follow S2’s, S1 is not necessarily a copier of S2. </a:t>
            </a:r>
            <a:endParaRPr lang="en-US" altLang="zh-CN" sz="2800" dirty="0" smtClean="0">
              <a:ea typeface="SimSun" pitchFamily="2" charset="-122"/>
            </a:endParaRPr>
          </a:p>
          <a:p>
            <a:pPr>
              <a:buFont typeface="Wingdings" pitchFamily="2" charset="2"/>
              <a:buChar char="q"/>
            </a:pPr>
            <a:endParaRPr lang="en-US" altLang="zh-CN" sz="3200" dirty="0" smtClean="0">
              <a:ea typeface="SimSun" pitchFamily="2" charset="-122"/>
            </a:endParaRPr>
          </a:p>
          <a:p>
            <a:pPr>
              <a:buFont typeface="Wingdings" pitchFamily="2" charset="2"/>
              <a:buChar char="q"/>
            </a:pPr>
            <a:endParaRPr lang="en-US" altLang="zh-CN" sz="2000" dirty="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527256" cy="5257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/>
              <a:t>Intuition I. </a:t>
            </a:r>
            <a:r>
              <a:rPr lang="en-US" sz="2800" dirty="0" smtClean="0"/>
              <a:t>S1 and S2 are likely to be dependent if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1600" b="1" dirty="0" smtClean="0">
                <a:ea typeface="SimSun" pitchFamily="2" charset="-122"/>
              </a:rPr>
              <a:t>common mistakes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1600" b="1" dirty="0" smtClean="0">
                <a:ea typeface="SimSun" pitchFamily="2" charset="-122"/>
              </a:rPr>
              <a:t>overlapping updates are performed after the real values have already changed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1600" b="1" dirty="0" smtClean="0">
                <a:ea typeface="SimSun" pitchFamily="2" charset="-122"/>
              </a:rPr>
              <a:t>low coverage but highly overlapping updates in a close time frame</a:t>
            </a:r>
          </a:p>
          <a:p>
            <a:pPr>
              <a:buFont typeface="Wingdings" pitchFamily="2" charset="2"/>
              <a:buChar char="q"/>
            </a:pPr>
            <a:endParaRPr lang="en-US" altLang="zh-CN" sz="1100" b="1" dirty="0" smtClean="0">
              <a:ea typeface="SimSun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Probability (II)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2743200"/>
          <a:ext cx="85344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371600"/>
                <a:gridCol w="1371600"/>
                <a:gridCol w="1219200"/>
                <a:gridCol w="1143000"/>
                <a:gridCol w="1371600"/>
              </a:tblGrid>
              <a:tr h="3810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Stonebraker</a:t>
                      </a:r>
                      <a:r>
                        <a:rPr lang="en-US" dirty="0" smtClean="0"/>
                        <a:t> </a:t>
                      </a:r>
                      <a:br>
                        <a:rPr lang="en-US" dirty="0" smtClean="0"/>
                      </a:br>
                      <a:r>
                        <a:rPr lang="en-US" sz="1600" dirty="0" smtClean="0"/>
                        <a:t>(00, UCB), (02, 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</a:t>
                      </a:r>
                      <a:r>
                        <a:rPr lang="en-US" sz="160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(03,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MIT)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(00, UCB)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(01, UCB)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(06, MIT)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(05, MIT)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(03, UCB)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(05, MS)</a:t>
                      </a:r>
                    </a:p>
                  </a:txBody>
                  <a:tcPr/>
                </a:tc>
              </a:tr>
              <a:tr h="960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Dewitt</a:t>
                      </a:r>
                    </a:p>
                    <a:p>
                      <a:pPr algn="ctr"/>
                      <a:r>
                        <a:rPr lang="en-US" sz="1600" dirty="0" smtClean="0"/>
                        <a:t>(00, </a:t>
                      </a:r>
                      <a:r>
                        <a:rPr lang="en-US" sz="1600" dirty="0" err="1" smtClean="0"/>
                        <a:t>Wisc</a:t>
                      </a:r>
                      <a:r>
                        <a:rPr lang="en-US" sz="1600" dirty="0" smtClean="0"/>
                        <a:t>), (08, 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MSR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(00,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Wisc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(09, MSR)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(00,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UW)</a:t>
                      </a:r>
                    </a:p>
                    <a:p>
                      <a:pPr algn="ctr"/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(01,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Wisc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(08,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MSR)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(01, UW)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(02,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Wisc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(05,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Wisc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(03, UW)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(05,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sym typeface="Symbol"/>
                        </a:rPr>
                        <a:t>)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sym typeface="Symbol"/>
                        </a:rPr>
                        <a:t>(07,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  <a:sym typeface="Symbol"/>
                        </a:rPr>
                        <a:t>Wisc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sym typeface="Symbol"/>
                        </a:rPr>
                        <a:t>)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Bernstein </a:t>
                      </a:r>
                      <a:r>
                        <a:rPr lang="en-US" sz="1600" dirty="0" smtClean="0"/>
                        <a:t>(00, </a:t>
                      </a:r>
                      <a:r>
                        <a:rPr lang="en-US" sz="1600" b="1" i="1" dirty="0" smtClean="0"/>
                        <a:t>MSR</a:t>
                      </a:r>
                      <a:r>
                        <a:rPr lang="en-US" sz="160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(00, MSR)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(00, MSR)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(01, MSR)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(07, MSR)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(03, MSR)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985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Carey </a:t>
                      </a:r>
                      <a:r>
                        <a:rPr lang="en-US" sz="1600" dirty="0" smtClean="0"/>
                        <a:t>(00, </a:t>
                      </a:r>
                      <a:r>
                        <a:rPr lang="en-US" sz="1600" dirty="0" err="1" smtClean="0"/>
                        <a:t>Propell</a:t>
                      </a:r>
                      <a:r>
                        <a:rPr lang="en-US" sz="1600" dirty="0" smtClean="0"/>
                        <a:t>),</a:t>
                      </a:r>
                    </a:p>
                    <a:p>
                      <a:pPr algn="ctr"/>
                      <a:r>
                        <a:rPr lang="en-US" sz="1600" dirty="0" smtClean="0"/>
                        <a:t>(02,</a:t>
                      </a:r>
                      <a:r>
                        <a:rPr lang="en-US" sz="1600" baseline="0" dirty="0" smtClean="0"/>
                        <a:t> BEA), (08, </a:t>
                      </a:r>
                      <a:r>
                        <a:rPr lang="en-US" sz="1600" b="1" i="1" baseline="0" dirty="0" smtClean="0"/>
                        <a:t>UCI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(04, BEA)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(09, UCI)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(05, AT&amp;T)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(06, BEA)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(07, BEA)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(07, BEA)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Halevy</a:t>
                      </a:r>
                    </a:p>
                    <a:p>
                      <a:pPr algn="ctr"/>
                      <a:r>
                        <a:rPr lang="en-US" sz="1600" dirty="0" smtClean="0"/>
                        <a:t>(00, UW), (05, </a:t>
                      </a:r>
                      <a:r>
                        <a:rPr lang="en-US" sz="1600" b="1" i="1" dirty="0" smtClean="0"/>
                        <a:t>Google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(00,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UW)</a:t>
                      </a:r>
                    </a:p>
                    <a:p>
                      <a:pPr algn="ctr"/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(07,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Google)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(00,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Wisc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(02, UW)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(05, Google)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(01,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Wisc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(06, UW)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(05, UW)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(03,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Wisc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(05, Google)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(07,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UW)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3886200" y="3810000"/>
            <a:ext cx="2514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18156" y="5852652"/>
            <a:ext cx="2514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58696" y="6127956"/>
            <a:ext cx="1418304" cy="258096"/>
          </a:xfrm>
          <a:prstGeom prst="ellipse">
            <a:avLst/>
          </a:prstGeom>
          <a:noFill/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543800" y="6400800"/>
            <a:ext cx="1418304" cy="258096"/>
          </a:xfrm>
          <a:prstGeom prst="ellipse">
            <a:avLst/>
          </a:prstGeom>
          <a:noFill/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543800" y="3200400"/>
            <a:ext cx="1418304" cy="258096"/>
          </a:xfrm>
          <a:prstGeom prst="ellipse">
            <a:avLst/>
          </a:prstGeom>
          <a:noFill/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543800" y="3810000"/>
            <a:ext cx="1447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430296" y="3200400"/>
            <a:ext cx="1066800" cy="3200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543800" y="5821180"/>
            <a:ext cx="1447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Probability (III)</a:t>
            </a:r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457200" y="1295400"/>
            <a:ext cx="4343400" cy="1371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057400" y="1905000"/>
            <a:ext cx="3276600" cy="1371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663365" y="1504890"/>
            <a:ext cx="4073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S2’s updates since S1’s last “copying”</a:t>
            </a:r>
          </a:p>
          <a:p>
            <a:r>
              <a:rPr lang="en-US" sz="2000" b="1" dirty="0" smtClean="0"/>
              <a:t>	U</a:t>
            </a:r>
            <a:r>
              <a:rPr lang="en-US" sz="2000" baseline="-25000" dirty="0" smtClean="0"/>
              <a:t>~S1, S2</a:t>
            </a:r>
            <a:endParaRPr lang="en-US" sz="2000" baseline="-25000" dirty="0"/>
          </a:p>
        </p:txBody>
      </p:sp>
      <p:sp>
        <p:nvSpPr>
          <p:cNvPr id="56" name="TextBox 55"/>
          <p:cNvSpPr txBox="1"/>
          <p:nvPr/>
        </p:nvSpPr>
        <p:spPr>
          <a:xfrm>
            <a:off x="3124200" y="2438400"/>
            <a:ext cx="1925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U</a:t>
            </a:r>
            <a:r>
              <a:rPr lang="en-US" sz="2000" baseline="-25000" dirty="0" smtClean="0"/>
              <a:t>S1, ~S2 </a:t>
            </a:r>
          </a:p>
          <a:p>
            <a:r>
              <a:rPr lang="en-US" sz="2000" dirty="0" smtClean="0"/>
              <a:t>S1’s updates</a:t>
            </a:r>
            <a:endParaRPr lang="en-US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2971800" y="2057400"/>
            <a:ext cx="791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U</a:t>
            </a:r>
            <a:r>
              <a:rPr lang="en-US" sz="2000" baseline="-25000" dirty="0" smtClean="0"/>
              <a:t>S1, S2</a:t>
            </a:r>
            <a:endParaRPr lang="en-US" sz="2000" baseline="-25000" dirty="0"/>
          </a:p>
        </p:txBody>
      </p:sp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838200" y="3352800"/>
          <a:ext cx="7848600" cy="2743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66800"/>
                <a:gridCol w="3810000"/>
                <a:gridCol w="29718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S1 not copying</a:t>
                      </a:r>
                      <a:r>
                        <a:rPr lang="en-US" sz="2400" baseline="0" dirty="0" smtClean="0"/>
                        <a:t> S2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S1 copying S2</a:t>
                      </a:r>
                      <a:endParaRPr lang="en-US" sz="2400" dirty="0"/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U</a:t>
                      </a:r>
                      <a:r>
                        <a:rPr lang="en-US" sz="2400" baseline="-25000" dirty="0" smtClean="0"/>
                        <a:t>S1,~S2</a:t>
                      </a:r>
                      <a:endParaRPr lang="en-US" sz="2400" b="1" baseline="-25000" dirty="0" smtClean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r>
                        <a:rPr lang="en-US" sz="2400" baseline="-25000" dirty="0" smtClean="0"/>
                        <a:t>c </a:t>
                      </a:r>
                      <a:r>
                        <a:rPr lang="en-US" sz="2400" dirty="0" smtClean="0"/>
                        <a:t>(U)</a:t>
                      </a:r>
                      <a:endParaRPr lang="en-US" sz="2400" dirty="0"/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U</a:t>
                      </a:r>
                      <a:r>
                        <a:rPr lang="en-US" sz="2400" baseline="-25000" dirty="0" smtClean="0"/>
                        <a:t>S1,S2</a:t>
                      </a:r>
                      <a:endParaRPr lang="en-US" sz="2400" b="1" baseline="-25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s+(1-s)P</a:t>
                      </a:r>
                      <a:r>
                        <a:rPr lang="en-US" sz="2400" baseline="-25000" dirty="0" smtClean="0"/>
                        <a:t>c</a:t>
                      </a:r>
                      <a:r>
                        <a:rPr lang="en-US" sz="2400" dirty="0" smtClean="0"/>
                        <a:t>(U)</a:t>
                      </a:r>
                      <a:endParaRPr lang="en-US" sz="2400" dirty="0"/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U</a:t>
                      </a:r>
                      <a:r>
                        <a:rPr lang="en-US" sz="2400" baseline="-25000" dirty="0" smtClean="0"/>
                        <a:t>~S1, S2</a:t>
                      </a:r>
                      <a:endParaRPr lang="en-US" sz="24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1-P(U)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(1-s)(1-P</a:t>
                      </a:r>
                      <a:r>
                        <a:rPr lang="en-US" sz="2400" baseline="-25000" dirty="0" smtClean="0"/>
                        <a:t>c</a:t>
                      </a:r>
                      <a:r>
                        <a:rPr lang="en-US" sz="2400" dirty="0" smtClean="0"/>
                        <a:t>(U))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/>
        </p:nvGraphicFramePr>
        <p:xfrm>
          <a:off x="1909763" y="4396759"/>
          <a:ext cx="3805237" cy="900728"/>
        </p:xfrm>
        <a:graphic>
          <a:graphicData uri="http://schemas.openxmlformats.org/presentationml/2006/ole">
            <p:oleObj spid="_x0000_s71682" name="Equation" r:id="rId3" imgW="2577960" imgH="609480" progId="Equation.3">
              <p:embed/>
            </p:oleObj>
          </a:graphicData>
        </a:graphic>
      </p:graphicFrame>
      <p:cxnSp>
        <p:nvCxnSpPr>
          <p:cNvPr id="96" name="Straight Arrow Connector 95"/>
          <p:cNvCxnSpPr/>
          <p:nvPr/>
        </p:nvCxnSpPr>
        <p:spPr>
          <a:xfrm>
            <a:off x="6893506" y="1916668"/>
            <a:ext cx="1828800" cy="15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6893506" y="2602468"/>
            <a:ext cx="1828800" cy="15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5486400" y="1752600"/>
            <a:ext cx="140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O(transition)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5669773" y="2362200"/>
            <a:ext cx="1223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S1(update)</a:t>
            </a:r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7148874" y="184046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7055466" y="1916668"/>
            <a:ext cx="65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tr</a:t>
            </a:r>
            <a:endParaRPr lang="en-US" i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7010400" y="1488964"/>
            <a:ext cx="65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V0</a:t>
            </a:r>
            <a:endParaRPr lang="en-US" i="1" dirty="0"/>
          </a:p>
        </p:txBody>
      </p:sp>
      <p:sp>
        <p:nvSpPr>
          <p:cNvPr id="103" name="Oval 102"/>
          <p:cNvSpPr/>
          <p:nvPr/>
        </p:nvSpPr>
        <p:spPr>
          <a:xfrm>
            <a:off x="8251180" y="184292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8157772" y="1919128"/>
            <a:ext cx="65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tr</a:t>
            </a:r>
            <a:r>
              <a:rPr lang="en-US" i="1" dirty="0" smtClean="0"/>
              <a:t>'</a:t>
            </a:r>
            <a:endParaRPr lang="en-US" i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8112706" y="1491424"/>
            <a:ext cx="65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V0’</a:t>
            </a:r>
            <a:endParaRPr lang="en-US" i="1" dirty="0"/>
          </a:p>
        </p:txBody>
      </p:sp>
      <p:sp>
        <p:nvSpPr>
          <p:cNvPr id="106" name="Oval 105"/>
          <p:cNvSpPr/>
          <p:nvPr/>
        </p:nvSpPr>
        <p:spPr>
          <a:xfrm>
            <a:off x="7932448" y="252626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7839040" y="2602468"/>
            <a:ext cx="65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</a:t>
            </a:r>
            <a:endParaRPr lang="en-US" i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7655506" y="2174764"/>
            <a:ext cx="65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(O,V)</a:t>
            </a:r>
            <a:endParaRPr lang="en-US" i="1" dirty="0"/>
          </a:p>
        </p:txBody>
      </p:sp>
      <p:sp>
        <p:nvSpPr>
          <p:cNvPr id="10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096000"/>
            <a:ext cx="8527256" cy="762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zh-CN" sz="2400" dirty="0" smtClean="0">
                <a:ea typeface="SimSun" pitchFamily="2" charset="-122"/>
              </a:rPr>
              <a:t>n – #(wrong values); s – selectivity </a:t>
            </a:r>
            <a:br>
              <a:rPr lang="en-US" altLang="zh-CN" sz="2400" dirty="0" smtClean="0">
                <a:ea typeface="SimSun" pitchFamily="2" charset="-122"/>
              </a:rPr>
            </a:br>
            <a:r>
              <a:rPr lang="en-US" altLang="zh-CN" sz="2400" dirty="0" smtClean="0">
                <a:ea typeface="SimSun" pitchFamily="2" charset="-122"/>
              </a:rPr>
              <a:t>P</a:t>
            </a:r>
            <a:r>
              <a:rPr lang="en-US" altLang="zh-CN" sz="2400" baseline="-25000" dirty="0" smtClean="0">
                <a:ea typeface="SimSun" pitchFamily="2" charset="-122"/>
              </a:rPr>
              <a:t>c</a:t>
            </a:r>
            <a:r>
              <a:rPr lang="en-US" altLang="zh-CN" sz="2400" dirty="0" smtClean="0">
                <a:ea typeface="SimSun" pitchFamily="2" charset="-122"/>
              </a:rPr>
              <a:t>(U) – similar to P(U) but use </a:t>
            </a:r>
            <a:r>
              <a:rPr lang="en-US" altLang="zh-CN" sz="2400" i="1" dirty="0" smtClean="0">
                <a:ea typeface="SimSun" pitchFamily="2" charset="-122"/>
              </a:rPr>
              <a:t>independent </a:t>
            </a:r>
            <a:r>
              <a:rPr lang="en-US" altLang="zh-CN" sz="2400" dirty="0" smtClean="0">
                <a:ea typeface="SimSun" pitchFamily="2" charset="-122"/>
              </a:rPr>
              <a:t>CEF-measure</a:t>
            </a:r>
            <a:endParaRPr lang="en-US" altLang="zh-CN" sz="1600" dirty="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Lifespan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8679656" cy="495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Algorithm: for each object O</a:t>
            </a:r>
          </a:p>
          <a:p>
            <a:pPr marL="1026414" lvl="1" indent="-571500">
              <a:buNone/>
            </a:pPr>
            <a:endParaRPr lang="en-US" altLang="zh-CN" sz="2800" dirty="0" smtClean="0">
              <a:ea typeface="SimSun" pitchFamily="2" charset="-122"/>
            </a:endParaRPr>
          </a:p>
          <a:p>
            <a:pPr marL="1026414" lvl="1" indent="-571500">
              <a:buNone/>
            </a:pPr>
            <a:endParaRPr lang="en-US" altLang="zh-CN" sz="2800" dirty="0" smtClean="0">
              <a:ea typeface="SimSun" pitchFamily="2" charset="-122"/>
            </a:endParaRPr>
          </a:p>
          <a:p>
            <a:pPr marL="1026414" lvl="1" indent="-571500">
              <a:buNone/>
            </a:pPr>
            <a:endParaRPr lang="en-US" altLang="zh-CN" sz="2800" dirty="0" smtClean="0">
              <a:ea typeface="SimSun" pitchFamily="2" charset="-122"/>
            </a:endParaRPr>
          </a:p>
          <a:p>
            <a:pPr marL="1026414" lvl="1" indent="-571500">
              <a:buNone/>
            </a:pPr>
            <a:endParaRPr lang="en-US" altLang="zh-CN" sz="2800" dirty="0" smtClean="0">
              <a:ea typeface="SimSun" pitchFamily="2" charset="-122"/>
            </a:endParaRPr>
          </a:p>
          <a:p>
            <a:pPr marL="1026414" lvl="1" indent="-571500">
              <a:buNone/>
            </a:pPr>
            <a:endParaRPr lang="en-US" altLang="zh-CN" sz="2800" dirty="0" smtClean="0">
              <a:ea typeface="SimSun" pitchFamily="2" charset="-122"/>
            </a:endParaRPr>
          </a:p>
          <a:p>
            <a:pPr marL="1026414" lvl="1" indent="-571500">
              <a:buNone/>
            </a:pPr>
            <a:endParaRPr lang="en-US" altLang="zh-CN" sz="2800" dirty="0" smtClean="0">
              <a:ea typeface="SimSun" pitchFamily="2" charset="-122"/>
            </a:endParaRPr>
          </a:p>
          <a:p>
            <a:pPr marL="1026414" lvl="1" indent="-571500">
              <a:buNone/>
            </a:pPr>
            <a:r>
              <a:rPr lang="en-US" altLang="zh-CN" sz="2800" dirty="0" smtClean="0">
                <a:ea typeface="SimSun" pitchFamily="2" charset="-122"/>
              </a:rPr>
              <a:t>(Details in the paper)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685800" y="2667000"/>
          <a:ext cx="8143932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Can Be Erroneous (II)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24900" t="15392" r="7041" b="13084"/>
          <a:stretch>
            <a:fillRect/>
          </a:stretch>
        </p:blipFill>
        <p:spPr bwMode="auto">
          <a:xfrm>
            <a:off x="1219200" y="1143000"/>
            <a:ext cx="6629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1242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315200" y="6535579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7/2009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Iterating Dependence Detection and Lifespan Discovery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0" y="2133600"/>
            <a:ext cx="3048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Lifespan</a:t>
            </a:r>
          </a:p>
          <a:p>
            <a:pPr algn="ctr"/>
            <a:r>
              <a:rPr lang="en-US" sz="2800" dirty="0" smtClean="0"/>
              <a:t>Discovery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914400" y="4390104"/>
            <a:ext cx="3048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CEF-measure</a:t>
            </a:r>
          </a:p>
          <a:p>
            <a:pPr algn="ctr"/>
            <a:r>
              <a:rPr lang="en-US" sz="2800" dirty="0" smtClean="0"/>
              <a:t>Computation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5181600" y="4434348"/>
            <a:ext cx="2971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Dependence</a:t>
            </a:r>
          </a:p>
          <a:p>
            <a:pPr algn="ctr"/>
            <a:r>
              <a:rPr lang="en-US" sz="2800" dirty="0" smtClean="0"/>
              <a:t>Detection</a:t>
            </a:r>
            <a:endParaRPr lang="en-US" sz="2800" dirty="0"/>
          </a:p>
        </p:txBody>
      </p:sp>
      <p:cxnSp>
        <p:nvCxnSpPr>
          <p:cNvPr id="11" name="Straight Connector 10"/>
          <p:cNvCxnSpPr>
            <a:stCxn id="6" idx="2"/>
            <a:endCxn id="7" idx="0"/>
          </p:cNvCxnSpPr>
          <p:nvPr/>
        </p:nvCxnSpPr>
        <p:spPr>
          <a:xfrm rot="5400000">
            <a:off x="2948448" y="2766552"/>
            <a:ext cx="1113504" cy="2133600"/>
          </a:xfrm>
          <a:prstGeom prst="line">
            <a:avLst/>
          </a:prstGeom>
          <a:ln w="31750">
            <a:headEnd type="triangl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2"/>
            <a:endCxn id="8" idx="0"/>
          </p:cNvCxnSpPr>
          <p:nvPr/>
        </p:nvCxnSpPr>
        <p:spPr>
          <a:xfrm rot="16200000" flipH="1">
            <a:off x="5040876" y="2807724"/>
            <a:ext cx="1157748" cy="2095500"/>
          </a:xfrm>
          <a:prstGeom prst="line">
            <a:avLst/>
          </a:prstGeom>
          <a:ln w="31750">
            <a:headEnd type="triangl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1"/>
            <a:endCxn id="7" idx="3"/>
          </p:cNvCxnSpPr>
          <p:nvPr/>
        </p:nvCxnSpPr>
        <p:spPr>
          <a:xfrm rot="10800000">
            <a:off x="3962400" y="4961604"/>
            <a:ext cx="1219200" cy="6144"/>
          </a:xfrm>
          <a:prstGeom prst="line">
            <a:avLst/>
          </a:prstGeom>
          <a:ln w="31750"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19800" y="5562600"/>
            <a:ext cx="1241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Step 1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1752600" y="5587425"/>
            <a:ext cx="1241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Step 3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3886200" y="1447800"/>
            <a:ext cx="1266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Step 2</a:t>
            </a:r>
            <a:endParaRPr lang="en-US" sz="3200" dirty="0"/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5257800" y="3276600"/>
            <a:ext cx="1905000" cy="1066800"/>
          </a:xfrm>
          <a:prstGeom prst="straightConnector1">
            <a:avLst/>
          </a:prstGeom>
          <a:ln w="349250">
            <a:solidFill>
              <a:srgbClr val="FFC00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1828800" y="3352800"/>
            <a:ext cx="1905000" cy="990600"/>
          </a:xfrm>
          <a:prstGeom prst="straightConnector1">
            <a:avLst/>
          </a:prstGeom>
          <a:ln w="349250">
            <a:solidFill>
              <a:srgbClr val="FFC00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962400" y="5181600"/>
            <a:ext cx="1219200" cy="1588"/>
          </a:xfrm>
          <a:prstGeom prst="straightConnector1">
            <a:avLst/>
          </a:prstGeom>
          <a:ln w="349250">
            <a:solidFill>
              <a:srgbClr val="FFC00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>
            <a:spLocks noGrp="1"/>
          </p:cNvSpPr>
          <p:nvPr>
            <p:ph sz="half" idx="1"/>
          </p:nvPr>
        </p:nvSpPr>
        <p:spPr>
          <a:xfrm>
            <a:off x="540544" y="6172200"/>
            <a:ext cx="8222456" cy="5334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Typically converges when #</a:t>
            </a:r>
            <a:r>
              <a:rPr lang="en-US" altLang="zh-CN" sz="3200" dirty="0" err="1" smtClean="0">
                <a:ea typeface="SimSun" pitchFamily="2" charset="-122"/>
              </a:rPr>
              <a:t>objs</a:t>
            </a:r>
            <a:r>
              <a:rPr lang="en-US" altLang="zh-CN" sz="3200" dirty="0" smtClean="0">
                <a:ea typeface="SimSun" pitchFamily="2" charset="-122"/>
              </a:rPr>
              <a:t> &gt;&gt; #</a:t>
            </a:r>
            <a:r>
              <a:rPr lang="en-US" altLang="zh-CN" sz="3200" dirty="0" err="1" smtClean="0">
                <a:ea typeface="SimSun" pitchFamily="2" charset="-122"/>
              </a:rPr>
              <a:t>srcs</a:t>
            </a:r>
            <a:r>
              <a:rPr lang="en-US" altLang="zh-CN" sz="3200" dirty="0" smtClean="0">
                <a:ea typeface="SimSun" pitchFamily="2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447800"/>
            <a:ext cx="8679656" cy="5257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en-US" altLang="zh-CN" sz="2800" dirty="0" smtClean="0">
              <a:ea typeface="SimSun" pitchFamily="2" charset="-122"/>
            </a:endParaRPr>
          </a:p>
          <a:p>
            <a:pPr>
              <a:buFont typeface="Wingdings" pitchFamily="2" charset="2"/>
              <a:buChar char="q"/>
            </a:pPr>
            <a:endParaRPr lang="en-US" altLang="zh-CN" sz="2800" dirty="0" smtClean="0">
              <a:ea typeface="SimSun" pitchFamily="2" charset="-122"/>
            </a:endParaRPr>
          </a:p>
          <a:p>
            <a:pPr>
              <a:buFont typeface="Wingdings" pitchFamily="2" charset="2"/>
              <a:buChar char="q"/>
            </a:pPr>
            <a:endParaRPr lang="en-US" altLang="zh-CN" sz="2800" dirty="0" smtClean="0">
              <a:ea typeface="SimSun" pitchFamily="2" charset="-122"/>
            </a:endParaRPr>
          </a:p>
          <a:p>
            <a:pPr>
              <a:buFont typeface="Wingdings" pitchFamily="2" charset="2"/>
              <a:buChar char="q"/>
            </a:pPr>
            <a:endParaRPr lang="en-US" altLang="zh-CN" sz="2800" dirty="0" smtClean="0">
              <a:ea typeface="SimSun" pitchFamily="2" charset="-122"/>
            </a:endParaRPr>
          </a:p>
          <a:p>
            <a:endParaRPr lang="en-US" altLang="zh-CN" sz="2800" dirty="0" smtClean="0">
              <a:ea typeface="SimSun" pitchFamily="2" charset="-122"/>
            </a:endParaRPr>
          </a:p>
          <a:p>
            <a:r>
              <a:rPr lang="en-US" altLang="zh-CN" sz="2800" dirty="0" smtClean="0">
                <a:ea typeface="SimSun" pitchFamily="2" charset="-122"/>
              </a:rPr>
              <a:t>Copying probability bet S5 vs. S3</a:t>
            </a:r>
          </a:p>
          <a:p>
            <a:pPr>
              <a:buFont typeface="Wingdings" pitchFamily="2" charset="2"/>
              <a:buChar char="q"/>
            </a:pPr>
            <a:endParaRPr lang="en-US" altLang="zh-CN" sz="3200" dirty="0" smtClean="0">
              <a:ea typeface="SimSun" pitchFamily="2" charset="-122"/>
            </a:endParaRPr>
          </a:p>
          <a:p>
            <a:pPr>
              <a:buFont typeface="Wingdings" pitchFamily="2" charset="2"/>
              <a:buChar char="q"/>
            </a:pPr>
            <a:endParaRPr lang="en-US" altLang="zh-CN" sz="3200" dirty="0" smtClean="0">
              <a:ea typeface="SimSun" pitchFamily="2" charset="-122"/>
            </a:endParaRPr>
          </a:p>
          <a:p>
            <a:pPr>
              <a:buFont typeface="Wingdings" pitchFamily="2" charset="2"/>
              <a:buChar char="q"/>
            </a:pPr>
            <a:endParaRPr lang="en-US" altLang="zh-CN" sz="3200" dirty="0" smtClean="0">
              <a:ea typeface="SimSun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Motivating Example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0" y="4724400"/>
          <a:ext cx="792480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087"/>
                <a:gridCol w="946245"/>
                <a:gridCol w="946245"/>
                <a:gridCol w="946245"/>
                <a:gridCol w="946245"/>
                <a:gridCol w="946245"/>
                <a:gridCol w="946245"/>
                <a:gridCol w="94624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Copy (C1c)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.43</a:t>
                      </a:r>
                      <a:endParaRPr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.02</a:t>
                      </a:r>
                      <a:endParaRPr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.43</a:t>
                      </a:r>
                      <a:endParaRPr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.12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Idle</a:t>
                      </a:r>
                      <a:r>
                        <a:rPr lang="en-US" baseline="0" dirty="0" smtClean="0"/>
                        <a:t> (C1~c)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.51</a:t>
                      </a:r>
                      <a:endParaRPr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.89</a:t>
                      </a:r>
                      <a:endParaRPr lang="en-US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.51</a:t>
                      </a:r>
                      <a:endParaRPr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.52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.94</a:t>
                      </a:r>
                      <a:endParaRPr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.91</a:t>
                      </a:r>
                      <a:endParaRPr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.94</a:t>
                      </a:r>
                      <a:endParaRPr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.64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20"/>
          <p:cNvGrpSpPr/>
          <p:nvPr/>
        </p:nvGrpSpPr>
        <p:grpSpPr>
          <a:xfrm>
            <a:off x="2057400" y="1371600"/>
            <a:ext cx="4724400" cy="2438400"/>
            <a:chOff x="5007526" y="3486090"/>
            <a:chExt cx="3608091" cy="1714620"/>
          </a:xfrm>
        </p:grpSpPr>
        <p:sp>
          <p:nvSpPr>
            <p:cNvPr id="22" name="TextBox 21"/>
            <p:cNvSpPr txBox="1"/>
            <p:nvPr/>
          </p:nvSpPr>
          <p:spPr>
            <a:xfrm>
              <a:off x="6531526" y="3486090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12326" y="4019490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69526" y="4800600"/>
              <a:ext cx="4138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4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03126" y="4019490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3</a:t>
              </a:r>
              <a:endParaRPr lang="en-US" sz="2000" baseline="-25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45926" y="4800600"/>
              <a:ext cx="407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79126" y="4144296"/>
              <a:ext cx="9412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(00-05)</a:t>
              </a:r>
              <a:endParaRPr lang="en-US" sz="2000" dirty="0"/>
            </a:p>
          </p:txBody>
        </p:sp>
        <p:cxnSp>
          <p:nvCxnSpPr>
            <p:cNvPr id="28" name="Straight Connector 27"/>
            <p:cNvCxnSpPr>
              <a:endCxn id="25" idx="1"/>
            </p:cNvCxnSpPr>
            <p:nvPr/>
          </p:nvCxnSpPr>
          <p:spPr>
            <a:xfrm>
              <a:off x="6836328" y="3706206"/>
              <a:ext cx="1066798" cy="513339"/>
            </a:xfrm>
            <a:prstGeom prst="line">
              <a:avLst/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25" idx="1"/>
            </p:cNvCxnSpPr>
            <p:nvPr/>
          </p:nvCxnSpPr>
          <p:spPr>
            <a:xfrm rot="5400000" flipH="1" flipV="1">
              <a:off x="7397797" y="4420077"/>
              <a:ext cx="705861" cy="304798"/>
            </a:xfrm>
            <a:prstGeom prst="line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7674526" y="4392006"/>
              <a:ext cx="9410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(03, 07)</a:t>
              </a:r>
              <a:endParaRPr lang="en-US" sz="2000" dirty="0"/>
            </a:p>
          </p:txBody>
        </p:sp>
        <p:cxnSp>
          <p:nvCxnSpPr>
            <p:cNvPr id="31" name="Straight Connector 30"/>
            <p:cNvCxnSpPr>
              <a:endCxn id="22" idx="1"/>
            </p:cNvCxnSpPr>
            <p:nvPr/>
          </p:nvCxnSpPr>
          <p:spPr>
            <a:xfrm rot="5400000" flipH="1" flipV="1">
              <a:off x="5645197" y="4039077"/>
              <a:ext cx="1239261" cy="533398"/>
            </a:xfrm>
            <a:prstGeom prst="line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295764" y="3630006"/>
              <a:ext cx="11407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(06-now)</a:t>
              </a:r>
              <a:endParaRPr lang="en-US" sz="2000" dirty="0"/>
            </a:p>
          </p:txBody>
        </p:sp>
        <p:cxnSp>
          <p:nvCxnSpPr>
            <p:cNvPr id="33" name="Straight Connector 32"/>
            <p:cNvCxnSpPr>
              <a:stCxn id="23" idx="3"/>
            </p:cNvCxnSpPr>
            <p:nvPr/>
          </p:nvCxnSpPr>
          <p:spPr>
            <a:xfrm>
              <a:off x="5724618" y="4219545"/>
              <a:ext cx="2178507" cy="20061"/>
            </a:xfrm>
            <a:prstGeom prst="line">
              <a:avLst/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007526" y="4392006"/>
              <a:ext cx="1129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(05-now)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219200"/>
            <a:ext cx="8679656" cy="5334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sz="2800" dirty="0" smtClean="0">
                <a:ea typeface="SimSun" pitchFamily="2" charset="-122"/>
              </a:rPr>
              <a:t> </a:t>
            </a:r>
          </a:p>
          <a:p>
            <a:pPr>
              <a:buFont typeface="Wingdings" pitchFamily="2" charset="2"/>
              <a:buChar char="q"/>
            </a:pPr>
            <a:endParaRPr lang="en-US" altLang="zh-CN" sz="3200" dirty="0" smtClean="0">
              <a:ea typeface="SimSun" pitchFamily="2" charset="-122"/>
            </a:endParaRPr>
          </a:p>
          <a:p>
            <a:pPr>
              <a:buFont typeface="Wingdings" pitchFamily="2" charset="2"/>
              <a:buChar char="q"/>
            </a:pPr>
            <a:endParaRPr lang="en-US" altLang="zh-CN" sz="3200" dirty="0" smtClean="0">
              <a:ea typeface="SimSun" pitchFamily="2" charset="-122"/>
            </a:endParaRPr>
          </a:p>
          <a:p>
            <a:pPr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Lifespan for Halevy and CEF-measure for S1 and S2</a:t>
            </a:r>
            <a:endParaRPr lang="en-US" altLang="zh-CN" sz="3200" dirty="0" smtClean="0">
              <a:ea typeface="SimSun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Motivating Example</a:t>
            </a:r>
            <a:endParaRPr lang="en-US" dirty="0"/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33400" y="3657600"/>
          <a:ext cx="8458197" cy="272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892"/>
                <a:gridCol w="1514707"/>
                <a:gridCol w="838200"/>
                <a:gridCol w="762000"/>
                <a:gridCol w="838200"/>
                <a:gridCol w="838200"/>
                <a:gridCol w="685800"/>
                <a:gridCol w="685800"/>
                <a:gridCol w="838200"/>
                <a:gridCol w="8381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Rnd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Halevy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C(S1)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E(S1)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F(S1,0)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F(S1,1)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C(S2)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E(S2)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F(S2,0)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F(S2,1)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.99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.95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.1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az-Cyrl-AZ" sz="1600" dirty="0" smtClean="0"/>
                        <a:t>Ѳ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Wisc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(2002,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UW)</a:t>
                      </a:r>
                      <a:b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(2003, Google)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.97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.94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.27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.4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.3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az-Cyrl-AZ" sz="1600" dirty="0" smtClean="0"/>
                        <a:t>Ѳ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UW)</a:t>
                      </a:r>
                      <a:b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(2002, Google)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.92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.99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.27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.4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.27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az-Cyrl-AZ" sz="1600" dirty="0" smtClean="0"/>
                        <a:t>Ѳ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UW)</a:t>
                      </a:r>
                      <a:b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(2005, Google)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.92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.99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.27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.4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.42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0" y="1371600"/>
          <a:ext cx="8534400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371600"/>
                <a:gridCol w="1371600"/>
                <a:gridCol w="1219200"/>
                <a:gridCol w="1143000"/>
                <a:gridCol w="1371600"/>
              </a:tblGrid>
              <a:tr h="3810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Halevy</a:t>
                      </a:r>
                    </a:p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az-Cyrl-AZ" sz="1600" dirty="0" smtClean="0"/>
                        <a:t>Ѳ</a:t>
                      </a:r>
                      <a:r>
                        <a:rPr lang="en-US" sz="1600" dirty="0" smtClean="0"/>
                        <a:t>, UW), (05, </a:t>
                      </a:r>
                      <a:r>
                        <a:rPr lang="en-US" sz="1600" b="1" i="1" dirty="0" smtClean="0"/>
                        <a:t>Google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(00,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UW)</a:t>
                      </a:r>
                    </a:p>
                    <a:p>
                      <a:pPr algn="ctr"/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(07,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Google)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(00,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Wisc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(02, UW)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(05, Google)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(01,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Wisc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(06, UW)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(05, UW)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(03,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Wisc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(05, Google)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(07,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UW)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447800"/>
            <a:ext cx="8679656" cy="52578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Dataset: Manhattan restaurants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Data crawled from 12 restaurant websites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8 versions: weekly from 1/22/2009 to 3/12/2009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5269 restaurants, 5231 appearing in the first crawling and 5251 in the last crawling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467 restaurants deleted from some websites, 280 closed before 3/15/2009 (Golden standard)</a:t>
            </a:r>
            <a:endParaRPr lang="en-US" altLang="zh-CN" sz="2000" dirty="0" smtClean="0">
              <a:ea typeface="SimSun" pitchFamily="2" charset="-122"/>
            </a:endParaRPr>
          </a:p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Measure: </a:t>
            </a:r>
            <a:r>
              <a:rPr lang="en-US" altLang="zh-CN" sz="2800" dirty="0" smtClean="0">
                <a:ea typeface="SimSun" pitchFamily="2" charset="-122"/>
              </a:rPr>
              <a:t>Precision, Recall, F-measure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600" b="1" dirty="0" smtClean="0">
                <a:ea typeface="SimSun" pitchFamily="2" charset="-122"/>
              </a:rPr>
              <a:t>G</a:t>
            </a:r>
            <a:r>
              <a:rPr lang="en-US" altLang="zh-CN" sz="2600" dirty="0" smtClean="0">
                <a:ea typeface="SimSun" pitchFamily="2" charset="-122"/>
              </a:rPr>
              <a:t>: really closed restaurants; </a:t>
            </a:r>
            <a:r>
              <a:rPr lang="en-US" altLang="zh-CN" sz="2600" b="1" dirty="0" smtClean="0">
                <a:ea typeface="SimSun" pitchFamily="2" charset="-122"/>
              </a:rPr>
              <a:t>R</a:t>
            </a:r>
            <a:r>
              <a:rPr lang="en-US" altLang="zh-CN" sz="2600" dirty="0" smtClean="0">
                <a:ea typeface="SimSun" pitchFamily="2" charset="-122"/>
              </a:rPr>
              <a:t>: detected closed restaurants</a:t>
            </a:r>
          </a:p>
          <a:p>
            <a:pPr lvl="1">
              <a:buNone/>
            </a:pPr>
            <a:endParaRPr lang="en-US" altLang="zh-CN" sz="2600" dirty="0" smtClean="0">
              <a:ea typeface="SimSun" pitchFamily="2" charset="-122"/>
            </a:endParaRPr>
          </a:p>
          <a:p>
            <a:pPr>
              <a:buFont typeface="Wingdings" pitchFamily="2" charset="2"/>
              <a:buChar char="q"/>
            </a:pPr>
            <a:endParaRPr lang="en-US" altLang="zh-CN" sz="3200" dirty="0" smtClean="0">
              <a:ea typeface="SimSun" pitchFamily="2" charset="-122"/>
            </a:endParaRPr>
          </a:p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Parameters: s=.8, </a:t>
            </a:r>
            <a:r>
              <a:rPr lang="el-GR" altLang="zh-CN" sz="3200" dirty="0" smtClean="0">
                <a:ea typeface="SimSun" pitchFamily="2" charset="-122"/>
              </a:rPr>
              <a:t>α</a:t>
            </a:r>
            <a:r>
              <a:rPr lang="en-US" altLang="zh-CN" sz="3200" dirty="0" smtClean="0">
                <a:ea typeface="SimSun" pitchFamily="2" charset="-122"/>
              </a:rPr>
              <a:t>=f=.5, </a:t>
            </a:r>
            <a:r>
              <a:rPr lang="en-US" altLang="zh-CN" sz="3200" dirty="0" err="1" smtClean="0">
                <a:ea typeface="SimSun" pitchFamily="2" charset="-122"/>
              </a:rPr>
              <a:t>t</a:t>
            </a:r>
            <a:r>
              <a:rPr lang="en-US" altLang="zh-CN" sz="3200" baseline="-25000" dirty="0" err="1" smtClean="0">
                <a:ea typeface="SimSun" pitchFamily="2" charset="-122"/>
              </a:rPr>
              <a:t>i</a:t>
            </a:r>
            <a:r>
              <a:rPr lang="en-US" altLang="zh-CN" sz="3200" dirty="0" smtClean="0">
                <a:ea typeface="SimSun" pitchFamily="2" charset="-122"/>
              </a:rPr>
              <a:t>=</a:t>
            </a:r>
            <a:r>
              <a:rPr lang="en-US" altLang="zh-CN" sz="3200" dirty="0" err="1" smtClean="0">
                <a:ea typeface="SimSun" pitchFamily="2" charset="-122"/>
              </a:rPr>
              <a:t>t</a:t>
            </a:r>
            <a:r>
              <a:rPr lang="en-US" altLang="zh-CN" sz="3200" baseline="-25000" dirty="0" err="1" smtClean="0">
                <a:ea typeface="SimSun" pitchFamily="2" charset="-122"/>
              </a:rPr>
              <a:t>c</a:t>
            </a:r>
            <a:r>
              <a:rPr lang="en-US" altLang="zh-CN" sz="3200" dirty="0" smtClean="0">
                <a:ea typeface="SimSun" pitchFamily="2" charset="-122"/>
              </a:rPr>
              <a:t>=.99, n=1 (open/close)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3200" dirty="0" err="1" smtClean="0">
                <a:ea typeface="SimSun" pitchFamily="2" charset="-122"/>
              </a:rPr>
              <a:t>WindowsXP</a:t>
            </a:r>
            <a:r>
              <a:rPr lang="en-US" altLang="zh-CN" sz="3200" dirty="0" smtClean="0">
                <a:ea typeface="SimSun" pitchFamily="2" charset="-122"/>
              </a:rPr>
              <a:t>, 64 2 GHz CPU, 960MB memory</a:t>
            </a:r>
          </a:p>
          <a:p>
            <a:endParaRPr lang="en-US" altLang="zh-CN" sz="3200" dirty="0" smtClean="0">
              <a:ea typeface="SimSun" pitchFamily="2" charset="-122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09800" y="4876800"/>
          <a:ext cx="4724400" cy="998873"/>
        </p:xfrm>
        <a:graphic>
          <a:graphicData uri="http://schemas.openxmlformats.org/presentationml/2006/ole">
            <p:oleObj spid="_x0000_s73730" name="Equation" r:id="rId3" imgW="222228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of Various Components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2164080"/>
          <a:ext cx="7924801" cy="3489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9200"/>
                <a:gridCol w="1752600"/>
                <a:gridCol w="914400"/>
                <a:gridCol w="914400"/>
                <a:gridCol w="1066800"/>
                <a:gridCol w="914400"/>
                <a:gridCol w="1143001"/>
              </a:tblGrid>
              <a:tr h="64008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Method</a:t>
                      </a:r>
                      <a:endParaRPr lang="en-US" sz="2000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Ever-existing</a:t>
                      </a:r>
                      <a:endParaRPr lang="en-US" sz="2000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Closed</a:t>
                      </a:r>
                      <a:endParaRPr lang="en-US" sz="2000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#</a:t>
                      </a:r>
                      <a:r>
                        <a:rPr lang="en-US" sz="2000" dirty="0" err="1" smtClean="0"/>
                        <a:t>Rnds</a:t>
                      </a:r>
                      <a:endParaRPr lang="en-US" sz="2000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Time(s)</a:t>
                      </a:r>
                      <a:endParaRPr lang="en-US" sz="2000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72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hangingPunct="1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#Rest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hangingPunct="1"/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Prec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hangingPunct="1"/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hangingPunct="1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F-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msr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ALL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.60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.75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ALL2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.94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.34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.50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Naïve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1192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.70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.93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.80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158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CEF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5068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.83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.88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.85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637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CopyCEF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5186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.86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.87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.86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1408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Google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.84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.19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.30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609600" y="5867400"/>
            <a:ext cx="3733800" cy="914400"/>
          </a:xfrm>
          <a:prstGeom prst="wedgeRectCallout">
            <a:avLst>
              <a:gd name="adj1" fmla="val 36374"/>
              <a:gd name="adj2" fmla="val -152016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ea typeface="SimSun" pitchFamily="2" charset="-122"/>
              </a:rPr>
              <a:t>CEF and </a:t>
            </a:r>
            <a:r>
              <a:rPr lang="en-US" altLang="zh-CN" sz="2400" dirty="0" err="1" smtClean="0">
                <a:solidFill>
                  <a:schemeClr val="tx1"/>
                </a:solidFill>
                <a:ea typeface="SimSun" pitchFamily="2" charset="-122"/>
              </a:rPr>
              <a:t>CopyCEF</a:t>
            </a:r>
            <a:r>
              <a:rPr lang="en-US" altLang="zh-CN" sz="2400" dirty="0" smtClean="0">
                <a:solidFill>
                  <a:schemeClr val="tx1"/>
                </a:solidFill>
                <a:ea typeface="SimSun" pitchFamily="2" charset="-122"/>
              </a:rPr>
              <a:t> obtain High precision and recall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4953000" y="1371600"/>
            <a:ext cx="3962400" cy="685800"/>
          </a:xfrm>
          <a:prstGeom prst="wedgeRectCallout">
            <a:avLst>
              <a:gd name="adj1" fmla="val -40430"/>
              <a:gd name="adj2" fmla="val 305510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ea typeface="SimSun" pitchFamily="2" charset="-122"/>
              </a:rPr>
              <a:t>Applying rules is inadequate.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228600" y="1371600"/>
            <a:ext cx="4419600" cy="685800"/>
          </a:xfrm>
          <a:prstGeom prst="wedgeRectCallout">
            <a:avLst>
              <a:gd name="adj1" fmla="val -1253"/>
              <a:gd name="adj2" fmla="val 382239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ea typeface="SimSun" pitchFamily="2" charset="-122"/>
              </a:rPr>
              <a:t>Naïve missed a lot of restaurants.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4724400" y="5867400"/>
            <a:ext cx="4114800" cy="914400"/>
          </a:xfrm>
          <a:prstGeom prst="wedgeRectCallout">
            <a:avLst>
              <a:gd name="adj1" fmla="val -35311"/>
              <a:gd name="adj2" fmla="val -79435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ea typeface="SimSun" pitchFamily="2" charset="-122"/>
              </a:rPr>
              <a:t>Google Map lists a lot of out-of-business restaurants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Computed CEF-Measure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447800"/>
          <a:ext cx="8305801" cy="5217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14600"/>
                <a:gridCol w="1295400"/>
                <a:gridCol w="1371600"/>
                <a:gridCol w="1371600"/>
                <a:gridCol w="17526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Sources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Coverage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Exactness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Freshness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#Closed-rest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MenuPages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.66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.98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.85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35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TasteSpace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.44</a:t>
                      </a:r>
                      <a:endParaRPr lang="en-US" sz="18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.97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.30</a:t>
                      </a:r>
                      <a:endParaRPr lang="en-US" sz="18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B050"/>
                          </a:solidFill>
                        </a:rPr>
                        <a:t>123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NYMagazine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.43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.99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.52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69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NYTimes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.44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.98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.38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75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ActiveDiner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.44</a:t>
                      </a:r>
                      <a:endParaRPr lang="en-US" sz="18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.96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.93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  <a:endParaRPr lang="en-US" sz="18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TimeOut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.42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.996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.64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45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SavoryCities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.26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.99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.42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34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VillageVoice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.22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.94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.40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47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FoodBuzz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.18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.93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.36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65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NewYork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.14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.92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.43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34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err="1" smtClean="0"/>
                        <a:t>OpenTable</a:t>
                      </a:r>
                      <a:endParaRPr lang="en-US" sz="18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/>
                        <a:t>.12</a:t>
                      </a:r>
                      <a:endParaRPr lang="en-US" sz="18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/>
                        <a:t>.92</a:t>
                      </a:r>
                      <a:endParaRPr lang="en-US" sz="18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/>
                        <a:t>.40</a:t>
                      </a:r>
                      <a:endParaRPr lang="en-US" sz="18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/>
                        <a:t>11</a:t>
                      </a:r>
                      <a:endParaRPr lang="en-US" sz="1800" b="0" i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err="1" smtClean="0"/>
                        <a:t>DiningGuide</a:t>
                      </a:r>
                      <a:endParaRPr lang="en-US" sz="18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hangingPunct="1"/>
                      <a:r>
                        <a:rPr lang="en-US" sz="1800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.1</a:t>
                      </a:r>
                      <a:endParaRPr lang="en-US" sz="1800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hangingPunct="1"/>
                      <a:r>
                        <a:rPr lang="en-US" sz="1800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.90</a:t>
                      </a:r>
                      <a:endParaRPr lang="en-US" sz="1800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hangingPunct="1"/>
                      <a:r>
                        <a:rPr lang="en-US" sz="1800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.10</a:t>
                      </a:r>
                      <a:endParaRPr lang="en-US" sz="1800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  <a:endParaRPr lang="en-US" sz="1800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 err="1" smtClean="0"/>
                        <a:t>GoogleMaps</a:t>
                      </a:r>
                      <a:endParaRPr lang="en-US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hangingPunct="1"/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8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 smtClean="0"/>
                        <a:t>-</a:t>
                      </a:r>
                      <a:endParaRPr lang="en-US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 smtClean="0"/>
                        <a:t>-</a:t>
                      </a:r>
                      <a:endParaRPr lang="en-US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 smtClean="0"/>
                        <a:t>228</a:t>
                      </a:r>
                      <a:endParaRPr lang="en-US" sz="1800" b="1" i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219200"/>
            <a:ext cx="8222456" cy="5334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12 out of 66 pairs are likely to be dependent</a:t>
            </a:r>
          </a:p>
          <a:p>
            <a:pPr>
              <a:buFont typeface="Wingdings" pitchFamily="2" charset="2"/>
              <a:buChar char="q"/>
            </a:pPr>
            <a:endParaRPr lang="en-US" altLang="zh-CN" sz="3200" dirty="0" smtClean="0">
              <a:ea typeface="SimSun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Discovered Dependence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2272605"/>
            <a:ext cx="1643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TasteSpace</a:t>
            </a:r>
            <a:endParaRPr lang="en-US" sz="2000" baseline="-250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1086004" y="3343870"/>
            <a:ext cx="14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FoodBuzz</a:t>
            </a:r>
            <a:endParaRPr lang="en-US" sz="2000" baseline="-250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990600" y="4410670"/>
            <a:ext cx="1756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VillageVoice</a:t>
            </a:r>
            <a:endParaRPr lang="en-US" sz="2000" baseline="-250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1066800" y="5477470"/>
            <a:ext cx="168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ActiveDiner</a:t>
            </a:r>
            <a:endParaRPr lang="en-US" sz="2000" baseline="-250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3974332" y="2277070"/>
            <a:ext cx="1359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NYTimes</a:t>
            </a:r>
            <a:endParaRPr lang="en-US" sz="2000" baseline="-250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3981604" y="3348335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TimeOut</a:t>
            </a:r>
            <a:endParaRPr lang="en-US" sz="2000" baseline="-250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3886200" y="4415135"/>
            <a:ext cx="168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MenuPages</a:t>
            </a:r>
            <a:endParaRPr lang="en-US" sz="2000" baseline="-250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3886200" y="5481935"/>
            <a:ext cx="1824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NYMagazine</a:t>
            </a:r>
            <a:endParaRPr lang="en-US" sz="2000" baseline="-25000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6807192" y="2277070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NewYork</a:t>
            </a:r>
            <a:endParaRPr lang="en-US" sz="2000" baseline="-25000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6814464" y="3348335"/>
            <a:ext cx="1579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OpenTable</a:t>
            </a:r>
            <a:endParaRPr lang="en-US" sz="2000" baseline="-25000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6719060" y="4415135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DiningGuide</a:t>
            </a:r>
            <a:endParaRPr lang="en-US" sz="2000" baseline="-250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6719060" y="5481935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SavoryCities</a:t>
            </a:r>
            <a:endParaRPr lang="en-US" sz="2000" baseline="-25000" dirty="0" smtClean="0"/>
          </a:p>
        </p:txBody>
      </p:sp>
      <p:cxnSp>
        <p:nvCxnSpPr>
          <p:cNvPr id="45" name="Straight Arrow Connector 44"/>
          <p:cNvCxnSpPr>
            <a:stCxn id="25" idx="0"/>
            <a:endCxn id="10" idx="2"/>
          </p:cNvCxnSpPr>
          <p:nvPr/>
        </p:nvCxnSpPr>
        <p:spPr>
          <a:xfrm rot="5400000" flipH="1" flipV="1">
            <a:off x="1505877" y="3037512"/>
            <a:ext cx="609600" cy="31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5" idx="3"/>
            <a:endCxn id="29" idx="1"/>
          </p:cNvCxnSpPr>
          <p:nvPr/>
        </p:nvCxnSpPr>
        <p:spPr>
          <a:xfrm>
            <a:off x="2532234" y="3574703"/>
            <a:ext cx="1449370" cy="44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5" idx="3"/>
            <a:endCxn id="30" idx="1"/>
          </p:cNvCxnSpPr>
          <p:nvPr/>
        </p:nvCxnSpPr>
        <p:spPr>
          <a:xfrm>
            <a:off x="2532234" y="3574703"/>
            <a:ext cx="1353966" cy="10712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5" idx="3"/>
            <a:endCxn id="31" idx="1"/>
          </p:cNvCxnSpPr>
          <p:nvPr/>
        </p:nvCxnSpPr>
        <p:spPr>
          <a:xfrm>
            <a:off x="2532234" y="3574703"/>
            <a:ext cx="1353966" cy="21380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26" idx="3"/>
          </p:cNvCxnSpPr>
          <p:nvPr/>
        </p:nvCxnSpPr>
        <p:spPr>
          <a:xfrm flipV="1">
            <a:off x="2746978" y="3585865"/>
            <a:ext cx="1216992" cy="10556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6" idx="3"/>
          </p:cNvCxnSpPr>
          <p:nvPr/>
        </p:nvCxnSpPr>
        <p:spPr>
          <a:xfrm>
            <a:off x="2746978" y="4641503"/>
            <a:ext cx="1121588" cy="111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6" idx="3"/>
          </p:cNvCxnSpPr>
          <p:nvPr/>
        </p:nvCxnSpPr>
        <p:spPr>
          <a:xfrm>
            <a:off x="2746978" y="4641503"/>
            <a:ext cx="1121588" cy="10779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5" idx="1"/>
            <a:endCxn id="30" idx="3"/>
          </p:cNvCxnSpPr>
          <p:nvPr/>
        </p:nvCxnSpPr>
        <p:spPr>
          <a:xfrm rot="10800000" flipV="1">
            <a:off x="5568072" y="3579168"/>
            <a:ext cx="1246393" cy="1066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5" idx="1"/>
            <a:endCxn id="29" idx="3"/>
          </p:cNvCxnSpPr>
          <p:nvPr/>
        </p:nvCxnSpPr>
        <p:spPr>
          <a:xfrm rot="10800000">
            <a:off x="5309212" y="3579168"/>
            <a:ext cx="150525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5" idx="1"/>
            <a:endCxn id="28" idx="3"/>
          </p:cNvCxnSpPr>
          <p:nvPr/>
        </p:nvCxnSpPr>
        <p:spPr>
          <a:xfrm rot="10800000">
            <a:off x="5334000" y="2507904"/>
            <a:ext cx="1480464" cy="10712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36" idx="1"/>
            <a:endCxn id="30" idx="3"/>
          </p:cNvCxnSpPr>
          <p:nvPr/>
        </p:nvCxnSpPr>
        <p:spPr>
          <a:xfrm rot="10800000">
            <a:off x="5568072" y="4645968"/>
            <a:ext cx="1150989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31" idx="3"/>
            <a:endCxn id="37" idx="1"/>
          </p:cNvCxnSpPr>
          <p:nvPr/>
        </p:nvCxnSpPr>
        <p:spPr>
          <a:xfrm>
            <a:off x="5710738" y="5712768"/>
            <a:ext cx="100832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8222456" cy="495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CN" sz="3200" dirty="0" smtClean="0">
                <a:solidFill>
                  <a:schemeClr val="bg2">
                    <a:lumMod val="75000"/>
                  </a:schemeClr>
                </a:solidFill>
                <a:ea typeface="SimSun" pitchFamily="2" charset="-122"/>
              </a:rPr>
              <a:t>Motivation and intuitions for solution</a:t>
            </a:r>
          </a:p>
          <a:p>
            <a:r>
              <a:rPr lang="en-US" altLang="zh-CN" sz="3200" dirty="0" smtClean="0">
                <a:ea typeface="SimSun" pitchFamily="2" charset="-122"/>
              </a:rPr>
              <a:t>	  </a:t>
            </a:r>
            <a:r>
              <a:rPr lang="en-US" altLang="zh-CN" sz="3200" dirty="0" smtClean="0">
                <a:solidFill>
                  <a:schemeClr val="bg2">
                    <a:lumMod val="75000"/>
                  </a:schemeClr>
                </a:solidFill>
                <a:ea typeface="SimSun" pitchFamily="2" charset="-122"/>
              </a:rPr>
              <a:t>For a static world [VLDB’09]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zh-CN" sz="2800" dirty="0" smtClean="0">
                <a:solidFill>
                  <a:schemeClr val="bg2">
                    <a:lumMod val="75000"/>
                  </a:schemeClr>
                </a:solidFill>
                <a:ea typeface="SimSun" pitchFamily="2" charset="-122"/>
              </a:rPr>
              <a:t>Techniques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zh-CN" sz="2800" dirty="0" smtClean="0">
                <a:solidFill>
                  <a:schemeClr val="bg2">
                    <a:lumMod val="75000"/>
                  </a:schemeClr>
                </a:solidFill>
                <a:ea typeface="SimSun" pitchFamily="2" charset="-122"/>
              </a:rPr>
              <a:t>Experimental Results</a:t>
            </a:r>
          </a:p>
          <a:p>
            <a:r>
              <a:rPr lang="en-US" altLang="zh-CN" sz="3200" dirty="0" smtClean="0">
                <a:ea typeface="SimSun" pitchFamily="2" charset="-122"/>
              </a:rPr>
              <a:t>	</a:t>
            </a:r>
            <a:r>
              <a:rPr lang="en-US" altLang="zh-CN" sz="3200" dirty="0" smtClean="0">
                <a:solidFill>
                  <a:schemeClr val="bg2">
                    <a:lumMod val="75000"/>
                  </a:schemeClr>
                </a:solidFill>
                <a:ea typeface="SimSun" pitchFamily="2" charset="-122"/>
              </a:rPr>
              <a:t>For a dynamic world [VLDB’09]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zh-CN" sz="2800" dirty="0" smtClean="0">
                <a:solidFill>
                  <a:schemeClr val="bg2">
                    <a:lumMod val="75000"/>
                  </a:schemeClr>
                </a:solidFill>
                <a:ea typeface="SimSun" pitchFamily="2" charset="-122"/>
              </a:rPr>
              <a:t>Techniques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zh-CN" sz="2800" dirty="0" smtClean="0">
                <a:solidFill>
                  <a:schemeClr val="bg2">
                    <a:lumMod val="75000"/>
                  </a:schemeClr>
                </a:solidFill>
                <a:ea typeface="SimSun" pitchFamily="2" charset="-122"/>
              </a:rPr>
              <a:t>Experimental Results</a:t>
            </a:r>
          </a:p>
          <a:p>
            <a:pPr lvl="1">
              <a:buNone/>
            </a:pPr>
            <a:r>
              <a:rPr lang="en-US" altLang="zh-CN" sz="3200" dirty="0" smtClean="0">
                <a:ea typeface="SimSun" pitchFamily="2" charset="-122"/>
              </a:rPr>
              <a:t>		Framework of the </a:t>
            </a: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  <a:ea typeface="SimSun" pitchFamily="2" charset="-122"/>
              </a:rPr>
              <a:t>Solomon</a:t>
            </a:r>
            <a:r>
              <a:rPr lang="en-US" altLang="zh-CN" sz="3200" dirty="0" smtClean="0">
                <a:ea typeface="SimSun" pitchFamily="2" charset="-122"/>
              </a:rPr>
              <a:t> project and 	future work</a:t>
            </a:r>
            <a:r>
              <a:rPr lang="en-US" altLang="zh-CN" sz="3600" dirty="0" smtClean="0">
                <a:ea typeface="SimSun" pitchFamily="2" charset="-122"/>
              </a:rPr>
              <a:t> </a:t>
            </a:r>
            <a:r>
              <a:rPr lang="en-US" altLang="zh-CN" sz="3200" dirty="0" smtClean="0">
                <a:ea typeface="SimSun" pitchFamily="2" charset="-122"/>
              </a:rPr>
              <a:t>[CIDR’09]</a:t>
            </a:r>
            <a:endParaRPr lang="en-US" altLang="zh-CN" sz="3600" dirty="0" smtClean="0">
              <a:ea typeface="SimSun" pitchFamily="2" charset="-122"/>
            </a:endParaRPr>
          </a:p>
          <a:p>
            <a:pPr>
              <a:buFont typeface="Wingdings" pitchFamily="2" charset="2"/>
              <a:buChar char="q"/>
            </a:pPr>
            <a:endParaRPr lang="en-US" altLang="zh-CN" sz="3200" b="1" dirty="0" smtClean="0">
              <a:ea typeface="SimSun" pitchFamily="2" charset="-122"/>
            </a:endParaRPr>
          </a:p>
        </p:txBody>
      </p:sp>
      <p:pic>
        <p:nvPicPr>
          <p:cNvPr id="72706" name="Picture 2" descr="http://images.google.com/url?source=imgres&amp;ct=img&amp;q=http://craigharper.com.au/uploaded_images/17-702796.jpg&amp;usg=AFQjCNEEVKfr1jqznyxTWsamqoAGghcn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733800"/>
            <a:ext cx="609600" cy="728827"/>
          </a:xfrm>
          <a:prstGeom prst="rect">
            <a:avLst/>
          </a:prstGeom>
          <a:noFill/>
        </p:spPr>
      </p:pic>
      <p:pic>
        <p:nvPicPr>
          <p:cNvPr id="72708" name="Picture 4" descr="http://images.google.com/url?source=imgres&amp;ct=img&amp;q=http://www.webresourcesdepot.com/wp-content/uploads/image/free-vector-world-map.gif&amp;usg=AFQjCNECcOcTZSa1L813K19LWlEx5Le0-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133600"/>
            <a:ext cx="970671" cy="657225"/>
          </a:xfrm>
          <a:prstGeom prst="rect">
            <a:avLst/>
          </a:prstGeom>
          <a:noFill/>
        </p:spPr>
      </p:pic>
      <p:pic>
        <p:nvPicPr>
          <p:cNvPr id="6" name="Picture 2" descr="http://www.phoenixmasonry.org/images/King_Solom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410200"/>
            <a:ext cx="791908" cy="1070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Data Integration Faces 3 Challenges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724400" y="1676400"/>
          <a:ext cx="441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Data Integration Faces 3 Challenges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724400" y="1676400"/>
          <a:ext cx="441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http://www.oppictures.com/singleimages/400/MMMC71_2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1436019"/>
            <a:ext cx="2743200" cy="2743200"/>
          </a:xfrm>
          <a:prstGeom prst="rect">
            <a:avLst/>
          </a:prstGeom>
          <a:noFill/>
        </p:spPr>
      </p:pic>
      <p:pic>
        <p:nvPicPr>
          <p:cNvPr id="8" name="Picture 4" descr="http://www.organizeit-online.com/images/3326_desk_exp_drwr_blk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33600" y="3496241"/>
            <a:ext cx="2362200" cy="2309707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 bwMode="auto">
          <a:xfrm rot="16200000" flipH="1">
            <a:off x="1333500" y="2159919"/>
            <a:ext cx="1905000" cy="1524000"/>
          </a:xfrm>
          <a:prstGeom prst="line">
            <a:avLst/>
          </a:prstGeom>
          <a:noFill/>
          <a:ln w="28575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16200000" flipH="1">
            <a:off x="838200" y="2655219"/>
            <a:ext cx="2971800" cy="1600200"/>
          </a:xfrm>
          <a:prstGeom prst="line">
            <a:avLst/>
          </a:prstGeom>
          <a:noFill/>
          <a:ln w="28575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16200000" flipH="1">
            <a:off x="1181100" y="2388519"/>
            <a:ext cx="2133600" cy="2057400"/>
          </a:xfrm>
          <a:prstGeom prst="line">
            <a:avLst/>
          </a:prstGeom>
          <a:noFill/>
          <a:ln w="28575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839788" y="2731419"/>
            <a:ext cx="2436812" cy="1752600"/>
          </a:xfrm>
          <a:prstGeom prst="line">
            <a:avLst/>
          </a:prstGeom>
          <a:noFill/>
          <a:ln w="28575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Freeform 12"/>
          <p:cNvSpPr/>
          <p:nvPr/>
        </p:nvSpPr>
        <p:spPr bwMode="auto">
          <a:xfrm>
            <a:off x="246062" y="2931444"/>
            <a:ext cx="3268663" cy="1757362"/>
          </a:xfrm>
          <a:custGeom>
            <a:avLst/>
            <a:gdLst>
              <a:gd name="connsiteX0" fmla="*/ 382588 w 3268663"/>
              <a:gd name="connsiteY0" fmla="*/ 0 h 1757362"/>
              <a:gd name="connsiteX1" fmla="*/ 163513 w 3268663"/>
              <a:gd name="connsiteY1" fmla="*/ 1209675 h 1757362"/>
              <a:gd name="connsiteX2" fmla="*/ 1363663 w 3268663"/>
              <a:gd name="connsiteY2" fmla="*/ 1714500 h 1757362"/>
              <a:gd name="connsiteX3" fmla="*/ 3268663 w 3268663"/>
              <a:gd name="connsiteY3" fmla="*/ 1466850 h 1757362"/>
              <a:gd name="connsiteX4" fmla="*/ 3268663 w 3268663"/>
              <a:gd name="connsiteY4" fmla="*/ 1466850 h 175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8663" h="1757362">
                <a:moveTo>
                  <a:pt x="382588" y="0"/>
                </a:moveTo>
                <a:cubicBezTo>
                  <a:pt x="191294" y="461962"/>
                  <a:pt x="0" y="923925"/>
                  <a:pt x="163513" y="1209675"/>
                </a:cubicBezTo>
                <a:cubicBezTo>
                  <a:pt x="327026" y="1495425"/>
                  <a:pt x="846138" y="1671638"/>
                  <a:pt x="1363663" y="1714500"/>
                </a:cubicBezTo>
                <a:cubicBezTo>
                  <a:pt x="1881188" y="1757362"/>
                  <a:pt x="3268663" y="1466850"/>
                  <a:pt x="3268663" y="1466850"/>
                </a:cubicBezTo>
                <a:lnTo>
                  <a:pt x="3268663" y="1466850"/>
                </a:lnTo>
              </a:path>
            </a:pathLst>
          </a:custGeom>
          <a:noFill/>
          <a:ln w="28575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936625" y="3417219"/>
            <a:ext cx="1739900" cy="847725"/>
          </a:xfrm>
          <a:custGeom>
            <a:avLst/>
            <a:gdLst>
              <a:gd name="connsiteX0" fmla="*/ 330200 w 1739900"/>
              <a:gd name="connsiteY0" fmla="*/ 0 h 847725"/>
              <a:gd name="connsiteX1" fmla="*/ 234950 w 1739900"/>
              <a:gd name="connsiteY1" fmla="*/ 619125 h 847725"/>
              <a:gd name="connsiteX2" fmla="*/ 1739900 w 1739900"/>
              <a:gd name="connsiteY2" fmla="*/ 847725 h 847725"/>
              <a:gd name="connsiteX3" fmla="*/ 1739900 w 1739900"/>
              <a:gd name="connsiteY3" fmla="*/ 847725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9900" h="847725">
                <a:moveTo>
                  <a:pt x="330200" y="0"/>
                </a:moveTo>
                <a:cubicBezTo>
                  <a:pt x="165100" y="238919"/>
                  <a:pt x="0" y="477838"/>
                  <a:pt x="234950" y="619125"/>
                </a:cubicBezTo>
                <a:cubicBezTo>
                  <a:pt x="469900" y="760413"/>
                  <a:pt x="1739900" y="847725"/>
                  <a:pt x="1739900" y="847725"/>
                </a:cubicBezTo>
                <a:lnTo>
                  <a:pt x="1739900" y="847725"/>
                </a:lnTo>
              </a:path>
            </a:pathLst>
          </a:custGeom>
          <a:noFill/>
          <a:ln w="28575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Can Be Out-Of-Date (I)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20878"/>
          <a:stretch>
            <a:fillRect/>
          </a:stretch>
        </p:blipFill>
        <p:spPr bwMode="auto">
          <a:xfrm>
            <a:off x="762000" y="1371600"/>
            <a:ext cx="788687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00" y="2895600"/>
            <a:ext cx="3505200" cy="381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24800" y="6400800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7/2009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Data Integration Faces 3 Challenges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724400" y="1676400"/>
          <a:ext cx="441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2" descr="http://www.oppictures.com/singleimages/400/MMMC71_2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1447800"/>
            <a:ext cx="2743200" cy="2743200"/>
          </a:xfrm>
          <a:prstGeom prst="rect">
            <a:avLst/>
          </a:prstGeom>
          <a:noFill/>
        </p:spPr>
      </p:pic>
      <p:pic>
        <p:nvPicPr>
          <p:cNvPr id="11" name="Picture 4" descr="http://www.organizeit-online.com/images/3326_desk_exp_drwr_blk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33600" y="3508022"/>
            <a:ext cx="2362200" cy="2309707"/>
          </a:xfrm>
          <a:prstGeom prst="rect">
            <a:avLst/>
          </a:prstGeom>
          <a:noFill/>
        </p:spPr>
      </p:pic>
      <p:sp>
        <p:nvSpPr>
          <p:cNvPr id="12" name="Rectangular Callout 11"/>
          <p:cNvSpPr/>
          <p:nvPr/>
        </p:nvSpPr>
        <p:spPr bwMode="auto">
          <a:xfrm>
            <a:off x="2286000" y="1524000"/>
            <a:ext cx="1600200" cy="381000"/>
          </a:xfrm>
          <a:prstGeom prst="wedgeRectCallout">
            <a:avLst>
              <a:gd name="adj1" fmla="val -93452"/>
              <a:gd name="adj2" fmla="val 115625"/>
            </a:avLst>
          </a:prstGeom>
          <a:solidFill>
            <a:srgbClr val="FFCC66"/>
          </a:solidFill>
          <a:ln w="9525" cap="flat" cmpd="sng" algn="ctr">
            <a:solidFill>
              <a:srgbClr val="FF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Scissors</a:t>
            </a: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2743200" y="2895600"/>
            <a:ext cx="1600200" cy="381000"/>
          </a:xfrm>
          <a:prstGeom prst="wedgeRectCallout">
            <a:avLst>
              <a:gd name="adj1" fmla="val -39881"/>
              <a:gd name="adj2" fmla="val 199375"/>
            </a:avLst>
          </a:prstGeom>
          <a:solidFill>
            <a:srgbClr val="FFCC66"/>
          </a:solidFill>
          <a:ln w="9525" cap="flat" cmpd="sng" algn="ctr">
            <a:solidFill>
              <a:srgbClr val="FF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Paper Scissors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Data Integration Faces 3 Challenges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724400" y="1676400"/>
          <a:ext cx="441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http://www.oppictures.com/singleimages/400/MMMC71_2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1447800"/>
            <a:ext cx="2743200" cy="2743200"/>
          </a:xfrm>
          <a:prstGeom prst="rect">
            <a:avLst/>
          </a:prstGeom>
          <a:noFill/>
        </p:spPr>
      </p:pic>
      <p:pic>
        <p:nvPicPr>
          <p:cNvPr id="8" name="Picture 4" descr="http://www.organizeit-online.com/images/3326_desk_exp_drwr_blk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33600" y="3508022"/>
            <a:ext cx="2362200" cy="2309707"/>
          </a:xfrm>
          <a:prstGeom prst="rect">
            <a:avLst/>
          </a:prstGeom>
          <a:noFill/>
        </p:spPr>
      </p:pic>
      <p:sp>
        <p:nvSpPr>
          <p:cNvPr id="9" name="Rectangular Callout 8"/>
          <p:cNvSpPr/>
          <p:nvPr/>
        </p:nvSpPr>
        <p:spPr bwMode="auto">
          <a:xfrm>
            <a:off x="2286000" y="1524000"/>
            <a:ext cx="1600200" cy="381000"/>
          </a:xfrm>
          <a:prstGeom prst="wedgeRectCallout">
            <a:avLst>
              <a:gd name="adj1" fmla="val -93452"/>
              <a:gd name="adj2" fmla="val 115625"/>
            </a:avLst>
          </a:prstGeom>
          <a:solidFill>
            <a:srgbClr val="92D050"/>
          </a:solidFill>
          <a:ln w="9525" cap="flat" cmpd="sng" algn="ctr">
            <a:solidFill>
              <a:srgbClr val="FF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Scissors</a:t>
            </a:r>
          </a:p>
        </p:txBody>
      </p:sp>
      <p:sp>
        <p:nvSpPr>
          <p:cNvPr id="10" name="Rectangular Callout 9"/>
          <p:cNvSpPr/>
          <p:nvPr/>
        </p:nvSpPr>
        <p:spPr bwMode="auto">
          <a:xfrm>
            <a:off x="2743200" y="2895600"/>
            <a:ext cx="1600200" cy="381000"/>
          </a:xfrm>
          <a:prstGeom prst="wedgeRectCallout">
            <a:avLst>
              <a:gd name="adj1" fmla="val -37067"/>
              <a:gd name="adj2" fmla="val 212102"/>
            </a:avLst>
          </a:prstGeom>
          <a:solidFill>
            <a:srgbClr val="FF3300"/>
          </a:solidFill>
          <a:ln w="9525" cap="flat" cmpd="sng" algn="ctr">
            <a:solidFill>
              <a:srgbClr val="FF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z="3600" dirty="0" smtClean="0"/>
              <a:t>Existing Solutions Assume Independence of Data Sources</a:t>
            </a:r>
            <a:endParaRPr lang="en-US" sz="3600" dirty="0">
              <a:solidFill>
                <a:schemeClr val="accent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724400" y="1676400"/>
          <a:ext cx="441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Line Callout 1 14"/>
          <p:cNvSpPr/>
          <p:nvPr/>
        </p:nvSpPr>
        <p:spPr bwMode="auto">
          <a:xfrm>
            <a:off x="5791200" y="5486400"/>
            <a:ext cx="3200400" cy="1219200"/>
          </a:xfrm>
          <a:prstGeom prst="borderCallout1">
            <a:avLst>
              <a:gd name="adj1" fmla="val -1724"/>
              <a:gd name="adj2" fmla="val 50087"/>
              <a:gd name="adj3" fmla="val -35747"/>
              <a:gd name="adj4" fmla="val 29972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Schema matching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/>
              <a:t>Model management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/>
              <a:t>Query answering using views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/>
              <a:t>Information extraction</a:t>
            </a:r>
          </a:p>
        </p:txBody>
      </p:sp>
      <p:sp>
        <p:nvSpPr>
          <p:cNvPr id="16" name="Line Callout 1 15"/>
          <p:cNvSpPr/>
          <p:nvPr/>
        </p:nvSpPr>
        <p:spPr bwMode="auto">
          <a:xfrm>
            <a:off x="1981200" y="5486400"/>
            <a:ext cx="3657600" cy="1219200"/>
          </a:xfrm>
          <a:prstGeom prst="borderCallout1">
            <a:avLst>
              <a:gd name="adj1" fmla="val -1158"/>
              <a:gd name="adj2" fmla="val 49741"/>
              <a:gd name="adj3" fmla="val -135506"/>
              <a:gd name="adj4" fmla="val 81590"/>
            </a:avLst>
          </a:prstGeom>
          <a:solidFill>
            <a:srgbClr val="CCCC00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String matching (edit distance, token-based, etc.)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Object matching (aka. record linkage,  reference reconciliation, …)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Line Callout 1 16"/>
          <p:cNvSpPr/>
          <p:nvPr/>
        </p:nvSpPr>
        <p:spPr bwMode="auto">
          <a:xfrm>
            <a:off x="381000" y="5486400"/>
            <a:ext cx="1447800" cy="1219200"/>
          </a:xfrm>
          <a:prstGeom prst="borderCallout1">
            <a:avLst>
              <a:gd name="adj1" fmla="val -2595"/>
              <a:gd name="adj2" fmla="val 48773"/>
              <a:gd name="adj3" fmla="val -212664"/>
              <a:gd name="adj4" fmla="val 316883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Data fusion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Truth discovery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09600" y="4191000"/>
            <a:ext cx="5791200" cy="1295400"/>
            <a:chOff x="609600" y="4191000"/>
            <a:chExt cx="5791200" cy="1295400"/>
          </a:xfrm>
        </p:grpSpPr>
        <p:sp>
          <p:nvSpPr>
            <p:cNvPr id="18" name="Left Brace 17"/>
            <p:cNvSpPr/>
            <p:nvPr/>
          </p:nvSpPr>
          <p:spPr>
            <a:xfrm rot="5400000">
              <a:off x="3276600" y="2362200"/>
              <a:ext cx="457200" cy="5791200"/>
            </a:xfrm>
            <a:prstGeom prst="leftBrace">
              <a:avLst>
                <a:gd name="adj1" fmla="val 111781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6800" y="4191000"/>
              <a:ext cx="3733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Assume INDEPENDENCE</a:t>
              </a:r>
            </a:p>
            <a:p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of data sources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724400" y="1646237"/>
          <a:ext cx="441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457200" y="228600"/>
            <a:ext cx="8382000" cy="1295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spc="-150" dirty="0" smtClean="0">
                <a:solidFill>
                  <a:schemeClr val="tx2">
                    <a:satMod val="200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Source Dependence Adds A New Dimension to Data Integration</a:t>
            </a:r>
            <a:endParaRPr lang="en-US" sz="3600" spc="-150" dirty="0">
              <a:solidFill>
                <a:schemeClr val="tx2">
                  <a:satMod val="200000"/>
                </a:schemeClr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533400" y="2057400"/>
          <a:ext cx="3962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724400" y="1631730"/>
          <a:ext cx="441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1676400" y="209550"/>
            <a:ext cx="7010400" cy="1295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Research</a:t>
            </a:r>
            <a:r>
              <a:rPr kumimoji="0" lang="en-US" sz="4000" b="0" i="0" u="none" strike="noStrike" kern="1200" cap="none" spc="-15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Agenda:</a:t>
            </a:r>
            <a:r>
              <a:rPr kumimoji="0" lang="en-US" sz="40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en-US" sz="4000" b="0" i="0" u="none" strike="noStrike" kern="1200" cap="none" spc="-15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 descr="http://www.phoenixmasonry.org/images/King_Solomo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228600"/>
            <a:ext cx="1066800" cy="1441621"/>
          </a:xfrm>
          <a:prstGeom prst="rect">
            <a:avLst/>
          </a:prstGeom>
          <a:noFill/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334000" y="457200"/>
            <a:ext cx="3657600" cy="838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tencil" pitchFamily="82" charset="0"/>
                <a:ea typeface="SimSun" pitchFamily="2" charset="-122"/>
                <a:cs typeface="+mj-cs"/>
              </a:rPr>
              <a:t>Solomon</a:t>
            </a:r>
            <a:endParaRPr kumimoji="0" lang="en-US" altLang="zh-CN" sz="4000" b="1" i="0" u="none" strike="noStrike" kern="1200" cap="none" spc="-15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Garamond" pitchFamily="18" charset="0"/>
              <a:ea typeface="SimSun" pitchFamily="2" charset="-122"/>
              <a:cs typeface="+mj-cs"/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457200" y="1981200"/>
          <a:ext cx="3962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7" name="Curved Connector 16"/>
          <p:cNvCxnSpPr/>
          <p:nvPr/>
        </p:nvCxnSpPr>
        <p:spPr>
          <a:xfrm rot="5400000" flipH="1" flipV="1">
            <a:off x="3771900" y="3619500"/>
            <a:ext cx="1828800" cy="5334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5400000" flipH="1" flipV="1">
            <a:off x="4152900" y="4152900"/>
            <a:ext cx="1066800" cy="5334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4419600" y="4800600"/>
            <a:ext cx="533400" cy="2286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8222456" cy="495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Data provenance </a:t>
            </a:r>
            <a:r>
              <a:rPr lang="en-US" altLang="zh-CN" sz="2800" dirty="0" smtClean="0">
                <a:ea typeface="SimSun" pitchFamily="2" charset="-122"/>
              </a:rPr>
              <a:t>[</a:t>
            </a:r>
            <a:r>
              <a:rPr lang="en-US" altLang="zh-CN" sz="2800" dirty="0" err="1" smtClean="0">
                <a:ea typeface="SimSun" pitchFamily="2" charset="-122"/>
              </a:rPr>
              <a:t>Buneman</a:t>
            </a:r>
            <a:r>
              <a:rPr lang="en-US" altLang="zh-CN" sz="2800" dirty="0" smtClean="0">
                <a:ea typeface="SimSun" pitchFamily="2" charset="-122"/>
              </a:rPr>
              <a:t> et al., PODS’08]</a:t>
            </a:r>
            <a:endParaRPr lang="en-US" altLang="zh-CN" sz="3200" dirty="0" smtClean="0">
              <a:ea typeface="SimSun" pitchFamily="2" charset="-122"/>
            </a:endParaRPr>
          </a:p>
          <a:p>
            <a:pPr lvl="1">
              <a:buFont typeface="Wingdings" pitchFamily="2" charset="2"/>
              <a:buChar char="§"/>
            </a:pPr>
            <a:r>
              <a:rPr lang="en-US" altLang="zh-CN" sz="2800" dirty="0" smtClean="0">
                <a:ea typeface="SimSun" pitchFamily="2" charset="-122"/>
              </a:rPr>
              <a:t>Focus on effective presentation and retrieval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zh-CN" sz="2800" dirty="0" smtClean="0">
                <a:ea typeface="SimSun" pitchFamily="2" charset="-122"/>
              </a:rPr>
              <a:t>Assume knowledge of provenance/lineage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Opinion pooling </a:t>
            </a:r>
            <a:r>
              <a:rPr lang="en-US" altLang="zh-CN" sz="2800" dirty="0" smtClean="0">
                <a:ea typeface="SimSun" pitchFamily="2" charset="-122"/>
              </a:rPr>
              <a:t>[</a:t>
            </a:r>
            <a:r>
              <a:rPr lang="en-US" altLang="zh-CN" sz="2800" dirty="0" err="1" smtClean="0">
                <a:ea typeface="SimSun" pitchFamily="2" charset="-122"/>
              </a:rPr>
              <a:t>Clemen&amp;Winkler</a:t>
            </a:r>
            <a:r>
              <a:rPr lang="en-US" altLang="zh-CN" sz="2800" dirty="0" smtClean="0">
                <a:ea typeface="SimSun" pitchFamily="2" charset="-122"/>
              </a:rPr>
              <a:t>, 1985]</a:t>
            </a:r>
            <a:endParaRPr lang="en-US" altLang="zh-CN" sz="3200" dirty="0" smtClean="0">
              <a:ea typeface="SimSun" pitchFamily="2" charset="-122"/>
            </a:endParaRPr>
          </a:p>
          <a:p>
            <a:pPr lvl="1">
              <a:buFont typeface="Wingdings" pitchFamily="2" charset="2"/>
              <a:buChar char="§"/>
            </a:pPr>
            <a:r>
              <a:rPr lang="en-US" altLang="zh-CN" sz="2800" dirty="0" smtClean="0">
                <a:ea typeface="SimSun" pitchFamily="2" charset="-122"/>
              </a:rPr>
              <a:t>Combine pr distributions from multiple experts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zh-CN" sz="2800" dirty="0" smtClean="0">
                <a:ea typeface="SimSun" pitchFamily="2" charset="-122"/>
              </a:rPr>
              <a:t>Again, assume knowledge of dependence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Detect plagiarism of programs </a:t>
            </a:r>
            <a:r>
              <a:rPr lang="en-US" altLang="zh-CN" sz="2800" dirty="0" smtClean="0">
                <a:ea typeface="SimSun" pitchFamily="2" charset="-122"/>
              </a:rPr>
              <a:t>[</a:t>
            </a:r>
            <a:r>
              <a:rPr lang="en-US" altLang="zh-CN" sz="2800" dirty="0" err="1" smtClean="0">
                <a:ea typeface="SimSun" pitchFamily="2" charset="-122"/>
              </a:rPr>
              <a:t>Schleimer</a:t>
            </a:r>
            <a:r>
              <a:rPr lang="en-US" altLang="zh-CN" sz="2800" dirty="0" smtClean="0">
                <a:ea typeface="SimSun" pitchFamily="2" charset="-122"/>
              </a:rPr>
              <a:t>, 	Sigmod’03]</a:t>
            </a:r>
            <a:endParaRPr lang="en-US" altLang="zh-CN" sz="3200" dirty="0" smtClean="0">
              <a:ea typeface="SimSun" pitchFamily="2" charset="-122"/>
            </a:endParaRPr>
          </a:p>
          <a:p>
            <a:pPr lvl="1">
              <a:buFont typeface="Wingdings" pitchFamily="2" charset="2"/>
              <a:buChar char="§"/>
            </a:pPr>
            <a:r>
              <a:rPr lang="en-US" altLang="zh-CN" sz="2800" dirty="0" smtClean="0">
                <a:ea typeface="SimSun" pitchFamily="2" charset="-122"/>
              </a:rPr>
              <a:t>Unstructured data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762000" y="4343400"/>
            <a:ext cx="7772400" cy="1447800"/>
          </a:xfrm>
        </p:spPr>
        <p:txBody>
          <a:bodyPr/>
          <a:lstStyle>
            <a:extLst/>
          </a:lstStyle>
          <a:p>
            <a:pPr algn="ctr"/>
            <a:r>
              <a:rPr sz="4800" smtClean="0"/>
              <a:t>Thank you!</a:t>
            </a:r>
            <a:endParaRPr lang="en-US" sz="4800" dirty="0"/>
          </a:p>
        </p:txBody>
      </p:sp>
      <p:pic>
        <p:nvPicPr>
          <p:cNvPr id="17410" name="Picture 2" descr="Ocean Curren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304924"/>
            <a:ext cx="3810000" cy="2809876"/>
          </a:xfrm>
          <a:prstGeom prst="rect">
            <a:avLst/>
          </a:prstGeom>
          <a:noFill/>
        </p:spPr>
      </p:pic>
      <p:pic>
        <p:nvPicPr>
          <p:cNvPr id="7" name="Picture 2" descr="http://www.phoenixmasonry.org/images/King_Solom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923924"/>
            <a:ext cx="1066800" cy="1441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7924800" cy="3429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sz="3000" dirty="0" smtClean="0">
                <a:ea typeface="SimSun" pitchFamily="2" charset="-122"/>
              </a:rPr>
              <a:t>The probability of dependence increases in three cases.</a:t>
            </a:r>
            <a:endParaRPr lang="en-US" altLang="zh-CN" sz="2800" dirty="0" smtClean="0">
              <a:ea typeface="SimSun" pitchFamily="2" charset="-122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CN" sz="2800" dirty="0" smtClean="0">
              <a:ea typeface="SimSun" pitchFamily="2" charset="-122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00200" y="2743200"/>
            <a:ext cx="6172200" cy="3352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2286000" y="3352800"/>
            <a:ext cx="4800600" cy="2438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Analysis – Properties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86000" y="3352800"/>
            <a:ext cx="4800600" cy="2438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5200" y="28956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Different  Values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971800" y="43434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TRUE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2743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S1 </a:t>
            </a:r>
            <a:r>
              <a:rPr lang="en-US" sz="2400" dirty="0" smtClean="0">
                <a:sym typeface="Symbol"/>
              </a:rPr>
              <a:t> S2</a:t>
            </a:r>
            <a:endParaRPr lang="en-US" sz="2400" dirty="0"/>
          </a:p>
        </p:txBody>
      </p:sp>
      <p:cxnSp>
        <p:nvCxnSpPr>
          <p:cNvPr id="14" name="Straight Connector 13"/>
          <p:cNvCxnSpPr>
            <a:stCxn id="5" idx="4"/>
            <a:endCxn id="8" idx="2"/>
          </p:cNvCxnSpPr>
          <p:nvPr/>
        </p:nvCxnSpPr>
        <p:spPr>
          <a:xfrm rot="5400000" flipH="1">
            <a:off x="3469332" y="4574233"/>
            <a:ext cx="2433935" cy="1588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10200" y="4343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FALSE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3429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Same Values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 flipH="1">
            <a:off x="3478730" y="4568973"/>
            <a:ext cx="2433935" cy="1588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48148E-6 L -0.0875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5" grpId="0" animBg="1"/>
      <p:bldP spid="5" grpId="1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Oval 138"/>
          <p:cNvSpPr/>
          <p:nvPr/>
        </p:nvSpPr>
        <p:spPr>
          <a:xfrm>
            <a:off x="4724400" y="4724400"/>
            <a:ext cx="2057400" cy="1600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Vote Count w. Probabilistic Dependence</a:t>
            </a:r>
            <a:endParaRPr lang="en-US" dirty="0"/>
          </a:p>
        </p:txBody>
      </p:sp>
      <p:grpSp>
        <p:nvGrpSpPr>
          <p:cNvPr id="3" name="Group 139"/>
          <p:cNvGrpSpPr/>
          <p:nvPr/>
        </p:nvGrpSpPr>
        <p:grpSpPr>
          <a:xfrm>
            <a:off x="533400" y="1676400"/>
            <a:ext cx="1940243" cy="2246531"/>
            <a:chOff x="533400" y="1676400"/>
            <a:chExt cx="1940243" cy="2246531"/>
          </a:xfrm>
        </p:grpSpPr>
        <p:sp>
          <p:nvSpPr>
            <p:cNvPr id="66" name="TextBox 65"/>
            <p:cNvSpPr txBox="1"/>
            <p:nvPr/>
          </p:nvSpPr>
          <p:spPr>
            <a:xfrm>
              <a:off x="533400" y="2590800"/>
              <a:ext cx="4908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</a:t>
              </a:r>
              <a:r>
                <a:rPr lang="en-US" sz="2800" baseline="-25000" dirty="0" smtClean="0"/>
                <a:t>1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219200" y="1676400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</a:t>
              </a:r>
              <a:r>
                <a:rPr lang="en-US" sz="2800" baseline="-25000" dirty="0" smtClean="0"/>
                <a:t>2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981200" y="2590800"/>
              <a:ext cx="4924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</a:t>
              </a:r>
              <a:r>
                <a:rPr lang="en-US" sz="2800" baseline="-25000" dirty="0" smtClean="0"/>
                <a:t>3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09600" y="3276600"/>
              <a:ext cx="18501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 = (1-.4)^3=.216</a:t>
              </a:r>
            </a:p>
            <a:p>
              <a:r>
                <a:rPr lang="en-US" dirty="0" smtClean="0"/>
                <a:t>Vote count = 3</a:t>
              </a:r>
            </a:p>
          </p:txBody>
        </p:sp>
      </p:grpSp>
      <p:cxnSp>
        <p:nvCxnSpPr>
          <p:cNvPr id="94" name="Straight Connector 93"/>
          <p:cNvCxnSpPr/>
          <p:nvPr/>
        </p:nvCxnSpPr>
        <p:spPr>
          <a:xfrm rot="5400000">
            <a:off x="304006" y="3886200"/>
            <a:ext cx="44203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43"/>
          <p:cNvGrpSpPr/>
          <p:nvPr/>
        </p:nvGrpSpPr>
        <p:grpSpPr>
          <a:xfrm>
            <a:off x="2514600" y="1676400"/>
            <a:ext cx="2063963" cy="5142131"/>
            <a:chOff x="2514600" y="1676400"/>
            <a:chExt cx="2063963" cy="5142131"/>
          </a:xfrm>
        </p:grpSpPr>
        <p:sp>
          <p:nvSpPr>
            <p:cNvPr id="75" name="TextBox 74"/>
            <p:cNvSpPr txBox="1"/>
            <p:nvPr/>
          </p:nvSpPr>
          <p:spPr>
            <a:xfrm>
              <a:off x="2555557" y="2590800"/>
              <a:ext cx="4908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</a:t>
              </a:r>
              <a:r>
                <a:rPr lang="en-US" sz="2800" baseline="-25000" dirty="0" smtClean="0"/>
                <a:t>1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241357" y="1676400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</a:t>
              </a:r>
              <a:r>
                <a:rPr lang="en-US" sz="2800" baseline="-25000" dirty="0" smtClean="0"/>
                <a:t>2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003357" y="2590800"/>
              <a:ext cx="4924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</a:t>
              </a:r>
              <a:r>
                <a:rPr lang="en-US" sz="2800" baseline="-25000" dirty="0" smtClean="0"/>
                <a:t>3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 rot="5400000">
              <a:off x="2898457" y="2171700"/>
              <a:ext cx="533400" cy="457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2590800" y="4038600"/>
              <a:ext cx="4908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</a:t>
              </a:r>
              <a:r>
                <a:rPr lang="en-US" sz="2800" baseline="-25000" dirty="0" smtClean="0"/>
                <a:t>1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276600" y="3124200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</a:t>
              </a:r>
              <a:r>
                <a:rPr lang="en-US" sz="2800" baseline="-25000" dirty="0" smtClean="0"/>
                <a:t>2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038600" y="4038600"/>
              <a:ext cx="4924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</a:t>
              </a:r>
              <a:r>
                <a:rPr lang="en-US" sz="2800" baseline="-25000" dirty="0" smtClean="0"/>
                <a:t>3</a:t>
              </a:r>
            </a:p>
          </p:txBody>
        </p:sp>
        <p:cxnSp>
          <p:nvCxnSpPr>
            <p:cNvPr id="104" name="Straight Connector 103"/>
            <p:cNvCxnSpPr/>
            <p:nvPr/>
          </p:nvCxnSpPr>
          <p:spPr>
            <a:xfrm rot="16200000" flipH="1">
              <a:off x="3657600" y="3581400"/>
              <a:ext cx="533400" cy="5334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2590800" y="5562600"/>
              <a:ext cx="4908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</a:t>
              </a:r>
              <a:r>
                <a:rPr lang="en-US" sz="2800" baseline="-25000" dirty="0" smtClean="0"/>
                <a:t>1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276600" y="4648200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</a:t>
              </a:r>
              <a:r>
                <a:rPr lang="en-US" sz="2800" baseline="-25000" dirty="0" smtClean="0"/>
                <a:t>2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038600" y="5562600"/>
              <a:ext cx="4924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</a:t>
              </a:r>
              <a:r>
                <a:rPr lang="en-US" sz="2800" baseline="-25000" dirty="0" smtClean="0"/>
                <a:t>3</a:t>
              </a:r>
            </a:p>
          </p:txBody>
        </p:sp>
        <p:cxnSp>
          <p:nvCxnSpPr>
            <p:cNvPr id="112" name="Straight Connector 111"/>
            <p:cNvCxnSpPr/>
            <p:nvPr/>
          </p:nvCxnSpPr>
          <p:spPr>
            <a:xfrm rot="5400000">
              <a:off x="2933700" y="5143500"/>
              <a:ext cx="533400" cy="457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2514600" y="6172200"/>
              <a:ext cx="20639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 = .4*.6^2=.144</a:t>
              </a:r>
            </a:p>
            <a:p>
              <a:r>
                <a:rPr lang="en-US" dirty="0" smtClean="0"/>
                <a:t>Vote count = 1+1+.2</a:t>
              </a:r>
            </a:p>
          </p:txBody>
        </p:sp>
      </p:grpSp>
      <p:cxnSp>
        <p:nvCxnSpPr>
          <p:cNvPr id="95" name="Straight Connector 94"/>
          <p:cNvCxnSpPr/>
          <p:nvPr/>
        </p:nvCxnSpPr>
        <p:spPr>
          <a:xfrm rot="5400000">
            <a:off x="4495800" y="3886200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44"/>
          <p:cNvGrpSpPr/>
          <p:nvPr/>
        </p:nvGrpSpPr>
        <p:grpSpPr>
          <a:xfrm>
            <a:off x="4689157" y="1676400"/>
            <a:ext cx="1975486" cy="5142131"/>
            <a:chOff x="4689157" y="1676400"/>
            <a:chExt cx="1975486" cy="5142131"/>
          </a:xfrm>
        </p:grpSpPr>
        <p:sp>
          <p:nvSpPr>
            <p:cNvPr id="84" name="TextBox 83"/>
            <p:cNvSpPr txBox="1"/>
            <p:nvPr/>
          </p:nvSpPr>
          <p:spPr>
            <a:xfrm>
              <a:off x="4689157" y="2590800"/>
              <a:ext cx="4908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</a:t>
              </a:r>
              <a:r>
                <a:rPr lang="en-US" sz="2800" baseline="-25000" dirty="0" smtClean="0"/>
                <a:t>1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374957" y="1676400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</a:t>
              </a:r>
              <a:r>
                <a:rPr lang="en-US" sz="2800" baseline="-25000" dirty="0" smtClean="0"/>
                <a:t>2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136957" y="2590800"/>
              <a:ext cx="4924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</a:t>
              </a:r>
              <a:r>
                <a:rPr lang="en-US" sz="2800" baseline="-25000" dirty="0" smtClean="0"/>
                <a:t>3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 rot="5400000">
              <a:off x="5032057" y="2171700"/>
              <a:ext cx="533400" cy="457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84" idx="3"/>
              <a:endCxn id="86" idx="1"/>
            </p:cNvCxnSpPr>
            <p:nvPr/>
          </p:nvCxnSpPr>
          <p:spPr>
            <a:xfrm>
              <a:off x="5179997" y="2852410"/>
              <a:ext cx="95696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4689157" y="4038600"/>
              <a:ext cx="4908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</a:t>
              </a:r>
              <a:r>
                <a:rPr lang="en-US" sz="2800" baseline="-25000" dirty="0" smtClean="0"/>
                <a:t>1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374957" y="3124200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</a:t>
              </a:r>
              <a:r>
                <a:rPr lang="en-US" sz="2800" baseline="-25000" dirty="0" smtClean="0"/>
                <a:t>2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136957" y="4038600"/>
              <a:ext cx="4924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</a:t>
              </a:r>
              <a:r>
                <a:rPr lang="en-US" sz="2800" baseline="-25000" dirty="0" smtClean="0"/>
                <a:t>3</a:t>
              </a:r>
            </a:p>
          </p:txBody>
        </p:sp>
        <p:cxnSp>
          <p:nvCxnSpPr>
            <p:cNvPr id="127" name="Straight Connector 126"/>
            <p:cNvCxnSpPr/>
            <p:nvPr/>
          </p:nvCxnSpPr>
          <p:spPr>
            <a:xfrm rot="5400000">
              <a:off x="5032057" y="3619500"/>
              <a:ext cx="533400" cy="457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H="1">
              <a:off x="5755957" y="3581400"/>
              <a:ext cx="533400" cy="5334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4724400" y="5562600"/>
              <a:ext cx="4908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</a:t>
              </a:r>
              <a:r>
                <a:rPr lang="en-US" sz="2800" baseline="-25000" dirty="0" smtClean="0"/>
                <a:t>1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410200" y="4648200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</a:t>
              </a:r>
              <a:r>
                <a:rPr lang="en-US" sz="2800" baseline="-25000" dirty="0" smtClean="0"/>
                <a:t>2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6172200" y="5562600"/>
              <a:ext cx="4924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</a:t>
              </a:r>
              <a:r>
                <a:rPr lang="en-US" sz="2800" baseline="-25000" dirty="0" smtClean="0"/>
                <a:t>3</a:t>
              </a:r>
            </a:p>
          </p:txBody>
        </p:sp>
        <p:cxnSp>
          <p:nvCxnSpPr>
            <p:cNvPr id="134" name="Straight Connector 133"/>
            <p:cNvCxnSpPr/>
            <p:nvPr/>
          </p:nvCxnSpPr>
          <p:spPr>
            <a:xfrm rot="16200000" flipH="1">
              <a:off x="5791200" y="5105400"/>
              <a:ext cx="533400" cy="5334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30" idx="3"/>
              <a:endCxn id="132" idx="1"/>
            </p:cNvCxnSpPr>
            <p:nvPr/>
          </p:nvCxnSpPr>
          <p:spPr>
            <a:xfrm>
              <a:off x="5215240" y="5824210"/>
              <a:ext cx="95696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/>
            <p:cNvSpPr txBox="1"/>
            <p:nvPr/>
          </p:nvSpPr>
          <p:spPr>
            <a:xfrm>
              <a:off x="4788511" y="6172200"/>
              <a:ext cx="18694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 = .4^2*.6=.096</a:t>
              </a:r>
            </a:p>
            <a:p>
              <a:r>
                <a:rPr lang="en-US" dirty="0" smtClean="0"/>
                <a:t>Vote count =  ?</a:t>
              </a:r>
            </a:p>
          </p:txBody>
        </p:sp>
      </p:grpSp>
      <p:grpSp>
        <p:nvGrpSpPr>
          <p:cNvPr id="6" name="Group 141"/>
          <p:cNvGrpSpPr/>
          <p:nvPr/>
        </p:nvGrpSpPr>
        <p:grpSpPr>
          <a:xfrm>
            <a:off x="6858000" y="1686580"/>
            <a:ext cx="1940243" cy="2790350"/>
            <a:chOff x="6858000" y="1686580"/>
            <a:chExt cx="1940243" cy="2790350"/>
          </a:xfrm>
        </p:grpSpPr>
        <p:sp>
          <p:nvSpPr>
            <p:cNvPr id="57" name="TextBox 56"/>
            <p:cNvSpPr txBox="1"/>
            <p:nvPr/>
          </p:nvSpPr>
          <p:spPr>
            <a:xfrm>
              <a:off x="6858000" y="2600980"/>
              <a:ext cx="4908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</a:t>
              </a:r>
              <a:r>
                <a:rPr lang="en-US" sz="2800" baseline="-25000" dirty="0" smtClean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543800" y="1686580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</a:t>
              </a:r>
              <a:r>
                <a:rPr lang="en-US" sz="2800" baseline="-25000" dirty="0" smtClean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305800" y="2600980"/>
              <a:ext cx="4924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</a:t>
              </a:r>
              <a:r>
                <a:rPr lang="en-US" sz="2800" baseline="-25000" dirty="0" smtClean="0"/>
                <a:t>3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>
              <a:off x="7200900" y="2181880"/>
              <a:ext cx="533400" cy="457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7924800" y="2143780"/>
              <a:ext cx="533400" cy="5334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7" idx="3"/>
              <a:endCxn id="59" idx="1"/>
            </p:cNvCxnSpPr>
            <p:nvPr/>
          </p:nvCxnSpPr>
          <p:spPr>
            <a:xfrm>
              <a:off x="7348840" y="2862590"/>
              <a:ext cx="95696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/>
            <p:cNvSpPr txBox="1"/>
            <p:nvPr/>
          </p:nvSpPr>
          <p:spPr>
            <a:xfrm>
              <a:off x="6858000" y="3276601"/>
              <a:ext cx="18085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 = .4^3=.096</a:t>
              </a:r>
            </a:p>
            <a:p>
              <a:r>
                <a:rPr lang="en-US" dirty="0" smtClean="0"/>
                <a:t>Vote count </a:t>
              </a:r>
            </a:p>
            <a:p>
              <a:r>
                <a:rPr lang="en-US" dirty="0" smtClean="0"/>
                <a:t>= 1+.2+.2^2=1.24</a:t>
              </a:r>
            </a:p>
            <a:p>
              <a:endParaRPr lang="en-US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Vote Count w. Probabilistic Dependence</a:t>
            </a:r>
            <a:endParaRPr lang="en-US" dirty="0"/>
          </a:p>
        </p:txBody>
      </p:sp>
      <p:cxnSp>
        <p:nvCxnSpPr>
          <p:cNvPr id="94" name="Straight Connector 93"/>
          <p:cNvCxnSpPr/>
          <p:nvPr/>
        </p:nvCxnSpPr>
        <p:spPr>
          <a:xfrm rot="5400000">
            <a:off x="304006" y="3886200"/>
            <a:ext cx="44203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4495800" y="3886200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51"/>
          <p:cNvGrpSpPr/>
          <p:nvPr/>
        </p:nvGrpSpPr>
        <p:grpSpPr>
          <a:xfrm>
            <a:off x="457200" y="1752600"/>
            <a:ext cx="1940243" cy="2447330"/>
            <a:chOff x="457200" y="1752600"/>
            <a:chExt cx="1940243" cy="2447330"/>
          </a:xfrm>
        </p:grpSpPr>
        <p:sp>
          <p:nvSpPr>
            <p:cNvPr id="46" name="TextBox 45"/>
            <p:cNvSpPr txBox="1"/>
            <p:nvPr/>
          </p:nvSpPr>
          <p:spPr>
            <a:xfrm>
              <a:off x="457200" y="2667000"/>
              <a:ext cx="4908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</a:t>
              </a:r>
              <a:r>
                <a:rPr lang="en-US" sz="2800" baseline="-25000" dirty="0" smtClean="0"/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143000" y="1752600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</a:t>
              </a:r>
              <a:r>
                <a:rPr lang="en-US" sz="2800" baseline="-25000" dirty="0" smtClean="0"/>
                <a:t>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905000" y="2667000"/>
              <a:ext cx="4924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</a:t>
              </a:r>
              <a:r>
                <a:rPr lang="en-US" sz="2800" baseline="-25000" dirty="0" smtClean="0"/>
                <a:t>3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16200000" flipH="1">
              <a:off x="1524000" y="2209800"/>
              <a:ext cx="533400" cy="533400"/>
            </a:xfrm>
            <a:prstGeom prst="line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3"/>
              <a:endCxn id="48" idx="1"/>
            </p:cNvCxnSpPr>
            <p:nvPr/>
          </p:nvCxnSpPr>
          <p:spPr>
            <a:xfrm>
              <a:off x="948040" y="2928610"/>
              <a:ext cx="956960" cy="1588"/>
            </a:xfrm>
            <a:prstGeom prst="line">
              <a:avLst/>
            </a:prstGeom>
            <a:ln w="28575"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521311" y="3276600"/>
              <a:ext cx="183287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Vote count </a:t>
              </a:r>
            </a:p>
            <a:p>
              <a:r>
                <a:rPr lang="en-US" dirty="0" smtClean="0"/>
                <a:t>= 1+.2+.2=1.4</a:t>
              </a:r>
            </a:p>
            <a:p>
              <a:r>
                <a:rPr lang="en-US" dirty="0" smtClean="0"/>
                <a:t>Pr = .32*.096=.03</a:t>
              </a:r>
            </a:p>
          </p:txBody>
        </p:sp>
      </p:grpSp>
      <p:grpSp>
        <p:nvGrpSpPr>
          <p:cNvPr id="4" name="Group 52"/>
          <p:cNvGrpSpPr/>
          <p:nvPr/>
        </p:nvGrpSpPr>
        <p:grpSpPr>
          <a:xfrm>
            <a:off x="2667000" y="1752600"/>
            <a:ext cx="1940243" cy="2447330"/>
            <a:chOff x="457200" y="1752600"/>
            <a:chExt cx="1940243" cy="2447330"/>
          </a:xfrm>
        </p:grpSpPr>
        <p:sp>
          <p:nvSpPr>
            <p:cNvPr id="54" name="TextBox 53"/>
            <p:cNvSpPr txBox="1"/>
            <p:nvPr/>
          </p:nvSpPr>
          <p:spPr>
            <a:xfrm>
              <a:off x="457200" y="2667000"/>
              <a:ext cx="4908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</a:t>
              </a:r>
              <a:r>
                <a:rPr lang="en-US" sz="2800" baseline="-25000" dirty="0" smtClean="0"/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143000" y="1752600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</a:t>
              </a:r>
              <a:r>
                <a:rPr lang="en-US" sz="2800" baseline="-25000" dirty="0" smtClean="0"/>
                <a:t>2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05000" y="2667000"/>
              <a:ext cx="4924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</a:t>
              </a:r>
              <a:r>
                <a:rPr lang="en-US" sz="2800" baseline="-25000" dirty="0" smtClean="0"/>
                <a:t>3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 rot="16200000" flipH="1">
              <a:off x="1524000" y="2209800"/>
              <a:ext cx="533400" cy="533400"/>
            </a:xfrm>
            <a:prstGeom prst="line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4" idx="3"/>
              <a:endCxn id="56" idx="1"/>
            </p:cNvCxnSpPr>
            <p:nvPr/>
          </p:nvCxnSpPr>
          <p:spPr>
            <a:xfrm>
              <a:off x="948040" y="2928610"/>
              <a:ext cx="956960" cy="1588"/>
            </a:xfrm>
            <a:prstGeom prst="line">
              <a:avLst/>
            </a:prstGeom>
            <a:ln w="28575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521311" y="3276600"/>
              <a:ext cx="183287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Vote count </a:t>
              </a:r>
            </a:p>
            <a:p>
              <a:r>
                <a:rPr lang="en-US" dirty="0" smtClean="0"/>
                <a:t>= 1+.2+.2=1.24</a:t>
              </a:r>
            </a:p>
            <a:p>
              <a:r>
                <a:rPr lang="en-US" dirty="0" smtClean="0"/>
                <a:t>Pr = .32*.096=.03</a:t>
              </a:r>
            </a:p>
          </p:txBody>
        </p:sp>
      </p:grpSp>
      <p:grpSp>
        <p:nvGrpSpPr>
          <p:cNvPr id="5" name="Group 79"/>
          <p:cNvGrpSpPr/>
          <p:nvPr/>
        </p:nvGrpSpPr>
        <p:grpSpPr>
          <a:xfrm>
            <a:off x="6858000" y="1752600"/>
            <a:ext cx="2048950" cy="2447330"/>
            <a:chOff x="457200" y="1752600"/>
            <a:chExt cx="2048950" cy="2447330"/>
          </a:xfrm>
        </p:grpSpPr>
        <p:sp>
          <p:nvSpPr>
            <p:cNvPr id="81" name="TextBox 80"/>
            <p:cNvSpPr txBox="1"/>
            <p:nvPr/>
          </p:nvSpPr>
          <p:spPr>
            <a:xfrm>
              <a:off x="457200" y="2667000"/>
              <a:ext cx="4908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</a:t>
              </a:r>
              <a:r>
                <a:rPr lang="en-US" sz="2800" baseline="-25000" dirty="0" smtClean="0"/>
                <a:t>1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143000" y="1752600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</a:t>
              </a:r>
              <a:r>
                <a:rPr lang="en-US" sz="2800" baseline="-25000" dirty="0" smtClean="0"/>
                <a:t>2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905000" y="2667000"/>
              <a:ext cx="4924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</a:t>
              </a:r>
              <a:r>
                <a:rPr lang="en-US" sz="2800" baseline="-25000" dirty="0" smtClean="0"/>
                <a:t>3</a:t>
              </a:r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H="1">
              <a:off x="1524000" y="2209800"/>
              <a:ext cx="533400" cy="533400"/>
            </a:xfrm>
            <a:prstGeom prst="line">
              <a:avLst/>
            </a:prstGeom>
            <a:ln w="28575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81" idx="3"/>
              <a:endCxn id="83" idx="1"/>
            </p:cNvCxnSpPr>
            <p:nvPr/>
          </p:nvCxnSpPr>
          <p:spPr>
            <a:xfrm>
              <a:off x="948040" y="2928610"/>
              <a:ext cx="956960" cy="1588"/>
            </a:xfrm>
            <a:prstGeom prst="line">
              <a:avLst/>
            </a:prstGeom>
            <a:ln w="28575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521311" y="3276600"/>
              <a:ext cx="198483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Vote count </a:t>
              </a:r>
            </a:p>
            <a:p>
              <a:r>
                <a:rPr lang="en-US" dirty="0" smtClean="0"/>
                <a:t>= 1+1+.2^2=2.04</a:t>
              </a:r>
            </a:p>
            <a:p>
              <a:r>
                <a:rPr lang="en-US" dirty="0" smtClean="0"/>
                <a:t>Pr = .04*.096=.004</a:t>
              </a:r>
            </a:p>
          </p:txBody>
        </p:sp>
      </p:grpSp>
      <p:grpSp>
        <p:nvGrpSpPr>
          <p:cNvPr id="6" name="Group 91"/>
          <p:cNvGrpSpPr/>
          <p:nvPr/>
        </p:nvGrpSpPr>
        <p:grpSpPr>
          <a:xfrm>
            <a:off x="4724400" y="1752600"/>
            <a:ext cx="1940243" cy="2447330"/>
            <a:chOff x="457200" y="1752600"/>
            <a:chExt cx="1940243" cy="2447330"/>
          </a:xfrm>
        </p:grpSpPr>
        <p:sp>
          <p:nvSpPr>
            <p:cNvPr id="93" name="TextBox 92"/>
            <p:cNvSpPr txBox="1"/>
            <p:nvPr/>
          </p:nvSpPr>
          <p:spPr>
            <a:xfrm>
              <a:off x="457200" y="2667000"/>
              <a:ext cx="4908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</a:t>
              </a:r>
              <a:r>
                <a:rPr lang="en-US" sz="2800" baseline="-25000" dirty="0" smtClean="0"/>
                <a:t>1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143000" y="1752600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</a:t>
              </a:r>
              <a:r>
                <a:rPr lang="en-US" sz="2800" baseline="-25000" dirty="0" smtClean="0"/>
                <a:t>2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905000" y="2667000"/>
              <a:ext cx="4924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</a:t>
              </a:r>
              <a:r>
                <a:rPr lang="en-US" sz="2800" baseline="-25000" dirty="0" smtClean="0"/>
                <a:t>3</a:t>
              </a:r>
            </a:p>
          </p:txBody>
        </p:sp>
        <p:cxnSp>
          <p:nvCxnSpPr>
            <p:cNvPr id="98" name="Straight Connector 97"/>
            <p:cNvCxnSpPr/>
            <p:nvPr/>
          </p:nvCxnSpPr>
          <p:spPr>
            <a:xfrm rot="16200000" flipH="1">
              <a:off x="1524000" y="2209800"/>
              <a:ext cx="533400" cy="533400"/>
            </a:xfrm>
            <a:prstGeom prst="line">
              <a:avLst/>
            </a:prstGeom>
            <a:ln w="28575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3" idx="3"/>
              <a:endCxn id="97" idx="1"/>
            </p:cNvCxnSpPr>
            <p:nvPr/>
          </p:nvCxnSpPr>
          <p:spPr>
            <a:xfrm>
              <a:off x="948040" y="2928610"/>
              <a:ext cx="956960" cy="1588"/>
            </a:xfrm>
            <a:prstGeom prst="line">
              <a:avLst/>
            </a:prstGeom>
            <a:ln w="28575"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521311" y="3276600"/>
              <a:ext cx="183287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Vote count </a:t>
              </a:r>
            </a:p>
            <a:p>
              <a:r>
                <a:rPr lang="en-US" dirty="0" smtClean="0"/>
                <a:t>= 1+.2+.2=1.4</a:t>
              </a:r>
            </a:p>
            <a:p>
              <a:r>
                <a:rPr lang="en-US" dirty="0" smtClean="0"/>
                <a:t>Pr = .32*.096=.03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Can Be Out-Of-Date (I)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23725"/>
          <a:stretch>
            <a:fillRect/>
          </a:stretch>
        </p:blipFill>
        <p:spPr bwMode="auto">
          <a:xfrm>
            <a:off x="685800" y="1447800"/>
            <a:ext cx="8057291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57200" y="2895600"/>
            <a:ext cx="3505200" cy="381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3636580"/>
            <a:ext cx="3505200" cy="381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53400" y="6400800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7/2009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8222456" cy="495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Challenge: inter-dependence between truth discovery and dependence detection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Solution: </a:t>
            </a:r>
            <a:r>
              <a:rPr lang="en-US" altLang="zh-CN" sz="3200" dirty="0" smtClean="0">
                <a:latin typeface="Californian FB" pitchFamily="18" charset="0"/>
                <a:ea typeface="SimSun" pitchFamily="2" charset="-122"/>
              </a:rPr>
              <a:t>VOTE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 Iteratively compute dependence probability and decide true values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Important to consider dependence from the beginning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Theorem: </a:t>
            </a:r>
            <a:r>
              <a:rPr lang="en-US" altLang="zh-CN" sz="2800" dirty="0" smtClean="0">
                <a:latin typeface="Californian FB" pitchFamily="18" charset="0"/>
                <a:ea typeface="SimSun" pitchFamily="2" charset="-122"/>
              </a:rPr>
              <a:t>VOTE </a:t>
            </a:r>
            <a:r>
              <a:rPr lang="en-US" altLang="zh-CN" sz="2800" dirty="0" smtClean="0">
                <a:ea typeface="SimSun" pitchFamily="2" charset="-122"/>
              </a:rPr>
              <a:t>converges in at most 2ln</a:t>
            </a:r>
            <a:r>
              <a:rPr lang="en-US" altLang="zh-CN" sz="2800" baseline="-25000" dirty="0" smtClean="0">
                <a:ea typeface="SimSun" pitchFamily="2" charset="-122"/>
              </a:rPr>
              <a:t>0</a:t>
            </a:r>
            <a:r>
              <a:rPr lang="en-US" altLang="zh-CN" sz="2800" dirty="0" smtClean="0">
                <a:ea typeface="SimSun" pitchFamily="2" charset="-122"/>
              </a:rPr>
              <a:t> rounds.</a:t>
            </a:r>
            <a:endParaRPr lang="en-US" altLang="zh-CN" sz="3200" dirty="0" smtClean="0">
              <a:ea typeface="SimSun" pitchFamily="2" charset="-122"/>
            </a:endParaRP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l - #</a:t>
            </a:r>
            <a:r>
              <a:rPr lang="en-US" altLang="zh-CN" sz="2800" dirty="0" err="1" smtClean="0">
                <a:ea typeface="SimSun" pitchFamily="2" charset="-122"/>
              </a:rPr>
              <a:t>obj</a:t>
            </a:r>
            <a:r>
              <a:rPr lang="en-US" altLang="zh-CN" sz="2800" dirty="0" smtClean="0">
                <a:ea typeface="SimSun" pitchFamily="2" charset="-122"/>
              </a:rPr>
              <a:t>; n</a:t>
            </a:r>
            <a:r>
              <a:rPr lang="en-US" altLang="zh-CN" sz="2800" baseline="-25000" dirty="0" smtClean="0">
                <a:ea typeface="SimSun" pitchFamily="2" charset="-122"/>
              </a:rPr>
              <a:t>0 </a:t>
            </a:r>
            <a:r>
              <a:rPr lang="en-US" altLang="zh-CN" sz="2800" dirty="0" smtClean="0">
                <a:ea typeface="SimSun" pitchFamily="2" charset="-122"/>
              </a:rPr>
              <a:t>– max{#values for an object}</a:t>
            </a:r>
            <a:endParaRPr lang="en-US" altLang="zh-CN" sz="2800" baseline="-25000" dirty="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71600" y="1203960"/>
          <a:ext cx="6477000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97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Stonebraker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Berkeley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Dewitt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UWisc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UWisc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UWisc</a:t>
                      </a:r>
                      <a:endParaRPr lang="en-US" dirty="0" smtClean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Bernstein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AT&amp;T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Halevy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Google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Google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45"/>
          <p:cNvGrpSpPr/>
          <p:nvPr/>
        </p:nvGrpSpPr>
        <p:grpSpPr>
          <a:xfrm>
            <a:off x="1143000" y="3429000"/>
            <a:ext cx="2993474" cy="1847910"/>
            <a:chOff x="1143000" y="3657600"/>
            <a:chExt cx="2993474" cy="1847910"/>
          </a:xfrm>
        </p:grpSpPr>
        <p:sp>
          <p:nvSpPr>
            <p:cNvPr id="12" name="TextBox 11"/>
            <p:cNvSpPr txBox="1"/>
            <p:nvPr/>
          </p:nvSpPr>
          <p:spPr>
            <a:xfrm>
              <a:off x="2362200" y="3657600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43000" y="4324290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00200" y="5105400"/>
              <a:ext cx="4138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33800" y="4324290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3</a:t>
              </a:r>
              <a:endParaRPr lang="en-US" sz="2000" baseline="-25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76600" y="5105400"/>
              <a:ext cx="407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5</a:t>
              </a:r>
            </a:p>
          </p:txBody>
        </p:sp>
        <p:cxnSp>
          <p:nvCxnSpPr>
            <p:cNvPr id="17" name="Straight Connector 16"/>
            <p:cNvCxnSpPr>
              <a:stCxn id="12" idx="2"/>
              <a:endCxn id="15" idx="1"/>
            </p:cNvCxnSpPr>
            <p:nvPr/>
          </p:nvCxnSpPr>
          <p:spPr>
            <a:xfrm rot="16200000" flipH="1">
              <a:off x="2915351" y="3705895"/>
              <a:ext cx="466635" cy="11702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2" idx="2"/>
              <a:endCxn id="14" idx="0"/>
            </p:cNvCxnSpPr>
            <p:nvPr/>
          </p:nvCxnSpPr>
          <p:spPr>
            <a:xfrm rot="5400000">
              <a:off x="1661498" y="4203361"/>
              <a:ext cx="1047690" cy="75638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4" idx="0"/>
            </p:cNvCxnSpPr>
            <p:nvPr/>
          </p:nvCxnSpPr>
          <p:spPr>
            <a:xfrm rot="5400000" flipH="1" flipV="1">
              <a:off x="2541874" y="4370674"/>
              <a:ext cx="1588" cy="146945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3"/>
              <a:endCxn id="12" idx="2"/>
            </p:cNvCxnSpPr>
            <p:nvPr/>
          </p:nvCxnSpPr>
          <p:spPr>
            <a:xfrm flipV="1">
              <a:off x="1555292" y="4057710"/>
              <a:ext cx="1008245" cy="4666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600200" y="3962400"/>
              <a:ext cx="4886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.87</a:t>
              </a:r>
              <a:endParaRPr lang="en-US" sz="2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48000" y="3962400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.2</a:t>
              </a:r>
              <a:endParaRPr lang="en-US" sz="2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28800" y="4419600"/>
              <a:ext cx="3866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.2</a:t>
              </a:r>
              <a:endParaRPr lang="en-US" sz="2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62200" y="5029200"/>
              <a:ext cx="5212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.99</a:t>
              </a:r>
              <a:endParaRPr lang="en-US" sz="2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14600" y="4419600"/>
              <a:ext cx="5212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.99</a:t>
              </a:r>
              <a:endParaRPr lang="en-US" sz="2000" dirty="0"/>
            </a:p>
          </p:txBody>
        </p:sp>
        <p:cxnSp>
          <p:nvCxnSpPr>
            <p:cNvPr id="34" name="Straight Connector 33"/>
            <p:cNvCxnSpPr>
              <a:stCxn id="14" idx="0"/>
              <a:endCxn id="15" idx="1"/>
            </p:cNvCxnSpPr>
            <p:nvPr/>
          </p:nvCxnSpPr>
          <p:spPr>
            <a:xfrm rot="5400000" flipH="1" flipV="1">
              <a:off x="2479947" y="3851547"/>
              <a:ext cx="581055" cy="192665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endCxn id="15" idx="1"/>
            </p:cNvCxnSpPr>
            <p:nvPr/>
          </p:nvCxnSpPr>
          <p:spPr>
            <a:xfrm rot="5400000" flipH="1" flipV="1">
              <a:off x="3214674" y="4586274"/>
              <a:ext cx="581055" cy="45719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3429000" y="4648200"/>
              <a:ext cx="5212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.99</a:t>
              </a:r>
              <a:endParaRPr lang="en-US" sz="2000" dirty="0"/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5298440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Carey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Halevy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UCI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AT&amp;T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BEA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Google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UW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Round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1.24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1.24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71600" y="1203960"/>
          <a:ext cx="6477000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97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Stonebraker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Berkeley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Dewitt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UWisc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UWisc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UWisc</a:t>
                      </a:r>
                      <a:endParaRPr lang="en-US" dirty="0" smtClean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Bernstein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AT&amp;T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Halevy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Google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Google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45"/>
          <p:cNvGrpSpPr/>
          <p:nvPr/>
        </p:nvGrpSpPr>
        <p:grpSpPr>
          <a:xfrm>
            <a:off x="1143000" y="3429000"/>
            <a:ext cx="2993474" cy="1847910"/>
            <a:chOff x="1143000" y="3657600"/>
            <a:chExt cx="2993474" cy="1847910"/>
          </a:xfrm>
        </p:grpSpPr>
        <p:sp>
          <p:nvSpPr>
            <p:cNvPr id="12" name="TextBox 11"/>
            <p:cNvSpPr txBox="1"/>
            <p:nvPr/>
          </p:nvSpPr>
          <p:spPr>
            <a:xfrm>
              <a:off x="2362200" y="3657600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43000" y="4324290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00200" y="5105400"/>
              <a:ext cx="4138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33800" y="4324290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3</a:t>
              </a:r>
              <a:endParaRPr lang="en-US" sz="2000" baseline="-25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76600" y="5105400"/>
              <a:ext cx="407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5</a:t>
              </a:r>
            </a:p>
          </p:txBody>
        </p:sp>
        <p:cxnSp>
          <p:nvCxnSpPr>
            <p:cNvPr id="17" name="Straight Connector 16"/>
            <p:cNvCxnSpPr>
              <a:stCxn id="12" idx="2"/>
              <a:endCxn id="15" idx="1"/>
            </p:cNvCxnSpPr>
            <p:nvPr/>
          </p:nvCxnSpPr>
          <p:spPr>
            <a:xfrm rot="16200000" flipH="1">
              <a:off x="2915351" y="3705895"/>
              <a:ext cx="466635" cy="11702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2" idx="2"/>
              <a:endCxn id="14" idx="0"/>
            </p:cNvCxnSpPr>
            <p:nvPr/>
          </p:nvCxnSpPr>
          <p:spPr>
            <a:xfrm rot="5400000">
              <a:off x="1661498" y="4203361"/>
              <a:ext cx="1047690" cy="75638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4" idx="0"/>
            </p:cNvCxnSpPr>
            <p:nvPr/>
          </p:nvCxnSpPr>
          <p:spPr>
            <a:xfrm rot="5400000" flipH="1" flipV="1">
              <a:off x="2541874" y="4370674"/>
              <a:ext cx="1588" cy="146945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3"/>
              <a:endCxn id="12" idx="2"/>
            </p:cNvCxnSpPr>
            <p:nvPr/>
          </p:nvCxnSpPr>
          <p:spPr>
            <a:xfrm flipV="1">
              <a:off x="1555292" y="4057710"/>
              <a:ext cx="1008245" cy="4666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600200" y="3962400"/>
              <a:ext cx="4886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.87</a:t>
              </a:r>
              <a:endParaRPr lang="en-US" sz="2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48000" y="3962400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.2</a:t>
              </a:r>
              <a:endParaRPr lang="en-US" sz="2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28800" y="4419600"/>
              <a:ext cx="3866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.2</a:t>
              </a:r>
              <a:endParaRPr lang="en-US" sz="2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62200" y="5029200"/>
              <a:ext cx="5212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.99</a:t>
              </a:r>
              <a:endParaRPr lang="en-US" sz="2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14600" y="4419600"/>
              <a:ext cx="5212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.99</a:t>
              </a:r>
              <a:endParaRPr lang="en-US" sz="2000" dirty="0"/>
            </a:p>
          </p:txBody>
        </p:sp>
        <p:cxnSp>
          <p:nvCxnSpPr>
            <p:cNvPr id="34" name="Straight Connector 33"/>
            <p:cNvCxnSpPr>
              <a:stCxn id="14" idx="0"/>
              <a:endCxn id="15" idx="1"/>
            </p:cNvCxnSpPr>
            <p:nvPr/>
          </p:nvCxnSpPr>
          <p:spPr>
            <a:xfrm rot="5400000" flipH="1" flipV="1">
              <a:off x="2479947" y="3851547"/>
              <a:ext cx="581055" cy="192665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endCxn id="15" idx="1"/>
            </p:cNvCxnSpPr>
            <p:nvPr/>
          </p:nvCxnSpPr>
          <p:spPr>
            <a:xfrm rot="5400000" flipH="1" flipV="1">
              <a:off x="3214674" y="4586274"/>
              <a:ext cx="581055" cy="45719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3429000" y="4648200"/>
              <a:ext cx="5212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.99</a:t>
              </a:r>
              <a:endParaRPr lang="en-US" sz="2000" dirty="0"/>
            </a:p>
          </p:txBody>
        </p:sp>
      </p:grpSp>
      <p:grpSp>
        <p:nvGrpSpPr>
          <p:cNvPr id="4" name="Group 46"/>
          <p:cNvGrpSpPr/>
          <p:nvPr/>
        </p:nvGrpSpPr>
        <p:grpSpPr>
          <a:xfrm>
            <a:off x="5312326" y="3352800"/>
            <a:ext cx="2993474" cy="1847910"/>
            <a:chOff x="1143000" y="3657600"/>
            <a:chExt cx="2993474" cy="1847910"/>
          </a:xfrm>
        </p:grpSpPr>
        <p:sp>
          <p:nvSpPr>
            <p:cNvPr id="48" name="TextBox 47"/>
            <p:cNvSpPr txBox="1"/>
            <p:nvPr/>
          </p:nvSpPr>
          <p:spPr>
            <a:xfrm>
              <a:off x="2362200" y="3657600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1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143000" y="4324290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2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00200" y="5105400"/>
              <a:ext cx="4138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4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733800" y="4324290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3</a:t>
              </a:r>
              <a:endParaRPr lang="en-US" sz="2000" baseline="-25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276600" y="5105400"/>
              <a:ext cx="407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5</a:t>
              </a:r>
            </a:p>
          </p:txBody>
        </p:sp>
        <p:cxnSp>
          <p:nvCxnSpPr>
            <p:cNvPr id="55" name="Straight Connector 54"/>
            <p:cNvCxnSpPr>
              <a:stCxn id="50" idx="0"/>
            </p:cNvCxnSpPr>
            <p:nvPr/>
          </p:nvCxnSpPr>
          <p:spPr>
            <a:xfrm rot="5400000" flipH="1" flipV="1">
              <a:off x="2541874" y="4370674"/>
              <a:ext cx="1588" cy="146945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9" idx="3"/>
              <a:endCxn id="48" idx="2"/>
            </p:cNvCxnSpPr>
            <p:nvPr/>
          </p:nvCxnSpPr>
          <p:spPr>
            <a:xfrm flipV="1">
              <a:off x="1555292" y="4057710"/>
              <a:ext cx="1008245" cy="4666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1600200" y="3962400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.18</a:t>
              </a:r>
              <a:endParaRPr lang="en-US" sz="2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362200" y="5029200"/>
              <a:ext cx="4956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.97</a:t>
              </a:r>
              <a:endParaRPr lang="en-US" sz="20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514600" y="4419600"/>
              <a:ext cx="5212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.99</a:t>
              </a:r>
              <a:endParaRPr lang="en-US" sz="2000" dirty="0"/>
            </a:p>
          </p:txBody>
        </p:sp>
        <p:cxnSp>
          <p:nvCxnSpPr>
            <p:cNvPr id="62" name="Straight Connector 61"/>
            <p:cNvCxnSpPr>
              <a:stCxn id="50" idx="0"/>
              <a:endCxn id="51" idx="1"/>
            </p:cNvCxnSpPr>
            <p:nvPr/>
          </p:nvCxnSpPr>
          <p:spPr>
            <a:xfrm rot="5400000" flipH="1" flipV="1">
              <a:off x="2479947" y="3851547"/>
              <a:ext cx="581055" cy="192665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endCxn id="51" idx="1"/>
            </p:cNvCxnSpPr>
            <p:nvPr/>
          </p:nvCxnSpPr>
          <p:spPr>
            <a:xfrm rot="5400000" flipH="1" flipV="1">
              <a:off x="3214674" y="4586274"/>
              <a:ext cx="581055" cy="45719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3429000" y="4648200"/>
              <a:ext cx="4956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.97</a:t>
              </a:r>
              <a:endParaRPr lang="en-US" sz="2000" dirty="0"/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5298440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Carey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Halevy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UCI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AT&amp;T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BEA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Google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UW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Round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1.24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1.24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Round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1.25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1.85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1.25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6" name="Right Arrow 65"/>
          <p:cNvSpPr/>
          <p:nvPr/>
        </p:nvSpPr>
        <p:spPr>
          <a:xfrm>
            <a:off x="4191000" y="4114800"/>
            <a:ext cx="1066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Can Be Out-Of-Date (II)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t="20121"/>
          <a:stretch>
            <a:fillRect/>
          </a:stretch>
        </p:blipFill>
        <p:spPr bwMode="auto">
          <a:xfrm>
            <a:off x="533400" y="1371600"/>
            <a:ext cx="8364917" cy="518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305800" y="6535579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7/2009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roducingPowerPoint2007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5470</Words>
  <Application>Microsoft Office PowerPoint</Application>
  <PresentationFormat>On-screen Show (4:3)</PresentationFormat>
  <Paragraphs>1832</Paragraphs>
  <Slides>82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4" baseType="lpstr">
      <vt:lpstr>IntroducingPowerPoint2007</vt:lpstr>
      <vt:lpstr>Equation</vt:lpstr>
      <vt:lpstr>Sailing the Information Ocean with Awareness of Currents</vt:lpstr>
      <vt:lpstr>The WWW is Great</vt:lpstr>
      <vt:lpstr>A Lot of Information on the Web!</vt:lpstr>
      <vt:lpstr>Is the Web Trustable?</vt:lpstr>
      <vt:lpstr>Information Can Be Erroneous (I)</vt:lpstr>
      <vt:lpstr>Information Can Be Erroneous (II)</vt:lpstr>
      <vt:lpstr>Information Can Be Out-Of-Date (I)</vt:lpstr>
      <vt:lpstr>Information Can Be Out-Of-Date (I)</vt:lpstr>
      <vt:lpstr>Information Can Be Out-Of-Date (II)</vt:lpstr>
      <vt:lpstr>This Might Be What You See</vt:lpstr>
      <vt:lpstr>Sometimes, Information Can Be  Ahead-Of-Time</vt:lpstr>
      <vt:lpstr>False Information Can Be Propagated (I)</vt:lpstr>
      <vt:lpstr>False Information Can Be Propagated (II)</vt:lpstr>
      <vt:lpstr>Wrong information can be just as bad as lack of information.</vt:lpstr>
      <vt:lpstr>Why is the Problem Hard? (A Well-Predicted Problem)</vt:lpstr>
      <vt:lpstr>Why is the Problem Hard? (A Well-Predicted Problem)</vt:lpstr>
      <vt:lpstr>Why is the Problem Hard? (A Well-Predicted Problem)</vt:lpstr>
      <vt:lpstr>Our Goal: Truth Discovery w. Awareness of Dependence Between Sources</vt:lpstr>
      <vt:lpstr>Challenges in Dependence Discovery</vt:lpstr>
      <vt:lpstr>High-Level Intuitions for Dependence Detection</vt:lpstr>
      <vt:lpstr>Dependence?</vt:lpstr>
      <vt:lpstr>Dependence? </vt:lpstr>
      <vt:lpstr>High-Level Intuitions for Dependence Detection</vt:lpstr>
      <vt:lpstr>Dependence? </vt:lpstr>
      <vt:lpstr>Outline</vt:lpstr>
      <vt:lpstr>Problem Definition</vt:lpstr>
      <vt:lpstr>Source Dependence</vt:lpstr>
      <vt:lpstr>Models for a Static World</vt:lpstr>
      <vt:lpstr>Models for a Static World</vt:lpstr>
      <vt:lpstr>I. Dependence Detection</vt:lpstr>
      <vt:lpstr>I. Dependence Detection</vt:lpstr>
      <vt:lpstr>Bayesian Analysis – Basic</vt:lpstr>
      <vt:lpstr>Bayesian Analysis – Probability Computation</vt:lpstr>
      <vt:lpstr>II. Finding the True Value</vt:lpstr>
      <vt:lpstr>Models in This Paper</vt:lpstr>
      <vt:lpstr>III. Considering Source Accuracy</vt:lpstr>
      <vt:lpstr>III. Considering Source Accuracy</vt:lpstr>
      <vt:lpstr>Source Accuracy</vt:lpstr>
      <vt:lpstr>IV. Combining Accuracy and Dependence</vt:lpstr>
      <vt:lpstr>The Motivating Example</vt:lpstr>
      <vt:lpstr>The Motivating Example</vt:lpstr>
      <vt:lpstr>Experimental Setup</vt:lpstr>
      <vt:lpstr>Naïve Voting and Types of Errors</vt:lpstr>
      <vt:lpstr>Contributions of Various Components</vt:lpstr>
      <vt:lpstr>Discovered Dependence</vt:lpstr>
      <vt:lpstr>Computed Source Accuracy</vt:lpstr>
      <vt:lpstr>Outline</vt:lpstr>
      <vt:lpstr>Challenges for a Dynamic World</vt:lpstr>
      <vt:lpstr>Challenges for a Dynamic World</vt:lpstr>
      <vt:lpstr>Challenges for a Dynamic World</vt:lpstr>
      <vt:lpstr>Problem Definition</vt:lpstr>
      <vt:lpstr>Contributions</vt:lpstr>
      <vt:lpstr>I. Quality of Data Sources</vt:lpstr>
      <vt:lpstr>II. Copying Detection</vt:lpstr>
      <vt:lpstr>The Copying-Detection HMM Model</vt:lpstr>
      <vt:lpstr>Observation Probability (I)</vt:lpstr>
      <vt:lpstr>Observation Probability (II)</vt:lpstr>
      <vt:lpstr>Observation Probability (III)</vt:lpstr>
      <vt:lpstr>III. Lifespan Discovery</vt:lpstr>
      <vt:lpstr>Iterating Dependence Detection and Lifespan Discovery</vt:lpstr>
      <vt:lpstr>The Motivating Example</vt:lpstr>
      <vt:lpstr>The Motivating Example</vt:lpstr>
      <vt:lpstr>Experimental Setup</vt:lpstr>
      <vt:lpstr>Contributions of Various Components</vt:lpstr>
      <vt:lpstr>Computed CEF-Measure</vt:lpstr>
      <vt:lpstr>Discovered Dependence</vt:lpstr>
      <vt:lpstr>Outline</vt:lpstr>
      <vt:lpstr>Data Integration Faces 3 Challenges</vt:lpstr>
      <vt:lpstr>Data Integration Faces 3 Challenges</vt:lpstr>
      <vt:lpstr>Data Integration Faces 3 Challenges</vt:lpstr>
      <vt:lpstr>Data Integration Faces 3 Challenges</vt:lpstr>
      <vt:lpstr>Existing Solutions Assume Independence of Data Sources</vt:lpstr>
      <vt:lpstr>Slide 73</vt:lpstr>
      <vt:lpstr>Slide 74</vt:lpstr>
      <vt:lpstr>Related  Work</vt:lpstr>
      <vt:lpstr>Thank you!</vt:lpstr>
      <vt:lpstr>Bayesian Analysis – Properties</vt:lpstr>
      <vt:lpstr>II. Vote Count w. Probabilistic Dependence</vt:lpstr>
      <vt:lpstr>II. Vote Count w. Probabilistic Dependence</vt:lpstr>
      <vt:lpstr>III. Algorithm</vt:lpstr>
      <vt:lpstr>An Example</vt:lpstr>
      <vt:lpstr>An Example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2008-12-03T05:19:47Z</dcterms:created>
  <dcterms:modified xsi:type="dcterms:W3CDTF">2009-09-02T12:21:20Z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