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58" r:id="rId1"/>
    <p:sldMasterId id="2147483706" r:id="rId2"/>
    <p:sldMasterId id="2147483718" r:id="rId3"/>
  </p:sldMasterIdLst>
  <p:notesMasterIdLst>
    <p:notesMasterId r:id="rId132"/>
  </p:notesMasterIdLst>
  <p:handoutMasterIdLst>
    <p:handoutMasterId r:id="rId133"/>
  </p:handoutMasterIdLst>
  <p:sldIdLst>
    <p:sldId id="259" r:id="rId4"/>
    <p:sldId id="1551" r:id="rId5"/>
    <p:sldId id="1661" r:id="rId6"/>
    <p:sldId id="1781" r:id="rId7"/>
    <p:sldId id="1782" r:id="rId8"/>
    <p:sldId id="1783" r:id="rId9"/>
    <p:sldId id="1784" r:id="rId10"/>
    <p:sldId id="1664" r:id="rId11"/>
    <p:sldId id="1665" r:id="rId12"/>
    <p:sldId id="1662" r:id="rId13"/>
    <p:sldId id="1666" r:id="rId14"/>
    <p:sldId id="1668" r:id="rId15"/>
    <p:sldId id="1736" r:id="rId16"/>
    <p:sldId id="1669" r:id="rId17"/>
    <p:sldId id="1671" r:id="rId18"/>
    <p:sldId id="1670" r:id="rId19"/>
    <p:sldId id="1673" r:id="rId20"/>
    <p:sldId id="1672" r:id="rId21"/>
    <p:sldId id="1674" r:id="rId22"/>
    <p:sldId id="1676" r:id="rId23"/>
    <p:sldId id="1677" r:id="rId24"/>
    <p:sldId id="1721" r:id="rId25"/>
    <p:sldId id="1722" r:id="rId26"/>
    <p:sldId id="1723" r:id="rId27"/>
    <p:sldId id="1724" r:id="rId28"/>
    <p:sldId id="1725" r:id="rId29"/>
    <p:sldId id="1727" r:id="rId30"/>
    <p:sldId id="1726" r:id="rId31"/>
    <p:sldId id="1729" r:id="rId32"/>
    <p:sldId id="1731" r:id="rId33"/>
    <p:sldId id="1796" r:id="rId34"/>
    <p:sldId id="1797" r:id="rId35"/>
    <p:sldId id="1733" r:id="rId36"/>
    <p:sldId id="1737" r:id="rId37"/>
    <p:sldId id="1738" r:id="rId38"/>
    <p:sldId id="1739" r:id="rId39"/>
    <p:sldId id="1795" r:id="rId40"/>
    <p:sldId id="1735" r:id="rId41"/>
    <p:sldId id="1742" r:id="rId42"/>
    <p:sldId id="1743" r:id="rId43"/>
    <p:sldId id="1794" r:id="rId44"/>
    <p:sldId id="1734" r:id="rId45"/>
    <p:sldId id="1744" r:id="rId46"/>
    <p:sldId id="1685" r:id="rId47"/>
    <p:sldId id="1686" r:id="rId48"/>
    <p:sldId id="1687" r:id="rId49"/>
    <p:sldId id="1688" r:id="rId50"/>
    <p:sldId id="1689" r:id="rId51"/>
    <p:sldId id="1690" r:id="rId52"/>
    <p:sldId id="1691" r:id="rId53"/>
    <p:sldId id="1692" r:id="rId54"/>
    <p:sldId id="1693" r:id="rId55"/>
    <p:sldId id="1694" r:id="rId56"/>
    <p:sldId id="1698" r:id="rId57"/>
    <p:sldId id="1753" r:id="rId58"/>
    <p:sldId id="1754" r:id="rId59"/>
    <p:sldId id="1755" r:id="rId60"/>
    <p:sldId id="1756" r:id="rId61"/>
    <p:sldId id="1757" r:id="rId62"/>
    <p:sldId id="1759" r:id="rId63"/>
    <p:sldId id="1760" r:id="rId64"/>
    <p:sldId id="1761" r:id="rId65"/>
    <p:sldId id="1762" r:id="rId66"/>
    <p:sldId id="1746" r:id="rId67"/>
    <p:sldId id="1747" r:id="rId68"/>
    <p:sldId id="1748" r:id="rId69"/>
    <p:sldId id="1749" r:id="rId70"/>
    <p:sldId id="1750" r:id="rId71"/>
    <p:sldId id="1751" r:id="rId72"/>
    <p:sldId id="1752" r:id="rId73"/>
    <p:sldId id="1798" r:id="rId74"/>
    <p:sldId id="1799" r:id="rId75"/>
    <p:sldId id="1800" r:id="rId76"/>
    <p:sldId id="1801" r:id="rId77"/>
    <p:sldId id="1802" r:id="rId78"/>
    <p:sldId id="1803" r:id="rId79"/>
    <p:sldId id="1804" r:id="rId80"/>
    <p:sldId id="1805" r:id="rId81"/>
    <p:sldId id="1806" r:id="rId82"/>
    <p:sldId id="1807" r:id="rId83"/>
    <p:sldId id="1808" r:id="rId84"/>
    <p:sldId id="1809" r:id="rId85"/>
    <p:sldId id="1810" r:id="rId86"/>
    <p:sldId id="1811" r:id="rId87"/>
    <p:sldId id="1812" r:id="rId88"/>
    <p:sldId id="1813" r:id="rId89"/>
    <p:sldId id="1814" r:id="rId90"/>
    <p:sldId id="1815" r:id="rId91"/>
    <p:sldId id="1816" r:id="rId92"/>
    <p:sldId id="1817" r:id="rId93"/>
    <p:sldId id="1818" r:id="rId94"/>
    <p:sldId id="1819" r:id="rId95"/>
    <p:sldId id="1820" r:id="rId96"/>
    <p:sldId id="1821" r:id="rId97"/>
    <p:sldId id="1822" r:id="rId98"/>
    <p:sldId id="1823" r:id="rId99"/>
    <p:sldId id="1824" r:id="rId100"/>
    <p:sldId id="1825" r:id="rId101"/>
    <p:sldId id="1826" r:id="rId102"/>
    <p:sldId id="1827" r:id="rId103"/>
    <p:sldId id="1828" r:id="rId104"/>
    <p:sldId id="1829" r:id="rId105"/>
    <p:sldId id="1830" r:id="rId106"/>
    <p:sldId id="1831" r:id="rId107"/>
    <p:sldId id="1832" r:id="rId108"/>
    <p:sldId id="1833" r:id="rId109"/>
    <p:sldId id="1834" r:id="rId110"/>
    <p:sldId id="1835" r:id="rId111"/>
    <p:sldId id="1788" r:id="rId112"/>
    <p:sldId id="1785" r:id="rId113"/>
    <p:sldId id="1786" r:id="rId114"/>
    <p:sldId id="1787" r:id="rId115"/>
    <p:sldId id="1789" r:id="rId116"/>
    <p:sldId id="1791" r:id="rId117"/>
    <p:sldId id="1790" r:id="rId118"/>
    <p:sldId id="1792" r:id="rId119"/>
    <p:sldId id="1793" r:id="rId120"/>
    <p:sldId id="1682" r:id="rId121"/>
    <p:sldId id="1695" r:id="rId122"/>
    <p:sldId id="1741" r:id="rId123"/>
    <p:sldId id="1728" r:id="rId124"/>
    <p:sldId id="1683" r:id="rId125"/>
    <p:sldId id="1697" r:id="rId126"/>
    <p:sldId id="1745" r:id="rId127"/>
    <p:sldId id="1696" r:id="rId128"/>
    <p:sldId id="1716" r:id="rId129"/>
    <p:sldId id="1684" r:id="rId130"/>
    <p:sldId id="1717" r:id="rId131"/>
  </p:sldIdLst>
  <p:sldSz cx="9144000" cy="6858000" type="screen4x3"/>
  <p:notesSz cx="6934200" cy="9220200"/>
  <p:embeddedFontLst>
    <p:embeddedFont>
      <p:font typeface="SimSun" pitchFamily="2" charset="-122"/>
      <p:regular r:id="rId134"/>
    </p:embeddedFont>
    <p:embeddedFont>
      <p:font typeface="Gill Sans MT" pitchFamily="34" charset="0"/>
      <p:regular r:id="rId135"/>
      <p:bold r:id="rId136"/>
      <p:italic r:id="rId137"/>
      <p:boldItalic r:id="rId138"/>
    </p:embeddedFont>
    <p:embeddedFont>
      <p:font typeface="Calibri" pitchFamily="34" charset="0"/>
      <p:regular r:id="rId139"/>
      <p:bold r:id="rId140"/>
      <p:italic r:id="rId141"/>
      <p:boldItalic r:id="rId142"/>
    </p:embeddedFont>
  </p:embeddedFontLst>
  <p:custDataLst>
    <p:tags r:id="rId14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000"/>
    <a:srgbClr val="92D050"/>
    <a:srgbClr val="FF33CC"/>
    <a:srgbClr val="FFC000"/>
    <a:srgbClr val="CC3300"/>
    <a:srgbClr val="99CC00"/>
    <a:srgbClr val="FFFF00"/>
    <a:srgbClr val="0000E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245" autoAdjust="0"/>
    <p:restoredTop sz="94660"/>
  </p:normalViewPr>
  <p:slideViewPr>
    <p:cSldViewPr>
      <p:cViewPr>
        <p:scale>
          <a:sx n="70" d="100"/>
          <a:sy n="70" d="100"/>
        </p:scale>
        <p:origin x="-119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02"/>
    </p:cViewPr>
  </p:sorterViewPr>
  <p:notesViewPr>
    <p:cSldViewPr>
      <p:cViewPr varScale="1">
        <p:scale>
          <a:sx n="103" d="100"/>
          <a:sy n="103" d="100"/>
        </p:scale>
        <p:origin x="-2502" y="-108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handoutMaster" Target="handoutMasters/handoutMaster1.xml"/><Relationship Id="rId138" Type="http://schemas.openxmlformats.org/officeDocument/2006/relationships/font" Target="fonts/font5.fntdata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28" Type="http://schemas.openxmlformats.org/officeDocument/2006/relationships/slide" Target="slides/slide125.xml"/><Relationship Id="rId144" Type="http://schemas.openxmlformats.org/officeDocument/2006/relationships/presProps" Target="presProps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font" Target="fonts/font1.fntdata"/><Relationship Id="rId139" Type="http://schemas.openxmlformats.org/officeDocument/2006/relationships/font" Target="fonts/font6.fntdata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13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32" Type="http://schemas.openxmlformats.org/officeDocument/2006/relationships/notesMaster" Target="notesMasters/notesMaster1.xml"/><Relationship Id="rId140" Type="http://schemas.openxmlformats.org/officeDocument/2006/relationships/font" Target="fonts/font7.fntdata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30" Type="http://schemas.openxmlformats.org/officeDocument/2006/relationships/slide" Target="slides/slide127.xml"/><Relationship Id="rId135" Type="http://schemas.openxmlformats.org/officeDocument/2006/relationships/font" Target="fonts/font2.fntdata"/><Relationship Id="rId143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font" Target="fonts/font8.fntdata"/><Relationship Id="rId14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font" Target="fonts/font3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font" Target="fonts/font9.fntdata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emf"/><Relationship Id="rId5" Type="http://schemas.openxmlformats.org/officeDocument/2006/relationships/image" Target="../media/image65.wmf"/><Relationship Id="rId4" Type="http://schemas.openxmlformats.org/officeDocument/2006/relationships/image" Target="../media/image6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5" Type="http://schemas.openxmlformats.org/officeDocument/2006/relationships/image" Target="../media/image67.wmf"/><Relationship Id="rId4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9E82F8F-F87B-4DD9-8F3C-9D9FFB076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53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9913"/>
            <a:ext cx="5086350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98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59825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DBD452C8-B775-49BD-9BAC-1E8F1F07D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16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DB43D-172B-434F-96ED-8406C727C54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0D6E4EA-8CE2-4268-8EE2-EB685F82B7FD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E6E18F9-1B7C-4237-926B-9AB41553EC3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0E878C4-484A-4CBE-80C4-7A94E2AEDE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6CA70BF-4982-43BD-9BF2-0AD0616A36F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569FCAB-B4E0-432E-BABE-E1D190AE201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0807A52-684F-47F9-B2D9-DEE2F26E4293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CC4D20A0-1E2F-4B9E-9C58-0F6D65CDD8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E5DB019-0720-4A26-AADC-1BC09B4D513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40BB3BF-0E8F-40A9-B2F7-A4A1C3BC24AF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797A7D1E-1460-4774-ADBD-7282F18BF206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1200" dirty="0">
              <a:solidFill>
                <a:srgbClr val="0000BE"/>
              </a:solidFill>
              <a:ea typeface="+mn-ea"/>
              <a:cs typeface="+mn-cs"/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CCED5813-E1B4-4374-9A09-ECF5D627AAA2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5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6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64.e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66.emf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6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19.bin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12" Type="http://schemas.openxmlformats.org/officeDocument/2006/relationships/image" Target="../media/image34.png"/><Relationship Id="rId17" Type="http://schemas.microsoft.com/office/2007/relationships/hdphoto" Target="../media/hdphoto3.wdp"/><Relationship Id="rId2" Type="http://schemas.openxmlformats.org/officeDocument/2006/relationships/image" Target="../media/image30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33.png"/><Relationship Id="rId1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12" Type="http://schemas.openxmlformats.org/officeDocument/2006/relationships/image" Target="../media/image34.png"/><Relationship Id="rId17" Type="http://schemas.microsoft.com/office/2007/relationships/hdphoto" Target="../media/hdphoto2.wdp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3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12" Type="http://schemas.openxmlformats.org/officeDocument/2006/relationships/image" Target="../media/image34.png"/><Relationship Id="rId17" Type="http://schemas.microsoft.com/office/2007/relationships/hdphoto" Target="../media/hdphoto2.wdp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3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12" Type="http://schemas.openxmlformats.org/officeDocument/2006/relationships/image" Target="../media/image34.png"/><Relationship Id="rId17" Type="http://schemas.microsoft.com/office/2007/relationships/hdphoto" Target="../media/hdphoto2.wdp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3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12" Type="http://schemas.openxmlformats.org/officeDocument/2006/relationships/image" Target="../media/image34.png"/><Relationship Id="rId17" Type="http://schemas.microsoft.com/office/2007/relationships/hdphoto" Target="../media/hdphoto2.wdp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31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12" Type="http://schemas.openxmlformats.org/officeDocument/2006/relationships/image" Target="../media/image19.png"/><Relationship Id="rId17" Type="http://schemas.openxmlformats.org/officeDocument/2006/relationships/image" Target="../media/image30.png"/><Relationship Id="rId2" Type="http://schemas.openxmlformats.org/officeDocument/2006/relationships/image" Target="../media/image16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18.png"/><Relationship Id="rId5" Type="http://schemas.openxmlformats.org/officeDocument/2006/relationships/image" Target="../media/image32.png"/><Relationship Id="rId1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4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31.png"/><Relationship Id="rId9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4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31.png"/><Relationship Id="rId9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2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2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2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2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2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4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12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microsoft.com/office/2007/relationships/hdphoto" Target="../media/hdphoto2.wdp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2.wdp"/><Relationship Id="rId3" Type="http://schemas.openxmlformats.org/officeDocument/2006/relationships/image" Target="../media/image3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33.png"/><Relationship Id="rId1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1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4.bin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8.bin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447800"/>
            <a:ext cx="7772400" cy="2209800"/>
          </a:xfrm>
        </p:spPr>
        <p:txBody>
          <a:bodyPr/>
          <a:lstStyle/>
          <a:p>
            <a:pPr algn="ctr" eaLnBrk="1" hangingPunct="1"/>
            <a:r>
              <a:rPr lang="en-US" sz="4200" b="1" dirty="0" smtClean="0"/>
              <a:t>A Small Tutorial on </a:t>
            </a:r>
            <a:br>
              <a:rPr lang="en-US" sz="4200" b="1" dirty="0" smtClean="0"/>
            </a:br>
            <a:r>
              <a:rPr lang="en-US" sz="4200" b="1" dirty="0" smtClean="0"/>
              <a:t>Big Data Integration</a:t>
            </a: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0" y="35480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Xin</a:t>
            </a:r>
            <a:r>
              <a:rPr lang="en-US" sz="3200" dirty="0" smtClean="0">
                <a:solidFill>
                  <a:srgbClr val="CC3300"/>
                </a:solidFill>
              </a:rPr>
              <a:t> Luna Dong (Google Inc.)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Divesh</a:t>
            </a:r>
            <a:r>
              <a:rPr lang="en-US" sz="3200" dirty="0" smtClean="0">
                <a:solidFill>
                  <a:srgbClr val="CC3300"/>
                </a:solidFill>
              </a:rPr>
              <a:t> </a:t>
            </a:r>
            <a:r>
              <a:rPr lang="en-US" sz="3200" dirty="0" err="1" smtClean="0">
                <a:solidFill>
                  <a:srgbClr val="CC3300"/>
                </a:solidFill>
              </a:rPr>
              <a:t>Srivastava</a:t>
            </a:r>
            <a:r>
              <a:rPr lang="en-US" sz="3200" dirty="0" smtClean="0">
                <a:solidFill>
                  <a:srgbClr val="CC3300"/>
                </a:solidFill>
              </a:rPr>
              <a:t>  (AT&amp;T Labs-Research)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49958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2400" dirty="0" smtClean="0"/>
              <a:t>http://www.research.att.com/~divesh/papers/bdi-icde2013.pptx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Schema alignment: mapping of </a:t>
            </a:r>
            <a:r>
              <a:rPr lang="en-US" b="1" dirty="0" smtClean="0">
                <a:solidFill>
                  <a:srgbClr val="C00000"/>
                </a:solidFill>
              </a:rPr>
              <a:t>structure </a:t>
            </a:r>
            <a:r>
              <a:rPr lang="en-US" dirty="0" smtClean="0"/>
              <a:t>(e.g., shape)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Schema Alignment</a:t>
              </a:r>
              <a:endParaRPr lang="en-US" sz="2200" b="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914400" y="39624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Record Linkage</a:t>
              </a:r>
              <a:endParaRPr lang="en-US" sz="2200" b="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Data Fusion</a:t>
              </a:r>
              <a:endParaRPr lang="en-US" sz="2200" b="0" dirty="0"/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6804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79" y="275093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800600" y="3162978"/>
            <a:ext cx="1439916" cy="2009743"/>
            <a:chOff x="4800600" y="3162978"/>
            <a:chExt cx="1439916" cy="2009743"/>
          </a:xfrm>
        </p:grpSpPr>
        <p:pic>
          <p:nvPicPr>
            <p:cNvPr id="7680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162978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806" name="Picture 6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900919" y="3977640"/>
              <a:ext cx="1292224" cy="1097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2" name="Straight Connector 21"/>
          <p:cNvCxnSpPr/>
          <p:nvPr/>
        </p:nvCxnSpPr>
        <p:spPr bwMode="auto">
          <a:xfrm flipV="1">
            <a:off x="6400800" y="3276600"/>
            <a:ext cx="433873" cy="3048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6400800" y="3166646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33" name="Oval 32"/>
          <p:cNvSpPr/>
          <p:nvPr/>
        </p:nvSpPr>
        <p:spPr bwMode="auto">
          <a:xfrm>
            <a:off x="5284565" y="3619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665565" y="3771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89365" y="35814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8" name="Picture 5" descr="C:\Users\divesh\Desktop\jigsaw puzzle piece 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73" y="4530179"/>
            <a:ext cx="1414463" cy="118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Oval 38"/>
          <p:cNvSpPr/>
          <p:nvPr/>
        </p:nvSpPr>
        <p:spPr bwMode="auto">
          <a:xfrm>
            <a:off x="7315200" y="49647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646765" y="50673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5275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0" grpId="0"/>
      <p:bldP spid="33" grpId="0" animBg="1"/>
      <p:bldP spid="34" grpId="0" animBg="1"/>
      <p:bldP spid="35" grpId="0" animBg="1"/>
      <p:bldP spid="39" grpId="0" animBg="1"/>
      <p:bldP spid="40" grpId="0" animBg="1"/>
      <p:bldP spid="29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Experimental Study on Deep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Result on Flight data</a:t>
            </a:r>
          </a:p>
          <a:p>
            <a:pPr lvl="1"/>
            <a:r>
              <a:rPr lang="en-US" dirty="0" err="1" smtClean="0"/>
              <a:t>AccuSim’s</a:t>
            </a:r>
            <a:r>
              <a:rPr lang="en-US" dirty="0" smtClean="0"/>
              <a:t> final </a:t>
            </a:r>
            <a:r>
              <a:rPr lang="en-US" dirty="0"/>
              <a:t>precision </a:t>
            </a:r>
            <a:r>
              <a:rPr lang="en-US" dirty="0" smtClean="0"/>
              <a:t>is .833</a:t>
            </a:r>
            <a:r>
              <a:rPr lang="en-US" dirty="0"/>
              <a:t>, </a:t>
            </a:r>
            <a:r>
              <a:rPr lang="en-US" dirty="0" smtClean="0"/>
              <a:t>lower </a:t>
            </a:r>
            <a:r>
              <a:rPr lang="en-US" dirty="0"/>
              <a:t>than Vote (.857</a:t>
            </a:r>
            <a:r>
              <a:rPr lang="en-US" dirty="0" smtClean="0"/>
              <a:t>); 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496568"/>
            <a:ext cx="4495800" cy="329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805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Copying on erroneous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24277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001000" y="22860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4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2057400"/>
            <a:ext cx="7772400" cy="44497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"/>
          <p:cNvSpPr txBox="1">
            <a:spLocks/>
          </p:cNvSpPr>
          <p:nvPr/>
        </p:nvSpPr>
        <p:spPr>
          <a:xfrm>
            <a:off x="464344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1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John Adams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Thomas Jefferson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James Madison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H.W.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William J.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4" name="Rectangle 2"/>
          <p:cNvSpPr txBox="1">
            <a:spLocks/>
          </p:cNvSpPr>
          <p:nvPr/>
        </p:nvSpPr>
        <p:spPr>
          <a:xfrm>
            <a:off x="4800600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2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John Adams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Thomas Jefferson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James Madison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H.W.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William J.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Are Source 1 and Source 2 dependent?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98402" y="1254518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Not necessarily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 Box 76"/>
          <p:cNvSpPr txBox="1">
            <a:spLocks noChangeArrowheads="1"/>
          </p:cNvSpPr>
          <p:nvPr/>
        </p:nvSpPr>
        <p:spPr bwMode="auto">
          <a:xfrm>
            <a:off x="8458200" y="1905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8" name="Text Box 76"/>
          <p:cNvSpPr txBox="1">
            <a:spLocks noChangeArrowheads="1"/>
          </p:cNvSpPr>
          <p:nvPr/>
        </p:nvSpPr>
        <p:spPr bwMode="auto">
          <a:xfrm>
            <a:off x="8458200" y="24225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9" name="Text Box 76"/>
          <p:cNvSpPr txBox="1">
            <a:spLocks noChangeArrowheads="1"/>
          </p:cNvSpPr>
          <p:nvPr/>
        </p:nvSpPr>
        <p:spPr bwMode="auto">
          <a:xfrm>
            <a:off x="8458200" y="29718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0" name="Text Box 76"/>
          <p:cNvSpPr txBox="1">
            <a:spLocks noChangeArrowheads="1"/>
          </p:cNvSpPr>
          <p:nvPr/>
        </p:nvSpPr>
        <p:spPr bwMode="auto">
          <a:xfrm>
            <a:off x="8458200" y="3505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1" name="Text Box 76"/>
          <p:cNvSpPr txBox="1">
            <a:spLocks noChangeArrowheads="1"/>
          </p:cNvSpPr>
          <p:nvPr/>
        </p:nvSpPr>
        <p:spPr bwMode="auto">
          <a:xfrm>
            <a:off x="8458200" y="4419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" name="Text Box 76"/>
          <p:cNvSpPr txBox="1">
            <a:spLocks noChangeArrowheads="1"/>
          </p:cNvSpPr>
          <p:nvPr/>
        </p:nvSpPr>
        <p:spPr bwMode="auto">
          <a:xfrm>
            <a:off x="8458200" y="4937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8458200" y="5486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" name="Text Box 76"/>
          <p:cNvSpPr txBox="1">
            <a:spLocks noChangeArrowheads="1"/>
          </p:cNvSpPr>
          <p:nvPr/>
        </p:nvSpPr>
        <p:spPr bwMode="auto">
          <a:xfrm>
            <a:off x="8458200" y="60198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04511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build="p"/>
      <p:bldP spid="24" grpId="0" build="p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4648200"/>
            <a:ext cx="8001000" cy="152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7200" y="2667000"/>
            <a:ext cx="8001000" cy="1447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7200" y="2133600"/>
            <a:ext cx="8001000" cy="533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"/>
          <p:cNvSpPr txBox="1">
            <a:spLocks/>
          </p:cNvSpPr>
          <p:nvPr/>
        </p:nvSpPr>
        <p:spPr>
          <a:xfrm>
            <a:off x="464344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1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Benjamin Franklin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John F. Kennedy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Abraham Lincoln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Hillary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Dick Cheney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1" name="Rectangle 2"/>
          <p:cNvSpPr txBox="1">
            <a:spLocks/>
          </p:cNvSpPr>
          <p:nvPr/>
        </p:nvSpPr>
        <p:spPr>
          <a:xfrm>
            <a:off x="4800600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2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Benjamin Franklin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John F. Kennedy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Abraham Lincoln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Hillary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Dick Cheney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John McCain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Are Source 1 and Source 2 dependent?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98402" y="1254518"/>
            <a:ext cx="1269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Very likely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Text Box 76"/>
          <p:cNvSpPr txBox="1">
            <a:spLocks noChangeArrowheads="1"/>
          </p:cNvSpPr>
          <p:nvPr/>
        </p:nvSpPr>
        <p:spPr bwMode="auto">
          <a:xfrm>
            <a:off x="84582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8" name="Text Box 76"/>
          <p:cNvSpPr txBox="1">
            <a:spLocks noChangeArrowheads="1"/>
          </p:cNvSpPr>
          <p:nvPr/>
        </p:nvSpPr>
        <p:spPr bwMode="auto">
          <a:xfrm>
            <a:off x="8458200" y="24987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39" name="Text Box 76"/>
          <p:cNvSpPr txBox="1">
            <a:spLocks noChangeArrowheads="1"/>
          </p:cNvSpPr>
          <p:nvPr/>
        </p:nvSpPr>
        <p:spPr bwMode="auto">
          <a:xfrm>
            <a:off x="8458200" y="3048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0" name="Text Box 76"/>
          <p:cNvSpPr txBox="1">
            <a:spLocks noChangeArrowheads="1"/>
          </p:cNvSpPr>
          <p:nvPr/>
        </p:nvSpPr>
        <p:spPr bwMode="auto">
          <a:xfrm>
            <a:off x="8458200" y="3581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1" name="Text Box 76"/>
          <p:cNvSpPr txBox="1">
            <a:spLocks noChangeArrowheads="1"/>
          </p:cNvSpPr>
          <p:nvPr/>
        </p:nvSpPr>
        <p:spPr bwMode="auto">
          <a:xfrm>
            <a:off x="8458200" y="4556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2" name="Text Box 76"/>
          <p:cNvSpPr txBox="1">
            <a:spLocks noChangeArrowheads="1"/>
          </p:cNvSpPr>
          <p:nvPr/>
        </p:nvSpPr>
        <p:spPr bwMode="auto">
          <a:xfrm>
            <a:off x="8458200" y="507365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3" name="Text Box 76"/>
          <p:cNvSpPr txBox="1">
            <a:spLocks noChangeArrowheads="1"/>
          </p:cNvSpPr>
          <p:nvPr/>
        </p:nvSpPr>
        <p:spPr bwMode="auto">
          <a:xfrm>
            <a:off x="8458200" y="56229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5926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Detection: Bayesian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r>
              <a:rPr lang="en-US" altLang="zh-CN" dirty="0" smtClean="0">
                <a:ea typeface="SimSun" pitchFamily="2" charset="-122"/>
              </a:rPr>
              <a:t>Goal</a:t>
            </a:r>
            <a:r>
              <a:rPr lang="en-US" altLang="zh-CN" dirty="0">
                <a:ea typeface="SimSun" pitchFamily="2" charset="-122"/>
              </a:rPr>
              <a:t>: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(S1</a:t>
            </a:r>
            <a:r>
              <a:rPr lang="en-US" altLang="zh-CN" dirty="0">
                <a:ea typeface="SimSun" pitchFamily="2" charset="-122"/>
                <a:sym typeface="Symbol"/>
              </a:rPr>
              <a:t>S2|</a:t>
            </a:r>
            <a:r>
              <a:rPr lang="az-Cyrl-AZ" altLang="zh-CN" dirty="0">
                <a:ea typeface="SimSun" pitchFamily="2" charset="-122"/>
              </a:rPr>
              <a:t> Ф</a:t>
            </a:r>
            <a:r>
              <a:rPr lang="en-US" altLang="zh-CN" dirty="0">
                <a:ea typeface="SimSun" pitchFamily="2" charset="-122"/>
              </a:rPr>
              <a:t>),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(S1</a:t>
            </a:r>
            <a:r>
              <a:rPr lang="en-US" altLang="zh-CN" dirty="0">
                <a:ea typeface="SimSun" pitchFamily="2" charset="-122"/>
                <a:sym typeface="Symbol"/>
              </a:rPr>
              <a:t>S2|</a:t>
            </a:r>
            <a:r>
              <a:rPr lang="az-Cyrl-AZ" altLang="zh-CN" dirty="0">
                <a:ea typeface="SimSun" pitchFamily="2" charset="-122"/>
              </a:rPr>
              <a:t> Ф</a:t>
            </a:r>
            <a:r>
              <a:rPr lang="en-US" altLang="zh-CN" dirty="0">
                <a:ea typeface="SimSun" pitchFamily="2" charset="-122"/>
              </a:rPr>
              <a:t>) (sum = 1</a:t>
            </a:r>
            <a:r>
              <a:rPr lang="en-US" altLang="zh-CN" dirty="0" smtClean="0">
                <a:ea typeface="SimSun" pitchFamily="2" charset="-122"/>
              </a:rPr>
              <a:t>)</a:t>
            </a:r>
          </a:p>
          <a:p>
            <a:endParaRPr lang="en-US" altLang="zh-CN" dirty="0">
              <a:ea typeface="SimSun" pitchFamily="2" charset="-122"/>
            </a:endParaRPr>
          </a:p>
          <a:p>
            <a:pPr marL="342900" lvl="1" indent="-342900">
              <a:buSzTx/>
              <a:buFont typeface="Symbol" pitchFamily="18" charset="2"/>
              <a:buChar char="¨"/>
            </a:pPr>
            <a:r>
              <a:rPr lang="en-US" altLang="zh-CN" sz="2400" dirty="0">
                <a:ea typeface="SimSun" pitchFamily="2" charset="-122"/>
              </a:rPr>
              <a:t>According to Bayes Rule, we </a:t>
            </a:r>
            <a:r>
              <a:rPr lang="en-US" altLang="zh-CN" sz="2400" dirty="0" smtClean="0">
                <a:ea typeface="SimSun" pitchFamily="2" charset="-122"/>
              </a:rPr>
              <a:t>need </a:t>
            </a:r>
            <a:r>
              <a:rPr lang="en-US" altLang="zh-CN" sz="2400" dirty="0" err="1" smtClean="0">
                <a:ea typeface="SimSun" pitchFamily="2" charset="-122"/>
              </a:rPr>
              <a:t>Pr</a:t>
            </a:r>
            <a:r>
              <a:rPr lang="en-US" altLang="zh-CN" sz="2400" dirty="0" smtClean="0">
                <a:ea typeface="SimSun" pitchFamily="2" charset="-122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S2), </a:t>
            </a:r>
            <a:r>
              <a:rPr lang="en-US" altLang="zh-CN" sz="2400" dirty="0" err="1">
                <a:ea typeface="SimSun" pitchFamily="2" charset="-122"/>
                <a:sym typeface="Symbol"/>
              </a:rPr>
              <a:t>Pr</a:t>
            </a:r>
            <a:r>
              <a:rPr lang="en-US" altLang="zh-CN" sz="2400" dirty="0">
                <a:ea typeface="SimSun" pitchFamily="2" charset="-122"/>
                <a:sym typeface="Symbol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S2</a:t>
            </a:r>
            <a:r>
              <a:rPr lang="en-US" altLang="zh-CN" sz="2400" dirty="0" smtClean="0">
                <a:ea typeface="SimSun" pitchFamily="2" charset="-122"/>
                <a:sym typeface="Symbol"/>
              </a:rPr>
              <a:t>)</a:t>
            </a:r>
          </a:p>
          <a:p>
            <a:pPr marL="342900" lvl="1" indent="-342900">
              <a:buSzTx/>
              <a:buFont typeface="Symbol" pitchFamily="18" charset="2"/>
              <a:buChar char="¨"/>
            </a:pPr>
            <a:endParaRPr lang="en-US" altLang="zh-CN" sz="2400" dirty="0">
              <a:ea typeface="SimSun" pitchFamily="2" charset="-122"/>
              <a:sym typeface="Symbol"/>
            </a:endParaRPr>
          </a:p>
          <a:p>
            <a:pPr marL="342900" lvl="1" indent="-342900">
              <a:buSzTx/>
              <a:buFont typeface="Symbol" pitchFamily="18" charset="2"/>
              <a:buChar char="¨"/>
            </a:pPr>
            <a:r>
              <a:rPr lang="en-US" altLang="zh-CN" sz="2400" dirty="0">
                <a:ea typeface="SimSun" pitchFamily="2" charset="-122"/>
              </a:rPr>
              <a:t>Key: compute </a:t>
            </a:r>
            <a:r>
              <a:rPr lang="en-US" altLang="zh-CN" sz="2400" dirty="0" err="1">
                <a:ea typeface="SimSun" pitchFamily="2" charset="-122"/>
              </a:rPr>
              <a:t>Pr</a:t>
            </a:r>
            <a:r>
              <a:rPr lang="en-US" altLang="zh-CN" sz="2400" dirty="0">
                <a:ea typeface="SimSun" pitchFamily="2" charset="-122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baseline="-25000" dirty="0">
                <a:ea typeface="SimSun" pitchFamily="2" charset="-122"/>
              </a:rPr>
              <a:t>D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S2), </a:t>
            </a:r>
            <a:r>
              <a:rPr lang="en-US" altLang="zh-CN" sz="2400" dirty="0" err="1">
                <a:ea typeface="SimSun" pitchFamily="2" charset="-122"/>
                <a:sym typeface="Symbol"/>
              </a:rPr>
              <a:t>Pr</a:t>
            </a:r>
            <a:r>
              <a:rPr lang="en-US" altLang="zh-CN" sz="2400" dirty="0">
                <a:ea typeface="SimSun" pitchFamily="2" charset="-122"/>
                <a:sym typeface="Symbol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baseline="-25000" dirty="0">
                <a:ea typeface="SimSun" pitchFamily="2" charset="-122"/>
              </a:rPr>
              <a:t>D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S2</a:t>
            </a:r>
            <a:r>
              <a:rPr lang="en-US" altLang="zh-CN" sz="2400" dirty="0" smtClean="0">
                <a:ea typeface="SimSun" pitchFamily="2" charset="-122"/>
                <a:sym typeface="Symbol"/>
              </a:rPr>
              <a:t>), f</a:t>
            </a:r>
            <a:r>
              <a:rPr lang="en-US" altLang="zh-CN" sz="2400" dirty="0" smtClean="0">
                <a:ea typeface="SimSun" pitchFamily="2" charset="-122"/>
              </a:rPr>
              <a:t>or </a:t>
            </a:r>
            <a:r>
              <a:rPr lang="en-US" altLang="zh-CN" sz="2400" dirty="0">
                <a:ea typeface="SimSun" pitchFamily="2" charset="-122"/>
              </a:rPr>
              <a:t>each D </a:t>
            </a:r>
            <a:r>
              <a:rPr lang="en-US" altLang="zh-CN" sz="2400" dirty="0">
                <a:ea typeface="SimSun" pitchFamily="2" charset="-122"/>
                <a:sym typeface="Symbol"/>
              </a:rPr>
              <a:t> </a:t>
            </a:r>
            <a:r>
              <a:rPr lang="en-US" sz="2400" dirty="0"/>
              <a:t>S1 </a:t>
            </a:r>
            <a:r>
              <a:rPr lang="en-US" sz="2400" dirty="0">
                <a:sym typeface="Symbol"/>
              </a:rPr>
              <a:t> </a:t>
            </a:r>
            <a:r>
              <a:rPr lang="en-US" sz="2400" dirty="0" smtClean="0">
                <a:sym typeface="Symbol"/>
              </a:rPr>
              <a:t>S2</a:t>
            </a:r>
            <a:endParaRPr lang="en-US" altLang="zh-CN" sz="2400" dirty="0">
              <a:ea typeface="SimSun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0" y="1600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209800" y="2209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1752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667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7086600" y="2819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10" idx="4"/>
            <a:endCxn id="11" idx="2"/>
          </p:cNvCxnSpPr>
          <p:nvPr/>
        </p:nvCxnSpPr>
        <p:spPr>
          <a:xfrm rot="5400000" flipH="1">
            <a:off x="4155132" y="2669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667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2286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8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  <p:bldP spid="10" grpId="0" animBg="1"/>
      <p:bldP spid="11" grpId="0"/>
      <p:bldP spid="12" grpId="0"/>
      <p:bldP spid="13" grpId="0"/>
      <p:bldP spid="15" grpId="0"/>
      <p:bldP spid="16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Detection: Bayesian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0" y="1600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209800" y="2209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1752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667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7086600" y="2819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10" idx="4"/>
            <a:endCxn id="11" idx="2"/>
          </p:cNvCxnSpPr>
          <p:nvPr/>
        </p:nvCxnSpPr>
        <p:spPr>
          <a:xfrm rot="5400000" flipH="1">
            <a:off x="4155132" y="2669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667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2286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550278"/>
              </p:ext>
            </p:extLst>
          </p:nvPr>
        </p:nvGraphicFramePr>
        <p:xfrm>
          <a:off x="838200" y="3352800"/>
          <a:ext cx="7848600" cy="2895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2000"/>
                <a:gridCol w="3429000"/>
                <a:gridCol w="3657600"/>
              </a:tblGrid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Independence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Copying</a:t>
                      </a:r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O</a:t>
                      </a:r>
                      <a:r>
                        <a:rPr lang="en-US" sz="1800" baseline="-25000" dirty="0" err="1" smtClean="0"/>
                        <a:t>t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</a:t>
                      </a:r>
                      <a:r>
                        <a:rPr lang="en-US" sz="1800" baseline="-25000" dirty="0" smtClean="0"/>
                        <a:t>f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O</a:t>
                      </a:r>
                      <a:r>
                        <a:rPr lang="en-US" sz="1800" baseline="-25000" dirty="0" err="1" smtClean="0"/>
                        <a:t>d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5939"/>
              </p:ext>
            </p:extLst>
          </p:nvPr>
        </p:nvGraphicFramePr>
        <p:xfrm>
          <a:off x="2598738" y="4746625"/>
          <a:ext cx="135572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545760" imgH="419040" progId="Equation.3">
                  <p:embed/>
                </p:oleObj>
              </mc:Choice>
              <mc:Fallback>
                <p:oleObj name="Equation" r:id="rId3" imgW="545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4746625"/>
                        <a:ext cx="1355725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740416"/>
              </p:ext>
            </p:extLst>
          </p:nvPr>
        </p:nvGraphicFramePr>
        <p:xfrm>
          <a:off x="3024188" y="4191000"/>
          <a:ext cx="4540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203040" imgH="190440" progId="Equation.3">
                  <p:embed/>
                </p:oleObj>
              </mc:Choice>
              <mc:Fallback>
                <p:oleObj name="Equation" r:id="rId5" imgW="20304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4191000"/>
                        <a:ext cx="454025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971963"/>
              </p:ext>
            </p:extLst>
          </p:nvPr>
        </p:nvGraphicFramePr>
        <p:xfrm>
          <a:off x="1952625" y="5499100"/>
          <a:ext cx="28003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7" imgW="1282700" imgH="406400" progId="Equation.3">
                  <p:embed/>
                </p:oleObj>
              </mc:Choice>
              <mc:Fallback>
                <p:oleObj name="Equation" r:id="rId7" imgW="12827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5499100"/>
                        <a:ext cx="2800350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975774"/>
              </p:ext>
            </p:extLst>
          </p:nvPr>
        </p:nvGraphicFramePr>
        <p:xfrm>
          <a:off x="5767388" y="4065588"/>
          <a:ext cx="22129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9" imgW="965200" imgH="228600" progId="Equation.3">
                  <p:embed/>
                </p:oleObj>
              </mc:Choice>
              <mc:Fallback>
                <p:oleObj name="Equation" r:id="rId9" imgW="965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7388" y="4065588"/>
                        <a:ext cx="22129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926456"/>
              </p:ext>
            </p:extLst>
          </p:nvPr>
        </p:nvGraphicFramePr>
        <p:xfrm>
          <a:off x="5222875" y="4724400"/>
          <a:ext cx="3327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11" imgW="1663560" imgH="419040" progId="Equation.3">
                  <p:embed/>
                </p:oleObj>
              </mc:Choice>
              <mc:Fallback>
                <p:oleObj name="Equation" r:id="rId11" imgW="1663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4724400"/>
                        <a:ext cx="33274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871227"/>
              </p:ext>
            </p:extLst>
          </p:nvPr>
        </p:nvGraphicFramePr>
        <p:xfrm>
          <a:off x="6138863" y="5700713"/>
          <a:ext cx="13430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13" imgW="533400" imgH="215900" progId="Equation.3">
                  <p:embed/>
                </p:oleObj>
              </mc:Choice>
              <mc:Fallback>
                <p:oleObj name="Equation" r:id="rId13" imgW="5334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863" y="5700713"/>
                        <a:ext cx="134302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724400" y="3893403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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4579203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-1000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    </a:t>
            </a:r>
            <a:r>
              <a:rPr lang="en-US" sz="4800" b="1" spc="-1200" dirty="0" smtClean="0">
                <a:solidFill>
                  <a:srgbClr val="C00000"/>
                </a:solidFill>
                <a:sym typeface="Symbol"/>
              </a:rPr>
              <a:t></a:t>
            </a:r>
            <a:endParaRPr lang="en-US" sz="4800" b="1" spc="-1200" dirty="0" smtClean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0600" y="5341203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&gt;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5" grpId="0"/>
      <p:bldP spid="16" grpId="0"/>
      <p:bldP spid="24" grpId="0"/>
      <p:bldP spid="25" grpId="0"/>
      <p:bldP spid="26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146675"/>
            <a:ext cx="2819400" cy="100584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err="1" smtClean="0"/>
              <a:t>ValueVote</a:t>
            </a:r>
            <a:r>
              <a:rPr lang="en-US" sz="1800" dirty="0" smtClean="0"/>
              <a:t>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1183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Discount Copied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err="1" smtClean="0"/>
              <a:t>Continue</a:t>
            </a:r>
            <a:r>
              <a:rPr lang="nn-NO" dirty="0" smtClean="0"/>
              <a:t> </a:t>
            </a:r>
            <a:r>
              <a:rPr lang="nn-NO" dirty="0" err="1" smtClean="0"/>
              <a:t>until</a:t>
            </a:r>
            <a:r>
              <a:rPr lang="nn-NO" dirty="0"/>
              <a:t> </a:t>
            </a:r>
            <a:r>
              <a:rPr lang="nn-NO" dirty="0" err="1" smtClean="0"/>
              <a:t>convergence</a:t>
            </a:r>
            <a:endParaRPr lang="nn-NO" dirty="0" smtClean="0"/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683513"/>
              </p:ext>
            </p:extLst>
          </p:nvPr>
        </p:nvGraphicFramePr>
        <p:xfrm>
          <a:off x="3409950" y="24590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4590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77306"/>
              </p:ext>
            </p:extLst>
          </p:nvPr>
        </p:nvGraphicFramePr>
        <p:xfrm>
          <a:off x="5589588" y="38449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38449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42369"/>
              </p:ext>
            </p:extLst>
          </p:nvPr>
        </p:nvGraphicFramePr>
        <p:xfrm>
          <a:off x="1447800" y="37925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7925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025909"/>
              </p:ext>
            </p:extLst>
          </p:nvPr>
        </p:nvGraphicFramePr>
        <p:xfrm>
          <a:off x="3592513" y="55276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55276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0327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47091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47091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0327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3" name="Content Placeholder 2"/>
          <p:cNvSpPr txBox="1">
            <a:spLocks/>
          </p:cNvSpPr>
          <p:nvPr/>
        </p:nvSpPr>
        <p:spPr>
          <a:xfrm>
            <a:off x="6324600" y="5257800"/>
            <a:ext cx="2819400" cy="1600200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zh-CN" dirty="0" smtClean="0">
                <a:ea typeface="SimSun" pitchFamily="2" charset="-122"/>
              </a:rPr>
              <a:t>Consider dependence</a:t>
            </a:r>
          </a:p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r>
              <a:rPr lang="en-US" altLang="zh-CN" dirty="0" smtClean="0">
                <a:ea typeface="SimSun" pitchFamily="2" charset="-122"/>
              </a:rPr>
              <a:t>I(S)- </a:t>
            </a:r>
            <a:r>
              <a:rPr lang="en-US" altLang="zh-CN" dirty="0" err="1" smtClean="0">
                <a:ea typeface="SimSun" pitchFamily="2" charset="-122"/>
              </a:rPr>
              <a:t>Pr</a:t>
            </a:r>
            <a:r>
              <a:rPr lang="en-US" altLang="zh-CN" dirty="0" smtClean="0">
                <a:ea typeface="SimSun" pitchFamily="2" charset="-122"/>
              </a:rPr>
              <a:t> of independently providing value v </a:t>
            </a:r>
          </a:p>
        </p:txBody>
      </p:sp>
      <p:graphicFrame>
        <p:nvGraphicFramePr>
          <p:cNvPr id="2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270722"/>
              </p:ext>
            </p:extLst>
          </p:nvPr>
        </p:nvGraphicFramePr>
        <p:xfrm>
          <a:off x="6469856" y="5638800"/>
          <a:ext cx="2559270" cy="650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11" imgW="1447560" imgH="368280" progId="Equation.3">
                  <p:embed/>
                </p:oleObj>
              </mc:Choice>
              <mc:Fallback>
                <p:oleObj name="Equation" r:id="rId11" imgW="144756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9856" y="5638800"/>
                        <a:ext cx="2559270" cy="650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925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Experimental Study on Deep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Result on Flight data</a:t>
            </a:r>
          </a:p>
          <a:p>
            <a:pPr lvl="1"/>
            <a:r>
              <a:rPr lang="en-US" dirty="0" err="1" smtClean="0"/>
              <a:t>AccuCopy’s</a:t>
            </a:r>
            <a:r>
              <a:rPr lang="en-US" dirty="0" smtClean="0"/>
              <a:t> </a:t>
            </a:r>
            <a:r>
              <a:rPr lang="en-US" dirty="0"/>
              <a:t>final precision </a:t>
            </a:r>
            <a:r>
              <a:rPr lang="en-US" dirty="0" smtClean="0"/>
              <a:t>is .943</a:t>
            </a:r>
            <a:r>
              <a:rPr lang="en-US" dirty="0"/>
              <a:t>, much higher than Vote (.864)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462357"/>
            <a:ext cx="4495800" cy="325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420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538077"/>
              </p:ext>
            </p:extLst>
          </p:nvPr>
        </p:nvGraphicFramePr>
        <p:xfrm>
          <a:off x="762000" y="1397000"/>
          <a:ext cx="77724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8128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Schema</a:t>
                      </a:r>
                      <a:r>
                        <a:rPr lang="en-US" baseline="0" dirty="0" smtClean="0"/>
                        <a:t> alignment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Record linkage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fusion</a:t>
                      </a:r>
                      <a:endParaRPr lang="en-US" dirty="0"/>
                    </a:p>
                  </a:txBody>
                  <a:tcPr anchor="ctr"/>
                </a:tc>
              </a:tr>
              <a:tr h="9702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Volume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Integrating deep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Web</a:t>
                      </a: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Web table/lists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Adaptive blocking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/>
                        <a:t>Online</a:t>
                      </a:r>
                      <a:r>
                        <a:rPr lang="en-US" baseline="0" dirty="0" smtClean="0"/>
                        <a:t> fusion</a:t>
                      </a:r>
                      <a:endParaRPr lang="en-US" dirty="0"/>
                    </a:p>
                  </a:txBody>
                  <a:tcPr/>
                </a:tc>
              </a:tr>
              <a:tr h="9702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Velocity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Keyword-based</a:t>
                      </a:r>
                      <a:r>
                        <a:rPr lang="en-US" baseline="0" dirty="0" smtClean="0"/>
                        <a:t> integration for dynamic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/>
                        <a:t>Incremental linkage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/>
                        <a:t>Fusion for dynamic data</a:t>
                      </a:r>
                      <a:endParaRPr lang="en-US" dirty="0"/>
                    </a:p>
                  </a:txBody>
                  <a:tcPr/>
                </a:tc>
              </a:tr>
              <a:tr h="9702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Variety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err="1" smtClean="0">
                          <a:solidFill>
                            <a:srgbClr val="FFFFFF"/>
                          </a:solidFill>
                        </a:rPr>
                        <a:t>Dataspaces</a:t>
                      </a:r>
                      <a:endParaRPr lang="en-US" dirty="0" smtClean="0">
                        <a:solidFill>
                          <a:srgbClr val="FFFFFF"/>
                        </a:solidFill>
                      </a:endParaRPr>
                    </a:p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Keyword-based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integration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Linking texts to structured data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/>
                        <a:t>Combining fusion with linkage</a:t>
                      </a:r>
                      <a:endParaRPr lang="en-US" dirty="0"/>
                    </a:p>
                  </a:txBody>
                  <a:tcPr/>
                </a:tc>
              </a:tr>
              <a:tr h="9702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Veracity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/>
                        <a:t>Value-variety tolerant</a:t>
                      </a:r>
                      <a:r>
                        <a:rPr lang="en-US" baseline="0" dirty="0" smtClean="0"/>
                        <a:t> RL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Truth discovery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86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endParaRPr lang="en-US" dirty="0"/>
          </a:p>
          <a:p>
            <a:r>
              <a:rPr lang="en-US" dirty="0" smtClean="0"/>
              <a:t>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identifying content </a:t>
            </a:r>
            <a:r>
              <a:rPr lang="en-US" dirty="0" smtClean="0"/>
              <a:t>(e.g., color)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84" y="4392889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25080" y="27646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391" y="2743200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2032" y="272337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32"/>
          <p:cNvSpPr/>
          <p:nvPr/>
        </p:nvSpPr>
        <p:spPr bwMode="auto">
          <a:xfrm>
            <a:off x="7543800" y="31740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7875365" y="3276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419600" y="4800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4800600" y="49530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4724400" y="4762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4598765" y="31242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4751165" y="33528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4522565" y="34290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943600" y="2971800"/>
            <a:ext cx="457200" cy="216813"/>
            <a:chOff x="6248400" y="5955387"/>
            <a:chExt cx="457200" cy="216813"/>
          </a:xfrm>
        </p:grpSpPr>
        <p:sp>
          <p:nvSpPr>
            <p:cNvPr id="31" name="Oval 3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189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Reconsider the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3285" y="1905000"/>
            <a:ext cx="3877315" cy="3067110"/>
            <a:chOff x="923285" y="1905000"/>
            <a:chExt cx="3877315" cy="30671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285" y="1905000"/>
              <a:ext cx="3877315" cy="27432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752600" y="4572000"/>
              <a:ext cx="2133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Data warehousing</a:t>
              </a:r>
              <a:endParaRPr lang="en-US" sz="20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53000" y="2667000"/>
            <a:ext cx="3683000" cy="2914710"/>
            <a:chOff x="5257800" y="3562290"/>
            <a:chExt cx="3683000" cy="29147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7800" y="3562290"/>
              <a:ext cx="3683000" cy="276225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096000" y="6076890"/>
              <a:ext cx="2133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Virtual integration</a:t>
              </a:r>
              <a:endParaRPr lang="en-US" sz="20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648200"/>
            <a:ext cx="1760453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5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 more, the better?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1854" y="2037614"/>
            <a:ext cx="5363346" cy="39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971800" y="2286000"/>
            <a:ext cx="609600" cy="45720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3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Combining different components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708565" y="1905000"/>
            <a:ext cx="3733800" cy="47244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52800" y="2514600"/>
            <a:ext cx="2438400" cy="762000"/>
            <a:chOff x="914400" y="2590800"/>
            <a:chExt cx="2438400" cy="762000"/>
          </a:xfrm>
          <a:solidFill>
            <a:srgbClr val="FFFFFF"/>
          </a:solidFill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352800" y="3886200"/>
            <a:ext cx="2438400" cy="762000"/>
            <a:chOff x="914400" y="3962400"/>
            <a:chExt cx="2438400" cy="762000"/>
          </a:xfrm>
          <a:solidFill>
            <a:schemeClr val="bg1"/>
          </a:solidFill>
        </p:grpSpPr>
        <p:sp>
          <p:nvSpPr>
            <p:cNvPr id="11" name="Rounded Rectangle 10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52800" y="5257800"/>
            <a:ext cx="2438400" cy="762000"/>
            <a:chOff x="1371600" y="5029200"/>
            <a:chExt cx="2438400" cy="762000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7" name="Down Arrow 16"/>
          <p:cNvSpPr/>
          <p:nvPr/>
        </p:nvSpPr>
        <p:spPr bwMode="auto">
          <a:xfrm>
            <a:off x="4343400" y="32766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343400" y="46482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2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Active integration by crowdsourcing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826047"/>
            <a:ext cx="4343400" cy="434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5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Quality diagnosis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81200"/>
            <a:ext cx="5334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9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exploration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2" y="2226913"/>
            <a:ext cx="3566168" cy="3716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7556" y="245006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Data.gov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600" y="2057400"/>
            <a:ext cx="4962276" cy="424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4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is an important area of research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nowledge bases, linked data, geo-spatial fusion, scientific data</a:t>
            </a:r>
          </a:p>
          <a:p>
            <a:endParaRPr lang="en-US" dirty="0"/>
          </a:p>
          <a:p>
            <a:r>
              <a:rPr lang="en-US" dirty="0" smtClean="0"/>
              <a:t>Much interesting work has been done in this area</a:t>
            </a:r>
          </a:p>
          <a:p>
            <a:pPr lvl="1"/>
            <a:r>
              <a:rPr lang="en-US" dirty="0" smtClean="0"/>
              <a:t>Schema alignment, record linkage, data fusion</a:t>
            </a:r>
          </a:p>
          <a:p>
            <a:pPr lvl="1"/>
            <a:r>
              <a:rPr lang="en-US" dirty="0" smtClean="0"/>
              <a:t>Challenges due to </a:t>
            </a:r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/>
              <a:t>, </a:t>
            </a:r>
            <a:r>
              <a:rPr lang="en-US" b="1" dirty="0">
                <a:solidFill>
                  <a:srgbClr val="C00000"/>
                </a:solidFill>
              </a:rPr>
              <a:t>velocity</a:t>
            </a:r>
            <a:r>
              <a:rPr lang="en-US" dirty="0"/>
              <a:t>, </a:t>
            </a:r>
            <a:r>
              <a:rPr lang="en-US" b="1" dirty="0">
                <a:solidFill>
                  <a:srgbClr val="C00000"/>
                </a:solidFill>
              </a:rPr>
              <a:t>variety</a:t>
            </a:r>
            <a:r>
              <a:rPr lang="en-US" dirty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lot more research needs to be done!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4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19400"/>
            <a:ext cx="8305800" cy="7858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2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[B01] </a:t>
            </a:r>
            <a:r>
              <a:rPr lang="en-US" sz="1600" dirty="0" smtClean="0"/>
              <a:t>Michael K. Bergman: The </a:t>
            </a:r>
            <a:r>
              <a:rPr lang="en-US" sz="1600" dirty="0"/>
              <a:t>Deep Web: Surfacing Hidden </a:t>
            </a:r>
            <a:r>
              <a:rPr lang="en-US" sz="1600" dirty="0" smtClean="0"/>
              <a:t>Value (2001)</a:t>
            </a:r>
          </a:p>
          <a:p>
            <a:endParaRPr lang="en-US" sz="1600" dirty="0"/>
          </a:p>
          <a:p>
            <a:r>
              <a:rPr lang="en-US" sz="1600" dirty="0"/>
              <a:t>[BBR11] </a:t>
            </a:r>
            <a:r>
              <a:rPr lang="en-US" sz="1600" dirty="0" err="1"/>
              <a:t>Zohra</a:t>
            </a:r>
            <a:r>
              <a:rPr lang="en-US" sz="1600" dirty="0"/>
              <a:t> </a:t>
            </a:r>
            <a:r>
              <a:rPr lang="en-US" sz="1600" dirty="0" err="1"/>
              <a:t>Bellahsene</a:t>
            </a:r>
            <a:r>
              <a:rPr lang="en-US" sz="1600" dirty="0"/>
              <a:t>, Angela </a:t>
            </a:r>
            <a:r>
              <a:rPr lang="en-US" sz="1600" dirty="0" err="1"/>
              <a:t>Bonifati</a:t>
            </a:r>
            <a:r>
              <a:rPr lang="en-US" sz="1600" dirty="0"/>
              <a:t>, Erhard Rahm (Eds.): Schema Matching and Mapping. Springer </a:t>
            </a:r>
            <a:r>
              <a:rPr lang="en-US" sz="1600" dirty="0" smtClean="0"/>
              <a:t>2011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[</a:t>
            </a:r>
            <a:r>
              <a:rPr lang="en-US" sz="1600" dirty="0"/>
              <a:t>CHW+08] Michael J. </a:t>
            </a:r>
            <a:r>
              <a:rPr lang="en-US" sz="1600" dirty="0" err="1"/>
              <a:t>Cafarella</a:t>
            </a:r>
            <a:r>
              <a:rPr lang="en-US" sz="1600" dirty="0"/>
              <a:t>, </a:t>
            </a:r>
            <a:r>
              <a:rPr lang="en-US" sz="1600" dirty="0" err="1"/>
              <a:t>Alon</a:t>
            </a:r>
            <a:r>
              <a:rPr lang="en-US" sz="1600" dirty="0"/>
              <a:t> Y. Halevy, Daisy </a:t>
            </a:r>
            <a:r>
              <a:rPr lang="en-US" sz="1600" dirty="0" err="1"/>
              <a:t>Zhe</a:t>
            </a:r>
            <a:r>
              <a:rPr lang="en-US" sz="1600" dirty="0"/>
              <a:t> Wang, Eugene Wu, Yang Zhang: </a:t>
            </a:r>
            <a:r>
              <a:rPr lang="en-US" sz="1600" dirty="0" err="1"/>
              <a:t>WebTables</a:t>
            </a:r>
            <a:r>
              <a:rPr lang="en-US" sz="1600" dirty="0"/>
              <a:t>: exploring the power of tables on the web. PVLDB 1(1): 538-549 (</a:t>
            </a:r>
            <a:r>
              <a:rPr lang="en-US" sz="1600" dirty="0" smtClean="0"/>
              <a:t>2008)</a:t>
            </a:r>
            <a:endParaRPr lang="en-US" dirty="0"/>
          </a:p>
          <a:p>
            <a:endParaRPr lang="en-US" sz="1600" dirty="0" smtClean="0"/>
          </a:p>
          <a:p>
            <a:r>
              <a:rPr lang="en-US" sz="1600" dirty="0"/>
              <a:t>[CHZ05] Kevin Chen-</a:t>
            </a:r>
            <a:r>
              <a:rPr lang="en-US" sz="1600" dirty="0" err="1"/>
              <a:t>Chuan</a:t>
            </a:r>
            <a:r>
              <a:rPr lang="en-US" sz="1600" dirty="0"/>
              <a:t> Chang, Bin He, Zhen Zhang: Toward Large Scale Integration: Building a </a:t>
            </a:r>
            <a:r>
              <a:rPr lang="en-US" sz="1600" dirty="0" err="1"/>
              <a:t>MetaQuerier</a:t>
            </a:r>
            <a:r>
              <a:rPr lang="en-US" sz="1600" dirty="0"/>
              <a:t> over Databases on the Web. CIDR 2005: 44-55</a:t>
            </a:r>
          </a:p>
          <a:p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[DBS09a] </a:t>
            </a:r>
            <a:r>
              <a:rPr lang="en-US" sz="1600" dirty="0" err="1"/>
              <a:t>Xin</a:t>
            </a:r>
            <a:r>
              <a:rPr lang="en-US" sz="1600" dirty="0"/>
              <a:t> Luna Dong, Laure </a:t>
            </a:r>
            <a:r>
              <a:rPr lang="en-US" sz="1600" dirty="0" err="1"/>
              <a:t>Berti-Equille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Integrating Conflicting Data: The Role of Source Dependence. PVLDB 2(1): 550-561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[DBS09b] </a:t>
            </a:r>
            <a:r>
              <a:rPr lang="en-US" sz="1600" dirty="0" err="1"/>
              <a:t>Xin</a:t>
            </a:r>
            <a:r>
              <a:rPr lang="en-US" sz="1600" dirty="0"/>
              <a:t> Luna Dong, Laure </a:t>
            </a:r>
            <a:r>
              <a:rPr lang="en-US" sz="1600" dirty="0" err="1"/>
              <a:t>Berti-Equille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Truth Discovery and Copying Detection in a Dynamic World. PVLDB 2(1): 562-573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[DDH08</a:t>
            </a:r>
            <a:r>
              <a:rPr lang="en-US" sz="1600" dirty="0"/>
              <a:t>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Dong, </a:t>
            </a:r>
            <a:r>
              <a:rPr lang="en-US" sz="1600" dirty="0" err="1"/>
              <a:t>Alon</a:t>
            </a:r>
            <a:r>
              <a:rPr lang="en-US" sz="1600" dirty="0"/>
              <a:t> Y. Halevy: Bootstrapping pay-as-you-go data integration systems. SIGMOD Conference 2008: </a:t>
            </a:r>
            <a:r>
              <a:rPr lang="en-US" sz="1600" dirty="0" smtClean="0"/>
              <a:t>861-874</a:t>
            </a:r>
          </a:p>
          <a:p>
            <a:endParaRPr lang="en-US" sz="1600" dirty="0"/>
          </a:p>
          <a:p>
            <a:r>
              <a:rPr lang="en-US" sz="1600" dirty="0"/>
              <a:t>[DDH09]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Alon</a:t>
            </a:r>
            <a:r>
              <a:rPr lang="en-US" sz="1600" dirty="0"/>
              <a:t> Y. Halevy: Data Modeling in </a:t>
            </a:r>
            <a:r>
              <a:rPr lang="en-US" sz="1600" dirty="0" err="1"/>
              <a:t>Dataspace</a:t>
            </a:r>
            <a:r>
              <a:rPr lang="en-US" sz="1600" dirty="0"/>
              <a:t> Support Platforms. Conceptual Modeling: Foundations and Applications 2009: 122-138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/>
              <a:t>[DFG+12]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Lujun</a:t>
            </a:r>
            <a:r>
              <a:rPr lang="en-US" sz="1600" dirty="0"/>
              <a:t> Fang, </a:t>
            </a:r>
            <a:r>
              <a:rPr lang="en-US" sz="1600" dirty="0" err="1"/>
              <a:t>Nitin</a:t>
            </a:r>
            <a:r>
              <a:rPr lang="en-US" sz="1600" dirty="0"/>
              <a:t> Gupta, </a:t>
            </a:r>
            <a:r>
              <a:rPr lang="en-US" sz="1600" dirty="0" err="1"/>
              <a:t>Alon</a:t>
            </a:r>
            <a:r>
              <a:rPr lang="en-US" sz="1600" dirty="0"/>
              <a:t> Y. Halevy, </a:t>
            </a:r>
            <a:r>
              <a:rPr lang="en-US" sz="1600" dirty="0" err="1"/>
              <a:t>Hongrae</a:t>
            </a:r>
            <a:r>
              <a:rPr lang="en-US" sz="1600" dirty="0"/>
              <a:t> Lee, </a:t>
            </a:r>
            <a:r>
              <a:rPr lang="en-US" sz="1600" dirty="0" err="1"/>
              <a:t>Fei</a:t>
            </a:r>
            <a:r>
              <a:rPr lang="en-US" sz="1600" dirty="0"/>
              <a:t> Wu, </a:t>
            </a:r>
            <a:r>
              <a:rPr lang="en-US" sz="1600" dirty="0" err="1"/>
              <a:t>Reynold</a:t>
            </a:r>
            <a:r>
              <a:rPr lang="en-US" sz="1600" dirty="0"/>
              <a:t> </a:t>
            </a:r>
            <a:r>
              <a:rPr lang="en-US" sz="1600" dirty="0" err="1"/>
              <a:t>Xin</a:t>
            </a:r>
            <a:r>
              <a:rPr lang="en-US" sz="1600" dirty="0"/>
              <a:t>, Cong Yu: Finding related tables. SIGMOD Conference 2012: 817-828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identifying content </a:t>
            </a:r>
            <a:r>
              <a:rPr lang="en-US" dirty="0" smtClean="0"/>
              <a:t>(e.g., color)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904488" y="4206240"/>
            <a:ext cx="1554983" cy="1115568"/>
            <a:chOff x="6522217" y="2703942"/>
            <a:chExt cx="1554983" cy="1114335"/>
          </a:xfrm>
        </p:grpSpPr>
        <p:pic>
          <p:nvPicPr>
            <p:cNvPr id="2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2217" y="2703942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 bwMode="auto">
            <a:xfrm>
              <a:off x="70866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74181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553200" y="2743200"/>
            <a:ext cx="1439916" cy="1031875"/>
            <a:chOff x="3962400" y="4225925"/>
            <a:chExt cx="1439916" cy="1031875"/>
          </a:xfrm>
        </p:grpSpPr>
        <p:pic>
          <p:nvPicPr>
            <p:cNvPr id="2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4225925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4419600" y="4686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800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724400" y="4648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89280" y="3165307"/>
            <a:ext cx="1031875" cy="1363715"/>
            <a:chOff x="4189280" y="3165307"/>
            <a:chExt cx="1031875" cy="1363715"/>
          </a:xfrm>
        </p:grpSpPr>
        <p:pic>
          <p:nvPicPr>
            <p:cNvPr id="24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3360" y="3331227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Oval 35"/>
            <p:cNvSpPr/>
            <p:nvPr/>
          </p:nvSpPr>
          <p:spPr bwMode="auto">
            <a:xfrm>
              <a:off x="4598765" y="3695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751165" y="3924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4522565" y="4000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782924" y="2483617"/>
            <a:ext cx="1114335" cy="1554983"/>
            <a:chOff x="5782924" y="2483617"/>
            <a:chExt cx="1114335" cy="1554983"/>
          </a:xfrm>
        </p:grpSpPr>
        <p:pic>
          <p:nvPicPr>
            <p:cNvPr id="2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62600" y="270394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42"/>
            <p:cNvSpPr/>
            <p:nvPr/>
          </p:nvSpPr>
          <p:spPr bwMode="auto">
            <a:xfrm>
              <a:off x="6019800" y="29718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6351365" y="3074313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448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1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DHI12] </a:t>
            </a:r>
            <a:r>
              <a:rPr lang="en-US" sz="1600" dirty="0" err="1"/>
              <a:t>AnHai</a:t>
            </a:r>
            <a:r>
              <a:rPr lang="en-US" sz="1600" dirty="0"/>
              <a:t> Doan, </a:t>
            </a:r>
            <a:r>
              <a:rPr lang="en-US" sz="1600" dirty="0" err="1"/>
              <a:t>Alon</a:t>
            </a:r>
            <a:r>
              <a:rPr lang="en-US" sz="1600" dirty="0"/>
              <a:t> Y. Halevy, Zachary G. Ives: Principles of Data Integration. Morgan Kaufmann </a:t>
            </a:r>
            <a:r>
              <a:rPr lang="en-US" sz="1600" dirty="0" smtClean="0"/>
              <a:t>2012</a:t>
            </a:r>
          </a:p>
          <a:p>
            <a:endParaRPr lang="en-US" sz="1600" dirty="0"/>
          </a:p>
          <a:p>
            <a:r>
              <a:rPr lang="en-US" sz="1600" dirty="0"/>
              <a:t>[DHY07]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Alon</a:t>
            </a:r>
            <a:r>
              <a:rPr lang="en-US" sz="1600" dirty="0"/>
              <a:t> Y. Halevy, Cong Yu: Data Integration with Uncertainty. VLDB 2007: 687-698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DNS+12] </a:t>
            </a:r>
            <a:r>
              <a:rPr lang="en-US" sz="1600" dirty="0" err="1"/>
              <a:t>Uwe</a:t>
            </a:r>
            <a:r>
              <a:rPr lang="en-US" sz="1600" dirty="0"/>
              <a:t> </a:t>
            </a:r>
            <a:r>
              <a:rPr lang="en-US" sz="1600" dirty="0" err="1"/>
              <a:t>Draisbach</a:t>
            </a:r>
            <a:r>
              <a:rPr lang="en-US" sz="1600" dirty="0"/>
              <a:t>, Felix </a:t>
            </a:r>
            <a:r>
              <a:rPr lang="en-US" sz="1600" dirty="0" err="1"/>
              <a:t>Naumann</a:t>
            </a:r>
            <a:r>
              <a:rPr lang="en-US" sz="1600" dirty="0"/>
              <a:t>, </a:t>
            </a:r>
            <a:r>
              <a:rPr lang="en-US" sz="1600" dirty="0" err="1"/>
              <a:t>Sascha</a:t>
            </a:r>
            <a:r>
              <a:rPr lang="en-US" sz="1600" dirty="0"/>
              <a:t> </a:t>
            </a:r>
            <a:r>
              <a:rPr lang="en-US" sz="1600" dirty="0" err="1"/>
              <a:t>Szott</a:t>
            </a:r>
            <a:r>
              <a:rPr lang="en-US" sz="1600" dirty="0"/>
              <a:t>, Oliver </a:t>
            </a:r>
            <a:r>
              <a:rPr lang="en-US" sz="1600" dirty="0" err="1"/>
              <a:t>Wonneberg</a:t>
            </a:r>
            <a:r>
              <a:rPr lang="en-US" sz="1600" dirty="0"/>
              <a:t>: Adaptive Windows for Duplicate Detection. ICDE 2012: </a:t>
            </a:r>
            <a:r>
              <a:rPr lang="en-US" sz="1600" dirty="0" smtClean="0"/>
              <a:t>1073-1083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EIV07] Ahmed K. </a:t>
            </a:r>
            <a:r>
              <a:rPr lang="en-US" sz="1600" dirty="0" err="1"/>
              <a:t>Elmagarmid</a:t>
            </a:r>
            <a:r>
              <a:rPr lang="en-US" sz="1600" dirty="0"/>
              <a:t>, </a:t>
            </a:r>
            <a:r>
              <a:rPr lang="en-US" sz="1600" dirty="0" err="1"/>
              <a:t>Panagiotis</a:t>
            </a:r>
            <a:r>
              <a:rPr lang="en-US" sz="1600" dirty="0"/>
              <a:t> G. </a:t>
            </a:r>
            <a:r>
              <a:rPr lang="en-US" sz="1600" dirty="0" err="1"/>
              <a:t>Ipeirotis</a:t>
            </a:r>
            <a:r>
              <a:rPr lang="en-US" sz="1600" dirty="0"/>
              <a:t>, </a:t>
            </a:r>
            <a:r>
              <a:rPr lang="en-US" sz="1600" dirty="0" err="1"/>
              <a:t>Vassilios</a:t>
            </a:r>
            <a:r>
              <a:rPr lang="en-US" sz="1600" dirty="0"/>
              <a:t> S. </a:t>
            </a:r>
            <a:r>
              <a:rPr lang="en-US" sz="1600" dirty="0" err="1"/>
              <a:t>Verykios</a:t>
            </a:r>
            <a:r>
              <a:rPr lang="en-US" sz="1600" dirty="0"/>
              <a:t>: Duplicate Record Detection: A Survey. IEEE Trans. </a:t>
            </a:r>
            <a:r>
              <a:rPr lang="en-US" sz="1600" dirty="0" err="1"/>
              <a:t>Knowl</a:t>
            </a:r>
            <a:r>
              <a:rPr lang="en-US" sz="1600" dirty="0"/>
              <a:t>. Data Eng. 19(1): 1-16 (2007)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EMH09</a:t>
            </a:r>
            <a:r>
              <a:rPr lang="en-US" sz="1600" dirty="0" smtClean="0"/>
              <a:t>] </a:t>
            </a:r>
            <a:r>
              <a:rPr lang="en-US" sz="1600" dirty="0" err="1"/>
              <a:t>Hazem</a:t>
            </a:r>
            <a:r>
              <a:rPr lang="en-US" sz="1600" dirty="0"/>
              <a:t> </a:t>
            </a:r>
            <a:r>
              <a:rPr lang="en-US" sz="1600" dirty="0" err="1"/>
              <a:t>Elmeleegy</a:t>
            </a:r>
            <a:r>
              <a:rPr lang="en-US" sz="1600" dirty="0"/>
              <a:t>, </a:t>
            </a:r>
            <a:r>
              <a:rPr lang="en-US" sz="1600" dirty="0" err="1"/>
              <a:t>Jayant</a:t>
            </a:r>
            <a:r>
              <a:rPr lang="en-US" sz="1600" dirty="0"/>
              <a:t> </a:t>
            </a:r>
            <a:r>
              <a:rPr lang="en-US" sz="1600" dirty="0" err="1"/>
              <a:t>Madhavan</a:t>
            </a:r>
            <a:r>
              <a:rPr lang="en-US" sz="1600" dirty="0"/>
              <a:t>, </a:t>
            </a:r>
            <a:r>
              <a:rPr lang="en-US" sz="1600" dirty="0" err="1"/>
              <a:t>Alon</a:t>
            </a:r>
            <a:r>
              <a:rPr lang="en-US" sz="1600" dirty="0"/>
              <a:t> Y. Halevy: Harvesting Relational Tables from Lists on the Web. PVLDB 2(1): 1078-1089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[FHM05] Michael J. Franklin, </a:t>
            </a:r>
            <a:r>
              <a:rPr lang="en-US" sz="1600" dirty="0" err="1"/>
              <a:t>Alon</a:t>
            </a:r>
            <a:r>
              <a:rPr lang="en-US" sz="1600" dirty="0"/>
              <a:t> Y. Halevy, David Maier: From databases to </a:t>
            </a:r>
            <a:r>
              <a:rPr lang="en-US" sz="1600" dirty="0" err="1"/>
              <a:t>dataspaces</a:t>
            </a:r>
            <a:r>
              <a:rPr lang="en-US" sz="1600" dirty="0"/>
              <a:t>: a new abstraction for information management. SIGMOD Record 34(4): 27-33 (2005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1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GAM+10] Alban </a:t>
            </a:r>
            <a:r>
              <a:rPr lang="en-US" sz="1600" dirty="0" err="1"/>
              <a:t>Galland</a:t>
            </a:r>
            <a:r>
              <a:rPr lang="en-US" sz="1600" dirty="0"/>
              <a:t>, Serge </a:t>
            </a:r>
            <a:r>
              <a:rPr lang="en-US" sz="1600" dirty="0" err="1"/>
              <a:t>Abiteboul</a:t>
            </a:r>
            <a:r>
              <a:rPr lang="en-US" sz="1600" dirty="0"/>
              <a:t>, </a:t>
            </a:r>
            <a:r>
              <a:rPr lang="en-US" sz="1600" dirty="0" err="1"/>
              <a:t>Amélie</a:t>
            </a:r>
            <a:r>
              <a:rPr lang="en-US" sz="1600" dirty="0"/>
              <a:t> Marian, Pierre </a:t>
            </a:r>
            <a:r>
              <a:rPr lang="en-US" sz="1600" dirty="0" err="1"/>
              <a:t>Senellart</a:t>
            </a:r>
            <a:r>
              <a:rPr lang="en-US" sz="1600" dirty="0"/>
              <a:t>: Corroborating information from disagreeing views. WSDM 2010: 131-140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[GDS+10] </a:t>
            </a:r>
            <a:r>
              <a:rPr lang="en-US" sz="1600" dirty="0" err="1"/>
              <a:t>Songtao</a:t>
            </a:r>
            <a:r>
              <a:rPr lang="en-US" sz="1600" dirty="0"/>
              <a:t> </a:t>
            </a:r>
            <a:r>
              <a:rPr lang="en-US" sz="1600" dirty="0" err="1"/>
              <a:t>Guo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Dong,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, </a:t>
            </a:r>
            <a:r>
              <a:rPr lang="en-US" sz="1600" dirty="0" err="1"/>
              <a:t>Remi</a:t>
            </a:r>
            <a:r>
              <a:rPr lang="en-US" sz="1600" dirty="0"/>
              <a:t> </a:t>
            </a:r>
            <a:r>
              <a:rPr lang="en-US" sz="1600" dirty="0" err="1"/>
              <a:t>Zajac</a:t>
            </a:r>
            <a:r>
              <a:rPr lang="en-US" sz="1600" dirty="0"/>
              <a:t>: Record Linkage with Uniqueness Constraints and Erroneous Values. PVLDB 3(1): 417-428 (2010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[GM12] </a:t>
            </a:r>
            <a:r>
              <a:rPr lang="en-US" sz="1600" dirty="0" err="1"/>
              <a:t>Lise</a:t>
            </a:r>
            <a:r>
              <a:rPr lang="en-US" sz="1600" dirty="0"/>
              <a:t> </a:t>
            </a:r>
            <a:r>
              <a:rPr lang="en-US" sz="1600" dirty="0" err="1"/>
              <a:t>Getoor</a:t>
            </a:r>
            <a:r>
              <a:rPr lang="en-US" sz="1600" dirty="0"/>
              <a:t>, </a:t>
            </a:r>
            <a:r>
              <a:rPr lang="en-US" sz="1600" dirty="0" err="1"/>
              <a:t>Ashwin</a:t>
            </a:r>
            <a:r>
              <a:rPr lang="en-US" sz="1600" dirty="0"/>
              <a:t> </a:t>
            </a:r>
            <a:r>
              <a:rPr lang="en-US" sz="1600" dirty="0" err="1"/>
              <a:t>Machanavajjhala</a:t>
            </a:r>
            <a:r>
              <a:rPr lang="en-US" sz="1600" dirty="0"/>
              <a:t>: Entity Resolution: Theory, Practice &amp; Open Challenges. PVLDB 5(12): 2018-2019 (2012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[GS09] Rahul </a:t>
            </a:r>
            <a:r>
              <a:rPr lang="en-US" sz="1600" dirty="0"/>
              <a:t>Gupta, </a:t>
            </a:r>
            <a:r>
              <a:rPr lang="en-US" sz="1600" dirty="0" err="1"/>
              <a:t>Sunita</a:t>
            </a:r>
            <a:r>
              <a:rPr lang="en-US" sz="1600" dirty="0"/>
              <a:t> </a:t>
            </a:r>
            <a:r>
              <a:rPr lang="en-US" sz="1600" dirty="0" err="1"/>
              <a:t>Sarawagi</a:t>
            </a:r>
            <a:r>
              <a:rPr lang="en-US" sz="1600" dirty="0"/>
              <a:t>: Answering Table Augmentation Queries from Unstructured Lists on the Web. PVLDB 2(1): 289-300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[HFM06] </a:t>
            </a:r>
            <a:r>
              <a:rPr lang="en-US" sz="1600" dirty="0" err="1"/>
              <a:t>Alon</a:t>
            </a:r>
            <a:r>
              <a:rPr lang="en-US" sz="1600" dirty="0"/>
              <a:t> Y. Halevy, Michael J. Franklin, David Maier: Principles of </a:t>
            </a:r>
            <a:r>
              <a:rPr lang="en-US" sz="1600" dirty="0" err="1"/>
              <a:t>dataspace</a:t>
            </a:r>
            <a:r>
              <a:rPr lang="en-US" sz="1600" dirty="0"/>
              <a:t> systems. PODS 2006: 1-9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4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[JFH08] Shawn R. Jeffery, Michael J. Franklin, </a:t>
            </a:r>
            <a:r>
              <a:rPr lang="en-US" sz="1600" dirty="0" err="1"/>
              <a:t>Alon</a:t>
            </a:r>
            <a:r>
              <a:rPr lang="en-US" sz="1600" dirty="0"/>
              <a:t> Y. Halevy: Pay-as-you-go user feedback for </a:t>
            </a:r>
            <a:r>
              <a:rPr lang="en-US" sz="1600" dirty="0" err="1"/>
              <a:t>dataspace</a:t>
            </a:r>
            <a:r>
              <a:rPr lang="en-US" sz="1600" dirty="0"/>
              <a:t> systems. SIGMOD Conference 2008: </a:t>
            </a:r>
            <a:r>
              <a:rPr lang="en-US" sz="1600" dirty="0" smtClean="0"/>
              <a:t>847-860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KGA+11] </a:t>
            </a:r>
            <a:r>
              <a:rPr lang="en-US" sz="1600" dirty="0" err="1"/>
              <a:t>Anitha</a:t>
            </a:r>
            <a:r>
              <a:rPr lang="en-US" sz="1600" dirty="0"/>
              <a:t> </a:t>
            </a:r>
            <a:r>
              <a:rPr lang="en-US" sz="1600" dirty="0" err="1"/>
              <a:t>Kannan</a:t>
            </a:r>
            <a:r>
              <a:rPr lang="en-US" sz="1600" dirty="0"/>
              <a:t>, </a:t>
            </a:r>
            <a:r>
              <a:rPr lang="en-US" sz="1600" dirty="0" err="1"/>
              <a:t>Inmar</a:t>
            </a:r>
            <a:r>
              <a:rPr lang="en-US" sz="1600" dirty="0"/>
              <a:t> E. </a:t>
            </a:r>
            <a:r>
              <a:rPr lang="en-US" sz="1600" dirty="0" err="1"/>
              <a:t>Givoni</a:t>
            </a:r>
            <a:r>
              <a:rPr lang="en-US" sz="1600" dirty="0"/>
              <a:t>, </a:t>
            </a:r>
            <a:r>
              <a:rPr lang="en-US" sz="1600" dirty="0" err="1"/>
              <a:t>Rakesh</a:t>
            </a:r>
            <a:r>
              <a:rPr lang="en-US" sz="1600" dirty="0"/>
              <a:t> </a:t>
            </a:r>
            <a:r>
              <a:rPr lang="en-US" sz="1600" dirty="0" err="1"/>
              <a:t>Agrawal</a:t>
            </a:r>
            <a:r>
              <a:rPr lang="en-US" sz="1600" dirty="0"/>
              <a:t>, Ariel </a:t>
            </a:r>
            <a:r>
              <a:rPr lang="en-US" sz="1600" dirty="0" err="1"/>
              <a:t>Fuxman</a:t>
            </a:r>
            <a:r>
              <a:rPr lang="en-US" sz="1600" dirty="0"/>
              <a:t>: Matching unstructured product offers to structured product specifications. KDD 2011: 404-412</a:t>
            </a:r>
          </a:p>
          <a:p>
            <a:endParaRPr lang="en-US" sz="1600" dirty="0" smtClean="0"/>
          </a:p>
          <a:p>
            <a:r>
              <a:rPr lang="en-US" sz="1600" dirty="0"/>
              <a:t>[KTR12] Lars Kolb, Andreas Thor, Erhard Rahm: Load Balancing for </a:t>
            </a:r>
            <a:r>
              <a:rPr lang="en-US" sz="1600" dirty="0" err="1"/>
              <a:t>MapReduce</a:t>
            </a:r>
            <a:r>
              <a:rPr lang="en-US" sz="1600" dirty="0"/>
              <a:t>-based Entity Resolution. ICDE 2012: </a:t>
            </a:r>
            <a:r>
              <a:rPr lang="en-US" sz="1600" dirty="0" smtClean="0"/>
              <a:t>618-629</a:t>
            </a:r>
          </a:p>
          <a:p>
            <a:endParaRPr lang="en-US" sz="1600" dirty="0"/>
          </a:p>
          <a:p>
            <a:r>
              <a:rPr lang="en-US" sz="1600" dirty="0"/>
              <a:t>[KTT+12] Hanna </a:t>
            </a:r>
            <a:r>
              <a:rPr lang="en-US" sz="1600" dirty="0" err="1"/>
              <a:t>Köpcke</a:t>
            </a:r>
            <a:r>
              <a:rPr lang="en-US" sz="1600" dirty="0"/>
              <a:t>, Andreas Thor, Stefan Thomas, Erhard Rahm: Tailoring entity resolution for matching product offers. EDBT 2012: </a:t>
            </a:r>
            <a:r>
              <a:rPr lang="en-US" sz="1600" dirty="0" smtClean="0"/>
              <a:t>545-550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LDL+13] </a:t>
            </a:r>
            <a:r>
              <a:rPr lang="en-US" sz="1600" dirty="0" smtClean="0"/>
              <a:t>Xian </a:t>
            </a:r>
            <a:r>
              <a:rPr lang="en-US" sz="1600" dirty="0"/>
              <a:t>Li, </a:t>
            </a:r>
            <a:r>
              <a:rPr lang="en-US" sz="1600" dirty="0" err="1" smtClean="0"/>
              <a:t>Xin</a:t>
            </a:r>
            <a:r>
              <a:rPr lang="en-US" sz="1600" dirty="0" smtClean="0"/>
              <a:t> Luna Dong</a:t>
            </a:r>
            <a:r>
              <a:rPr lang="en-US" sz="1600" dirty="0"/>
              <a:t>, </a:t>
            </a:r>
            <a:r>
              <a:rPr lang="en-US" sz="1600" dirty="0" smtClean="0"/>
              <a:t>Kenneth </a:t>
            </a:r>
            <a:r>
              <a:rPr lang="en-US" sz="1600" dirty="0"/>
              <a:t>B. Lyons, </a:t>
            </a:r>
            <a:r>
              <a:rPr lang="en-US" sz="1600" dirty="0" err="1" smtClean="0"/>
              <a:t>Weiyi</a:t>
            </a:r>
            <a:r>
              <a:rPr lang="en-US" sz="1600" dirty="0" smtClean="0"/>
              <a:t> </a:t>
            </a:r>
            <a:r>
              <a:rPr lang="en-US" sz="1600" dirty="0" err="1"/>
              <a:t>Meng</a:t>
            </a:r>
            <a:r>
              <a:rPr lang="en-US" sz="1600" dirty="0"/>
              <a:t>, </a:t>
            </a:r>
            <a:r>
              <a:rPr lang="en-US" sz="1600" dirty="0" err="1" smtClean="0"/>
              <a:t>Divesh</a:t>
            </a:r>
            <a:r>
              <a:rPr lang="en-US" sz="1600" dirty="0" smtClean="0"/>
              <a:t> </a:t>
            </a:r>
            <a:r>
              <a:rPr lang="en-US" sz="1600" dirty="0" err="1" smtClean="0"/>
              <a:t>Srivastava</a:t>
            </a:r>
            <a:r>
              <a:rPr lang="en-US" sz="1600" dirty="0" smtClean="0"/>
              <a:t>: Truth Finding on </a:t>
            </a:r>
            <a:r>
              <a:rPr lang="en-US" sz="1600" dirty="0"/>
              <a:t>the deep web: </a:t>
            </a:r>
            <a:r>
              <a:rPr lang="en-US" sz="1600" dirty="0" smtClean="0"/>
              <a:t>Is the problem </a:t>
            </a:r>
            <a:r>
              <a:rPr lang="en-US" sz="1600" dirty="0"/>
              <a:t>solved? PVLDB, </a:t>
            </a:r>
            <a:r>
              <a:rPr lang="en-US" sz="1600" dirty="0" smtClean="0"/>
              <a:t>6(2) (2013</a:t>
            </a:r>
            <a:r>
              <a:rPr lang="en-US" sz="1600" dirty="0"/>
              <a:t>)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[LDM+11] Pei Li, </a:t>
            </a:r>
            <a:r>
              <a:rPr lang="en-US" sz="1600" dirty="0" err="1"/>
              <a:t>Xin</a:t>
            </a:r>
            <a:r>
              <a:rPr lang="en-US" sz="1600" dirty="0"/>
              <a:t> Luna Dong, Andrea </a:t>
            </a:r>
            <a:r>
              <a:rPr lang="en-US" sz="1600" dirty="0" err="1"/>
              <a:t>Maurino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Linking Temporal Records. PVLDB 4(11): 956-967 (2011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[LDO+11] </a:t>
            </a:r>
            <a:r>
              <a:rPr lang="en-US" sz="1600" dirty="0" err="1"/>
              <a:t>Xuan</a:t>
            </a:r>
            <a:r>
              <a:rPr lang="en-US" sz="1600" dirty="0"/>
              <a:t> Liu,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Beng</a:t>
            </a:r>
            <a:r>
              <a:rPr lang="en-US" sz="1600" dirty="0"/>
              <a:t> Chin </a:t>
            </a:r>
            <a:r>
              <a:rPr lang="en-US" sz="1600" dirty="0" err="1"/>
              <a:t>Ooi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Online Data Fusion. PVLDB 4(11): 932-943 (2011</a:t>
            </a:r>
            <a:r>
              <a:rPr lang="en-US" sz="16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7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MKB12] </a:t>
            </a:r>
            <a:r>
              <a:rPr lang="en-US" sz="1600" dirty="0" smtClean="0"/>
              <a:t>Bill McNeill, </a:t>
            </a:r>
            <a:r>
              <a:rPr lang="en-US" sz="1600" dirty="0" err="1"/>
              <a:t>Hakan</a:t>
            </a:r>
            <a:r>
              <a:rPr lang="en-US" sz="1600" dirty="0"/>
              <a:t> </a:t>
            </a:r>
            <a:r>
              <a:rPr lang="en-US" sz="1600" dirty="0" err="1" smtClean="0"/>
              <a:t>Kardes</a:t>
            </a:r>
            <a:r>
              <a:rPr lang="en-US" sz="1600" dirty="0" smtClean="0"/>
              <a:t>, </a:t>
            </a:r>
            <a:r>
              <a:rPr lang="en-US" sz="1600" dirty="0"/>
              <a:t>Andrew </a:t>
            </a:r>
            <a:r>
              <a:rPr lang="en-US" sz="1600" dirty="0" err="1"/>
              <a:t>Borthwick</a:t>
            </a:r>
            <a:r>
              <a:rPr lang="en-US" sz="1600" dirty="0"/>
              <a:t> :</a:t>
            </a:r>
            <a:r>
              <a:rPr lang="en-US" sz="1600" dirty="0" smtClean="0"/>
              <a:t> </a:t>
            </a:r>
            <a:r>
              <a:rPr lang="en-US" sz="1600" dirty="0"/>
              <a:t>Dynamic Record Blocking: Efficient Linking of Massive Databases in </a:t>
            </a:r>
            <a:r>
              <a:rPr lang="en-US" sz="1600" dirty="0" err="1"/>
              <a:t>MapReduce</a:t>
            </a:r>
            <a:r>
              <a:rPr lang="en-US" sz="1600" dirty="0"/>
              <a:t>. </a:t>
            </a:r>
            <a:r>
              <a:rPr lang="en-US" sz="1600" dirty="0" smtClean="0"/>
              <a:t> QDB 2012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MKK+08] </a:t>
            </a:r>
            <a:r>
              <a:rPr lang="en-US" sz="1600" dirty="0" err="1"/>
              <a:t>Jayant</a:t>
            </a:r>
            <a:r>
              <a:rPr lang="en-US" sz="1600" dirty="0"/>
              <a:t> </a:t>
            </a:r>
            <a:r>
              <a:rPr lang="en-US" sz="1600" dirty="0" err="1"/>
              <a:t>Madhavan</a:t>
            </a:r>
            <a:r>
              <a:rPr lang="en-US" sz="1600" dirty="0"/>
              <a:t>, David </a:t>
            </a:r>
            <a:r>
              <a:rPr lang="en-US" sz="1600" dirty="0" err="1"/>
              <a:t>Ko</a:t>
            </a:r>
            <a:r>
              <a:rPr lang="en-US" sz="1600" dirty="0"/>
              <a:t>, </a:t>
            </a:r>
            <a:r>
              <a:rPr lang="en-US" sz="1600" dirty="0" err="1"/>
              <a:t>Lucja</a:t>
            </a:r>
            <a:r>
              <a:rPr lang="en-US" sz="1600" dirty="0"/>
              <a:t> </a:t>
            </a:r>
            <a:r>
              <a:rPr lang="en-US" sz="1600" dirty="0" err="1"/>
              <a:t>Kot</a:t>
            </a:r>
            <a:r>
              <a:rPr lang="en-US" sz="1600" dirty="0"/>
              <a:t>, </a:t>
            </a:r>
            <a:r>
              <a:rPr lang="en-US" sz="1600" dirty="0" err="1"/>
              <a:t>Vignesh</a:t>
            </a:r>
            <a:r>
              <a:rPr lang="en-US" sz="1600" dirty="0"/>
              <a:t> </a:t>
            </a:r>
            <a:r>
              <a:rPr lang="en-US" sz="1600" dirty="0" err="1"/>
              <a:t>Ganapathy</a:t>
            </a:r>
            <a:r>
              <a:rPr lang="en-US" sz="1600" dirty="0"/>
              <a:t>, Alex Rasmussen, </a:t>
            </a:r>
            <a:r>
              <a:rPr lang="en-US" sz="1600" dirty="0" err="1"/>
              <a:t>Alon</a:t>
            </a:r>
            <a:r>
              <a:rPr lang="en-US" sz="1600" dirty="0"/>
              <a:t> Y. Halevy: Google's Deep Web crawl. PVLDB 1(2): </a:t>
            </a:r>
            <a:r>
              <a:rPr lang="en-US" sz="1600" dirty="0" smtClean="0"/>
              <a:t>1241-1252 (2008)</a:t>
            </a:r>
          </a:p>
          <a:p>
            <a:endParaRPr lang="en-US" sz="1600" dirty="0"/>
          </a:p>
          <a:p>
            <a:r>
              <a:rPr lang="en-US" sz="1600" dirty="0"/>
              <a:t>[MSS10] Claire Mathieu, </a:t>
            </a:r>
            <a:r>
              <a:rPr lang="en-US" sz="1600" dirty="0" err="1"/>
              <a:t>Ocan</a:t>
            </a:r>
            <a:r>
              <a:rPr lang="en-US" sz="1600" dirty="0"/>
              <a:t> </a:t>
            </a:r>
            <a:r>
              <a:rPr lang="en-US" sz="1600" dirty="0" err="1"/>
              <a:t>Sankur</a:t>
            </a:r>
            <a:r>
              <a:rPr lang="en-US" sz="1600" dirty="0"/>
              <a:t>, Warren </a:t>
            </a:r>
            <a:r>
              <a:rPr lang="en-US" sz="1600" dirty="0" err="1"/>
              <a:t>Schudy</a:t>
            </a:r>
            <a:r>
              <a:rPr lang="en-US" sz="1600" dirty="0"/>
              <a:t>: Online Correlation Clustering. STACS 2010: </a:t>
            </a:r>
            <a:r>
              <a:rPr lang="en-US" sz="1600" dirty="0" smtClean="0"/>
              <a:t>573-584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0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[PIP+12] George </a:t>
            </a:r>
            <a:r>
              <a:rPr lang="en-US" sz="1600" dirty="0" err="1" smtClean="0"/>
              <a:t>Papadakis</a:t>
            </a:r>
            <a:r>
              <a:rPr lang="en-US" sz="1600" dirty="0" smtClean="0"/>
              <a:t>, </a:t>
            </a:r>
            <a:r>
              <a:rPr lang="en-US" sz="1600" dirty="0" err="1" smtClean="0"/>
              <a:t>Ekaterini</a:t>
            </a:r>
            <a:r>
              <a:rPr lang="en-US" sz="1600" dirty="0" smtClean="0"/>
              <a:t> </a:t>
            </a:r>
            <a:r>
              <a:rPr lang="en-US" sz="1600" dirty="0" err="1" smtClean="0"/>
              <a:t>Ioannou</a:t>
            </a:r>
            <a:r>
              <a:rPr lang="en-US" sz="1600" dirty="0" smtClean="0"/>
              <a:t>, Themis </a:t>
            </a:r>
            <a:r>
              <a:rPr lang="en-US" sz="1600" dirty="0" err="1" smtClean="0"/>
              <a:t>Palpanas</a:t>
            </a:r>
            <a:r>
              <a:rPr lang="en-US" sz="1600" dirty="0" smtClean="0"/>
              <a:t>, Claudia </a:t>
            </a:r>
            <a:r>
              <a:rPr lang="en-US" sz="1600" dirty="0" err="1" smtClean="0"/>
              <a:t>Niederee</a:t>
            </a:r>
            <a:r>
              <a:rPr lang="en-US" sz="1600" dirty="0" smtClean="0"/>
              <a:t>, Wolfgang </a:t>
            </a:r>
            <a:r>
              <a:rPr lang="en-US" sz="1600" dirty="0" err="1" smtClean="0"/>
              <a:t>Neidjl</a:t>
            </a:r>
            <a:r>
              <a:rPr lang="en-US" sz="1600" dirty="0" smtClean="0"/>
              <a:t>: A blocking framework for entity resolution in highly heterogeneous information spaces.  TKDE (2012)</a:t>
            </a:r>
          </a:p>
          <a:p>
            <a:endParaRPr lang="en-US" sz="1600" dirty="0"/>
          </a:p>
          <a:p>
            <a:r>
              <a:rPr lang="en-US" sz="1600" dirty="0" smtClean="0"/>
              <a:t>[PR11] Jeff </a:t>
            </a:r>
            <a:r>
              <a:rPr lang="en-US" sz="1600" dirty="0" err="1"/>
              <a:t>Pasternack</a:t>
            </a:r>
            <a:r>
              <a:rPr lang="en-US" sz="1600" dirty="0"/>
              <a:t>, Dan Roth: Making Better Informed Trust Decisions with Generalized Fact-Finding. IJCAI 2011: 2324-2329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/>
              <a:t>[PRM+12] </a:t>
            </a:r>
            <a:r>
              <a:rPr lang="en-US" sz="1600" dirty="0" err="1"/>
              <a:t>Aditya</a:t>
            </a:r>
            <a:r>
              <a:rPr lang="en-US" sz="1600" dirty="0"/>
              <a:t> Pal, </a:t>
            </a:r>
            <a:r>
              <a:rPr lang="en-US" sz="1600" dirty="0" err="1"/>
              <a:t>Vibhor</a:t>
            </a:r>
            <a:r>
              <a:rPr lang="en-US" sz="1600" dirty="0"/>
              <a:t> </a:t>
            </a:r>
            <a:r>
              <a:rPr lang="en-US" sz="1600" dirty="0" err="1"/>
              <a:t>Rastogi</a:t>
            </a:r>
            <a:r>
              <a:rPr lang="en-US" sz="1600" dirty="0"/>
              <a:t>, </a:t>
            </a:r>
            <a:r>
              <a:rPr lang="en-US" sz="1600" dirty="0" err="1"/>
              <a:t>Ashwin</a:t>
            </a:r>
            <a:r>
              <a:rPr lang="en-US" sz="1600" dirty="0"/>
              <a:t> </a:t>
            </a:r>
            <a:r>
              <a:rPr lang="en-US" sz="1600" dirty="0" err="1"/>
              <a:t>Machanavajjhala</a:t>
            </a:r>
            <a:r>
              <a:rPr lang="en-US" sz="1600" dirty="0"/>
              <a:t>, Philip Bohannon: Information integration over time in unreliable and uncertain environments. WWW 2012: </a:t>
            </a:r>
            <a:r>
              <a:rPr lang="en-US" sz="1600" dirty="0" smtClean="0"/>
              <a:t>789-798</a:t>
            </a:r>
          </a:p>
          <a:p>
            <a:endParaRPr lang="en-US" sz="1600" dirty="0"/>
          </a:p>
          <a:p>
            <a:r>
              <a:rPr lang="en-US" sz="1600" dirty="0"/>
              <a:t>[PS12] </a:t>
            </a:r>
            <a:r>
              <a:rPr lang="en-US" sz="1600" dirty="0" err="1"/>
              <a:t>Rakesh</a:t>
            </a:r>
            <a:r>
              <a:rPr lang="en-US" sz="1600" dirty="0"/>
              <a:t> </a:t>
            </a:r>
            <a:r>
              <a:rPr lang="en-US" sz="1600" dirty="0" err="1"/>
              <a:t>Pimplikar</a:t>
            </a:r>
            <a:r>
              <a:rPr lang="en-US" sz="1600" dirty="0"/>
              <a:t>, </a:t>
            </a:r>
            <a:r>
              <a:rPr lang="en-US" sz="1600" dirty="0" err="1"/>
              <a:t>Sunita</a:t>
            </a:r>
            <a:r>
              <a:rPr lang="en-US" sz="1600" dirty="0"/>
              <a:t> </a:t>
            </a:r>
            <a:r>
              <a:rPr lang="en-US" sz="1600" dirty="0" err="1"/>
              <a:t>Sarawagi</a:t>
            </a:r>
            <a:r>
              <a:rPr lang="en-US" sz="1600" dirty="0"/>
              <a:t>: Answering Table Queries on the Web using Column Keywords. PVLDB 5(10): 908-919 (2012)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[TIP10] </a:t>
            </a:r>
            <a:r>
              <a:rPr lang="en-US" sz="1600" dirty="0" err="1"/>
              <a:t>Partha</a:t>
            </a:r>
            <a:r>
              <a:rPr lang="en-US" sz="1600" dirty="0"/>
              <a:t> </a:t>
            </a:r>
            <a:r>
              <a:rPr lang="en-US" sz="1600" dirty="0" err="1"/>
              <a:t>Pratim</a:t>
            </a:r>
            <a:r>
              <a:rPr lang="en-US" sz="1600" dirty="0"/>
              <a:t> </a:t>
            </a:r>
            <a:r>
              <a:rPr lang="en-US" sz="1600" dirty="0" err="1"/>
              <a:t>Talukdar</a:t>
            </a:r>
            <a:r>
              <a:rPr lang="en-US" sz="1600" dirty="0"/>
              <a:t>, Zachary G. Ives, Fernando Pereira: Automatically incorporating new sources in keyword search-based data integration. SIGMOD Conference 2010: </a:t>
            </a:r>
            <a:r>
              <a:rPr lang="en-US" sz="1600" dirty="0" smtClean="0"/>
              <a:t>387-398</a:t>
            </a:r>
          </a:p>
          <a:p>
            <a:endParaRPr lang="en-US" sz="1600" dirty="0"/>
          </a:p>
          <a:p>
            <a:r>
              <a:rPr lang="en-US" sz="1600" dirty="0"/>
              <a:t>[TJM+08] </a:t>
            </a:r>
            <a:r>
              <a:rPr lang="en-US" sz="1600" dirty="0" err="1"/>
              <a:t>Partha</a:t>
            </a:r>
            <a:r>
              <a:rPr lang="en-US" sz="1600" dirty="0"/>
              <a:t> </a:t>
            </a:r>
            <a:r>
              <a:rPr lang="en-US" sz="1600" dirty="0" err="1"/>
              <a:t>Pratim</a:t>
            </a:r>
            <a:r>
              <a:rPr lang="en-US" sz="1600" dirty="0"/>
              <a:t> </a:t>
            </a:r>
            <a:r>
              <a:rPr lang="en-US" sz="1600" dirty="0" err="1"/>
              <a:t>Talukdar</a:t>
            </a:r>
            <a:r>
              <a:rPr lang="en-US" sz="1600" dirty="0"/>
              <a:t>, Marie Jacob, Muhammad Salman </a:t>
            </a:r>
            <a:r>
              <a:rPr lang="en-US" sz="1600" dirty="0" err="1"/>
              <a:t>Mehmood</a:t>
            </a:r>
            <a:r>
              <a:rPr lang="en-US" sz="1600" dirty="0"/>
              <a:t>, </a:t>
            </a:r>
            <a:r>
              <a:rPr lang="en-US" sz="1600" dirty="0" err="1"/>
              <a:t>Koby</a:t>
            </a:r>
            <a:r>
              <a:rPr lang="en-US" sz="1600" dirty="0"/>
              <a:t> Crammer, Zachary G. Ives, Fernando Pereira, </a:t>
            </a:r>
            <a:r>
              <a:rPr lang="en-US" sz="1600" dirty="0" err="1"/>
              <a:t>Sudipto</a:t>
            </a:r>
            <a:r>
              <a:rPr lang="en-US" sz="1600" dirty="0"/>
              <a:t> </a:t>
            </a:r>
            <a:r>
              <a:rPr lang="en-US" sz="1600" dirty="0" err="1"/>
              <a:t>Guha</a:t>
            </a:r>
            <a:r>
              <a:rPr lang="en-US" sz="1600" dirty="0"/>
              <a:t>: Learning to create data-integrating queries. PVLDB 1(1): 785-796 (2008)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[VCL10] </a:t>
            </a:r>
            <a:r>
              <a:rPr lang="en-US" sz="1600" dirty="0" err="1"/>
              <a:t>Rares</a:t>
            </a:r>
            <a:r>
              <a:rPr lang="en-US" sz="1600" dirty="0"/>
              <a:t> </a:t>
            </a:r>
            <a:r>
              <a:rPr lang="en-US" sz="1600" dirty="0" err="1"/>
              <a:t>Vernica</a:t>
            </a:r>
            <a:r>
              <a:rPr lang="en-US" sz="1600" dirty="0"/>
              <a:t>, Michael J. Carey, Chen Li: Efficient parallel set-similarity joins using </a:t>
            </a:r>
            <a:r>
              <a:rPr lang="en-US" sz="1600" dirty="0" err="1"/>
              <a:t>MapReduce</a:t>
            </a:r>
            <a:r>
              <a:rPr lang="en-US" sz="1600" dirty="0"/>
              <a:t>. SIGMOD Conference 2010: </a:t>
            </a:r>
            <a:r>
              <a:rPr lang="en-US" sz="1600" dirty="0" smtClean="0"/>
              <a:t>495-506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VN12] T</a:t>
            </a:r>
            <a:r>
              <a:rPr lang="en-US" sz="1600" dirty="0" smtClean="0"/>
              <a:t>obias Vogel, </a:t>
            </a:r>
            <a:r>
              <a:rPr lang="en-US" sz="1600" dirty="0"/>
              <a:t>Felix </a:t>
            </a:r>
            <a:r>
              <a:rPr lang="en-US" sz="1600" dirty="0" err="1" smtClean="0"/>
              <a:t>Naumann</a:t>
            </a:r>
            <a:r>
              <a:rPr lang="en-US" sz="1600" dirty="0" smtClean="0"/>
              <a:t>: </a:t>
            </a:r>
            <a:r>
              <a:rPr lang="en-US" sz="1600" dirty="0"/>
              <a:t>Automatic Blocking Key Selection for Duplicate Detection based on Unigram Combinations</a:t>
            </a:r>
            <a:r>
              <a:rPr lang="en-US" sz="1600" dirty="0" smtClean="0"/>
              <a:t>.  QDB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[WYD+04] </a:t>
            </a:r>
            <a:r>
              <a:rPr lang="en-US" sz="1600" dirty="0" err="1" smtClean="0"/>
              <a:t>Wensheng</a:t>
            </a:r>
            <a:r>
              <a:rPr lang="en-US" sz="1600" dirty="0" smtClean="0"/>
              <a:t> </a:t>
            </a:r>
            <a:r>
              <a:rPr lang="en-US" sz="1600" dirty="0"/>
              <a:t>Wu, Clement T. Yu, </a:t>
            </a:r>
            <a:r>
              <a:rPr lang="en-US" sz="1600" dirty="0" err="1"/>
              <a:t>AnHai</a:t>
            </a:r>
            <a:r>
              <a:rPr lang="en-US" sz="1600" dirty="0"/>
              <a:t> Doan, </a:t>
            </a:r>
            <a:r>
              <a:rPr lang="en-US" sz="1600" dirty="0" err="1"/>
              <a:t>Weiyi</a:t>
            </a:r>
            <a:r>
              <a:rPr lang="en-US" sz="1600" dirty="0"/>
              <a:t> </a:t>
            </a:r>
            <a:r>
              <a:rPr lang="en-US" sz="1600" dirty="0" err="1"/>
              <a:t>Meng</a:t>
            </a:r>
            <a:r>
              <a:rPr lang="en-US" sz="1600" dirty="0"/>
              <a:t>: An Interactive Clustering-based Approach to Integrating Source Query interfaces on the Deep Web. SIGMOD Conference 2004: </a:t>
            </a:r>
            <a:r>
              <a:rPr lang="en-US" sz="1600" dirty="0" smtClean="0"/>
              <a:t>95-106</a:t>
            </a:r>
          </a:p>
          <a:p>
            <a:endParaRPr lang="en-US" sz="1600" dirty="0"/>
          </a:p>
          <a:p>
            <a:r>
              <a:rPr lang="en-US" sz="1600" dirty="0"/>
              <a:t>[YJY08] </a:t>
            </a:r>
            <a:r>
              <a:rPr lang="en-US" sz="1600" dirty="0" err="1"/>
              <a:t>Xiaoxin</a:t>
            </a:r>
            <a:r>
              <a:rPr lang="en-US" sz="1600" dirty="0"/>
              <a:t> Yin, </a:t>
            </a:r>
            <a:r>
              <a:rPr lang="en-US" sz="1600" dirty="0" err="1"/>
              <a:t>Jiawei</a:t>
            </a:r>
            <a:r>
              <a:rPr lang="en-US" sz="1600" dirty="0"/>
              <a:t> Han, Philip S. Yu: Truth Discovery with Multiple Conflicting Information Providers on the Web. IEEE Trans. </a:t>
            </a:r>
            <a:r>
              <a:rPr lang="en-US" sz="1600" dirty="0" err="1"/>
              <a:t>Knowl</a:t>
            </a:r>
            <a:r>
              <a:rPr lang="en-US" sz="1600" dirty="0"/>
              <a:t>. Data Eng. 20(6): 796-808 (2008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[ZH12] </a:t>
            </a:r>
            <a:r>
              <a:rPr lang="en-US" sz="1600" dirty="0" smtClean="0"/>
              <a:t>Bo Zhao, </a:t>
            </a:r>
            <a:r>
              <a:rPr lang="en-US" sz="1600" dirty="0" err="1" smtClean="0"/>
              <a:t>Jiawei</a:t>
            </a:r>
            <a:r>
              <a:rPr lang="en-US" sz="1600" dirty="0" smtClean="0"/>
              <a:t> Han: </a:t>
            </a:r>
            <a:r>
              <a:rPr lang="en-US" sz="1600" dirty="0"/>
              <a:t>A probabilistic model </a:t>
            </a:r>
            <a:r>
              <a:rPr lang="en-US" sz="1600" dirty="0" smtClean="0"/>
              <a:t>for estimating </a:t>
            </a:r>
            <a:r>
              <a:rPr lang="en-US" sz="1600" dirty="0"/>
              <a:t>real-valued truth from </a:t>
            </a:r>
            <a:r>
              <a:rPr lang="en-US" sz="1600" dirty="0" smtClean="0"/>
              <a:t>conflicting sources. </a:t>
            </a:r>
            <a:r>
              <a:rPr lang="en-US" sz="1600" dirty="0"/>
              <a:t> </a:t>
            </a:r>
            <a:r>
              <a:rPr lang="en-US" sz="1600" dirty="0" smtClean="0"/>
              <a:t>QDB 2012</a:t>
            </a:r>
          </a:p>
          <a:p>
            <a:endParaRPr lang="en-US" sz="1600" dirty="0"/>
          </a:p>
          <a:p>
            <a:r>
              <a:rPr lang="en-US" sz="1600" dirty="0"/>
              <a:t>[ZRG+12] Bo Zhao, Benjamin I. P. Rubinstein, Jim </a:t>
            </a:r>
            <a:r>
              <a:rPr lang="en-US" sz="1600" dirty="0" err="1"/>
              <a:t>Gemmell</a:t>
            </a:r>
            <a:r>
              <a:rPr lang="en-US" sz="1600" dirty="0"/>
              <a:t>, </a:t>
            </a:r>
            <a:r>
              <a:rPr lang="en-US" sz="1600" dirty="0" err="1"/>
              <a:t>Jiawei</a:t>
            </a:r>
            <a:r>
              <a:rPr lang="en-US" sz="1600" dirty="0"/>
              <a:t> Han: A Bayesian Approach to Discovering Truth from Conflicting Sources for Data Integration. PVLDB 5(6): 550-561 (2012)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identifying content </a:t>
            </a:r>
            <a:r>
              <a:rPr lang="en-US" dirty="0" smtClean="0"/>
              <a:t>(e.g., color)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5782924" y="2483617"/>
            <a:ext cx="2294276" cy="1554983"/>
            <a:chOff x="5706724" y="2495579"/>
            <a:chExt cx="2294276" cy="1554983"/>
          </a:xfrm>
        </p:grpSpPr>
        <p:pic>
          <p:nvPicPr>
            <p:cNvPr id="2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486400" y="2715903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017" y="2715904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Oval 30"/>
          <p:cNvSpPr/>
          <p:nvPr/>
        </p:nvSpPr>
        <p:spPr bwMode="auto">
          <a:xfrm>
            <a:off x="7086600" y="31740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418165" y="3276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019800" y="2971800"/>
            <a:ext cx="457200" cy="216813"/>
            <a:chOff x="6248400" y="5955387"/>
            <a:chExt cx="457200" cy="216813"/>
          </a:xfrm>
        </p:grpSpPr>
        <p:sp>
          <p:nvSpPr>
            <p:cNvPr id="43" name="Oval 42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962400" y="4225925"/>
            <a:ext cx="1439916" cy="1031875"/>
            <a:chOff x="3962400" y="4225925"/>
            <a:chExt cx="1439916" cy="1031875"/>
          </a:xfrm>
        </p:grpSpPr>
        <p:pic>
          <p:nvPicPr>
            <p:cNvPr id="4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4225925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4419600" y="4686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4800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4724400" y="4648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89280" y="3165307"/>
            <a:ext cx="1031875" cy="1363715"/>
            <a:chOff x="4189280" y="3165307"/>
            <a:chExt cx="1031875" cy="1363715"/>
          </a:xfrm>
        </p:grpSpPr>
        <p:pic>
          <p:nvPicPr>
            <p:cNvPr id="5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3360" y="3331227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Oval 51"/>
            <p:cNvSpPr/>
            <p:nvPr/>
          </p:nvSpPr>
          <p:spPr bwMode="auto">
            <a:xfrm>
              <a:off x="4598765" y="3695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4751165" y="3924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4522565" y="4000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213651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1" grpId="0" animBg="1"/>
      <p:bldP spid="32" grpId="0" animBg="1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non-identifying content </a:t>
            </a:r>
            <a:r>
              <a:rPr lang="en-US" dirty="0" smtClean="0"/>
              <a:t>(e.g., dots)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84" y="4392889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25080" y="27646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391" y="2743200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2032" y="272337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7805" y="435692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1140" y="430414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/>
          <p:cNvSpPr/>
          <p:nvPr/>
        </p:nvSpPr>
        <p:spPr bwMode="auto">
          <a:xfrm>
            <a:off x="4598765" y="30861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751165" y="33147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522565" y="3390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19600" y="4800600"/>
            <a:ext cx="506635" cy="304800"/>
            <a:chOff x="4419600" y="4800600"/>
            <a:chExt cx="506635" cy="304800"/>
          </a:xfrm>
        </p:grpSpPr>
        <p:sp>
          <p:nvSpPr>
            <p:cNvPr id="32" name="Oval 31"/>
            <p:cNvSpPr/>
            <p:nvPr/>
          </p:nvSpPr>
          <p:spPr bwMode="auto">
            <a:xfrm>
              <a:off x="4419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800600" y="49911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7244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 bwMode="auto">
          <a:xfrm>
            <a:off x="7543800" y="32121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7875365" y="33147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943600" y="2971800"/>
            <a:ext cx="457200" cy="216813"/>
            <a:chOff x="6248400" y="5955387"/>
            <a:chExt cx="457200" cy="216813"/>
          </a:xfrm>
        </p:grpSpPr>
        <p:sp>
          <p:nvSpPr>
            <p:cNvPr id="38" name="Oval 37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543800" y="4964787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019800" y="4964787"/>
            <a:ext cx="457200" cy="216813"/>
            <a:chOff x="6248400" y="5955387"/>
            <a:chExt cx="457200" cy="216813"/>
          </a:xfrm>
        </p:grpSpPr>
        <p:sp>
          <p:nvSpPr>
            <p:cNvPr id="51" name="Oval 5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6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6" grpId="0" animBg="1"/>
      <p:bldP spid="27" grpId="0" animBg="1"/>
      <p:bldP spid="31" grpId="0" animBg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non-identifying content </a:t>
            </a:r>
            <a:r>
              <a:rPr lang="en-US" dirty="0" smtClean="0"/>
              <a:t>(e.g., dots)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60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83" y="2877677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0876" y="288682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8428" y="384694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378325" y="3200400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57609" y="4246585"/>
            <a:ext cx="1439916" cy="1031875"/>
            <a:chOff x="3970284" y="4392889"/>
            <a:chExt cx="1439916" cy="1031875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6805" y="4244144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val 37"/>
          <p:cNvSpPr/>
          <p:nvPr/>
        </p:nvSpPr>
        <p:spPr bwMode="auto">
          <a:xfrm>
            <a:off x="7086600" y="33645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7418165" y="34671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638800" y="4888587"/>
            <a:ext cx="457200" cy="216813"/>
            <a:chOff x="6248400" y="5955387"/>
            <a:chExt cx="457200" cy="216813"/>
          </a:xfrm>
        </p:grpSpPr>
        <p:sp>
          <p:nvSpPr>
            <p:cNvPr id="36" name="Oval 35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096000" y="3124200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162800" y="4507587"/>
            <a:ext cx="457200" cy="216813"/>
            <a:chOff x="6248400" y="5955387"/>
            <a:chExt cx="457200" cy="216813"/>
          </a:xfrm>
        </p:grpSpPr>
        <p:sp>
          <p:nvSpPr>
            <p:cNvPr id="44" name="Oval 4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5185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8" grpId="0" animBg="1"/>
      <p:bldP spid="39" grpId="0" animBg="1"/>
      <p:bldP spid="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non-identifying content </a:t>
            </a:r>
            <a:r>
              <a:rPr lang="en-US" dirty="0" smtClean="0"/>
              <a:t>(e.g., dots)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91200" y="2666497"/>
            <a:ext cx="2287866" cy="2515103"/>
            <a:chOff x="5791200" y="2666497"/>
            <a:chExt cx="2287866" cy="2515103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4083" y="2877677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70876" y="288682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558428" y="384694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4157609" y="3200400"/>
            <a:ext cx="2166991" cy="2241539"/>
            <a:chOff x="4157609" y="3200400"/>
            <a:chExt cx="2166991" cy="2241539"/>
          </a:xfrm>
        </p:grpSpPr>
        <p:grpSp>
          <p:nvGrpSpPr>
            <p:cNvPr id="13" name="Group 12"/>
            <p:cNvGrpSpPr/>
            <p:nvPr/>
          </p:nvGrpSpPr>
          <p:grpSpPr>
            <a:xfrm>
              <a:off x="4378325" y="3200400"/>
              <a:ext cx="1031875" cy="1363715"/>
              <a:chOff x="4191000" y="2598685"/>
              <a:chExt cx="1031875" cy="1363715"/>
            </a:xfrm>
          </p:grpSpPr>
          <p:pic>
            <p:nvPicPr>
              <p:cNvPr id="29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025080" y="2764605"/>
                <a:ext cx="1363715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Oval 25"/>
              <p:cNvSpPr/>
              <p:nvPr/>
            </p:nvSpPr>
            <p:spPr bwMode="auto">
              <a:xfrm>
                <a:off x="4598765" y="31242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 bwMode="auto">
              <a:xfrm>
                <a:off x="4751165" y="33528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Oval 30"/>
              <p:cNvSpPr/>
              <p:nvPr/>
            </p:nvSpPr>
            <p:spPr bwMode="auto">
              <a:xfrm>
                <a:off x="4522565" y="34290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157609" y="4246585"/>
              <a:ext cx="1439916" cy="1031875"/>
              <a:chOff x="3970284" y="4392889"/>
              <a:chExt cx="1439916" cy="1031875"/>
            </a:xfrm>
          </p:grpSpPr>
          <p:pic>
            <p:nvPicPr>
              <p:cNvPr id="28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0284" y="4392889"/>
                <a:ext cx="1439916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Oval 31"/>
              <p:cNvSpPr/>
              <p:nvPr/>
            </p:nvSpPr>
            <p:spPr bwMode="auto">
              <a:xfrm>
                <a:off x="4419600" y="48006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4800600" y="49530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4724400" y="47625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292725" y="4078224"/>
              <a:ext cx="1031875" cy="1363715"/>
              <a:chOff x="5673725" y="4191000"/>
              <a:chExt cx="1031875" cy="1363715"/>
            </a:xfrm>
          </p:grpSpPr>
          <p:pic>
            <p:nvPicPr>
              <p:cNvPr id="23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5507805" y="4356920"/>
                <a:ext cx="1363715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Oval 34"/>
              <p:cNvSpPr/>
              <p:nvPr/>
            </p:nvSpPr>
            <p:spPr bwMode="auto">
              <a:xfrm>
                <a:off x="6019800" y="46863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5943600" y="49911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6198965" y="48768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7086600" y="4495800"/>
            <a:ext cx="457200" cy="216813"/>
            <a:chOff x="6248400" y="5955387"/>
            <a:chExt cx="457200" cy="216813"/>
          </a:xfrm>
        </p:grpSpPr>
        <p:sp>
          <p:nvSpPr>
            <p:cNvPr id="39" name="Oval 38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96000" y="3124200"/>
            <a:ext cx="457200" cy="216813"/>
            <a:chOff x="6248400" y="5955387"/>
            <a:chExt cx="457200" cy="216813"/>
          </a:xfrm>
        </p:grpSpPr>
        <p:sp>
          <p:nvSpPr>
            <p:cNvPr id="42" name="Oval 4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086600" y="3352800"/>
            <a:ext cx="457200" cy="216813"/>
            <a:chOff x="6248400" y="5955387"/>
            <a:chExt cx="457200" cy="216813"/>
          </a:xfrm>
        </p:grpSpPr>
        <p:sp>
          <p:nvSpPr>
            <p:cNvPr id="45" name="Oval 44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43332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ata integration = solving lots of jigsaw puzzles </a:t>
            </a:r>
          </a:p>
          <a:p>
            <a:pPr lvl="1"/>
            <a:r>
              <a:rPr lang="en-US" dirty="0" smtClean="0"/>
              <a:t>Big data integration → </a:t>
            </a:r>
            <a:r>
              <a:rPr lang="en-US" b="1" dirty="0" smtClean="0">
                <a:solidFill>
                  <a:srgbClr val="C00000"/>
                </a:solidFill>
              </a:rPr>
              <a:t>big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messy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puzzles</a:t>
            </a:r>
          </a:p>
          <a:p>
            <a:pPr lvl="1"/>
            <a:r>
              <a:rPr lang="en-US" dirty="0" smtClean="0"/>
              <a:t>E.g., missing, duplicate, damaged pieces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 flipV="1">
            <a:off x="4190998" y="3543300"/>
            <a:ext cx="2057402" cy="4572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Elbow Connector 22"/>
          <p:cNvCxnSpPr/>
          <p:nvPr/>
        </p:nvCxnSpPr>
        <p:spPr bwMode="auto">
          <a:xfrm>
            <a:off x="4190998" y="4778920"/>
            <a:ext cx="1941641" cy="604127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0" name="Group 29"/>
          <p:cNvGrpSpPr/>
          <p:nvPr/>
        </p:nvGrpSpPr>
        <p:grpSpPr>
          <a:xfrm>
            <a:off x="5410200" y="4286250"/>
            <a:ext cx="460663" cy="114300"/>
            <a:chOff x="3352800" y="5943600"/>
            <a:chExt cx="838200" cy="228600"/>
          </a:xfrm>
        </p:grpSpPr>
        <p:sp>
          <p:nvSpPr>
            <p:cNvPr id="29" name="Oval 28"/>
            <p:cNvSpPr/>
            <p:nvPr/>
          </p:nvSpPr>
          <p:spPr bwMode="auto">
            <a:xfrm>
              <a:off x="33528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6576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9624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9874" name="Picture 2" descr="C:\Users\divesh\Desktop\jigsaw puzzle seasho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2286000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5" name="Picture 3" descr="C:\Users\divesh\Desktop\jigsaw puzzle peop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33600"/>
            <a:ext cx="2628900" cy="19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divesh\Desktop\jigsaw puzzle pieces gre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14" y="3333750"/>
            <a:ext cx="3462986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20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Number of structured sources: </a:t>
            </a:r>
            <a:r>
              <a:rPr lang="en-US" b="1" dirty="0" smtClean="0">
                <a:solidFill>
                  <a:srgbClr val="C00000"/>
                </a:solidFill>
              </a:rPr>
              <a:t>Volume</a:t>
            </a:r>
            <a:endParaRPr lang="en-US" dirty="0" smtClean="0"/>
          </a:p>
          <a:p>
            <a:pPr lvl="1"/>
            <a:r>
              <a:rPr lang="en-US" dirty="0" smtClean="0"/>
              <a:t>154 million high quality relational tables on the web [CHW+08]</a:t>
            </a:r>
          </a:p>
          <a:p>
            <a:pPr lvl="1"/>
            <a:r>
              <a:rPr lang="en-US" dirty="0" smtClean="0"/>
              <a:t>10s of millions of high quality deep web sources [MKK+08]</a:t>
            </a:r>
          </a:p>
          <a:p>
            <a:pPr lvl="1"/>
            <a:r>
              <a:rPr lang="en-US" dirty="0" smtClean="0"/>
              <a:t>10s of millions of useful relational tables from web lists [EMH09]</a:t>
            </a:r>
          </a:p>
          <a:p>
            <a:endParaRPr lang="en-US" dirty="0"/>
          </a:p>
          <a:p>
            <a:r>
              <a:rPr lang="en-US" dirty="0" smtClean="0"/>
              <a:t>Challenges:</a:t>
            </a:r>
          </a:p>
          <a:p>
            <a:pPr lvl="1"/>
            <a:r>
              <a:rPr lang="en-US" dirty="0"/>
              <a:t>Difficult to do schema </a:t>
            </a:r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Expensive </a:t>
            </a:r>
            <a:r>
              <a:rPr lang="en-US" dirty="0"/>
              <a:t>to warehouse all the integrated data </a:t>
            </a:r>
            <a:endParaRPr lang="en-US" dirty="0" smtClean="0"/>
          </a:p>
          <a:p>
            <a:pPr lvl="1"/>
            <a:r>
              <a:rPr lang="en-US" dirty="0" smtClean="0"/>
              <a:t>Infeasible to support virtual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4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Rate of change in structured sources: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43,000 – 96,000 deep web sources (with HTML forms) [B01]</a:t>
            </a:r>
          </a:p>
          <a:p>
            <a:pPr lvl="1"/>
            <a:r>
              <a:rPr lang="en-US" dirty="0" smtClean="0"/>
              <a:t>450,000 databases, 1.25M query interfaces on the web [CHZ05]</a:t>
            </a:r>
          </a:p>
          <a:p>
            <a:pPr lvl="1"/>
            <a:r>
              <a:rPr lang="en-US" dirty="0" smtClean="0"/>
              <a:t>10s of millions of high quality deep web sources [MKK+08]</a:t>
            </a:r>
          </a:p>
          <a:p>
            <a:pPr lvl="1"/>
            <a:r>
              <a:rPr lang="en-US" dirty="0" smtClean="0"/>
              <a:t>Many sources provide rapidly changing data, e.g., stock prices</a:t>
            </a:r>
          </a:p>
          <a:p>
            <a:endParaRPr lang="en-US" dirty="0"/>
          </a:p>
          <a:p>
            <a:r>
              <a:rPr lang="en-US" dirty="0" smtClean="0"/>
              <a:t>Challenges: </a:t>
            </a:r>
          </a:p>
          <a:p>
            <a:pPr lvl="1"/>
            <a:r>
              <a:rPr lang="en-US" dirty="0" smtClean="0"/>
              <a:t>Difficult to understand evolution of semantics</a:t>
            </a:r>
          </a:p>
          <a:p>
            <a:pPr lvl="1"/>
            <a:r>
              <a:rPr lang="en-US" dirty="0" smtClean="0"/>
              <a:t>Extremely expensive to warehouse data history</a:t>
            </a:r>
          </a:p>
          <a:p>
            <a:pPr lvl="1"/>
            <a:r>
              <a:rPr lang="en-US" dirty="0" smtClean="0"/>
              <a:t>Infeasible to capture rapid data changes in a timely fashion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3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What is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= Big data + data integration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Data integration: easy access to multiple data </a:t>
            </a:r>
            <a:r>
              <a:rPr lang="en-US" dirty="0" smtClean="0">
                <a:solidFill>
                  <a:srgbClr val="000000"/>
                </a:solidFill>
              </a:rPr>
              <a:t>sources [DHI12]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Virtual: mediated schema, query redirection, link + fuse answers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Warehouse: materialized data, easy querying, consistency </a:t>
            </a:r>
            <a:r>
              <a:rPr lang="en-US" dirty="0" smtClean="0">
                <a:solidFill>
                  <a:srgbClr val="000000"/>
                </a:solidFill>
              </a:rPr>
              <a:t>issues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Big data: all about the V’s </a:t>
            </a:r>
            <a:r>
              <a:rPr lang="en-US" b="1" dirty="0" smtClean="0">
                <a:sym typeface="Wingdings" pitchFamily="2" charset="2"/>
              </a:rPr>
              <a:t></a:t>
            </a:r>
            <a:endParaRPr lang="en-US" b="1" dirty="0" smtClean="0"/>
          </a:p>
          <a:p>
            <a:pPr lvl="1"/>
            <a:r>
              <a:rPr lang="en-US" dirty="0" smtClean="0"/>
              <a:t>Size: large </a:t>
            </a:r>
            <a:r>
              <a:rPr lang="en-US" b="1" dirty="0" smtClean="0">
                <a:solidFill>
                  <a:srgbClr val="C00000"/>
                </a:solidFill>
              </a:rPr>
              <a:t>volume </a:t>
            </a:r>
            <a:r>
              <a:rPr lang="en-US" dirty="0" smtClean="0"/>
              <a:t>of data, collected and analyzed at high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Complexity: huge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/>
              <a:t> of data, of questionable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8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Representation differences among sources: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828800"/>
            <a:ext cx="2474526" cy="49530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914400" y="2438400"/>
            <a:ext cx="3378556" cy="1981200"/>
            <a:chOff x="202844" y="2780498"/>
            <a:chExt cx="3378556" cy="1981200"/>
          </a:xfrm>
        </p:grpSpPr>
        <p:sp>
          <p:nvSpPr>
            <p:cNvPr id="29" name="Rectangle 28"/>
            <p:cNvSpPr/>
            <p:nvPr/>
          </p:nvSpPr>
          <p:spPr>
            <a:xfrm>
              <a:off x="213087" y="2780498"/>
              <a:ext cx="3352800" cy="1981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Free-text extractors</a:t>
              </a:r>
              <a:endParaRPr lang="en-US" sz="1600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844" y="3122596"/>
              <a:ext cx="3378556" cy="1639102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822687" y="3466298"/>
              <a:ext cx="7620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37087" y="3466298"/>
              <a:ext cx="609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46687" y="3466298"/>
              <a:ext cx="914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56087" y="3847298"/>
              <a:ext cx="19812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422887" y="3999698"/>
              <a:ext cx="10668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13087" y="4152098"/>
              <a:ext cx="8382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51287" y="4152098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209029" y="4152098"/>
              <a:ext cx="533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13087" y="4502372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13087" y="3649424"/>
              <a:ext cx="609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564201" y="3639182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127487" y="3999698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88644" y="4152098"/>
              <a:ext cx="1576842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660887" y="4533098"/>
              <a:ext cx="1752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l="5587" r="5450"/>
          <a:stretch/>
        </p:blipFill>
        <p:spPr>
          <a:xfrm>
            <a:off x="1503351" y="2133600"/>
            <a:ext cx="5818983" cy="393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Poor data quality of deep web sources [LDL+13]: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43000" y="1981201"/>
            <a:ext cx="6858001" cy="4495800"/>
            <a:chOff x="1143000" y="1981201"/>
            <a:chExt cx="6858001" cy="4495800"/>
          </a:xfrm>
        </p:grpSpPr>
        <p:grpSp>
          <p:nvGrpSpPr>
            <p:cNvPr id="10" name="Group 9"/>
            <p:cNvGrpSpPr/>
            <p:nvPr/>
          </p:nvGrpSpPr>
          <p:grpSpPr>
            <a:xfrm>
              <a:off x="1143000" y="2209801"/>
              <a:ext cx="3505201" cy="1676400"/>
              <a:chOff x="533400" y="2413326"/>
              <a:chExt cx="4114801" cy="1777673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2925" y="2413326"/>
                <a:ext cx="4105276" cy="17776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533400" y="2895600"/>
                <a:ext cx="3399896" cy="38127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029200" y="1981201"/>
              <a:ext cx="2971801" cy="4495800"/>
              <a:chOff x="5475274" y="2359094"/>
              <a:chExt cx="3363927" cy="5084293"/>
            </a:xfrm>
          </p:grpSpPr>
          <p:pic>
            <p:nvPicPr>
              <p:cNvPr id="17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1" y="2359094"/>
                <a:ext cx="3352800" cy="508429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5475274" y="24384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638800" y="34290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486400" y="56388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295400" y="4267200"/>
              <a:ext cx="2637896" cy="2209800"/>
              <a:chOff x="838200" y="4724400"/>
              <a:chExt cx="3352800" cy="2721748"/>
            </a:xfrm>
          </p:grpSpPr>
          <p:pic>
            <p:nvPicPr>
              <p:cNvPr id="14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200" y="4753523"/>
                <a:ext cx="3352800" cy="26926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838200" y="4724400"/>
                <a:ext cx="2057400" cy="3810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838200" y="6553200"/>
                <a:ext cx="914400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Arrow Connector 12"/>
            <p:cNvCxnSpPr>
              <a:stCxn id="16" idx="3"/>
              <a:endCxn id="20" idx="1"/>
            </p:cNvCxnSpPr>
            <p:nvPr/>
          </p:nvCxnSpPr>
          <p:spPr>
            <a:xfrm flipV="1">
              <a:off x="2014826" y="4982360"/>
              <a:ext cx="3024203" cy="862452"/>
            </a:xfrm>
            <a:prstGeom prst="straightConnector1">
              <a:avLst/>
            </a:prstGeom>
            <a:ln w="28575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37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Schema alignment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Techniques for big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3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7" y="243840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4224" y="419123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610378" y="2438400"/>
            <a:ext cx="1439916" cy="1031875"/>
            <a:chOff x="2610378" y="2438400"/>
            <a:chExt cx="1439916" cy="1031875"/>
          </a:xfrm>
        </p:grpSpPr>
        <p:pic>
          <p:nvPicPr>
            <p:cNvPr id="20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0378" y="2438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 bwMode="auto">
            <a:xfrm>
              <a:off x="3094343" y="29259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3475343" y="30783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399143" y="28878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20651" y="4217649"/>
            <a:ext cx="1414463" cy="1184821"/>
            <a:chOff x="4720651" y="4217649"/>
            <a:chExt cx="1414463" cy="1184821"/>
          </a:xfrm>
        </p:grpSpPr>
        <p:pic>
          <p:nvPicPr>
            <p:cNvPr id="19" name="Picture 5" descr="C:\Users\divesh\Desktop\jigsaw puzzle piece re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651" y="4217649"/>
              <a:ext cx="1414463" cy="1184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/>
            <p:cNvSpPr/>
            <p:nvPr/>
          </p:nvSpPr>
          <p:spPr bwMode="auto">
            <a:xfrm>
              <a:off x="5201178" y="465225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532743" y="47547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cxnSp>
        <p:nvCxnSpPr>
          <p:cNvPr id="31" name="Straight Connector 30"/>
          <p:cNvCxnSpPr/>
          <p:nvPr/>
        </p:nvCxnSpPr>
        <p:spPr bwMode="auto">
          <a:xfrm>
            <a:off x="3336314" y="3581400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302156" y="3628599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5215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7" y="243840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4224" y="419123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610378" y="2438400"/>
            <a:ext cx="1439916" cy="1031875"/>
            <a:chOff x="2610378" y="2438400"/>
            <a:chExt cx="1439916" cy="1031875"/>
          </a:xfrm>
        </p:grpSpPr>
        <p:pic>
          <p:nvPicPr>
            <p:cNvPr id="20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0378" y="2438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 bwMode="auto">
            <a:xfrm>
              <a:off x="3094343" y="29259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3475343" y="30783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399143" y="28878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20651" y="4217649"/>
            <a:ext cx="1414463" cy="1184821"/>
            <a:chOff x="4720651" y="4217649"/>
            <a:chExt cx="1414463" cy="1184821"/>
          </a:xfrm>
        </p:grpSpPr>
        <p:pic>
          <p:nvPicPr>
            <p:cNvPr id="19" name="Picture 5" descr="C:\Users\divesh\Desktop\jigsaw puzzle piece re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651" y="4217649"/>
              <a:ext cx="1414463" cy="1184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/>
            <p:cNvSpPr/>
            <p:nvPr/>
          </p:nvSpPr>
          <p:spPr bwMode="auto">
            <a:xfrm>
              <a:off x="5201178" y="465225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532743" y="47547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cxnSp>
        <p:nvCxnSpPr>
          <p:cNvPr id="31" name="Straight Connector 30"/>
          <p:cNvCxnSpPr/>
          <p:nvPr/>
        </p:nvCxnSpPr>
        <p:spPr bwMode="auto">
          <a:xfrm rot="5400000">
            <a:off x="4457700" y="2781300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343400" y="2971800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0326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 [BBR11]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Enables linkage, fusion to be semantically meaningful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88964"/>
              </p:ext>
            </p:extLst>
          </p:nvPr>
        </p:nvGraphicFramePr>
        <p:xfrm>
          <a:off x="4013200" y="2590800"/>
          <a:ext cx="4292600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games, runs)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</a:t>
                      </a:r>
                      <a:r>
                        <a:rPr lang="en-US" baseline="0" dirty="0" smtClean="0"/>
                        <a:t> score)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team, runs)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club,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 matches)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75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Enables domain specific modeling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66750"/>
              </p:ext>
            </p:extLst>
          </p:nvPr>
        </p:nvGraphicFramePr>
        <p:xfrm>
          <a:off x="4013200" y="2590800"/>
          <a:ext cx="4292600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games, runs)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</a:t>
                      </a:r>
                      <a:r>
                        <a:rPr lang="en-US" baseline="0" dirty="0" smtClean="0"/>
                        <a:t> score)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team, runs)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club,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 matches)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808444"/>
              </p:ext>
            </p:extLst>
          </p:nvPr>
        </p:nvGraphicFramePr>
        <p:xfrm>
          <a:off x="4013200" y="4429760"/>
          <a:ext cx="4292600" cy="370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t, g, s)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01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Identifies correspondences between schema attributes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426054"/>
              </p:ext>
            </p:extLst>
          </p:nvPr>
        </p:nvGraphicFramePr>
        <p:xfrm>
          <a:off x="4013200" y="2590800"/>
          <a:ext cx="4292600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games, runs)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</a:t>
                      </a:r>
                      <a:r>
                        <a:rPr lang="en-US" baseline="0" dirty="0" smtClean="0"/>
                        <a:t> score)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team, runs)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club,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t, g, s)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60675"/>
              </p:ext>
            </p:extLst>
          </p:nvPr>
        </p:nvGraphicFramePr>
        <p:xfrm>
          <a:off x="4013200" y="4800600"/>
          <a:ext cx="4292600" cy="1188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MSAM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C00000"/>
                          </a:solidFill>
                          <a:sym typeface="Symbol" pitchFamily="18" charset="2"/>
                        </a:rPr>
                        <a:t>MS.n</a:t>
                      </a:r>
                      <a:r>
                        <a:rPr lang="en-US" sz="1800" baseline="0" dirty="0" smtClean="0">
                          <a:sym typeface="Symbol" pitchFamily="18" charset="2"/>
                        </a:rPr>
                        <a:t>: S1.name, S2.name, … </a:t>
                      </a:r>
                      <a:endParaRPr lang="en-US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MS.t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: S2.team, S4.club, … </a:t>
                      </a:r>
                    </a:p>
                    <a:p>
                      <a:r>
                        <a:rPr lang="en-US" sz="1800" b="1" baseline="0" dirty="0" err="1" smtClean="0">
                          <a:solidFill>
                            <a:srgbClr val="C00000"/>
                          </a:solidFill>
                          <a:sym typeface="Symbol" pitchFamily="18" charset="2"/>
                        </a:rPr>
                        <a:t>MS.g</a:t>
                      </a:r>
                      <a:r>
                        <a:rPr lang="en-US" sz="1800" baseline="0" dirty="0" smtClean="0">
                          <a:sym typeface="Symbol" pitchFamily="18" charset="2"/>
                        </a:rPr>
                        <a:t>: S1.games, S4.matches, … </a:t>
                      </a:r>
                    </a:p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MS.s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 S1.runs, S2.score, …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83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Specifies transformation between records in different schemas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noFill/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109305"/>
              </p:ext>
            </p:extLst>
          </p:nvPr>
        </p:nvGraphicFramePr>
        <p:xfrm>
          <a:off x="4013200" y="2590800"/>
          <a:ext cx="4292600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games, runs)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</a:t>
                      </a:r>
                      <a:r>
                        <a:rPr lang="en-US" baseline="0" dirty="0" smtClean="0"/>
                        <a:t> score)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team, runs)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club,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team, matches)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t, g, s)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63812"/>
              </p:ext>
            </p:extLst>
          </p:nvPr>
        </p:nvGraphicFramePr>
        <p:xfrm>
          <a:off x="4013200" y="4800600"/>
          <a:ext cx="4292600" cy="1188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4400"/>
                <a:gridCol w="3378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MSSM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ym typeface="Symbol" pitchFamily="18" charset="2"/>
                        </a:rPr>
                        <a:t>n, t, g, s (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MS(n,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t, g, s) 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→</a:t>
                      </a:r>
                    </a:p>
                    <a:p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S1(n, g, s) | S2(n, t, s) |</a:t>
                      </a:r>
                    </a:p>
                    <a:p>
                      <a:pPr marL="285750" indent="-285750">
                        <a:buFont typeface="Symbol" pitchFamily="18" charset="2"/>
                        <a:buChar char="$"/>
                      </a:pPr>
                      <a:r>
                        <a:rPr lang="en-US" sz="1800" baseline="0" dirty="0" err="1" smtClean="0">
                          <a:sym typeface="Symbol" pitchFamily="18" charset="2"/>
                        </a:rPr>
                        <a:t>i</a:t>
                      </a:r>
                      <a:r>
                        <a:rPr lang="en-US" sz="1800" dirty="0" smtClean="0">
                          <a:sym typeface="Symbol" pitchFamily="18" charset="2"/>
                        </a:rPr>
                        <a:t> (S3a(</a:t>
                      </a:r>
                      <a:r>
                        <a:rPr lang="en-US" sz="1800" dirty="0" err="1" smtClean="0">
                          <a:sym typeface="Symbol" pitchFamily="18" charset="2"/>
                        </a:rPr>
                        <a:t>i</a:t>
                      </a:r>
                      <a:r>
                        <a:rPr lang="en-US" sz="1800" dirty="0" smtClean="0">
                          <a:sym typeface="Symbol" pitchFamily="18" charset="2"/>
                        </a:rPr>
                        <a:t>, n) &amp; S3b(</a:t>
                      </a:r>
                      <a:r>
                        <a:rPr lang="en-US" sz="1800" dirty="0" err="1" smtClean="0">
                          <a:sym typeface="Symbol" pitchFamily="18" charset="2"/>
                        </a:rPr>
                        <a:t>i</a:t>
                      </a:r>
                      <a:r>
                        <a:rPr lang="en-US" sz="1800" dirty="0" smtClean="0">
                          <a:sym typeface="Symbol" pitchFamily="18" charset="2"/>
                        </a:rPr>
                        <a:t>, t, s))</a:t>
                      </a:r>
                      <a:r>
                        <a:rPr lang="en-US" sz="1800" baseline="0" dirty="0" smtClean="0">
                          <a:sym typeface="Symbol" pitchFamily="18" charset="2"/>
                        </a:rPr>
                        <a:t> |</a:t>
                      </a:r>
                    </a:p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S4(n,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t, g) | S5(n, t, g))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83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Schema alignment</a:t>
            </a:r>
          </a:p>
          <a:p>
            <a:pPr lvl="1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/>
              <a:t>Techniques for big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What is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= Big data + data integration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Data integration: easy access to multiple data </a:t>
            </a:r>
            <a:r>
              <a:rPr lang="en-US" dirty="0" smtClean="0">
                <a:solidFill>
                  <a:srgbClr val="000000"/>
                </a:solidFill>
              </a:rPr>
              <a:t>sources [DHI12]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Virtual: mediated schema, query redirection, link + fuse answers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Warehouse: materialized data, easy querying, consistency </a:t>
            </a:r>
            <a:r>
              <a:rPr lang="en-US" dirty="0" smtClean="0">
                <a:solidFill>
                  <a:srgbClr val="000000"/>
                </a:solidFill>
              </a:rPr>
              <a:t>issues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Big data in the context of data integration: still about the V’s </a:t>
            </a:r>
            <a:r>
              <a:rPr lang="en-US" b="1" dirty="0" smtClean="0">
                <a:sym typeface="Wingdings" pitchFamily="2" charset="2"/>
              </a:rPr>
              <a:t></a:t>
            </a:r>
            <a:endParaRPr lang="en-US" b="1" dirty="0" smtClean="0"/>
          </a:p>
          <a:p>
            <a:pPr lvl="1"/>
            <a:r>
              <a:rPr lang="en-US" dirty="0" smtClean="0"/>
              <a:t>Size: large </a:t>
            </a:r>
            <a:r>
              <a:rPr lang="en-US" b="1" dirty="0" smtClean="0">
                <a:solidFill>
                  <a:srgbClr val="C00000"/>
                </a:solidFill>
              </a:rPr>
              <a:t>volume </a:t>
            </a:r>
            <a:r>
              <a:rPr lang="en-US" dirty="0" smtClean="0"/>
              <a:t>of sources, changing at high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Complexity: huge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/>
              <a:t> of sources, of questionable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2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Volume, Variety</a:t>
            </a:r>
          </a:p>
          <a:p>
            <a:pPr lvl="1"/>
            <a:r>
              <a:rPr lang="en-US" dirty="0"/>
              <a:t>Integrating deep web query interfaces [WYD+04, CHZ05</a:t>
            </a:r>
            <a:r>
              <a:rPr lang="en-US" dirty="0" smtClean="0"/>
              <a:t>]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err="1" smtClean="0"/>
              <a:t>Dataspace</a:t>
            </a:r>
            <a:r>
              <a:rPr lang="en-US" dirty="0" smtClean="0"/>
              <a:t> systems [FHM05, HFM06</a:t>
            </a:r>
            <a:r>
              <a:rPr lang="en-US" dirty="0"/>
              <a:t>,</a:t>
            </a:r>
            <a:r>
              <a:rPr lang="en-US" dirty="0" smtClean="0"/>
              <a:t> DHY07]</a:t>
            </a:r>
          </a:p>
          <a:p>
            <a:pPr lvl="1"/>
            <a:r>
              <a:rPr lang="en-US" dirty="0" smtClean="0"/>
              <a:t>Keyword search based data integration [TJM+08]</a:t>
            </a:r>
          </a:p>
          <a:p>
            <a:pPr lvl="1"/>
            <a:r>
              <a:rPr lang="en-US" dirty="0"/>
              <a:t>Crawl, index deep web data [MKK+08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Extract </a:t>
            </a:r>
            <a:r>
              <a:rPr lang="en-US" dirty="0"/>
              <a:t>structured data from web tables [CHW+08, </a:t>
            </a:r>
            <a:r>
              <a:rPr lang="en-US" dirty="0" smtClean="0"/>
              <a:t>PS12, DFG+12]</a:t>
            </a:r>
            <a:r>
              <a:rPr lang="en-US" dirty="0"/>
              <a:t> </a:t>
            </a:r>
            <a:r>
              <a:rPr lang="en-US" dirty="0" smtClean="0"/>
              <a:t>and web </a:t>
            </a:r>
            <a:r>
              <a:rPr lang="en-US" dirty="0"/>
              <a:t>lists [GS09, EMH09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en-US" b="1" dirty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/>
              <a:t>Keyword search-based dynamic data integration [TIP10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2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pace of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Now: keyword search over </a:t>
            </a:r>
            <a:r>
              <a:rPr lang="en-US" b="1" dirty="0" smtClean="0">
                <a:solidFill>
                  <a:srgbClr val="C00000"/>
                </a:solidFill>
              </a:rPr>
              <a:t>all</a:t>
            </a:r>
            <a:r>
              <a:rPr lang="en-US" dirty="0" smtClean="0"/>
              <a:t> data sources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Keywords used to query, integrate </a:t>
            </a:r>
            <a:r>
              <a:rPr lang="en-US" dirty="0">
                <a:solidFill>
                  <a:srgbClr val="000000"/>
                </a:solidFill>
              </a:rPr>
              <a:t>sources </a:t>
            </a:r>
            <a:r>
              <a:rPr lang="en-US" dirty="0" smtClean="0">
                <a:solidFill>
                  <a:srgbClr val="000000"/>
                </a:solidFill>
              </a:rPr>
              <a:t>[CHW+08, TJM+08]</a:t>
            </a:r>
          </a:p>
          <a:p>
            <a:endParaRPr lang="en-US" dirty="0"/>
          </a:p>
          <a:p>
            <a:r>
              <a:rPr lang="en-US" dirty="0" smtClean="0"/>
              <a:t>Now and soon: automatic </a:t>
            </a:r>
            <a:r>
              <a:rPr lang="en-US" b="1" dirty="0" smtClean="0">
                <a:solidFill>
                  <a:srgbClr val="C00000"/>
                </a:solidFill>
              </a:rPr>
              <a:t>lightweight </a:t>
            </a:r>
            <a:r>
              <a:rPr lang="en-US" dirty="0" smtClean="0"/>
              <a:t>integration</a:t>
            </a:r>
          </a:p>
          <a:p>
            <a:pPr lvl="1"/>
            <a:r>
              <a:rPr lang="en-US" dirty="0"/>
              <a:t>Model uncertainty: probabilistic schema, mappings [DDH09, DHY07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Cluster sources, enable domain specific integration [CHZ05]</a:t>
            </a:r>
          </a:p>
          <a:p>
            <a:endParaRPr lang="en-US" dirty="0" smtClean="0"/>
          </a:p>
          <a:p>
            <a:r>
              <a:rPr lang="en-US" dirty="0" smtClean="0"/>
              <a:t>Tomorrow: full-fledged semantic data integration across domains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pace of Strategies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057400" y="1524000"/>
            <a:ext cx="6248400" cy="35052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9295" y="5562600"/>
            <a:ext cx="3284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Level of Semantic Integration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988798" y="5086290"/>
            <a:ext cx="6450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Low	                                      Medium                                        High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 rot="-5400000">
            <a:off x="-811706" y="3097707"/>
            <a:ext cx="3699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Availability of Integration Results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 rot="-5400000">
            <a:off x="-19760" y="3067763"/>
            <a:ext cx="364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Now	             Soon         Tomorrow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181600" y="1752600"/>
            <a:ext cx="30069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0" dirty="0" smtClean="0"/>
              <a:t>Full semantic integration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4445913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0" dirty="0" smtClean="0"/>
              <a:t>Keyword Search</a:t>
            </a:r>
            <a:endParaRPr lang="en-US" sz="22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2969747" y="4064913"/>
            <a:ext cx="28976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0" dirty="0" smtClean="0"/>
              <a:t>Probabilistic</a:t>
            </a:r>
            <a:r>
              <a:rPr lang="en-US" sz="2200" b="0" dirty="0"/>
              <a:t> I</a:t>
            </a:r>
            <a:r>
              <a:rPr lang="en-US" sz="2200" b="0" dirty="0" smtClean="0"/>
              <a:t>ntegration</a:t>
            </a:r>
            <a:endParaRPr lang="en-US" sz="22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3045212" y="3302913"/>
            <a:ext cx="3812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0" dirty="0" smtClean="0"/>
              <a:t>Domain Specific </a:t>
            </a:r>
            <a:r>
              <a:rPr lang="en-US" sz="2200" b="0" dirty="0"/>
              <a:t>I</a:t>
            </a:r>
            <a:r>
              <a:rPr lang="en-US" sz="2200" b="0" dirty="0" smtClean="0"/>
              <a:t>ntegration</a:t>
            </a:r>
            <a:endParaRPr 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29649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 [CHW+08]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Background: Google crawl of the surface web, reported in 2008</a:t>
            </a:r>
          </a:p>
          <a:p>
            <a:pPr lvl="1"/>
            <a:r>
              <a:rPr lang="en-US" dirty="0" smtClean="0"/>
              <a:t>154M good relational tables, 5.4M attribute names, 2.6M schemas</a:t>
            </a:r>
          </a:p>
          <a:p>
            <a:endParaRPr lang="en-US" dirty="0"/>
          </a:p>
          <a:p>
            <a:r>
              <a:rPr lang="en-US" dirty="0" err="1" smtClean="0"/>
              <a:t>ACSDb</a:t>
            </a:r>
            <a:endParaRPr lang="en-US" dirty="0"/>
          </a:p>
          <a:p>
            <a:pPr lvl="1"/>
            <a:r>
              <a:rPr lang="en-US" dirty="0" smtClean="0"/>
              <a:t>(schema, count)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 descr="D:\tmp\Screen Captures\ScreenHunter_06 Jan. 07 14.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1" y="2438400"/>
            <a:ext cx="5334000" cy="3849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86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Ranking [CHW+08]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Rank tables on web in response to query keywords</a:t>
            </a:r>
          </a:p>
          <a:p>
            <a:pPr lvl="1"/>
            <a:r>
              <a:rPr lang="en-US" dirty="0" smtClean="0"/>
              <a:t>Not web pages, not individual records</a:t>
            </a:r>
          </a:p>
          <a:p>
            <a:endParaRPr lang="en-US" dirty="0"/>
          </a:p>
          <a:p>
            <a:r>
              <a:rPr lang="en-US" dirty="0" smtClean="0"/>
              <a:t>Challenges:</a:t>
            </a:r>
            <a:endParaRPr lang="en-US" dirty="0"/>
          </a:p>
          <a:p>
            <a:pPr lvl="1"/>
            <a:r>
              <a:rPr lang="en-US" dirty="0" smtClean="0"/>
              <a:t>Web page features apply ambiguously to embedded tables</a:t>
            </a:r>
          </a:p>
          <a:p>
            <a:pPr lvl="1"/>
            <a:r>
              <a:rPr lang="en-US" dirty="0" smtClean="0"/>
              <a:t>Web tables on a page may not all be relevant to a query</a:t>
            </a:r>
          </a:p>
          <a:p>
            <a:pPr lvl="1"/>
            <a:r>
              <a:rPr lang="en-US" dirty="0" smtClean="0"/>
              <a:t>Web tables have specific features (e.g., schema elements)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FeatureRank</a:t>
            </a:r>
            <a:r>
              <a:rPr lang="en-US" dirty="0" smtClean="0"/>
              <a:t>: use table specific features</a:t>
            </a:r>
            <a:endParaRPr lang="en-US" dirty="0"/>
          </a:p>
          <a:p>
            <a:pPr lvl="1"/>
            <a:r>
              <a:rPr lang="en-US" dirty="0" smtClean="0"/>
              <a:t>Query independent features</a:t>
            </a:r>
          </a:p>
          <a:p>
            <a:pPr lvl="1"/>
            <a:r>
              <a:rPr lang="en-US" dirty="0" smtClean="0"/>
              <a:t>Query dependent features</a:t>
            </a:r>
          </a:p>
          <a:p>
            <a:pPr lvl="1"/>
            <a:r>
              <a:rPr lang="en-US" dirty="0" smtClean="0"/>
              <a:t>Linear regression estimator</a:t>
            </a:r>
          </a:p>
          <a:p>
            <a:pPr lvl="1"/>
            <a:r>
              <a:rPr lang="en-US" dirty="0" smtClean="0"/>
              <a:t>Heavily weighted features</a:t>
            </a:r>
          </a:p>
          <a:p>
            <a:endParaRPr lang="en-US" dirty="0"/>
          </a:p>
          <a:p>
            <a:r>
              <a:rPr lang="en-US" dirty="0" smtClean="0"/>
              <a:t>Result quality: fraction of high scoring relevant tables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 descr="D:\tmp\Screen Captures\ScreenHunter_11 Jan. 07 15.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1613" y="1828800"/>
            <a:ext cx="3140075" cy="208916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 bwMode="auto">
          <a:xfrm>
            <a:off x="5031613" y="2873381"/>
            <a:ext cx="3108960" cy="18288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29200" y="3049283"/>
            <a:ext cx="3108960" cy="18288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373940"/>
              </p:ext>
            </p:extLst>
          </p:nvPr>
        </p:nvGraphicFramePr>
        <p:xfrm>
          <a:off x="1524000" y="4536440"/>
          <a:ext cx="4572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Naïve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FeatureRank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11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SchemaRank</a:t>
            </a:r>
            <a:r>
              <a:rPr lang="en-US" dirty="0" smtClean="0"/>
              <a:t>: also include </a:t>
            </a:r>
            <a:r>
              <a:rPr lang="en-US" b="1" dirty="0" smtClean="0">
                <a:solidFill>
                  <a:srgbClr val="C00000"/>
                </a:solidFill>
              </a:rPr>
              <a:t>schema coherency</a:t>
            </a:r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Use point-wise mutual information (</a:t>
            </a:r>
            <a:r>
              <a:rPr lang="en-US" dirty="0" err="1" smtClean="0"/>
              <a:t>pmi</a:t>
            </a:r>
            <a:r>
              <a:rPr lang="en-US" dirty="0" smtClean="0"/>
              <a:t>) derived from </a:t>
            </a:r>
            <a:r>
              <a:rPr lang="en-US" dirty="0" err="1" smtClean="0"/>
              <a:t>ACSDb</a:t>
            </a:r>
            <a:endParaRPr lang="en-US" dirty="0" smtClean="0"/>
          </a:p>
          <a:p>
            <a:pPr lvl="1"/>
            <a:r>
              <a:rPr lang="en-US" dirty="0" smtClean="0"/>
              <a:t>p(S) = fraction of unique schemas containing attributes S</a:t>
            </a:r>
          </a:p>
          <a:p>
            <a:pPr lvl="1"/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 smtClean="0"/>
              <a:t>) = log(p(</a:t>
            </a:r>
            <a:r>
              <a:rPr lang="en-US" dirty="0" err="1" smtClean="0"/>
              <a:t>a,b</a:t>
            </a:r>
            <a:r>
              <a:rPr lang="en-US" dirty="0" smtClean="0"/>
              <a:t>)/(p(a)*p(b)))</a:t>
            </a:r>
          </a:p>
          <a:p>
            <a:pPr lvl="1"/>
            <a:r>
              <a:rPr lang="en-US" dirty="0" smtClean="0"/>
              <a:t>Coherency = average </a:t>
            </a:r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 smtClean="0"/>
              <a:t>) over all a, b in </a:t>
            </a:r>
            <a:r>
              <a:rPr lang="en-US" dirty="0" err="1" smtClean="0"/>
              <a:t>attrs</a:t>
            </a:r>
            <a:r>
              <a:rPr lang="en-US" dirty="0" smtClean="0"/>
              <a:t>(R)</a:t>
            </a:r>
          </a:p>
          <a:p>
            <a:endParaRPr lang="en-US" dirty="0"/>
          </a:p>
          <a:p>
            <a:r>
              <a:rPr lang="en-US" dirty="0" smtClean="0"/>
              <a:t>Result quality: fraction of high scoring relevant tables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300"/>
              </p:ext>
            </p:extLst>
          </p:nvPr>
        </p:nvGraphicFramePr>
        <p:xfrm>
          <a:off x="1524000" y="453644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Naïve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FeatureRank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SchemaRank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01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Dataspace</a:t>
            </a:r>
            <a:r>
              <a:rPr lang="en-US" dirty="0" smtClean="0"/>
              <a:t> Approach [FHM05, HFM06]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SDI approach (as-is) is infeasible  for BDI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unacceptable up-front modeling cost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expensive to maintain integration results</a:t>
            </a:r>
          </a:p>
          <a:p>
            <a:endParaRPr lang="en-US" dirty="0"/>
          </a:p>
          <a:p>
            <a:r>
              <a:rPr lang="en-US" dirty="0" smtClean="0"/>
              <a:t>Key insight: </a:t>
            </a:r>
            <a:r>
              <a:rPr lang="en-US" b="1" dirty="0" smtClean="0">
                <a:solidFill>
                  <a:srgbClr val="C00000"/>
                </a:solidFill>
              </a:rPr>
              <a:t>pay-as-you-go</a:t>
            </a:r>
            <a:r>
              <a:rPr lang="en-US" dirty="0" smtClean="0"/>
              <a:t> approach may be feasible</a:t>
            </a:r>
          </a:p>
          <a:p>
            <a:pPr lvl="1"/>
            <a:r>
              <a:rPr lang="en-US" dirty="0" smtClean="0"/>
              <a:t>Start with simple, universally useful service</a:t>
            </a:r>
          </a:p>
          <a:p>
            <a:pPr lvl="1"/>
            <a:r>
              <a:rPr lang="en-US" dirty="0" smtClean="0"/>
              <a:t>Iteratively add complexity when and where needed [JFH08]</a:t>
            </a:r>
          </a:p>
          <a:p>
            <a:endParaRPr lang="en-US" dirty="0"/>
          </a:p>
          <a:p>
            <a:r>
              <a:rPr lang="en-US" dirty="0" smtClean="0"/>
              <a:t>Approach has worked for RDBMS, Web, </a:t>
            </a:r>
            <a:r>
              <a:rPr lang="en-US" dirty="0" err="1" smtClean="0"/>
              <a:t>Hadoop</a:t>
            </a:r>
            <a:r>
              <a:rPr lang="en-US" dirty="0" smtClean="0"/>
              <a:t> …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8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Mediated Schemas [DDH08]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Mediated schemas: automatically created by inspecting sources</a:t>
            </a:r>
          </a:p>
          <a:p>
            <a:pPr lvl="1"/>
            <a:r>
              <a:rPr lang="en-US" dirty="0" smtClean="0"/>
              <a:t>Clustering of source attributes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uncertainty in accuracy of clustering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S1</a:t>
            </a:r>
            <a:endParaRPr lang="en-US" sz="18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43169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68315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2177534"/>
            <a:ext cx="772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name     games      runs         name      team     score         name      club      matches</a:t>
            </a:r>
            <a:endParaRPr lang="en-US" sz="1800" b="0" dirty="0"/>
          </a:p>
        </p:txBody>
      </p:sp>
      <p:sp>
        <p:nvSpPr>
          <p:cNvPr id="9" name="Oval 8"/>
          <p:cNvSpPr/>
          <p:nvPr/>
        </p:nvSpPr>
        <p:spPr bwMode="auto">
          <a:xfrm>
            <a:off x="762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4384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3528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191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8674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6705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539240" y="21775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907280" y="21775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7452360" y="21775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8" name="Straight Arrow Connector 17"/>
          <p:cNvCxnSpPr>
            <a:stCxn id="5" idx="1"/>
            <a:endCxn id="9" idx="0"/>
          </p:cNvCxnSpPr>
          <p:nvPr/>
        </p:nvCxnSpPr>
        <p:spPr bwMode="auto">
          <a:xfrm flipH="1">
            <a:off x="1104900" y="1632466"/>
            <a:ext cx="6477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3"/>
          </p:cNvCxnSpPr>
          <p:nvPr/>
        </p:nvCxnSpPr>
        <p:spPr bwMode="auto">
          <a:xfrm>
            <a:off x="2160084" y="1632466"/>
            <a:ext cx="62121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6" idx="3"/>
            <a:endCxn id="16" idx="0"/>
          </p:cNvCxnSpPr>
          <p:nvPr/>
        </p:nvCxnSpPr>
        <p:spPr bwMode="auto">
          <a:xfrm>
            <a:off x="4724400" y="16324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1" name="Straight Connector 20"/>
          <p:cNvCxnSpPr>
            <a:stCxn id="5" idx="2"/>
            <a:endCxn id="15" idx="0"/>
          </p:cNvCxnSpPr>
          <p:nvPr/>
        </p:nvCxnSpPr>
        <p:spPr bwMode="auto">
          <a:xfrm flipH="1">
            <a:off x="1950720" y="1817132"/>
            <a:ext cx="562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6" idx="2"/>
            <a:endCxn id="12" idx="0"/>
          </p:cNvCxnSpPr>
          <p:nvPr/>
        </p:nvCxnSpPr>
        <p:spPr bwMode="auto">
          <a:xfrm>
            <a:off x="4520658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3" name="Straight Connector 22"/>
          <p:cNvCxnSpPr>
            <a:stCxn id="7" idx="2"/>
          </p:cNvCxnSpPr>
          <p:nvPr/>
        </p:nvCxnSpPr>
        <p:spPr bwMode="auto">
          <a:xfrm>
            <a:off x="7035258" y="18171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6" idx="1"/>
            <a:endCxn id="11" idx="0"/>
          </p:cNvCxnSpPr>
          <p:nvPr/>
        </p:nvCxnSpPr>
        <p:spPr bwMode="auto">
          <a:xfrm flipH="1">
            <a:off x="3695700" y="16324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5" name="Straight Connector 24"/>
          <p:cNvCxnSpPr>
            <a:stCxn id="7" idx="1"/>
          </p:cNvCxnSpPr>
          <p:nvPr/>
        </p:nvCxnSpPr>
        <p:spPr bwMode="auto">
          <a:xfrm flipH="1">
            <a:off x="6210300" y="16324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6" name="Straight Connector 25"/>
          <p:cNvCxnSpPr>
            <a:stCxn id="7" idx="3"/>
            <a:endCxn id="17" idx="0"/>
          </p:cNvCxnSpPr>
          <p:nvPr/>
        </p:nvCxnSpPr>
        <p:spPr bwMode="auto">
          <a:xfrm>
            <a:off x="7239000" y="16324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7" name="Freeform 26"/>
          <p:cNvSpPr/>
          <p:nvPr/>
        </p:nvSpPr>
        <p:spPr bwMode="auto">
          <a:xfrm>
            <a:off x="1105469" y="2591937"/>
            <a:ext cx="2620370" cy="307777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28" name="Freeform 27"/>
          <p:cNvSpPr/>
          <p:nvPr/>
        </p:nvSpPr>
        <p:spPr bwMode="auto">
          <a:xfrm>
            <a:off x="3712191" y="2605585"/>
            <a:ext cx="2552131" cy="341194"/>
          </a:xfrm>
          <a:custGeom>
            <a:avLst/>
            <a:gdLst>
              <a:gd name="connsiteX0" fmla="*/ 0 w 2552131"/>
              <a:gd name="connsiteY0" fmla="*/ 0 h 341194"/>
              <a:gd name="connsiteX1" fmla="*/ 1460310 w 2552131"/>
              <a:gd name="connsiteY1" fmla="*/ 341194 h 341194"/>
              <a:gd name="connsiteX2" fmla="*/ 2552131 w 2552131"/>
              <a:gd name="connsiteY2" fmla="*/ 0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2131" h="341194">
                <a:moveTo>
                  <a:pt x="0" y="0"/>
                </a:moveTo>
                <a:cubicBezTo>
                  <a:pt x="517477" y="170597"/>
                  <a:pt x="1034955" y="341194"/>
                  <a:pt x="1460310" y="341194"/>
                </a:cubicBezTo>
                <a:cubicBezTo>
                  <a:pt x="1885665" y="341194"/>
                  <a:pt x="2218898" y="170597"/>
                  <a:pt x="2552131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Freeform 28"/>
          <p:cNvSpPr/>
          <p:nvPr/>
        </p:nvSpPr>
        <p:spPr bwMode="auto">
          <a:xfrm>
            <a:off x="1132764" y="2605585"/>
            <a:ext cx="5145206" cy="103726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1965278" y="2605585"/>
            <a:ext cx="6045958" cy="887105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Freeform 30"/>
          <p:cNvSpPr/>
          <p:nvPr/>
        </p:nvSpPr>
        <p:spPr bwMode="auto">
          <a:xfrm>
            <a:off x="4558352" y="2578290"/>
            <a:ext cx="2538484" cy="54592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Freeform 31"/>
          <p:cNvSpPr/>
          <p:nvPr/>
        </p:nvSpPr>
        <p:spPr bwMode="auto">
          <a:xfrm>
            <a:off x="2797791" y="2591937"/>
            <a:ext cx="2538484" cy="450393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2797791" y="2579427"/>
            <a:ext cx="5268036" cy="1337485"/>
          </a:xfrm>
          <a:custGeom>
            <a:avLst/>
            <a:gdLst>
              <a:gd name="connsiteX0" fmla="*/ 0 w 5268036"/>
              <a:gd name="connsiteY0" fmla="*/ 13648 h 1337485"/>
              <a:gd name="connsiteX1" fmla="*/ 2483893 w 5268036"/>
              <a:gd name="connsiteY1" fmla="*/ 1337480 h 1337485"/>
              <a:gd name="connsiteX2" fmla="*/ 5268036 w 5268036"/>
              <a:gd name="connsiteY2" fmla="*/ 0 h 13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8036" h="1337485">
                <a:moveTo>
                  <a:pt x="0" y="13648"/>
                </a:moveTo>
                <a:cubicBezTo>
                  <a:pt x="802943" y="676701"/>
                  <a:pt x="1605887" y="1339755"/>
                  <a:pt x="2483893" y="1337480"/>
                </a:cubicBezTo>
                <a:cubicBezTo>
                  <a:pt x="3361899" y="1335205"/>
                  <a:pt x="5268036" y="0"/>
                  <a:pt x="526803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Freeform 34"/>
          <p:cNvSpPr/>
          <p:nvPr/>
        </p:nvSpPr>
        <p:spPr bwMode="auto">
          <a:xfrm>
            <a:off x="1951630" y="2593075"/>
            <a:ext cx="3384645" cy="941728"/>
          </a:xfrm>
          <a:custGeom>
            <a:avLst/>
            <a:gdLst>
              <a:gd name="connsiteX0" fmla="*/ 0 w 3384645"/>
              <a:gd name="connsiteY0" fmla="*/ 27295 h 941728"/>
              <a:gd name="connsiteX1" fmla="*/ 1760561 w 3384645"/>
              <a:gd name="connsiteY1" fmla="*/ 941695 h 941728"/>
              <a:gd name="connsiteX2" fmla="*/ 3384645 w 3384645"/>
              <a:gd name="connsiteY2" fmla="*/ 0 h 9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4645" h="941728">
                <a:moveTo>
                  <a:pt x="0" y="27295"/>
                </a:moveTo>
                <a:cubicBezTo>
                  <a:pt x="598227" y="486769"/>
                  <a:pt x="1196454" y="946244"/>
                  <a:pt x="1760561" y="941695"/>
                </a:cubicBezTo>
                <a:cubicBezTo>
                  <a:pt x="2324668" y="937146"/>
                  <a:pt x="2854656" y="468573"/>
                  <a:pt x="3384645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8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Mediated Schemas [DDH08]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Example P-mediated schema</a:t>
            </a:r>
          </a:p>
          <a:p>
            <a:pPr lvl="1"/>
            <a:r>
              <a:rPr lang="en-US" dirty="0" smtClean="0"/>
              <a:t>M1({S1.games, S4.matches}, {S1.runs, S2.score})</a:t>
            </a:r>
          </a:p>
          <a:p>
            <a:pPr lvl="1"/>
            <a:r>
              <a:rPr lang="en-US" dirty="0" smtClean="0"/>
              <a:t>M2({S1.games, S2.score}, {S1.runs, S4.matches})</a:t>
            </a:r>
          </a:p>
          <a:p>
            <a:pPr lvl="1"/>
            <a:r>
              <a:rPr lang="en-US" dirty="0" smtClean="0"/>
              <a:t>M = {(M1, 0.6), (M2, 0.2), (M3, 0.1), (M4, 0.1)}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S1</a:t>
            </a:r>
            <a:endParaRPr lang="en-US" sz="18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43169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68315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2177534"/>
            <a:ext cx="772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name     games      runs         name      team     score         name      club      matches</a:t>
            </a:r>
            <a:endParaRPr lang="en-US" sz="1800" b="0" dirty="0"/>
          </a:p>
        </p:txBody>
      </p:sp>
      <p:sp>
        <p:nvSpPr>
          <p:cNvPr id="9" name="Oval 8"/>
          <p:cNvSpPr/>
          <p:nvPr/>
        </p:nvSpPr>
        <p:spPr bwMode="auto">
          <a:xfrm>
            <a:off x="762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4384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3528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191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8674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6705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539240" y="21775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907280" y="21775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7452360" y="21775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8" name="Straight Arrow Connector 17"/>
          <p:cNvCxnSpPr>
            <a:stCxn id="5" idx="1"/>
            <a:endCxn id="9" idx="0"/>
          </p:cNvCxnSpPr>
          <p:nvPr/>
        </p:nvCxnSpPr>
        <p:spPr bwMode="auto">
          <a:xfrm flipH="1">
            <a:off x="1104900" y="1632466"/>
            <a:ext cx="6477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3"/>
          </p:cNvCxnSpPr>
          <p:nvPr/>
        </p:nvCxnSpPr>
        <p:spPr bwMode="auto">
          <a:xfrm>
            <a:off x="2160084" y="1632466"/>
            <a:ext cx="62121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6" idx="3"/>
            <a:endCxn id="16" idx="0"/>
          </p:cNvCxnSpPr>
          <p:nvPr/>
        </p:nvCxnSpPr>
        <p:spPr bwMode="auto">
          <a:xfrm>
            <a:off x="4724400" y="16324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1" name="Straight Connector 20"/>
          <p:cNvCxnSpPr>
            <a:stCxn id="5" idx="2"/>
            <a:endCxn id="15" idx="0"/>
          </p:cNvCxnSpPr>
          <p:nvPr/>
        </p:nvCxnSpPr>
        <p:spPr bwMode="auto">
          <a:xfrm flipH="1">
            <a:off x="1950720" y="1817132"/>
            <a:ext cx="562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6" idx="2"/>
            <a:endCxn id="12" idx="0"/>
          </p:cNvCxnSpPr>
          <p:nvPr/>
        </p:nvCxnSpPr>
        <p:spPr bwMode="auto">
          <a:xfrm>
            <a:off x="4520658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3" name="Straight Connector 22"/>
          <p:cNvCxnSpPr>
            <a:stCxn id="7" idx="2"/>
          </p:cNvCxnSpPr>
          <p:nvPr/>
        </p:nvCxnSpPr>
        <p:spPr bwMode="auto">
          <a:xfrm>
            <a:off x="7035258" y="18171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6" idx="1"/>
            <a:endCxn id="11" idx="0"/>
          </p:cNvCxnSpPr>
          <p:nvPr/>
        </p:nvCxnSpPr>
        <p:spPr bwMode="auto">
          <a:xfrm flipH="1">
            <a:off x="3695700" y="16324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5" name="Straight Connector 24"/>
          <p:cNvCxnSpPr>
            <a:stCxn id="7" idx="1"/>
          </p:cNvCxnSpPr>
          <p:nvPr/>
        </p:nvCxnSpPr>
        <p:spPr bwMode="auto">
          <a:xfrm flipH="1">
            <a:off x="6210300" y="16324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6" name="Straight Connector 25"/>
          <p:cNvCxnSpPr>
            <a:stCxn id="7" idx="3"/>
            <a:endCxn id="17" idx="0"/>
          </p:cNvCxnSpPr>
          <p:nvPr/>
        </p:nvCxnSpPr>
        <p:spPr bwMode="auto">
          <a:xfrm>
            <a:off x="7239000" y="16324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7" name="Freeform 26"/>
          <p:cNvSpPr/>
          <p:nvPr/>
        </p:nvSpPr>
        <p:spPr bwMode="auto">
          <a:xfrm>
            <a:off x="1105469" y="2591937"/>
            <a:ext cx="2620370" cy="307777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28" name="Freeform 27"/>
          <p:cNvSpPr/>
          <p:nvPr/>
        </p:nvSpPr>
        <p:spPr bwMode="auto">
          <a:xfrm>
            <a:off x="3712191" y="2605585"/>
            <a:ext cx="2552131" cy="341194"/>
          </a:xfrm>
          <a:custGeom>
            <a:avLst/>
            <a:gdLst>
              <a:gd name="connsiteX0" fmla="*/ 0 w 2552131"/>
              <a:gd name="connsiteY0" fmla="*/ 0 h 341194"/>
              <a:gd name="connsiteX1" fmla="*/ 1460310 w 2552131"/>
              <a:gd name="connsiteY1" fmla="*/ 341194 h 341194"/>
              <a:gd name="connsiteX2" fmla="*/ 2552131 w 2552131"/>
              <a:gd name="connsiteY2" fmla="*/ 0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2131" h="341194">
                <a:moveTo>
                  <a:pt x="0" y="0"/>
                </a:moveTo>
                <a:cubicBezTo>
                  <a:pt x="517477" y="170597"/>
                  <a:pt x="1034955" y="341194"/>
                  <a:pt x="1460310" y="341194"/>
                </a:cubicBezTo>
                <a:cubicBezTo>
                  <a:pt x="1885665" y="341194"/>
                  <a:pt x="2218898" y="170597"/>
                  <a:pt x="2552131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Freeform 28"/>
          <p:cNvSpPr/>
          <p:nvPr/>
        </p:nvSpPr>
        <p:spPr bwMode="auto">
          <a:xfrm>
            <a:off x="1132764" y="2605585"/>
            <a:ext cx="5145206" cy="103726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Freeform 29"/>
          <p:cNvSpPr/>
          <p:nvPr/>
        </p:nvSpPr>
        <p:spPr bwMode="auto">
          <a:xfrm>
            <a:off x="1965278" y="2605585"/>
            <a:ext cx="6045958" cy="887105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Freeform 30"/>
          <p:cNvSpPr/>
          <p:nvPr/>
        </p:nvSpPr>
        <p:spPr bwMode="auto">
          <a:xfrm>
            <a:off x="4558352" y="2578290"/>
            <a:ext cx="2538484" cy="54592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Freeform 31"/>
          <p:cNvSpPr/>
          <p:nvPr/>
        </p:nvSpPr>
        <p:spPr bwMode="auto">
          <a:xfrm>
            <a:off x="2797791" y="2591937"/>
            <a:ext cx="2538484" cy="450393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2797791" y="2579427"/>
            <a:ext cx="5268036" cy="1337485"/>
          </a:xfrm>
          <a:custGeom>
            <a:avLst/>
            <a:gdLst>
              <a:gd name="connsiteX0" fmla="*/ 0 w 5268036"/>
              <a:gd name="connsiteY0" fmla="*/ 13648 h 1337485"/>
              <a:gd name="connsiteX1" fmla="*/ 2483893 w 5268036"/>
              <a:gd name="connsiteY1" fmla="*/ 1337480 h 1337485"/>
              <a:gd name="connsiteX2" fmla="*/ 5268036 w 5268036"/>
              <a:gd name="connsiteY2" fmla="*/ 0 h 13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8036" h="1337485">
                <a:moveTo>
                  <a:pt x="0" y="13648"/>
                </a:moveTo>
                <a:cubicBezTo>
                  <a:pt x="802943" y="676701"/>
                  <a:pt x="1605887" y="1339755"/>
                  <a:pt x="2483893" y="1337480"/>
                </a:cubicBezTo>
                <a:cubicBezTo>
                  <a:pt x="3361899" y="1335205"/>
                  <a:pt x="5268036" y="0"/>
                  <a:pt x="526803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Freeform 34"/>
          <p:cNvSpPr/>
          <p:nvPr/>
        </p:nvSpPr>
        <p:spPr bwMode="auto">
          <a:xfrm>
            <a:off x="1951630" y="2593075"/>
            <a:ext cx="3384645" cy="941728"/>
          </a:xfrm>
          <a:custGeom>
            <a:avLst/>
            <a:gdLst>
              <a:gd name="connsiteX0" fmla="*/ 0 w 3384645"/>
              <a:gd name="connsiteY0" fmla="*/ 27295 h 941728"/>
              <a:gd name="connsiteX1" fmla="*/ 1760561 w 3384645"/>
              <a:gd name="connsiteY1" fmla="*/ 941695 h 941728"/>
              <a:gd name="connsiteX2" fmla="*/ 3384645 w 3384645"/>
              <a:gd name="connsiteY2" fmla="*/ 0 h 9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4645" h="941728">
                <a:moveTo>
                  <a:pt x="0" y="27295"/>
                </a:moveTo>
                <a:cubicBezTo>
                  <a:pt x="598227" y="486769"/>
                  <a:pt x="1196454" y="946244"/>
                  <a:pt x="1760561" y="941695"/>
                </a:cubicBezTo>
                <a:cubicBezTo>
                  <a:pt x="2324668" y="937146"/>
                  <a:pt x="2854656" y="468573"/>
                  <a:pt x="3384645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0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Building web-scale knowledge bases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33400" y="1981200"/>
            <a:ext cx="4114800" cy="2579132"/>
            <a:chOff x="533400" y="1981200"/>
            <a:chExt cx="4114800" cy="257913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" y="1981200"/>
              <a:ext cx="4114800" cy="221043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19200" y="4191000"/>
              <a:ext cx="25730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Google knowledge graph</a:t>
              </a:r>
              <a:endParaRPr lang="en-US" sz="1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05400" y="2133600"/>
            <a:ext cx="3633639" cy="1664732"/>
            <a:chOff x="5105400" y="2133600"/>
            <a:chExt cx="3633639" cy="1664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0200" y="2133600"/>
              <a:ext cx="2959305" cy="93986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791200" y="3048000"/>
              <a:ext cx="2229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MSR knowledge base</a:t>
              </a:r>
              <a:endParaRPr lang="en-US" sz="1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3429000"/>
              <a:ext cx="3633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/>
                <a:t>A Little Knowledge Goes a Long </a:t>
              </a:r>
              <a:r>
                <a:rPr lang="en-US" sz="1800" b="0" dirty="0" smtClean="0"/>
                <a:t>Way</a:t>
              </a:r>
              <a:r>
                <a:rPr lang="en-US" b="0" dirty="0" smtClean="0"/>
                <a:t>.</a:t>
              </a:r>
              <a:endParaRPr lang="en-US" b="0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4038600"/>
            <a:ext cx="2667000" cy="137769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09600" y="4754456"/>
            <a:ext cx="4572000" cy="1798744"/>
            <a:chOff x="609600" y="4754456"/>
            <a:chExt cx="3657599" cy="119566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" y="5029200"/>
              <a:ext cx="3657599" cy="92091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600" y="4754456"/>
              <a:ext cx="965315" cy="274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0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 [DHY07, DDH09]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Mapping between P-mediated and source schemas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Example mappings 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1({</a:t>
            </a:r>
            <a:r>
              <a:rPr lang="en-US" b="1" dirty="0" smtClean="0">
                <a:solidFill>
                  <a:srgbClr val="C00000"/>
                </a:solidFill>
              </a:rPr>
              <a:t>MS.t</a:t>
            </a:r>
            <a:r>
              <a:rPr lang="en-US" dirty="0" smtClean="0"/>
              <a:t>, S2.team, S4.club}, {</a:t>
            </a:r>
            <a:r>
              <a:rPr lang="en-US" b="1" dirty="0" err="1" smtClean="0">
                <a:solidFill>
                  <a:srgbClr val="C00000"/>
                </a:solidFill>
              </a:rPr>
              <a:t>MS.g</a:t>
            </a:r>
            <a:r>
              <a:rPr lang="en-US" dirty="0" smtClean="0"/>
              <a:t>, S4.matches</a:t>
            </a:r>
            <a:r>
              <a:rPr lang="en-US" dirty="0"/>
              <a:t>}, </a:t>
            </a:r>
            <a:r>
              <a:rPr lang="en-US" dirty="0" smtClean="0"/>
              <a:t>{</a:t>
            </a:r>
            <a:r>
              <a:rPr lang="en-US" b="1" dirty="0" smtClean="0">
                <a:solidFill>
                  <a:srgbClr val="C00000"/>
                </a:solidFill>
              </a:rPr>
              <a:t>MS.s</a:t>
            </a:r>
            <a:r>
              <a:rPr lang="en-US" dirty="0" smtClean="0"/>
              <a:t>, </a:t>
            </a:r>
            <a:r>
              <a:rPr lang="en-US" dirty="0"/>
              <a:t>S2.score})</a:t>
            </a:r>
          </a:p>
          <a:p>
            <a:pPr lvl="1"/>
            <a:r>
              <a:rPr lang="en-US" dirty="0" smtClean="0"/>
              <a:t>G2({</a:t>
            </a:r>
            <a:r>
              <a:rPr lang="en-US" b="1" dirty="0">
                <a:solidFill>
                  <a:srgbClr val="C00000"/>
                </a:solidFill>
              </a:rPr>
              <a:t>MS.t</a:t>
            </a:r>
            <a:r>
              <a:rPr lang="en-US" dirty="0"/>
              <a:t>, S2.team, S4.club}, {</a:t>
            </a:r>
            <a:r>
              <a:rPr lang="en-US" b="1" dirty="0" err="1">
                <a:solidFill>
                  <a:srgbClr val="C00000"/>
                </a:solidFill>
              </a:rPr>
              <a:t>MS.g</a:t>
            </a:r>
            <a:r>
              <a:rPr lang="en-US" dirty="0"/>
              <a:t>, </a:t>
            </a:r>
            <a:r>
              <a:rPr lang="en-US" dirty="0" smtClean="0"/>
              <a:t>S2.score}, </a:t>
            </a:r>
            <a:r>
              <a:rPr lang="en-US" dirty="0"/>
              <a:t>{</a:t>
            </a:r>
            <a:r>
              <a:rPr lang="en-US" b="1" dirty="0">
                <a:solidFill>
                  <a:srgbClr val="C00000"/>
                </a:solidFill>
              </a:rPr>
              <a:t>MS.s</a:t>
            </a:r>
            <a:r>
              <a:rPr lang="en-US" dirty="0"/>
              <a:t>, </a:t>
            </a:r>
            <a:r>
              <a:rPr lang="en-US" dirty="0" smtClean="0"/>
              <a:t>S4.matches})</a:t>
            </a:r>
            <a:endParaRPr lang="en-US" dirty="0"/>
          </a:p>
          <a:p>
            <a:pPr lvl="1"/>
            <a:r>
              <a:rPr lang="en-US" dirty="0" smtClean="0"/>
              <a:t>G </a:t>
            </a:r>
            <a:r>
              <a:rPr lang="en-US" dirty="0"/>
              <a:t>= </a:t>
            </a:r>
            <a:r>
              <a:rPr lang="en-US" dirty="0" smtClean="0"/>
              <a:t>{(G1</a:t>
            </a:r>
            <a:r>
              <a:rPr lang="en-US" dirty="0"/>
              <a:t>, </a:t>
            </a:r>
            <a:r>
              <a:rPr lang="en-US" dirty="0" smtClean="0"/>
              <a:t>0.6), (G2</a:t>
            </a:r>
            <a:r>
              <a:rPr lang="en-US" dirty="0"/>
              <a:t>, 0.2), </a:t>
            </a:r>
            <a:r>
              <a:rPr lang="en-US" dirty="0" smtClean="0"/>
              <a:t>(G3</a:t>
            </a:r>
            <a:r>
              <a:rPr lang="en-US" dirty="0"/>
              <a:t>, </a:t>
            </a:r>
            <a:r>
              <a:rPr lang="en-US" dirty="0" smtClean="0"/>
              <a:t>0.1), (G4, 0.1)}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52600" y="2057400"/>
            <a:ext cx="4956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MS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16916" y="20574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37" name="TextBox 36"/>
          <p:cNvSpPr txBox="1"/>
          <p:nvPr/>
        </p:nvSpPr>
        <p:spPr>
          <a:xfrm>
            <a:off x="6831516" y="20574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762000" y="2787134"/>
            <a:ext cx="767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n</a:t>
            </a:r>
            <a:r>
              <a:rPr lang="en-US" sz="1800" b="0" dirty="0" smtClean="0"/>
              <a:t>           </a:t>
            </a:r>
            <a:r>
              <a:rPr lang="en-US" sz="1800" dirty="0" smtClean="0">
                <a:solidFill>
                  <a:srgbClr val="C00000"/>
                </a:solidFill>
              </a:rPr>
              <a:t>t</a:t>
            </a:r>
            <a:r>
              <a:rPr lang="en-US" sz="1800" b="0" dirty="0" smtClean="0"/>
              <a:t>          </a:t>
            </a:r>
            <a:r>
              <a:rPr lang="en-US" sz="1800" dirty="0" smtClean="0">
                <a:solidFill>
                  <a:srgbClr val="C00000"/>
                </a:solidFill>
              </a:rPr>
              <a:t>g</a:t>
            </a:r>
            <a:r>
              <a:rPr lang="en-US" sz="1800" b="0" dirty="0" smtClean="0"/>
              <a:t>      </a:t>
            </a:r>
            <a:r>
              <a:rPr lang="en-US" sz="1800" b="0" dirty="0"/>
              <a:t> </a:t>
            </a:r>
            <a:r>
              <a:rPr lang="en-US" sz="1800" b="0" dirty="0" smtClean="0"/>
              <a:t>     </a:t>
            </a:r>
            <a:r>
              <a:rPr lang="en-US" sz="1800" dirty="0" smtClean="0">
                <a:solidFill>
                  <a:srgbClr val="C00000"/>
                </a:solidFill>
              </a:rPr>
              <a:t>s</a:t>
            </a:r>
            <a:r>
              <a:rPr lang="en-US" sz="1800" b="0" dirty="0" smtClean="0"/>
              <a:t>         name      team     score         name      club      matches</a:t>
            </a:r>
            <a:endParaRPr lang="en-US" sz="1800" b="0" dirty="0"/>
          </a:p>
        </p:txBody>
      </p:sp>
      <p:sp>
        <p:nvSpPr>
          <p:cNvPr id="41" name="Oval 40"/>
          <p:cNvSpPr/>
          <p:nvPr/>
        </p:nvSpPr>
        <p:spPr bwMode="auto">
          <a:xfrm>
            <a:off x="33528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41910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58674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7056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4907280" y="27871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7452360" y="27871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50" name="Straight Arrow Connector 49"/>
          <p:cNvCxnSpPr>
            <a:stCxn id="36" idx="3"/>
            <a:endCxn id="46" idx="0"/>
          </p:cNvCxnSpPr>
          <p:nvPr/>
        </p:nvCxnSpPr>
        <p:spPr bwMode="auto">
          <a:xfrm>
            <a:off x="4724400" y="22420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52" name="Straight Connector 51"/>
          <p:cNvCxnSpPr>
            <a:stCxn id="36" idx="2"/>
            <a:endCxn id="42" idx="0"/>
          </p:cNvCxnSpPr>
          <p:nvPr/>
        </p:nvCxnSpPr>
        <p:spPr bwMode="auto">
          <a:xfrm>
            <a:off x="4520658" y="24267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3" name="Straight Connector 52"/>
          <p:cNvCxnSpPr>
            <a:stCxn id="37" idx="2"/>
          </p:cNvCxnSpPr>
          <p:nvPr/>
        </p:nvCxnSpPr>
        <p:spPr bwMode="auto">
          <a:xfrm>
            <a:off x="7035258" y="24267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4" name="Straight Connector 53"/>
          <p:cNvCxnSpPr>
            <a:stCxn id="36" idx="1"/>
            <a:endCxn id="41" idx="0"/>
          </p:cNvCxnSpPr>
          <p:nvPr/>
        </p:nvCxnSpPr>
        <p:spPr bwMode="auto">
          <a:xfrm flipH="1">
            <a:off x="3695700" y="22420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5" name="Straight Connector 54"/>
          <p:cNvCxnSpPr>
            <a:stCxn id="37" idx="1"/>
          </p:cNvCxnSpPr>
          <p:nvPr/>
        </p:nvCxnSpPr>
        <p:spPr bwMode="auto">
          <a:xfrm flipH="1">
            <a:off x="6210300" y="22420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6" name="Straight Connector 55"/>
          <p:cNvCxnSpPr>
            <a:stCxn id="37" idx="3"/>
            <a:endCxn id="47" idx="0"/>
          </p:cNvCxnSpPr>
          <p:nvPr/>
        </p:nvCxnSpPr>
        <p:spPr bwMode="auto">
          <a:xfrm>
            <a:off x="7239000" y="22420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7" name="Freeform 56"/>
          <p:cNvSpPr/>
          <p:nvPr/>
        </p:nvSpPr>
        <p:spPr bwMode="auto">
          <a:xfrm>
            <a:off x="990600" y="3183064"/>
            <a:ext cx="2735239" cy="352848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59" name="Freeform 58"/>
          <p:cNvSpPr/>
          <p:nvPr/>
        </p:nvSpPr>
        <p:spPr bwMode="auto">
          <a:xfrm>
            <a:off x="914400" y="3187178"/>
            <a:ext cx="5363570" cy="1065267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Freeform 59"/>
          <p:cNvSpPr/>
          <p:nvPr/>
        </p:nvSpPr>
        <p:spPr bwMode="auto">
          <a:xfrm>
            <a:off x="2358218" y="3156467"/>
            <a:ext cx="5653017" cy="945824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1" name="Freeform 60"/>
          <p:cNvSpPr/>
          <p:nvPr/>
        </p:nvSpPr>
        <p:spPr bwMode="auto">
          <a:xfrm>
            <a:off x="1752600" y="3156466"/>
            <a:ext cx="2843284" cy="577348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2" name="Freeform 61"/>
          <p:cNvSpPr/>
          <p:nvPr/>
        </p:nvSpPr>
        <p:spPr bwMode="auto">
          <a:xfrm>
            <a:off x="2971801" y="3156466"/>
            <a:ext cx="2364474" cy="495465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3" name="Freeform 62"/>
          <p:cNvSpPr/>
          <p:nvPr/>
        </p:nvSpPr>
        <p:spPr bwMode="auto">
          <a:xfrm>
            <a:off x="2971801" y="3200401"/>
            <a:ext cx="5094025" cy="1326112"/>
          </a:xfrm>
          <a:custGeom>
            <a:avLst/>
            <a:gdLst>
              <a:gd name="connsiteX0" fmla="*/ 0 w 5268036"/>
              <a:gd name="connsiteY0" fmla="*/ 13648 h 1337485"/>
              <a:gd name="connsiteX1" fmla="*/ 2483893 w 5268036"/>
              <a:gd name="connsiteY1" fmla="*/ 1337480 h 1337485"/>
              <a:gd name="connsiteX2" fmla="*/ 5268036 w 5268036"/>
              <a:gd name="connsiteY2" fmla="*/ 0 h 13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8036" h="1337485">
                <a:moveTo>
                  <a:pt x="0" y="13648"/>
                </a:moveTo>
                <a:cubicBezTo>
                  <a:pt x="802943" y="676701"/>
                  <a:pt x="1605887" y="1339755"/>
                  <a:pt x="2483893" y="1337480"/>
                </a:cubicBezTo>
                <a:cubicBezTo>
                  <a:pt x="3361899" y="1335205"/>
                  <a:pt x="5268036" y="0"/>
                  <a:pt x="526803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4" name="Freeform 63"/>
          <p:cNvSpPr/>
          <p:nvPr/>
        </p:nvSpPr>
        <p:spPr bwMode="auto">
          <a:xfrm>
            <a:off x="2358219" y="3156466"/>
            <a:ext cx="2978056" cy="987937"/>
          </a:xfrm>
          <a:custGeom>
            <a:avLst/>
            <a:gdLst>
              <a:gd name="connsiteX0" fmla="*/ 0 w 3384645"/>
              <a:gd name="connsiteY0" fmla="*/ 27295 h 941728"/>
              <a:gd name="connsiteX1" fmla="*/ 1760561 w 3384645"/>
              <a:gd name="connsiteY1" fmla="*/ 941695 h 941728"/>
              <a:gd name="connsiteX2" fmla="*/ 3384645 w 3384645"/>
              <a:gd name="connsiteY2" fmla="*/ 0 h 9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4645" h="941728">
                <a:moveTo>
                  <a:pt x="0" y="27295"/>
                </a:moveTo>
                <a:cubicBezTo>
                  <a:pt x="598227" y="486769"/>
                  <a:pt x="1196454" y="946244"/>
                  <a:pt x="1760561" y="941695"/>
                </a:cubicBezTo>
                <a:cubicBezTo>
                  <a:pt x="2324668" y="937146"/>
                  <a:pt x="2854656" y="468573"/>
                  <a:pt x="3384645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6858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13716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19812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26670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0" name="Straight Connector 69"/>
          <p:cNvCxnSpPr>
            <a:stCxn id="35" idx="1"/>
          </p:cNvCxnSpPr>
          <p:nvPr/>
        </p:nvCxnSpPr>
        <p:spPr bwMode="auto">
          <a:xfrm flipH="1">
            <a:off x="914400" y="2242066"/>
            <a:ext cx="838200" cy="5318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2" name="Straight Connector 71"/>
          <p:cNvCxnSpPr>
            <a:stCxn id="35" idx="3"/>
            <a:endCxn id="68" idx="0"/>
          </p:cNvCxnSpPr>
          <p:nvPr/>
        </p:nvCxnSpPr>
        <p:spPr bwMode="auto">
          <a:xfrm>
            <a:off x="2248249" y="2242066"/>
            <a:ext cx="647351" cy="5318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4" name="Straight Connector 73"/>
          <p:cNvCxnSpPr>
            <a:stCxn id="35" idx="2"/>
            <a:endCxn id="66" idx="0"/>
          </p:cNvCxnSpPr>
          <p:nvPr/>
        </p:nvCxnSpPr>
        <p:spPr bwMode="auto">
          <a:xfrm flipH="1">
            <a:off x="1600200" y="2426732"/>
            <a:ext cx="400225" cy="3471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6" name="Straight Connector 75"/>
          <p:cNvCxnSpPr>
            <a:stCxn id="67" idx="0"/>
            <a:endCxn id="35" idx="2"/>
          </p:cNvCxnSpPr>
          <p:nvPr/>
        </p:nvCxnSpPr>
        <p:spPr bwMode="auto">
          <a:xfrm flipH="1" flipV="1">
            <a:off x="2000425" y="2426732"/>
            <a:ext cx="209375" cy="3471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78" name="Freeform 77"/>
          <p:cNvSpPr/>
          <p:nvPr/>
        </p:nvSpPr>
        <p:spPr bwMode="auto">
          <a:xfrm>
            <a:off x="1752600" y="3156466"/>
            <a:ext cx="5295900" cy="123265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64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 [DHY07, DDH09]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Mapping between P-mediated and source schemas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Answering queries on P-mediated schema based on P-mappings</a:t>
            </a:r>
          </a:p>
          <a:p>
            <a:pPr lvl="1"/>
            <a:r>
              <a:rPr lang="en-US" dirty="0" smtClean="0"/>
              <a:t>By table semantics: one mapping is correct for all tuples</a:t>
            </a:r>
          </a:p>
          <a:p>
            <a:pPr lvl="1"/>
            <a:r>
              <a:rPr lang="en-US" dirty="0" smtClean="0"/>
              <a:t>By tuple semantics: different mappings correct for different tuples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52600" y="2057400"/>
            <a:ext cx="4956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MS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16916" y="20574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37" name="TextBox 36"/>
          <p:cNvSpPr txBox="1"/>
          <p:nvPr/>
        </p:nvSpPr>
        <p:spPr>
          <a:xfrm>
            <a:off x="6831516" y="20574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762000" y="2787134"/>
            <a:ext cx="767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n</a:t>
            </a:r>
            <a:r>
              <a:rPr lang="en-US" sz="1800" b="0" dirty="0" smtClean="0"/>
              <a:t>           </a:t>
            </a:r>
            <a:r>
              <a:rPr lang="en-US" sz="1800" dirty="0" smtClean="0">
                <a:solidFill>
                  <a:srgbClr val="C00000"/>
                </a:solidFill>
              </a:rPr>
              <a:t>t</a:t>
            </a:r>
            <a:r>
              <a:rPr lang="en-US" sz="1800" b="0" dirty="0" smtClean="0"/>
              <a:t>          </a:t>
            </a:r>
            <a:r>
              <a:rPr lang="en-US" sz="1800" dirty="0" smtClean="0">
                <a:solidFill>
                  <a:srgbClr val="C00000"/>
                </a:solidFill>
              </a:rPr>
              <a:t>g</a:t>
            </a:r>
            <a:r>
              <a:rPr lang="en-US" sz="1800" b="0" dirty="0" smtClean="0"/>
              <a:t>      </a:t>
            </a:r>
            <a:r>
              <a:rPr lang="en-US" sz="1800" b="0" dirty="0"/>
              <a:t> </a:t>
            </a:r>
            <a:r>
              <a:rPr lang="en-US" sz="1800" b="0" dirty="0" smtClean="0"/>
              <a:t>     </a:t>
            </a:r>
            <a:r>
              <a:rPr lang="en-US" sz="1800" dirty="0" smtClean="0">
                <a:solidFill>
                  <a:srgbClr val="C00000"/>
                </a:solidFill>
              </a:rPr>
              <a:t>s</a:t>
            </a:r>
            <a:r>
              <a:rPr lang="en-US" sz="1800" b="0" dirty="0" smtClean="0"/>
              <a:t>         name      team     score         name      club      matches</a:t>
            </a:r>
            <a:endParaRPr lang="en-US" sz="1800" b="0" dirty="0"/>
          </a:p>
        </p:txBody>
      </p:sp>
      <p:sp>
        <p:nvSpPr>
          <p:cNvPr id="41" name="Oval 40"/>
          <p:cNvSpPr/>
          <p:nvPr/>
        </p:nvSpPr>
        <p:spPr bwMode="auto">
          <a:xfrm>
            <a:off x="33528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41910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58674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705600" y="27871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4907280" y="27871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7452360" y="27871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50" name="Straight Arrow Connector 49"/>
          <p:cNvCxnSpPr>
            <a:stCxn id="36" idx="3"/>
            <a:endCxn id="46" idx="0"/>
          </p:cNvCxnSpPr>
          <p:nvPr/>
        </p:nvCxnSpPr>
        <p:spPr bwMode="auto">
          <a:xfrm>
            <a:off x="4724400" y="22420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52" name="Straight Connector 51"/>
          <p:cNvCxnSpPr>
            <a:stCxn id="36" idx="2"/>
            <a:endCxn id="42" idx="0"/>
          </p:cNvCxnSpPr>
          <p:nvPr/>
        </p:nvCxnSpPr>
        <p:spPr bwMode="auto">
          <a:xfrm>
            <a:off x="4520658" y="24267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3" name="Straight Connector 52"/>
          <p:cNvCxnSpPr>
            <a:stCxn id="37" idx="2"/>
          </p:cNvCxnSpPr>
          <p:nvPr/>
        </p:nvCxnSpPr>
        <p:spPr bwMode="auto">
          <a:xfrm>
            <a:off x="7035258" y="24267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4" name="Straight Connector 53"/>
          <p:cNvCxnSpPr>
            <a:stCxn id="36" idx="1"/>
            <a:endCxn id="41" idx="0"/>
          </p:cNvCxnSpPr>
          <p:nvPr/>
        </p:nvCxnSpPr>
        <p:spPr bwMode="auto">
          <a:xfrm flipH="1">
            <a:off x="3695700" y="22420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5" name="Straight Connector 54"/>
          <p:cNvCxnSpPr>
            <a:stCxn id="37" idx="1"/>
          </p:cNvCxnSpPr>
          <p:nvPr/>
        </p:nvCxnSpPr>
        <p:spPr bwMode="auto">
          <a:xfrm flipH="1">
            <a:off x="6210300" y="22420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6" name="Straight Connector 55"/>
          <p:cNvCxnSpPr>
            <a:stCxn id="37" idx="3"/>
            <a:endCxn id="47" idx="0"/>
          </p:cNvCxnSpPr>
          <p:nvPr/>
        </p:nvCxnSpPr>
        <p:spPr bwMode="auto">
          <a:xfrm>
            <a:off x="7239000" y="22420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7" name="Freeform 56"/>
          <p:cNvSpPr/>
          <p:nvPr/>
        </p:nvSpPr>
        <p:spPr bwMode="auto">
          <a:xfrm>
            <a:off x="990600" y="3183064"/>
            <a:ext cx="2735239" cy="352848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59" name="Freeform 58"/>
          <p:cNvSpPr/>
          <p:nvPr/>
        </p:nvSpPr>
        <p:spPr bwMode="auto">
          <a:xfrm>
            <a:off x="914400" y="3187178"/>
            <a:ext cx="5363570" cy="1065267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Freeform 59"/>
          <p:cNvSpPr/>
          <p:nvPr/>
        </p:nvSpPr>
        <p:spPr bwMode="auto">
          <a:xfrm>
            <a:off x="2358218" y="3156467"/>
            <a:ext cx="5653017" cy="945824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1" name="Freeform 60"/>
          <p:cNvSpPr/>
          <p:nvPr/>
        </p:nvSpPr>
        <p:spPr bwMode="auto">
          <a:xfrm>
            <a:off x="1752600" y="3156466"/>
            <a:ext cx="2843284" cy="577348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2" name="Freeform 61"/>
          <p:cNvSpPr/>
          <p:nvPr/>
        </p:nvSpPr>
        <p:spPr bwMode="auto">
          <a:xfrm>
            <a:off x="2971801" y="3156466"/>
            <a:ext cx="2364474" cy="495465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3" name="Freeform 62"/>
          <p:cNvSpPr/>
          <p:nvPr/>
        </p:nvSpPr>
        <p:spPr bwMode="auto">
          <a:xfrm>
            <a:off x="2971801" y="3200401"/>
            <a:ext cx="5094025" cy="1326112"/>
          </a:xfrm>
          <a:custGeom>
            <a:avLst/>
            <a:gdLst>
              <a:gd name="connsiteX0" fmla="*/ 0 w 5268036"/>
              <a:gd name="connsiteY0" fmla="*/ 13648 h 1337485"/>
              <a:gd name="connsiteX1" fmla="*/ 2483893 w 5268036"/>
              <a:gd name="connsiteY1" fmla="*/ 1337480 h 1337485"/>
              <a:gd name="connsiteX2" fmla="*/ 5268036 w 5268036"/>
              <a:gd name="connsiteY2" fmla="*/ 0 h 13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8036" h="1337485">
                <a:moveTo>
                  <a:pt x="0" y="13648"/>
                </a:moveTo>
                <a:cubicBezTo>
                  <a:pt x="802943" y="676701"/>
                  <a:pt x="1605887" y="1339755"/>
                  <a:pt x="2483893" y="1337480"/>
                </a:cubicBezTo>
                <a:cubicBezTo>
                  <a:pt x="3361899" y="1335205"/>
                  <a:pt x="5268036" y="0"/>
                  <a:pt x="526803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4" name="Freeform 63"/>
          <p:cNvSpPr/>
          <p:nvPr/>
        </p:nvSpPr>
        <p:spPr bwMode="auto">
          <a:xfrm>
            <a:off x="2358219" y="3156466"/>
            <a:ext cx="2978056" cy="987937"/>
          </a:xfrm>
          <a:custGeom>
            <a:avLst/>
            <a:gdLst>
              <a:gd name="connsiteX0" fmla="*/ 0 w 3384645"/>
              <a:gd name="connsiteY0" fmla="*/ 27295 h 941728"/>
              <a:gd name="connsiteX1" fmla="*/ 1760561 w 3384645"/>
              <a:gd name="connsiteY1" fmla="*/ 941695 h 941728"/>
              <a:gd name="connsiteX2" fmla="*/ 3384645 w 3384645"/>
              <a:gd name="connsiteY2" fmla="*/ 0 h 9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4645" h="941728">
                <a:moveTo>
                  <a:pt x="0" y="27295"/>
                </a:moveTo>
                <a:cubicBezTo>
                  <a:pt x="598227" y="486769"/>
                  <a:pt x="1196454" y="946244"/>
                  <a:pt x="1760561" y="941695"/>
                </a:cubicBezTo>
                <a:cubicBezTo>
                  <a:pt x="2324668" y="937146"/>
                  <a:pt x="2854656" y="468573"/>
                  <a:pt x="3384645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6858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13716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19812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2667000" y="2773912"/>
            <a:ext cx="4572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0" name="Straight Connector 69"/>
          <p:cNvCxnSpPr>
            <a:stCxn id="35" idx="1"/>
          </p:cNvCxnSpPr>
          <p:nvPr/>
        </p:nvCxnSpPr>
        <p:spPr bwMode="auto">
          <a:xfrm flipH="1">
            <a:off x="914400" y="2242066"/>
            <a:ext cx="838200" cy="5318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2" name="Straight Connector 71"/>
          <p:cNvCxnSpPr>
            <a:stCxn id="35" idx="3"/>
            <a:endCxn id="68" idx="0"/>
          </p:cNvCxnSpPr>
          <p:nvPr/>
        </p:nvCxnSpPr>
        <p:spPr bwMode="auto">
          <a:xfrm>
            <a:off x="2248249" y="2242066"/>
            <a:ext cx="647351" cy="5318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4" name="Straight Connector 73"/>
          <p:cNvCxnSpPr>
            <a:stCxn id="35" idx="2"/>
            <a:endCxn id="66" idx="0"/>
          </p:cNvCxnSpPr>
          <p:nvPr/>
        </p:nvCxnSpPr>
        <p:spPr bwMode="auto">
          <a:xfrm flipH="1">
            <a:off x="1600200" y="2426732"/>
            <a:ext cx="400225" cy="3471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6" name="Straight Connector 75"/>
          <p:cNvCxnSpPr>
            <a:stCxn id="67" idx="0"/>
            <a:endCxn id="35" idx="2"/>
          </p:cNvCxnSpPr>
          <p:nvPr/>
        </p:nvCxnSpPr>
        <p:spPr bwMode="auto">
          <a:xfrm flipH="1" flipV="1">
            <a:off x="2000425" y="2426732"/>
            <a:ext cx="209375" cy="3471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78" name="Freeform 77"/>
          <p:cNvSpPr/>
          <p:nvPr/>
        </p:nvSpPr>
        <p:spPr bwMode="auto">
          <a:xfrm>
            <a:off x="1752600" y="3156466"/>
            <a:ext cx="5295900" cy="123265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5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Keyword Search Based Integration [TJM+08]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idea: information need driven integration</a:t>
            </a:r>
          </a:p>
          <a:p>
            <a:pPr lvl="1"/>
            <a:r>
              <a:rPr lang="en-US" dirty="0" smtClean="0"/>
              <a:t>Search graph: source tables with weighted associations</a:t>
            </a:r>
          </a:p>
          <a:p>
            <a:pPr lvl="1"/>
            <a:r>
              <a:rPr lang="en-US" dirty="0" smtClean="0"/>
              <a:t>Query keywords: matched to elements in different sources</a:t>
            </a:r>
          </a:p>
          <a:p>
            <a:pPr lvl="1"/>
            <a:r>
              <a:rPr lang="en-US" dirty="0"/>
              <a:t>Derive top-k SQL view, using Steiner tree on search </a:t>
            </a:r>
            <a:r>
              <a:rPr lang="en-US" dirty="0" smtClean="0"/>
              <a:t>graph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S1</a:t>
            </a:r>
            <a:endParaRPr lang="en-US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4316916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6831516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4006334"/>
            <a:ext cx="772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name     games      runs         name      team     score         name      club      matches</a:t>
            </a:r>
            <a:endParaRPr lang="en-US" sz="1800" b="0" dirty="0"/>
          </a:p>
        </p:txBody>
      </p:sp>
      <p:sp>
        <p:nvSpPr>
          <p:cNvPr id="13" name="Oval 12"/>
          <p:cNvSpPr/>
          <p:nvPr/>
        </p:nvSpPr>
        <p:spPr bwMode="auto">
          <a:xfrm>
            <a:off x="7620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4384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3528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1910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8674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7056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539240" y="40063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907280" y="40063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7452360" y="40063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6" name="Straight Arrow Connector 25"/>
          <p:cNvCxnSpPr>
            <a:stCxn id="6" idx="1"/>
            <a:endCxn id="13" idx="0"/>
          </p:cNvCxnSpPr>
          <p:nvPr/>
        </p:nvCxnSpPr>
        <p:spPr bwMode="auto">
          <a:xfrm flipH="1">
            <a:off x="1104900" y="3461266"/>
            <a:ext cx="6477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6" idx="3"/>
          </p:cNvCxnSpPr>
          <p:nvPr/>
        </p:nvCxnSpPr>
        <p:spPr bwMode="auto">
          <a:xfrm>
            <a:off x="2160084" y="3461266"/>
            <a:ext cx="62121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7" idx="3"/>
            <a:endCxn id="21" idx="0"/>
          </p:cNvCxnSpPr>
          <p:nvPr/>
        </p:nvCxnSpPr>
        <p:spPr bwMode="auto">
          <a:xfrm>
            <a:off x="4724400" y="34612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8" name="Straight Connector 37"/>
          <p:cNvCxnSpPr>
            <a:stCxn id="6" idx="2"/>
            <a:endCxn id="20" idx="0"/>
          </p:cNvCxnSpPr>
          <p:nvPr/>
        </p:nvCxnSpPr>
        <p:spPr bwMode="auto">
          <a:xfrm flipH="1">
            <a:off x="1950720" y="3645932"/>
            <a:ext cx="562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0" name="Straight Connector 39"/>
          <p:cNvCxnSpPr>
            <a:stCxn id="7" idx="2"/>
            <a:endCxn id="16" idx="0"/>
          </p:cNvCxnSpPr>
          <p:nvPr/>
        </p:nvCxnSpPr>
        <p:spPr bwMode="auto">
          <a:xfrm>
            <a:off x="4520658" y="36459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" name="Straight Connector 41"/>
          <p:cNvCxnSpPr>
            <a:stCxn id="8" idx="2"/>
          </p:cNvCxnSpPr>
          <p:nvPr/>
        </p:nvCxnSpPr>
        <p:spPr bwMode="auto">
          <a:xfrm>
            <a:off x="7035258" y="36459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4" name="Straight Connector 43"/>
          <p:cNvCxnSpPr>
            <a:stCxn id="7" idx="1"/>
            <a:endCxn id="15" idx="0"/>
          </p:cNvCxnSpPr>
          <p:nvPr/>
        </p:nvCxnSpPr>
        <p:spPr bwMode="auto">
          <a:xfrm flipH="1">
            <a:off x="3695700" y="34612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6" name="Straight Connector 45"/>
          <p:cNvCxnSpPr>
            <a:stCxn id="8" idx="1"/>
          </p:cNvCxnSpPr>
          <p:nvPr/>
        </p:nvCxnSpPr>
        <p:spPr bwMode="auto">
          <a:xfrm flipH="1">
            <a:off x="6210300" y="34612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22" idx="0"/>
          </p:cNvCxnSpPr>
          <p:nvPr/>
        </p:nvCxnSpPr>
        <p:spPr bwMode="auto">
          <a:xfrm>
            <a:off x="7239000" y="34612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0" name="Freeform 49"/>
          <p:cNvSpPr/>
          <p:nvPr/>
        </p:nvSpPr>
        <p:spPr bwMode="auto">
          <a:xfrm>
            <a:off x="1105469" y="4420737"/>
            <a:ext cx="2620370" cy="307777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3712191" y="4434385"/>
            <a:ext cx="2552131" cy="341194"/>
          </a:xfrm>
          <a:custGeom>
            <a:avLst/>
            <a:gdLst>
              <a:gd name="connsiteX0" fmla="*/ 0 w 2552131"/>
              <a:gd name="connsiteY0" fmla="*/ 0 h 341194"/>
              <a:gd name="connsiteX1" fmla="*/ 1460310 w 2552131"/>
              <a:gd name="connsiteY1" fmla="*/ 341194 h 341194"/>
              <a:gd name="connsiteX2" fmla="*/ 2552131 w 2552131"/>
              <a:gd name="connsiteY2" fmla="*/ 0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2131" h="341194">
                <a:moveTo>
                  <a:pt x="0" y="0"/>
                </a:moveTo>
                <a:cubicBezTo>
                  <a:pt x="517477" y="170597"/>
                  <a:pt x="1034955" y="341194"/>
                  <a:pt x="1460310" y="341194"/>
                </a:cubicBezTo>
                <a:cubicBezTo>
                  <a:pt x="1885665" y="341194"/>
                  <a:pt x="2218898" y="170597"/>
                  <a:pt x="2552131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1132764" y="4434385"/>
            <a:ext cx="5145206" cy="103726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1965278" y="4434385"/>
            <a:ext cx="6045958" cy="887105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5" name="Freeform 54"/>
          <p:cNvSpPr/>
          <p:nvPr/>
        </p:nvSpPr>
        <p:spPr bwMode="auto">
          <a:xfrm>
            <a:off x="4558352" y="4407090"/>
            <a:ext cx="2538484" cy="54592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2797791" y="4420737"/>
            <a:ext cx="2538484" cy="450393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438400" y="5791200"/>
            <a:ext cx="5394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7661                                                                   Queensland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64" name="Straight Connector 63"/>
          <p:cNvCxnSpPr>
            <a:stCxn id="55" idx="2"/>
          </p:cNvCxnSpPr>
          <p:nvPr/>
        </p:nvCxnSpPr>
        <p:spPr bwMode="auto">
          <a:xfrm>
            <a:off x="7096836" y="4407090"/>
            <a:ext cx="0" cy="13841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14" idx="4"/>
          </p:cNvCxnSpPr>
          <p:nvPr/>
        </p:nvCxnSpPr>
        <p:spPr bwMode="auto">
          <a:xfrm>
            <a:off x="2781300" y="4419600"/>
            <a:ext cx="16491" cy="1371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930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Keyword Search Based Integration [TJM+08]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idea: information need driven integration</a:t>
            </a:r>
          </a:p>
          <a:p>
            <a:pPr lvl="1"/>
            <a:r>
              <a:rPr lang="en-US" dirty="0" smtClean="0"/>
              <a:t>Search graph: source tables with weighted associations</a:t>
            </a:r>
          </a:p>
          <a:p>
            <a:pPr lvl="1"/>
            <a:r>
              <a:rPr lang="en-US" dirty="0" smtClean="0"/>
              <a:t>Query keywords: matched to elements in different sources</a:t>
            </a:r>
          </a:p>
          <a:p>
            <a:pPr lvl="1"/>
            <a:r>
              <a:rPr lang="en-US" dirty="0" smtClean="0"/>
              <a:t>Derive top-k SQL view, using Steiner tree on search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S1</a:t>
            </a:r>
            <a:endParaRPr lang="en-US" sz="18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4316916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S2</a:t>
            </a:r>
            <a:endParaRPr lang="en-US" sz="18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6831516" y="32766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S4</a:t>
            </a:r>
            <a:endParaRPr lang="en-US" sz="18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4006334"/>
            <a:ext cx="772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name     games      runs         name      team     score         name      club      matches</a:t>
            </a:r>
            <a:endParaRPr lang="en-US" sz="1800" b="0" dirty="0"/>
          </a:p>
        </p:txBody>
      </p:sp>
      <p:sp>
        <p:nvSpPr>
          <p:cNvPr id="13" name="Oval 12"/>
          <p:cNvSpPr/>
          <p:nvPr/>
        </p:nvSpPr>
        <p:spPr bwMode="auto">
          <a:xfrm>
            <a:off x="7620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4384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3528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1910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8674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705600" y="40063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539240" y="40063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907280" y="40063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7452360" y="4006334"/>
            <a:ext cx="100584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6" name="Straight Arrow Connector 25"/>
          <p:cNvCxnSpPr>
            <a:stCxn id="6" idx="1"/>
            <a:endCxn id="13" idx="0"/>
          </p:cNvCxnSpPr>
          <p:nvPr/>
        </p:nvCxnSpPr>
        <p:spPr bwMode="auto">
          <a:xfrm flipH="1">
            <a:off x="1104900" y="3461266"/>
            <a:ext cx="6477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6" idx="3"/>
          </p:cNvCxnSpPr>
          <p:nvPr/>
        </p:nvCxnSpPr>
        <p:spPr bwMode="auto">
          <a:xfrm>
            <a:off x="2160084" y="3461266"/>
            <a:ext cx="62121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7" idx="3"/>
            <a:endCxn id="21" idx="0"/>
          </p:cNvCxnSpPr>
          <p:nvPr/>
        </p:nvCxnSpPr>
        <p:spPr bwMode="auto">
          <a:xfrm>
            <a:off x="4724400" y="3461266"/>
            <a:ext cx="5486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8" name="Straight Connector 37"/>
          <p:cNvCxnSpPr>
            <a:stCxn id="6" idx="2"/>
            <a:endCxn id="20" idx="0"/>
          </p:cNvCxnSpPr>
          <p:nvPr/>
        </p:nvCxnSpPr>
        <p:spPr bwMode="auto">
          <a:xfrm flipH="1">
            <a:off x="1950720" y="3645932"/>
            <a:ext cx="562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0" name="Straight Connector 39"/>
          <p:cNvCxnSpPr>
            <a:stCxn id="7" idx="2"/>
            <a:endCxn id="16" idx="0"/>
          </p:cNvCxnSpPr>
          <p:nvPr/>
        </p:nvCxnSpPr>
        <p:spPr bwMode="auto">
          <a:xfrm>
            <a:off x="4520658" y="36459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" name="Straight Connector 41"/>
          <p:cNvCxnSpPr>
            <a:stCxn id="8" idx="2"/>
          </p:cNvCxnSpPr>
          <p:nvPr/>
        </p:nvCxnSpPr>
        <p:spPr bwMode="auto">
          <a:xfrm>
            <a:off x="7035258" y="3645932"/>
            <a:ext cx="0" cy="3926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4" name="Straight Connector 43"/>
          <p:cNvCxnSpPr>
            <a:stCxn id="7" idx="1"/>
            <a:endCxn id="15" idx="0"/>
          </p:cNvCxnSpPr>
          <p:nvPr/>
        </p:nvCxnSpPr>
        <p:spPr bwMode="auto">
          <a:xfrm flipH="1">
            <a:off x="3695700" y="34612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6" name="Straight Connector 45"/>
          <p:cNvCxnSpPr>
            <a:stCxn id="8" idx="1"/>
          </p:cNvCxnSpPr>
          <p:nvPr/>
        </p:nvCxnSpPr>
        <p:spPr bwMode="auto">
          <a:xfrm flipH="1">
            <a:off x="6210300" y="3461266"/>
            <a:ext cx="621216" cy="5773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8" name="Straight Connector 47"/>
          <p:cNvCxnSpPr>
            <a:stCxn id="8" idx="3"/>
            <a:endCxn id="22" idx="0"/>
          </p:cNvCxnSpPr>
          <p:nvPr/>
        </p:nvCxnSpPr>
        <p:spPr bwMode="auto">
          <a:xfrm>
            <a:off x="7239000" y="3461266"/>
            <a:ext cx="716280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0" name="Freeform 49"/>
          <p:cNvSpPr/>
          <p:nvPr/>
        </p:nvSpPr>
        <p:spPr bwMode="auto">
          <a:xfrm>
            <a:off x="1105469" y="4420737"/>
            <a:ext cx="2620370" cy="307777"/>
          </a:xfrm>
          <a:custGeom>
            <a:avLst/>
            <a:gdLst>
              <a:gd name="connsiteX0" fmla="*/ 0 w 2620370"/>
              <a:gd name="connsiteY0" fmla="*/ 13648 h 955352"/>
              <a:gd name="connsiteX1" fmla="*/ 1337480 w 2620370"/>
              <a:gd name="connsiteY1" fmla="*/ 955344 h 955352"/>
              <a:gd name="connsiteX2" fmla="*/ 2620370 w 2620370"/>
              <a:gd name="connsiteY2" fmla="*/ 0 h 95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0370" h="955352">
                <a:moveTo>
                  <a:pt x="0" y="13648"/>
                </a:moveTo>
                <a:cubicBezTo>
                  <a:pt x="450376" y="485633"/>
                  <a:pt x="900752" y="957619"/>
                  <a:pt x="1337480" y="955344"/>
                </a:cubicBezTo>
                <a:cubicBezTo>
                  <a:pt x="1774208" y="953069"/>
                  <a:pt x="2197289" y="476534"/>
                  <a:pt x="262037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3712191" y="4434385"/>
            <a:ext cx="2552131" cy="341194"/>
          </a:xfrm>
          <a:custGeom>
            <a:avLst/>
            <a:gdLst>
              <a:gd name="connsiteX0" fmla="*/ 0 w 2552131"/>
              <a:gd name="connsiteY0" fmla="*/ 0 h 341194"/>
              <a:gd name="connsiteX1" fmla="*/ 1460310 w 2552131"/>
              <a:gd name="connsiteY1" fmla="*/ 341194 h 341194"/>
              <a:gd name="connsiteX2" fmla="*/ 2552131 w 2552131"/>
              <a:gd name="connsiteY2" fmla="*/ 0 h 3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2131" h="341194">
                <a:moveTo>
                  <a:pt x="0" y="0"/>
                </a:moveTo>
                <a:cubicBezTo>
                  <a:pt x="517477" y="170597"/>
                  <a:pt x="1034955" y="341194"/>
                  <a:pt x="1460310" y="341194"/>
                </a:cubicBezTo>
                <a:cubicBezTo>
                  <a:pt x="1885665" y="341194"/>
                  <a:pt x="2218898" y="170597"/>
                  <a:pt x="2552131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1132764" y="4434385"/>
            <a:ext cx="5145206" cy="103726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1965278" y="4434385"/>
            <a:ext cx="6045958" cy="887105"/>
          </a:xfrm>
          <a:custGeom>
            <a:avLst/>
            <a:gdLst>
              <a:gd name="connsiteX0" fmla="*/ 0 w 6045958"/>
              <a:gd name="connsiteY0" fmla="*/ 0 h 887105"/>
              <a:gd name="connsiteX1" fmla="*/ 2879677 w 6045958"/>
              <a:gd name="connsiteY1" fmla="*/ 887105 h 887105"/>
              <a:gd name="connsiteX2" fmla="*/ 6045958 w 6045958"/>
              <a:gd name="connsiteY2" fmla="*/ 0 h 88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958" h="887105">
                <a:moveTo>
                  <a:pt x="0" y="0"/>
                </a:moveTo>
                <a:cubicBezTo>
                  <a:pt x="936008" y="443552"/>
                  <a:pt x="1872017" y="887105"/>
                  <a:pt x="2879677" y="887105"/>
                </a:cubicBezTo>
                <a:cubicBezTo>
                  <a:pt x="3887337" y="887105"/>
                  <a:pt x="4966647" y="443552"/>
                  <a:pt x="6045958" y="0"/>
                </a:cubicBezTo>
              </a:path>
            </a:pathLst>
          </a:custGeom>
          <a:noFill/>
          <a:ln w="28575" cap="flat" cmpd="sng" algn="ctr">
            <a:solidFill>
              <a:srgbClr val="99C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5" name="Freeform 54"/>
          <p:cNvSpPr/>
          <p:nvPr/>
        </p:nvSpPr>
        <p:spPr bwMode="auto">
          <a:xfrm>
            <a:off x="4558352" y="4407090"/>
            <a:ext cx="2538484" cy="545924"/>
          </a:xfrm>
          <a:custGeom>
            <a:avLst/>
            <a:gdLst>
              <a:gd name="connsiteX0" fmla="*/ 0 w 2538484"/>
              <a:gd name="connsiteY0" fmla="*/ 13647 h 545924"/>
              <a:gd name="connsiteX1" fmla="*/ 1214651 w 2538484"/>
              <a:gd name="connsiteY1" fmla="*/ 545910 h 545924"/>
              <a:gd name="connsiteX2" fmla="*/ 2538484 w 2538484"/>
              <a:gd name="connsiteY2" fmla="*/ 0 h 54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545924">
                <a:moveTo>
                  <a:pt x="0" y="13647"/>
                </a:moveTo>
                <a:cubicBezTo>
                  <a:pt x="395785" y="280916"/>
                  <a:pt x="791570" y="548185"/>
                  <a:pt x="1214651" y="545910"/>
                </a:cubicBezTo>
                <a:cubicBezTo>
                  <a:pt x="1637732" y="543636"/>
                  <a:pt x="2088108" y="271818"/>
                  <a:pt x="2538484" y="0"/>
                </a:cubicBezTo>
              </a:path>
            </a:pathLst>
          </a:custGeom>
          <a:noFill/>
          <a:ln w="28575" cap="flat" cmpd="sng" algn="ctr">
            <a:solidFill>
              <a:schemeClr val="bg2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2797791" y="4420737"/>
            <a:ext cx="2538484" cy="450393"/>
          </a:xfrm>
          <a:custGeom>
            <a:avLst/>
            <a:gdLst>
              <a:gd name="connsiteX0" fmla="*/ 0 w 2538484"/>
              <a:gd name="connsiteY0" fmla="*/ 13648 h 450393"/>
              <a:gd name="connsiteX1" fmla="*/ 1323833 w 2538484"/>
              <a:gd name="connsiteY1" fmla="*/ 450376 h 450393"/>
              <a:gd name="connsiteX2" fmla="*/ 2538484 w 2538484"/>
              <a:gd name="connsiteY2" fmla="*/ 0 h 45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8484" h="450393">
                <a:moveTo>
                  <a:pt x="0" y="13648"/>
                </a:moveTo>
                <a:cubicBezTo>
                  <a:pt x="450376" y="233149"/>
                  <a:pt x="900752" y="452651"/>
                  <a:pt x="1323833" y="450376"/>
                </a:cubicBezTo>
                <a:cubicBezTo>
                  <a:pt x="1746914" y="448101"/>
                  <a:pt x="2142699" y="224050"/>
                  <a:pt x="2538484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438400" y="5791200"/>
            <a:ext cx="547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7661                         Allan Border                   Queensland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64" name="Straight Connector 63"/>
          <p:cNvCxnSpPr>
            <a:stCxn id="55" idx="2"/>
          </p:cNvCxnSpPr>
          <p:nvPr/>
        </p:nvCxnSpPr>
        <p:spPr bwMode="auto">
          <a:xfrm>
            <a:off x="7096836" y="4407090"/>
            <a:ext cx="0" cy="13841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stCxn id="14" idx="4"/>
          </p:cNvCxnSpPr>
          <p:nvPr/>
        </p:nvCxnSpPr>
        <p:spPr bwMode="auto">
          <a:xfrm>
            <a:off x="2781300" y="4419600"/>
            <a:ext cx="16491" cy="1371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>
            <a:stCxn id="17" idx="4"/>
          </p:cNvCxnSpPr>
          <p:nvPr/>
        </p:nvCxnSpPr>
        <p:spPr bwMode="auto">
          <a:xfrm flipH="1">
            <a:off x="4907280" y="4419600"/>
            <a:ext cx="1303020" cy="1371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50" idx="0"/>
          </p:cNvCxnSpPr>
          <p:nvPr/>
        </p:nvCxnSpPr>
        <p:spPr bwMode="auto">
          <a:xfrm>
            <a:off x="1105469" y="4425134"/>
            <a:ext cx="3415189" cy="136606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6727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5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</a:t>
            </a:r>
            <a:r>
              <a:rPr lang="en-US" b="1" dirty="0" smtClean="0">
                <a:solidFill>
                  <a:srgbClr val="C00000"/>
                </a:solidFill>
              </a:rPr>
              <a:t>identifying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content: color,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50657" y="239801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6284" y="4156613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6821299" y="3300642"/>
            <a:ext cx="1554983" cy="1114335"/>
            <a:chOff x="6997391" y="2743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29351" y="3537198"/>
            <a:ext cx="811435" cy="617261"/>
            <a:chOff x="3733800" y="4564339"/>
            <a:chExt cx="811435" cy="617261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60862" y="2219411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318136" y="2343288"/>
            <a:ext cx="1439916" cy="1031875"/>
            <a:chOff x="2057400" y="2819400"/>
            <a:chExt cx="1439916" cy="1031875"/>
          </a:xfrm>
        </p:grpSpPr>
        <p:pic>
          <p:nvPicPr>
            <p:cNvPr id="3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00696" y="4492148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0936" y="4924984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36" y="3573432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6594584" y="4692453"/>
            <a:ext cx="1546248" cy="1108075"/>
            <a:chOff x="5486400" y="4378325"/>
            <a:chExt cx="1546248" cy="1108075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267200" y="5272397"/>
            <a:ext cx="838200" cy="600672"/>
            <a:chOff x="4267200" y="5495328"/>
            <a:chExt cx="838200" cy="600672"/>
          </a:xfrm>
        </p:grpSpPr>
        <p:pic>
          <p:nvPicPr>
            <p:cNvPr id="4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Oval 48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0490" y="4209387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838" y="314834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03630" y="244414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8198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2743200" y="5117187"/>
            <a:ext cx="457200" cy="216813"/>
            <a:chOff x="6248400" y="5955387"/>
            <a:chExt cx="457200" cy="216813"/>
          </a:xfrm>
        </p:grpSpPr>
        <p:sp>
          <p:nvSpPr>
            <p:cNvPr id="55" name="Oval 54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954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identifying content: color,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50657" y="239801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6284" y="4156613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6821299" y="3300642"/>
            <a:ext cx="1554983" cy="1114335"/>
            <a:chOff x="6997391" y="2743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398365" y="4945339"/>
            <a:ext cx="811435" cy="617261"/>
            <a:chOff x="3733800" y="4564339"/>
            <a:chExt cx="811435" cy="617261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29000" y="2194560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318136" y="2343288"/>
            <a:ext cx="1439916" cy="1031875"/>
            <a:chOff x="2057400" y="2819400"/>
            <a:chExt cx="1439916" cy="1031875"/>
          </a:xfrm>
        </p:grpSpPr>
        <p:pic>
          <p:nvPicPr>
            <p:cNvPr id="3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83605" y="3213921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0936" y="4924984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1" y="440937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6594584" y="4692453"/>
            <a:ext cx="1546248" cy="1108075"/>
            <a:chOff x="5486400" y="4378325"/>
            <a:chExt cx="1546248" cy="1108075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267200" y="5272397"/>
            <a:ext cx="838200" cy="600672"/>
            <a:chOff x="4267200" y="5495328"/>
            <a:chExt cx="838200" cy="600672"/>
          </a:xfrm>
        </p:grpSpPr>
        <p:pic>
          <p:nvPicPr>
            <p:cNvPr id="4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Oval 48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32" y="2414633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03630" y="244414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43840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03320" y="5246501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2819400" y="3821787"/>
            <a:ext cx="457200" cy="216813"/>
            <a:chOff x="6248400" y="5955387"/>
            <a:chExt cx="457200" cy="216813"/>
          </a:xfrm>
        </p:grpSpPr>
        <p:sp>
          <p:nvSpPr>
            <p:cNvPr id="55" name="Oval 54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400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 [EIV07, GM12]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blocking + pairwise matching + clustering</a:t>
            </a:r>
          </a:p>
          <a:p>
            <a:pPr lvl="1"/>
            <a:r>
              <a:rPr lang="en-US" dirty="0" smtClean="0"/>
              <a:t>Scalability, similarity,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93090" y="2548615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88644" y="4852563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333603" y="3653353"/>
            <a:ext cx="1554983" cy="1114335"/>
            <a:chOff x="6997391" y="2743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48920" y="3410301"/>
            <a:ext cx="811435" cy="617261"/>
            <a:chOff x="3733800" y="4564339"/>
            <a:chExt cx="811435" cy="617261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902325" y="2282040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427484" y="2343288"/>
            <a:ext cx="1439916" cy="1031875"/>
            <a:chOff x="2057400" y="2819400"/>
            <a:chExt cx="1439916" cy="1031875"/>
          </a:xfrm>
        </p:grpSpPr>
        <p:pic>
          <p:nvPicPr>
            <p:cNvPr id="3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09194" y="428072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76315" y="522167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1" y="365760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7319977" y="5006405"/>
            <a:ext cx="1546248" cy="1108075"/>
            <a:chOff x="5486400" y="4378325"/>
            <a:chExt cx="1546248" cy="1108075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150049" y="5381391"/>
            <a:ext cx="838200" cy="600672"/>
            <a:chOff x="4267200" y="5495328"/>
            <a:chExt cx="838200" cy="600672"/>
          </a:xfrm>
        </p:grpSpPr>
        <p:pic>
          <p:nvPicPr>
            <p:cNvPr id="4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Oval 48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509" y="32766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81121" y="2494161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81" y="292185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65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79901" y="393765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 50"/>
          <p:cNvGrpSpPr/>
          <p:nvPr/>
        </p:nvGrpSpPr>
        <p:grpSpPr>
          <a:xfrm>
            <a:off x="4800600" y="4876800"/>
            <a:ext cx="457200" cy="216813"/>
            <a:chOff x="6248400" y="5955387"/>
            <a:chExt cx="457200" cy="216813"/>
          </a:xfrm>
        </p:grpSpPr>
        <p:sp>
          <p:nvSpPr>
            <p:cNvPr id="66" name="Oval 65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371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Blocking: </a:t>
            </a:r>
            <a:r>
              <a:rPr lang="en-US" b="1" dirty="0" smtClean="0">
                <a:solidFill>
                  <a:srgbClr val="C00000"/>
                </a:solidFill>
              </a:rPr>
              <a:t>efficiently</a:t>
            </a:r>
            <a:r>
              <a:rPr lang="en-US" dirty="0" smtClean="0"/>
              <a:t> create </a:t>
            </a:r>
            <a:r>
              <a:rPr lang="en-US" b="1" dirty="0" smtClean="0">
                <a:solidFill>
                  <a:srgbClr val="C00000"/>
                </a:solidFill>
              </a:rPr>
              <a:t>small</a:t>
            </a:r>
            <a:r>
              <a:rPr lang="en-US" dirty="0" smtClean="0"/>
              <a:t> blocks of </a:t>
            </a:r>
            <a:r>
              <a:rPr lang="en-US" b="1" dirty="0" smtClean="0">
                <a:solidFill>
                  <a:srgbClr val="C00000"/>
                </a:solidFill>
              </a:rPr>
              <a:t>similar</a:t>
            </a:r>
            <a:r>
              <a:rPr lang="en-US" dirty="0" smtClean="0"/>
              <a:t> records</a:t>
            </a:r>
          </a:p>
          <a:p>
            <a:pPr lvl="1"/>
            <a:r>
              <a:rPr lang="en-US" dirty="0" smtClean="0"/>
              <a:t>Ensures scalability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33671" y="209136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4038" y="5302238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360417" y="2743200"/>
            <a:ext cx="1554983" cy="1114335"/>
            <a:chOff x="6997391" y="2743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57600" y="3610297"/>
            <a:ext cx="811435" cy="617261"/>
            <a:chOff x="3611230" y="4564339"/>
            <a:chExt cx="811435" cy="617261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123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81600" y="2151913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57600" y="2286000"/>
            <a:ext cx="1439916" cy="1031875"/>
            <a:chOff x="2057400" y="2819400"/>
            <a:chExt cx="1439916" cy="1031875"/>
          </a:xfrm>
        </p:grpSpPr>
        <p:pic>
          <p:nvPicPr>
            <p:cNvPr id="3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4805" y="344252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24936" y="2709515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0520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7597752" y="4454525"/>
            <a:ext cx="1546248" cy="1108075"/>
            <a:chOff x="5486400" y="4378325"/>
            <a:chExt cx="1546248" cy="1108075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81800" y="4504728"/>
            <a:ext cx="838200" cy="600672"/>
            <a:chOff x="4267200" y="5495328"/>
            <a:chExt cx="838200" cy="600672"/>
          </a:xfrm>
        </p:grpSpPr>
        <p:pic>
          <p:nvPicPr>
            <p:cNvPr id="4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Oval 48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709" y="21336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8660" y="549386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52964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370262" y="1931313"/>
            <a:ext cx="3716338" cy="2793087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92001" y="1828800"/>
            <a:ext cx="2051999" cy="218492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657600" y="4906506"/>
            <a:ext cx="3134421" cy="179909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705600" y="4109377"/>
            <a:ext cx="2438400" cy="1986623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65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75301" y="5246501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4800600" y="4050387"/>
            <a:ext cx="457200" cy="216813"/>
            <a:chOff x="6248400" y="5955387"/>
            <a:chExt cx="457200" cy="216813"/>
          </a:xfrm>
        </p:grpSpPr>
        <p:sp>
          <p:nvSpPr>
            <p:cNvPr id="67" name="Oval 6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32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Pairwise matching: compares all record pairs in a block</a:t>
            </a:r>
          </a:p>
          <a:p>
            <a:pPr lvl="1"/>
            <a:r>
              <a:rPr lang="en-US" dirty="0" smtClean="0"/>
              <a:t>Computes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33671" y="209136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4038" y="5302238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7360417" y="2743200"/>
            <a:ext cx="1554983" cy="1114335"/>
            <a:chOff x="6997391" y="2743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57600" y="3610297"/>
            <a:ext cx="811435" cy="617261"/>
            <a:chOff x="3611230" y="4564339"/>
            <a:chExt cx="811435" cy="617261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123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Oval 34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81600" y="2151913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57600" y="2286000"/>
            <a:ext cx="1439916" cy="1031875"/>
            <a:chOff x="2057400" y="2819400"/>
            <a:chExt cx="1439916" cy="1031875"/>
          </a:xfrm>
        </p:grpSpPr>
        <p:pic>
          <p:nvPicPr>
            <p:cNvPr id="3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4805" y="344252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24936" y="2709515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0520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7597752" y="4454525"/>
            <a:ext cx="1546248" cy="1108075"/>
            <a:chOff x="5486400" y="4378325"/>
            <a:chExt cx="1546248" cy="1108075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81800" y="4504728"/>
            <a:ext cx="838200" cy="600672"/>
            <a:chOff x="4267200" y="5495328"/>
            <a:chExt cx="838200" cy="600672"/>
          </a:xfrm>
        </p:grpSpPr>
        <p:pic>
          <p:nvPicPr>
            <p:cNvPr id="4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Oval 48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709" y="21336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8660" y="549386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52964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370262" y="1931313"/>
            <a:ext cx="3716338" cy="2793087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92001" y="1828800"/>
            <a:ext cx="2051999" cy="218492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657600" y="4906506"/>
            <a:ext cx="3134421" cy="179909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705600" y="4109377"/>
            <a:ext cx="2438400" cy="1986623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65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75301" y="5246501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 10"/>
          <p:cNvSpPr/>
          <p:nvPr/>
        </p:nvSpPr>
        <p:spPr bwMode="auto">
          <a:xfrm>
            <a:off x="7942997" y="1923719"/>
            <a:ext cx="369276" cy="247600"/>
          </a:xfrm>
          <a:custGeom>
            <a:avLst/>
            <a:gdLst>
              <a:gd name="connsiteX0" fmla="*/ 0 w 369276"/>
              <a:gd name="connsiteY0" fmla="*/ 178036 h 247600"/>
              <a:gd name="connsiteX1" fmla="*/ 163773 w 369276"/>
              <a:gd name="connsiteY1" fmla="*/ 615 h 247600"/>
              <a:gd name="connsiteX2" fmla="*/ 354842 w 369276"/>
              <a:gd name="connsiteY2" fmla="*/ 232627 h 247600"/>
              <a:gd name="connsiteX3" fmla="*/ 341194 w 369276"/>
              <a:gd name="connsiteY3" fmla="*/ 205332 h 2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276" h="247600">
                <a:moveTo>
                  <a:pt x="0" y="178036"/>
                </a:moveTo>
                <a:cubicBezTo>
                  <a:pt x="52316" y="84776"/>
                  <a:pt x="104633" y="-8483"/>
                  <a:pt x="163773" y="615"/>
                </a:cubicBezTo>
                <a:cubicBezTo>
                  <a:pt x="222913" y="9713"/>
                  <a:pt x="325272" y="198508"/>
                  <a:pt x="354842" y="232627"/>
                </a:cubicBezTo>
                <a:cubicBezTo>
                  <a:pt x="384412" y="266747"/>
                  <a:pt x="362803" y="236039"/>
                  <a:pt x="341194" y="205332"/>
                </a:cubicBezTo>
              </a:path>
            </a:pathLst>
          </a:custGeom>
          <a:noFill/>
          <a:ln w="25400" cap="flat" cmpd="sng" algn="ctr">
            <a:solidFill>
              <a:srgbClr val="FF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694830" y="2100369"/>
            <a:ext cx="736979" cy="328932"/>
          </a:xfrm>
          <a:custGeom>
            <a:avLst/>
            <a:gdLst>
              <a:gd name="connsiteX0" fmla="*/ 0 w 736979"/>
              <a:gd name="connsiteY0" fmla="*/ 233398 h 328932"/>
              <a:gd name="connsiteX1" fmla="*/ 382137 w 736979"/>
              <a:gd name="connsiteY1" fmla="*/ 1386 h 328932"/>
              <a:gd name="connsiteX2" fmla="*/ 736979 w 736979"/>
              <a:gd name="connsiteY2" fmla="*/ 328932 h 32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979" h="328932">
                <a:moveTo>
                  <a:pt x="0" y="233398"/>
                </a:moveTo>
                <a:cubicBezTo>
                  <a:pt x="129653" y="109431"/>
                  <a:pt x="259307" y="-14536"/>
                  <a:pt x="382137" y="1386"/>
                </a:cubicBezTo>
                <a:cubicBezTo>
                  <a:pt x="504967" y="17308"/>
                  <a:pt x="620973" y="173120"/>
                  <a:pt x="736979" y="328932"/>
                </a:cubicBezTo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4033373" y="3276600"/>
            <a:ext cx="51736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H="1">
            <a:off x="5228431" y="3276600"/>
            <a:ext cx="203378" cy="3336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848" name="Freeform 78847"/>
          <p:cNvSpPr/>
          <p:nvPr/>
        </p:nvSpPr>
        <p:spPr bwMode="auto">
          <a:xfrm>
            <a:off x="4186790" y="6015824"/>
            <a:ext cx="1995646" cy="699521"/>
          </a:xfrm>
          <a:custGeom>
            <a:avLst/>
            <a:gdLst>
              <a:gd name="connsiteX0" fmla="*/ 1995646 w 1995646"/>
              <a:gd name="connsiteY0" fmla="*/ 152964 h 699521"/>
              <a:gd name="connsiteX1" fmla="*/ 1013007 w 1995646"/>
              <a:gd name="connsiteY1" fmla="*/ 698875 h 699521"/>
              <a:gd name="connsiteX2" fmla="*/ 84959 w 1995646"/>
              <a:gd name="connsiteY2" fmla="*/ 57430 h 699521"/>
              <a:gd name="connsiteX3" fmla="*/ 98607 w 1995646"/>
              <a:gd name="connsiteY3" fmla="*/ 71077 h 699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646" h="699521">
                <a:moveTo>
                  <a:pt x="1995646" y="152964"/>
                </a:moveTo>
                <a:cubicBezTo>
                  <a:pt x="1663550" y="433880"/>
                  <a:pt x="1331455" y="714797"/>
                  <a:pt x="1013007" y="698875"/>
                </a:cubicBezTo>
                <a:cubicBezTo>
                  <a:pt x="694559" y="682953"/>
                  <a:pt x="237359" y="162063"/>
                  <a:pt x="84959" y="57430"/>
                </a:cubicBezTo>
                <a:cubicBezTo>
                  <a:pt x="-67441" y="-47203"/>
                  <a:pt x="15583" y="11937"/>
                  <a:pt x="98607" y="71077"/>
                </a:cubicBezTo>
              </a:path>
            </a:pathLst>
          </a:custGeom>
          <a:noFill/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8849" name="Freeform 78848"/>
          <p:cNvSpPr/>
          <p:nvPr/>
        </p:nvSpPr>
        <p:spPr bwMode="auto">
          <a:xfrm>
            <a:off x="6890524" y="5049672"/>
            <a:ext cx="329142" cy="573206"/>
          </a:xfrm>
          <a:custGeom>
            <a:avLst/>
            <a:gdLst>
              <a:gd name="connsiteX0" fmla="*/ 28891 w 329142"/>
              <a:gd name="connsiteY0" fmla="*/ 0 h 573206"/>
              <a:gd name="connsiteX1" fmla="*/ 28891 w 329142"/>
              <a:gd name="connsiteY1" fmla="*/ 409432 h 573206"/>
              <a:gd name="connsiteX2" fmla="*/ 329142 w 329142"/>
              <a:gd name="connsiteY2" fmla="*/ 573206 h 573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42" h="573206">
                <a:moveTo>
                  <a:pt x="28891" y="0"/>
                </a:moveTo>
                <a:cubicBezTo>
                  <a:pt x="3870" y="156949"/>
                  <a:pt x="-21151" y="313898"/>
                  <a:pt x="28891" y="409432"/>
                </a:cubicBezTo>
                <a:cubicBezTo>
                  <a:pt x="78933" y="504966"/>
                  <a:pt x="329142" y="573206"/>
                  <a:pt x="329142" y="573206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8854" name="Straight Connector 78853"/>
          <p:cNvCxnSpPr/>
          <p:nvPr/>
        </p:nvCxnSpPr>
        <p:spPr bwMode="auto">
          <a:xfrm flipV="1">
            <a:off x="6213475" y="3317875"/>
            <a:ext cx="187325" cy="14922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857" name="Freeform 78856"/>
          <p:cNvSpPr/>
          <p:nvPr/>
        </p:nvSpPr>
        <p:spPr bwMode="auto">
          <a:xfrm>
            <a:off x="4230806" y="3220872"/>
            <a:ext cx="2719300" cy="1504840"/>
          </a:xfrm>
          <a:custGeom>
            <a:avLst/>
            <a:gdLst>
              <a:gd name="connsiteX0" fmla="*/ 0 w 2719300"/>
              <a:gd name="connsiteY0" fmla="*/ 996286 h 1504840"/>
              <a:gd name="connsiteX1" fmla="*/ 436728 w 2719300"/>
              <a:gd name="connsiteY1" fmla="*/ 1419367 h 1504840"/>
              <a:gd name="connsiteX2" fmla="*/ 1132764 w 2719300"/>
              <a:gd name="connsiteY2" fmla="*/ 1473958 h 1504840"/>
              <a:gd name="connsiteX3" fmla="*/ 2169994 w 2719300"/>
              <a:gd name="connsiteY3" fmla="*/ 1050877 h 1504840"/>
              <a:gd name="connsiteX4" fmla="*/ 2674961 w 2719300"/>
              <a:gd name="connsiteY4" fmla="*/ 341194 h 1504840"/>
              <a:gd name="connsiteX5" fmla="*/ 2661313 w 2719300"/>
              <a:gd name="connsiteY5" fmla="*/ 0 h 150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300" h="1504840">
                <a:moveTo>
                  <a:pt x="0" y="996286"/>
                </a:moveTo>
                <a:cubicBezTo>
                  <a:pt x="123967" y="1168020"/>
                  <a:pt x="247934" y="1339755"/>
                  <a:pt x="436728" y="1419367"/>
                </a:cubicBezTo>
                <a:cubicBezTo>
                  <a:pt x="625522" y="1498979"/>
                  <a:pt x="843886" y="1535373"/>
                  <a:pt x="1132764" y="1473958"/>
                </a:cubicBezTo>
                <a:cubicBezTo>
                  <a:pt x="1421642" y="1412543"/>
                  <a:pt x="1912961" y="1239671"/>
                  <a:pt x="2169994" y="1050877"/>
                </a:cubicBezTo>
                <a:cubicBezTo>
                  <a:pt x="2427027" y="862083"/>
                  <a:pt x="2593074" y="516340"/>
                  <a:pt x="2674961" y="341194"/>
                </a:cubicBezTo>
                <a:cubicBezTo>
                  <a:pt x="2756848" y="166048"/>
                  <a:pt x="2709080" y="83024"/>
                  <a:pt x="2661313" y="0"/>
                </a:cubicBezTo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4800600" y="4050387"/>
            <a:ext cx="457200" cy="216813"/>
            <a:chOff x="6248400" y="5955387"/>
            <a:chExt cx="457200" cy="216813"/>
          </a:xfrm>
        </p:grpSpPr>
        <p:sp>
          <p:nvSpPr>
            <p:cNvPr id="67" name="Oval 6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88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78848" grpId="0" animBg="1"/>
      <p:bldP spid="78849" grpId="0" animBg="1"/>
      <p:bldP spid="788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Reasoning over linked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905000"/>
            <a:ext cx="7086600" cy="467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8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Clustering: groups sets of records into entities</a:t>
            </a:r>
          </a:p>
          <a:p>
            <a:pPr lvl="1"/>
            <a:r>
              <a:rPr lang="en-US" dirty="0" smtClean="0"/>
              <a:t>Ensures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noFill/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370262" y="1931313"/>
            <a:ext cx="3716338" cy="2793087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92001" y="1828800"/>
            <a:ext cx="2051999" cy="218492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657600" y="4906506"/>
            <a:ext cx="3134421" cy="179909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705600" y="4109377"/>
            <a:ext cx="2438400" cy="1986623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4835525" y="2202444"/>
            <a:ext cx="1031875" cy="1363715"/>
            <a:chOff x="4191000" y="2598685"/>
            <a:chExt cx="1031875" cy="1363715"/>
          </a:xfrm>
        </p:grpSpPr>
        <p:pic>
          <p:nvPicPr>
            <p:cNvPr id="67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Oval 6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724661" y="2351172"/>
            <a:ext cx="1439916" cy="1031875"/>
            <a:chOff x="2057400" y="2819400"/>
            <a:chExt cx="1439916" cy="1031875"/>
          </a:xfrm>
        </p:grpSpPr>
        <p:pic>
          <p:nvPicPr>
            <p:cNvPr id="7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Oval 72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6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90130" y="32218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 rot="-5400000">
            <a:off x="5429251" y="2954330"/>
            <a:ext cx="1352549" cy="1235090"/>
            <a:chOff x="5429251" y="3565510"/>
            <a:chExt cx="1352549" cy="1235090"/>
          </a:xfrm>
        </p:grpSpPr>
        <p:grpSp>
          <p:nvGrpSpPr>
            <p:cNvPr id="77" name="Group 76"/>
            <p:cNvGrpSpPr/>
            <p:nvPr/>
          </p:nvGrpSpPr>
          <p:grpSpPr>
            <a:xfrm>
              <a:off x="5970365" y="4101470"/>
              <a:ext cx="811435" cy="617261"/>
              <a:chOff x="3733800" y="4564339"/>
              <a:chExt cx="811435" cy="617261"/>
            </a:xfrm>
          </p:grpSpPr>
          <p:pic>
            <p:nvPicPr>
              <p:cNvPr id="78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4564339"/>
                <a:ext cx="811435" cy="6172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9" name="Oval 78"/>
              <p:cNvSpPr/>
              <p:nvPr/>
            </p:nvSpPr>
            <p:spPr bwMode="auto">
              <a:xfrm>
                <a:off x="3987003" y="4808229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Oval 79"/>
              <p:cNvSpPr/>
              <p:nvPr/>
            </p:nvSpPr>
            <p:spPr bwMode="auto">
              <a:xfrm>
                <a:off x="4201707" y="4899394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>
                <a:off x="4158767" y="4785438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8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462936" y="4081115"/>
              <a:ext cx="819149" cy="619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9251" y="3565510"/>
              <a:ext cx="819149" cy="619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6839712" y="4419601"/>
            <a:ext cx="900954" cy="1274425"/>
            <a:chOff x="6839712" y="4419601"/>
            <a:chExt cx="900954" cy="1274425"/>
          </a:xfrm>
        </p:grpSpPr>
        <p:grpSp>
          <p:nvGrpSpPr>
            <p:cNvPr id="84" name="Group 83"/>
            <p:cNvGrpSpPr/>
            <p:nvPr/>
          </p:nvGrpSpPr>
          <p:grpSpPr>
            <a:xfrm rot="5400000">
              <a:off x="6885968" y="4974590"/>
              <a:ext cx="838200" cy="600672"/>
              <a:chOff x="4267200" y="5495328"/>
              <a:chExt cx="838200" cy="600672"/>
            </a:xfrm>
          </p:grpSpPr>
          <p:pic>
            <p:nvPicPr>
              <p:cNvPr id="85" name="Picture 3" descr="C:\Users\divesh\Desktop\jigsaw puzzle piece red-curved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7200" y="5495328"/>
                <a:ext cx="838200" cy="600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6" name="Oval 85"/>
              <p:cNvSpPr/>
              <p:nvPr/>
            </p:nvSpPr>
            <p:spPr bwMode="auto">
              <a:xfrm>
                <a:off x="4724400" y="5715000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 bwMode="auto">
              <a:xfrm>
                <a:off x="4577401" y="5799026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88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839712" y="4419601"/>
              <a:ext cx="900954" cy="645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9" name="Group 88"/>
          <p:cNvGrpSpPr/>
          <p:nvPr/>
        </p:nvGrpSpPr>
        <p:grpSpPr>
          <a:xfrm>
            <a:off x="7597752" y="4530725"/>
            <a:ext cx="1546248" cy="1108075"/>
            <a:chOff x="5486400" y="4378325"/>
            <a:chExt cx="1546248" cy="1108075"/>
          </a:xfrm>
        </p:grpSpPr>
        <p:pic>
          <p:nvPicPr>
            <p:cNvPr id="90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" name="Oval 90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9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06838" y="5248287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22711" y="552218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281" y="551643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94"/>
          <p:cNvGrpSpPr/>
          <p:nvPr/>
        </p:nvGrpSpPr>
        <p:grpSpPr>
          <a:xfrm>
            <a:off x="7360417" y="2743200"/>
            <a:ext cx="1554983" cy="1114335"/>
            <a:chOff x="6997391" y="2743200"/>
            <a:chExt cx="1554983" cy="1114335"/>
          </a:xfrm>
        </p:grpSpPr>
        <p:pic>
          <p:nvPicPr>
            <p:cNvPr id="9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Oval 96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99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99625" y="201516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031783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oup 64"/>
          <p:cNvGrpSpPr/>
          <p:nvPr/>
        </p:nvGrpSpPr>
        <p:grpSpPr>
          <a:xfrm>
            <a:off x="4267200" y="3821787"/>
            <a:ext cx="457200" cy="216813"/>
            <a:chOff x="6248400" y="5955387"/>
            <a:chExt cx="457200" cy="216813"/>
          </a:xfrm>
        </p:grpSpPr>
        <p:sp>
          <p:nvSpPr>
            <p:cNvPr id="101" name="Oval 10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280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5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: dealing with billions of records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Map-reduce based record linkage [VCL10, KTR12]</a:t>
            </a:r>
          </a:p>
          <a:p>
            <a:pPr lvl="1"/>
            <a:r>
              <a:rPr lang="en-US" dirty="0" smtClean="0"/>
              <a:t>Adaptive record blocking [DNS+12, MKB12, VN12]</a:t>
            </a:r>
          </a:p>
          <a:p>
            <a:pPr lvl="1"/>
            <a:r>
              <a:rPr lang="en-US" dirty="0"/>
              <a:t>Blocking in heterogeneous data spaces [PIP+12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 smtClean="0"/>
              <a:t>Incremental record linkage [MSS10]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5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Variety</a:t>
            </a:r>
          </a:p>
          <a:p>
            <a:pPr lvl="1"/>
            <a:r>
              <a:rPr lang="en-US" dirty="0" smtClean="0"/>
              <a:t>Matching structured and unstructured data [KGA+11, KTT+12]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b="1" dirty="0"/>
          </a:p>
          <a:p>
            <a:pPr lvl="1"/>
            <a:r>
              <a:rPr lang="en-US" dirty="0" smtClean="0"/>
              <a:t>Linking </a:t>
            </a:r>
            <a:r>
              <a:rPr lang="en-US" dirty="0"/>
              <a:t>temporal records [LDM+11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r>
              <a:rPr lang="en-US" dirty="0" smtClean="0"/>
              <a:t> [KTR12]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despite use of blocking, record linkage is expensive</a:t>
            </a:r>
          </a:p>
          <a:p>
            <a:pPr lvl="1"/>
            <a:r>
              <a:rPr lang="en-US" dirty="0" smtClean="0"/>
              <a:t>Can record linkage be effectively parallelized?</a:t>
            </a:r>
          </a:p>
          <a:p>
            <a:endParaRPr lang="en-US" dirty="0"/>
          </a:p>
          <a:p>
            <a:r>
              <a:rPr lang="en-US" dirty="0" smtClean="0"/>
              <a:t>Basic: use </a:t>
            </a:r>
            <a:r>
              <a:rPr lang="en-US" dirty="0" err="1" smtClean="0"/>
              <a:t>MapReduce</a:t>
            </a:r>
            <a:r>
              <a:rPr lang="en-US" dirty="0" smtClean="0"/>
              <a:t> to execute blocking-based RL in parallel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Map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can read records, redistribute based on blocking key</a:t>
            </a:r>
          </a:p>
          <a:p>
            <a:pPr lvl="1"/>
            <a:r>
              <a:rPr lang="en-US" dirty="0" smtClean="0"/>
              <a:t>All entities of the same block are assigned to same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</a:t>
            </a:r>
          </a:p>
          <a:p>
            <a:pPr lvl="1"/>
            <a:r>
              <a:rPr lang="en-US" dirty="0" smtClean="0"/>
              <a:t>Different blocks matched in </a:t>
            </a:r>
            <a:r>
              <a:rPr lang="en-US" b="1" dirty="0" smtClean="0">
                <a:solidFill>
                  <a:srgbClr val="C00000"/>
                </a:solidFill>
              </a:rPr>
              <a:t>parallel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by multiple Reduce 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49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data skew → unbalanced workload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97409" y="2682535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5837922" y="3787273"/>
            <a:ext cx="1554983" cy="1114335"/>
            <a:chOff x="6997391" y="2743200"/>
            <a:chExt cx="1554983" cy="1114335"/>
          </a:xfrm>
        </p:grpSpPr>
        <p:pic>
          <p:nvPicPr>
            <p:cNvPr id="8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val 8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53239" y="3544221"/>
            <a:ext cx="811435" cy="617261"/>
            <a:chOff x="3733800" y="4564339"/>
            <a:chExt cx="811435" cy="617261"/>
          </a:xfrm>
        </p:grpSpPr>
        <p:pic>
          <p:nvPicPr>
            <p:cNvPr id="1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Oval 12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06644" y="2415960"/>
            <a:ext cx="1031875" cy="1363715"/>
            <a:chOff x="4191000" y="2598685"/>
            <a:chExt cx="1031875" cy="1363715"/>
          </a:xfrm>
        </p:grpSpPr>
        <p:pic>
          <p:nvPicPr>
            <p:cNvPr id="17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1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31803" y="2477208"/>
            <a:ext cx="1439916" cy="1031875"/>
            <a:chOff x="2057400" y="2819400"/>
            <a:chExt cx="1439916" cy="1031875"/>
          </a:xfrm>
        </p:grpSpPr>
        <p:pic>
          <p:nvPicPr>
            <p:cNvPr id="2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6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3513" y="44146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80634" y="53555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70" y="37915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5824296" y="5140325"/>
            <a:ext cx="1546248" cy="1108075"/>
            <a:chOff x="5486400" y="4378325"/>
            <a:chExt cx="1546248" cy="1108075"/>
          </a:xfrm>
        </p:grpSpPr>
        <p:pic>
          <p:nvPicPr>
            <p:cNvPr id="30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654368" y="5515311"/>
            <a:ext cx="838200" cy="600672"/>
            <a:chOff x="4267200" y="5495328"/>
            <a:chExt cx="838200" cy="600672"/>
          </a:xfrm>
        </p:grpSpPr>
        <p:pic>
          <p:nvPicPr>
            <p:cNvPr id="33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Oval 33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6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828" y="341052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84220" y="40715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/>
          <p:cNvGrpSpPr/>
          <p:nvPr/>
        </p:nvGrpSpPr>
        <p:grpSpPr>
          <a:xfrm>
            <a:off x="3304919" y="5010720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31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data skew → unbalanced workload</a:t>
            </a:r>
          </a:p>
          <a:p>
            <a:pPr lvl="1"/>
            <a:r>
              <a:rPr lang="en-US" dirty="0" smtClean="0"/>
              <a:t>Speedup: 39/36 = 1.083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76471" y="2682535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217417" y="3787273"/>
            <a:ext cx="1554983" cy="1114335"/>
            <a:chOff x="6997391" y="2743200"/>
            <a:chExt cx="1554983" cy="1114335"/>
          </a:xfrm>
        </p:grpSpPr>
        <p:pic>
          <p:nvPicPr>
            <p:cNvPr id="8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val 8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53239" y="3544221"/>
            <a:ext cx="811435" cy="617261"/>
            <a:chOff x="3733800" y="4564339"/>
            <a:chExt cx="811435" cy="617261"/>
          </a:xfrm>
        </p:grpSpPr>
        <p:pic>
          <p:nvPicPr>
            <p:cNvPr id="1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Oval 12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524000" y="2674885"/>
            <a:ext cx="1031875" cy="1363715"/>
            <a:chOff x="4191000" y="2598685"/>
            <a:chExt cx="1031875" cy="1363715"/>
          </a:xfrm>
        </p:grpSpPr>
        <p:pic>
          <p:nvPicPr>
            <p:cNvPr id="17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17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31803" y="2477208"/>
            <a:ext cx="1439916" cy="1031875"/>
            <a:chOff x="2057400" y="2819400"/>
            <a:chExt cx="1439916" cy="1031875"/>
          </a:xfrm>
        </p:grpSpPr>
        <p:pic>
          <p:nvPicPr>
            <p:cNvPr id="22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6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3513" y="44146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80634" y="53555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70" y="37915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1066800" y="4290837"/>
            <a:ext cx="1546248" cy="1108075"/>
            <a:chOff x="5486400" y="4378325"/>
            <a:chExt cx="1546248" cy="1108075"/>
          </a:xfrm>
        </p:grpSpPr>
        <p:pic>
          <p:nvPicPr>
            <p:cNvPr id="30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654368" y="5515311"/>
            <a:ext cx="838200" cy="600672"/>
            <a:chOff x="4267200" y="5495328"/>
            <a:chExt cx="838200" cy="600672"/>
          </a:xfrm>
        </p:grpSpPr>
        <p:pic>
          <p:nvPicPr>
            <p:cNvPr id="33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Oval 33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6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909" y="31242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84220" y="40715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/>
          <p:cNvGrpSpPr/>
          <p:nvPr/>
        </p:nvGrpSpPr>
        <p:grpSpPr>
          <a:xfrm>
            <a:off x="3304919" y="5010720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6" name="Oval 5"/>
          <p:cNvSpPr/>
          <p:nvPr/>
        </p:nvSpPr>
        <p:spPr bwMode="auto">
          <a:xfrm>
            <a:off x="5791200" y="2411588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838200" y="2286000"/>
            <a:ext cx="464820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66338" y="2514600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  <p:sp>
        <p:nvSpPr>
          <p:cNvPr id="44" name="TextBox 43"/>
          <p:cNvSpPr txBox="1"/>
          <p:nvPr/>
        </p:nvSpPr>
        <p:spPr>
          <a:xfrm>
            <a:off x="5181600" y="53456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36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83310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  <p:bldP spid="43" grpId="0"/>
      <p:bldP spid="4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</a:t>
            </a:r>
            <a:r>
              <a:rPr lang="en-US" dirty="0"/>
              <a:t>: data skew → unbalanced workload</a:t>
            </a:r>
            <a:endParaRPr lang="en-US" dirty="0" smtClean="0"/>
          </a:p>
          <a:p>
            <a:pPr lvl="1"/>
            <a:r>
              <a:rPr lang="en-US" dirty="0" smtClean="0"/>
              <a:t>Difficult to tune blocking function to get balanced workload</a:t>
            </a:r>
          </a:p>
          <a:p>
            <a:endParaRPr lang="en-US" dirty="0"/>
          </a:p>
          <a:p>
            <a:r>
              <a:rPr lang="en-US" dirty="0" smtClean="0"/>
              <a:t>Key ideas for load balancing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Preprocessing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MR job to determine blocking key distribution</a:t>
            </a:r>
          </a:p>
          <a:p>
            <a:pPr lvl="1"/>
            <a:r>
              <a:rPr lang="en-US" dirty="0" smtClean="0"/>
              <a:t>Redistribution of </a:t>
            </a:r>
            <a:r>
              <a:rPr lang="en-US" b="1" dirty="0" smtClean="0">
                <a:solidFill>
                  <a:srgbClr val="C00000"/>
                </a:solidFill>
              </a:rPr>
              <a:t>Match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to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to balance workload</a:t>
            </a:r>
          </a:p>
          <a:p>
            <a:endParaRPr lang="en-US" dirty="0"/>
          </a:p>
          <a:p>
            <a:r>
              <a:rPr lang="en-US" dirty="0" smtClean="0"/>
              <a:t>Two load balancing strategies:</a:t>
            </a:r>
          </a:p>
          <a:p>
            <a:pPr lvl="1"/>
            <a:r>
              <a:rPr lang="en-US" dirty="0" err="1" smtClean="0"/>
              <a:t>BlockSplit</a:t>
            </a:r>
            <a:r>
              <a:rPr lang="en-US" dirty="0" smtClean="0"/>
              <a:t>: split large blocks into sub-blocks</a:t>
            </a:r>
          </a:p>
          <a:p>
            <a:pPr lvl="1"/>
            <a:r>
              <a:rPr lang="en-US" dirty="0" err="1" smtClean="0"/>
              <a:t>PairRange</a:t>
            </a:r>
            <a:r>
              <a:rPr lang="en-US" dirty="0" smtClean="0"/>
              <a:t>: global enumeration and redistribution of all pairs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1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Small blocks: processed by a single match task (as in Basic)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85671" y="2682535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626617" y="3787273"/>
            <a:ext cx="1554983" cy="1114335"/>
            <a:chOff x="6997391" y="2743200"/>
            <a:chExt cx="1554983" cy="1114335"/>
          </a:xfrm>
        </p:grpSpPr>
        <p:pic>
          <p:nvPicPr>
            <p:cNvPr id="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7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109" y="31242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 bwMode="auto">
          <a:xfrm>
            <a:off x="3200400" y="2411588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0600" y="33644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68442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into multiple sub-blocks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748639" y="3696621"/>
            <a:ext cx="811435" cy="617261"/>
            <a:chOff x="3733800" y="4564339"/>
            <a:chExt cx="811435" cy="617261"/>
          </a:xfrm>
        </p:grpSpPr>
        <p:pic>
          <p:nvPicPr>
            <p:cNvPr id="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19400" y="2827285"/>
            <a:ext cx="1031875" cy="1363715"/>
            <a:chOff x="4191000" y="2598685"/>
            <a:chExt cx="1031875" cy="1363715"/>
          </a:xfrm>
        </p:grpSpPr>
        <p:pic>
          <p:nvPicPr>
            <p:cNvPr id="1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227203" y="2629608"/>
            <a:ext cx="1439916" cy="1031875"/>
            <a:chOff x="2057400" y="2819400"/>
            <a:chExt cx="1439916" cy="1031875"/>
          </a:xfrm>
        </p:grpSpPr>
        <p:pic>
          <p:nvPicPr>
            <p:cNvPr id="1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8913" y="45670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76034" y="55079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770" y="39439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362200" y="4443237"/>
            <a:ext cx="1546248" cy="1108075"/>
            <a:chOff x="5486400" y="4378325"/>
            <a:chExt cx="1546248" cy="1108075"/>
          </a:xfrm>
        </p:grpSpPr>
        <p:pic>
          <p:nvPicPr>
            <p:cNvPr id="24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49768" y="5667711"/>
            <a:ext cx="838200" cy="600672"/>
            <a:chOff x="4267200" y="5495328"/>
            <a:chExt cx="838200" cy="600672"/>
          </a:xfrm>
        </p:grpSpPr>
        <p:pic>
          <p:nvPicPr>
            <p:cNvPr id="27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27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0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9620" y="42239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4600319" y="5163120"/>
            <a:ext cx="457200" cy="216813"/>
            <a:chOff x="6248400" y="5955387"/>
            <a:chExt cx="457200" cy="216813"/>
          </a:xfrm>
        </p:grpSpPr>
        <p:sp>
          <p:nvSpPr>
            <p:cNvPr id="32" name="Oval 3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4" name="Oval 33"/>
          <p:cNvSpPr/>
          <p:nvPr/>
        </p:nvSpPr>
        <p:spPr bwMode="auto">
          <a:xfrm>
            <a:off x="2133600" y="2362200"/>
            <a:ext cx="464820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62600" y="3429000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36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7100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Geo-spatial data fusion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438400" y="1828800"/>
            <a:ext cx="4422792" cy="4422577"/>
            <a:chOff x="2438400" y="1828800"/>
            <a:chExt cx="4422792" cy="44225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8400" y="1828800"/>
              <a:ext cx="4422792" cy="428808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743200" y="5943600"/>
              <a:ext cx="388418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http://</a:t>
              </a:r>
              <a:r>
                <a:rPr lang="en-US" dirty="0" err="1"/>
                <a:t>axiomamuse.wordpress.com</a:t>
              </a:r>
              <a:r>
                <a:rPr lang="en-US" dirty="0"/>
                <a:t>/2011/04/18/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08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into multiple sub-blocks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101320" y="3696621"/>
            <a:ext cx="811435" cy="617261"/>
            <a:chOff x="3733800" y="4564339"/>
            <a:chExt cx="811435" cy="617261"/>
          </a:xfrm>
        </p:grpSpPr>
        <p:pic>
          <p:nvPicPr>
            <p:cNvPr id="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38400" y="2827285"/>
            <a:ext cx="1031875" cy="1363715"/>
            <a:chOff x="4191000" y="2598685"/>
            <a:chExt cx="1031875" cy="1363715"/>
          </a:xfrm>
        </p:grpSpPr>
        <p:pic>
          <p:nvPicPr>
            <p:cNvPr id="1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9884" y="2629608"/>
            <a:ext cx="1439916" cy="1031875"/>
            <a:chOff x="2057400" y="2819400"/>
            <a:chExt cx="1439916" cy="1031875"/>
          </a:xfrm>
        </p:grpSpPr>
        <p:pic>
          <p:nvPicPr>
            <p:cNvPr id="1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1594" y="45670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5034" y="55079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770" y="39439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981200" y="4443237"/>
            <a:ext cx="1546248" cy="1108075"/>
            <a:chOff x="5486400" y="4378325"/>
            <a:chExt cx="1546248" cy="1108075"/>
          </a:xfrm>
        </p:grpSpPr>
        <p:pic>
          <p:nvPicPr>
            <p:cNvPr id="24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02449" y="5667711"/>
            <a:ext cx="838200" cy="600672"/>
            <a:chOff x="4267200" y="5495328"/>
            <a:chExt cx="838200" cy="600672"/>
          </a:xfrm>
        </p:grpSpPr>
        <p:pic>
          <p:nvPicPr>
            <p:cNvPr id="27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27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0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2301" y="42239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4953000" y="5163120"/>
            <a:ext cx="457200" cy="216813"/>
            <a:chOff x="6248400" y="5955387"/>
            <a:chExt cx="457200" cy="216813"/>
          </a:xfrm>
        </p:grpSpPr>
        <p:sp>
          <p:nvSpPr>
            <p:cNvPr id="32" name="Oval 3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4" name="Oval 33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6" name="Straight Connector 35"/>
          <p:cNvCxnSpPr>
            <a:stCxn id="34" idx="0"/>
            <a:endCxn id="34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3386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into multiple sub-blocks</a:t>
            </a:r>
          </a:p>
          <a:p>
            <a:pPr lvl="1"/>
            <a:r>
              <a:rPr lang="en-US" dirty="0" smtClean="0"/>
              <a:t>Each sub-block processed (like </a:t>
            </a:r>
            <a:r>
              <a:rPr lang="en-US" dirty="0" err="1" smtClean="0"/>
              <a:t>unsplit</a:t>
            </a:r>
            <a:r>
              <a:rPr lang="en-US" dirty="0" smtClean="0"/>
              <a:t> block) by single </a:t>
            </a:r>
            <a:r>
              <a:rPr lang="en-US" dirty="0"/>
              <a:t>match </a:t>
            </a:r>
            <a:r>
              <a:rPr lang="en-US" dirty="0" smtClean="0"/>
              <a:t>task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101320" y="3696621"/>
            <a:ext cx="811435" cy="617261"/>
            <a:chOff x="3733800" y="4564339"/>
            <a:chExt cx="811435" cy="617261"/>
          </a:xfrm>
        </p:grpSpPr>
        <p:pic>
          <p:nvPicPr>
            <p:cNvPr id="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38400" y="2827285"/>
            <a:ext cx="1031875" cy="1363715"/>
            <a:chOff x="4191000" y="2598685"/>
            <a:chExt cx="1031875" cy="1363715"/>
          </a:xfrm>
        </p:grpSpPr>
        <p:pic>
          <p:nvPicPr>
            <p:cNvPr id="1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9884" y="2629608"/>
            <a:ext cx="1439916" cy="1031875"/>
            <a:chOff x="2057400" y="2819400"/>
            <a:chExt cx="1439916" cy="1031875"/>
          </a:xfrm>
        </p:grpSpPr>
        <p:pic>
          <p:nvPicPr>
            <p:cNvPr id="1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1594" y="45670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5034" y="55079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770" y="39439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981200" y="4443237"/>
            <a:ext cx="1546248" cy="1108075"/>
            <a:chOff x="5486400" y="4378325"/>
            <a:chExt cx="1546248" cy="1108075"/>
          </a:xfrm>
        </p:grpSpPr>
        <p:pic>
          <p:nvPicPr>
            <p:cNvPr id="24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02449" y="5667711"/>
            <a:ext cx="838200" cy="600672"/>
            <a:chOff x="4267200" y="5495328"/>
            <a:chExt cx="838200" cy="600672"/>
          </a:xfrm>
        </p:grpSpPr>
        <p:pic>
          <p:nvPicPr>
            <p:cNvPr id="27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27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0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2301" y="42239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4953000" y="5163120"/>
            <a:ext cx="457200" cy="216813"/>
            <a:chOff x="6248400" y="5955387"/>
            <a:chExt cx="457200" cy="216813"/>
          </a:xfrm>
        </p:grpSpPr>
        <p:sp>
          <p:nvSpPr>
            <p:cNvPr id="32" name="Oval 3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4" name="Oval 33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6" name="Straight Connector 35"/>
          <p:cNvCxnSpPr>
            <a:stCxn id="34" idx="0"/>
            <a:endCxn id="34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1295400" y="38978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6</a:t>
            </a:r>
            <a:r>
              <a:rPr lang="en-US" sz="1800" b="0" dirty="0" smtClean="0"/>
              <a:t> pairs</a:t>
            </a:r>
            <a:endParaRPr lang="en-US" sz="18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6544719" y="3505200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10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9870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/>
      <p:bldP spid="3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into multiple sub-blocks</a:t>
            </a:r>
          </a:p>
          <a:p>
            <a:pPr lvl="1"/>
            <a:r>
              <a:rPr lang="en-US" dirty="0"/>
              <a:t>Pair of sub-blocks is processed by “</a:t>
            </a:r>
            <a:r>
              <a:rPr lang="en-US" dirty="0" err="1"/>
              <a:t>cartesian</a:t>
            </a:r>
            <a:r>
              <a:rPr lang="en-US" dirty="0"/>
              <a:t> product” match </a:t>
            </a:r>
            <a:r>
              <a:rPr lang="en-US" dirty="0" smtClean="0"/>
              <a:t>task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101320" y="3696621"/>
            <a:ext cx="811435" cy="617261"/>
            <a:chOff x="3733800" y="4564339"/>
            <a:chExt cx="811435" cy="617261"/>
          </a:xfrm>
        </p:grpSpPr>
        <p:pic>
          <p:nvPicPr>
            <p:cNvPr id="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38400" y="2827285"/>
            <a:ext cx="1031875" cy="1363715"/>
            <a:chOff x="4191000" y="2598685"/>
            <a:chExt cx="1031875" cy="1363715"/>
          </a:xfrm>
        </p:grpSpPr>
        <p:pic>
          <p:nvPicPr>
            <p:cNvPr id="1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9884" y="2629608"/>
            <a:ext cx="1439916" cy="1031875"/>
            <a:chOff x="2057400" y="2819400"/>
            <a:chExt cx="1439916" cy="1031875"/>
          </a:xfrm>
        </p:grpSpPr>
        <p:pic>
          <p:nvPicPr>
            <p:cNvPr id="1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1594" y="45670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5034" y="55079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770" y="39439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981200" y="4443237"/>
            <a:ext cx="1546248" cy="1108075"/>
            <a:chOff x="5486400" y="4378325"/>
            <a:chExt cx="1546248" cy="1108075"/>
          </a:xfrm>
        </p:grpSpPr>
        <p:pic>
          <p:nvPicPr>
            <p:cNvPr id="24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02449" y="5667711"/>
            <a:ext cx="838200" cy="600672"/>
            <a:chOff x="4267200" y="5495328"/>
            <a:chExt cx="838200" cy="600672"/>
          </a:xfrm>
        </p:grpSpPr>
        <p:pic>
          <p:nvPicPr>
            <p:cNvPr id="27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27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0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2301" y="42239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4953000" y="5163120"/>
            <a:ext cx="457200" cy="216813"/>
            <a:chOff x="6248400" y="5955387"/>
            <a:chExt cx="457200" cy="216813"/>
          </a:xfrm>
        </p:grpSpPr>
        <p:sp>
          <p:nvSpPr>
            <p:cNvPr id="32" name="Oval 3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4" name="Oval 33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6" name="Straight Connector 35"/>
          <p:cNvCxnSpPr>
            <a:stCxn id="34" idx="0"/>
            <a:endCxn id="34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3973399" y="58028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20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45674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BlockSplit</a:t>
            </a:r>
            <a:r>
              <a:rPr lang="en-US" dirty="0" smtClean="0"/>
              <a:t> → balanced workload</a:t>
            </a:r>
          </a:p>
          <a:p>
            <a:pPr lvl="1"/>
            <a:r>
              <a:rPr lang="en-US" dirty="0" smtClean="0"/>
              <a:t>2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nodes: 20 versus 19 (6 + 10 + 3)</a:t>
            </a:r>
          </a:p>
          <a:p>
            <a:pPr lvl="1"/>
            <a:r>
              <a:rPr lang="en-US" dirty="0" smtClean="0"/>
              <a:t>Speedup: 39/20 = 1.95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85040" y="3925221"/>
            <a:ext cx="811435" cy="617261"/>
            <a:chOff x="3733800" y="4564339"/>
            <a:chExt cx="811435" cy="617261"/>
          </a:xfrm>
        </p:grpSpPr>
        <p:pic>
          <p:nvPicPr>
            <p:cNvPr id="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564339"/>
              <a:ext cx="811435" cy="617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 bwMode="auto">
            <a:xfrm>
              <a:off x="3987003" y="4808229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201707" y="48993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4158767" y="4785438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22120" y="3055885"/>
            <a:ext cx="1031875" cy="1363715"/>
            <a:chOff x="4191000" y="2598685"/>
            <a:chExt cx="1031875" cy="1363715"/>
          </a:xfrm>
        </p:grpSpPr>
        <p:pic>
          <p:nvPicPr>
            <p:cNvPr id="1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63604" y="2858208"/>
            <a:ext cx="1439916" cy="1031875"/>
            <a:chOff x="2057400" y="2819400"/>
            <a:chExt cx="1439916" cy="1031875"/>
          </a:xfrm>
        </p:grpSpPr>
        <p:pic>
          <p:nvPicPr>
            <p:cNvPr id="1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819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>
              <a:off x="2506716" y="32271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87716" y="33795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2811516" y="3189011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45314" y="479564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8754" y="5736599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90" y="417252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264920" y="4671837"/>
            <a:ext cx="1546248" cy="1108075"/>
            <a:chOff x="5486400" y="4378325"/>
            <a:chExt cx="1546248" cy="1108075"/>
          </a:xfrm>
        </p:grpSpPr>
        <p:pic>
          <p:nvPicPr>
            <p:cNvPr id="24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4378325"/>
              <a:ext cx="1546248" cy="11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/>
            <p:cNvSpPr/>
            <p:nvPr/>
          </p:nvSpPr>
          <p:spPr bwMode="auto">
            <a:xfrm>
              <a:off x="6046565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586169" y="5896311"/>
            <a:ext cx="838200" cy="600672"/>
            <a:chOff x="4267200" y="5495328"/>
            <a:chExt cx="838200" cy="600672"/>
          </a:xfrm>
        </p:grpSpPr>
        <p:pic>
          <p:nvPicPr>
            <p:cNvPr id="27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495328"/>
              <a:ext cx="838200" cy="60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Oval 27"/>
            <p:cNvSpPr/>
            <p:nvPr/>
          </p:nvSpPr>
          <p:spPr bwMode="auto">
            <a:xfrm>
              <a:off x="4724400" y="5715000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577401" y="5799026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30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16021" y="4452576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4236720" y="5391720"/>
            <a:ext cx="457200" cy="216813"/>
            <a:chOff x="6248400" y="5955387"/>
            <a:chExt cx="457200" cy="216813"/>
          </a:xfrm>
        </p:grpSpPr>
        <p:sp>
          <p:nvSpPr>
            <p:cNvPr id="32" name="Oval 3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4" name="Oval 33"/>
          <p:cNvSpPr/>
          <p:nvPr/>
        </p:nvSpPr>
        <p:spPr bwMode="auto">
          <a:xfrm>
            <a:off x="381000" y="25908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6" name="Straight Connector 35"/>
          <p:cNvCxnSpPr>
            <a:stCxn id="34" idx="0"/>
            <a:endCxn id="34" idx="4"/>
          </p:cNvCxnSpPr>
          <p:nvPr/>
        </p:nvCxnSpPr>
        <p:spPr bwMode="auto">
          <a:xfrm>
            <a:off x="3718560" y="25908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3257119" y="60314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20 pairs</a:t>
            </a:r>
            <a:endParaRPr lang="en-US" sz="18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533400" y="41264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6</a:t>
            </a:r>
            <a:r>
              <a:rPr lang="en-US" sz="1800" b="0" dirty="0" smtClean="0"/>
              <a:t> pairs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791200" y="3733800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10 pairs</a:t>
            </a:r>
            <a:endParaRPr lang="en-US" sz="1800" b="0" dirty="0"/>
          </a:p>
        </p:txBody>
      </p:sp>
      <p:pic>
        <p:nvPicPr>
          <p:cNvPr id="4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09871" y="1310935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6750817" y="2415673"/>
            <a:ext cx="1554983" cy="1114335"/>
            <a:chOff x="6997391" y="2743200"/>
            <a:chExt cx="1554983" cy="1114335"/>
          </a:xfrm>
        </p:grpSpPr>
        <p:pic>
          <p:nvPicPr>
            <p:cNvPr id="42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7391" y="2743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42"/>
            <p:cNvSpPr/>
            <p:nvPr/>
          </p:nvSpPr>
          <p:spPr bwMode="auto">
            <a:xfrm>
              <a:off x="75438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78753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5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309" y="1752600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Oval 45"/>
          <p:cNvSpPr/>
          <p:nvPr/>
        </p:nvSpPr>
        <p:spPr bwMode="auto">
          <a:xfrm>
            <a:off x="6324600" y="1039988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924800" y="19928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6695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/>
      <p:bldP spid="38" grpId="0"/>
      <p:bldP spid="39" grpId="0"/>
      <p:bldP spid="46" grpId="0" animBg="1"/>
      <p:bldP spid="4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 [KGA+11]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matching offers to specifications with high precision</a:t>
            </a:r>
          </a:p>
          <a:p>
            <a:pPr lvl="1"/>
            <a:r>
              <a:rPr lang="en-US" dirty="0" smtClean="0"/>
              <a:t>Product specifications are structured: set of (name, value) pairs</a:t>
            </a:r>
          </a:p>
          <a:p>
            <a:pPr lvl="1"/>
            <a:r>
              <a:rPr lang="en-US" dirty="0"/>
              <a:t>Product offers are </a:t>
            </a:r>
            <a:r>
              <a:rPr lang="en-US" dirty="0" smtClean="0"/>
              <a:t>terse, unstructured text</a:t>
            </a:r>
          </a:p>
          <a:p>
            <a:pPr lvl="1"/>
            <a:r>
              <a:rPr lang="en-US" dirty="0" smtClean="0"/>
              <a:t>Many similar but different product offers, specifications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3200400"/>
            <a:ext cx="415120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Panasonic </a:t>
            </a:r>
            <a:r>
              <a:rPr lang="en-US" sz="1800" b="0" dirty="0" err="1" smtClean="0"/>
              <a:t>Lumix</a:t>
            </a:r>
            <a:r>
              <a:rPr lang="en-US" sz="1800" b="0" dirty="0" smtClean="0"/>
              <a:t> DMC-FX07 digital camera</a:t>
            </a:r>
          </a:p>
          <a:p>
            <a:r>
              <a:rPr lang="en-US" sz="1800" b="0" dirty="0"/>
              <a:t>[</a:t>
            </a:r>
            <a:r>
              <a:rPr lang="en-US" sz="1800" b="0" dirty="0" smtClean="0"/>
              <a:t>7.2 megapixel, 2.5”, 3.6x , LCD monitor]</a:t>
            </a:r>
            <a:endParaRPr lang="en-US" sz="18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4306669"/>
            <a:ext cx="3034164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Panasonic DMC-FX07EB digital</a:t>
            </a:r>
          </a:p>
          <a:p>
            <a:r>
              <a:rPr lang="en-US" sz="1800" b="0" dirty="0" smtClean="0"/>
              <a:t>camera silver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5373469"/>
            <a:ext cx="238308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err="1" smtClean="0"/>
              <a:t>Lumix</a:t>
            </a:r>
            <a:r>
              <a:rPr lang="en-US" sz="1800" b="0" dirty="0" smtClean="0"/>
              <a:t> FX07EB-S, 7.2MP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069782"/>
              </p:ext>
            </p:extLst>
          </p:nvPr>
        </p:nvGraphicFramePr>
        <p:xfrm>
          <a:off x="862901" y="3205480"/>
          <a:ext cx="34804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246"/>
                <a:gridCol w="177025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Attribute Name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Attribute 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digital camera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</a:t>
                      </a:r>
                      <a:r>
                        <a:rPr lang="en-US" baseline="0" dirty="0" smtClean="0"/>
                        <a:t> 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 </a:t>
                      </a:r>
                      <a:r>
                        <a:rPr lang="en-US" dirty="0" err="1" smtClean="0"/>
                        <a:t>Lumix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DMC-FX07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megapixel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silver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84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idea: optimal parse of (unstructured) offer </a:t>
            </a:r>
            <a:r>
              <a:rPr lang="en-US" dirty="0" err="1" smtClean="0"/>
              <a:t>wrt</a:t>
            </a:r>
            <a:r>
              <a:rPr lang="en-US" dirty="0" smtClean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</a:t>
            </a:r>
          </a:p>
          <a:p>
            <a:pPr lvl="1"/>
            <a:r>
              <a:rPr lang="en-US" dirty="0" smtClean="0"/>
              <a:t>Use inverted index built on specification values</a:t>
            </a:r>
          </a:p>
          <a:p>
            <a:pPr lvl="1"/>
            <a:r>
              <a:rPr lang="en-US" dirty="0" smtClean="0"/>
              <a:t>Tag all n-grams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/>
              <a:t>Panasonic </a:t>
            </a:r>
            <a:r>
              <a:rPr lang="en-US" sz="1600" b="0" dirty="0" err="1" smtClean="0"/>
              <a:t>Lumix</a:t>
            </a:r>
            <a:r>
              <a:rPr lang="en-US" sz="1600" b="0" dirty="0" smtClean="0"/>
              <a:t> DMC-FX07 digital camera </a:t>
            </a:r>
          </a:p>
          <a:p>
            <a:r>
              <a:rPr lang="en-US" sz="1600" b="0" dirty="0" smtClean="0"/>
              <a:t>[7.2 megapixel, 2.5”, 3.6x, LCD monitor]</a:t>
            </a:r>
            <a:endParaRPr lang="en-US" sz="1600" b="0" dirty="0"/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brand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product line</a:t>
            </a:r>
            <a:endParaRPr lang="en-US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model</a:t>
            </a:r>
            <a:endParaRPr lang="en-US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resolution</a:t>
            </a:r>
            <a:endParaRPr lang="en-US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diagonal,</a:t>
            </a:r>
          </a:p>
          <a:p>
            <a:pPr algn="ctr"/>
            <a:r>
              <a:rPr lang="en-US" sz="1800" dirty="0" smtClean="0"/>
              <a:t>height,</a:t>
            </a:r>
          </a:p>
          <a:p>
            <a:pPr algn="ctr"/>
            <a:r>
              <a:rPr lang="en-US" sz="1800" dirty="0" smtClean="0"/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zoom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121995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/>
              <a:t>Panasonic </a:t>
            </a:r>
            <a:r>
              <a:rPr lang="en-US" sz="1600" b="0" dirty="0" err="1" smtClean="0"/>
              <a:t>Lumix</a:t>
            </a:r>
            <a:r>
              <a:rPr lang="en-US" sz="1600" b="0" dirty="0" smtClean="0"/>
              <a:t> DMC-FX07 digital camera </a:t>
            </a:r>
          </a:p>
          <a:p>
            <a:r>
              <a:rPr lang="en-US" sz="1600" b="0" dirty="0" smtClean="0"/>
              <a:t>[7.2 megapixel, 2.5”, 3.6x, LCD monitor]</a:t>
            </a:r>
            <a:endParaRPr lang="en-US" sz="1600" b="0" dirty="0"/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brand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product line</a:t>
            </a:r>
            <a:endParaRPr lang="en-US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model</a:t>
            </a:r>
            <a:endParaRPr lang="en-US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resolution</a:t>
            </a:r>
            <a:endParaRPr lang="en-US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diagonal,</a:t>
            </a:r>
          </a:p>
          <a:p>
            <a:pPr algn="ctr"/>
            <a:r>
              <a:rPr lang="en-US" sz="1800" dirty="0" smtClean="0"/>
              <a:t>height,</a:t>
            </a:r>
          </a:p>
          <a:p>
            <a:pPr algn="ctr"/>
            <a:r>
              <a:rPr lang="en-US" sz="1800" dirty="0" smtClean="0"/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zoom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10255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/>
              <a:t>Panasonic </a:t>
            </a:r>
            <a:r>
              <a:rPr lang="en-US" sz="1600" b="0" dirty="0" err="1" smtClean="0"/>
              <a:t>Lumix</a:t>
            </a:r>
            <a:r>
              <a:rPr lang="en-US" sz="1600" b="0" dirty="0" smtClean="0"/>
              <a:t> DMC-FX07 digital camera </a:t>
            </a:r>
          </a:p>
          <a:p>
            <a:r>
              <a:rPr lang="en-US" sz="1600" b="0" dirty="0" smtClean="0"/>
              <a:t>[7.2 megapixel, 2.5”, 3.6x, LCD monitor]</a:t>
            </a:r>
            <a:endParaRPr lang="en-US" sz="1600" b="0" dirty="0"/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brand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product line</a:t>
            </a:r>
            <a:endParaRPr lang="en-US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model</a:t>
            </a:r>
            <a:endParaRPr lang="en-US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resolution</a:t>
            </a:r>
            <a:endParaRPr lang="en-US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diagonal</a:t>
            </a:r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,</a:t>
            </a:r>
          </a:p>
          <a:p>
            <a:pPr algn="ctr"/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height,</a:t>
            </a:r>
          </a:p>
          <a:p>
            <a:pPr algn="ctr"/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zoom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284588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  <a:p>
            <a:pPr lvl="1"/>
            <a:r>
              <a:rPr lang="en-US" dirty="0" smtClean="0"/>
              <a:t># depends on ambiguities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/>
              <a:t>Panasonic </a:t>
            </a:r>
            <a:r>
              <a:rPr lang="en-US" sz="1600" b="0" dirty="0" err="1" smtClean="0"/>
              <a:t>Lumix</a:t>
            </a:r>
            <a:r>
              <a:rPr lang="en-US" sz="1600" b="0" dirty="0" smtClean="0"/>
              <a:t> DMC-FX07 digital camera </a:t>
            </a:r>
          </a:p>
          <a:p>
            <a:r>
              <a:rPr lang="en-US" sz="1600" b="0" dirty="0" smtClean="0"/>
              <a:t>[7.2 megapixel, 2.5”, 3.6x, LCD monitor]</a:t>
            </a:r>
            <a:endParaRPr lang="en-US" sz="1600" b="0" dirty="0"/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brand</a:t>
            </a:r>
            <a:endParaRPr lang="en-US" sz="1800" dirty="0"/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product line</a:t>
            </a:r>
            <a:endParaRPr lang="en-US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model</a:t>
            </a:r>
            <a:endParaRPr lang="en-US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resolution</a:t>
            </a:r>
            <a:endParaRPr lang="en-US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diagonal,</a:t>
            </a:r>
          </a:p>
          <a:p>
            <a:pPr algn="ctr"/>
            <a:r>
              <a:rPr lang="en-US" sz="1800" dirty="0" smtClean="0"/>
              <a:t>height</a:t>
            </a:r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,</a:t>
            </a:r>
          </a:p>
          <a:p>
            <a:pPr algn="ctr"/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zoom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254805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parse, optimal parse</a:t>
            </a:r>
          </a:p>
          <a:p>
            <a:pPr lvl="1"/>
            <a:r>
              <a:rPr lang="en-US" dirty="0" smtClean="0"/>
              <a:t>Optimal parse depends on the product specification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375533"/>
              </p:ext>
            </p:extLst>
          </p:nvPr>
        </p:nvGraphicFramePr>
        <p:xfrm>
          <a:off x="957516" y="3347720"/>
          <a:ext cx="7798179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284"/>
                <a:gridCol w="50218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Product</a:t>
                      </a:r>
                      <a:r>
                        <a:rPr lang="en-US" baseline="0" dirty="0" smtClean="0"/>
                        <a:t> s</a:t>
                      </a:r>
                      <a:r>
                        <a:rPr lang="en-US" dirty="0" smtClean="0"/>
                        <a:t>pecification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Optimal</a:t>
                      </a:r>
                      <a:r>
                        <a:rPr lang="en-US" baseline="0" dirty="0" smtClean="0"/>
                        <a:t> Parse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             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Panasonic</a:t>
                      </a:r>
                    </a:p>
                    <a:p>
                      <a:r>
                        <a:rPr lang="en-US" dirty="0" smtClean="0"/>
                        <a:t>product line   </a:t>
                      </a:r>
                      <a:r>
                        <a:rPr lang="en-US" baseline="0" dirty="0" err="1" smtClean="0"/>
                        <a:t>Lumix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model             DMC-FX05</a:t>
                      </a:r>
                    </a:p>
                    <a:p>
                      <a:r>
                        <a:rPr lang="en-US" dirty="0" smtClean="0"/>
                        <a:t>diagonal         2.5</a:t>
                      </a:r>
                      <a:r>
                        <a:rPr lang="en-US" baseline="0" dirty="0" smtClean="0"/>
                        <a:t> in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              Panasonic</a:t>
                      </a:r>
                    </a:p>
                    <a:p>
                      <a:r>
                        <a:rPr lang="en-US" dirty="0" smtClean="0"/>
                        <a:t>model             DMC-FX07</a:t>
                      </a:r>
                    </a:p>
                    <a:p>
                      <a:r>
                        <a:rPr lang="en-US" dirty="0" smtClean="0"/>
                        <a:t>resolution</a:t>
                      </a:r>
                      <a:r>
                        <a:rPr lang="en-US" baseline="0" dirty="0" smtClean="0"/>
                        <a:t>      7.2 megapixel</a:t>
                      </a:r>
                    </a:p>
                    <a:p>
                      <a:r>
                        <a:rPr lang="en-US" baseline="0" dirty="0" smtClean="0"/>
                        <a:t>zoom              3.6x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309463" y="3563620"/>
            <a:ext cx="3843937" cy="1341121"/>
            <a:chOff x="4538063" y="3892510"/>
            <a:chExt cx="3843937" cy="1341121"/>
          </a:xfrm>
        </p:grpSpPr>
        <p:sp>
          <p:nvSpPr>
            <p:cNvPr id="5" name="TextBox 4"/>
            <p:cNvSpPr txBox="1"/>
            <p:nvPr/>
          </p:nvSpPr>
          <p:spPr>
            <a:xfrm>
              <a:off x="4538063" y="4364950"/>
              <a:ext cx="3843937" cy="5847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/>
                <a:t>Panasonic </a:t>
              </a:r>
              <a:r>
                <a:rPr lang="en-US" sz="1600" b="0" dirty="0" err="1" smtClean="0"/>
                <a:t>Lumix</a:t>
              </a:r>
              <a:r>
                <a:rPr lang="en-US" sz="1600" b="0" dirty="0" smtClean="0"/>
                <a:t> DMC-FX07 digital camera </a:t>
              </a:r>
            </a:p>
            <a:p>
              <a:r>
                <a:rPr lang="en-US" sz="1600" b="0" dirty="0" smtClean="0"/>
                <a:t>[7.2 megapixel, 2.5”, 3.6x, LCD monitor]</a:t>
              </a:r>
              <a:endParaRPr lang="en-US" sz="1600" b="0" dirty="0"/>
            </a:p>
          </p:txBody>
        </p:sp>
        <p:sp>
          <p:nvSpPr>
            <p:cNvPr id="9" name="Left Brace 8"/>
            <p:cNvSpPr/>
            <p:nvPr/>
          </p:nvSpPr>
          <p:spPr bwMode="auto">
            <a:xfrm rot="5400000">
              <a:off x="48615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" name="Left Brace 9"/>
            <p:cNvSpPr/>
            <p:nvPr/>
          </p:nvSpPr>
          <p:spPr bwMode="auto">
            <a:xfrm rot="5400000">
              <a:off x="5566215" y="3938230"/>
              <a:ext cx="274320" cy="54864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" name="Left Brace 10"/>
            <p:cNvSpPr/>
            <p:nvPr/>
          </p:nvSpPr>
          <p:spPr bwMode="auto">
            <a:xfrm rot="5400000">
              <a:off x="6202680" y="3907750"/>
              <a:ext cx="274320" cy="64008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Left Brace 11"/>
            <p:cNvSpPr/>
            <p:nvPr/>
          </p:nvSpPr>
          <p:spPr bwMode="auto">
            <a:xfrm rot="16200000">
              <a:off x="5078535" y="4502111"/>
              <a:ext cx="274320" cy="11887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3" name="Left Brace 12"/>
            <p:cNvSpPr/>
            <p:nvPr/>
          </p:nvSpPr>
          <p:spPr bwMode="auto">
            <a:xfrm rot="16200000">
              <a:off x="59167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 rot="16200000">
              <a:off x="63739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5" name="Left Brace 14"/>
            <p:cNvSpPr/>
            <p:nvPr/>
          </p:nvSpPr>
          <p:spPr bwMode="auto">
            <a:xfrm rot="16200000">
              <a:off x="680065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7" name="Left Brace 16"/>
            <p:cNvSpPr/>
            <p:nvPr/>
          </p:nvSpPr>
          <p:spPr bwMode="auto">
            <a:xfrm rot="5400000">
              <a:off x="5151120" y="3298150"/>
              <a:ext cx="274320" cy="14630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09463" y="4737099"/>
            <a:ext cx="3843937" cy="1341121"/>
            <a:chOff x="4538063" y="3892510"/>
            <a:chExt cx="3843937" cy="1341121"/>
          </a:xfrm>
        </p:grpSpPr>
        <p:sp>
          <p:nvSpPr>
            <p:cNvPr id="26" name="TextBox 25"/>
            <p:cNvSpPr txBox="1"/>
            <p:nvPr/>
          </p:nvSpPr>
          <p:spPr>
            <a:xfrm>
              <a:off x="4538063" y="4364950"/>
              <a:ext cx="3843937" cy="5847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/>
                <a:t>Panasonic </a:t>
              </a:r>
              <a:r>
                <a:rPr lang="en-US" sz="1600" b="0" dirty="0" err="1" smtClean="0"/>
                <a:t>Lumix</a:t>
              </a:r>
              <a:r>
                <a:rPr lang="en-US" sz="1600" b="0" dirty="0" smtClean="0"/>
                <a:t> DMC-FX07 digital camera </a:t>
              </a:r>
            </a:p>
            <a:p>
              <a:r>
                <a:rPr lang="en-US" sz="1600" b="0" dirty="0" smtClean="0"/>
                <a:t>[7.2 megapixel, 2.5”, 3.6x, LCD monitor]</a:t>
              </a:r>
              <a:endParaRPr lang="en-US" sz="1600" b="0" dirty="0"/>
            </a:p>
          </p:txBody>
        </p:sp>
        <p:sp>
          <p:nvSpPr>
            <p:cNvPr id="27" name="Left Brace 26"/>
            <p:cNvSpPr/>
            <p:nvPr/>
          </p:nvSpPr>
          <p:spPr bwMode="auto">
            <a:xfrm rot="5400000">
              <a:off x="48615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8" name="Left Brace 27"/>
            <p:cNvSpPr/>
            <p:nvPr/>
          </p:nvSpPr>
          <p:spPr bwMode="auto">
            <a:xfrm rot="5400000">
              <a:off x="5566215" y="3938230"/>
              <a:ext cx="274320" cy="5486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9" name="Left Brace 28"/>
            <p:cNvSpPr/>
            <p:nvPr/>
          </p:nvSpPr>
          <p:spPr bwMode="auto">
            <a:xfrm rot="5400000">
              <a:off x="63093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0" name="Left Brace 29"/>
            <p:cNvSpPr/>
            <p:nvPr/>
          </p:nvSpPr>
          <p:spPr bwMode="auto">
            <a:xfrm rot="16200000">
              <a:off x="5078535" y="4502111"/>
              <a:ext cx="274320" cy="11887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1" name="Left Brace 30"/>
            <p:cNvSpPr/>
            <p:nvPr/>
          </p:nvSpPr>
          <p:spPr bwMode="auto">
            <a:xfrm rot="16200000">
              <a:off x="59167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Left Brace 31"/>
            <p:cNvSpPr/>
            <p:nvPr/>
          </p:nvSpPr>
          <p:spPr bwMode="auto">
            <a:xfrm rot="16200000">
              <a:off x="63739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Left Brace 32"/>
            <p:cNvSpPr/>
            <p:nvPr/>
          </p:nvSpPr>
          <p:spPr bwMode="auto">
            <a:xfrm rot="16200000">
              <a:off x="680065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4" name="Left Brace 33"/>
            <p:cNvSpPr/>
            <p:nvPr/>
          </p:nvSpPr>
          <p:spPr bwMode="auto">
            <a:xfrm rot="5400000">
              <a:off x="5151120" y="3298150"/>
              <a:ext cx="274320" cy="14630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55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Scientific data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762000" y="2091633"/>
            <a:ext cx="7924800" cy="4322324"/>
            <a:chOff x="762000" y="2091633"/>
            <a:chExt cx="7924800" cy="432232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0000" t="36411" r="2301"/>
            <a:stretch/>
          </p:blipFill>
          <p:spPr>
            <a:xfrm>
              <a:off x="762000" y="2091633"/>
              <a:ext cx="7924800" cy="388126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600200" y="6106180"/>
              <a:ext cx="62484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http://</a:t>
              </a:r>
              <a:r>
                <a:rPr lang="en-US" dirty="0" smtClean="0"/>
                <a:t>scienceline.org/2012/01/from-index-cards-to-information-overload</a:t>
              </a:r>
              <a:r>
                <a:rPr lang="en-US" dirty="0"/>
                <a:t>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29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parse, optimal parse</a:t>
            </a:r>
          </a:p>
          <a:p>
            <a:endParaRPr lang="en-US" dirty="0"/>
          </a:p>
          <a:p>
            <a:r>
              <a:rPr lang="en-US" dirty="0" smtClean="0"/>
              <a:t>Finding specification with largest match probability is now easy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imilarity feature vector between offer and specification: {-1, 0, 1}*</a:t>
            </a:r>
          </a:p>
          <a:p>
            <a:pPr lvl="1"/>
            <a:r>
              <a:rPr lang="en-US" dirty="0" smtClean="0"/>
              <a:t>Use binary logistic regression to learn weights of each feature</a:t>
            </a:r>
          </a:p>
          <a:p>
            <a:pPr lvl="1"/>
            <a:r>
              <a:rPr lang="en-US" dirty="0" smtClean="0"/>
              <a:t>Blocking 1: use classifier to categorize offer into product category</a:t>
            </a:r>
          </a:p>
          <a:p>
            <a:pPr lvl="1"/>
            <a:r>
              <a:rPr lang="en-US" dirty="0" smtClean="0"/>
              <a:t>Blocking 2: identify candidates with ≥ 1 high weighted feature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3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Techniques for big data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</a:t>
            </a:r>
            <a:r>
              <a:rPr lang="en-US" dirty="0"/>
              <a:t>non-identifying </a:t>
            </a:r>
            <a:r>
              <a:rPr lang="en-US" dirty="0" smtClean="0"/>
              <a:t>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8" name="Picture 2" descr="C:\Users\divesh\Desktop\jigsaw puzzle taj mah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j0216075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742" b="95527" l="3011" r="271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269" r="69886"/>
          <a:stretch/>
        </p:blipFill>
        <p:spPr>
          <a:xfrm>
            <a:off x="3505200" y="5334000"/>
            <a:ext cx="464008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7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</a:t>
            </a:r>
            <a:r>
              <a:rPr lang="en-US" dirty="0"/>
              <a:t>non-identifying </a:t>
            </a:r>
            <a:r>
              <a:rPr lang="en-US" dirty="0" smtClean="0"/>
              <a:t>content: dots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7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83" y="3077957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0876" y="308710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8428" y="404722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/>
          <p:cNvGrpSpPr/>
          <p:nvPr/>
        </p:nvGrpSpPr>
        <p:grpSpPr>
          <a:xfrm>
            <a:off x="4378325" y="3400680"/>
            <a:ext cx="1031875" cy="1363715"/>
            <a:chOff x="4191000" y="2598685"/>
            <a:chExt cx="1031875" cy="1363715"/>
          </a:xfrm>
        </p:grpSpPr>
        <p:pic>
          <p:nvPicPr>
            <p:cNvPr id="6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Oval 6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157609" y="4446865"/>
            <a:ext cx="1439916" cy="1031875"/>
            <a:chOff x="3970284" y="4392889"/>
            <a:chExt cx="1439916" cy="1031875"/>
          </a:xfrm>
        </p:grpSpPr>
        <p:pic>
          <p:nvPicPr>
            <p:cNvPr id="6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Oval 66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6805" y="4444424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Oval 70"/>
          <p:cNvSpPr/>
          <p:nvPr/>
        </p:nvSpPr>
        <p:spPr bwMode="auto">
          <a:xfrm>
            <a:off x="7086600" y="356486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7418165" y="366738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5638800" y="5088867"/>
            <a:ext cx="457200" cy="216813"/>
            <a:chOff x="6248400" y="5955387"/>
            <a:chExt cx="457200" cy="216813"/>
          </a:xfrm>
        </p:grpSpPr>
        <p:sp>
          <p:nvSpPr>
            <p:cNvPr id="74" name="Oval 7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6096000" y="3324480"/>
            <a:ext cx="457200" cy="216813"/>
            <a:chOff x="6248400" y="5955387"/>
            <a:chExt cx="457200" cy="216813"/>
          </a:xfrm>
        </p:grpSpPr>
        <p:sp>
          <p:nvSpPr>
            <p:cNvPr id="77" name="Oval 7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7162800" y="4707867"/>
            <a:ext cx="457200" cy="216813"/>
            <a:chOff x="6248400" y="5955387"/>
            <a:chExt cx="457200" cy="216813"/>
          </a:xfrm>
        </p:grpSpPr>
        <p:sp>
          <p:nvSpPr>
            <p:cNvPr id="80" name="Oval 79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 rot="-5400000">
            <a:off x="1236671" y="2468810"/>
            <a:ext cx="1352549" cy="1235090"/>
            <a:chOff x="5429251" y="3565510"/>
            <a:chExt cx="1352549" cy="1235090"/>
          </a:xfrm>
        </p:grpSpPr>
        <p:grpSp>
          <p:nvGrpSpPr>
            <p:cNvPr id="83" name="Group 82"/>
            <p:cNvGrpSpPr/>
            <p:nvPr/>
          </p:nvGrpSpPr>
          <p:grpSpPr>
            <a:xfrm>
              <a:off x="5970365" y="4101470"/>
              <a:ext cx="811435" cy="617261"/>
              <a:chOff x="3733800" y="4564339"/>
              <a:chExt cx="811435" cy="617261"/>
            </a:xfrm>
          </p:grpSpPr>
          <p:pic>
            <p:nvPicPr>
              <p:cNvPr id="86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3800" y="4564339"/>
                <a:ext cx="811435" cy="6172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7" name="Oval 86"/>
              <p:cNvSpPr/>
              <p:nvPr/>
            </p:nvSpPr>
            <p:spPr bwMode="auto">
              <a:xfrm>
                <a:off x="3987003" y="4808229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 bwMode="auto">
              <a:xfrm>
                <a:off x="4201707" y="4899394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Oval 88"/>
              <p:cNvSpPr/>
              <p:nvPr/>
            </p:nvSpPr>
            <p:spPr bwMode="auto">
              <a:xfrm>
                <a:off x="4158767" y="4785438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84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462936" y="4081115"/>
              <a:ext cx="819149" cy="619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9251" y="3565510"/>
              <a:ext cx="819149" cy="619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1025" y="2657151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7377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5821" y="503666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391" y="503091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4" name="Group 93"/>
          <p:cNvGrpSpPr/>
          <p:nvPr/>
        </p:nvGrpSpPr>
        <p:grpSpPr>
          <a:xfrm>
            <a:off x="2667000" y="3574055"/>
            <a:ext cx="900954" cy="1274425"/>
            <a:chOff x="6839712" y="4419601"/>
            <a:chExt cx="900954" cy="1274425"/>
          </a:xfrm>
        </p:grpSpPr>
        <p:grpSp>
          <p:nvGrpSpPr>
            <p:cNvPr id="95" name="Group 94"/>
            <p:cNvGrpSpPr/>
            <p:nvPr/>
          </p:nvGrpSpPr>
          <p:grpSpPr>
            <a:xfrm rot="5400000">
              <a:off x="6885968" y="4974590"/>
              <a:ext cx="838200" cy="600672"/>
              <a:chOff x="4267200" y="5495328"/>
              <a:chExt cx="838200" cy="600672"/>
            </a:xfrm>
          </p:grpSpPr>
          <p:pic>
            <p:nvPicPr>
              <p:cNvPr id="97" name="Picture 3" descr="C:\Users\divesh\Desktop\jigsaw puzzle piece red-curved.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7200" y="5495328"/>
                <a:ext cx="838200" cy="600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8" name="Oval 97"/>
              <p:cNvSpPr/>
              <p:nvPr/>
            </p:nvSpPr>
            <p:spPr bwMode="auto">
              <a:xfrm>
                <a:off x="4724400" y="5715000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 bwMode="auto">
              <a:xfrm>
                <a:off x="4577401" y="5799026"/>
                <a:ext cx="70799" cy="68374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9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839712" y="4419601"/>
              <a:ext cx="900954" cy="645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971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</a:t>
            </a:r>
            <a:r>
              <a:rPr lang="en-US" dirty="0"/>
              <a:t>non-identifying </a:t>
            </a:r>
            <a:r>
              <a:rPr lang="en-US" dirty="0" smtClean="0"/>
              <a:t>content: dots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7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83" y="3077957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0876" y="308710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8428" y="404722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Group 72"/>
          <p:cNvGrpSpPr/>
          <p:nvPr/>
        </p:nvGrpSpPr>
        <p:grpSpPr>
          <a:xfrm>
            <a:off x="7086600" y="3593187"/>
            <a:ext cx="457200" cy="216813"/>
            <a:chOff x="6248400" y="5955387"/>
            <a:chExt cx="457200" cy="216813"/>
          </a:xfrm>
        </p:grpSpPr>
        <p:sp>
          <p:nvSpPr>
            <p:cNvPr id="74" name="Oval 7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6096000" y="3324480"/>
            <a:ext cx="457200" cy="216813"/>
            <a:chOff x="6248400" y="5955387"/>
            <a:chExt cx="457200" cy="216813"/>
          </a:xfrm>
        </p:grpSpPr>
        <p:sp>
          <p:nvSpPr>
            <p:cNvPr id="77" name="Oval 7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7162800" y="4707867"/>
            <a:ext cx="457200" cy="216813"/>
            <a:chOff x="6248400" y="5955387"/>
            <a:chExt cx="457200" cy="216813"/>
          </a:xfrm>
        </p:grpSpPr>
        <p:sp>
          <p:nvSpPr>
            <p:cNvPr id="80" name="Oval 79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pic>
        <p:nvPicPr>
          <p:cNvPr id="86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34273" y="2507238"/>
            <a:ext cx="811435" cy="61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052460" y="2682880"/>
            <a:ext cx="182330" cy="285503"/>
            <a:chOff x="2052460" y="2682880"/>
            <a:chExt cx="182330" cy="285503"/>
          </a:xfrm>
        </p:grpSpPr>
        <p:sp>
          <p:nvSpPr>
            <p:cNvPr id="87" name="Oval 86"/>
            <p:cNvSpPr/>
            <p:nvPr/>
          </p:nvSpPr>
          <p:spPr bwMode="auto">
            <a:xfrm rot="16200000">
              <a:off x="2074038" y="2898797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 rot="16200000">
              <a:off x="2165203" y="268409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 rot="16200000">
              <a:off x="2051247" y="272703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8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41" y="3009530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95737" y="3043215"/>
            <a:ext cx="819149" cy="61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1025" y="2657151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73772"/>
            <a:ext cx="777491" cy="5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5821" y="5036660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391" y="5030915"/>
            <a:ext cx="790319" cy="5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13256" y="4129044"/>
            <a:ext cx="838200" cy="60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060621" y="4320481"/>
            <a:ext cx="152400" cy="217798"/>
            <a:chOff x="3060621" y="4320481"/>
            <a:chExt cx="152400" cy="217798"/>
          </a:xfrm>
        </p:grpSpPr>
        <p:sp>
          <p:nvSpPr>
            <p:cNvPr id="98" name="Oval 97"/>
            <p:cNvSpPr/>
            <p:nvPr/>
          </p:nvSpPr>
          <p:spPr bwMode="auto">
            <a:xfrm rot="5400000">
              <a:off x="3143434" y="446869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9" name="Oval 98"/>
            <p:cNvSpPr/>
            <p:nvPr/>
          </p:nvSpPr>
          <p:spPr bwMode="auto">
            <a:xfrm rot="5400000">
              <a:off x="3059408" y="43216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96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67000" y="3574055"/>
            <a:ext cx="900954" cy="64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Group 48"/>
          <p:cNvGrpSpPr/>
          <p:nvPr/>
        </p:nvGrpSpPr>
        <p:grpSpPr>
          <a:xfrm>
            <a:off x="4378325" y="3397261"/>
            <a:ext cx="1031875" cy="1363715"/>
            <a:chOff x="4191000" y="2598685"/>
            <a:chExt cx="1031875" cy="1363715"/>
          </a:xfrm>
        </p:grpSpPr>
        <p:pic>
          <p:nvPicPr>
            <p:cNvPr id="10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Oval 103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57609" y="4443446"/>
            <a:ext cx="1439916" cy="1031875"/>
            <a:chOff x="3970284" y="4392889"/>
            <a:chExt cx="1439916" cy="1031875"/>
          </a:xfrm>
        </p:grpSpPr>
        <p:pic>
          <p:nvPicPr>
            <p:cNvPr id="5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Oval 99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6805" y="44410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562600" y="4770385"/>
            <a:ext cx="381000" cy="419100"/>
            <a:chOff x="5562600" y="4770385"/>
            <a:chExt cx="381000" cy="419100"/>
          </a:xfrm>
        </p:grpSpPr>
        <p:sp>
          <p:nvSpPr>
            <p:cNvPr id="53" name="Oval 52"/>
            <p:cNvSpPr/>
            <p:nvPr/>
          </p:nvSpPr>
          <p:spPr bwMode="auto">
            <a:xfrm>
              <a:off x="5638800" y="47703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5562600" y="50751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5817965" y="49608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2895600" y="3733800"/>
            <a:ext cx="152400" cy="217798"/>
            <a:chOff x="3060621" y="4320481"/>
            <a:chExt cx="152400" cy="217798"/>
          </a:xfrm>
        </p:grpSpPr>
        <p:sp>
          <p:nvSpPr>
            <p:cNvPr id="108" name="Oval 107"/>
            <p:cNvSpPr/>
            <p:nvPr/>
          </p:nvSpPr>
          <p:spPr bwMode="auto">
            <a:xfrm rot="5400000">
              <a:off x="3143434" y="446869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 rot="5400000">
              <a:off x="3059408" y="4321694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524000" y="3219697"/>
            <a:ext cx="182330" cy="285503"/>
            <a:chOff x="2052460" y="2682880"/>
            <a:chExt cx="182330" cy="285503"/>
          </a:xfrm>
        </p:grpSpPr>
        <p:sp>
          <p:nvSpPr>
            <p:cNvPr id="111" name="Oval 110"/>
            <p:cNvSpPr/>
            <p:nvPr/>
          </p:nvSpPr>
          <p:spPr bwMode="auto">
            <a:xfrm rot="16200000">
              <a:off x="2074038" y="2898797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 rot="16200000">
              <a:off x="2165203" y="268409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 rot="16200000">
              <a:off x="2051247" y="272703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 rot="5400000">
            <a:off x="2052083" y="3195083"/>
            <a:ext cx="182330" cy="285503"/>
            <a:chOff x="2052460" y="2682880"/>
            <a:chExt cx="182330" cy="285503"/>
          </a:xfrm>
        </p:grpSpPr>
        <p:sp>
          <p:nvSpPr>
            <p:cNvPr id="115" name="Oval 114"/>
            <p:cNvSpPr/>
            <p:nvPr/>
          </p:nvSpPr>
          <p:spPr bwMode="auto">
            <a:xfrm rot="16200000">
              <a:off x="2074038" y="2898797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 rot="16200000">
              <a:off x="2165203" y="268409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 rot="16200000">
              <a:off x="2051247" y="2727033"/>
              <a:ext cx="70799" cy="6837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10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Components [DBS09a]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Resolves inconsistency across diversity of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231859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ATT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UM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UM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UI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ATT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UCB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24999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8091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19599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Supports difference of opinion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431468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421518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28451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468937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9104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Gives more weight to knowledgeable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83434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UCI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468937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6054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Why is it Hard?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ata integration = solving lots of jigsaw puzzles </a:t>
            </a:r>
          </a:p>
          <a:p>
            <a:pPr lvl="1"/>
            <a:r>
              <a:rPr lang="en-US" dirty="0" smtClean="0"/>
              <a:t>Each jigsaw puzzle (e.g., </a:t>
            </a:r>
            <a:r>
              <a:rPr lang="en-US" dirty="0" err="1" smtClean="0"/>
              <a:t>Taj</a:t>
            </a:r>
            <a:r>
              <a:rPr lang="en-US" dirty="0"/>
              <a:t> </a:t>
            </a:r>
            <a:r>
              <a:rPr lang="en-US" dirty="0" err="1" smtClean="0"/>
              <a:t>Mahal</a:t>
            </a:r>
            <a:r>
              <a:rPr lang="en-US" dirty="0" smtClean="0"/>
              <a:t>) is an </a:t>
            </a:r>
            <a:r>
              <a:rPr lang="en-US" b="1" dirty="0" smtClean="0">
                <a:solidFill>
                  <a:srgbClr val="C00000"/>
                </a:solidFill>
              </a:rPr>
              <a:t>integrated entity</a:t>
            </a:r>
          </a:p>
          <a:p>
            <a:pPr lvl="1"/>
            <a:r>
              <a:rPr lang="en-US" dirty="0" smtClean="0"/>
              <a:t>Each type of puzzle (e.g., flowers) is an </a:t>
            </a:r>
            <a:r>
              <a:rPr lang="en-US" b="1" dirty="0" smtClean="0">
                <a:solidFill>
                  <a:srgbClr val="C00000"/>
                </a:solidFill>
              </a:rPr>
              <a:t>entity domain</a:t>
            </a:r>
          </a:p>
          <a:p>
            <a:pPr lvl="1"/>
            <a:r>
              <a:rPr lang="en-US" dirty="0" smtClean="0"/>
              <a:t>Small data integration → small puzzles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" name="Picture 2" descr="C:\Users\divesh\Desktop\jigsaw puzzle taj mah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95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divesh\Desktop\jigsaw puzzle flow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39" y="4822493"/>
            <a:ext cx="1792161" cy="134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lbow Connector 6"/>
          <p:cNvCxnSpPr>
            <a:endCxn id="19" idx="1"/>
          </p:cNvCxnSpPr>
          <p:nvPr/>
        </p:nvCxnSpPr>
        <p:spPr bwMode="auto">
          <a:xfrm flipV="1">
            <a:off x="4190998" y="3657600"/>
            <a:ext cx="2057402" cy="4572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Elbow Connector 22"/>
          <p:cNvCxnSpPr>
            <a:endCxn id="20" idx="1"/>
          </p:cNvCxnSpPr>
          <p:nvPr/>
        </p:nvCxnSpPr>
        <p:spPr bwMode="auto">
          <a:xfrm>
            <a:off x="4190998" y="4893220"/>
            <a:ext cx="1941641" cy="604127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0" name="Group 29"/>
          <p:cNvGrpSpPr/>
          <p:nvPr/>
        </p:nvGrpSpPr>
        <p:grpSpPr>
          <a:xfrm>
            <a:off x="5410200" y="4400550"/>
            <a:ext cx="460663" cy="114300"/>
            <a:chOff x="3352800" y="5943600"/>
            <a:chExt cx="838200" cy="228600"/>
          </a:xfrm>
        </p:grpSpPr>
        <p:sp>
          <p:nvSpPr>
            <p:cNvPr id="29" name="Oval 28"/>
            <p:cNvSpPr/>
            <p:nvPr/>
          </p:nvSpPr>
          <p:spPr bwMode="auto">
            <a:xfrm>
              <a:off x="33528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6576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9624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pic>
        <p:nvPicPr>
          <p:cNvPr id="1026" name="Picture 2" descr="C:\Users\divesh\Desktop\jigsaw puzzle pieces gre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14" y="3333750"/>
            <a:ext cx="3462986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5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928068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29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038207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 bwMode="auto">
          <a:xfrm>
            <a:off x="6781799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3807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936335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Reduces weight of copier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467600" y="2590800"/>
            <a:ext cx="0" cy="29219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8077200" y="2590800"/>
            <a:ext cx="0" cy="29219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996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 smtClean="0"/>
              <a:t>Techniques for big data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b="1" dirty="0"/>
          </a:p>
          <a:p>
            <a:pPr lvl="1"/>
            <a:r>
              <a:rPr lang="en-US" dirty="0" smtClean="0"/>
              <a:t>Using source trustworthiness [YJY08, GAM+10, PR11]</a:t>
            </a:r>
          </a:p>
          <a:p>
            <a:pPr lvl="1"/>
            <a:r>
              <a:rPr lang="en-US" dirty="0" smtClean="0"/>
              <a:t>Combining source accuracy and copy detection [DBS09a]</a:t>
            </a:r>
          </a:p>
          <a:p>
            <a:pPr lvl="1"/>
            <a:r>
              <a:rPr lang="en-US" dirty="0" smtClean="0"/>
              <a:t>Multiple truth values [ZRG+12]</a:t>
            </a:r>
          </a:p>
          <a:p>
            <a:pPr lvl="1"/>
            <a:r>
              <a:rPr lang="en-US" dirty="0" smtClean="0"/>
              <a:t>Erroneous numeric data [ZH12]</a:t>
            </a:r>
          </a:p>
          <a:p>
            <a:pPr lvl="1"/>
            <a:r>
              <a:rPr lang="en-US" dirty="0" smtClean="0"/>
              <a:t>Experimental comparison on deep web data [LDL+13]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4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: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Online data fusion [LDO+11]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 smtClean="0"/>
              <a:t>Truth discovery for dynamic data [DBS09b, PRM+12]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Variety</a:t>
            </a:r>
          </a:p>
          <a:p>
            <a:pPr lvl="1"/>
            <a:r>
              <a:rPr lang="en-US" dirty="0"/>
              <a:t>Combining record linkage with data fusion [GDS+10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5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Experimental Study on Deep Web [LDL+13]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Study on two domains</a:t>
            </a:r>
          </a:p>
          <a:p>
            <a:pPr lvl="1"/>
            <a:r>
              <a:rPr lang="en-US" dirty="0" smtClean="0"/>
              <a:t>Belief of clean data</a:t>
            </a:r>
          </a:p>
          <a:p>
            <a:pPr lvl="1"/>
            <a:r>
              <a:rPr lang="en-US" dirty="0" smtClean="0"/>
              <a:t>Poor quality data can have big impact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035087"/>
              </p:ext>
            </p:extLst>
          </p:nvPr>
        </p:nvGraphicFramePr>
        <p:xfrm>
          <a:off x="685800" y="3266440"/>
          <a:ext cx="8001000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074093"/>
                <a:gridCol w="1164771"/>
                <a:gridCol w="1164771"/>
                <a:gridCol w="1164771"/>
                <a:gridCol w="1164771"/>
                <a:gridCol w="1429623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75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</a:t>
            </a:r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Is the data consistent?</a:t>
            </a:r>
          </a:p>
          <a:p>
            <a:pPr lvl="1"/>
            <a:r>
              <a:rPr lang="en-US" dirty="0" smtClean="0"/>
              <a:t>Tolerance to 1% value difference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438400"/>
            <a:ext cx="6324600" cy="361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079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</a:t>
            </a:r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Semantic ambiguity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31532"/>
            <a:ext cx="4779437" cy="260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43200" y="3264932"/>
            <a:ext cx="2362200" cy="533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752600" y="2362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Yahoo! Finance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29264"/>
            <a:ext cx="3606298" cy="443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181600" y="3341132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181600" y="2579132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00800" y="1371600"/>
            <a:ext cx="1895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Nasdaq</a:t>
            </a:r>
            <a:endParaRPr lang="en-US" sz="1800" dirty="0" smtClean="0"/>
          </a:p>
        </p:txBody>
      </p:sp>
      <p:sp>
        <p:nvSpPr>
          <p:cNvPr id="15" name="Rectangular Callout 14"/>
          <p:cNvSpPr/>
          <p:nvPr/>
        </p:nvSpPr>
        <p:spPr>
          <a:xfrm>
            <a:off x="1524000" y="5410200"/>
            <a:ext cx="2667000" cy="457200"/>
          </a:xfrm>
          <a:prstGeom prst="wedgeRectCallout">
            <a:avLst>
              <a:gd name="adj1" fmla="val 62315"/>
              <a:gd name="adj2" fmla="val -396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52wk Range: 25.38-95.71</a:t>
            </a:r>
            <a:endParaRPr lang="en-US" dirty="0"/>
          </a:p>
        </p:txBody>
      </p:sp>
      <p:sp>
        <p:nvSpPr>
          <p:cNvPr id="16" name="Rectangular Callout 15"/>
          <p:cNvSpPr/>
          <p:nvPr/>
        </p:nvSpPr>
        <p:spPr>
          <a:xfrm>
            <a:off x="2743200" y="5986818"/>
            <a:ext cx="2362200" cy="457200"/>
          </a:xfrm>
          <a:prstGeom prst="wedgeRectCallout">
            <a:avLst>
              <a:gd name="adj1" fmla="val 161593"/>
              <a:gd name="adj2" fmla="val -5964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 Wk: 25.38-93.72</a:t>
            </a:r>
            <a:endParaRPr lang="en-US" dirty="0"/>
          </a:p>
        </p:txBody>
      </p:sp>
      <p:sp>
        <p:nvSpPr>
          <p:cNvPr id="17" name="Rectangular Callout 16"/>
          <p:cNvSpPr/>
          <p:nvPr/>
        </p:nvSpPr>
        <p:spPr>
          <a:xfrm>
            <a:off x="5943600" y="4788932"/>
            <a:ext cx="2667000" cy="457200"/>
          </a:xfrm>
          <a:prstGeom prst="wedgeRectCallout">
            <a:avLst>
              <a:gd name="adj1" fmla="val 33807"/>
              <a:gd name="adj2" fmla="val -492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Day’s Range: 93.80-95.71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2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 animBg="1"/>
      <p:bldP spid="13" grpId="0" animBg="1"/>
      <p:bldP spid="14" grpId="0"/>
      <p:bldP spid="15" grpId="0" animBg="1"/>
      <p:bldP spid="16" grpId="0" animBg="1"/>
      <p:bldP spid="17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</a:t>
            </a:r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Unit errors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581150"/>
            <a:ext cx="325755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>
            <a:fillRect/>
          </a:stretch>
        </p:blipFill>
        <p:spPr bwMode="auto">
          <a:xfrm>
            <a:off x="1143000" y="2286000"/>
            <a:ext cx="3429000" cy="451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905000" y="6019800"/>
            <a:ext cx="2971800" cy="160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953249" y="6429375"/>
            <a:ext cx="1409515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ular Callout 21"/>
          <p:cNvSpPr/>
          <p:nvPr/>
        </p:nvSpPr>
        <p:spPr>
          <a:xfrm>
            <a:off x="3810000" y="4800600"/>
            <a:ext cx="1295400" cy="457200"/>
          </a:xfrm>
          <a:prstGeom prst="wedgeRectCallout">
            <a:avLst>
              <a:gd name="adj1" fmla="val -39661"/>
              <a:gd name="adj2" fmla="val 210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76,821,000</a:t>
            </a:r>
            <a:endParaRPr lang="en-US" dirty="0"/>
          </a:p>
        </p:txBody>
      </p:sp>
      <p:sp>
        <p:nvSpPr>
          <p:cNvPr id="23" name="Rectangular Callout 22"/>
          <p:cNvSpPr/>
          <p:nvPr/>
        </p:nvSpPr>
        <p:spPr>
          <a:xfrm>
            <a:off x="5257800" y="3886200"/>
            <a:ext cx="1295400" cy="457200"/>
          </a:xfrm>
          <a:prstGeom prst="wedgeRectCallout">
            <a:avLst>
              <a:gd name="adj1" fmla="val 93309"/>
              <a:gd name="adj2" fmla="val 4930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76.82B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4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Schema alignment: mapping of </a:t>
            </a:r>
            <a:r>
              <a:rPr lang="en-US" b="1" dirty="0" smtClean="0">
                <a:solidFill>
                  <a:srgbClr val="C00000"/>
                </a:solidFill>
              </a:rPr>
              <a:t>structure </a:t>
            </a:r>
            <a:r>
              <a:rPr lang="en-US" dirty="0" smtClean="0"/>
              <a:t>(e.g., shape)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4400" y="39624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6804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79" y="275093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5" name="Picture 5" descr="C:\Users\divesh\Desktop\jigsaw puzzle piece 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73" y="4530179"/>
            <a:ext cx="1414463" cy="118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50930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98246" y="450376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 bwMode="auto">
          <a:xfrm>
            <a:off x="5444358" y="3839001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410200" y="3886200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29" name="Oval 28"/>
          <p:cNvSpPr/>
          <p:nvPr/>
        </p:nvSpPr>
        <p:spPr bwMode="auto">
          <a:xfrm>
            <a:off x="5208365" y="3238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5589365" y="3390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5513165" y="32004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315200" y="49647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7646765" y="50673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368477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  <p:bldP spid="29" grpId="0" animBg="1"/>
      <p:bldP spid="30" grpId="0" animBg="1"/>
      <p:bldP spid="31" grpId="0" animBg="1"/>
      <p:bldP spid="32" grpId="0" animBg="1"/>
      <p:bldP spid="33" grpId="0" animBg="1"/>
      <p:bldP spid="2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</a:t>
            </a:r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Pure errors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8" y="2590800"/>
            <a:ext cx="274406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31" y="2573784"/>
            <a:ext cx="3654865" cy="34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4"/>
          <a:stretch>
            <a:fillRect/>
          </a:stretch>
        </p:blipFill>
        <p:spPr bwMode="auto">
          <a:xfrm>
            <a:off x="6019800" y="2895600"/>
            <a:ext cx="2783897" cy="31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1066800" y="46482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048000" y="5638800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943600" y="43434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144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FlightView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8100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FlightAware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34200" y="24384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Orbitz</a:t>
            </a: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1066800" y="37338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5943600" y="55626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3048000" y="5824868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838200" y="3200400"/>
            <a:ext cx="1295400" cy="457200"/>
          </a:xfrm>
          <a:prstGeom prst="wedgeRectCallout">
            <a:avLst>
              <a:gd name="adj1" fmla="val 15246"/>
              <a:gd name="adj2" fmla="val 6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30" name="Rectangular Callout 29"/>
          <p:cNvSpPr/>
          <p:nvPr/>
        </p:nvSpPr>
        <p:spPr>
          <a:xfrm>
            <a:off x="4191000" y="4191000"/>
            <a:ext cx="1295400" cy="457200"/>
          </a:xfrm>
          <a:prstGeom prst="wedgeRectCallout">
            <a:avLst>
              <a:gd name="adj1" fmla="val -90221"/>
              <a:gd name="adj2" fmla="val 2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31" name="Rectangular Callout 30"/>
          <p:cNvSpPr/>
          <p:nvPr/>
        </p:nvSpPr>
        <p:spPr>
          <a:xfrm>
            <a:off x="7543800" y="3886200"/>
            <a:ext cx="1295400" cy="457200"/>
          </a:xfrm>
          <a:prstGeom prst="wedgeRectCallout">
            <a:avLst>
              <a:gd name="adj1" fmla="val -135065"/>
              <a:gd name="adj2" fmla="val 5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6:22 PM</a:t>
            </a:r>
            <a:endParaRPr lang="en-US" dirty="0"/>
          </a:p>
        </p:txBody>
      </p:sp>
      <p:sp>
        <p:nvSpPr>
          <p:cNvPr id="32" name="Rectangular Callout 31"/>
          <p:cNvSpPr/>
          <p:nvPr/>
        </p:nvSpPr>
        <p:spPr>
          <a:xfrm>
            <a:off x="990600" y="6096000"/>
            <a:ext cx="1295400" cy="457200"/>
          </a:xfrm>
          <a:prstGeom prst="wedgeRectCallout">
            <a:avLst>
              <a:gd name="adj1" fmla="val 25211"/>
              <a:gd name="adj2" fmla="val -311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9:40 PM</a:t>
            </a:r>
            <a:endParaRPr lang="en-US" dirty="0"/>
          </a:p>
        </p:txBody>
      </p:sp>
      <p:sp>
        <p:nvSpPr>
          <p:cNvPr id="33" name="Rectangular Callout 32"/>
          <p:cNvSpPr/>
          <p:nvPr/>
        </p:nvSpPr>
        <p:spPr>
          <a:xfrm>
            <a:off x="3810000" y="6324600"/>
            <a:ext cx="1295400" cy="457200"/>
          </a:xfrm>
          <a:prstGeom prst="wedgeRectCallout">
            <a:avLst>
              <a:gd name="adj1" fmla="val -52851"/>
              <a:gd name="adj2" fmla="val -106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8:33 PM</a:t>
            </a:r>
            <a:endParaRPr lang="en-US" dirty="0"/>
          </a:p>
        </p:txBody>
      </p:sp>
      <p:sp>
        <p:nvSpPr>
          <p:cNvPr id="34" name="Rectangular Callout 33"/>
          <p:cNvSpPr/>
          <p:nvPr/>
        </p:nvSpPr>
        <p:spPr>
          <a:xfrm>
            <a:off x="6896100" y="6175612"/>
            <a:ext cx="1295400" cy="457200"/>
          </a:xfrm>
          <a:prstGeom prst="wedgeRectCallout">
            <a:avLst>
              <a:gd name="adj1" fmla="val -85065"/>
              <a:gd name="adj2" fmla="val -96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9:54 PM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2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</a:t>
            </a:r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Random sample of 20 data items + 5 items with largest # of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" y="2209800"/>
            <a:ext cx="7429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566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Web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4" r="41111" b="4186"/>
          <a:stretch>
            <a:fillRect/>
          </a:stretch>
        </p:blipFill>
        <p:spPr bwMode="auto">
          <a:xfrm>
            <a:off x="685800" y="2057400"/>
            <a:ext cx="3200400" cy="348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4"/>
          <a:stretch>
            <a:fillRect/>
          </a:stretch>
        </p:blipFill>
        <p:spPr bwMode="auto">
          <a:xfrm>
            <a:off x="1600200" y="2134578"/>
            <a:ext cx="3433456" cy="3453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1" b="5303"/>
          <a:stretch>
            <a:fillRect/>
          </a:stretch>
        </p:blipFill>
        <p:spPr bwMode="auto">
          <a:xfrm>
            <a:off x="2590800" y="2286978"/>
            <a:ext cx="349054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3"/>
          <a:stretch>
            <a:fillRect/>
          </a:stretch>
        </p:blipFill>
        <p:spPr bwMode="auto">
          <a:xfrm>
            <a:off x="3429000" y="2844354"/>
            <a:ext cx="3124200" cy="319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4724400" y="3045514"/>
            <a:ext cx="2590800" cy="335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n-NO" b="0" dirty="0" err="1" smtClean="0"/>
              <a:t>Copying</a:t>
            </a:r>
            <a:r>
              <a:rPr lang="nn-NO" b="0" dirty="0" smtClean="0"/>
              <a:t> </a:t>
            </a:r>
            <a:r>
              <a:rPr lang="nn-NO" b="0" dirty="0" err="1" smtClean="0"/>
              <a:t>between</a:t>
            </a:r>
            <a:r>
              <a:rPr lang="nn-NO" b="0" dirty="0" smtClean="0"/>
              <a:t> </a:t>
            </a:r>
            <a:r>
              <a:rPr lang="nn-NO" b="0" dirty="0" err="1" smtClean="0"/>
              <a:t>sources</a:t>
            </a:r>
            <a:r>
              <a:rPr lang="nn-NO" b="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349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Experimental Study on Deep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Copying on </a:t>
            </a:r>
            <a:r>
              <a:rPr lang="nn-NO" dirty="0" err="1" smtClean="0"/>
              <a:t>erroneous</a:t>
            </a:r>
            <a:r>
              <a:rPr lang="nn-NO" dirty="0" smtClean="0"/>
              <a:t> data?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24277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001000" y="22860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2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Experimental Study on Deep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Basic solution: naïve voting</a:t>
            </a:r>
          </a:p>
          <a:p>
            <a:pPr lvl="1"/>
            <a:r>
              <a:rPr lang="en-US" dirty="0"/>
              <a:t>.908 voting precision for Stock, .864 voting precision for Flight</a:t>
            </a:r>
            <a:endParaRPr lang="en-US" dirty="0" smtClean="0"/>
          </a:p>
          <a:p>
            <a:pPr lvl="1"/>
            <a:r>
              <a:rPr lang="en-US" dirty="0"/>
              <a:t>Only 70% correct values are provided by over half of the </a:t>
            </a:r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599" y="2817797"/>
            <a:ext cx="5410201" cy="350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96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 [DBS09a]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Computing source accuracy: </a:t>
            </a:r>
            <a:r>
              <a:rPr lang="en-US" altLang="zh-CN" dirty="0" smtClean="0">
                <a:ea typeface="SimSun" pitchFamily="2" charset="-122"/>
              </a:rPr>
              <a:t>A(S</a:t>
            </a:r>
            <a:r>
              <a:rPr lang="en-US" altLang="zh-CN" dirty="0">
                <a:ea typeface="SimSun" pitchFamily="2" charset="-122"/>
              </a:rPr>
              <a:t>) = </a:t>
            </a:r>
            <a:r>
              <a:rPr lang="en-US" altLang="zh-CN" dirty="0" err="1">
                <a:ea typeface="SimSun" pitchFamily="2" charset="-122"/>
              </a:rPr>
              <a:t>Avg</a:t>
            </a:r>
            <a:r>
              <a:rPr lang="en-US" altLang="zh-CN" dirty="0">
                <a:ea typeface="SimSun" pitchFamily="2" charset="-122"/>
              </a:rPr>
              <a:t> </a:t>
            </a:r>
            <a:r>
              <a:rPr lang="en-US" altLang="zh-CN" baseline="-25000" dirty="0">
                <a:ea typeface="SimSun" pitchFamily="2" charset="-122"/>
              </a:rPr>
              <a:t>v</a:t>
            </a:r>
            <a:r>
              <a:rPr lang="en-US" altLang="zh-CN" baseline="-40000" dirty="0">
                <a:ea typeface="SimSun" pitchFamily="2" charset="-122"/>
              </a:rPr>
              <a:t>i</a:t>
            </a:r>
            <a:r>
              <a:rPr lang="en-US" altLang="zh-CN" baseline="-25000" dirty="0">
                <a:ea typeface="SimSun" pitchFamily="2" charset="-122"/>
              </a:rPr>
              <a:t>(D) </a:t>
            </a:r>
            <a:r>
              <a:rPr lang="en-US" altLang="zh-CN" baseline="-25000" dirty="0">
                <a:ea typeface="SimSun" pitchFamily="2" charset="-122"/>
                <a:sym typeface="Symbol"/>
              </a:rPr>
              <a:t></a:t>
            </a:r>
            <a:r>
              <a:rPr lang="el-GR" altLang="zh-CN" baseline="-25000" dirty="0">
                <a:ea typeface="SimSun" pitchFamily="2" charset="-122"/>
              </a:rPr>
              <a:t> </a:t>
            </a:r>
            <a:r>
              <a:rPr lang="en-US" altLang="zh-CN" baseline="-25000" dirty="0">
                <a:ea typeface="SimSun" pitchFamily="2" charset="-122"/>
              </a:rPr>
              <a:t>S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 smtClean="0">
                <a:ea typeface="SimSun" pitchFamily="2" charset="-122"/>
              </a:rPr>
              <a:t>)</a:t>
            </a:r>
            <a:endParaRPr lang="en-US" altLang="zh-CN" dirty="0">
              <a:ea typeface="SimSun" pitchFamily="2" charset="-122"/>
            </a:endParaRPr>
          </a:p>
          <a:p>
            <a:pPr lvl="1"/>
            <a:r>
              <a:rPr lang="en-US" altLang="zh-CN" dirty="0">
                <a:ea typeface="SimSun" pitchFamily="2" charset="-122"/>
              </a:rPr>
              <a:t>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</a:t>
            </a:r>
            <a:r>
              <a:rPr lang="en-US" altLang="zh-CN" dirty="0">
                <a:ea typeface="SimSun" pitchFamily="2" charset="-122"/>
                <a:sym typeface="Symbol"/>
              </a:rPr>
              <a:t></a:t>
            </a:r>
            <a:r>
              <a:rPr lang="el-GR" altLang="zh-CN" dirty="0">
                <a:ea typeface="SimSun" pitchFamily="2" charset="-122"/>
              </a:rPr>
              <a:t> </a:t>
            </a:r>
            <a:r>
              <a:rPr lang="en-US" altLang="zh-CN" dirty="0">
                <a:ea typeface="SimSun" pitchFamily="2" charset="-122"/>
              </a:rPr>
              <a:t>S : S provides value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 on data item D</a:t>
            </a:r>
          </a:p>
          <a:p>
            <a:pPr lvl="1"/>
            <a:r>
              <a:rPr lang="en-US" altLang="zh-CN" dirty="0" smtClean="0">
                <a:ea typeface="SimSun" pitchFamily="2" charset="-122"/>
              </a:rPr>
              <a:t>Ф: </a:t>
            </a:r>
            <a:r>
              <a:rPr lang="en-US" altLang="zh-CN" dirty="0">
                <a:ea typeface="SimSun" pitchFamily="2" charset="-122"/>
              </a:rPr>
              <a:t>observations on all data items by sources </a:t>
            </a:r>
            <a:r>
              <a:rPr lang="en-US" altLang="zh-CN" dirty="0" smtClean="0">
                <a:ea typeface="SimSun" pitchFamily="2" charset="-122"/>
              </a:rPr>
              <a:t>S</a:t>
            </a:r>
          </a:p>
          <a:p>
            <a:pPr lvl="1"/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) : probability of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being </a:t>
            </a:r>
            <a:r>
              <a:rPr lang="en-US" altLang="zh-CN" dirty="0" smtClean="0">
                <a:ea typeface="SimSun" pitchFamily="2" charset="-122"/>
              </a:rPr>
              <a:t>true</a:t>
            </a:r>
          </a:p>
          <a:p>
            <a:endParaRPr lang="en-US" altLang="zh-CN" dirty="0">
              <a:ea typeface="SimSun" pitchFamily="2" charset="-122"/>
            </a:endParaRPr>
          </a:p>
          <a:p>
            <a:r>
              <a:rPr lang="en-US" altLang="zh-CN" dirty="0">
                <a:ea typeface="SimSun" pitchFamily="2" charset="-122"/>
              </a:rPr>
              <a:t>How to compute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az-Cyrl-AZ" altLang="zh-CN" dirty="0" smtClean="0">
                <a:ea typeface="SimSun" pitchFamily="2" charset="-122"/>
              </a:rPr>
              <a:t>)</a:t>
            </a:r>
            <a:r>
              <a:rPr lang="en-US" altLang="zh-CN" dirty="0" smtClean="0">
                <a:ea typeface="SimSun" pitchFamily="2" charset="-122"/>
              </a:rPr>
              <a:t>?</a:t>
            </a:r>
            <a:endParaRPr lang="en-US" altLang="zh-CN" dirty="0">
              <a:ea typeface="SimSun" pitchFamily="2" charset="-122"/>
            </a:endParaRPr>
          </a:p>
          <a:p>
            <a:pPr lvl="1"/>
            <a:endParaRPr lang="en-US" altLang="zh-CN" dirty="0">
              <a:ea typeface="SimSun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/>
              <a:t>Input: data item D, val(D) = {v</a:t>
            </a:r>
            <a:r>
              <a:rPr lang="nn-NO" baseline="-25000" dirty="0"/>
              <a:t>0</a:t>
            </a:r>
            <a:r>
              <a:rPr lang="nn-NO" dirty="0"/>
              <a:t>,v</a:t>
            </a:r>
            <a:r>
              <a:rPr lang="nn-NO" baseline="-25000" dirty="0"/>
              <a:t>1</a:t>
            </a:r>
            <a:r>
              <a:rPr lang="nn-NO" dirty="0"/>
              <a:t>,…,v</a:t>
            </a:r>
            <a:r>
              <a:rPr lang="nn-NO" baseline="-25000" dirty="0"/>
              <a:t>n</a:t>
            </a:r>
            <a:r>
              <a:rPr lang="nn-NO" dirty="0"/>
              <a:t>}, </a:t>
            </a:r>
            <a:r>
              <a:rPr lang="nn-NO" dirty="0" smtClean="0"/>
              <a:t>Ф</a:t>
            </a:r>
          </a:p>
          <a:p>
            <a:endParaRPr lang="nn-NO" dirty="0"/>
          </a:p>
          <a:p>
            <a:r>
              <a:rPr lang="en-US" altLang="zh-CN" dirty="0">
                <a:ea typeface="SimSun" pitchFamily="2" charset="-122"/>
              </a:rPr>
              <a:t>Output: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), </a:t>
            </a:r>
            <a:r>
              <a:rPr lang="en-US" altLang="zh-CN" dirty="0"/>
              <a:t>for </a:t>
            </a:r>
            <a:r>
              <a:rPr lang="en-US" altLang="zh-CN" dirty="0" err="1"/>
              <a:t>i</a:t>
            </a:r>
            <a:r>
              <a:rPr lang="en-US" altLang="zh-CN" dirty="0"/>
              <a:t>=0,…, n (sum=1)</a:t>
            </a:r>
            <a:endParaRPr lang="en-US" altLang="zh-CN" dirty="0">
              <a:ea typeface="SimSun" pitchFamily="2" charset="-122"/>
            </a:endParaRPr>
          </a:p>
          <a:p>
            <a:endParaRPr lang="nn-NO" dirty="0" smtClean="0"/>
          </a:p>
          <a:p>
            <a:r>
              <a:rPr lang="en-US" altLang="zh-CN" dirty="0">
                <a:ea typeface="SimSun" pitchFamily="2" charset="-122"/>
              </a:rPr>
              <a:t>Based on Bayes Rule, need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 |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</a:t>
            </a:r>
            <a:r>
              <a:rPr lang="en-US" altLang="zh-CN" dirty="0" smtClean="0">
                <a:ea typeface="SimSun" pitchFamily="2" charset="-122"/>
              </a:rPr>
              <a:t>true)</a:t>
            </a:r>
          </a:p>
          <a:p>
            <a:pPr lvl="1"/>
            <a:r>
              <a:rPr lang="en-US" dirty="0" smtClean="0"/>
              <a:t>Under </a:t>
            </a:r>
            <a:r>
              <a:rPr lang="en-US" dirty="0"/>
              <a:t>independence, need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</a:t>
            </a:r>
            <a:r>
              <a:rPr lang="en-US" altLang="zh-CN" dirty="0" smtClean="0">
                <a:sym typeface="Symbol"/>
              </a:rPr>
              <a:t>)</a:t>
            </a:r>
          </a:p>
          <a:p>
            <a:pPr lvl="1"/>
            <a:r>
              <a:rPr lang="en-US" dirty="0"/>
              <a:t>If S provides </a:t>
            </a:r>
            <a:r>
              <a:rPr lang="en-US" altLang="zh-CN" dirty="0"/>
              <a:t>v</a:t>
            </a:r>
            <a:r>
              <a:rPr lang="en-US" altLang="zh-CN" baseline="-25000" dirty="0"/>
              <a:t>i</a:t>
            </a:r>
            <a:r>
              <a:rPr lang="en-US" dirty="0"/>
              <a:t> :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 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true) </a:t>
            </a:r>
            <a:r>
              <a:rPr lang="en-US" dirty="0"/>
              <a:t>= A(S</a:t>
            </a:r>
            <a:r>
              <a:rPr lang="en-US" dirty="0" smtClean="0"/>
              <a:t>)</a:t>
            </a:r>
            <a:endParaRPr lang="en-US" dirty="0" smtClean="0">
              <a:ea typeface="SimSun" pitchFamily="2" charset="-122"/>
            </a:endParaRPr>
          </a:p>
          <a:p>
            <a:pPr lvl="1"/>
            <a:r>
              <a:rPr lang="en-US" dirty="0"/>
              <a:t>If S does not :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 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true) </a:t>
            </a:r>
            <a:r>
              <a:rPr lang="en-US" dirty="0"/>
              <a:t>=(1-A(S))/</a:t>
            </a:r>
            <a:r>
              <a:rPr lang="en-US" dirty="0" smtClean="0"/>
              <a:t>n</a:t>
            </a:r>
          </a:p>
          <a:p>
            <a:endParaRPr lang="en-US" dirty="0"/>
          </a:p>
          <a:p>
            <a:r>
              <a:rPr lang="en-US" dirty="0"/>
              <a:t>Challenge: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nter-dependence </a:t>
            </a:r>
            <a:r>
              <a:rPr lang="en-US" dirty="0"/>
              <a:t>between source accuracy and value probability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146675"/>
            <a:ext cx="2819400" cy="100584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err="1" smtClean="0"/>
              <a:t>ValueVote</a:t>
            </a:r>
            <a:r>
              <a:rPr lang="en-US" sz="1800" dirty="0" smtClean="0"/>
              <a:t>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1183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Continue until source accuracy converges</a:t>
            </a:r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294780"/>
              </p:ext>
            </p:extLst>
          </p:nvPr>
        </p:nvGraphicFramePr>
        <p:xfrm>
          <a:off x="3409950" y="24590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4590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537938"/>
              </p:ext>
            </p:extLst>
          </p:nvPr>
        </p:nvGraphicFramePr>
        <p:xfrm>
          <a:off x="5589588" y="38449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38449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5269318"/>
              </p:ext>
            </p:extLst>
          </p:nvPr>
        </p:nvGraphicFramePr>
        <p:xfrm>
          <a:off x="1447800" y="37925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7925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022119"/>
              </p:ext>
            </p:extLst>
          </p:nvPr>
        </p:nvGraphicFramePr>
        <p:xfrm>
          <a:off x="3592513" y="55276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55276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0327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47091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47091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0327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6320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146675"/>
            <a:ext cx="2819400" cy="100584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err="1" smtClean="0"/>
              <a:t>ValueVote</a:t>
            </a:r>
            <a:r>
              <a:rPr lang="en-US" sz="1800" dirty="0" smtClean="0"/>
              <a:t>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428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1183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Value Similarity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Continue until source accuracy converges</a:t>
            </a:r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106539"/>
              </p:ext>
            </p:extLst>
          </p:nvPr>
        </p:nvGraphicFramePr>
        <p:xfrm>
          <a:off x="3409950" y="24590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4590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333026"/>
              </p:ext>
            </p:extLst>
          </p:nvPr>
        </p:nvGraphicFramePr>
        <p:xfrm>
          <a:off x="5589588" y="38449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38449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481834"/>
              </p:ext>
            </p:extLst>
          </p:nvPr>
        </p:nvGraphicFramePr>
        <p:xfrm>
          <a:off x="1447800" y="37925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7925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074376"/>
              </p:ext>
            </p:extLst>
          </p:nvPr>
        </p:nvGraphicFramePr>
        <p:xfrm>
          <a:off x="3592513" y="55276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55276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0327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47091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47091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0327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9" name="Content Placeholder 2"/>
          <p:cNvSpPr txBox="1">
            <a:spLocks/>
          </p:cNvSpPr>
          <p:nvPr/>
        </p:nvSpPr>
        <p:spPr>
          <a:xfrm>
            <a:off x="0" y="4876800"/>
            <a:ext cx="3124200" cy="107157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zh-CN" sz="2000" dirty="0" smtClean="0">
                <a:ea typeface="SimSun" pitchFamily="2" charset="-122"/>
              </a:rPr>
              <a:t>Consider value similarity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703660"/>
              </p:ext>
            </p:extLst>
          </p:nvPr>
        </p:nvGraphicFramePr>
        <p:xfrm>
          <a:off x="0" y="5229228"/>
          <a:ext cx="3352800" cy="514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11" imgW="2234880" imgH="342720" progId="Equation.3">
                  <p:embed/>
                </p:oleObj>
              </mc:Choice>
              <mc:Fallback>
                <p:oleObj name="Equation" r:id="rId11" imgW="223488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229228"/>
                        <a:ext cx="3352800" cy="5145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18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Experimental Study on Deep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Result on Stock data</a:t>
            </a:r>
          </a:p>
          <a:p>
            <a:pPr lvl="1"/>
            <a:r>
              <a:rPr lang="en-US" dirty="0" err="1" smtClean="0"/>
              <a:t>AccuSim’s</a:t>
            </a:r>
            <a:r>
              <a:rPr lang="en-US" dirty="0" smtClean="0"/>
              <a:t> final </a:t>
            </a:r>
            <a:r>
              <a:rPr lang="en-US" dirty="0"/>
              <a:t>precision </a:t>
            </a:r>
            <a:r>
              <a:rPr lang="en-US" dirty="0" smtClean="0"/>
              <a:t>is .929</a:t>
            </a:r>
            <a:r>
              <a:rPr lang="en-US" dirty="0"/>
              <a:t>, higher than </a:t>
            </a:r>
            <a:r>
              <a:rPr lang="en-US" dirty="0" smtClean="0"/>
              <a:t>other methods</a:t>
            </a:r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 cstate="print"/>
          <a:srcRect l="22430" t="17214" r="20561" b="9237"/>
          <a:stretch>
            <a:fillRect/>
          </a:stretch>
        </p:blipFill>
        <p:spPr bwMode="auto">
          <a:xfrm>
            <a:off x="2057400" y="2362200"/>
            <a:ext cx="4876800" cy="3757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577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False"/>
  <p:tag name="EMBEDFONTS" val="False"/>
  <p:tag name="USEBOLDAMS" val="False"/>
  <p:tag name="DEFAULTDISPLAYSOURCE" val="\documentclass{article}\pagestyle{empty}&#10;\begin{document}&#10;&#10;\end{document}&#10;"/>
  <p:tag name="TEX2PS" val="latex $(base).tex; dvips -D $(res) -E -o $(base).ps $(base).dvi"/>
  <p:tag name="EXTERNALEDITCOMMAND" val="notepad %"/>
  <p:tag name="GHOSTSCRIPTCOMMAND" val="gs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2"/>
  <p:tag name="DEFAULTFONTSIZE" val="10"/>
  <p:tag name="DEFAULTWIDTH" val="472"/>
  <p:tag name="DEFAULTHEIGHT" val="392"/>
</p:tagLst>
</file>

<file path=ppt/theme/theme1.xml><?xml version="1.0" encoding="utf-8"?>
<a:theme xmlns:a="http://schemas.openxmlformats.org/drawingml/2006/main" name="1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tutorial</Template>
  <TotalTime>24073</TotalTime>
  <Words>6095</Words>
  <Application>Microsoft Office PowerPoint</Application>
  <PresentationFormat>On-screen Show (4:3)</PresentationFormat>
  <Paragraphs>1451</Paragraphs>
  <Slides>128</Slides>
  <Notes>1</Notes>
  <HiddenSlides>5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128</vt:i4>
      </vt:variant>
    </vt:vector>
  </HeadingPairs>
  <TitlesOfParts>
    <vt:vector size="138" baseType="lpstr">
      <vt:lpstr>Arial</vt:lpstr>
      <vt:lpstr>Symbol</vt:lpstr>
      <vt:lpstr>SimSun</vt:lpstr>
      <vt:lpstr>Gill Sans MT</vt:lpstr>
      <vt:lpstr>Wingdings</vt:lpstr>
      <vt:lpstr>Calibri</vt:lpstr>
      <vt:lpstr>1_Pixel</vt:lpstr>
      <vt:lpstr>3_Pixel</vt:lpstr>
      <vt:lpstr>4_Pixel</vt:lpstr>
      <vt:lpstr>Equation</vt:lpstr>
      <vt:lpstr>A Small Tutorial on  Big Data Integration</vt:lpstr>
      <vt:lpstr>What is “Big Data Integration?”</vt:lpstr>
      <vt:lpstr>What is “Big Data Integration?”</vt:lpstr>
      <vt:lpstr>Why Do We Need “Big Data Integration?”</vt:lpstr>
      <vt:lpstr>Why Do We Need “Big Data Integration?”</vt:lpstr>
      <vt:lpstr>Why Do We Need “Big Data Integration?”</vt:lpstr>
      <vt:lpstr>Why Do We Need “Big Data Integration?”</vt:lpstr>
      <vt:lpstr>“Small” Data Integration: Why is it Hard?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BDI: Why is it Challenging?</vt:lpstr>
      <vt:lpstr>BDI: Why is it Challenging?</vt:lpstr>
      <vt:lpstr>BDI: Why is it Challenging?</vt:lpstr>
      <vt:lpstr>BDI: Why is it Challenging?</vt:lpstr>
      <vt:lpstr>BDI: Why is it Challenging?</vt:lpstr>
      <vt:lpstr>Outline</vt:lpstr>
      <vt:lpstr>Schema Alignment</vt:lpstr>
      <vt:lpstr>Schema Alignment</vt:lpstr>
      <vt:lpstr>Schema Alignment: Three Steps [BBR11]</vt:lpstr>
      <vt:lpstr>Schema Alignment: Three Steps</vt:lpstr>
      <vt:lpstr>Schema Alignment: Three Steps</vt:lpstr>
      <vt:lpstr>Schema Alignment: Three Steps</vt:lpstr>
      <vt:lpstr>Outline</vt:lpstr>
      <vt:lpstr>BDI: Schema Alignment</vt:lpstr>
      <vt:lpstr>Space of Strategies</vt:lpstr>
      <vt:lpstr>Space of Strategies</vt:lpstr>
      <vt:lpstr>WebTables [CHW+08]</vt:lpstr>
      <vt:lpstr>WebTables: Keyword Ranking [CHW+08]</vt:lpstr>
      <vt:lpstr>WebTables: Keyword Ranking</vt:lpstr>
      <vt:lpstr>WebTables: Keyword Ranking</vt:lpstr>
      <vt:lpstr>Dataspace Approach [FHM05, HFM06]</vt:lpstr>
      <vt:lpstr>Probabilistic Mediated Schemas [DDH08] </vt:lpstr>
      <vt:lpstr>Probabilistic Mediated Schemas [DDH08] </vt:lpstr>
      <vt:lpstr>Probabilistic Mappings [DHY07, DDH09]</vt:lpstr>
      <vt:lpstr>Probabilistic Mappings [DHY07, DDH09]</vt:lpstr>
      <vt:lpstr>Keyword Search Based Integration [TJM+08]</vt:lpstr>
      <vt:lpstr>Keyword Search Based Integration [TJM+08]</vt:lpstr>
      <vt:lpstr>Outline</vt:lpstr>
      <vt:lpstr>Record Linkage</vt:lpstr>
      <vt:lpstr>Record Linkage</vt:lpstr>
      <vt:lpstr>Record Linkage: Three Steps [EIV07, GM12]</vt:lpstr>
      <vt:lpstr>Record Linkage: Three Steps</vt:lpstr>
      <vt:lpstr>Record Linkage: Three Steps</vt:lpstr>
      <vt:lpstr>Record Linkage: Three Steps</vt:lpstr>
      <vt:lpstr>Outline</vt:lpstr>
      <vt:lpstr>BDI: Record Linkage</vt:lpstr>
      <vt:lpstr>BDI: Record Linkage</vt:lpstr>
      <vt:lpstr>Record Linkage Using MapReduce [KTR12]</vt:lpstr>
      <vt:lpstr>Record Linkage Using MapReduce</vt:lpstr>
      <vt:lpstr>Record Linkage Using MapReduce</vt:lpstr>
      <vt:lpstr>Load Balancing</vt:lpstr>
      <vt:lpstr>Load Balancing: BlockSplit</vt:lpstr>
      <vt:lpstr>Load Balancing: BlockSplit</vt:lpstr>
      <vt:lpstr>Load Balancing: BlockSplit</vt:lpstr>
      <vt:lpstr>Load Balancing: BlockSplit</vt:lpstr>
      <vt:lpstr>Load Balancing: BlockSplit</vt:lpstr>
      <vt:lpstr>Load Balancing: BlockSplit</vt:lpstr>
      <vt:lpstr>Structured + Unstructured Data [KGA+11]</vt:lpstr>
      <vt:lpstr>Structured + Unstructured Data</vt:lpstr>
      <vt:lpstr>Structured + Unstructured Data</vt:lpstr>
      <vt:lpstr>Structured + Unstructured Data</vt:lpstr>
      <vt:lpstr>Structured + Unstructured Data</vt:lpstr>
      <vt:lpstr>Structured + Unstructured Data</vt:lpstr>
      <vt:lpstr>Structured + Unstructured Data</vt:lpstr>
      <vt:lpstr>Outline</vt:lpstr>
      <vt:lpstr>Data Fusion</vt:lpstr>
      <vt:lpstr>Data Fusion</vt:lpstr>
      <vt:lpstr>Data Fusion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Outline</vt:lpstr>
      <vt:lpstr>BDI: Data Fusion</vt:lpstr>
      <vt:lpstr>BDI: Data Fusion</vt:lpstr>
      <vt:lpstr>Experimental Study on Deep Web [LDL+13]</vt:lpstr>
      <vt:lpstr>Experimental Study on Deep Web</vt:lpstr>
      <vt:lpstr>Experimental Study on Deep Web</vt:lpstr>
      <vt:lpstr>Experimental Study on Deep Web</vt:lpstr>
      <vt:lpstr>Experimental Study on Deep Web</vt:lpstr>
      <vt:lpstr>Experimental Study on Deep Web</vt:lpstr>
      <vt:lpstr>Experimental Study on Deep Web</vt:lpstr>
      <vt:lpstr>Experimental Study on Deep Web</vt:lpstr>
      <vt:lpstr>Experimental Study on Deep Web</vt:lpstr>
      <vt:lpstr>Source Accuracy [DBS09a]</vt:lpstr>
      <vt:lpstr>Source Accuracy</vt:lpstr>
      <vt:lpstr>Source Accuracy</vt:lpstr>
      <vt:lpstr>Value Similarity</vt:lpstr>
      <vt:lpstr>Experimental Study on Deep Web</vt:lpstr>
      <vt:lpstr>Experimental Study on Deep Web</vt:lpstr>
      <vt:lpstr>Experimental Study on Deep Web</vt:lpstr>
      <vt:lpstr>Copy Detection</vt:lpstr>
      <vt:lpstr>Copy Detection</vt:lpstr>
      <vt:lpstr>Copy Detection: Bayesian Analysis</vt:lpstr>
      <vt:lpstr>Copy Detection: Bayesian Analysis</vt:lpstr>
      <vt:lpstr>Discount Copied Values</vt:lpstr>
      <vt:lpstr>Experimental Study on Deep Web</vt:lpstr>
      <vt:lpstr>Summary</vt:lpstr>
      <vt:lpstr>Outline</vt:lpstr>
      <vt:lpstr>Future Work</vt:lpstr>
      <vt:lpstr>Future Work</vt:lpstr>
      <vt:lpstr>Future Work</vt:lpstr>
      <vt:lpstr>Future Work</vt:lpstr>
      <vt:lpstr>Future Work</vt:lpstr>
      <vt:lpstr>Future Work</vt:lpstr>
      <vt:lpstr>Conclusions</vt:lpstr>
      <vt:lpstr>Thank You!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Integration</dc:title>
  <dc:creator>Divesh</dc:creator>
  <cp:lastModifiedBy>DIVESH SRIVASTAVA</cp:lastModifiedBy>
  <cp:revision>1100</cp:revision>
  <dcterms:created xsi:type="dcterms:W3CDTF">2006-07-13T03:34:23Z</dcterms:created>
  <dcterms:modified xsi:type="dcterms:W3CDTF">2013-04-08T23:13:26Z</dcterms:modified>
</cp:coreProperties>
</file>