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58" r:id="rId1"/>
    <p:sldMasterId id="2147483706" r:id="rId2"/>
    <p:sldMasterId id="2147483718" r:id="rId3"/>
  </p:sldMasterIdLst>
  <p:notesMasterIdLst>
    <p:notesMasterId r:id="rId253"/>
  </p:notesMasterIdLst>
  <p:handoutMasterIdLst>
    <p:handoutMasterId r:id="rId254"/>
  </p:handoutMasterIdLst>
  <p:sldIdLst>
    <p:sldId id="259" r:id="rId4"/>
    <p:sldId id="1551" r:id="rId5"/>
    <p:sldId id="1661" r:id="rId6"/>
    <p:sldId id="1721" r:id="rId7"/>
    <p:sldId id="1781" r:id="rId8"/>
    <p:sldId id="1782" r:id="rId9"/>
    <p:sldId id="1783" r:id="rId10"/>
    <p:sldId id="1784" r:id="rId11"/>
    <p:sldId id="1930" r:id="rId12"/>
    <p:sldId id="1664" r:id="rId13"/>
    <p:sldId id="1665" r:id="rId14"/>
    <p:sldId id="1662" r:id="rId15"/>
    <p:sldId id="1666" r:id="rId16"/>
    <p:sldId id="1668" r:id="rId17"/>
    <p:sldId id="1736" r:id="rId18"/>
    <p:sldId id="1669" r:id="rId19"/>
    <p:sldId id="1671" r:id="rId20"/>
    <p:sldId id="1670" r:id="rId21"/>
    <p:sldId id="1931" r:id="rId22"/>
    <p:sldId id="1673" r:id="rId23"/>
    <p:sldId id="1909" r:id="rId24"/>
    <p:sldId id="1910" r:id="rId25"/>
    <p:sldId id="1911" r:id="rId26"/>
    <p:sldId id="1916" r:id="rId27"/>
    <p:sldId id="1912" r:id="rId28"/>
    <p:sldId id="1917" r:id="rId29"/>
    <p:sldId id="1913" r:id="rId30"/>
    <p:sldId id="1914" r:id="rId31"/>
    <p:sldId id="1915" r:id="rId32"/>
    <p:sldId id="1919" r:id="rId33"/>
    <p:sldId id="1918" r:id="rId34"/>
    <p:sldId id="1920" r:id="rId35"/>
    <p:sldId id="1921" r:id="rId36"/>
    <p:sldId id="1922" r:id="rId37"/>
    <p:sldId id="1923" r:id="rId38"/>
    <p:sldId id="1924" r:id="rId39"/>
    <p:sldId id="1925" r:id="rId40"/>
    <p:sldId id="1926" r:id="rId41"/>
    <p:sldId id="1927" r:id="rId42"/>
    <p:sldId id="1928" r:id="rId43"/>
    <p:sldId id="1672" r:id="rId44"/>
    <p:sldId id="1674" r:id="rId45"/>
    <p:sldId id="1676" r:id="rId46"/>
    <p:sldId id="1677" r:id="rId47"/>
    <p:sldId id="1929" r:id="rId48"/>
    <p:sldId id="1722" r:id="rId49"/>
    <p:sldId id="1723" r:id="rId50"/>
    <p:sldId id="1724" r:id="rId51"/>
    <p:sldId id="1725" r:id="rId52"/>
    <p:sldId id="1727" r:id="rId53"/>
    <p:sldId id="1726" r:id="rId54"/>
    <p:sldId id="1729" r:id="rId55"/>
    <p:sldId id="1731" r:id="rId56"/>
    <p:sldId id="1796" r:id="rId57"/>
    <p:sldId id="1797" r:id="rId58"/>
    <p:sldId id="1842" r:id="rId59"/>
    <p:sldId id="1932" r:id="rId60"/>
    <p:sldId id="1843" r:id="rId61"/>
    <p:sldId id="1933" r:id="rId62"/>
    <p:sldId id="1845" r:id="rId63"/>
    <p:sldId id="1846" r:id="rId64"/>
    <p:sldId id="1849" r:id="rId65"/>
    <p:sldId id="1934" r:id="rId66"/>
    <p:sldId id="1937" r:id="rId67"/>
    <p:sldId id="1939" r:id="rId68"/>
    <p:sldId id="1940" r:id="rId69"/>
    <p:sldId id="2002" r:id="rId70"/>
    <p:sldId id="2003" r:id="rId71"/>
    <p:sldId id="1938" r:id="rId72"/>
    <p:sldId id="1733" r:id="rId73"/>
    <p:sldId id="1737" r:id="rId74"/>
    <p:sldId id="1839" r:id="rId75"/>
    <p:sldId id="1738" r:id="rId76"/>
    <p:sldId id="1851" r:id="rId77"/>
    <p:sldId id="1739" r:id="rId78"/>
    <p:sldId id="1840" r:id="rId79"/>
    <p:sldId id="1852" r:id="rId80"/>
    <p:sldId id="1853" r:id="rId81"/>
    <p:sldId id="1854" r:id="rId82"/>
    <p:sldId id="1941" r:id="rId83"/>
    <p:sldId id="1991" r:id="rId84"/>
    <p:sldId id="1992" r:id="rId85"/>
    <p:sldId id="1989" r:id="rId86"/>
    <p:sldId id="1990" r:id="rId87"/>
    <p:sldId id="1994" r:id="rId88"/>
    <p:sldId id="1996" r:id="rId89"/>
    <p:sldId id="1997" r:id="rId90"/>
    <p:sldId id="1998" r:id="rId91"/>
    <p:sldId id="1999" r:id="rId92"/>
    <p:sldId id="2000" r:id="rId93"/>
    <p:sldId id="1995" r:id="rId94"/>
    <p:sldId id="2008" r:id="rId95"/>
    <p:sldId id="2009" r:id="rId96"/>
    <p:sldId id="2012" r:id="rId97"/>
    <p:sldId id="2005" r:id="rId98"/>
    <p:sldId id="1987" r:id="rId99"/>
    <p:sldId id="1942" r:id="rId100"/>
    <p:sldId id="1943" r:id="rId101"/>
    <p:sldId id="1944" r:id="rId102"/>
    <p:sldId id="1945" r:id="rId103"/>
    <p:sldId id="1946" r:id="rId104"/>
    <p:sldId id="1947" r:id="rId105"/>
    <p:sldId id="1948" r:id="rId106"/>
    <p:sldId id="1949" r:id="rId107"/>
    <p:sldId id="1950" r:id="rId108"/>
    <p:sldId id="1951" r:id="rId109"/>
    <p:sldId id="1952" r:id="rId110"/>
    <p:sldId id="1953" r:id="rId111"/>
    <p:sldId id="1954" r:id="rId112"/>
    <p:sldId id="1955" r:id="rId113"/>
    <p:sldId id="1685" r:id="rId114"/>
    <p:sldId id="1686" r:id="rId115"/>
    <p:sldId id="1687" r:id="rId116"/>
    <p:sldId id="1688" r:id="rId117"/>
    <p:sldId id="1689" r:id="rId118"/>
    <p:sldId id="1690" r:id="rId119"/>
    <p:sldId id="1691" r:id="rId120"/>
    <p:sldId id="1692" r:id="rId121"/>
    <p:sldId id="1693" r:id="rId122"/>
    <p:sldId id="1694" r:id="rId123"/>
    <p:sldId id="1865" r:id="rId124"/>
    <p:sldId id="1866" r:id="rId125"/>
    <p:sldId id="1867" r:id="rId126"/>
    <p:sldId id="1855" r:id="rId127"/>
    <p:sldId id="1862" r:id="rId128"/>
    <p:sldId id="1856" r:id="rId129"/>
    <p:sldId id="1857" r:id="rId130"/>
    <p:sldId id="1858" r:id="rId131"/>
    <p:sldId id="1859" r:id="rId132"/>
    <p:sldId id="1860" r:id="rId133"/>
    <p:sldId id="1861" r:id="rId134"/>
    <p:sldId id="1868" r:id="rId135"/>
    <p:sldId id="1869" r:id="rId136"/>
    <p:sldId id="1870" r:id="rId137"/>
    <p:sldId id="1871" r:id="rId138"/>
    <p:sldId id="1872" r:id="rId139"/>
    <p:sldId id="1698" r:id="rId140"/>
    <p:sldId id="1753" r:id="rId141"/>
    <p:sldId id="1754" r:id="rId142"/>
    <p:sldId id="1755" r:id="rId143"/>
    <p:sldId id="1756" r:id="rId144"/>
    <p:sldId id="1757" r:id="rId145"/>
    <p:sldId id="1759" r:id="rId146"/>
    <p:sldId id="1760" r:id="rId147"/>
    <p:sldId id="1761" r:id="rId148"/>
    <p:sldId id="1762" r:id="rId149"/>
    <p:sldId id="1876" r:id="rId150"/>
    <p:sldId id="1875" r:id="rId151"/>
    <p:sldId id="1878" r:id="rId152"/>
    <p:sldId id="1879" r:id="rId153"/>
    <p:sldId id="1880" r:id="rId154"/>
    <p:sldId id="1881" r:id="rId155"/>
    <p:sldId id="1882" r:id="rId156"/>
    <p:sldId id="1883" r:id="rId157"/>
    <p:sldId id="1877" r:id="rId158"/>
    <p:sldId id="1874" r:id="rId159"/>
    <p:sldId id="1884" r:id="rId160"/>
    <p:sldId id="1885" r:id="rId161"/>
    <p:sldId id="1886" r:id="rId162"/>
    <p:sldId id="1887" r:id="rId163"/>
    <p:sldId id="1888" r:id="rId164"/>
    <p:sldId id="1889" r:id="rId165"/>
    <p:sldId id="1891" r:id="rId166"/>
    <p:sldId id="1890" r:id="rId167"/>
    <p:sldId id="1893" r:id="rId168"/>
    <p:sldId id="1892" r:id="rId169"/>
    <p:sldId id="1895" r:id="rId170"/>
    <p:sldId id="1896" r:id="rId171"/>
    <p:sldId id="1894" r:id="rId172"/>
    <p:sldId id="1897" r:id="rId173"/>
    <p:sldId id="1898" r:id="rId174"/>
    <p:sldId id="1899" r:id="rId175"/>
    <p:sldId id="1900" r:id="rId176"/>
    <p:sldId id="1901" r:id="rId177"/>
    <p:sldId id="1902" r:id="rId178"/>
    <p:sldId id="1903" r:id="rId179"/>
    <p:sldId id="1904" r:id="rId180"/>
    <p:sldId id="1906" r:id="rId181"/>
    <p:sldId id="1905" r:id="rId182"/>
    <p:sldId id="1907" r:id="rId183"/>
    <p:sldId id="1908" r:id="rId184"/>
    <p:sldId id="1798" r:id="rId185"/>
    <p:sldId id="1799" r:id="rId186"/>
    <p:sldId id="1800" r:id="rId187"/>
    <p:sldId id="1801" r:id="rId188"/>
    <p:sldId id="1802" r:id="rId189"/>
    <p:sldId id="1803" r:id="rId190"/>
    <p:sldId id="1804" r:id="rId191"/>
    <p:sldId id="1805" r:id="rId192"/>
    <p:sldId id="1806" r:id="rId193"/>
    <p:sldId id="1807" r:id="rId194"/>
    <p:sldId id="1808" r:id="rId195"/>
    <p:sldId id="1809" r:id="rId196"/>
    <p:sldId id="1810" r:id="rId197"/>
    <p:sldId id="1811" r:id="rId198"/>
    <p:sldId id="1812" r:id="rId199"/>
    <p:sldId id="1821" r:id="rId200"/>
    <p:sldId id="1822" r:id="rId201"/>
    <p:sldId id="1823" r:id="rId202"/>
    <p:sldId id="1956" r:id="rId203"/>
    <p:sldId id="1824" r:id="rId204"/>
    <p:sldId id="1829" r:id="rId205"/>
    <p:sldId id="1830" r:id="rId206"/>
    <p:sldId id="1831" r:id="rId207"/>
    <p:sldId id="1832" r:id="rId208"/>
    <p:sldId id="1833" r:id="rId209"/>
    <p:sldId id="1958" r:id="rId210"/>
    <p:sldId id="2004" r:id="rId211"/>
    <p:sldId id="1959" r:id="rId212"/>
    <p:sldId id="1960" r:id="rId213"/>
    <p:sldId id="1835" r:id="rId214"/>
    <p:sldId id="1963" r:id="rId215"/>
    <p:sldId id="1964" r:id="rId216"/>
    <p:sldId id="1965" r:id="rId217"/>
    <p:sldId id="1961" r:id="rId218"/>
    <p:sldId id="1967" r:id="rId219"/>
    <p:sldId id="1968" r:id="rId220"/>
    <p:sldId id="1966" r:id="rId221"/>
    <p:sldId id="1980" r:id="rId222"/>
    <p:sldId id="1972" r:id="rId223"/>
    <p:sldId id="1973" r:id="rId224"/>
    <p:sldId id="1974" r:id="rId225"/>
    <p:sldId id="1975" r:id="rId226"/>
    <p:sldId id="1976" r:id="rId227"/>
    <p:sldId id="1977" r:id="rId228"/>
    <p:sldId id="1978" r:id="rId229"/>
    <p:sldId id="1979" r:id="rId230"/>
    <p:sldId id="1981" r:id="rId231"/>
    <p:sldId id="1982" r:id="rId232"/>
    <p:sldId id="1983" r:id="rId233"/>
    <p:sldId id="1984" r:id="rId234"/>
    <p:sldId id="1985" r:id="rId235"/>
    <p:sldId id="1986" r:id="rId236"/>
    <p:sldId id="1792" r:id="rId237"/>
    <p:sldId id="1793" r:id="rId238"/>
    <p:sldId id="1682" r:id="rId239"/>
    <p:sldId id="1695" r:id="rId240"/>
    <p:sldId id="1741" r:id="rId241"/>
    <p:sldId id="1728" r:id="rId242"/>
    <p:sldId id="1683" r:id="rId243"/>
    <p:sldId id="1970" r:id="rId244"/>
    <p:sldId id="1697" r:id="rId245"/>
    <p:sldId id="1745" r:id="rId246"/>
    <p:sldId id="1696" r:id="rId247"/>
    <p:sldId id="1716" r:id="rId248"/>
    <p:sldId id="1971" r:id="rId249"/>
    <p:sldId id="1684" r:id="rId250"/>
    <p:sldId id="1717" r:id="rId251"/>
    <p:sldId id="1969" r:id="rId252"/>
  </p:sldIdLst>
  <p:sldSz cx="9144000" cy="6858000" type="screen4x3"/>
  <p:notesSz cx="6934200" cy="9220200"/>
  <p:embeddedFontLst>
    <p:embeddedFont>
      <p:font typeface="SimSun" pitchFamily="2" charset="-122"/>
      <p:regular r:id="rId255"/>
    </p:embeddedFont>
    <p:embeddedFont>
      <p:font typeface="Corbel" pitchFamily="34" charset="0"/>
      <p:regular r:id="rId256"/>
      <p:bold r:id="rId257"/>
      <p:italic r:id="rId258"/>
      <p:boldItalic r:id="rId259"/>
    </p:embeddedFont>
    <p:embeddedFont>
      <p:font typeface="Gill Sans MT" pitchFamily="34" charset="0"/>
      <p:regular r:id="rId260"/>
      <p:bold r:id="rId261"/>
      <p:italic r:id="rId262"/>
      <p:boldItalic r:id="rId263"/>
    </p:embeddedFont>
    <p:embeddedFont>
      <p:font typeface="Calibri" pitchFamily="34" charset="0"/>
      <p:regular r:id="rId264"/>
      <p:bold r:id="rId265"/>
      <p:italic r:id="rId266"/>
      <p:boldItalic r:id="rId267"/>
    </p:embeddedFont>
    <p:embeddedFont>
      <p:font typeface="ＭＳ Ｐゴシック" pitchFamily="34" charset="-128"/>
      <p:regular r:id="rId268"/>
    </p:embeddedFont>
  </p:embeddedFontLst>
  <p:custDataLst>
    <p:tags r:id="rId26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00FF"/>
    <a:srgbClr val="0000E0"/>
    <a:srgbClr val="FF33CC"/>
    <a:srgbClr val="92D050"/>
    <a:srgbClr val="99C000"/>
    <a:srgbClr val="CC3300"/>
    <a:srgbClr val="99CC00"/>
    <a:srgbClr val="FFFF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79" autoAdjust="0"/>
    <p:restoredTop sz="94660"/>
  </p:normalViewPr>
  <p:slideViewPr>
    <p:cSldViewPr>
      <p:cViewPr varScale="1">
        <p:scale>
          <a:sx n="74" d="100"/>
          <a:sy n="74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774"/>
    </p:cViewPr>
  </p:sorterViewPr>
  <p:notesViewPr>
    <p:cSldViewPr>
      <p:cViewPr varScale="1">
        <p:scale>
          <a:sx n="103" d="100"/>
          <a:sy n="103" d="100"/>
        </p:scale>
        <p:origin x="-2502" y="-108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26" Type="http://schemas.openxmlformats.org/officeDocument/2006/relationships/slide" Target="slides/slide223.xml"/><Relationship Id="rId247" Type="http://schemas.openxmlformats.org/officeDocument/2006/relationships/slide" Target="slides/slide244.xml"/><Relationship Id="rId107" Type="http://schemas.openxmlformats.org/officeDocument/2006/relationships/slide" Target="slides/slide104.xml"/><Relationship Id="rId268" Type="http://schemas.openxmlformats.org/officeDocument/2006/relationships/font" Target="fonts/font14.fntdata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81" Type="http://schemas.openxmlformats.org/officeDocument/2006/relationships/slide" Target="slides/slide178.xml"/><Relationship Id="rId216" Type="http://schemas.openxmlformats.org/officeDocument/2006/relationships/slide" Target="slides/slide213.xml"/><Relationship Id="rId237" Type="http://schemas.openxmlformats.org/officeDocument/2006/relationships/slide" Target="slides/slide234.xml"/><Relationship Id="rId258" Type="http://schemas.openxmlformats.org/officeDocument/2006/relationships/font" Target="fonts/font4.fntdata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71" Type="http://schemas.openxmlformats.org/officeDocument/2006/relationships/slide" Target="slides/slide168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227" Type="http://schemas.openxmlformats.org/officeDocument/2006/relationships/slide" Target="slides/slide224.xml"/><Relationship Id="rId248" Type="http://schemas.openxmlformats.org/officeDocument/2006/relationships/slide" Target="slides/slide245.xml"/><Relationship Id="rId269" Type="http://schemas.openxmlformats.org/officeDocument/2006/relationships/tags" Target="tags/tag1.xml"/><Relationship Id="rId12" Type="http://schemas.openxmlformats.org/officeDocument/2006/relationships/slide" Target="slides/slide9.xml"/><Relationship Id="rId33" Type="http://schemas.openxmlformats.org/officeDocument/2006/relationships/slide" Target="slides/slide30.xml"/><Relationship Id="rId108" Type="http://schemas.openxmlformats.org/officeDocument/2006/relationships/slide" Target="slides/slide105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5" Type="http://schemas.openxmlformats.org/officeDocument/2006/relationships/slide" Target="slides/slide72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61" Type="http://schemas.openxmlformats.org/officeDocument/2006/relationships/slide" Target="slides/slide158.xml"/><Relationship Id="rId182" Type="http://schemas.openxmlformats.org/officeDocument/2006/relationships/slide" Target="slides/slide179.xml"/><Relationship Id="rId217" Type="http://schemas.openxmlformats.org/officeDocument/2006/relationships/slide" Target="slides/slide214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259" Type="http://schemas.openxmlformats.org/officeDocument/2006/relationships/font" Target="fonts/font5.fntdata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270" Type="http://schemas.openxmlformats.org/officeDocument/2006/relationships/presProps" Target="presProps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51" Type="http://schemas.openxmlformats.org/officeDocument/2006/relationships/slide" Target="slides/slide148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172" Type="http://schemas.openxmlformats.org/officeDocument/2006/relationships/slide" Target="slides/slide169.xml"/><Relationship Id="rId193" Type="http://schemas.openxmlformats.org/officeDocument/2006/relationships/slide" Target="slides/slide190.xml"/><Relationship Id="rId202" Type="http://schemas.openxmlformats.org/officeDocument/2006/relationships/slide" Target="slides/slide199.xml"/><Relationship Id="rId207" Type="http://schemas.openxmlformats.org/officeDocument/2006/relationships/slide" Target="slides/slide204.xml"/><Relationship Id="rId223" Type="http://schemas.openxmlformats.org/officeDocument/2006/relationships/slide" Target="slides/slide220.xml"/><Relationship Id="rId228" Type="http://schemas.openxmlformats.org/officeDocument/2006/relationships/slide" Target="slides/slide225.xml"/><Relationship Id="rId244" Type="http://schemas.openxmlformats.org/officeDocument/2006/relationships/slide" Target="slides/slide241.xml"/><Relationship Id="rId249" Type="http://schemas.openxmlformats.org/officeDocument/2006/relationships/slide" Target="slides/slide24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260" Type="http://schemas.openxmlformats.org/officeDocument/2006/relationships/font" Target="fonts/font6.fntdata"/><Relationship Id="rId265" Type="http://schemas.openxmlformats.org/officeDocument/2006/relationships/font" Target="fonts/font11.fntdata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3" Type="http://schemas.openxmlformats.org/officeDocument/2006/relationships/slide" Target="slides/slide210.xml"/><Relationship Id="rId218" Type="http://schemas.openxmlformats.org/officeDocument/2006/relationships/slide" Target="slides/slide215.xml"/><Relationship Id="rId234" Type="http://schemas.openxmlformats.org/officeDocument/2006/relationships/slide" Target="slides/slide231.xml"/><Relationship Id="rId239" Type="http://schemas.openxmlformats.org/officeDocument/2006/relationships/slide" Target="slides/slide23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50" Type="http://schemas.openxmlformats.org/officeDocument/2006/relationships/slide" Target="slides/slide247.xml"/><Relationship Id="rId255" Type="http://schemas.openxmlformats.org/officeDocument/2006/relationships/font" Target="fonts/font1.fntdata"/><Relationship Id="rId271" Type="http://schemas.openxmlformats.org/officeDocument/2006/relationships/viewProps" Target="viewProps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208" Type="http://schemas.openxmlformats.org/officeDocument/2006/relationships/slide" Target="slides/slide205.xml"/><Relationship Id="rId229" Type="http://schemas.openxmlformats.org/officeDocument/2006/relationships/slide" Target="slides/slide226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40" Type="http://schemas.openxmlformats.org/officeDocument/2006/relationships/slide" Target="slides/slide237.xml"/><Relationship Id="rId245" Type="http://schemas.openxmlformats.org/officeDocument/2006/relationships/slide" Target="slides/slide242.xml"/><Relationship Id="rId261" Type="http://schemas.openxmlformats.org/officeDocument/2006/relationships/font" Target="fonts/font7.fntdata"/><Relationship Id="rId266" Type="http://schemas.openxmlformats.org/officeDocument/2006/relationships/font" Target="fonts/font12.fntdata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189" Type="http://schemas.openxmlformats.org/officeDocument/2006/relationships/slide" Target="slides/slide186.xml"/><Relationship Id="rId219" Type="http://schemas.openxmlformats.org/officeDocument/2006/relationships/slide" Target="slides/slide216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30" Type="http://schemas.openxmlformats.org/officeDocument/2006/relationships/slide" Target="slides/slide227.xml"/><Relationship Id="rId235" Type="http://schemas.openxmlformats.org/officeDocument/2006/relationships/slide" Target="slides/slide232.xml"/><Relationship Id="rId251" Type="http://schemas.openxmlformats.org/officeDocument/2006/relationships/slide" Target="slides/slide248.xml"/><Relationship Id="rId256" Type="http://schemas.openxmlformats.org/officeDocument/2006/relationships/font" Target="fonts/font2.fntdata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72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0" Type="http://schemas.openxmlformats.org/officeDocument/2006/relationships/slide" Target="slides/slide217.xml"/><Relationship Id="rId225" Type="http://schemas.openxmlformats.org/officeDocument/2006/relationships/slide" Target="slides/slide222.xml"/><Relationship Id="rId241" Type="http://schemas.openxmlformats.org/officeDocument/2006/relationships/slide" Target="slides/slide238.xml"/><Relationship Id="rId246" Type="http://schemas.openxmlformats.org/officeDocument/2006/relationships/slide" Target="slides/slide243.xml"/><Relationship Id="rId267" Type="http://schemas.openxmlformats.org/officeDocument/2006/relationships/font" Target="fonts/font13.fntdata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262" Type="http://schemas.openxmlformats.org/officeDocument/2006/relationships/font" Target="fonts/font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openxmlformats.org/officeDocument/2006/relationships/slide" Target="slides/slide18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10" Type="http://schemas.openxmlformats.org/officeDocument/2006/relationships/slide" Target="slides/slide207.xml"/><Relationship Id="rId215" Type="http://schemas.openxmlformats.org/officeDocument/2006/relationships/slide" Target="slides/slide212.xml"/><Relationship Id="rId236" Type="http://schemas.openxmlformats.org/officeDocument/2006/relationships/slide" Target="slides/slide233.xml"/><Relationship Id="rId257" Type="http://schemas.openxmlformats.org/officeDocument/2006/relationships/font" Target="fonts/font3.fntdata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52" Type="http://schemas.openxmlformats.org/officeDocument/2006/relationships/slide" Target="slides/slide249.xml"/><Relationship Id="rId273" Type="http://schemas.openxmlformats.org/officeDocument/2006/relationships/tableStyles" Target="tableStyles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42" Type="http://schemas.openxmlformats.org/officeDocument/2006/relationships/slide" Target="slides/slide239.xml"/><Relationship Id="rId263" Type="http://schemas.openxmlformats.org/officeDocument/2006/relationships/font" Target="fonts/font9.fntdata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32" Type="http://schemas.openxmlformats.org/officeDocument/2006/relationships/slide" Target="slides/slide229.xml"/><Relationship Id="rId253" Type="http://schemas.openxmlformats.org/officeDocument/2006/relationships/notesMaster" Target="notesMasters/notesMaster1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slide" Target="slides/slide219.xml"/><Relationship Id="rId243" Type="http://schemas.openxmlformats.org/officeDocument/2006/relationships/slide" Target="slides/slide240.xml"/><Relationship Id="rId264" Type="http://schemas.openxmlformats.org/officeDocument/2006/relationships/font" Target="fonts/font10.fntdata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33" Type="http://schemas.openxmlformats.org/officeDocument/2006/relationships/slide" Target="slides/slide230.xml"/><Relationship Id="rId254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Gain</c:v>
                </c:pt>
              </c:strCache>
            </c:strRef>
          </c:tx>
          <c:marker>
            <c:symbol val="none"/>
          </c:marker>
          <c:cat>
            <c:numRef>
              <c:f>Sheet1!$B$1:$L$1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0</c:v>
                </c:pt>
                <c:pt idx="1">
                  <c:v>2.7875360095282891</c:v>
                </c:pt>
                <c:pt idx="2">
                  <c:v>4.4715803134221916</c:v>
                </c:pt>
                <c:pt idx="3">
                  <c:v>5.6820172406699312</c:v>
                </c:pt>
                <c:pt idx="4">
                  <c:v>6.6275783168157192</c:v>
                </c:pt>
                <c:pt idx="5">
                  <c:v>7.4036268949424402</c:v>
                </c:pt>
                <c:pt idx="6">
                  <c:v>8.0617997398388717</c:v>
                </c:pt>
                <c:pt idx="7">
                  <c:v>8.6332286012045216</c:v>
                </c:pt>
                <c:pt idx="8">
                  <c:v>9.1381385238371475</c:v>
                </c:pt>
                <c:pt idx="9">
                  <c:v>9.5904139232109351</c:v>
                </c:pt>
                <c:pt idx="10">
                  <c:v>10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Cost</c:v>
                </c:pt>
              </c:strCache>
            </c:strRef>
          </c:tx>
          <c:marker>
            <c:symbol val="none"/>
          </c:marker>
          <c:cat>
            <c:numRef>
              <c:f>Sheet1!$B$1:$L$1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419392"/>
        <c:axId val="177421312"/>
      </c:lineChart>
      <c:catAx>
        <c:axId val="177419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#(Resource Unit)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77421312"/>
        <c:crosses val="autoZero"/>
        <c:auto val="1"/>
        <c:lblAlgn val="ctr"/>
        <c:lblOffset val="100"/>
        <c:noMultiLvlLbl val="0"/>
      </c:catAx>
      <c:valAx>
        <c:axId val="1774213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$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7741939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Marginal Gain</c:v>
                </c:pt>
              </c:strCache>
            </c:strRef>
          </c:tx>
          <c:marker>
            <c:symbol val="none"/>
          </c:marker>
          <c:cat>
            <c:numRef>
              <c:f>Sheet1!$B$5:$L$5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Sheet1!$B$6:$L$6</c:f>
              <c:numCache>
                <c:formatCode>General</c:formatCode>
                <c:ptCount val="11"/>
                <c:pt idx="1">
                  <c:v>2.7875360095282891</c:v>
                </c:pt>
                <c:pt idx="2">
                  <c:v>1.684044303893903</c:v>
                </c:pt>
                <c:pt idx="3">
                  <c:v>1.2104369272477571</c:v>
                </c:pt>
                <c:pt idx="4">
                  <c:v>0.94556107614579199</c:v>
                </c:pt>
                <c:pt idx="5">
                  <c:v>0.77604857812669803</c:v>
                </c:pt>
                <c:pt idx="6">
                  <c:v>0.65817284489643202</c:v>
                </c:pt>
                <c:pt idx="7">
                  <c:v>0.57142886136568705</c:v>
                </c:pt>
                <c:pt idx="8">
                  <c:v>0.50490992263260803</c:v>
                </c:pt>
                <c:pt idx="9">
                  <c:v>0.45227539937376798</c:v>
                </c:pt>
                <c:pt idx="10">
                  <c:v>0.409586076789065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Sheet1!$A$7</c:f>
              <c:strCache>
                <c:ptCount val="1"/>
                <c:pt idx="0">
                  <c:v>Marginal Cost</c:v>
                </c:pt>
              </c:strCache>
            </c:strRef>
          </c:tx>
          <c:marker>
            <c:symbol val="none"/>
          </c:marker>
          <c:cat>
            <c:numRef>
              <c:f>Sheet1!$B$5:$L$5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Sheet1!$B$7:$L$7</c:f>
              <c:numCache>
                <c:formatCode>General</c:formatCode>
                <c:ptCount val="11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438720"/>
        <c:axId val="177440640"/>
      </c:lineChart>
      <c:catAx>
        <c:axId val="177438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#(Resource Unit)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77440640"/>
        <c:crosses val="autoZero"/>
        <c:auto val="1"/>
        <c:lblAlgn val="ctr"/>
        <c:lblOffset val="100"/>
        <c:noMultiLvlLbl val="0"/>
      </c:catAx>
      <c:valAx>
        <c:axId val="177440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/>
                  <a:t>$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7743872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1E7F41-1AFC-4127-85ED-92B213277DDA}" type="doc">
      <dgm:prSet loTypeId="urn:microsoft.com/office/officeart/2005/8/layout/hProcess11" loCatId="process" qsTypeId="urn:microsoft.com/office/officeart/2005/8/quickstyle/simple1" qsCatId="simple" csTypeId="urn:microsoft.com/office/officeart/2005/8/colors/colorful1#1" csCatId="colorful" phldr="1"/>
      <dgm:spPr/>
    </dgm:pt>
    <dgm:pt modelId="{622E0B7A-F214-4759-92E3-9507B4983D9B}">
      <dgm:prSet phldrT="[Text]" custT="1"/>
      <dgm:spPr/>
      <dgm:t>
        <a:bodyPr/>
        <a:lstStyle/>
        <a:p>
          <a:r>
            <a:rPr lang="en-US" sz="1800" dirty="0" smtClean="0"/>
            <a:t>Decide the initial </a:t>
          </a:r>
          <a:br>
            <a:rPr lang="en-US" sz="1800" dirty="0" smtClean="0"/>
          </a:br>
          <a:r>
            <a:rPr lang="en-US" sz="1800" dirty="0" smtClean="0"/>
            <a:t>value v</a:t>
          </a:r>
          <a:r>
            <a:rPr lang="en-US" sz="1800" baseline="-25000" dirty="0" smtClean="0"/>
            <a:t>0</a:t>
          </a:r>
          <a:br>
            <a:rPr lang="en-US" sz="1800" baseline="-25000" dirty="0" smtClean="0"/>
          </a:br>
          <a:r>
            <a:rPr lang="en-US" sz="1800" baseline="0" dirty="0" smtClean="0"/>
            <a:t>(Bayesian model)</a:t>
          </a:r>
          <a:endParaRPr lang="en-US" sz="1800" baseline="-25000" dirty="0"/>
        </a:p>
      </dgm:t>
    </dgm:pt>
    <dgm:pt modelId="{C73EAA22-BB1A-491E-A2E5-B8F3F74BFBF5}" type="parTrans" cxnId="{F9A92296-9D36-45F5-BCC3-C4262D37ED35}">
      <dgm:prSet/>
      <dgm:spPr/>
      <dgm:t>
        <a:bodyPr/>
        <a:lstStyle/>
        <a:p>
          <a:endParaRPr lang="en-US"/>
        </a:p>
      </dgm:t>
    </dgm:pt>
    <dgm:pt modelId="{B2BAC6AA-7DEF-4397-B858-9F4A5B06E775}" type="sibTrans" cxnId="{F9A92296-9D36-45F5-BCC3-C4262D37ED35}">
      <dgm:prSet/>
      <dgm:spPr/>
      <dgm:t>
        <a:bodyPr/>
        <a:lstStyle/>
        <a:p>
          <a:endParaRPr lang="en-US"/>
        </a:p>
      </dgm:t>
    </dgm:pt>
    <dgm:pt modelId="{3ACC8DD2-5277-4AF2-8C3F-5B1594B7B59D}">
      <dgm:prSet phldrT="[Text]" custT="1"/>
      <dgm:spPr/>
      <dgm:t>
        <a:bodyPr/>
        <a:lstStyle/>
        <a:p>
          <a:r>
            <a:rPr lang="en-US" sz="1800" dirty="0" smtClean="0"/>
            <a:t>Decide the next transition (</a:t>
          </a:r>
          <a:r>
            <a:rPr lang="en-US" sz="1800" dirty="0" err="1" smtClean="0"/>
            <a:t>t,v</a:t>
          </a:r>
          <a:r>
            <a:rPr lang="en-US" sz="1800" dirty="0" smtClean="0"/>
            <a:t>)</a:t>
          </a:r>
          <a:br>
            <a:rPr lang="en-US" sz="1800" dirty="0" smtClean="0"/>
          </a:br>
          <a:r>
            <a:rPr lang="en-US" sz="1800" baseline="0" dirty="0" smtClean="0"/>
            <a:t>(Bayesian model)</a:t>
          </a:r>
          <a:endParaRPr lang="en-US" sz="1800" dirty="0"/>
        </a:p>
      </dgm:t>
    </dgm:pt>
    <dgm:pt modelId="{84C5921C-8FED-4876-A117-18D6DC64BA99}" type="parTrans" cxnId="{BBBE8129-9904-41E7-8CB6-C5F8B5B1DF66}">
      <dgm:prSet/>
      <dgm:spPr/>
      <dgm:t>
        <a:bodyPr/>
        <a:lstStyle/>
        <a:p>
          <a:endParaRPr lang="en-US"/>
        </a:p>
      </dgm:t>
    </dgm:pt>
    <dgm:pt modelId="{62D0BA97-8845-4EAC-8773-9BF4496E5203}" type="sibTrans" cxnId="{BBBE8129-9904-41E7-8CB6-C5F8B5B1DF66}">
      <dgm:prSet/>
      <dgm:spPr/>
      <dgm:t>
        <a:bodyPr/>
        <a:lstStyle/>
        <a:p>
          <a:endParaRPr lang="en-US"/>
        </a:p>
      </dgm:t>
    </dgm:pt>
    <dgm:pt modelId="{F5191695-5362-4B4B-866D-24519A5E076D}">
      <dgm:prSet phldrT="[Text]" custT="1"/>
      <dgm:spPr/>
      <dgm:t>
        <a:bodyPr/>
        <a:lstStyle/>
        <a:p>
          <a:r>
            <a:rPr lang="en-US" sz="1800" dirty="0" smtClean="0"/>
            <a:t>Terminate when no more transition</a:t>
          </a:r>
          <a:endParaRPr lang="en-US" sz="1800" dirty="0"/>
        </a:p>
      </dgm:t>
    </dgm:pt>
    <dgm:pt modelId="{1B6362DC-4EAE-4997-95AC-9BA28F462A4C}" type="parTrans" cxnId="{0DB20440-9B63-4C40-8C6F-D5F6F83F3509}">
      <dgm:prSet/>
      <dgm:spPr/>
      <dgm:t>
        <a:bodyPr/>
        <a:lstStyle/>
        <a:p>
          <a:endParaRPr lang="en-US"/>
        </a:p>
      </dgm:t>
    </dgm:pt>
    <dgm:pt modelId="{A8EA7204-AAB2-4F3F-BDF5-1F5029295A1A}" type="sibTrans" cxnId="{0DB20440-9B63-4C40-8C6F-D5F6F83F3509}">
      <dgm:prSet/>
      <dgm:spPr/>
      <dgm:t>
        <a:bodyPr/>
        <a:lstStyle/>
        <a:p>
          <a:endParaRPr lang="en-US"/>
        </a:p>
      </dgm:t>
    </dgm:pt>
    <dgm:pt modelId="{B28DE9F1-8049-42E4-94F3-7628A2FD629F}" type="pres">
      <dgm:prSet presAssocID="{EA1E7F41-1AFC-4127-85ED-92B213277DDA}" presName="Name0" presStyleCnt="0">
        <dgm:presLayoutVars>
          <dgm:dir/>
          <dgm:resizeHandles val="exact"/>
        </dgm:presLayoutVars>
      </dgm:prSet>
      <dgm:spPr/>
    </dgm:pt>
    <dgm:pt modelId="{B74935FA-CC08-4C53-B235-A81753B84BF7}" type="pres">
      <dgm:prSet presAssocID="{EA1E7F41-1AFC-4127-85ED-92B213277DDA}" presName="arrow" presStyleLbl="bgShp" presStyleIdx="0" presStyleCnt="1"/>
      <dgm:spPr/>
      <dgm:t>
        <a:bodyPr/>
        <a:lstStyle/>
        <a:p>
          <a:endParaRPr lang="en-US"/>
        </a:p>
      </dgm:t>
    </dgm:pt>
    <dgm:pt modelId="{D6ACE8DE-F74B-4EF1-AE25-B2B88B162539}" type="pres">
      <dgm:prSet presAssocID="{EA1E7F41-1AFC-4127-85ED-92B213277DDA}" presName="points" presStyleCnt="0"/>
      <dgm:spPr/>
    </dgm:pt>
    <dgm:pt modelId="{D95BB2E0-4EC7-425E-A3F0-F45FB59BE81A}" type="pres">
      <dgm:prSet presAssocID="{622E0B7A-F214-4759-92E3-9507B4983D9B}" presName="compositeA" presStyleCnt="0"/>
      <dgm:spPr/>
    </dgm:pt>
    <dgm:pt modelId="{1B4DE41B-7441-4FC4-AAFC-9A88AA58CCBD}" type="pres">
      <dgm:prSet presAssocID="{622E0B7A-F214-4759-92E3-9507B4983D9B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96765-63F7-4F00-8CA9-BF50BE0F146B}" type="pres">
      <dgm:prSet presAssocID="{622E0B7A-F214-4759-92E3-9507B4983D9B}" presName="circleA" presStyleLbl="node1" presStyleIdx="0" presStyleCnt="3"/>
      <dgm:spPr/>
    </dgm:pt>
    <dgm:pt modelId="{BFCC0912-9494-487D-9642-1AB3AC0ADE12}" type="pres">
      <dgm:prSet presAssocID="{622E0B7A-F214-4759-92E3-9507B4983D9B}" presName="spaceA" presStyleCnt="0"/>
      <dgm:spPr/>
    </dgm:pt>
    <dgm:pt modelId="{303FB154-0CD9-46A3-A95C-B543AAC6F341}" type="pres">
      <dgm:prSet presAssocID="{B2BAC6AA-7DEF-4397-B858-9F4A5B06E775}" presName="space" presStyleCnt="0"/>
      <dgm:spPr/>
    </dgm:pt>
    <dgm:pt modelId="{B92E459C-198D-4897-98B3-170AA1A188FE}" type="pres">
      <dgm:prSet presAssocID="{3ACC8DD2-5277-4AF2-8C3F-5B1594B7B59D}" presName="compositeB" presStyleCnt="0"/>
      <dgm:spPr/>
    </dgm:pt>
    <dgm:pt modelId="{16B38B6E-4ECD-439A-9FB2-09DF8656EE46}" type="pres">
      <dgm:prSet presAssocID="{3ACC8DD2-5277-4AF2-8C3F-5B1594B7B59D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48291-CA7A-4370-B833-78E17DBA5BC9}" type="pres">
      <dgm:prSet presAssocID="{3ACC8DD2-5277-4AF2-8C3F-5B1594B7B59D}" presName="circleB" presStyleLbl="node1" presStyleIdx="1" presStyleCnt="3"/>
      <dgm:spPr/>
    </dgm:pt>
    <dgm:pt modelId="{5F9BDFA7-AF16-413B-BE0D-E0527BDA8F2E}" type="pres">
      <dgm:prSet presAssocID="{3ACC8DD2-5277-4AF2-8C3F-5B1594B7B59D}" presName="spaceB" presStyleCnt="0"/>
      <dgm:spPr/>
    </dgm:pt>
    <dgm:pt modelId="{5B6AFBF2-5A49-41E9-B9CE-BF370B019804}" type="pres">
      <dgm:prSet presAssocID="{62D0BA97-8845-4EAC-8773-9BF4496E5203}" presName="space" presStyleCnt="0"/>
      <dgm:spPr/>
    </dgm:pt>
    <dgm:pt modelId="{D0C25BB8-D73F-4FFA-8DCF-11B7EC1B053F}" type="pres">
      <dgm:prSet presAssocID="{F5191695-5362-4B4B-866D-24519A5E076D}" presName="compositeA" presStyleCnt="0"/>
      <dgm:spPr/>
    </dgm:pt>
    <dgm:pt modelId="{E2622DE1-EC23-4F9A-AC6C-460B058FCF1B}" type="pres">
      <dgm:prSet presAssocID="{F5191695-5362-4B4B-866D-24519A5E076D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55F411-60D9-4AB7-99B6-7CF59752220E}" type="pres">
      <dgm:prSet presAssocID="{F5191695-5362-4B4B-866D-24519A5E076D}" presName="circleA" presStyleLbl="node1" presStyleIdx="2" presStyleCnt="3"/>
      <dgm:spPr/>
    </dgm:pt>
    <dgm:pt modelId="{83931AFC-C557-40D7-9F28-BEC16DE029E4}" type="pres">
      <dgm:prSet presAssocID="{F5191695-5362-4B4B-866D-24519A5E076D}" presName="spaceA" presStyleCnt="0"/>
      <dgm:spPr/>
    </dgm:pt>
  </dgm:ptLst>
  <dgm:cxnLst>
    <dgm:cxn modelId="{193A19EB-356A-475E-B7D5-25E57C6FA271}" type="presOf" srcId="{3ACC8DD2-5277-4AF2-8C3F-5B1594B7B59D}" destId="{16B38B6E-4ECD-439A-9FB2-09DF8656EE46}" srcOrd="0" destOrd="0" presId="urn:microsoft.com/office/officeart/2005/8/layout/hProcess11"/>
    <dgm:cxn modelId="{297E9380-FB67-40E7-BA4F-2D76A3ABA8FD}" type="presOf" srcId="{EA1E7F41-1AFC-4127-85ED-92B213277DDA}" destId="{B28DE9F1-8049-42E4-94F3-7628A2FD629F}" srcOrd="0" destOrd="0" presId="urn:microsoft.com/office/officeart/2005/8/layout/hProcess11"/>
    <dgm:cxn modelId="{F9A92296-9D36-45F5-BCC3-C4262D37ED35}" srcId="{EA1E7F41-1AFC-4127-85ED-92B213277DDA}" destId="{622E0B7A-F214-4759-92E3-9507B4983D9B}" srcOrd="0" destOrd="0" parTransId="{C73EAA22-BB1A-491E-A2E5-B8F3F74BFBF5}" sibTransId="{B2BAC6AA-7DEF-4397-B858-9F4A5B06E775}"/>
    <dgm:cxn modelId="{1C64F0E9-6D68-4ADF-B38D-A2BBB4B2E273}" type="presOf" srcId="{F5191695-5362-4B4B-866D-24519A5E076D}" destId="{E2622DE1-EC23-4F9A-AC6C-460B058FCF1B}" srcOrd="0" destOrd="0" presId="urn:microsoft.com/office/officeart/2005/8/layout/hProcess11"/>
    <dgm:cxn modelId="{0DB20440-9B63-4C40-8C6F-D5F6F83F3509}" srcId="{EA1E7F41-1AFC-4127-85ED-92B213277DDA}" destId="{F5191695-5362-4B4B-866D-24519A5E076D}" srcOrd="2" destOrd="0" parTransId="{1B6362DC-4EAE-4997-95AC-9BA28F462A4C}" sibTransId="{A8EA7204-AAB2-4F3F-BDF5-1F5029295A1A}"/>
    <dgm:cxn modelId="{A0F922A5-67DA-437A-B1E2-8D7FFD9DA9FA}" type="presOf" srcId="{622E0B7A-F214-4759-92E3-9507B4983D9B}" destId="{1B4DE41B-7441-4FC4-AAFC-9A88AA58CCBD}" srcOrd="0" destOrd="0" presId="urn:microsoft.com/office/officeart/2005/8/layout/hProcess11"/>
    <dgm:cxn modelId="{BBBE8129-9904-41E7-8CB6-C5F8B5B1DF66}" srcId="{EA1E7F41-1AFC-4127-85ED-92B213277DDA}" destId="{3ACC8DD2-5277-4AF2-8C3F-5B1594B7B59D}" srcOrd="1" destOrd="0" parTransId="{84C5921C-8FED-4876-A117-18D6DC64BA99}" sibTransId="{62D0BA97-8845-4EAC-8773-9BF4496E5203}"/>
    <dgm:cxn modelId="{E0225543-171D-4104-B27C-F203BBDA2599}" type="presParOf" srcId="{B28DE9F1-8049-42E4-94F3-7628A2FD629F}" destId="{B74935FA-CC08-4C53-B235-A81753B84BF7}" srcOrd="0" destOrd="0" presId="urn:microsoft.com/office/officeart/2005/8/layout/hProcess11"/>
    <dgm:cxn modelId="{91851454-4B6C-4A3C-B7F3-214D0D1E2AE0}" type="presParOf" srcId="{B28DE9F1-8049-42E4-94F3-7628A2FD629F}" destId="{D6ACE8DE-F74B-4EF1-AE25-B2B88B162539}" srcOrd="1" destOrd="0" presId="urn:microsoft.com/office/officeart/2005/8/layout/hProcess11"/>
    <dgm:cxn modelId="{4276B974-268D-478E-8CD9-9A4ADACE26C5}" type="presParOf" srcId="{D6ACE8DE-F74B-4EF1-AE25-B2B88B162539}" destId="{D95BB2E0-4EC7-425E-A3F0-F45FB59BE81A}" srcOrd="0" destOrd="0" presId="urn:microsoft.com/office/officeart/2005/8/layout/hProcess11"/>
    <dgm:cxn modelId="{F6146C76-F56F-4EE2-BA63-5222AB6CB956}" type="presParOf" srcId="{D95BB2E0-4EC7-425E-A3F0-F45FB59BE81A}" destId="{1B4DE41B-7441-4FC4-AAFC-9A88AA58CCBD}" srcOrd="0" destOrd="0" presId="urn:microsoft.com/office/officeart/2005/8/layout/hProcess11"/>
    <dgm:cxn modelId="{10EAC00C-F651-46F2-BCE2-72D91A7077F7}" type="presParOf" srcId="{D95BB2E0-4EC7-425E-A3F0-F45FB59BE81A}" destId="{44296765-63F7-4F00-8CA9-BF50BE0F146B}" srcOrd="1" destOrd="0" presId="urn:microsoft.com/office/officeart/2005/8/layout/hProcess11"/>
    <dgm:cxn modelId="{B2DB594A-6459-42D3-A9C9-4B48D639227C}" type="presParOf" srcId="{D95BB2E0-4EC7-425E-A3F0-F45FB59BE81A}" destId="{BFCC0912-9494-487D-9642-1AB3AC0ADE12}" srcOrd="2" destOrd="0" presId="urn:microsoft.com/office/officeart/2005/8/layout/hProcess11"/>
    <dgm:cxn modelId="{DE06B561-7C2E-4375-B137-E8FA01E0A581}" type="presParOf" srcId="{D6ACE8DE-F74B-4EF1-AE25-B2B88B162539}" destId="{303FB154-0CD9-46A3-A95C-B543AAC6F341}" srcOrd="1" destOrd="0" presId="urn:microsoft.com/office/officeart/2005/8/layout/hProcess11"/>
    <dgm:cxn modelId="{875AB231-408F-4AD5-B0B9-A684A9F03D69}" type="presParOf" srcId="{D6ACE8DE-F74B-4EF1-AE25-B2B88B162539}" destId="{B92E459C-198D-4897-98B3-170AA1A188FE}" srcOrd="2" destOrd="0" presId="urn:microsoft.com/office/officeart/2005/8/layout/hProcess11"/>
    <dgm:cxn modelId="{94018654-AB9E-4B19-A0B7-E144E5AB9805}" type="presParOf" srcId="{B92E459C-198D-4897-98B3-170AA1A188FE}" destId="{16B38B6E-4ECD-439A-9FB2-09DF8656EE46}" srcOrd="0" destOrd="0" presId="urn:microsoft.com/office/officeart/2005/8/layout/hProcess11"/>
    <dgm:cxn modelId="{7A55464F-E6AF-4038-83F6-59D81772AC2E}" type="presParOf" srcId="{B92E459C-198D-4897-98B3-170AA1A188FE}" destId="{25648291-CA7A-4370-B833-78E17DBA5BC9}" srcOrd="1" destOrd="0" presId="urn:microsoft.com/office/officeart/2005/8/layout/hProcess11"/>
    <dgm:cxn modelId="{0A9265DC-ACDD-4307-BF44-9B521146A6A2}" type="presParOf" srcId="{B92E459C-198D-4897-98B3-170AA1A188FE}" destId="{5F9BDFA7-AF16-413B-BE0D-E0527BDA8F2E}" srcOrd="2" destOrd="0" presId="urn:microsoft.com/office/officeart/2005/8/layout/hProcess11"/>
    <dgm:cxn modelId="{3966DB64-25E0-41DD-BB88-9A43700546BA}" type="presParOf" srcId="{D6ACE8DE-F74B-4EF1-AE25-B2B88B162539}" destId="{5B6AFBF2-5A49-41E9-B9CE-BF370B019804}" srcOrd="3" destOrd="0" presId="urn:microsoft.com/office/officeart/2005/8/layout/hProcess11"/>
    <dgm:cxn modelId="{0ACB2CA6-17B8-4097-BA37-9C0B6F24B52F}" type="presParOf" srcId="{D6ACE8DE-F74B-4EF1-AE25-B2B88B162539}" destId="{D0C25BB8-D73F-4FFA-8DCF-11B7EC1B053F}" srcOrd="4" destOrd="0" presId="urn:microsoft.com/office/officeart/2005/8/layout/hProcess11"/>
    <dgm:cxn modelId="{31AFF3AD-5A40-4CDC-9A6A-E80C713D6523}" type="presParOf" srcId="{D0C25BB8-D73F-4FFA-8DCF-11B7EC1B053F}" destId="{E2622DE1-EC23-4F9A-AC6C-460B058FCF1B}" srcOrd="0" destOrd="0" presId="urn:microsoft.com/office/officeart/2005/8/layout/hProcess11"/>
    <dgm:cxn modelId="{852F973C-3B7C-4162-A92A-4F9EF53E9603}" type="presParOf" srcId="{D0C25BB8-D73F-4FFA-8DCF-11B7EC1B053F}" destId="{8155F411-60D9-4AB7-99B6-7CF59752220E}" srcOrd="1" destOrd="0" presId="urn:microsoft.com/office/officeart/2005/8/layout/hProcess11"/>
    <dgm:cxn modelId="{2B1FCDE9-3148-4717-84EF-955890581791}" type="presParOf" srcId="{D0C25BB8-D73F-4FFA-8DCF-11B7EC1B053F}" destId="{83931AFC-C557-40D7-9F28-BEC16DE029E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935FA-CC08-4C53-B235-A81753B84BF7}">
      <dsp:nvSpPr>
        <dsp:cNvPr id="0" name=""/>
        <dsp:cNvSpPr/>
      </dsp:nvSpPr>
      <dsp:spPr>
        <a:xfrm>
          <a:off x="0" y="640080"/>
          <a:ext cx="8143932" cy="85344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DE41B-7441-4FC4-AAFC-9A88AA58CCBD}">
      <dsp:nvSpPr>
        <dsp:cNvPr id="0" name=""/>
        <dsp:cNvSpPr/>
      </dsp:nvSpPr>
      <dsp:spPr>
        <a:xfrm>
          <a:off x="3578" y="0"/>
          <a:ext cx="2362058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Decide the initial </a:t>
          </a:r>
          <a:br>
            <a:rPr lang="en-US" sz="1800" kern="1200" dirty="0" smtClean="0"/>
          </a:br>
          <a:r>
            <a:rPr lang="en-US" sz="1800" kern="1200" dirty="0" smtClean="0"/>
            <a:t>value v</a:t>
          </a:r>
          <a:r>
            <a:rPr lang="en-US" sz="1800" kern="1200" baseline="-25000" dirty="0" smtClean="0"/>
            <a:t>0</a:t>
          </a:r>
          <a:br>
            <a:rPr lang="en-US" sz="1800" kern="1200" baseline="-25000" dirty="0" smtClean="0"/>
          </a:br>
          <a:r>
            <a:rPr lang="en-US" sz="1800" kern="1200" baseline="0" dirty="0" smtClean="0"/>
            <a:t>(Bayesian model)</a:t>
          </a:r>
          <a:endParaRPr lang="en-US" sz="1800" kern="1200" baseline="-25000" dirty="0"/>
        </a:p>
      </dsp:txBody>
      <dsp:txXfrm>
        <a:off x="3578" y="0"/>
        <a:ext cx="2362058" cy="853440"/>
      </dsp:txXfrm>
    </dsp:sp>
    <dsp:sp modelId="{44296765-63F7-4F00-8CA9-BF50BE0F146B}">
      <dsp:nvSpPr>
        <dsp:cNvPr id="0" name=""/>
        <dsp:cNvSpPr/>
      </dsp:nvSpPr>
      <dsp:spPr>
        <a:xfrm>
          <a:off x="1077928" y="960120"/>
          <a:ext cx="213360" cy="21336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38B6E-4ECD-439A-9FB2-09DF8656EE46}">
      <dsp:nvSpPr>
        <dsp:cNvPr id="0" name=""/>
        <dsp:cNvSpPr/>
      </dsp:nvSpPr>
      <dsp:spPr>
        <a:xfrm>
          <a:off x="2483740" y="1280160"/>
          <a:ext cx="2362058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Decide the next transition (</a:t>
          </a:r>
          <a:r>
            <a:rPr lang="en-US" sz="1800" kern="1200" dirty="0" err="1" smtClean="0"/>
            <a:t>t,v</a:t>
          </a:r>
          <a:r>
            <a:rPr lang="en-US" sz="1800" kern="1200" dirty="0" smtClean="0"/>
            <a:t>)</a:t>
          </a:r>
          <a:br>
            <a:rPr lang="en-US" sz="1800" kern="1200" dirty="0" smtClean="0"/>
          </a:br>
          <a:r>
            <a:rPr lang="en-US" sz="1800" kern="1200" baseline="0" dirty="0" smtClean="0"/>
            <a:t>(Bayesian model)</a:t>
          </a:r>
          <a:endParaRPr lang="en-US" sz="1800" kern="1200" dirty="0"/>
        </a:p>
      </dsp:txBody>
      <dsp:txXfrm>
        <a:off x="2483740" y="1280160"/>
        <a:ext cx="2362058" cy="853440"/>
      </dsp:txXfrm>
    </dsp:sp>
    <dsp:sp modelId="{25648291-CA7A-4370-B833-78E17DBA5BC9}">
      <dsp:nvSpPr>
        <dsp:cNvPr id="0" name=""/>
        <dsp:cNvSpPr/>
      </dsp:nvSpPr>
      <dsp:spPr>
        <a:xfrm>
          <a:off x="3558089" y="960120"/>
          <a:ext cx="213360" cy="2133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22DE1-EC23-4F9A-AC6C-460B058FCF1B}">
      <dsp:nvSpPr>
        <dsp:cNvPr id="0" name=""/>
        <dsp:cNvSpPr/>
      </dsp:nvSpPr>
      <dsp:spPr>
        <a:xfrm>
          <a:off x="4963901" y="0"/>
          <a:ext cx="2362058" cy="8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Terminate when no more transition</a:t>
          </a:r>
          <a:endParaRPr lang="en-US" sz="1800" kern="1200" dirty="0"/>
        </a:p>
      </dsp:txBody>
      <dsp:txXfrm>
        <a:off x="4963901" y="0"/>
        <a:ext cx="2362058" cy="853440"/>
      </dsp:txXfrm>
    </dsp:sp>
    <dsp:sp modelId="{8155F411-60D9-4AB7-99B6-7CF59752220E}">
      <dsp:nvSpPr>
        <dsp:cNvPr id="0" name=""/>
        <dsp:cNvSpPr/>
      </dsp:nvSpPr>
      <dsp:spPr>
        <a:xfrm>
          <a:off x="6038250" y="960120"/>
          <a:ext cx="213360" cy="21336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4" Type="http://schemas.openxmlformats.org/officeDocument/2006/relationships/image" Target="../media/image8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emf"/><Relationship Id="rId5" Type="http://schemas.openxmlformats.org/officeDocument/2006/relationships/image" Target="../media/image93.wmf"/><Relationship Id="rId4" Type="http://schemas.openxmlformats.org/officeDocument/2006/relationships/image" Target="../media/image9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4" Type="http://schemas.openxmlformats.org/officeDocument/2006/relationships/image" Target="../media/image8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wmf"/><Relationship Id="rId2" Type="http://schemas.openxmlformats.org/officeDocument/2006/relationships/image" Target="../media/image85.wmf"/><Relationship Id="rId1" Type="http://schemas.openxmlformats.org/officeDocument/2006/relationships/image" Target="../media/image84.wmf"/><Relationship Id="rId5" Type="http://schemas.openxmlformats.org/officeDocument/2006/relationships/image" Target="../media/image95.wmf"/><Relationship Id="rId4" Type="http://schemas.openxmlformats.org/officeDocument/2006/relationships/image" Target="../media/image8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9E82F8F-F87B-4DD9-8F3C-9D9FFB076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53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9913"/>
            <a:ext cx="5086350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98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59825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DBD452C8-B775-49BD-9BAC-1E8F1F07D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16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DB43D-172B-434F-96ED-8406C727C54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0D6E4EA-8CE2-4268-8EE2-EB685F82B7FD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E6E18F9-1B7C-4237-926B-9AB41553EC3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0E878C4-484A-4CBE-80C4-7A94E2AEDE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6CA70BF-4982-43BD-9BF2-0AD0616A36F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569FCAB-B4E0-432E-BABE-E1D190AE201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0807A52-684F-47F9-B2D9-DEE2F26E4293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CC4D20A0-1E2F-4B9E-9C58-0F6D65CDD8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E5DB019-0720-4A26-AADC-1BC09B4D513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40BB3BF-0E8F-40A9-B2F7-A4A1C3BC24AF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797A7D1E-1460-4774-ADBD-7282F18BF206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1200" dirty="0">
              <a:solidFill>
                <a:srgbClr val="0000BE"/>
              </a:solidFill>
              <a:ea typeface="+mn-ea"/>
              <a:cs typeface="+mn-cs"/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CCED5813-E1B4-4374-9A09-ECF5D627AAA2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2.wdp"/><Relationship Id="rId3" Type="http://schemas.openxmlformats.org/officeDocument/2006/relationships/image" Target="../media/image19.png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18.png"/><Relationship Id="rId10" Type="http://schemas.openxmlformats.org/officeDocument/2006/relationships/image" Target="../media/image64.png"/><Relationship Id="rId4" Type="http://schemas.openxmlformats.org/officeDocument/2006/relationships/image" Target="../media/image17.png"/><Relationship Id="rId9" Type="http://schemas.openxmlformats.org/officeDocument/2006/relationships/image" Target="../media/image63.png"/></Relationships>
</file>

<file path=ppt/slides/_rels/slide1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2.wdp"/><Relationship Id="rId3" Type="http://schemas.openxmlformats.org/officeDocument/2006/relationships/image" Target="../media/image19.png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18.png"/><Relationship Id="rId10" Type="http://schemas.openxmlformats.org/officeDocument/2006/relationships/image" Target="../media/image64.png"/><Relationship Id="rId4" Type="http://schemas.openxmlformats.org/officeDocument/2006/relationships/image" Target="../media/image17.png"/><Relationship Id="rId9" Type="http://schemas.openxmlformats.org/officeDocument/2006/relationships/image" Target="../media/image63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6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microsoft.com/office/2007/relationships/hdphoto" Target="../media/hdphoto3.wdp"/><Relationship Id="rId4" Type="http://schemas.openxmlformats.org/officeDocument/2006/relationships/image" Target="../media/image77.png"/><Relationship Id="rId9" Type="http://schemas.openxmlformats.org/officeDocument/2006/relationships/image" Target="../media/image64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1.png"/><Relationship Id="rId7" Type="http://schemas.openxmlformats.org/officeDocument/2006/relationships/image" Target="../media/image6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77.png"/><Relationship Id="rId4" Type="http://schemas.openxmlformats.org/officeDocument/2006/relationships/image" Target="../media/image67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6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1.png"/><Relationship Id="rId4" Type="http://schemas.microsoft.com/office/2007/relationships/hdphoto" Target="../media/hdphoto3.wdp"/></Relationships>
</file>

<file path=ppt/slides/_rels/slide1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/Relationships>
</file>

<file path=ppt/slides/_rels/slide1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/Relationships>
</file>

<file path=ppt/slides/_rels/slide14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microsoft.com/office/2007/relationships/hdphoto" Target="../media/hdphoto3.wdp"/><Relationship Id="rId7" Type="http://schemas.openxmlformats.org/officeDocument/2006/relationships/image" Target="../media/image6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1.png"/><Relationship Id="rId9" Type="http://schemas.openxmlformats.org/officeDocument/2006/relationships/image" Target="../media/image71.png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4.bin"/></Relationships>
</file>

<file path=ppt/slides/_rels/slide2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8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8.bin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9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0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92.emf"/><Relationship Id="rId4" Type="http://schemas.openxmlformats.org/officeDocument/2006/relationships/image" Target="../media/image89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94.emf"/></Relationships>
</file>

<file path=ppt/slides/_rels/slide2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19.bin"/></Relationships>
</file>

<file path=ppt/slides/_rels/slide2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9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5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87.wmf"/><Relationship Id="rId4" Type="http://schemas.openxmlformats.org/officeDocument/2006/relationships/image" Target="../media/image84.wmf"/><Relationship Id="rId9" Type="http://schemas.openxmlformats.org/officeDocument/2006/relationships/oleObject" Target="../embeddings/oleObject23.bin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68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microsoft.com/office/2007/relationships/hdphoto" Target="../media/hdphoto1.wdp"/><Relationship Id="rId14" Type="http://schemas.microsoft.com/office/2007/relationships/hdphoto" Target="../media/hdphoto2.wdp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447800"/>
            <a:ext cx="7772400" cy="2209800"/>
          </a:xfrm>
        </p:spPr>
        <p:txBody>
          <a:bodyPr/>
          <a:lstStyle/>
          <a:p>
            <a:pPr algn="ctr" eaLnBrk="1" hangingPunct="1"/>
            <a:r>
              <a:rPr lang="en-US" sz="4200" b="1" dirty="0" smtClean="0"/>
              <a:t>Big Data Integration</a:t>
            </a: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0" y="35480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Xin</a:t>
            </a:r>
            <a:r>
              <a:rPr lang="en-US" sz="3200" dirty="0" smtClean="0">
                <a:solidFill>
                  <a:srgbClr val="CC3300"/>
                </a:solidFill>
              </a:rPr>
              <a:t> Luna Dong (Google Inc.)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Divesh</a:t>
            </a:r>
            <a:r>
              <a:rPr lang="en-US" sz="3200" dirty="0" smtClean="0">
                <a:solidFill>
                  <a:srgbClr val="CC3300"/>
                </a:solidFill>
              </a:rPr>
              <a:t> </a:t>
            </a:r>
            <a:r>
              <a:rPr lang="en-US" sz="3200" dirty="0" err="1" smtClean="0">
                <a:solidFill>
                  <a:srgbClr val="CC3300"/>
                </a:solidFill>
              </a:rPr>
              <a:t>Srivastava</a:t>
            </a:r>
            <a:r>
              <a:rPr lang="en-US" sz="3200" dirty="0" smtClean="0">
                <a:solidFill>
                  <a:srgbClr val="CC3300"/>
                </a:solidFill>
              </a:rPr>
              <a:t>  (AT&amp;T Labs-Research)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49958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What Is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ata integration = solving lots of jigsaw puzzles </a:t>
            </a:r>
          </a:p>
          <a:p>
            <a:pPr lvl="1"/>
            <a:r>
              <a:rPr lang="en-US" dirty="0" smtClean="0"/>
              <a:t>Each jigsaw puzzle (e.g., </a:t>
            </a:r>
            <a:r>
              <a:rPr lang="en-US" dirty="0" err="1" smtClean="0"/>
              <a:t>Taj</a:t>
            </a:r>
            <a:r>
              <a:rPr lang="en-US" dirty="0"/>
              <a:t> </a:t>
            </a:r>
            <a:r>
              <a:rPr lang="en-US" dirty="0" err="1" smtClean="0"/>
              <a:t>Mahal</a:t>
            </a:r>
            <a:r>
              <a:rPr lang="en-US" dirty="0" smtClean="0"/>
              <a:t>) is an </a:t>
            </a:r>
            <a:r>
              <a:rPr lang="en-US" b="1" dirty="0" smtClean="0">
                <a:solidFill>
                  <a:srgbClr val="C00000"/>
                </a:solidFill>
              </a:rPr>
              <a:t>integrated entity</a:t>
            </a:r>
          </a:p>
          <a:p>
            <a:pPr lvl="1"/>
            <a:r>
              <a:rPr lang="en-US" dirty="0" smtClean="0"/>
              <a:t>Each piece of a puzzle comes from some </a:t>
            </a:r>
            <a:r>
              <a:rPr lang="en-US" b="1" dirty="0" smtClean="0">
                <a:solidFill>
                  <a:srgbClr val="C00000"/>
                </a:solidFill>
              </a:rPr>
              <a:t>source</a:t>
            </a:r>
          </a:p>
          <a:p>
            <a:pPr lvl="1"/>
            <a:r>
              <a:rPr lang="en-US" dirty="0" smtClean="0"/>
              <a:t>Small data integration → solving small puzzles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" name="Picture 2" descr="C:\Users\divesh\Desktop\jigsaw puzzle taj mah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divesh\Desktop\jigsaw puzzle flow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839" y="4974893"/>
            <a:ext cx="1792161" cy="134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Elbow Connector 6"/>
          <p:cNvCxnSpPr>
            <a:endCxn id="19" idx="1"/>
          </p:cNvCxnSpPr>
          <p:nvPr/>
        </p:nvCxnSpPr>
        <p:spPr bwMode="auto">
          <a:xfrm flipV="1">
            <a:off x="4648198" y="3810000"/>
            <a:ext cx="2057402" cy="4572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Elbow Connector 22"/>
          <p:cNvCxnSpPr>
            <a:endCxn id="20" idx="1"/>
          </p:cNvCxnSpPr>
          <p:nvPr/>
        </p:nvCxnSpPr>
        <p:spPr bwMode="auto">
          <a:xfrm>
            <a:off x="4648198" y="5045620"/>
            <a:ext cx="1941641" cy="604127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0" name="Group 29"/>
          <p:cNvGrpSpPr/>
          <p:nvPr/>
        </p:nvGrpSpPr>
        <p:grpSpPr>
          <a:xfrm>
            <a:off x="5867400" y="4552950"/>
            <a:ext cx="460663" cy="114300"/>
            <a:chOff x="3352800" y="5943600"/>
            <a:chExt cx="838200" cy="228600"/>
          </a:xfrm>
        </p:grpSpPr>
        <p:sp>
          <p:nvSpPr>
            <p:cNvPr id="29" name="Oval 28"/>
            <p:cNvSpPr/>
            <p:nvPr/>
          </p:nvSpPr>
          <p:spPr bwMode="auto">
            <a:xfrm>
              <a:off x="33528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6576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9624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pic>
        <p:nvPicPr>
          <p:cNvPr id="1026" name="Picture 2" descr="C:\Users\divesh\Desktop\jigsaw puzzle pieces gre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214" y="3486150"/>
            <a:ext cx="3462986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5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1267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divesh\Documents\PrintScreen Files\ScreenShot00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64637"/>
            <a:ext cx="5867400" cy="335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0892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r>
              <a:rPr lang="en-US" dirty="0" smtClean="0"/>
              <a:t>Examples of related tables</a:t>
            </a:r>
          </a:p>
          <a:p>
            <a:pPr lvl="1"/>
            <a:r>
              <a:rPr lang="en-US" dirty="0" smtClean="0"/>
              <a:t>Tables that are candidates for union, and add new entities</a:t>
            </a:r>
          </a:p>
          <a:p>
            <a:pPr lvl="1"/>
            <a:r>
              <a:rPr lang="en-US" dirty="0" smtClean="0"/>
              <a:t>Tables that are candidates for join, and add new attributes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5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More generally: </a:t>
            </a:r>
          </a:p>
          <a:p>
            <a:pPr lvl="1"/>
            <a:r>
              <a:rPr lang="en-US" dirty="0" smtClean="0"/>
              <a:t>Are tables T and T’ the results of applying queries Q and Q’ on U?</a:t>
            </a:r>
          </a:p>
          <a:p>
            <a:pPr lvl="1"/>
            <a:r>
              <a:rPr lang="en-US" dirty="0" smtClean="0"/>
              <a:t>Are Q and Q’ different, but have a similar select-project structure?</a:t>
            </a:r>
          </a:p>
          <a:p>
            <a:pPr lvl="1"/>
            <a:r>
              <a:rPr lang="en-US" dirty="0" smtClean="0"/>
              <a:t>Is virtual table U coherent?</a:t>
            </a:r>
          </a:p>
          <a:p>
            <a:endParaRPr lang="en-US" dirty="0"/>
          </a:p>
          <a:p>
            <a:r>
              <a:rPr lang="en-US" dirty="0" smtClean="0"/>
              <a:t>Problem: Find top-k tables with highest relatedness scores to 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6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Entity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union with 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Methodology</a:t>
            </a:r>
          </a:p>
          <a:p>
            <a:pPr lvl="1"/>
            <a:r>
              <a:rPr lang="en-US" dirty="0" smtClean="0"/>
              <a:t>Entity consistency: T’ should have the same type of entities as T</a:t>
            </a:r>
          </a:p>
          <a:p>
            <a:pPr lvl="1"/>
            <a:r>
              <a:rPr lang="en-US" dirty="0" smtClean="0"/>
              <a:t>Entity expansion: T’ should substantially add new entities to T</a:t>
            </a:r>
          </a:p>
          <a:p>
            <a:pPr lvl="1"/>
            <a:r>
              <a:rPr lang="en-US" dirty="0"/>
              <a:t>Schema consistency: T and T’ should have similar </a:t>
            </a:r>
            <a:r>
              <a:rPr lang="en-US" dirty="0" smtClean="0"/>
              <a:t>schemas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Entity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union with T</a:t>
            </a:r>
          </a:p>
          <a:p>
            <a:pPr lvl="1"/>
            <a:r>
              <a:rPr lang="en-US" dirty="0" smtClean="0"/>
              <a:t>Entity consistency, entity expansion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44382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vesh\Documents\PrintScreen Files\ScreenShot00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40" y="2877781"/>
            <a:ext cx="5097560" cy="352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685800" y="2209800"/>
            <a:ext cx="2209800" cy="41910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895600" y="2438400"/>
            <a:ext cx="2209800" cy="41910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6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Entity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union with T</a:t>
            </a:r>
          </a:p>
          <a:p>
            <a:pPr lvl="1"/>
            <a:r>
              <a:rPr lang="en-US" dirty="0" smtClean="0"/>
              <a:t>Schema consistency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44382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vesh\Documents\PrintScreen Files\ScreenShot00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40" y="2877781"/>
            <a:ext cx="5097560" cy="352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609600" y="2240280"/>
            <a:ext cx="4480560" cy="7315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895600" y="3078480"/>
            <a:ext cx="4480560" cy="7315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232936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Entity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union with 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[DFG+12] use three signals to ensure entity complement tables</a:t>
            </a:r>
          </a:p>
          <a:p>
            <a:pPr lvl="1"/>
            <a:r>
              <a:rPr lang="en-US" dirty="0" err="1" smtClean="0"/>
              <a:t>WebIsA</a:t>
            </a:r>
            <a:r>
              <a:rPr lang="en-US" dirty="0" smtClean="0"/>
              <a:t>: noisy database of entities (155M) and types (1.5M)</a:t>
            </a:r>
          </a:p>
          <a:p>
            <a:pPr lvl="1"/>
            <a:r>
              <a:rPr lang="en-US" dirty="0" smtClean="0"/>
              <a:t>Freebase: curated database of entities (16M) and types (600K)</a:t>
            </a:r>
          </a:p>
          <a:p>
            <a:pPr lvl="1"/>
            <a:r>
              <a:rPr lang="en-US" dirty="0" err="1" smtClean="0"/>
              <a:t>WebTable</a:t>
            </a:r>
            <a:r>
              <a:rPr lang="en-US" dirty="0" smtClean="0"/>
              <a:t> labels: count co-occurrence of entities in Web tables</a:t>
            </a:r>
          </a:p>
          <a:p>
            <a:endParaRPr lang="en-US" dirty="0"/>
          </a:p>
          <a:p>
            <a:r>
              <a:rPr lang="en-US" dirty="0"/>
              <a:t>R</a:t>
            </a:r>
            <a:r>
              <a:rPr lang="en-US" dirty="0" smtClean="0"/>
              <a:t>elatedness score: 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 weighted </a:t>
            </a:r>
            <a:r>
              <a:rPr lang="en-US" dirty="0" err="1" smtClean="0"/>
              <a:t>Jaccard</a:t>
            </a:r>
            <a:r>
              <a:rPr lang="en-US" dirty="0" smtClean="0"/>
              <a:t> similarity on label sets for entity consistency</a:t>
            </a:r>
          </a:p>
          <a:p>
            <a:pPr lvl="1"/>
            <a:r>
              <a:rPr lang="en-US" dirty="0" smtClean="0"/>
              <a:t>Use bipartite max-weight matching for schema consistency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92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Schema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join with 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Methodology</a:t>
            </a:r>
          </a:p>
          <a:p>
            <a:pPr lvl="1"/>
            <a:r>
              <a:rPr lang="en-US" dirty="0" smtClean="0"/>
              <a:t>Coverage of entity set: T’ should contain most of T’s entities</a:t>
            </a:r>
          </a:p>
          <a:p>
            <a:pPr lvl="1"/>
            <a:r>
              <a:rPr lang="en-US" dirty="0" smtClean="0"/>
              <a:t>Coherent schema expansion: use the </a:t>
            </a:r>
            <a:r>
              <a:rPr lang="en-US" dirty="0" err="1" smtClean="0"/>
              <a:t>ACSDb</a:t>
            </a:r>
            <a:r>
              <a:rPr lang="en-US" dirty="0" smtClean="0"/>
              <a:t> to measure the maximum benefit that a subset of attributes of T’ can provide to T</a:t>
            </a:r>
          </a:p>
          <a:p>
            <a:endParaRPr lang="en-US" dirty="0"/>
          </a:p>
          <a:p>
            <a:r>
              <a:rPr lang="en-US" dirty="0" smtClean="0"/>
              <a:t>Recall, </a:t>
            </a:r>
            <a:r>
              <a:rPr lang="en-US" dirty="0" err="1" smtClean="0"/>
              <a:t>ACSDb</a:t>
            </a:r>
            <a:r>
              <a:rPr lang="en-US" dirty="0" smtClean="0"/>
              <a:t>(Schema, Count) can be used for schema coherency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Schema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join with T</a:t>
            </a:r>
          </a:p>
          <a:p>
            <a:pPr lvl="1"/>
            <a:r>
              <a:rPr lang="en-US" dirty="0" smtClean="0"/>
              <a:t>Entity coverage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vesh\Documents\PrintScreen Files\ScreenShot00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89" y="2684133"/>
            <a:ext cx="5662611" cy="355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685800" y="2362200"/>
            <a:ext cx="2209800" cy="41910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743200" y="2514600"/>
            <a:ext cx="2209800" cy="41910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76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Schema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Find top-k tables T’ that are candidates for join with T</a:t>
            </a:r>
          </a:p>
          <a:p>
            <a:pPr lvl="1"/>
            <a:r>
              <a:rPr lang="en-US" dirty="0" smtClean="0"/>
              <a:t>Coherent schema expansion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ivesh\Documents\PrintScreen Files\ScreenShot00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89" y="2684133"/>
            <a:ext cx="5662611" cy="355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609600" y="2164080"/>
            <a:ext cx="4480560" cy="7315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4358640" y="2621280"/>
            <a:ext cx="4480560" cy="109728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358707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Schema alignment: mapping of </a:t>
            </a:r>
            <a:r>
              <a:rPr lang="en-US" b="1" dirty="0" smtClean="0">
                <a:solidFill>
                  <a:srgbClr val="C00000"/>
                </a:solidFill>
              </a:rPr>
              <a:t>structure </a:t>
            </a:r>
            <a:r>
              <a:rPr lang="en-US" dirty="0" smtClean="0"/>
              <a:t>(e.g., shape)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4400" y="39624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6804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79" y="275093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5" name="Picture 5" descr="C:\Users\divesh\Desktop\jigsaw puzzle piece r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73" y="4530179"/>
            <a:ext cx="1414463" cy="118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50930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98246" y="450376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 bwMode="auto">
          <a:xfrm>
            <a:off x="5444358" y="3839001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410200" y="3886200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29" name="Oval 28"/>
          <p:cNvSpPr/>
          <p:nvPr/>
        </p:nvSpPr>
        <p:spPr bwMode="auto">
          <a:xfrm>
            <a:off x="5208365" y="3238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5589365" y="3390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5513165" y="32004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315200" y="49647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7646765" y="50673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368477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  <p:bldP spid="29" grpId="0" animBg="1"/>
      <p:bldP spid="30" grpId="0" animBg="1"/>
      <p:bldP spid="31" grpId="0" animBg="1"/>
      <p:bldP spid="32" grpId="0" animBg="1"/>
      <p:bldP spid="33" grpId="0" animBg="1"/>
      <p:bldP spid="27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Tables: Efficiency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876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Naïve approach: compute relatedness score for every table pair</a:t>
            </a:r>
          </a:p>
          <a:p>
            <a:pPr lvl="1"/>
            <a:r>
              <a:rPr lang="en-US" dirty="0" smtClean="0"/>
              <a:t>Very expensive on large table corpora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Key idea: use filters to scale up computation of table relatedness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Fewer comparisons</a:t>
            </a:r>
            <a:r>
              <a:rPr lang="en-US" dirty="0" smtClean="0"/>
              <a:t>: use filters as blocking criteria to </a:t>
            </a:r>
            <a:r>
              <a:rPr lang="en-US" dirty="0" err="1" smtClean="0"/>
              <a:t>bucketize</a:t>
            </a:r>
            <a:r>
              <a:rPr lang="en-US" dirty="0" smtClean="0"/>
              <a:t> tables, and only perform relatedness comparisons within buckets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Faster comparisons</a:t>
            </a:r>
            <a:r>
              <a:rPr lang="en-US" dirty="0" smtClean="0"/>
              <a:t>: apply sequence of filters, based on selectivity and computational efficiency of filters</a:t>
            </a:r>
          </a:p>
          <a:p>
            <a:endParaRPr lang="en-US" dirty="0"/>
          </a:p>
          <a:p>
            <a:r>
              <a:rPr lang="en-US" dirty="0" smtClean="0"/>
              <a:t>Useful filters: </a:t>
            </a:r>
          </a:p>
          <a:p>
            <a:pPr lvl="1"/>
            <a:r>
              <a:rPr lang="en-US" dirty="0" smtClean="0"/>
              <a:t>Two tables must share entity column name or inferred label</a:t>
            </a:r>
          </a:p>
          <a:p>
            <a:pPr lvl="1"/>
            <a:r>
              <a:rPr lang="en-US" dirty="0" smtClean="0"/>
              <a:t>Two tables must share at least n entities, n = 1, 2,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4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Emerging topics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5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</a:t>
            </a:r>
            <a:r>
              <a:rPr lang="en-US" b="1" dirty="0" smtClean="0">
                <a:solidFill>
                  <a:srgbClr val="C00000"/>
                </a:solidFill>
              </a:rPr>
              <a:t>identifying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content: color, pattern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219200" y="1905000"/>
            <a:ext cx="1556704" cy="1115568"/>
            <a:chOff x="1524000" y="2133600"/>
            <a:chExt cx="1556704" cy="1115568"/>
          </a:xfrm>
        </p:grpSpPr>
        <p:pic>
          <p:nvPicPr>
            <p:cNvPr id="6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Oval 63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594584" y="4692452"/>
            <a:ext cx="1554480" cy="1115568"/>
            <a:chOff x="6594584" y="4692452"/>
            <a:chExt cx="1554480" cy="1115568"/>
          </a:xfrm>
        </p:grpSpPr>
        <p:pic>
          <p:nvPicPr>
            <p:cNvPr id="68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Oval 68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923032" y="1905000"/>
            <a:ext cx="1115568" cy="1554480"/>
            <a:chOff x="2727136" y="1905000"/>
            <a:chExt cx="1115568" cy="1554480"/>
          </a:xfrm>
        </p:grpSpPr>
        <p:pic>
          <p:nvPicPr>
            <p:cNvPr id="7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2" name="Oval 71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785304" y="3093720"/>
            <a:ext cx="1115568" cy="1554480"/>
            <a:chOff x="1785304" y="2895599"/>
            <a:chExt cx="1115568" cy="1554480"/>
          </a:xfrm>
        </p:grpSpPr>
        <p:pic>
          <p:nvPicPr>
            <p:cNvPr id="7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Oval 76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2057400" y="4724400"/>
            <a:ext cx="1554983" cy="1114335"/>
            <a:chOff x="4191001" y="3124200"/>
            <a:chExt cx="1554983" cy="1114335"/>
          </a:xfrm>
        </p:grpSpPr>
        <p:pic>
          <p:nvPicPr>
            <p:cNvPr id="8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Oval 80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267200" y="1828800"/>
            <a:ext cx="1115568" cy="1554983"/>
            <a:chOff x="4410092" y="1905000"/>
            <a:chExt cx="1115568" cy="1554983"/>
          </a:xfrm>
        </p:grpSpPr>
        <p:pic>
          <p:nvPicPr>
            <p:cNvPr id="8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Oval 84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838200" y="4498541"/>
            <a:ext cx="1118619" cy="1554480"/>
            <a:chOff x="1066800" y="4498541"/>
            <a:chExt cx="1118619" cy="1554480"/>
          </a:xfrm>
        </p:grpSpPr>
        <p:pic>
          <p:nvPicPr>
            <p:cNvPr id="8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9" name="Group 88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90" name="Straight Connector 8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96" name="Group 95"/>
          <p:cNvGrpSpPr/>
          <p:nvPr/>
        </p:nvGrpSpPr>
        <p:grpSpPr>
          <a:xfrm>
            <a:off x="3505200" y="3657600"/>
            <a:ext cx="1115849" cy="1556945"/>
            <a:chOff x="3880724" y="4312920"/>
            <a:chExt cx="1115849" cy="1556945"/>
          </a:xfrm>
        </p:grpSpPr>
        <p:pic>
          <p:nvPicPr>
            <p:cNvPr id="97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8" name="Group 97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99" name="Straight Connector 9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3" name="Straight Connector 10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05" name="Group 104"/>
          <p:cNvGrpSpPr/>
          <p:nvPr/>
        </p:nvGrpSpPr>
        <p:grpSpPr>
          <a:xfrm>
            <a:off x="5715000" y="1828800"/>
            <a:ext cx="1115569" cy="1557148"/>
            <a:chOff x="6172200" y="2331720"/>
            <a:chExt cx="1115569" cy="1557148"/>
          </a:xfrm>
        </p:grpSpPr>
        <p:pic>
          <p:nvPicPr>
            <p:cNvPr id="106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7" name="Group 106"/>
            <p:cNvGrpSpPr/>
            <p:nvPr/>
          </p:nvGrpSpPr>
          <p:grpSpPr>
            <a:xfrm>
              <a:off x="6172200" y="2331720"/>
              <a:ext cx="1110373" cy="1554480"/>
              <a:chOff x="1066800" y="4498541"/>
              <a:chExt cx="1110373" cy="1554480"/>
            </a:xfrm>
          </p:grpSpPr>
          <p:cxnSp>
            <p:nvCxnSpPr>
              <p:cNvPr id="108" name="Straight Connector 10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9" name="Straight Connector 10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3" name="Straight Connector 11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4" name="Group 113"/>
          <p:cNvGrpSpPr/>
          <p:nvPr/>
        </p:nvGrpSpPr>
        <p:grpSpPr>
          <a:xfrm>
            <a:off x="4747427" y="3276600"/>
            <a:ext cx="1577173" cy="1142999"/>
            <a:chOff x="1806108" y="4724400"/>
            <a:chExt cx="1577173" cy="1142999"/>
          </a:xfrm>
        </p:grpSpPr>
        <p:pic>
          <p:nvPicPr>
            <p:cNvPr id="115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6" name="Group 115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117" name="Straight Connector 116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9" name="Straight Connector 118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0" name="Straight Connector 119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23" name="Group 122"/>
          <p:cNvGrpSpPr/>
          <p:nvPr/>
        </p:nvGrpSpPr>
        <p:grpSpPr>
          <a:xfrm>
            <a:off x="4618315" y="4523232"/>
            <a:ext cx="1554480" cy="1115568"/>
            <a:chOff x="4618315" y="4523232"/>
            <a:chExt cx="1554480" cy="1115568"/>
          </a:xfrm>
        </p:grpSpPr>
        <p:pic>
          <p:nvPicPr>
            <p:cNvPr id="124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5" name="Group 124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126" name="Straight Connector 125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0" name="Group 129"/>
          <p:cNvGrpSpPr/>
          <p:nvPr/>
        </p:nvGrpSpPr>
        <p:grpSpPr>
          <a:xfrm>
            <a:off x="6903720" y="2542032"/>
            <a:ext cx="1584961" cy="1115568"/>
            <a:chOff x="6903720" y="2542032"/>
            <a:chExt cx="1584961" cy="1115568"/>
          </a:xfrm>
        </p:grpSpPr>
        <p:pic>
          <p:nvPicPr>
            <p:cNvPr id="131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2" name="Group 131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133" name="Straight Connector 13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4" name="Straight Connector 13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5" name="Straight Connector 13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7" name="Straight Connector 13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8" name="Straight Connector 13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7954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identifying content: color, pattern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524000" y="2133600"/>
            <a:ext cx="1556704" cy="1115568"/>
            <a:chOff x="1524000" y="2133600"/>
            <a:chExt cx="1556704" cy="1115568"/>
          </a:xfrm>
        </p:grpSpPr>
        <p:pic>
          <p:nvPicPr>
            <p:cNvPr id="3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94584" y="4692452"/>
            <a:ext cx="1554480" cy="1115568"/>
            <a:chOff x="6594584" y="4692452"/>
            <a:chExt cx="1554480" cy="1115568"/>
          </a:xfrm>
        </p:grpSpPr>
        <p:pic>
          <p:nvPicPr>
            <p:cNvPr id="78851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727136" y="1905000"/>
            <a:ext cx="1115568" cy="1554480"/>
            <a:chOff x="2727136" y="1905000"/>
            <a:chExt cx="1115568" cy="1554480"/>
          </a:xfrm>
        </p:grpSpPr>
        <p:pic>
          <p:nvPicPr>
            <p:cNvPr id="29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Oval 37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785304" y="2895599"/>
            <a:ext cx="1115568" cy="1554480"/>
            <a:chOff x="1785304" y="2895599"/>
            <a:chExt cx="1115568" cy="1554480"/>
          </a:xfrm>
        </p:grpSpPr>
        <p:pic>
          <p:nvPicPr>
            <p:cNvPr id="4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Oval 54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91001" y="3124200"/>
            <a:ext cx="1554983" cy="1114335"/>
            <a:chOff x="4191001" y="3124200"/>
            <a:chExt cx="1554983" cy="1114335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10092" y="1905000"/>
            <a:ext cx="1115568" cy="1554983"/>
            <a:chOff x="4410092" y="1905000"/>
            <a:chExt cx="1115568" cy="1554983"/>
          </a:xfrm>
        </p:grpSpPr>
        <p:pic>
          <p:nvPicPr>
            <p:cNvPr id="58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Oval 58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0" name="Oval 59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8855" name="Group 78854"/>
          <p:cNvGrpSpPr/>
          <p:nvPr/>
        </p:nvGrpSpPr>
        <p:grpSpPr>
          <a:xfrm>
            <a:off x="1066800" y="4498541"/>
            <a:ext cx="1118619" cy="1554480"/>
            <a:chOff x="1066800" y="4498541"/>
            <a:chExt cx="1118619" cy="1554480"/>
          </a:xfrm>
        </p:grpSpPr>
        <p:pic>
          <p:nvPicPr>
            <p:cNvPr id="44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8854" name="Group 78853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25" name="Straight Connector 24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8857" name="Group 78856"/>
          <p:cNvGrpSpPr/>
          <p:nvPr/>
        </p:nvGrpSpPr>
        <p:grpSpPr>
          <a:xfrm>
            <a:off x="3880724" y="4312920"/>
            <a:ext cx="1115849" cy="1556945"/>
            <a:chOff x="3880724" y="4312920"/>
            <a:chExt cx="1115849" cy="1556945"/>
          </a:xfrm>
        </p:grpSpPr>
        <p:pic>
          <p:nvPicPr>
            <p:cNvPr id="48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2" name="Group 91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93" name="Straight Connector 9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6" name="Straight Connector 9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8" name="Straight Connector 9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8860" name="Group 78859"/>
          <p:cNvGrpSpPr/>
          <p:nvPr/>
        </p:nvGrpSpPr>
        <p:grpSpPr>
          <a:xfrm>
            <a:off x="6172200" y="2331720"/>
            <a:ext cx="1115569" cy="1557148"/>
            <a:chOff x="6172200" y="2331720"/>
            <a:chExt cx="1115569" cy="1557148"/>
          </a:xfrm>
        </p:grpSpPr>
        <p:pic>
          <p:nvPicPr>
            <p:cNvPr id="53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9" name="Group 98"/>
            <p:cNvGrpSpPr/>
            <p:nvPr/>
          </p:nvGrpSpPr>
          <p:grpSpPr>
            <a:xfrm>
              <a:off x="6172200" y="2331720"/>
              <a:ext cx="1110373" cy="1554480"/>
              <a:chOff x="1066800" y="4498541"/>
              <a:chExt cx="1110373" cy="1554480"/>
            </a:xfrm>
          </p:grpSpPr>
          <p:cxnSp>
            <p:nvCxnSpPr>
              <p:cNvPr id="100" name="Straight Connector 9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3" name="Straight Connector 10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5" name="Straight Connector 10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8856" name="Group 78855"/>
          <p:cNvGrpSpPr/>
          <p:nvPr/>
        </p:nvGrpSpPr>
        <p:grpSpPr>
          <a:xfrm>
            <a:off x="1806108" y="4724400"/>
            <a:ext cx="1577173" cy="1142999"/>
            <a:chOff x="1806108" y="4724400"/>
            <a:chExt cx="1577173" cy="1142999"/>
          </a:xfrm>
        </p:grpSpPr>
        <p:pic>
          <p:nvPicPr>
            <p:cNvPr id="2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6" name="Group 105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107" name="Straight Connector 106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8" name="Straight Connector 107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9" name="Straight Connector 108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8858" name="Group 78857"/>
          <p:cNvGrpSpPr/>
          <p:nvPr/>
        </p:nvGrpSpPr>
        <p:grpSpPr>
          <a:xfrm>
            <a:off x="4618315" y="4523232"/>
            <a:ext cx="1554480" cy="1115568"/>
            <a:chOff x="4618315" y="4523232"/>
            <a:chExt cx="1554480" cy="1115568"/>
          </a:xfrm>
        </p:grpSpPr>
        <p:pic>
          <p:nvPicPr>
            <p:cNvPr id="46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0" name="Group 119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122" name="Straight Connector 121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3" name="Straight Connector 122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8859" name="Group 78858"/>
          <p:cNvGrpSpPr/>
          <p:nvPr/>
        </p:nvGrpSpPr>
        <p:grpSpPr>
          <a:xfrm>
            <a:off x="6903720" y="2542032"/>
            <a:ext cx="1584961" cy="1115568"/>
            <a:chOff x="6903720" y="2542032"/>
            <a:chExt cx="1584961" cy="1115568"/>
          </a:xfrm>
        </p:grpSpPr>
        <p:pic>
          <p:nvPicPr>
            <p:cNvPr id="54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7" name="Group 126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128" name="Straight Connector 12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3" name="Straight Connector 13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27400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 [EIV07, GM12]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blocking + pairwise matching + clustering</a:t>
            </a:r>
          </a:p>
          <a:p>
            <a:pPr lvl="1"/>
            <a:r>
              <a:rPr lang="en-US" dirty="0" smtClean="0"/>
              <a:t>Scalability, similarity,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3429000" y="2533278"/>
            <a:ext cx="5486400" cy="3029322"/>
            <a:chOff x="838200" y="1828800"/>
            <a:chExt cx="7650481" cy="4224221"/>
          </a:xfrm>
        </p:grpSpPr>
        <p:grpSp>
          <p:nvGrpSpPr>
            <p:cNvPr id="145" name="Group 144"/>
            <p:cNvGrpSpPr/>
            <p:nvPr/>
          </p:nvGrpSpPr>
          <p:grpSpPr>
            <a:xfrm>
              <a:off x="1219200" y="1905000"/>
              <a:ext cx="1556704" cy="1115568"/>
              <a:chOff x="1524000" y="2133600"/>
              <a:chExt cx="1556704" cy="1115568"/>
            </a:xfrm>
          </p:grpSpPr>
          <p:pic>
            <p:nvPicPr>
              <p:cNvPr id="146" name="Picture 3" descr="C:\Users\divesh\Desktop\jigsaw puzzle piece orange.png"/>
              <p:cNvPicPr preferRelativeResize="0">
                <a:picLocks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0" y="2133600"/>
                <a:ext cx="1556704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7" name="Oval 146"/>
              <p:cNvSpPr/>
              <p:nvPr/>
            </p:nvSpPr>
            <p:spPr bwMode="auto">
              <a:xfrm>
                <a:off x="2114356" y="2598599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 bwMode="auto">
              <a:xfrm>
                <a:off x="2495356" y="2750999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9" name="Oval 148"/>
              <p:cNvSpPr/>
              <p:nvPr/>
            </p:nvSpPr>
            <p:spPr bwMode="auto">
              <a:xfrm>
                <a:off x="2419156" y="2560499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0" name="Group 149"/>
            <p:cNvGrpSpPr/>
            <p:nvPr/>
          </p:nvGrpSpPr>
          <p:grpSpPr>
            <a:xfrm>
              <a:off x="6594584" y="4692452"/>
              <a:ext cx="1554480" cy="1115568"/>
              <a:chOff x="6594584" y="4692452"/>
              <a:chExt cx="1554480" cy="1115568"/>
            </a:xfrm>
          </p:grpSpPr>
          <p:pic>
            <p:nvPicPr>
              <p:cNvPr id="151" name="Picture 3" descr="C:\Users\divesh\Desktop\jigsaw puzzle piece red-curved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94584" y="4692452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2" name="Oval 151"/>
              <p:cNvSpPr/>
              <p:nvPr/>
            </p:nvSpPr>
            <p:spPr bwMode="auto">
              <a:xfrm>
                <a:off x="7157731" y="5155940"/>
                <a:ext cx="126304" cy="115073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2923032" y="1905000"/>
              <a:ext cx="1115568" cy="1554480"/>
              <a:chOff x="2727136" y="1905000"/>
              <a:chExt cx="1115568" cy="1554480"/>
            </a:xfrm>
          </p:grpSpPr>
          <p:pic>
            <p:nvPicPr>
              <p:cNvPr id="154" name="Picture 3" descr="C:\Users\divesh\Desktop\jigsaw puzzle piece orange.png"/>
              <p:cNvPicPr preferRelativeResize="0"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2507680" y="2124456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5" name="Oval 154"/>
              <p:cNvSpPr/>
              <p:nvPr/>
            </p:nvSpPr>
            <p:spPr bwMode="auto">
              <a:xfrm>
                <a:off x="3183669" y="2567675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6" name="Oval 155"/>
              <p:cNvSpPr/>
              <p:nvPr/>
            </p:nvSpPr>
            <p:spPr bwMode="auto">
              <a:xfrm>
                <a:off x="3336069" y="2796275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 bwMode="auto">
              <a:xfrm>
                <a:off x="3107469" y="2872475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1785304" y="3093720"/>
              <a:ext cx="1115568" cy="1554480"/>
              <a:chOff x="1785304" y="2895599"/>
              <a:chExt cx="1115568" cy="1554480"/>
            </a:xfrm>
          </p:grpSpPr>
          <p:pic>
            <p:nvPicPr>
              <p:cNvPr id="159" name="Picture 3" descr="C:\Users\divesh\Desktop\jigsaw puzzle piece orange.png"/>
              <p:cNvPicPr preferRelativeResize="0"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1565848" y="3115055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0" name="Oval 159"/>
              <p:cNvSpPr/>
              <p:nvPr/>
            </p:nvSpPr>
            <p:spPr bwMode="auto">
              <a:xfrm>
                <a:off x="2090104" y="3821787"/>
                <a:ext cx="125635" cy="1143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161" name="Oval 160"/>
              <p:cNvSpPr/>
              <p:nvPr/>
            </p:nvSpPr>
            <p:spPr bwMode="auto">
              <a:xfrm>
                <a:off x="2421669" y="3924300"/>
                <a:ext cx="125635" cy="1143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</p:grpSp>
        <p:grpSp>
          <p:nvGrpSpPr>
            <p:cNvPr id="162" name="Group 161"/>
            <p:cNvGrpSpPr/>
            <p:nvPr/>
          </p:nvGrpSpPr>
          <p:grpSpPr>
            <a:xfrm>
              <a:off x="2057400" y="4724400"/>
              <a:ext cx="1554983" cy="1114335"/>
              <a:chOff x="4191001" y="3124200"/>
              <a:chExt cx="1554983" cy="1114335"/>
            </a:xfrm>
          </p:grpSpPr>
          <p:pic>
            <p:nvPicPr>
              <p:cNvPr id="163" name="Picture 2" descr="C:\Users\divesh\Desktop\jigsaw puzzle piece purple-curved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191001" y="3124200"/>
                <a:ext cx="1554983" cy="11143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4" name="Oval 163"/>
              <p:cNvSpPr/>
              <p:nvPr/>
            </p:nvSpPr>
            <p:spPr bwMode="auto">
              <a:xfrm rot="10800000">
                <a:off x="5073940" y="3693348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 bwMode="auto">
              <a:xfrm rot="10800000">
                <a:off x="4742375" y="3590835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>
              <a:off x="4267200" y="1828800"/>
              <a:ext cx="1115568" cy="1554983"/>
              <a:chOff x="4410092" y="1905000"/>
              <a:chExt cx="1115568" cy="1554983"/>
            </a:xfrm>
          </p:grpSpPr>
          <p:pic>
            <p:nvPicPr>
              <p:cNvPr id="167" name="Picture 2" descr="C:\Users\divesh\Desktop\jigsaw puzzle piece purple-curved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190384" y="2124708"/>
                <a:ext cx="1554983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8" name="Oval 167"/>
              <p:cNvSpPr/>
              <p:nvPr/>
            </p:nvSpPr>
            <p:spPr bwMode="auto">
              <a:xfrm rot="5400000">
                <a:off x="4965991" y="2457014"/>
                <a:ext cx="125635" cy="114426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 bwMode="auto">
              <a:xfrm rot="5400000">
                <a:off x="4863364" y="2788579"/>
                <a:ext cx="125635" cy="114426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838200" y="4498541"/>
              <a:ext cx="1118619" cy="1554480"/>
              <a:chOff x="1066800" y="4498541"/>
              <a:chExt cx="1118619" cy="1554480"/>
            </a:xfrm>
          </p:grpSpPr>
          <p:pic>
            <p:nvPicPr>
              <p:cNvPr id="171" name="Picture 3" descr="C:\Users\divesh\Desktop\jigsaw puzzle piece orange.png"/>
              <p:cNvPicPr preferRelativeResize="0"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850395" y="4717997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72" name="Group 171"/>
              <p:cNvGrpSpPr/>
              <p:nvPr/>
            </p:nvGrpSpPr>
            <p:grpSpPr>
              <a:xfrm>
                <a:off x="1066800" y="4498541"/>
                <a:ext cx="1110373" cy="1554480"/>
                <a:chOff x="1066800" y="4498541"/>
                <a:chExt cx="1110373" cy="1554480"/>
              </a:xfrm>
            </p:grpSpPr>
            <p:cxnSp>
              <p:nvCxnSpPr>
                <p:cNvPr id="173" name="Straight Connector 172"/>
                <p:cNvCxnSpPr/>
                <p:nvPr/>
              </p:nvCxnSpPr>
              <p:spPr bwMode="auto">
                <a:xfrm>
                  <a:off x="1600200" y="4498541"/>
                  <a:ext cx="0" cy="155448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4" name="Straight Connector 173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5" name="Straight Connector 174"/>
                <p:cNvCxnSpPr/>
                <p:nvPr/>
              </p:nvCxnSpPr>
              <p:spPr bwMode="auto">
                <a:xfrm>
                  <a:off x="1066800" y="5486400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6" name="Straight Connector 175"/>
                <p:cNvCxnSpPr/>
                <p:nvPr/>
              </p:nvCxnSpPr>
              <p:spPr bwMode="auto">
                <a:xfrm>
                  <a:off x="1371600" y="5276088"/>
                  <a:ext cx="457200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7" name="Straight Connector 176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78" name="Straight Connector 177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79" name="Group 178"/>
            <p:cNvGrpSpPr/>
            <p:nvPr/>
          </p:nvGrpSpPr>
          <p:grpSpPr>
            <a:xfrm>
              <a:off x="3505200" y="3657600"/>
              <a:ext cx="1115849" cy="1556945"/>
              <a:chOff x="3880724" y="4312920"/>
              <a:chExt cx="1115849" cy="1556945"/>
            </a:xfrm>
          </p:grpSpPr>
          <p:pic>
            <p:nvPicPr>
              <p:cNvPr id="180" name="Picture 3" descr="C:\Users\divesh\Desktop\jigsaw puzzle piece red-curved.png"/>
              <p:cNvPicPr preferRelativeResize="0">
                <a:picLocks noChangeArrowheads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61268" y="4534841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81" name="Group 180"/>
              <p:cNvGrpSpPr/>
              <p:nvPr/>
            </p:nvGrpSpPr>
            <p:grpSpPr>
              <a:xfrm>
                <a:off x="3886200" y="4312920"/>
                <a:ext cx="1110373" cy="1554480"/>
                <a:chOff x="1066800" y="4498541"/>
                <a:chExt cx="1110373" cy="1554480"/>
              </a:xfrm>
            </p:grpSpPr>
            <p:cxnSp>
              <p:nvCxnSpPr>
                <p:cNvPr id="182" name="Straight Connector 181"/>
                <p:cNvCxnSpPr/>
                <p:nvPr/>
              </p:nvCxnSpPr>
              <p:spPr bwMode="auto">
                <a:xfrm>
                  <a:off x="1600200" y="4498541"/>
                  <a:ext cx="0" cy="155448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4" name="Straight Connector 183"/>
                <p:cNvCxnSpPr/>
                <p:nvPr/>
              </p:nvCxnSpPr>
              <p:spPr bwMode="auto">
                <a:xfrm>
                  <a:off x="1066800" y="5486400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5" name="Straight Connector 184"/>
                <p:cNvCxnSpPr/>
                <p:nvPr/>
              </p:nvCxnSpPr>
              <p:spPr bwMode="auto">
                <a:xfrm>
                  <a:off x="1371600" y="5276088"/>
                  <a:ext cx="457200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6" name="Straight Connector 185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7" name="Straight Connector 186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88" name="Group 187"/>
            <p:cNvGrpSpPr/>
            <p:nvPr/>
          </p:nvGrpSpPr>
          <p:grpSpPr>
            <a:xfrm>
              <a:off x="5714999" y="1828800"/>
              <a:ext cx="1115570" cy="1557148"/>
              <a:chOff x="6172199" y="2331720"/>
              <a:chExt cx="1115570" cy="1557148"/>
            </a:xfrm>
          </p:grpSpPr>
          <p:pic>
            <p:nvPicPr>
              <p:cNvPr id="189" name="Picture 4" descr="C:\Users\divesh\Desktop\jigsaw puzzle piece blue-curved.png"/>
              <p:cNvPicPr preferRelativeResize="0">
                <a:picLocks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5951633" y="2552733"/>
                <a:ext cx="1556703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90" name="Group 189"/>
              <p:cNvGrpSpPr/>
              <p:nvPr/>
            </p:nvGrpSpPr>
            <p:grpSpPr>
              <a:xfrm>
                <a:off x="6172199" y="2331720"/>
                <a:ext cx="1110374" cy="1554480"/>
                <a:chOff x="1066799" y="4498541"/>
                <a:chExt cx="1110374" cy="1554480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auto">
                <a:xfrm>
                  <a:off x="1600200" y="4498541"/>
                  <a:ext cx="0" cy="155448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2" name="Straight Connector 191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3" name="Straight Connector 192"/>
                <p:cNvCxnSpPr/>
                <p:nvPr/>
              </p:nvCxnSpPr>
              <p:spPr bwMode="auto">
                <a:xfrm>
                  <a:off x="1066799" y="5486399"/>
                  <a:ext cx="1107321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4" name="Straight Connector 193"/>
                <p:cNvCxnSpPr/>
                <p:nvPr/>
              </p:nvCxnSpPr>
              <p:spPr bwMode="auto">
                <a:xfrm>
                  <a:off x="1371600" y="5276088"/>
                  <a:ext cx="457200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5" name="Straight Connector 194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97" name="Group 196"/>
            <p:cNvGrpSpPr/>
            <p:nvPr/>
          </p:nvGrpSpPr>
          <p:grpSpPr>
            <a:xfrm>
              <a:off x="4747427" y="3276600"/>
              <a:ext cx="1577173" cy="1142999"/>
              <a:chOff x="1806108" y="4724400"/>
              <a:chExt cx="1577173" cy="1142999"/>
            </a:xfrm>
          </p:grpSpPr>
          <p:pic>
            <p:nvPicPr>
              <p:cNvPr id="198" name="Picture 3" descr="C:\Users\divesh\Desktop\jigsaw puzzle piece orange.png"/>
              <p:cNvPicPr preferRelativeResize="0">
                <a:picLocks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06108" y="4724400"/>
                <a:ext cx="1552997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99" name="Group 198"/>
              <p:cNvGrpSpPr/>
              <p:nvPr/>
            </p:nvGrpSpPr>
            <p:grpSpPr>
              <a:xfrm rot="5400000">
                <a:off x="2050854" y="4534973"/>
                <a:ext cx="1110373" cy="1554480"/>
                <a:chOff x="1066800" y="4498541"/>
                <a:chExt cx="1110373" cy="1554480"/>
              </a:xfrm>
            </p:grpSpPr>
            <p:cxnSp>
              <p:nvCxnSpPr>
                <p:cNvPr id="200" name="Straight Connector 199"/>
                <p:cNvCxnSpPr/>
                <p:nvPr/>
              </p:nvCxnSpPr>
              <p:spPr bwMode="auto">
                <a:xfrm>
                  <a:off x="1600200" y="4498541"/>
                  <a:ext cx="0" cy="155448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1" name="Straight Connector 200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2" name="Straight Connector 201"/>
                <p:cNvCxnSpPr/>
                <p:nvPr/>
              </p:nvCxnSpPr>
              <p:spPr bwMode="auto">
                <a:xfrm>
                  <a:off x="1066800" y="5486400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3" name="Straight Connector 202"/>
                <p:cNvCxnSpPr/>
                <p:nvPr/>
              </p:nvCxnSpPr>
              <p:spPr bwMode="auto">
                <a:xfrm>
                  <a:off x="1371600" y="5276088"/>
                  <a:ext cx="457200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4" name="Straight Connector 203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05" name="Straight Connector 204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06" name="Group 205"/>
            <p:cNvGrpSpPr/>
            <p:nvPr/>
          </p:nvGrpSpPr>
          <p:grpSpPr>
            <a:xfrm>
              <a:off x="4618315" y="4523232"/>
              <a:ext cx="1554480" cy="1115568"/>
              <a:chOff x="4618315" y="4523232"/>
              <a:chExt cx="1554480" cy="1115568"/>
            </a:xfrm>
          </p:grpSpPr>
          <p:pic>
            <p:nvPicPr>
              <p:cNvPr id="207" name="Picture 3" descr="C:\Users\divesh\Desktop\jigsaw puzzle piece red-curved.png"/>
              <p:cNvPicPr preferRelativeResize="0"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18315" y="4523232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8" name="Group 207"/>
              <p:cNvGrpSpPr/>
              <p:nvPr/>
            </p:nvGrpSpPr>
            <p:grpSpPr>
              <a:xfrm rot="5400000">
                <a:off x="4842515" y="4626413"/>
                <a:ext cx="1110373" cy="914400"/>
                <a:chOff x="1066800" y="4846320"/>
                <a:chExt cx="1110373" cy="914400"/>
              </a:xfrm>
            </p:grpSpPr>
            <p:cxnSp>
              <p:nvCxnSpPr>
                <p:cNvPr id="209" name="Straight Connector 208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0" name="Straight Connector 209"/>
                <p:cNvCxnSpPr/>
                <p:nvPr/>
              </p:nvCxnSpPr>
              <p:spPr bwMode="auto">
                <a:xfrm>
                  <a:off x="1066800" y="5486400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1" name="Straight Connector 210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2" name="Straight Connector 211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13" name="Group 212"/>
            <p:cNvGrpSpPr/>
            <p:nvPr/>
          </p:nvGrpSpPr>
          <p:grpSpPr>
            <a:xfrm>
              <a:off x="6903720" y="2542032"/>
              <a:ext cx="1584961" cy="1115568"/>
              <a:chOff x="6903720" y="2542032"/>
              <a:chExt cx="1584961" cy="1115568"/>
            </a:xfrm>
          </p:grpSpPr>
          <p:pic>
            <p:nvPicPr>
              <p:cNvPr id="214" name="Picture 4" descr="C:\Users\divesh\Desktop\jigsaw puzzle piece blue-curved.png"/>
              <p:cNvPicPr preferRelativeResize="0">
                <a:picLocks noChangeArrowheads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33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03720" y="2542032"/>
                <a:ext cx="1554480" cy="1115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15" name="Group 214"/>
              <p:cNvGrpSpPr/>
              <p:nvPr/>
            </p:nvGrpSpPr>
            <p:grpSpPr>
              <a:xfrm rot="5400000">
                <a:off x="7156254" y="2325173"/>
                <a:ext cx="1110373" cy="1554480"/>
                <a:chOff x="1066800" y="4498541"/>
                <a:chExt cx="1110373" cy="1554480"/>
              </a:xfrm>
            </p:grpSpPr>
            <p:cxnSp>
              <p:nvCxnSpPr>
                <p:cNvPr id="216" name="Straight Connector 215"/>
                <p:cNvCxnSpPr/>
                <p:nvPr/>
              </p:nvCxnSpPr>
              <p:spPr bwMode="auto">
                <a:xfrm>
                  <a:off x="1600200" y="4498541"/>
                  <a:ext cx="0" cy="155448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7" name="Straight Connector 216"/>
                <p:cNvCxnSpPr/>
                <p:nvPr/>
              </p:nvCxnSpPr>
              <p:spPr bwMode="auto">
                <a:xfrm>
                  <a:off x="1069851" y="5092625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8" name="Straight Connector 217"/>
                <p:cNvCxnSpPr/>
                <p:nvPr/>
              </p:nvCxnSpPr>
              <p:spPr bwMode="auto">
                <a:xfrm>
                  <a:off x="1066800" y="5486400"/>
                  <a:ext cx="1107322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9" name="Straight Connector 218"/>
                <p:cNvCxnSpPr/>
                <p:nvPr/>
              </p:nvCxnSpPr>
              <p:spPr bwMode="auto">
                <a:xfrm>
                  <a:off x="1371600" y="5276088"/>
                  <a:ext cx="457200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0" name="Straight Connector 219"/>
                <p:cNvCxnSpPr/>
                <p:nvPr/>
              </p:nvCxnSpPr>
              <p:spPr bwMode="auto">
                <a:xfrm>
                  <a:off x="18288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21" name="Straight Connector 220"/>
                <p:cNvCxnSpPr/>
                <p:nvPr/>
              </p:nvCxnSpPr>
              <p:spPr bwMode="auto">
                <a:xfrm>
                  <a:off x="1371600" y="4846320"/>
                  <a:ext cx="0" cy="91440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376371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Blocking: </a:t>
            </a:r>
            <a:r>
              <a:rPr lang="en-US" b="1" dirty="0" smtClean="0">
                <a:solidFill>
                  <a:srgbClr val="C00000"/>
                </a:solidFill>
              </a:rPr>
              <a:t>efficiently</a:t>
            </a:r>
            <a:r>
              <a:rPr lang="en-US" dirty="0" smtClean="0"/>
              <a:t> create </a:t>
            </a:r>
            <a:r>
              <a:rPr lang="en-US" b="1" dirty="0" smtClean="0">
                <a:solidFill>
                  <a:srgbClr val="C00000"/>
                </a:solidFill>
              </a:rPr>
              <a:t>small</a:t>
            </a:r>
            <a:r>
              <a:rPr lang="en-US" dirty="0" smtClean="0"/>
              <a:t> blocks of </a:t>
            </a:r>
            <a:r>
              <a:rPr lang="en-US" b="1" dirty="0" smtClean="0">
                <a:solidFill>
                  <a:srgbClr val="C00000"/>
                </a:solidFill>
              </a:rPr>
              <a:t>similar</a:t>
            </a:r>
            <a:r>
              <a:rPr lang="en-US" dirty="0" smtClean="0"/>
              <a:t> records</a:t>
            </a:r>
          </a:p>
          <a:p>
            <a:pPr lvl="1"/>
            <a:r>
              <a:rPr lang="en-US" dirty="0" smtClean="0"/>
              <a:t>Ensures scalability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82" name="Group 181"/>
          <p:cNvGrpSpPr/>
          <p:nvPr/>
        </p:nvGrpSpPr>
        <p:grpSpPr>
          <a:xfrm>
            <a:off x="3760439" y="2057400"/>
            <a:ext cx="1116361" cy="800009"/>
            <a:chOff x="1524000" y="2133600"/>
            <a:chExt cx="1556704" cy="1115568"/>
          </a:xfrm>
        </p:grpSpPr>
        <p:pic>
          <p:nvPicPr>
            <p:cNvPr id="255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6" name="Oval 255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7" name="Oval 256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8" name="Oval 257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7572034" y="5067391"/>
            <a:ext cx="1114766" cy="800009"/>
            <a:chOff x="6594584" y="4692452"/>
            <a:chExt cx="1554480" cy="1115568"/>
          </a:xfrm>
        </p:grpSpPr>
        <p:pic>
          <p:nvPicPr>
            <p:cNvPr id="253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4" name="Oval 253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4686391" y="3152433"/>
            <a:ext cx="800009" cy="1114767"/>
            <a:chOff x="2727136" y="1905000"/>
            <a:chExt cx="1115568" cy="1554480"/>
          </a:xfrm>
        </p:grpSpPr>
        <p:pic>
          <p:nvPicPr>
            <p:cNvPr id="249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Oval 249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1" name="Oval 250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52" name="Oval 251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5" name="Group 184"/>
          <p:cNvGrpSpPr/>
          <p:nvPr/>
        </p:nvGrpSpPr>
        <p:grpSpPr>
          <a:xfrm>
            <a:off x="3733800" y="3152433"/>
            <a:ext cx="800009" cy="1114767"/>
            <a:chOff x="1785304" y="2895599"/>
            <a:chExt cx="1115568" cy="1554480"/>
          </a:xfrm>
        </p:grpSpPr>
        <p:pic>
          <p:nvPicPr>
            <p:cNvPr id="24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7" name="Oval 246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48" name="Oval 247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3962400" y="4763475"/>
            <a:ext cx="1115127" cy="799125"/>
            <a:chOff x="4191001" y="3124200"/>
            <a:chExt cx="1554983" cy="1114335"/>
          </a:xfrm>
        </p:grpSpPr>
        <p:pic>
          <p:nvPicPr>
            <p:cNvPr id="243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4" name="Oval 243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45" name="Oval 244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067391" y="5133273"/>
            <a:ext cx="800009" cy="1115127"/>
            <a:chOff x="4410092" y="1905000"/>
            <a:chExt cx="1115568" cy="1554983"/>
          </a:xfrm>
        </p:grpSpPr>
        <p:pic>
          <p:nvPicPr>
            <p:cNvPr id="24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1" name="Oval 240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42" name="Oval 241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5638800" y="3124200"/>
            <a:ext cx="802197" cy="1114767"/>
            <a:chOff x="1066800" y="4498541"/>
            <a:chExt cx="1118619" cy="1554480"/>
          </a:xfrm>
        </p:grpSpPr>
        <p:pic>
          <p:nvPicPr>
            <p:cNvPr id="23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33" name="Group 232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234" name="Straight Connector 23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5" name="Straight Connector 23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6" name="Straight Connector 23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7" name="Straight Connector 23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8" name="Straight Connector 23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9" name="Straight Connector 23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89" name="Group 188"/>
          <p:cNvGrpSpPr/>
          <p:nvPr/>
        </p:nvGrpSpPr>
        <p:grpSpPr>
          <a:xfrm>
            <a:off x="6705600" y="5208066"/>
            <a:ext cx="800210" cy="1116534"/>
            <a:chOff x="3880724" y="4312920"/>
            <a:chExt cx="1115849" cy="1556945"/>
          </a:xfrm>
        </p:grpSpPr>
        <p:pic>
          <p:nvPicPr>
            <p:cNvPr id="224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5" name="Group 224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226" name="Straight Connector 22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7" name="Straight Connector 22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8" name="Straight Connector 22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9" name="Straight Connector 22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0" name="Straight Connector 22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1" name="Straight Connector 23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90" name="Group 189"/>
          <p:cNvGrpSpPr/>
          <p:nvPr/>
        </p:nvGrpSpPr>
        <p:grpSpPr>
          <a:xfrm>
            <a:off x="6926306" y="2209800"/>
            <a:ext cx="800010" cy="1116680"/>
            <a:chOff x="6172199" y="2331720"/>
            <a:chExt cx="1115570" cy="1557148"/>
          </a:xfrm>
        </p:grpSpPr>
        <p:pic>
          <p:nvPicPr>
            <p:cNvPr id="216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7" name="Group 216"/>
            <p:cNvGrpSpPr/>
            <p:nvPr/>
          </p:nvGrpSpPr>
          <p:grpSpPr>
            <a:xfrm>
              <a:off x="6172199" y="2331720"/>
              <a:ext cx="1110374" cy="1554480"/>
              <a:chOff x="1066799" y="4498541"/>
              <a:chExt cx="1110374" cy="1554480"/>
            </a:xfrm>
          </p:grpSpPr>
          <p:cxnSp>
            <p:nvCxnSpPr>
              <p:cNvPr id="218" name="Straight Connector 21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9" name="Straight Connector 21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0" name="Straight Connector 219"/>
              <p:cNvCxnSpPr/>
              <p:nvPr/>
            </p:nvCxnSpPr>
            <p:spPr bwMode="auto">
              <a:xfrm>
                <a:off x="1066799" y="5486399"/>
                <a:ext cx="110732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1" name="Straight Connector 22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Straight Connector 22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3" name="Straight Connector 22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91" name="Group 190"/>
          <p:cNvGrpSpPr/>
          <p:nvPr/>
        </p:nvGrpSpPr>
        <p:grpSpPr>
          <a:xfrm>
            <a:off x="5041160" y="2057400"/>
            <a:ext cx="1131040" cy="819681"/>
            <a:chOff x="1806108" y="4724400"/>
            <a:chExt cx="1577173" cy="1142999"/>
          </a:xfrm>
        </p:grpSpPr>
        <p:pic>
          <p:nvPicPr>
            <p:cNvPr id="20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9" name="Group 208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210" name="Straight Connector 20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1" name="Straight Connector 21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92" name="Group 191"/>
          <p:cNvGrpSpPr/>
          <p:nvPr/>
        </p:nvGrpSpPr>
        <p:grpSpPr>
          <a:xfrm>
            <a:off x="6810034" y="4267200"/>
            <a:ext cx="1114766" cy="800009"/>
            <a:chOff x="4618315" y="4523232"/>
            <a:chExt cx="1554480" cy="1115568"/>
          </a:xfrm>
        </p:grpSpPr>
        <p:pic>
          <p:nvPicPr>
            <p:cNvPr id="202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3" name="Group 202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204" name="Straight Connector 20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93" name="Group 192"/>
          <p:cNvGrpSpPr/>
          <p:nvPr/>
        </p:nvGrpSpPr>
        <p:grpSpPr>
          <a:xfrm>
            <a:off x="7626375" y="3044759"/>
            <a:ext cx="1136625" cy="800009"/>
            <a:chOff x="6903720" y="2542032"/>
            <a:chExt cx="1584961" cy="1115568"/>
          </a:xfrm>
        </p:grpSpPr>
        <p:pic>
          <p:nvPicPr>
            <p:cNvPr id="194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5" name="Group 194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196" name="Straight Connector 19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9" name="Straight Connector 19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0" name="Straight Connector 19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1" name="Straight Connector 20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3" name="Freeform 22"/>
          <p:cNvSpPr/>
          <p:nvPr/>
        </p:nvSpPr>
        <p:spPr bwMode="auto">
          <a:xfrm>
            <a:off x="6698025" y="2074460"/>
            <a:ext cx="2239433" cy="2035691"/>
          </a:xfrm>
          <a:custGeom>
            <a:avLst/>
            <a:gdLst>
              <a:gd name="connsiteX0" fmla="*/ 139503 w 2239433"/>
              <a:gd name="connsiteY0" fmla="*/ 54591 h 2035691"/>
              <a:gd name="connsiteX1" fmla="*/ 16674 w 2239433"/>
              <a:gd name="connsiteY1" fmla="*/ 805218 h 2035691"/>
              <a:gd name="connsiteX2" fmla="*/ 426106 w 2239433"/>
              <a:gd name="connsiteY2" fmla="*/ 1433015 h 2035691"/>
              <a:gd name="connsiteX3" fmla="*/ 1449688 w 2239433"/>
              <a:gd name="connsiteY3" fmla="*/ 2033516 h 2035691"/>
              <a:gd name="connsiteX4" fmla="*/ 2227611 w 2239433"/>
              <a:gd name="connsiteY4" fmla="*/ 1596788 h 2035691"/>
              <a:gd name="connsiteX5" fmla="*/ 1831826 w 2239433"/>
              <a:gd name="connsiteY5" fmla="*/ 655092 h 2035691"/>
              <a:gd name="connsiteX6" fmla="*/ 685414 w 2239433"/>
              <a:gd name="connsiteY6" fmla="*/ 0 h 2035691"/>
              <a:gd name="connsiteX7" fmla="*/ 139503 w 2239433"/>
              <a:gd name="connsiteY7" fmla="*/ 54591 h 2035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39433" h="2035691">
                <a:moveTo>
                  <a:pt x="139503" y="54591"/>
                </a:moveTo>
                <a:cubicBezTo>
                  <a:pt x="28046" y="188794"/>
                  <a:pt x="-31093" y="575481"/>
                  <a:pt x="16674" y="805218"/>
                </a:cubicBezTo>
                <a:cubicBezTo>
                  <a:pt x="64441" y="1034955"/>
                  <a:pt x="187270" y="1228299"/>
                  <a:pt x="426106" y="1433015"/>
                </a:cubicBezTo>
                <a:cubicBezTo>
                  <a:pt x="664942" y="1637731"/>
                  <a:pt x="1149437" y="2006221"/>
                  <a:pt x="1449688" y="2033516"/>
                </a:cubicBezTo>
                <a:cubicBezTo>
                  <a:pt x="1749939" y="2060811"/>
                  <a:pt x="2163921" y="1826525"/>
                  <a:pt x="2227611" y="1596788"/>
                </a:cubicBezTo>
                <a:cubicBezTo>
                  <a:pt x="2291301" y="1367051"/>
                  <a:pt x="2088859" y="921223"/>
                  <a:pt x="1831826" y="655092"/>
                </a:cubicBezTo>
                <a:cubicBezTo>
                  <a:pt x="1574793" y="388961"/>
                  <a:pt x="972017" y="97809"/>
                  <a:pt x="685414" y="0"/>
                </a:cubicBezTo>
                <a:cubicBezTo>
                  <a:pt x="398811" y="-97809"/>
                  <a:pt x="250960" y="-79612"/>
                  <a:pt x="139503" y="54591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6500594" y="4119408"/>
            <a:ext cx="2326357" cy="2414466"/>
          </a:xfrm>
          <a:custGeom>
            <a:avLst/>
            <a:gdLst>
              <a:gd name="connsiteX0" fmla="*/ 1592528 w 2326357"/>
              <a:gd name="connsiteY0" fmla="*/ 425296 h 2414466"/>
              <a:gd name="connsiteX1" fmla="*/ 1183096 w 2326357"/>
              <a:gd name="connsiteY1" fmla="*/ 29511 h 2414466"/>
              <a:gd name="connsiteX2" fmla="*/ 350582 w 2326357"/>
              <a:gd name="connsiteY2" fmla="*/ 111398 h 2414466"/>
              <a:gd name="connsiteX3" fmla="*/ 36684 w 2326357"/>
              <a:gd name="connsiteY3" fmla="*/ 766491 h 2414466"/>
              <a:gd name="connsiteX4" fmla="*/ 23036 w 2326357"/>
              <a:gd name="connsiteY4" fmla="*/ 1435231 h 2414466"/>
              <a:gd name="connsiteX5" fmla="*/ 186809 w 2326357"/>
              <a:gd name="connsiteY5" fmla="*/ 2308688 h 2414466"/>
              <a:gd name="connsiteX6" fmla="*/ 1278630 w 2326357"/>
              <a:gd name="connsiteY6" fmla="*/ 2349631 h 2414466"/>
              <a:gd name="connsiteX7" fmla="*/ 2220325 w 2326357"/>
              <a:gd name="connsiteY7" fmla="*/ 1858311 h 2414466"/>
              <a:gd name="connsiteX8" fmla="*/ 2233973 w 2326357"/>
              <a:gd name="connsiteY8" fmla="*/ 1175923 h 2414466"/>
              <a:gd name="connsiteX9" fmla="*/ 1592528 w 2326357"/>
              <a:gd name="connsiteY9" fmla="*/ 425296 h 241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6357" h="2414466">
                <a:moveTo>
                  <a:pt x="1592528" y="425296"/>
                </a:moveTo>
                <a:cubicBezTo>
                  <a:pt x="1417382" y="234227"/>
                  <a:pt x="1390087" y="81827"/>
                  <a:pt x="1183096" y="29511"/>
                </a:cubicBezTo>
                <a:cubicBezTo>
                  <a:pt x="976105" y="-22805"/>
                  <a:pt x="541651" y="-11432"/>
                  <a:pt x="350582" y="111398"/>
                </a:cubicBezTo>
                <a:cubicBezTo>
                  <a:pt x="159513" y="234228"/>
                  <a:pt x="91275" y="545852"/>
                  <a:pt x="36684" y="766491"/>
                </a:cubicBezTo>
                <a:cubicBezTo>
                  <a:pt x="-17907" y="987130"/>
                  <a:pt x="-1985" y="1178198"/>
                  <a:pt x="23036" y="1435231"/>
                </a:cubicBezTo>
                <a:cubicBezTo>
                  <a:pt x="48057" y="1692264"/>
                  <a:pt x="-22457" y="2156288"/>
                  <a:pt x="186809" y="2308688"/>
                </a:cubicBezTo>
                <a:cubicBezTo>
                  <a:pt x="396075" y="2461088"/>
                  <a:pt x="939711" y="2424694"/>
                  <a:pt x="1278630" y="2349631"/>
                </a:cubicBezTo>
                <a:cubicBezTo>
                  <a:pt x="1617549" y="2274568"/>
                  <a:pt x="2061101" y="2053929"/>
                  <a:pt x="2220325" y="1858311"/>
                </a:cubicBezTo>
                <a:cubicBezTo>
                  <a:pt x="2379549" y="1662693"/>
                  <a:pt x="2338606" y="1410209"/>
                  <a:pt x="2233973" y="1175923"/>
                </a:cubicBezTo>
                <a:cubicBezTo>
                  <a:pt x="2129340" y="941637"/>
                  <a:pt x="1767674" y="616365"/>
                  <a:pt x="1592528" y="425296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Freeform 26"/>
          <p:cNvSpPr/>
          <p:nvPr/>
        </p:nvSpPr>
        <p:spPr bwMode="auto">
          <a:xfrm>
            <a:off x="3673393" y="4569303"/>
            <a:ext cx="2335110" cy="1907432"/>
          </a:xfrm>
          <a:custGeom>
            <a:avLst/>
            <a:gdLst>
              <a:gd name="connsiteX0" fmla="*/ 2331622 w 2335110"/>
              <a:gd name="connsiteY0" fmla="*/ 944393 h 1907432"/>
              <a:gd name="connsiteX1" fmla="*/ 2072314 w 2335110"/>
              <a:gd name="connsiteY1" fmla="*/ 494016 h 1907432"/>
              <a:gd name="connsiteX2" fmla="*/ 1171562 w 2335110"/>
              <a:gd name="connsiteY2" fmla="*/ 111879 h 1907432"/>
              <a:gd name="connsiteX3" fmla="*/ 420935 w 2335110"/>
              <a:gd name="connsiteY3" fmla="*/ 43640 h 1907432"/>
              <a:gd name="connsiteX4" fmla="*/ 11503 w 2335110"/>
              <a:gd name="connsiteY4" fmla="*/ 712381 h 1907432"/>
              <a:gd name="connsiteX5" fmla="*/ 857664 w 2335110"/>
              <a:gd name="connsiteY5" fmla="*/ 1367473 h 1907432"/>
              <a:gd name="connsiteX6" fmla="*/ 1935837 w 2335110"/>
              <a:gd name="connsiteY6" fmla="*/ 1899736 h 1907432"/>
              <a:gd name="connsiteX7" fmla="*/ 2331622 w 2335110"/>
              <a:gd name="connsiteY7" fmla="*/ 944393 h 19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5110" h="1907432">
                <a:moveTo>
                  <a:pt x="2331622" y="944393"/>
                </a:moveTo>
                <a:cubicBezTo>
                  <a:pt x="2354368" y="710106"/>
                  <a:pt x="2265657" y="632768"/>
                  <a:pt x="2072314" y="494016"/>
                </a:cubicBezTo>
                <a:cubicBezTo>
                  <a:pt x="1878971" y="355264"/>
                  <a:pt x="1446792" y="186942"/>
                  <a:pt x="1171562" y="111879"/>
                </a:cubicBezTo>
                <a:cubicBezTo>
                  <a:pt x="896332" y="36816"/>
                  <a:pt x="614278" y="-56444"/>
                  <a:pt x="420935" y="43640"/>
                </a:cubicBezTo>
                <a:cubicBezTo>
                  <a:pt x="227592" y="143724"/>
                  <a:pt x="-61285" y="491742"/>
                  <a:pt x="11503" y="712381"/>
                </a:cubicBezTo>
                <a:cubicBezTo>
                  <a:pt x="84291" y="933020"/>
                  <a:pt x="536942" y="1169581"/>
                  <a:pt x="857664" y="1367473"/>
                </a:cubicBezTo>
                <a:cubicBezTo>
                  <a:pt x="1178386" y="1565365"/>
                  <a:pt x="1687903" y="1967975"/>
                  <a:pt x="1935837" y="1899736"/>
                </a:cubicBezTo>
                <a:cubicBezTo>
                  <a:pt x="2183771" y="1831497"/>
                  <a:pt x="2308876" y="1178680"/>
                  <a:pt x="2331622" y="944393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8848" name="Freeform 78847"/>
          <p:cNvSpPr/>
          <p:nvPr/>
        </p:nvSpPr>
        <p:spPr bwMode="auto">
          <a:xfrm>
            <a:off x="3406242" y="1890942"/>
            <a:ext cx="3181731" cy="2580828"/>
          </a:xfrm>
          <a:custGeom>
            <a:avLst/>
            <a:gdLst>
              <a:gd name="connsiteX0" fmla="*/ 2939967 w 3181731"/>
              <a:gd name="connsiteY0" fmla="*/ 442825 h 2580828"/>
              <a:gd name="connsiteX1" fmla="*/ 2571477 w 3181731"/>
              <a:gd name="connsiteY1" fmla="*/ 101631 h 2580828"/>
              <a:gd name="connsiteX2" fmla="*/ 742677 w 3181731"/>
              <a:gd name="connsiteY2" fmla="*/ 47040 h 2580828"/>
              <a:gd name="connsiteX3" fmla="*/ 114880 w 3181731"/>
              <a:gd name="connsiteY3" fmla="*/ 729428 h 2580828"/>
              <a:gd name="connsiteX4" fmla="*/ 237710 w 3181731"/>
              <a:gd name="connsiteY4" fmla="*/ 2312568 h 2580828"/>
              <a:gd name="connsiteX5" fmla="*/ 2421352 w 3181731"/>
              <a:gd name="connsiteY5" fmla="*/ 2558228 h 2580828"/>
              <a:gd name="connsiteX6" fmla="*/ 3158331 w 3181731"/>
              <a:gd name="connsiteY6" fmla="*/ 2066909 h 2580828"/>
              <a:gd name="connsiteX7" fmla="*/ 2926319 w 3181731"/>
              <a:gd name="connsiteY7" fmla="*/ 333643 h 2580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1731" h="2580828">
                <a:moveTo>
                  <a:pt x="2939967" y="442825"/>
                </a:moveTo>
                <a:cubicBezTo>
                  <a:pt x="2938829" y="305210"/>
                  <a:pt x="2937692" y="167595"/>
                  <a:pt x="2571477" y="101631"/>
                </a:cubicBezTo>
                <a:cubicBezTo>
                  <a:pt x="2205262" y="35667"/>
                  <a:pt x="1152110" y="-57593"/>
                  <a:pt x="742677" y="47040"/>
                </a:cubicBezTo>
                <a:cubicBezTo>
                  <a:pt x="333244" y="151673"/>
                  <a:pt x="199041" y="351840"/>
                  <a:pt x="114880" y="729428"/>
                </a:cubicBezTo>
                <a:cubicBezTo>
                  <a:pt x="30719" y="1107016"/>
                  <a:pt x="-146702" y="2007768"/>
                  <a:pt x="237710" y="2312568"/>
                </a:cubicBezTo>
                <a:cubicBezTo>
                  <a:pt x="622122" y="2617368"/>
                  <a:pt x="1934582" y="2599171"/>
                  <a:pt x="2421352" y="2558228"/>
                </a:cubicBezTo>
                <a:cubicBezTo>
                  <a:pt x="2908122" y="2517285"/>
                  <a:pt x="3074170" y="2437673"/>
                  <a:pt x="3158331" y="2066909"/>
                </a:cubicBezTo>
                <a:cubicBezTo>
                  <a:pt x="3242492" y="1696145"/>
                  <a:pt x="3084405" y="1014894"/>
                  <a:pt x="2926319" y="333643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32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23" grpId="0" animBg="1"/>
      <p:bldP spid="24" grpId="0" animBg="1"/>
      <p:bldP spid="27" grpId="0" animBg="1"/>
      <p:bldP spid="78848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Pairwise matching: compares all record pairs in a block</a:t>
            </a:r>
          </a:p>
          <a:p>
            <a:pPr lvl="1"/>
            <a:r>
              <a:rPr lang="en-US" dirty="0" smtClean="0"/>
              <a:t>Computes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760439" y="2057400"/>
            <a:ext cx="1116361" cy="800009"/>
            <a:chOff x="1524000" y="2133600"/>
            <a:chExt cx="1556704" cy="1115568"/>
          </a:xfrm>
        </p:grpSpPr>
        <p:pic>
          <p:nvPicPr>
            <p:cNvPr id="7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Oval 70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7572034" y="5067391"/>
            <a:ext cx="1114766" cy="800009"/>
            <a:chOff x="6594584" y="4692452"/>
            <a:chExt cx="1554480" cy="1115568"/>
          </a:xfrm>
        </p:grpSpPr>
        <p:pic>
          <p:nvPicPr>
            <p:cNvPr id="75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Oval 75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686391" y="3152433"/>
            <a:ext cx="800009" cy="1114767"/>
            <a:chOff x="2727136" y="1905000"/>
            <a:chExt cx="1115568" cy="1554480"/>
          </a:xfrm>
        </p:grpSpPr>
        <p:pic>
          <p:nvPicPr>
            <p:cNvPr id="7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Oval 78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3733800" y="3152433"/>
            <a:ext cx="800009" cy="1114767"/>
            <a:chOff x="1785304" y="2895599"/>
            <a:chExt cx="1115568" cy="1554480"/>
          </a:xfrm>
        </p:grpSpPr>
        <p:pic>
          <p:nvPicPr>
            <p:cNvPr id="8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Oval 83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962400" y="4763475"/>
            <a:ext cx="1115127" cy="799125"/>
            <a:chOff x="4191001" y="3124200"/>
            <a:chExt cx="1554983" cy="1114335"/>
          </a:xfrm>
        </p:grpSpPr>
        <p:pic>
          <p:nvPicPr>
            <p:cNvPr id="8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" name="Oval 87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5067391" y="5133273"/>
            <a:ext cx="800009" cy="1115127"/>
            <a:chOff x="4410092" y="1905000"/>
            <a:chExt cx="1115568" cy="1554983"/>
          </a:xfrm>
        </p:grpSpPr>
        <p:pic>
          <p:nvPicPr>
            <p:cNvPr id="91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Oval 91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5638800" y="3124200"/>
            <a:ext cx="802197" cy="1114767"/>
            <a:chOff x="1066800" y="4498541"/>
            <a:chExt cx="1118619" cy="1554480"/>
          </a:xfrm>
        </p:grpSpPr>
        <p:pic>
          <p:nvPicPr>
            <p:cNvPr id="95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6" name="Group 95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97" name="Straight Connector 96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8" name="Straight Connector 97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9" name="Straight Connector 98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03" name="Group 102"/>
          <p:cNvGrpSpPr/>
          <p:nvPr/>
        </p:nvGrpSpPr>
        <p:grpSpPr>
          <a:xfrm>
            <a:off x="6705600" y="5208066"/>
            <a:ext cx="800210" cy="1116534"/>
            <a:chOff x="3880724" y="4312920"/>
            <a:chExt cx="1115849" cy="1556945"/>
          </a:xfrm>
        </p:grpSpPr>
        <p:pic>
          <p:nvPicPr>
            <p:cNvPr id="104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5" name="Group 104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106" name="Straight Connector 10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8" name="Straight Connector 10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9" name="Straight Connector 10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0" name="Straight Connector 10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12" name="Group 111"/>
          <p:cNvGrpSpPr/>
          <p:nvPr/>
        </p:nvGrpSpPr>
        <p:grpSpPr>
          <a:xfrm>
            <a:off x="6926306" y="2209800"/>
            <a:ext cx="800010" cy="1116680"/>
            <a:chOff x="6172199" y="2331720"/>
            <a:chExt cx="1115570" cy="1557148"/>
          </a:xfrm>
        </p:grpSpPr>
        <p:pic>
          <p:nvPicPr>
            <p:cNvPr id="113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4" name="Group 113"/>
            <p:cNvGrpSpPr/>
            <p:nvPr/>
          </p:nvGrpSpPr>
          <p:grpSpPr>
            <a:xfrm>
              <a:off x="6172199" y="2331720"/>
              <a:ext cx="1110374" cy="1554480"/>
              <a:chOff x="1066799" y="4498541"/>
              <a:chExt cx="1110374" cy="1554480"/>
            </a:xfrm>
          </p:grpSpPr>
          <p:cxnSp>
            <p:nvCxnSpPr>
              <p:cNvPr id="115" name="Straight Connector 114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6" name="Straight Connector 115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7" name="Straight Connector 116"/>
              <p:cNvCxnSpPr/>
              <p:nvPr/>
            </p:nvCxnSpPr>
            <p:spPr bwMode="auto">
              <a:xfrm>
                <a:off x="1066799" y="5486399"/>
                <a:ext cx="110732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9" name="Straight Connector 118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0" name="Straight Connector 119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21" name="Group 120"/>
          <p:cNvGrpSpPr/>
          <p:nvPr/>
        </p:nvGrpSpPr>
        <p:grpSpPr>
          <a:xfrm>
            <a:off x="5041160" y="2057400"/>
            <a:ext cx="1131040" cy="819681"/>
            <a:chOff x="1806108" y="4724400"/>
            <a:chExt cx="1577173" cy="1142999"/>
          </a:xfrm>
        </p:grpSpPr>
        <p:pic>
          <p:nvPicPr>
            <p:cNvPr id="12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3" name="Group 122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124" name="Straight Connector 12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0" name="Group 129"/>
          <p:cNvGrpSpPr/>
          <p:nvPr/>
        </p:nvGrpSpPr>
        <p:grpSpPr>
          <a:xfrm>
            <a:off x="6810034" y="4267200"/>
            <a:ext cx="1114766" cy="800009"/>
            <a:chOff x="4618315" y="4523232"/>
            <a:chExt cx="1554480" cy="1115568"/>
          </a:xfrm>
        </p:grpSpPr>
        <p:pic>
          <p:nvPicPr>
            <p:cNvPr id="131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2" name="Group 131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133" name="Straight Connector 132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4" name="Straight Connector 133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5" name="Straight Connector 134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7" name="Group 136"/>
          <p:cNvGrpSpPr/>
          <p:nvPr/>
        </p:nvGrpSpPr>
        <p:grpSpPr>
          <a:xfrm>
            <a:off x="7626375" y="3044759"/>
            <a:ext cx="1136625" cy="800009"/>
            <a:chOff x="6903720" y="2542032"/>
            <a:chExt cx="1584961" cy="1115568"/>
          </a:xfrm>
        </p:grpSpPr>
        <p:pic>
          <p:nvPicPr>
            <p:cNvPr id="138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9" name="Group 138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140" name="Straight Connector 13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1" name="Straight Connector 14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2" name="Straight Connector 14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46" name="Freeform 145"/>
          <p:cNvSpPr/>
          <p:nvPr/>
        </p:nvSpPr>
        <p:spPr bwMode="auto">
          <a:xfrm>
            <a:off x="6698025" y="2074460"/>
            <a:ext cx="2239433" cy="2035691"/>
          </a:xfrm>
          <a:custGeom>
            <a:avLst/>
            <a:gdLst>
              <a:gd name="connsiteX0" fmla="*/ 139503 w 2239433"/>
              <a:gd name="connsiteY0" fmla="*/ 54591 h 2035691"/>
              <a:gd name="connsiteX1" fmla="*/ 16674 w 2239433"/>
              <a:gd name="connsiteY1" fmla="*/ 805218 h 2035691"/>
              <a:gd name="connsiteX2" fmla="*/ 426106 w 2239433"/>
              <a:gd name="connsiteY2" fmla="*/ 1433015 h 2035691"/>
              <a:gd name="connsiteX3" fmla="*/ 1449688 w 2239433"/>
              <a:gd name="connsiteY3" fmla="*/ 2033516 h 2035691"/>
              <a:gd name="connsiteX4" fmla="*/ 2227611 w 2239433"/>
              <a:gd name="connsiteY4" fmla="*/ 1596788 h 2035691"/>
              <a:gd name="connsiteX5" fmla="*/ 1831826 w 2239433"/>
              <a:gd name="connsiteY5" fmla="*/ 655092 h 2035691"/>
              <a:gd name="connsiteX6" fmla="*/ 685414 w 2239433"/>
              <a:gd name="connsiteY6" fmla="*/ 0 h 2035691"/>
              <a:gd name="connsiteX7" fmla="*/ 139503 w 2239433"/>
              <a:gd name="connsiteY7" fmla="*/ 54591 h 2035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39433" h="2035691">
                <a:moveTo>
                  <a:pt x="139503" y="54591"/>
                </a:moveTo>
                <a:cubicBezTo>
                  <a:pt x="28046" y="188794"/>
                  <a:pt x="-31093" y="575481"/>
                  <a:pt x="16674" y="805218"/>
                </a:cubicBezTo>
                <a:cubicBezTo>
                  <a:pt x="64441" y="1034955"/>
                  <a:pt x="187270" y="1228299"/>
                  <a:pt x="426106" y="1433015"/>
                </a:cubicBezTo>
                <a:cubicBezTo>
                  <a:pt x="664942" y="1637731"/>
                  <a:pt x="1149437" y="2006221"/>
                  <a:pt x="1449688" y="2033516"/>
                </a:cubicBezTo>
                <a:cubicBezTo>
                  <a:pt x="1749939" y="2060811"/>
                  <a:pt x="2163921" y="1826525"/>
                  <a:pt x="2227611" y="1596788"/>
                </a:cubicBezTo>
                <a:cubicBezTo>
                  <a:pt x="2291301" y="1367051"/>
                  <a:pt x="2088859" y="921223"/>
                  <a:pt x="1831826" y="655092"/>
                </a:cubicBezTo>
                <a:cubicBezTo>
                  <a:pt x="1574793" y="388961"/>
                  <a:pt x="972017" y="97809"/>
                  <a:pt x="685414" y="0"/>
                </a:cubicBezTo>
                <a:cubicBezTo>
                  <a:pt x="398811" y="-97809"/>
                  <a:pt x="250960" y="-79612"/>
                  <a:pt x="139503" y="54591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7" name="Freeform 146"/>
          <p:cNvSpPr/>
          <p:nvPr/>
        </p:nvSpPr>
        <p:spPr bwMode="auto">
          <a:xfrm>
            <a:off x="6500594" y="4119408"/>
            <a:ext cx="2326357" cy="2414466"/>
          </a:xfrm>
          <a:custGeom>
            <a:avLst/>
            <a:gdLst>
              <a:gd name="connsiteX0" fmla="*/ 1592528 w 2326357"/>
              <a:gd name="connsiteY0" fmla="*/ 425296 h 2414466"/>
              <a:gd name="connsiteX1" fmla="*/ 1183096 w 2326357"/>
              <a:gd name="connsiteY1" fmla="*/ 29511 h 2414466"/>
              <a:gd name="connsiteX2" fmla="*/ 350582 w 2326357"/>
              <a:gd name="connsiteY2" fmla="*/ 111398 h 2414466"/>
              <a:gd name="connsiteX3" fmla="*/ 36684 w 2326357"/>
              <a:gd name="connsiteY3" fmla="*/ 766491 h 2414466"/>
              <a:gd name="connsiteX4" fmla="*/ 23036 w 2326357"/>
              <a:gd name="connsiteY4" fmla="*/ 1435231 h 2414466"/>
              <a:gd name="connsiteX5" fmla="*/ 186809 w 2326357"/>
              <a:gd name="connsiteY5" fmla="*/ 2308688 h 2414466"/>
              <a:gd name="connsiteX6" fmla="*/ 1278630 w 2326357"/>
              <a:gd name="connsiteY6" fmla="*/ 2349631 h 2414466"/>
              <a:gd name="connsiteX7" fmla="*/ 2220325 w 2326357"/>
              <a:gd name="connsiteY7" fmla="*/ 1858311 h 2414466"/>
              <a:gd name="connsiteX8" fmla="*/ 2233973 w 2326357"/>
              <a:gd name="connsiteY8" fmla="*/ 1175923 h 2414466"/>
              <a:gd name="connsiteX9" fmla="*/ 1592528 w 2326357"/>
              <a:gd name="connsiteY9" fmla="*/ 425296 h 241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26357" h="2414466">
                <a:moveTo>
                  <a:pt x="1592528" y="425296"/>
                </a:moveTo>
                <a:cubicBezTo>
                  <a:pt x="1417382" y="234227"/>
                  <a:pt x="1390087" y="81827"/>
                  <a:pt x="1183096" y="29511"/>
                </a:cubicBezTo>
                <a:cubicBezTo>
                  <a:pt x="976105" y="-22805"/>
                  <a:pt x="541651" y="-11432"/>
                  <a:pt x="350582" y="111398"/>
                </a:cubicBezTo>
                <a:cubicBezTo>
                  <a:pt x="159513" y="234228"/>
                  <a:pt x="91275" y="545852"/>
                  <a:pt x="36684" y="766491"/>
                </a:cubicBezTo>
                <a:cubicBezTo>
                  <a:pt x="-17907" y="987130"/>
                  <a:pt x="-1985" y="1178198"/>
                  <a:pt x="23036" y="1435231"/>
                </a:cubicBezTo>
                <a:cubicBezTo>
                  <a:pt x="48057" y="1692264"/>
                  <a:pt x="-22457" y="2156288"/>
                  <a:pt x="186809" y="2308688"/>
                </a:cubicBezTo>
                <a:cubicBezTo>
                  <a:pt x="396075" y="2461088"/>
                  <a:pt x="939711" y="2424694"/>
                  <a:pt x="1278630" y="2349631"/>
                </a:cubicBezTo>
                <a:cubicBezTo>
                  <a:pt x="1617549" y="2274568"/>
                  <a:pt x="2061101" y="2053929"/>
                  <a:pt x="2220325" y="1858311"/>
                </a:cubicBezTo>
                <a:cubicBezTo>
                  <a:pt x="2379549" y="1662693"/>
                  <a:pt x="2338606" y="1410209"/>
                  <a:pt x="2233973" y="1175923"/>
                </a:cubicBezTo>
                <a:cubicBezTo>
                  <a:pt x="2129340" y="941637"/>
                  <a:pt x="1767674" y="616365"/>
                  <a:pt x="1592528" y="425296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8" name="Freeform 147"/>
          <p:cNvSpPr/>
          <p:nvPr/>
        </p:nvSpPr>
        <p:spPr bwMode="auto">
          <a:xfrm>
            <a:off x="3673393" y="4569303"/>
            <a:ext cx="2335110" cy="1907432"/>
          </a:xfrm>
          <a:custGeom>
            <a:avLst/>
            <a:gdLst>
              <a:gd name="connsiteX0" fmla="*/ 2331622 w 2335110"/>
              <a:gd name="connsiteY0" fmla="*/ 944393 h 1907432"/>
              <a:gd name="connsiteX1" fmla="*/ 2072314 w 2335110"/>
              <a:gd name="connsiteY1" fmla="*/ 494016 h 1907432"/>
              <a:gd name="connsiteX2" fmla="*/ 1171562 w 2335110"/>
              <a:gd name="connsiteY2" fmla="*/ 111879 h 1907432"/>
              <a:gd name="connsiteX3" fmla="*/ 420935 w 2335110"/>
              <a:gd name="connsiteY3" fmla="*/ 43640 h 1907432"/>
              <a:gd name="connsiteX4" fmla="*/ 11503 w 2335110"/>
              <a:gd name="connsiteY4" fmla="*/ 712381 h 1907432"/>
              <a:gd name="connsiteX5" fmla="*/ 857664 w 2335110"/>
              <a:gd name="connsiteY5" fmla="*/ 1367473 h 1907432"/>
              <a:gd name="connsiteX6" fmla="*/ 1935837 w 2335110"/>
              <a:gd name="connsiteY6" fmla="*/ 1899736 h 1907432"/>
              <a:gd name="connsiteX7" fmla="*/ 2331622 w 2335110"/>
              <a:gd name="connsiteY7" fmla="*/ 944393 h 190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5110" h="1907432">
                <a:moveTo>
                  <a:pt x="2331622" y="944393"/>
                </a:moveTo>
                <a:cubicBezTo>
                  <a:pt x="2354368" y="710106"/>
                  <a:pt x="2265657" y="632768"/>
                  <a:pt x="2072314" y="494016"/>
                </a:cubicBezTo>
                <a:cubicBezTo>
                  <a:pt x="1878971" y="355264"/>
                  <a:pt x="1446792" y="186942"/>
                  <a:pt x="1171562" y="111879"/>
                </a:cubicBezTo>
                <a:cubicBezTo>
                  <a:pt x="896332" y="36816"/>
                  <a:pt x="614278" y="-56444"/>
                  <a:pt x="420935" y="43640"/>
                </a:cubicBezTo>
                <a:cubicBezTo>
                  <a:pt x="227592" y="143724"/>
                  <a:pt x="-61285" y="491742"/>
                  <a:pt x="11503" y="712381"/>
                </a:cubicBezTo>
                <a:cubicBezTo>
                  <a:pt x="84291" y="933020"/>
                  <a:pt x="536942" y="1169581"/>
                  <a:pt x="857664" y="1367473"/>
                </a:cubicBezTo>
                <a:cubicBezTo>
                  <a:pt x="1178386" y="1565365"/>
                  <a:pt x="1687903" y="1967975"/>
                  <a:pt x="1935837" y="1899736"/>
                </a:cubicBezTo>
                <a:cubicBezTo>
                  <a:pt x="2183771" y="1831497"/>
                  <a:pt x="2308876" y="1178680"/>
                  <a:pt x="2331622" y="944393"/>
                </a:cubicBez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9" name="Freeform 148"/>
          <p:cNvSpPr/>
          <p:nvPr/>
        </p:nvSpPr>
        <p:spPr bwMode="auto">
          <a:xfrm>
            <a:off x="3406242" y="1890942"/>
            <a:ext cx="3181731" cy="2580828"/>
          </a:xfrm>
          <a:custGeom>
            <a:avLst/>
            <a:gdLst>
              <a:gd name="connsiteX0" fmla="*/ 2939967 w 3181731"/>
              <a:gd name="connsiteY0" fmla="*/ 442825 h 2580828"/>
              <a:gd name="connsiteX1" fmla="*/ 2571477 w 3181731"/>
              <a:gd name="connsiteY1" fmla="*/ 101631 h 2580828"/>
              <a:gd name="connsiteX2" fmla="*/ 742677 w 3181731"/>
              <a:gd name="connsiteY2" fmla="*/ 47040 h 2580828"/>
              <a:gd name="connsiteX3" fmla="*/ 114880 w 3181731"/>
              <a:gd name="connsiteY3" fmla="*/ 729428 h 2580828"/>
              <a:gd name="connsiteX4" fmla="*/ 237710 w 3181731"/>
              <a:gd name="connsiteY4" fmla="*/ 2312568 h 2580828"/>
              <a:gd name="connsiteX5" fmla="*/ 2421352 w 3181731"/>
              <a:gd name="connsiteY5" fmla="*/ 2558228 h 2580828"/>
              <a:gd name="connsiteX6" fmla="*/ 3158331 w 3181731"/>
              <a:gd name="connsiteY6" fmla="*/ 2066909 h 2580828"/>
              <a:gd name="connsiteX7" fmla="*/ 2926319 w 3181731"/>
              <a:gd name="connsiteY7" fmla="*/ 333643 h 2580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1731" h="2580828">
                <a:moveTo>
                  <a:pt x="2939967" y="442825"/>
                </a:moveTo>
                <a:cubicBezTo>
                  <a:pt x="2938829" y="305210"/>
                  <a:pt x="2937692" y="167595"/>
                  <a:pt x="2571477" y="101631"/>
                </a:cubicBezTo>
                <a:cubicBezTo>
                  <a:pt x="2205262" y="35667"/>
                  <a:pt x="1152110" y="-57593"/>
                  <a:pt x="742677" y="47040"/>
                </a:cubicBezTo>
                <a:cubicBezTo>
                  <a:pt x="333244" y="151673"/>
                  <a:pt x="199041" y="351840"/>
                  <a:pt x="114880" y="729428"/>
                </a:cubicBezTo>
                <a:cubicBezTo>
                  <a:pt x="30719" y="1107016"/>
                  <a:pt x="-146702" y="2007768"/>
                  <a:pt x="237710" y="2312568"/>
                </a:cubicBezTo>
                <a:cubicBezTo>
                  <a:pt x="622122" y="2617368"/>
                  <a:pt x="1934582" y="2599171"/>
                  <a:pt x="2421352" y="2558228"/>
                </a:cubicBezTo>
                <a:cubicBezTo>
                  <a:pt x="2908122" y="2517285"/>
                  <a:pt x="3074170" y="2437673"/>
                  <a:pt x="3158331" y="2066909"/>
                </a:cubicBezTo>
                <a:cubicBezTo>
                  <a:pt x="3242492" y="1696145"/>
                  <a:pt x="3084405" y="1014894"/>
                  <a:pt x="2926319" y="333643"/>
                </a:cubicBezTo>
              </a:path>
            </a:pathLst>
          </a:cu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7806519" y="2565779"/>
            <a:ext cx="409433" cy="354842"/>
          </a:xfrm>
          <a:custGeom>
            <a:avLst/>
            <a:gdLst>
              <a:gd name="connsiteX0" fmla="*/ 0 w 409433"/>
              <a:gd name="connsiteY0" fmla="*/ 0 h 354842"/>
              <a:gd name="connsiteX1" fmla="*/ 300251 w 409433"/>
              <a:gd name="connsiteY1" fmla="*/ 122830 h 354842"/>
              <a:gd name="connsiteX2" fmla="*/ 409433 w 409433"/>
              <a:gd name="connsiteY2" fmla="*/ 354842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9433" h="354842">
                <a:moveTo>
                  <a:pt x="0" y="0"/>
                </a:moveTo>
                <a:cubicBezTo>
                  <a:pt x="116006" y="31845"/>
                  <a:pt x="232012" y="63690"/>
                  <a:pt x="300251" y="122830"/>
                </a:cubicBezTo>
                <a:cubicBezTo>
                  <a:pt x="368490" y="181970"/>
                  <a:pt x="388961" y="268406"/>
                  <a:pt x="409433" y="354842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3724495" y="2743200"/>
            <a:ext cx="124174" cy="464024"/>
          </a:xfrm>
          <a:custGeom>
            <a:avLst/>
            <a:gdLst>
              <a:gd name="connsiteX0" fmla="*/ 69583 w 124174"/>
              <a:gd name="connsiteY0" fmla="*/ 464024 h 464024"/>
              <a:gd name="connsiteX1" fmla="*/ 1344 w 124174"/>
              <a:gd name="connsiteY1" fmla="*/ 177421 h 464024"/>
              <a:gd name="connsiteX2" fmla="*/ 124174 w 124174"/>
              <a:gd name="connsiteY2" fmla="*/ 0 h 4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174" h="464024">
                <a:moveTo>
                  <a:pt x="69583" y="464024"/>
                </a:moveTo>
                <a:cubicBezTo>
                  <a:pt x="30914" y="359391"/>
                  <a:pt x="-7754" y="254758"/>
                  <a:pt x="1344" y="177421"/>
                </a:cubicBezTo>
                <a:cubicBezTo>
                  <a:pt x="10442" y="100084"/>
                  <a:pt x="67308" y="50042"/>
                  <a:pt x="124174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4503761" y="5663821"/>
            <a:ext cx="436729" cy="259671"/>
          </a:xfrm>
          <a:custGeom>
            <a:avLst/>
            <a:gdLst>
              <a:gd name="connsiteX0" fmla="*/ 436729 w 436729"/>
              <a:gd name="connsiteY0" fmla="*/ 259307 h 259671"/>
              <a:gd name="connsiteX1" fmla="*/ 136478 w 436729"/>
              <a:gd name="connsiteY1" fmla="*/ 218364 h 259671"/>
              <a:gd name="connsiteX2" fmla="*/ 0 w 436729"/>
              <a:gd name="connsiteY2" fmla="*/ 0 h 259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6729" h="259671">
                <a:moveTo>
                  <a:pt x="436729" y="259307"/>
                </a:moveTo>
                <a:cubicBezTo>
                  <a:pt x="322997" y="260444"/>
                  <a:pt x="209266" y="261582"/>
                  <a:pt x="136478" y="218364"/>
                </a:cubicBezTo>
                <a:cubicBezTo>
                  <a:pt x="63690" y="175146"/>
                  <a:pt x="0" y="0"/>
                  <a:pt x="0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Freeform 22"/>
          <p:cNvSpPr/>
          <p:nvPr/>
        </p:nvSpPr>
        <p:spPr bwMode="auto">
          <a:xfrm>
            <a:off x="7519916" y="5950424"/>
            <a:ext cx="586854" cy="220433"/>
          </a:xfrm>
          <a:custGeom>
            <a:avLst/>
            <a:gdLst>
              <a:gd name="connsiteX0" fmla="*/ 0 w 586854"/>
              <a:gd name="connsiteY0" fmla="*/ 191069 h 220433"/>
              <a:gd name="connsiteX1" fmla="*/ 368490 w 586854"/>
              <a:gd name="connsiteY1" fmla="*/ 204716 h 220433"/>
              <a:gd name="connsiteX2" fmla="*/ 586854 w 586854"/>
              <a:gd name="connsiteY2" fmla="*/ 0 h 220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6854" h="220433">
                <a:moveTo>
                  <a:pt x="0" y="191069"/>
                </a:moveTo>
                <a:cubicBezTo>
                  <a:pt x="135340" y="213815"/>
                  <a:pt x="270681" y="236561"/>
                  <a:pt x="368490" y="204716"/>
                </a:cubicBezTo>
                <a:cubicBezTo>
                  <a:pt x="466299" y="172871"/>
                  <a:pt x="586854" y="0"/>
                  <a:pt x="586854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4899453" y="2702257"/>
            <a:ext cx="232105" cy="354842"/>
          </a:xfrm>
          <a:custGeom>
            <a:avLst/>
            <a:gdLst>
              <a:gd name="connsiteX0" fmla="*/ 41037 w 232105"/>
              <a:gd name="connsiteY0" fmla="*/ 354842 h 354842"/>
              <a:gd name="connsiteX1" fmla="*/ 13741 w 232105"/>
              <a:gd name="connsiteY1" fmla="*/ 136477 h 354842"/>
              <a:gd name="connsiteX2" fmla="*/ 232105 w 232105"/>
              <a:gd name="connsiteY2" fmla="*/ 0 h 3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05" h="354842">
                <a:moveTo>
                  <a:pt x="41037" y="354842"/>
                </a:moveTo>
                <a:cubicBezTo>
                  <a:pt x="11466" y="275229"/>
                  <a:pt x="-18104" y="195617"/>
                  <a:pt x="13741" y="136477"/>
                </a:cubicBezTo>
                <a:cubicBezTo>
                  <a:pt x="45586" y="77337"/>
                  <a:pt x="232105" y="0"/>
                  <a:pt x="232105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8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146" grpId="0" animBg="1"/>
      <p:bldP spid="147" grpId="0" animBg="1"/>
      <p:bldP spid="148" grpId="0" animBg="1"/>
      <p:bldP spid="149" grpId="0" animBg="1"/>
      <p:bldP spid="15" grpId="0" animBg="1"/>
      <p:bldP spid="16" grpId="0" animBg="1"/>
      <p:bldP spid="17" grpId="0" animBg="1"/>
      <p:bldP spid="23" grpId="0" animBg="1"/>
      <p:bldP spid="25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Clustering: groups sets of records into entities</a:t>
            </a:r>
          </a:p>
          <a:p>
            <a:pPr lvl="1"/>
            <a:r>
              <a:rPr lang="en-US" dirty="0" smtClean="0"/>
              <a:t>Ensures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117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75755" y="2743200"/>
              <a:ext cx="114326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Blocking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noFill/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08009" y="4141113"/>
              <a:ext cx="2278765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Pairwise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939855" y="5207913"/>
              <a:ext cx="132946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Clustering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03" name="Group 102"/>
          <p:cNvGrpSpPr/>
          <p:nvPr/>
        </p:nvGrpSpPr>
        <p:grpSpPr>
          <a:xfrm>
            <a:off x="3760439" y="2161833"/>
            <a:ext cx="1116361" cy="800009"/>
            <a:chOff x="1524000" y="2133600"/>
            <a:chExt cx="1556704" cy="1115568"/>
          </a:xfrm>
        </p:grpSpPr>
        <p:pic>
          <p:nvPicPr>
            <p:cNvPr id="104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" name="Oval 104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6858000" y="4343400"/>
            <a:ext cx="1114766" cy="800009"/>
            <a:chOff x="6594584" y="4692452"/>
            <a:chExt cx="1554480" cy="1115568"/>
          </a:xfrm>
        </p:grpSpPr>
        <p:pic>
          <p:nvPicPr>
            <p:cNvPr id="109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0" name="Oval 109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4648200" y="2009433"/>
            <a:ext cx="800009" cy="1114767"/>
            <a:chOff x="2727136" y="1905000"/>
            <a:chExt cx="1115568" cy="1554480"/>
          </a:xfrm>
        </p:grpSpPr>
        <p:pic>
          <p:nvPicPr>
            <p:cNvPr id="11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" name="Oval 112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3962400" y="2695233"/>
            <a:ext cx="800009" cy="1114767"/>
            <a:chOff x="1785304" y="2895599"/>
            <a:chExt cx="1115568" cy="1554480"/>
          </a:xfrm>
        </p:grpSpPr>
        <p:pic>
          <p:nvPicPr>
            <p:cNvPr id="11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" name="Oval 117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9" name="Oval 118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599873" y="5449275"/>
            <a:ext cx="1115127" cy="799125"/>
            <a:chOff x="4191001" y="3124200"/>
            <a:chExt cx="1554983" cy="1114335"/>
          </a:xfrm>
        </p:grpSpPr>
        <p:pic>
          <p:nvPicPr>
            <p:cNvPr id="121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" name="Oval 121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3" name="Oval 122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4800600" y="4572000"/>
            <a:ext cx="800009" cy="1115127"/>
            <a:chOff x="4410092" y="1905000"/>
            <a:chExt cx="1115568" cy="1554983"/>
          </a:xfrm>
        </p:grpSpPr>
        <p:pic>
          <p:nvPicPr>
            <p:cNvPr id="125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6" name="Oval 125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7" name="Oval 126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4964960" y="3228633"/>
            <a:ext cx="802197" cy="1114767"/>
            <a:chOff x="1066800" y="4498541"/>
            <a:chExt cx="1118619" cy="1554480"/>
          </a:xfrm>
        </p:grpSpPr>
        <p:pic>
          <p:nvPicPr>
            <p:cNvPr id="129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0" name="Group 129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131" name="Straight Connector 130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3" name="Straight Connector 132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4" name="Straight Connector 133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5" name="Straight Connector 134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7" name="Group 136"/>
          <p:cNvGrpSpPr/>
          <p:nvPr/>
        </p:nvGrpSpPr>
        <p:grpSpPr>
          <a:xfrm>
            <a:off x="6705600" y="5208066"/>
            <a:ext cx="800210" cy="1116534"/>
            <a:chOff x="3880724" y="4312920"/>
            <a:chExt cx="1115849" cy="1556945"/>
          </a:xfrm>
        </p:grpSpPr>
        <p:pic>
          <p:nvPicPr>
            <p:cNvPr id="138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9" name="Group 138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140" name="Straight Connector 13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1" name="Straight Connector 14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2" name="Straight Connector 14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46" name="Group 145"/>
          <p:cNvGrpSpPr/>
          <p:nvPr/>
        </p:nvGrpSpPr>
        <p:grpSpPr>
          <a:xfrm>
            <a:off x="6926306" y="2209800"/>
            <a:ext cx="800010" cy="1116680"/>
            <a:chOff x="6172199" y="2331720"/>
            <a:chExt cx="1115570" cy="1557148"/>
          </a:xfrm>
        </p:grpSpPr>
        <p:pic>
          <p:nvPicPr>
            <p:cNvPr id="147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8" name="Group 147"/>
            <p:cNvGrpSpPr/>
            <p:nvPr/>
          </p:nvGrpSpPr>
          <p:grpSpPr>
            <a:xfrm>
              <a:off x="6172199" y="2331720"/>
              <a:ext cx="1110374" cy="1554480"/>
              <a:chOff x="1066799" y="4498541"/>
              <a:chExt cx="1110374" cy="1554480"/>
            </a:xfrm>
          </p:grpSpPr>
          <p:cxnSp>
            <p:nvCxnSpPr>
              <p:cNvPr id="149" name="Straight Connector 14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0" name="Straight Connector 14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1" name="Straight Connector 150"/>
              <p:cNvCxnSpPr/>
              <p:nvPr/>
            </p:nvCxnSpPr>
            <p:spPr bwMode="auto">
              <a:xfrm>
                <a:off x="1066799" y="5486399"/>
                <a:ext cx="110732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2" name="Straight Connector 15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3" name="Straight Connector 15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4" name="Straight Connector 15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55" name="Group 154"/>
          <p:cNvGrpSpPr/>
          <p:nvPr/>
        </p:nvGrpSpPr>
        <p:grpSpPr>
          <a:xfrm>
            <a:off x="5498360" y="3381033"/>
            <a:ext cx="1131040" cy="819681"/>
            <a:chOff x="1806108" y="4724400"/>
            <a:chExt cx="1577173" cy="1142999"/>
          </a:xfrm>
        </p:grpSpPr>
        <p:pic>
          <p:nvPicPr>
            <p:cNvPr id="15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7" name="Group 156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158" name="Straight Connector 15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9" name="Straight Connector 15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0" name="Straight Connector 15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1" name="Straight Connector 16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2" name="Straight Connector 16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3" name="Straight Connector 16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64" name="Group 163"/>
          <p:cNvGrpSpPr/>
          <p:nvPr/>
        </p:nvGrpSpPr>
        <p:grpSpPr>
          <a:xfrm>
            <a:off x="7239000" y="5372191"/>
            <a:ext cx="1114766" cy="800009"/>
            <a:chOff x="4618315" y="4523232"/>
            <a:chExt cx="1554480" cy="1115568"/>
          </a:xfrm>
        </p:grpSpPr>
        <p:pic>
          <p:nvPicPr>
            <p:cNvPr id="165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6" name="Group 165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167" name="Straight Connector 16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8" name="Straight Connector 16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9" name="Straight Connector 168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0" name="Straight Connector 169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71" name="Group 170"/>
          <p:cNvGrpSpPr/>
          <p:nvPr/>
        </p:nvGrpSpPr>
        <p:grpSpPr>
          <a:xfrm>
            <a:off x="7467600" y="2362200"/>
            <a:ext cx="1136625" cy="800009"/>
            <a:chOff x="6903720" y="2542032"/>
            <a:chExt cx="1584961" cy="1115568"/>
          </a:xfrm>
        </p:grpSpPr>
        <p:pic>
          <p:nvPicPr>
            <p:cNvPr id="172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3" name="Group 172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174" name="Straight Connector 17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5" name="Straight Connector 17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6" name="Straight Connector 17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9" name="Straight Connector 17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60280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Emerging topics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5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: dealing with billions of records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Map-reduce based record linkage [VCL10, KTR12]</a:t>
            </a:r>
          </a:p>
          <a:p>
            <a:pPr lvl="1"/>
            <a:r>
              <a:rPr lang="en-US" dirty="0" smtClean="0"/>
              <a:t>Adaptive record blocking [DNS+12, MKB12, VN12]</a:t>
            </a:r>
          </a:p>
          <a:p>
            <a:pPr lvl="1"/>
            <a:r>
              <a:rPr lang="en-US" dirty="0"/>
              <a:t>Blocking in heterogeneous data spaces [</a:t>
            </a:r>
            <a:r>
              <a:rPr lang="en-US" dirty="0" smtClean="0"/>
              <a:t>PIP+12, PKP+13]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 smtClean="0"/>
              <a:t>Incremental record linkage [WGM10, WGM13]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5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Schema alignment: mapping of </a:t>
            </a:r>
            <a:r>
              <a:rPr lang="en-US" b="1" dirty="0" smtClean="0">
                <a:solidFill>
                  <a:srgbClr val="C00000"/>
                </a:solidFill>
              </a:rPr>
              <a:t>structure </a:t>
            </a:r>
            <a:r>
              <a:rPr lang="en-US" dirty="0" smtClean="0"/>
              <a:t>(e.g., shape)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Schema Alignment</a:t>
              </a:r>
              <a:endParaRPr lang="en-US" sz="2200" b="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914400" y="39624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Record Linkage</a:t>
              </a:r>
              <a:endParaRPr lang="en-US" sz="2200" b="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/>
                <a:t>Data Fusion</a:t>
              </a:r>
              <a:endParaRPr lang="en-US" sz="2200" b="0" dirty="0"/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76804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79" y="275093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800600" y="3162978"/>
            <a:ext cx="1439916" cy="2009743"/>
            <a:chOff x="4800600" y="3162978"/>
            <a:chExt cx="1439916" cy="2009743"/>
          </a:xfrm>
        </p:grpSpPr>
        <p:pic>
          <p:nvPicPr>
            <p:cNvPr id="7680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162978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806" name="Picture 6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900919" y="3977640"/>
              <a:ext cx="1292224" cy="1097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2" name="Straight Connector 21"/>
          <p:cNvCxnSpPr/>
          <p:nvPr/>
        </p:nvCxnSpPr>
        <p:spPr bwMode="auto">
          <a:xfrm flipV="1">
            <a:off x="6400800" y="3276600"/>
            <a:ext cx="433873" cy="3048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6400800" y="3166646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33" name="Oval 32"/>
          <p:cNvSpPr/>
          <p:nvPr/>
        </p:nvSpPr>
        <p:spPr bwMode="auto">
          <a:xfrm>
            <a:off x="5284565" y="3619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665565" y="3771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89365" y="35814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8" name="Picture 5" descr="C:\Users\divesh\Desktop\jigsaw puzzle piece r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73" y="4530179"/>
            <a:ext cx="1414463" cy="118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Oval 38"/>
          <p:cNvSpPr/>
          <p:nvPr/>
        </p:nvSpPr>
        <p:spPr bwMode="auto">
          <a:xfrm>
            <a:off x="7315200" y="49647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7646765" y="50673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5275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0" grpId="0"/>
      <p:bldP spid="33" grpId="0" animBg="1"/>
      <p:bldP spid="34" grpId="0" animBg="1"/>
      <p:bldP spid="35" grpId="0" animBg="1"/>
      <p:bldP spid="39" grpId="0" animBg="1"/>
      <p:bldP spid="40" grpId="0" animBg="1"/>
      <p:bldP spid="29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Record Linkage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Variety</a:t>
            </a:r>
          </a:p>
          <a:p>
            <a:pPr lvl="1"/>
            <a:r>
              <a:rPr lang="en-US" dirty="0" smtClean="0"/>
              <a:t>Matching structured and unstructured data [KGA+11, KTT+12]</a:t>
            </a:r>
          </a:p>
          <a:p>
            <a:pPr lvl="1"/>
            <a:r>
              <a:rPr lang="en-US" dirty="0" smtClean="0"/>
              <a:t>Matching Web tables and catalogs [LSC10]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b="1" dirty="0"/>
          </a:p>
          <a:p>
            <a:pPr lvl="1"/>
            <a:r>
              <a:rPr lang="en-US" dirty="0" smtClean="0"/>
              <a:t>Linking </a:t>
            </a:r>
            <a:r>
              <a:rPr lang="en-US" dirty="0"/>
              <a:t>temporal records [LDM+11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with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product offers: 1000s of stores, millions of products</a:t>
            </a:r>
          </a:p>
          <a:p>
            <a:pPr lvl="1"/>
            <a:r>
              <a:rPr lang="en-US" dirty="0" smtClean="0"/>
              <a:t>Product </a:t>
            </a:r>
            <a:r>
              <a:rPr lang="en-US" dirty="0"/>
              <a:t>offers are </a:t>
            </a:r>
            <a:r>
              <a:rPr lang="en-US" dirty="0" smtClean="0"/>
              <a:t>terse, unstructured text</a:t>
            </a:r>
          </a:p>
          <a:p>
            <a:pPr lvl="1"/>
            <a:r>
              <a:rPr lang="en-US" dirty="0"/>
              <a:t>Many similar but different product </a:t>
            </a:r>
            <a:r>
              <a:rPr lang="en-US" dirty="0" smtClean="0"/>
              <a:t>offers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" descr="C:\Users\divesh\Documents\PrintScreen Files\ScreenShot00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74" y="3105433"/>
            <a:ext cx="4721626" cy="337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2590800" y="3048000"/>
            <a:ext cx="4114800" cy="91440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590800" y="4191000"/>
            <a:ext cx="4114800" cy="91440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2590800" y="5334000"/>
            <a:ext cx="4114800" cy="91440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6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divesh\Documents\PrintScreen Files\ScreenShot00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24200"/>
            <a:ext cx="5181600" cy="339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with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product offers: 1000s of stores, millions of products</a:t>
            </a:r>
          </a:p>
          <a:p>
            <a:pPr lvl="1"/>
            <a:r>
              <a:rPr lang="en-US" dirty="0" smtClean="0"/>
              <a:t>Product </a:t>
            </a:r>
            <a:r>
              <a:rPr lang="en-US" dirty="0"/>
              <a:t>offers are </a:t>
            </a:r>
            <a:r>
              <a:rPr lang="en-US" dirty="0" smtClean="0"/>
              <a:t>terse, unstructured text</a:t>
            </a:r>
          </a:p>
          <a:p>
            <a:pPr lvl="1"/>
            <a:r>
              <a:rPr lang="en-US" dirty="0"/>
              <a:t>Many similar but different product </a:t>
            </a:r>
            <a:r>
              <a:rPr lang="en-US" dirty="0" smtClean="0"/>
              <a:t>offers</a:t>
            </a:r>
          </a:p>
          <a:p>
            <a:pPr lvl="1"/>
            <a:r>
              <a:rPr lang="en-US" dirty="0"/>
              <a:t>Same product has </a:t>
            </a:r>
            <a:r>
              <a:rPr lang="en-US" dirty="0" smtClean="0"/>
              <a:t>different </a:t>
            </a:r>
            <a:r>
              <a:rPr lang="en-US" dirty="0"/>
              <a:t>descriptions, </a:t>
            </a:r>
            <a:r>
              <a:rPr lang="en-US" dirty="0" smtClean="0"/>
              <a:t>missing + wrong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743200" y="3048000"/>
            <a:ext cx="4114800" cy="118872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743200" y="5334000"/>
            <a:ext cx="4114800" cy="118872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2895600" y="5806440"/>
            <a:ext cx="118872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632960" y="548640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6" name="Straight Arrow Connector 5"/>
          <p:cNvCxnSpPr>
            <a:stCxn id="11" idx="7"/>
            <a:endCxn id="12" idx="2"/>
          </p:cNvCxnSpPr>
          <p:nvPr/>
        </p:nvCxnSpPr>
        <p:spPr bwMode="auto">
          <a:xfrm flipV="1">
            <a:off x="3910236" y="5669280"/>
            <a:ext cx="722724" cy="1907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846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with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product offers: 1000s of stores, millions of products</a:t>
            </a:r>
          </a:p>
          <a:p>
            <a:pPr lvl="1"/>
            <a:r>
              <a:rPr lang="en-US" dirty="0" smtClean="0"/>
              <a:t>Product </a:t>
            </a:r>
            <a:r>
              <a:rPr lang="en-US" dirty="0"/>
              <a:t>offers are </a:t>
            </a:r>
            <a:r>
              <a:rPr lang="en-US" dirty="0" smtClean="0"/>
              <a:t>terse, unstructured text</a:t>
            </a:r>
          </a:p>
          <a:p>
            <a:pPr lvl="1"/>
            <a:r>
              <a:rPr lang="en-US" dirty="0"/>
              <a:t>Many similar but different product </a:t>
            </a:r>
            <a:r>
              <a:rPr lang="en-US" dirty="0" smtClean="0"/>
              <a:t>offers</a:t>
            </a:r>
          </a:p>
          <a:p>
            <a:pPr lvl="1"/>
            <a:r>
              <a:rPr lang="en-US" dirty="0"/>
              <a:t>Same product has </a:t>
            </a:r>
            <a:r>
              <a:rPr lang="en-US" dirty="0" smtClean="0"/>
              <a:t>different </a:t>
            </a:r>
            <a:r>
              <a:rPr lang="en-US" dirty="0"/>
              <a:t>descriptions, </a:t>
            </a:r>
            <a:r>
              <a:rPr lang="en-US" dirty="0" smtClean="0"/>
              <a:t>missing + wrong values</a:t>
            </a:r>
          </a:p>
          <a:p>
            <a:endParaRPr lang="en-US" dirty="0"/>
          </a:p>
          <a:p>
            <a:r>
              <a:rPr lang="en-US" dirty="0"/>
              <a:t>Challenging </a:t>
            </a:r>
            <a:r>
              <a:rPr lang="en-US" dirty="0" smtClean="0"/>
              <a:t>scenarios </a:t>
            </a:r>
            <a:r>
              <a:rPr lang="en-US" dirty="0"/>
              <a:t>for record linkage</a:t>
            </a:r>
          </a:p>
          <a:p>
            <a:pPr lvl="1"/>
            <a:r>
              <a:rPr lang="en-US" dirty="0" smtClean="0"/>
              <a:t>Matching structured specifications with unstructured offers</a:t>
            </a:r>
          </a:p>
          <a:p>
            <a:pPr lvl="1"/>
            <a:r>
              <a:rPr lang="en-US" dirty="0" smtClean="0"/>
              <a:t>Matching unstructured offers with each 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68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 [KGA+11]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matching offers to specifications with high precision</a:t>
            </a:r>
          </a:p>
          <a:p>
            <a:pPr lvl="1"/>
            <a:r>
              <a:rPr lang="en-US" dirty="0" smtClean="0"/>
              <a:t>Product specifications are structured: set of (name, value) pairs</a:t>
            </a:r>
          </a:p>
          <a:p>
            <a:pPr lvl="1"/>
            <a:r>
              <a:rPr lang="en-US" dirty="0"/>
              <a:t>Product offers are </a:t>
            </a:r>
            <a:r>
              <a:rPr lang="en-US" dirty="0" smtClean="0"/>
              <a:t>terse, unstructured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124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691977"/>
              </p:ext>
            </p:extLst>
          </p:nvPr>
        </p:nvGraphicFramePr>
        <p:xfrm>
          <a:off x="862901" y="3205480"/>
          <a:ext cx="34804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246"/>
                <a:gridCol w="177025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Attribute Name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Attribute 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digital camera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</a:t>
                      </a:r>
                      <a:r>
                        <a:rPr lang="en-US" baseline="0" dirty="0" smtClean="0"/>
                        <a:t> 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 </a:t>
                      </a:r>
                      <a:r>
                        <a:rPr lang="en-US" dirty="0" err="1" smtClean="0"/>
                        <a:t>Lumix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DMC-FX07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megapixel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silver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9" name="Picture 5" descr="C:\Users\divesh\Documents\PrintScreen Files\ScreenShot00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124200"/>
            <a:ext cx="4648200" cy="304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8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matching offers to specifications with high precision</a:t>
            </a:r>
          </a:p>
          <a:p>
            <a:pPr lvl="1"/>
            <a:r>
              <a:rPr lang="en-US" dirty="0" smtClean="0"/>
              <a:t>Product specifications are structured: set of (name, value) pairs</a:t>
            </a:r>
          </a:p>
          <a:p>
            <a:pPr lvl="1"/>
            <a:r>
              <a:rPr lang="en-US" dirty="0"/>
              <a:t>Product offers are </a:t>
            </a:r>
            <a:r>
              <a:rPr lang="en-US" dirty="0" smtClean="0"/>
              <a:t>terse, unstructured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4400" y="3200400"/>
            <a:ext cx="4151201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Panasonic </a:t>
            </a:r>
            <a:r>
              <a:rPr lang="en-US" sz="1800" b="0" dirty="0" err="1" smtClean="0">
                <a:solidFill>
                  <a:srgbClr val="000000"/>
                </a:solidFill>
              </a:rPr>
              <a:t>Lumix</a:t>
            </a:r>
            <a:r>
              <a:rPr lang="en-US" sz="1800" b="0" dirty="0" smtClean="0">
                <a:solidFill>
                  <a:srgbClr val="000000"/>
                </a:solidFill>
              </a:rPr>
              <a:t> DMC-FX07 digital camera</a:t>
            </a:r>
          </a:p>
          <a:p>
            <a:r>
              <a:rPr lang="en-US" sz="1800" b="0" dirty="0" smtClean="0">
                <a:solidFill>
                  <a:srgbClr val="000000"/>
                </a:solidFill>
              </a:rPr>
              <a:t>7.2 megapixel, 2.5”, 3.6x , LCD monitor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4306669"/>
            <a:ext cx="3034164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Panasonic DMC-FX07EB digital</a:t>
            </a:r>
          </a:p>
          <a:p>
            <a:r>
              <a:rPr lang="en-US" sz="1800" b="0" dirty="0" smtClean="0">
                <a:solidFill>
                  <a:srgbClr val="000000"/>
                </a:solidFill>
              </a:rPr>
              <a:t>camera silver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5373469"/>
            <a:ext cx="238308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err="1" smtClean="0">
                <a:solidFill>
                  <a:srgbClr val="000000"/>
                </a:solidFill>
              </a:rPr>
              <a:t>Lumix</a:t>
            </a:r>
            <a:r>
              <a:rPr lang="en-US" sz="1800" b="0" dirty="0" smtClean="0">
                <a:solidFill>
                  <a:srgbClr val="000000"/>
                </a:solidFill>
              </a:rPr>
              <a:t> FX07EB-S, 7.2MP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771943"/>
              </p:ext>
            </p:extLst>
          </p:nvPr>
        </p:nvGraphicFramePr>
        <p:xfrm>
          <a:off x="862901" y="3205480"/>
          <a:ext cx="34804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246"/>
                <a:gridCol w="177025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Attribute Name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Attribute Value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digital camera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product</a:t>
                      </a:r>
                      <a:r>
                        <a:rPr lang="en-US" baseline="0" dirty="0" smtClean="0"/>
                        <a:t> 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Panasonic </a:t>
                      </a:r>
                      <a:r>
                        <a:rPr lang="en-US" dirty="0" err="1" smtClean="0"/>
                        <a:t>Lumix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DMC-FX07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 megapixel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silver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79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idea: optimal parse of (unstructured) offer </a:t>
            </a:r>
            <a:r>
              <a:rPr lang="en-US" dirty="0" err="1" smtClean="0"/>
              <a:t>wrt</a:t>
            </a:r>
            <a:r>
              <a:rPr lang="en-US" dirty="0" smtClean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</a:t>
            </a:r>
          </a:p>
          <a:p>
            <a:pPr lvl="1"/>
            <a:r>
              <a:rPr lang="en-US" dirty="0" smtClean="0"/>
              <a:t>Use inverted index built on specification values</a:t>
            </a:r>
          </a:p>
          <a:p>
            <a:pPr lvl="1"/>
            <a:r>
              <a:rPr lang="en-US" dirty="0" smtClean="0"/>
              <a:t>Tag all n-grams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solidFill>
                  <a:srgbClr val="000000"/>
                </a:solidFill>
              </a:rPr>
              <a:t>Panasonic </a:t>
            </a:r>
            <a:r>
              <a:rPr lang="en-US" sz="1600" b="0" dirty="0" err="1" smtClean="0">
                <a:solidFill>
                  <a:srgbClr val="000000"/>
                </a:solidFill>
              </a:rPr>
              <a:t>Lumix</a:t>
            </a:r>
            <a:r>
              <a:rPr lang="en-US" sz="1600" b="0" dirty="0" smtClean="0">
                <a:solidFill>
                  <a:srgbClr val="000000"/>
                </a:solidFill>
              </a:rPr>
              <a:t> DMC-FX07 digital camera </a:t>
            </a:r>
          </a:p>
          <a:p>
            <a:r>
              <a:rPr lang="en-US" sz="1600" b="0" dirty="0">
                <a:solidFill>
                  <a:srgbClr val="000000"/>
                </a:solidFill>
              </a:rPr>
              <a:t> </a:t>
            </a:r>
            <a:r>
              <a:rPr lang="en-US" sz="1600" b="0" dirty="0" smtClean="0">
                <a:solidFill>
                  <a:srgbClr val="000000"/>
                </a:solidFill>
              </a:rPr>
              <a:t>7.2 megapixel, 2.5”, 3.6x, LCD monitor</a:t>
            </a: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brand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product line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model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resolution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diagonal,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height,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zoom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178186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solidFill>
                  <a:srgbClr val="000000"/>
                </a:solidFill>
              </a:rPr>
              <a:t>Panasonic </a:t>
            </a:r>
            <a:r>
              <a:rPr lang="en-US" sz="1600" b="0" dirty="0" err="1" smtClean="0">
                <a:solidFill>
                  <a:srgbClr val="000000"/>
                </a:solidFill>
              </a:rPr>
              <a:t>Lumix</a:t>
            </a:r>
            <a:r>
              <a:rPr lang="en-US" sz="1600" b="0" dirty="0" smtClean="0">
                <a:solidFill>
                  <a:srgbClr val="000000"/>
                </a:solidFill>
              </a:rPr>
              <a:t> DMC-FX07 digital camera </a:t>
            </a:r>
          </a:p>
          <a:p>
            <a:r>
              <a:rPr lang="en-US" sz="1600" b="0" dirty="0">
                <a:solidFill>
                  <a:srgbClr val="000000"/>
                </a:solidFill>
              </a:rPr>
              <a:t> </a:t>
            </a:r>
            <a:r>
              <a:rPr lang="en-US" sz="1600" b="0" dirty="0" smtClean="0">
                <a:solidFill>
                  <a:srgbClr val="000000"/>
                </a:solidFill>
              </a:rPr>
              <a:t>7.2 megapixel, 2.5”, 3.6x, LCD monitor</a:t>
            </a: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brand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product line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model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resolution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diagonal,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height,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zoom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18374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solidFill>
                  <a:srgbClr val="000000"/>
                </a:solidFill>
              </a:rPr>
              <a:t>Panasonic </a:t>
            </a:r>
            <a:r>
              <a:rPr lang="en-US" sz="1600" b="0" dirty="0" err="1" smtClean="0">
                <a:solidFill>
                  <a:srgbClr val="000000"/>
                </a:solidFill>
              </a:rPr>
              <a:t>Lumix</a:t>
            </a:r>
            <a:r>
              <a:rPr lang="en-US" sz="1600" b="0" dirty="0" smtClean="0">
                <a:solidFill>
                  <a:srgbClr val="000000"/>
                </a:solidFill>
              </a:rPr>
              <a:t> DMC-FX07 digital camera </a:t>
            </a:r>
          </a:p>
          <a:p>
            <a:r>
              <a:rPr lang="en-US" sz="1600" b="0" dirty="0">
                <a:solidFill>
                  <a:srgbClr val="000000"/>
                </a:solidFill>
              </a:rPr>
              <a:t> </a:t>
            </a:r>
            <a:r>
              <a:rPr lang="en-US" sz="1600" b="0" dirty="0" smtClean="0">
                <a:solidFill>
                  <a:srgbClr val="000000"/>
                </a:solidFill>
              </a:rPr>
              <a:t>7.2 megapixel, 2.5”, 3.6x, LCD monitor</a:t>
            </a: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brand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product line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model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resolution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diagonal</a:t>
            </a:r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,</a:t>
            </a:r>
          </a:p>
          <a:p>
            <a:pPr algn="ctr"/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height,</a:t>
            </a:r>
          </a:p>
          <a:p>
            <a:pPr algn="ctr"/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zoom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421386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</a:t>
            </a:r>
          </a:p>
          <a:p>
            <a:pPr lvl="1"/>
            <a:r>
              <a:rPr lang="en-US" dirty="0" smtClean="0"/>
              <a:t>Combination of tags such that each attribute has distinct value</a:t>
            </a:r>
          </a:p>
          <a:p>
            <a:pPr lvl="1"/>
            <a:r>
              <a:rPr lang="en-US" dirty="0" smtClean="0"/>
              <a:t># depends on ambiguities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063" y="4364950"/>
            <a:ext cx="3843937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solidFill>
                  <a:srgbClr val="000000"/>
                </a:solidFill>
              </a:rPr>
              <a:t>Panasonic </a:t>
            </a:r>
            <a:r>
              <a:rPr lang="en-US" sz="1600" b="0" dirty="0" err="1" smtClean="0">
                <a:solidFill>
                  <a:srgbClr val="000000"/>
                </a:solidFill>
              </a:rPr>
              <a:t>Lumix</a:t>
            </a:r>
            <a:r>
              <a:rPr lang="en-US" sz="1600" b="0" dirty="0" smtClean="0">
                <a:solidFill>
                  <a:srgbClr val="000000"/>
                </a:solidFill>
              </a:rPr>
              <a:t> DMC-FX07 digital camera </a:t>
            </a:r>
          </a:p>
          <a:p>
            <a:r>
              <a:rPr lang="en-US" sz="1600" b="0" dirty="0">
                <a:solidFill>
                  <a:srgbClr val="000000"/>
                </a:solidFill>
              </a:rPr>
              <a:t> </a:t>
            </a:r>
            <a:r>
              <a:rPr lang="en-US" sz="1600" b="0" dirty="0" smtClean="0">
                <a:solidFill>
                  <a:srgbClr val="000000"/>
                </a:solidFill>
              </a:rPr>
              <a:t>7.2 megapixel, 2.5”, 3.6x, LCD monitor</a:t>
            </a:r>
            <a:endParaRPr lang="en-US" sz="1600" b="0" dirty="0">
              <a:solidFill>
                <a:srgbClr val="000000"/>
              </a:solidFill>
            </a:endParaRPr>
          </a:p>
        </p:txBody>
      </p:sp>
      <p:sp>
        <p:nvSpPr>
          <p:cNvPr id="9" name="Left Brace 8"/>
          <p:cNvSpPr/>
          <p:nvPr/>
        </p:nvSpPr>
        <p:spPr bwMode="auto">
          <a:xfrm rot="5400000">
            <a:off x="4861560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Left Brace 9"/>
          <p:cNvSpPr/>
          <p:nvPr/>
        </p:nvSpPr>
        <p:spPr bwMode="auto">
          <a:xfrm rot="5400000">
            <a:off x="5474775" y="3587710"/>
            <a:ext cx="457200" cy="54864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Left Brace 10"/>
          <p:cNvSpPr/>
          <p:nvPr/>
        </p:nvSpPr>
        <p:spPr bwMode="auto">
          <a:xfrm rot="5400000">
            <a:off x="6328215" y="3816310"/>
            <a:ext cx="274320" cy="82296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Left Brace 11"/>
          <p:cNvSpPr/>
          <p:nvPr/>
        </p:nvSpPr>
        <p:spPr bwMode="auto">
          <a:xfrm rot="-5400000">
            <a:off x="5078535" y="4517350"/>
            <a:ext cx="274320" cy="11887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" name="Left Brace 12"/>
          <p:cNvSpPr/>
          <p:nvPr/>
        </p:nvSpPr>
        <p:spPr bwMode="auto">
          <a:xfrm rot="-5400000">
            <a:off x="577957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4" name="Left Brace 13"/>
          <p:cNvSpPr/>
          <p:nvPr/>
        </p:nvSpPr>
        <p:spPr bwMode="auto">
          <a:xfrm rot="-5400000">
            <a:off x="6373935" y="4974550"/>
            <a:ext cx="27432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Left Brace 14"/>
          <p:cNvSpPr/>
          <p:nvPr/>
        </p:nvSpPr>
        <p:spPr bwMode="auto">
          <a:xfrm rot="-5400000">
            <a:off x="6663495" y="5081230"/>
            <a:ext cx="548640" cy="27432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Left Brace 16"/>
          <p:cNvSpPr/>
          <p:nvPr/>
        </p:nvSpPr>
        <p:spPr bwMode="auto">
          <a:xfrm rot="5400000">
            <a:off x="5151120" y="3039070"/>
            <a:ext cx="274320" cy="1463040"/>
          </a:xfrm>
          <a:prstGeom prst="leftBrac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8200" y="3735943"/>
            <a:ext cx="74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brand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24400" y="3191470"/>
            <a:ext cx="1337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product line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12540" y="3736538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model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4473" y="5248870"/>
            <a:ext cx="11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resolution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68532" y="5477470"/>
            <a:ext cx="10608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diagonal,</a:t>
            </a:r>
          </a:p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height</a:t>
            </a:r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,</a:t>
            </a:r>
          </a:p>
          <a:p>
            <a:pPr algn="ctr"/>
            <a:r>
              <a:rPr lang="en-US" sz="1800" dirty="0" smtClean="0">
                <a:solidFill>
                  <a:srgbClr val="FFFFFF">
                    <a:lumMod val="85000"/>
                  </a:srgbClr>
                </a:solidFill>
              </a:rPr>
              <a:t>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68726" y="5260538"/>
            <a:ext cx="70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zoom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2539" y="5468540"/>
            <a:ext cx="133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display type</a:t>
            </a:r>
          </a:p>
        </p:txBody>
      </p:sp>
    </p:spTree>
    <p:extLst>
      <p:ext uri="{BB962C8B-B14F-4D97-AF65-F5344CB8AC3E}">
        <p14:creationId xmlns:p14="http://schemas.microsoft.com/office/powerpoint/2010/main" val="280135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content </a:t>
            </a:r>
            <a:r>
              <a:rPr lang="en-US" dirty="0" smtClean="0"/>
              <a:t>(e.g., color,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84" y="4392889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25080" y="27646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391" y="2743200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2032" y="272337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Oval 32"/>
          <p:cNvSpPr/>
          <p:nvPr/>
        </p:nvSpPr>
        <p:spPr bwMode="auto">
          <a:xfrm>
            <a:off x="7543800" y="31740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7875365" y="3276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419600" y="4800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4800600" y="49530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4724400" y="47625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4598765" y="31242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4751165" y="33528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4522565" y="34290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943600" y="2971800"/>
            <a:ext cx="457200" cy="216813"/>
            <a:chOff x="6248400" y="5955387"/>
            <a:chExt cx="457200" cy="216813"/>
          </a:xfrm>
        </p:grpSpPr>
        <p:sp>
          <p:nvSpPr>
            <p:cNvPr id="31" name="Oval 3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189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parse, optimal parse</a:t>
            </a:r>
          </a:p>
          <a:p>
            <a:pPr lvl="1"/>
            <a:r>
              <a:rPr lang="en-US" dirty="0" smtClean="0"/>
              <a:t>Optimal parse depends on the product specification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827629"/>
              </p:ext>
            </p:extLst>
          </p:nvPr>
        </p:nvGraphicFramePr>
        <p:xfrm>
          <a:off x="957516" y="3347720"/>
          <a:ext cx="7798179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284"/>
                <a:gridCol w="50218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Product</a:t>
                      </a:r>
                      <a:r>
                        <a:rPr lang="en-US" baseline="0" dirty="0" smtClean="0"/>
                        <a:t> s</a:t>
                      </a:r>
                      <a:r>
                        <a:rPr lang="en-US" dirty="0" smtClean="0"/>
                        <a:t>pecification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Optimal</a:t>
                      </a:r>
                      <a:r>
                        <a:rPr lang="en-US" baseline="0" dirty="0" smtClean="0"/>
                        <a:t> Parse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             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Panasonic</a:t>
                      </a:r>
                    </a:p>
                    <a:p>
                      <a:r>
                        <a:rPr lang="en-US" dirty="0" smtClean="0"/>
                        <a:t>product line   </a:t>
                      </a:r>
                      <a:r>
                        <a:rPr lang="en-US" baseline="0" dirty="0" err="1" smtClean="0"/>
                        <a:t>Lumix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model             DMC-FX05</a:t>
                      </a:r>
                    </a:p>
                    <a:p>
                      <a:r>
                        <a:rPr lang="en-US" dirty="0" smtClean="0"/>
                        <a:t>diagonal         2.5</a:t>
                      </a:r>
                      <a:r>
                        <a:rPr lang="en-US" baseline="0" dirty="0" smtClean="0"/>
                        <a:t> in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brand              Panasonic</a:t>
                      </a:r>
                    </a:p>
                    <a:p>
                      <a:r>
                        <a:rPr lang="en-US" dirty="0" smtClean="0"/>
                        <a:t>model             DMC-FX07</a:t>
                      </a:r>
                    </a:p>
                    <a:p>
                      <a:r>
                        <a:rPr lang="en-US" dirty="0" smtClean="0"/>
                        <a:t>resolution</a:t>
                      </a:r>
                      <a:r>
                        <a:rPr lang="en-US" baseline="0" dirty="0" smtClean="0"/>
                        <a:t>      7.2 megapixel</a:t>
                      </a:r>
                    </a:p>
                    <a:p>
                      <a:r>
                        <a:rPr lang="en-US" baseline="0" dirty="0" smtClean="0"/>
                        <a:t>zoom              3.6x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4309463" y="3563620"/>
            <a:ext cx="3843937" cy="1341121"/>
            <a:chOff x="4538063" y="3892510"/>
            <a:chExt cx="3843937" cy="1341121"/>
          </a:xfrm>
        </p:grpSpPr>
        <p:sp>
          <p:nvSpPr>
            <p:cNvPr id="5" name="TextBox 4"/>
            <p:cNvSpPr txBox="1"/>
            <p:nvPr/>
          </p:nvSpPr>
          <p:spPr>
            <a:xfrm>
              <a:off x="4538063" y="4364950"/>
              <a:ext cx="3843937" cy="5847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solidFill>
                    <a:srgbClr val="000000"/>
                  </a:solidFill>
                </a:rPr>
                <a:t>Panasonic </a:t>
              </a:r>
              <a:r>
                <a:rPr lang="en-US" sz="1600" b="0" dirty="0" err="1" smtClean="0">
                  <a:solidFill>
                    <a:srgbClr val="000000"/>
                  </a:solidFill>
                </a:rPr>
                <a:t>Lumix</a:t>
              </a:r>
              <a:r>
                <a:rPr lang="en-US" sz="1600" b="0" dirty="0" smtClean="0">
                  <a:solidFill>
                    <a:srgbClr val="000000"/>
                  </a:solidFill>
                </a:rPr>
                <a:t> DMC-FX07 digital camera </a:t>
              </a:r>
            </a:p>
            <a:p>
              <a:r>
                <a:rPr lang="en-US" sz="1600" b="0" dirty="0">
                  <a:solidFill>
                    <a:srgbClr val="000000"/>
                  </a:solidFill>
                </a:rPr>
                <a:t> </a:t>
              </a:r>
              <a:r>
                <a:rPr lang="en-US" sz="1600" b="0" dirty="0" smtClean="0">
                  <a:solidFill>
                    <a:srgbClr val="000000"/>
                  </a:solidFill>
                </a:rPr>
                <a:t>7.2 megapixel, 2.5”, 3.6x, LCD monitor</a:t>
              </a:r>
              <a:endParaRPr lang="en-US" sz="1600" b="0" dirty="0">
                <a:solidFill>
                  <a:srgbClr val="000000"/>
                </a:solidFill>
              </a:endParaRPr>
            </a:p>
          </p:txBody>
        </p:sp>
        <p:sp>
          <p:nvSpPr>
            <p:cNvPr id="9" name="Left Brace 8"/>
            <p:cNvSpPr/>
            <p:nvPr/>
          </p:nvSpPr>
          <p:spPr bwMode="auto">
            <a:xfrm rot="5400000">
              <a:off x="48615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Left Brace 9"/>
            <p:cNvSpPr/>
            <p:nvPr/>
          </p:nvSpPr>
          <p:spPr bwMode="auto">
            <a:xfrm rot="5400000">
              <a:off x="5566215" y="3938230"/>
              <a:ext cx="274320" cy="54864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Left Brace 10"/>
            <p:cNvSpPr/>
            <p:nvPr/>
          </p:nvSpPr>
          <p:spPr bwMode="auto">
            <a:xfrm rot="5400000">
              <a:off x="6202680" y="3907750"/>
              <a:ext cx="274320" cy="64008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Left Brace 11"/>
            <p:cNvSpPr/>
            <p:nvPr/>
          </p:nvSpPr>
          <p:spPr bwMode="auto">
            <a:xfrm rot="16200000">
              <a:off x="5078535" y="4502111"/>
              <a:ext cx="274320" cy="11887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3" name="Left Brace 12"/>
            <p:cNvSpPr/>
            <p:nvPr/>
          </p:nvSpPr>
          <p:spPr bwMode="auto">
            <a:xfrm rot="16200000">
              <a:off x="59167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 rot="16200000">
              <a:off x="63739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5" name="Left Brace 14"/>
            <p:cNvSpPr/>
            <p:nvPr/>
          </p:nvSpPr>
          <p:spPr bwMode="auto">
            <a:xfrm rot="16200000">
              <a:off x="680065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7" name="Left Brace 16"/>
            <p:cNvSpPr/>
            <p:nvPr/>
          </p:nvSpPr>
          <p:spPr bwMode="auto">
            <a:xfrm rot="5400000">
              <a:off x="5151120" y="3298150"/>
              <a:ext cx="274320" cy="14630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09463" y="4737099"/>
            <a:ext cx="3843937" cy="1341121"/>
            <a:chOff x="4538063" y="3892510"/>
            <a:chExt cx="3843937" cy="1341121"/>
          </a:xfrm>
        </p:grpSpPr>
        <p:sp>
          <p:nvSpPr>
            <p:cNvPr id="26" name="TextBox 25"/>
            <p:cNvSpPr txBox="1"/>
            <p:nvPr/>
          </p:nvSpPr>
          <p:spPr>
            <a:xfrm>
              <a:off x="4538063" y="4364950"/>
              <a:ext cx="3843937" cy="58477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0" dirty="0" smtClean="0">
                  <a:solidFill>
                    <a:srgbClr val="000000"/>
                  </a:solidFill>
                </a:rPr>
                <a:t>Panasonic </a:t>
              </a:r>
              <a:r>
                <a:rPr lang="en-US" sz="1600" b="0" dirty="0" err="1" smtClean="0">
                  <a:solidFill>
                    <a:srgbClr val="000000"/>
                  </a:solidFill>
                </a:rPr>
                <a:t>Lumix</a:t>
              </a:r>
              <a:r>
                <a:rPr lang="en-US" sz="1600" b="0" dirty="0" smtClean="0">
                  <a:solidFill>
                    <a:srgbClr val="000000"/>
                  </a:solidFill>
                </a:rPr>
                <a:t> DMC-FX07 digital camera </a:t>
              </a:r>
            </a:p>
            <a:p>
              <a:r>
                <a:rPr lang="en-US" sz="1600" b="0" dirty="0">
                  <a:solidFill>
                    <a:srgbClr val="000000"/>
                  </a:solidFill>
                </a:rPr>
                <a:t> </a:t>
              </a:r>
              <a:r>
                <a:rPr lang="en-US" sz="1600" b="0" dirty="0" smtClean="0">
                  <a:solidFill>
                    <a:srgbClr val="000000"/>
                  </a:solidFill>
                </a:rPr>
                <a:t>7.2 megapixel, 2.5”, 3.6x, LCD monitor</a:t>
              </a:r>
              <a:endParaRPr lang="en-US" sz="1600" b="0" dirty="0">
                <a:solidFill>
                  <a:srgbClr val="000000"/>
                </a:solidFill>
              </a:endParaRPr>
            </a:p>
          </p:txBody>
        </p:sp>
        <p:sp>
          <p:nvSpPr>
            <p:cNvPr id="27" name="Left Brace 26"/>
            <p:cNvSpPr/>
            <p:nvPr/>
          </p:nvSpPr>
          <p:spPr bwMode="auto">
            <a:xfrm rot="5400000">
              <a:off x="48615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8" name="Left Brace 27"/>
            <p:cNvSpPr/>
            <p:nvPr/>
          </p:nvSpPr>
          <p:spPr bwMode="auto">
            <a:xfrm rot="5400000">
              <a:off x="5566215" y="3938230"/>
              <a:ext cx="274320" cy="5486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9" name="Left Brace 28"/>
            <p:cNvSpPr/>
            <p:nvPr/>
          </p:nvSpPr>
          <p:spPr bwMode="auto">
            <a:xfrm rot="5400000">
              <a:off x="6309360" y="3816310"/>
              <a:ext cx="274320" cy="82296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0" name="Left Brace 29"/>
            <p:cNvSpPr/>
            <p:nvPr/>
          </p:nvSpPr>
          <p:spPr bwMode="auto">
            <a:xfrm rot="16200000">
              <a:off x="5078535" y="4502111"/>
              <a:ext cx="274320" cy="11887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1" name="Left Brace 30"/>
            <p:cNvSpPr/>
            <p:nvPr/>
          </p:nvSpPr>
          <p:spPr bwMode="auto">
            <a:xfrm rot="16200000">
              <a:off x="59167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2" name="Left Brace 31"/>
            <p:cNvSpPr/>
            <p:nvPr/>
          </p:nvSpPr>
          <p:spPr bwMode="auto">
            <a:xfrm rot="16200000">
              <a:off x="637393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3" name="Left Brace 32"/>
            <p:cNvSpPr/>
            <p:nvPr/>
          </p:nvSpPr>
          <p:spPr bwMode="auto">
            <a:xfrm rot="16200000">
              <a:off x="6800655" y="4959311"/>
              <a:ext cx="274320" cy="27432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Left Brace 33"/>
            <p:cNvSpPr/>
            <p:nvPr/>
          </p:nvSpPr>
          <p:spPr bwMode="auto">
            <a:xfrm rot="5400000">
              <a:off x="5151120" y="3298150"/>
              <a:ext cx="274320" cy="1463040"/>
            </a:xfrm>
            <a:prstGeom prst="leftBrace">
              <a:avLst/>
            </a:prstGeom>
            <a:noFill/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0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Structured +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Key idea: optimal parse of (unstructured) offer </a:t>
            </a:r>
            <a:r>
              <a:rPr lang="en-US" dirty="0" err="1"/>
              <a:t>wrt</a:t>
            </a:r>
            <a:r>
              <a:rPr lang="en-US" dirty="0"/>
              <a:t> specification</a:t>
            </a:r>
          </a:p>
          <a:p>
            <a:endParaRPr lang="en-US" dirty="0"/>
          </a:p>
          <a:p>
            <a:r>
              <a:rPr lang="en-US" dirty="0" smtClean="0"/>
              <a:t>Semantic parse of offers: tagging, plausible parse, optimal parse</a:t>
            </a:r>
          </a:p>
          <a:p>
            <a:endParaRPr lang="en-US" dirty="0"/>
          </a:p>
          <a:p>
            <a:r>
              <a:rPr lang="en-US" dirty="0" smtClean="0"/>
              <a:t>Finding specification with largest match probability is now easy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imilarity feature vector between offer and specification: {-1, 0, 1}*</a:t>
            </a:r>
          </a:p>
          <a:p>
            <a:pPr lvl="1"/>
            <a:r>
              <a:rPr lang="en-US" dirty="0" smtClean="0"/>
              <a:t>Use binary logistic regression to learn weights of each feature</a:t>
            </a:r>
          </a:p>
          <a:p>
            <a:pPr lvl="1"/>
            <a:r>
              <a:rPr lang="en-US" dirty="0" smtClean="0"/>
              <a:t>Blocking 1: use classifier to categorize offers into product categories</a:t>
            </a:r>
          </a:p>
          <a:p>
            <a:pPr lvl="1"/>
            <a:r>
              <a:rPr lang="en-US" dirty="0" smtClean="0"/>
              <a:t>Blocking 2: identify candidates with ≥ 1 high-weighted features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5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Unstructured Data [KTT+12]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Motivation: matching </a:t>
            </a:r>
            <a:r>
              <a:rPr lang="en-US" dirty="0" smtClean="0"/>
              <a:t>product offers with each other</a:t>
            </a:r>
          </a:p>
          <a:p>
            <a:pPr lvl="1"/>
            <a:r>
              <a:rPr lang="en-US" dirty="0" smtClean="0"/>
              <a:t>No structured specification available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2" name="Picture 5" descr="C:\Users\divesh\Documents\PrintScreen Files\ScreenShot00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5181600" cy="339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divesh\Documents\PrintScreen Files\ScreenShot004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74" y="3105433"/>
            <a:ext cx="4721626" cy="337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400800" y="2263914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34200" y="3254514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1230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product titles are verbose, heterogeneous [KTT+12]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40252"/>
            <a:ext cx="6934200" cy="370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9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matching based on product titles is difficult [KTT+12]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276475"/>
            <a:ext cx="725805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6995160" y="413004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648200" y="342900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4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Potential solution: extract and use identifiers</a:t>
            </a:r>
          </a:p>
          <a:p>
            <a:pPr lvl="1"/>
            <a:r>
              <a:rPr lang="en-US" dirty="0" smtClean="0"/>
              <a:t>UPC, GTIN (global trade item number) often unavailable</a:t>
            </a:r>
          </a:p>
          <a:p>
            <a:endParaRPr lang="en-US" dirty="0"/>
          </a:p>
          <a:p>
            <a:r>
              <a:rPr lang="en-US" dirty="0" smtClean="0"/>
              <a:t>Product code</a:t>
            </a:r>
          </a:p>
          <a:p>
            <a:pPr lvl="1"/>
            <a:r>
              <a:rPr lang="en-US" dirty="0" smtClean="0"/>
              <a:t>Manufacturer-specific identifier, e.g., DMC-FX07, DMC-SZ3</a:t>
            </a:r>
          </a:p>
          <a:p>
            <a:pPr lvl="1"/>
            <a:r>
              <a:rPr lang="en-US" dirty="0" smtClean="0"/>
              <a:t>Utilize to differentiate similar but different products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9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Matching Unstructured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Product code extraction</a:t>
            </a:r>
          </a:p>
          <a:p>
            <a:pPr lvl="1"/>
            <a:r>
              <a:rPr lang="en-US" dirty="0" smtClean="0"/>
              <a:t>Key step: web verification via consistency of manufacturer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05100"/>
            <a:ext cx="7824788" cy="31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98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r>
              <a:rPr lang="en-US" dirty="0" smtClean="0"/>
              <a:t> [KTR12]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despite use of blocking, record linkage is expensive</a:t>
            </a:r>
          </a:p>
          <a:p>
            <a:pPr lvl="1"/>
            <a:r>
              <a:rPr lang="en-US" dirty="0" smtClean="0"/>
              <a:t>Can record linkage be effectively parallelized?</a:t>
            </a:r>
          </a:p>
          <a:p>
            <a:endParaRPr lang="en-US" dirty="0"/>
          </a:p>
          <a:p>
            <a:r>
              <a:rPr lang="en-US" dirty="0" smtClean="0"/>
              <a:t>Basic: use </a:t>
            </a:r>
            <a:r>
              <a:rPr lang="en-US" dirty="0" err="1" smtClean="0"/>
              <a:t>MapReduce</a:t>
            </a:r>
            <a:r>
              <a:rPr lang="en-US" dirty="0" smtClean="0"/>
              <a:t> to execute blocking-based RL in parallel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Map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can read records, redistribute based on blocking key</a:t>
            </a:r>
          </a:p>
          <a:p>
            <a:pPr lvl="1"/>
            <a:r>
              <a:rPr lang="en-US" dirty="0" smtClean="0"/>
              <a:t>All entities of the same block are assigned to same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</a:t>
            </a:r>
          </a:p>
          <a:p>
            <a:pPr lvl="1"/>
            <a:r>
              <a:rPr lang="en-US" dirty="0" smtClean="0"/>
              <a:t>Different blocks matched in </a:t>
            </a:r>
            <a:r>
              <a:rPr lang="en-US" b="1" dirty="0" smtClean="0">
                <a:solidFill>
                  <a:srgbClr val="C00000"/>
                </a:solidFill>
              </a:rPr>
              <a:t>parallel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by multiple Reduce 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49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data skew → unbalanced workload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295400" y="2402935"/>
            <a:ext cx="1116361" cy="800009"/>
            <a:chOff x="1524000" y="2133600"/>
            <a:chExt cx="1556704" cy="1115568"/>
          </a:xfrm>
        </p:grpSpPr>
        <p:pic>
          <p:nvPicPr>
            <p:cNvPr id="11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8" name="Oval 117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9" name="Oval 118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0" name="Oval 119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352800" y="2362200"/>
            <a:ext cx="800009" cy="1114767"/>
            <a:chOff x="2727136" y="1905000"/>
            <a:chExt cx="1115568" cy="1554480"/>
          </a:xfrm>
        </p:grpSpPr>
        <p:pic>
          <p:nvPicPr>
            <p:cNvPr id="11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" name="Oval 111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431798" y="3440392"/>
            <a:ext cx="800009" cy="1114767"/>
            <a:chOff x="1785304" y="2895599"/>
            <a:chExt cx="1115568" cy="1554480"/>
          </a:xfrm>
        </p:grpSpPr>
        <p:pic>
          <p:nvPicPr>
            <p:cNvPr id="10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9" name="Oval 108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962883" y="4544880"/>
            <a:ext cx="1115127" cy="799125"/>
            <a:chOff x="4191001" y="3124200"/>
            <a:chExt cx="1554983" cy="1114335"/>
          </a:xfrm>
        </p:grpSpPr>
        <p:pic>
          <p:nvPicPr>
            <p:cNvPr id="105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Oval 105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724400" y="2166603"/>
            <a:ext cx="800009" cy="1115127"/>
            <a:chOff x="4410092" y="1905000"/>
            <a:chExt cx="1115568" cy="1554983"/>
          </a:xfrm>
        </p:grpSpPr>
        <p:pic>
          <p:nvPicPr>
            <p:cNvPr id="102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Oval 102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284103" y="4477618"/>
            <a:ext cx="802197" cy="1114767"/>
            <a:chOff x="1752600" y="4447833"/>
            <a:chExt cx="802197" cy="1114767"/>
          </a:xfrm>
        </p:grpSpPr>
        <p:pic>
          <p:nvPicPr>
            <p:cNvPr id="94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5" name="Group 94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96" name="Straight Connector 9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8" name="Straight Connector 9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9" name="Straight Connector 9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53" name="Group 52"/>
          <p:cNvGrpSpPr/>
          <p:nvPr/>
        </p:nvGrpSpPr>
        <p:grpSpPr>
          <a:xfrm>
            <a:off x="4191000" y="3571541"/>
            <a:ext cx="1131040" cy="819681"/>
            <a:chOff x="1806108" y="4724400"/>
            <a:chExt cx="1577173" cy="1142999"/>
          </a:xfrm>
        </p:grpSpPr>
        <p:pic>
          <p:nvPicPr>
            <p:cNvPr id="7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1" name="Group 70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72" name="Straight Connector 71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8" name="Group 37"/>
          <p:cNvGrpSpPr/>
          <p:nvPr/>
        </p:nvGrpSpPr>
        <p:grpSpPr>
          <a:xfrm>
            <a:off x="5791200" y="3133395"/>
            <a:ext cx="800009" cy="1133805"/>
            <a:chOff x="6134191" y="2667000"/>
            <a:chExt cx="800009" cy="1133805"/>
          </a:xfrm>
        </p:grpSpPr>
        <p:pic>
          <p:nvPicPr>
            <p:cNvPr id="122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76632" y="2843237"/>
              <a:ext cx="111512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5" name="Group 124"/>
            <p:cNvGrpSpPr/>
            <p:nvPr/>
          </p:nvGrpSpPr>
          <p:grpSpPr>
            <a:xfrm>
              <a:off x="6137916" y="2667000"/>
              <a:ext cx="796284" cy="1114767"/>
              <a:chOff x="1066800" y="4498541"/>
              <a:chExt cx="1110373" cy="1554480"/>
            </a:xfrm>
          </p:grpSpPr>
          <p:cxnSp>
            <p:nvCxnSpPr>
              <p:cNvPr id="126" name="Straight Connector 12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2" name="Group 131"/>
          <p:cNvGrpSpPr/>
          <p:nvPr/>
        </p:nvGrpSpPr>
        <p:grpSpPr>
          <a:xfrm rot="5400000">
            <a:off x="5151361" y="4557731"/>
            <a:ext cx="800009" cy="1114767"/>
            <a:chOff x="1785304" y="2895599"/>
            <a:chExt cx="1115568" cy="1554480"/>
          </a:xfrm>
        </p:grpSpPr>
        <p:pic>
          <p:nvPicPr>
            <p:cNvPr id="13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Oval 133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35" name="Oval 134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38544" y="4786304"/>
            <a:ext cx="1138405" cy="802196"/>
            <a:chOff x="6638544" y="4786304"/>
            <a:chExt cx="1138405" cy="802196"/>
          </a:xfrm>
        </p:grpSpPr>
        <p:pic>
          <p:nvPicPr>
            <p:cNvPr id="13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8" name="Group 137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139" name="Straight Connector 13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0" name="Straight Connector 13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1" name="Straight Connector 14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2" name="Straight Connector 14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3" name="Straight Connector 14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146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05600" y="2234276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10400" y="3538412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31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Record Linkage Using </a:t>
            </a:r>
            <a:r>
              <a:rPr lang="en-US" dirty="0" err="1" smtClean="0"/>
              <a:t>MapReduce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Challenge: data skew → unbalanced workload</a:t>
            </a:r>
          </a:p>
          <a:p>
            <a:pPr lvl="1"/>
            <a:r>
              <a:rPr lang="en-US" dirty="0" smtClean="0"/>
              <a:t>Speedup: 39/36 = 1.083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791200" y="2411588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838200" y="2286000"/>
            <a:ext cx="464820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66338" y="2514600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  <p:sp>
        <p:nvSpPr>
          <p:cNvPr id="44" name="TextBox 43"/>
          <p:cNvSpPr txBox="1"/>
          <p:nvPr/>
        </p:nvSpPr>
        <p:spPr>
          <a:xfrm>
            <a:off x="5181600" y="53456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36 pairs</a:t>
            </a:r>
            <a:endParaRPr lang="en-US" sz="1800" b="0" dirty="0"/>
          </a:p>
        </p:txBody>
      </p:sp>
      <p:grpSp>
        <p:nvGrpSpPr>
          <p:cNvPr id="45" name="Group 44"/>
          <p:cNvGrpSpPr/>
          <p:nvPr/>
        </p:nvGrpSpPr>
        <p:grpSpPr>
          <a:xfrm>
            <a:off x="6504873" y="4038600"/>
            <a:ext cx="1115127" cy="799125"/>
            <a:chOff x="4191001" y="3124200"/>
            <a:chExt cx="1554983" cy="1114335"/>
          </a:xfrm>
        </p:grpSpPr>
        <p:pic>
          <p:nvPicPr>
            <p:cNvPr id="4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7124791" y="2694873"/>
            <a:ext cx="800009" cy="1115127"/>
            <a:chOff x="4410092" y="1905000"/>
            <a:chExt cx="1115568" cy="1554983"/>
          </a:xfrm>
        </p:grpSpPr>
        <p:pic>
          <p:nvPicPr>
            <p:cNvPr id="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Oval 50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172200" y="2819400"/>
            <a:ext cx="800009" cy="1133805"/>
            <a:chOff x="6134191" y="2667000"/>
            <a:chExt cx="800009" cy="1133805"/>
          </a:xfrm>
        </p:grpSpPr>
        <p:pic>
          <p:nvPicPr>
            <p:cNvPr id="5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76632" y="2843237"/>
              <a:ext cx="111512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5" name="Group 54"/>
            <p:cNvGrpSpPr/>
            <p:nvPr/>
          </p:nvGrpSpPr>
          <p:grpSpPr>
            <a:xfrm>
              <a:off x="6137916" y="2667000"/>
              <a:ext cx="796284" cy="1114767"/>
              <a:chOff x="1066800" y="4498541"/>
              <a:chExt cx="1110373" cy="1554480"/>
            </a:xfrm>
          </p:grpSpPr>
          <p:cxnSp>
            <p:nvCxnSpPr>
              <p:cNvPr id="56" name="Straight Connector 5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7" name="Straight Connector 5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2" name="Group 61"/>
          <p:cNvGrpSpPr/>
          <p:nvPr/>
        </p:nvGrpSpPr>
        <p:grpSpPr>
          <a:xfrm>
            <a:off x="1626839" y="2781391"/>
            <a:ext cx="1116361" cy="800009"/>
            <a:chOff x="1524000" y="2133600"/>
            <a:chExt cx="1556704" cy="1115568"/>
          </a:xfrm>
        </p:grpSpPr>
        <p:pic>
          <p:nvPicPr>
            <p:cNvPr id="6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Oval 63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819400" y="3914433"/>
            <a:ext cx="800009" cy="1114767"/>
            <a:chOff x="1785304" y="2895599"/>
            <a:chExt cx="1115568" cy="1554480"/>
          </a:xfrm>
        </p:grpSpPr>
        <p:pic>
          <p:nvPicPr>
            <p:cNvPr id="6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Oval 68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636203" y="4724400"/>
            <a:ext cx="802197" cy="1114767"/>
            <a:chOff x="1752600" y="4447833"/>
            <a:chExt cx="802197" cy="1114767"/>
          </a:xfrm>
        </p:grpSpPr>
        <p:pic>
          <p:nvPicPr>
            <p:cNvPr id="7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3" name="Group 72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74" name="Straight Connector 7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0" name="Group 79"/>
          <p:cNvGrpSpPr/>
          <p:nvPr/>
        </p:nvGrpSpPr>
        <p:grpSpPr>
          <a:xfrm>
            <a:off x="3733800" y="5065204"/>
            <a:ext cx="1138405" cy="802196"/>
            <a:chOff x="6638544" y="4786304"/>
            <a:chExt cx="1138405" cy="802196"/>
          </a:xfrm>
        </p:grpSpPr>
        <p:pic>
          <p:nvPicPr>
            <p:cNvPr id="8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2" name="Group 81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83" name="Straight Connector 8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89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33800" y="29337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7421" y="3995612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Group 90"/>
          <p:cNvGrpSpPr/>
          <p:nvPr/>
        </p:nvGrpSpPr>
        <p:grpSpPr>
          <a:xfrm>
            <a:off x="2819400" y="2590800"/>
            <a:ext cx="800009" cy="1114767"/>
            <a:chOff x="2727136" y="1905000"/>
            <a:chExt cx="1115568" cy="1554480"/>
          </a:xfrm>
        </p:grpSpPr>
        <p:pic>
          <p:nvPicPr>
            <p:cNvPr id="9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Oval 92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371600" y="3828519"/>
            <a:ext cx="1131040" cy="819681"/>
            <a:chOff x="1806108" y="4724400"/>
            <a:chExt cx="1577173" cy="1142999"/>
          </a:xfrm>
        </p:grpSpPr>
        <p:pic>
          <p:nvPicPr>
            <p:cNvPr id="9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8" name="Group 97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99" name="Straight Connector 9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3" name="Straight Connector 10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05" name="Group 104"/>
          <p:cNvGrpSpPr/>
          <p:nvPr/>
        </p:nvGrpSpPr>
        <p:grpSpPr>
          <a:xfrm rot="5400000">
            <a:off x="2776412" y="5176621"/>
            <a:ext cx="800009" cy="1114767"/>
            <a:chOff x="1785304" y="2895599"/>
            <a:chExt cx="1115568" cy="1554480"/>
          </a:xfrm>
        </p:grpSpPr>
        <p:pic>
          <p:nvPicPr>
            <p:cNvPr id="10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Oval 106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310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  <p:bldP spid="43" grpId="0"/>
      <p:bldP spid="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content </a:t>
            </a:r>
            <a:r>
              <a:rPr lang="en-US" dirty="0" smtClean="0"/>
              <a:t>(e.g., color,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904488" y="4206240"/>
            <a:ext cx="1554983" cy="1115568"/>
            <a:chOff x="6522217" y="2703942"/>
            <a:chExt cx="1554983" cy="1114335"/>
          </a:xfrm>
        </p:grpSpPr>
        <p:pic>
          <p:nvPicPr>
            <p:cNvPr id="2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2217" y="2703942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Oval 30"/>
            <p:cNvSpPr/>
            <p:nvPr/>
          </p:nvSpPr>
          <p:spPr bwMode="auto">
            <a:xfrm>
              <a:off x="7086600" y="317408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7418165" y="3276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553200" y="2743200"/>
            <a:ext cx="1439916" cy="1031875"/>
            <a:chOff x="3962400" y="4225925"/>
            <a:chExt cx="1439916" cy="1031875"/>
          </a:xfrm>
        </p:grpSpPr>
        <p:pic>
          <p:nvPicPr>
            <p:cNvPr id="2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4225925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Oval 32"/>
            <p:cNvSpPr/>
            <p:nvPr/>
          </p:nvSpPr>
          <p:spPr bwMode="auto">
            <a:xfrm>
              <a:off x="4419600" y="4686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800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724400" y="4648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89280" y="3165307"/>
            <a:ext cx="1031875" cy="1363715"/>
            <a:chOff x="4189280" y="3165307"/>
            <a:chExt cx="1031875" cy="1363715"/>
          </a:xfrm>
        </p:grpSpPr>
        <p:pic>
          <p:nvPicPr>
            <p:cNvPr id="24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3360" y="3331227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Oval 35"/>
            <p:cNvSpPr/>
            <p:nvPr/>
          </p:nvSpPr>
          <p:spPr bwMode="auto">
            <a:xfrm>
              <a:off x="4598765" y="3695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4751165" y="3924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4522565" y="4000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782924" y="2483617"/>
            <a:ext cx="1114335" cy="1554983"/>
            <a:chOff x="5782924" y="2483617"/>
            <a:chExt cx="1114335" cy="1554983"/>
          </a:xfrm>
        </p:grpSpPr>
        <p:pic>
          <p:nvPicPr>
            <p:cNvPr id="2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62600" y="270394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42"/>
            <p:cNvSpPr/>
            <p:nvPr/>
          </p:nvSpPr>
          <p:spPr bwMode="auto">
            <a:xfrm>
              <a:off x="6019800" y="29718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6351365" y="3074313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448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1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</a:t>
            </a:r>
            <a:r>
              <a:rPr lang="en-US" dirty="0"/>
              <a:t>: data skew → unbalanced workload</a:t>
            </a:r>
            <a:endParaRPr lang="en-US" dirty="0" smtClean="0"/>
          </a:p>
          <a:p>
            <a:pPr lvl="1"/>
            <a:r>
              <a:rPr lang="en-US" dirty="0" smtClean="0"/>
              <a:t>Difficult to tune blocking function to get balanced workload</a:t>
            </a:r>
          </a:p>
          <a:p>
            <a:endParaRPr lang="en-US" dirty="0"/>
          </a:p>
          <a:p>
            <a:r>
              <a:rPr lang="en-US" dirty="0" smtClean="0"/>
              <a:t>Key ideas for load balancing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Preprocessing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MR job to determine blocking key distribution</a:t>
            </a:r>
          </a:p>
          <a:p>
            <a:pPr lvl="1"/>
            <a:r>
              <a:rPr lang="en-US" dirty="0" smtClean="0"/>
              <a:t>Redistribution of </a:t>
            </a:r>
            <a:r>
              <a:rPr lang="en-US" b="1" dirty="0" smtClean="0">
                <a:solidFill>
                  <a:srgbClr val="C00000"/>
                </a:solidFill>
              </a:rPr>
              <a:t>Match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to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tasks to balance workload</a:t>
            </a:r>
          </a:p>
          <a:p>
            <a:endParaRPr lang="en-US" dirty="0"/>
          </a:p>
          <a:p>
            <a:r>
              <a:rPr lang="en-US" dirty="0" smtClean="0"/>
              <a:t>Two load balancing strategies:</a:t>
            </a:r>
          </a:p>
          <a:p>
            <a:pPr lvl="1"/>
            <a:r>
              <a:rPr lang="en-US" dirty="0" err="1" smtClean="0"/>
              <a:t>BlockSplit</a:t>
            </a:r>
            <a:r>
              <a:rPr lang="en-US" dirty="0" smtClean="0"/>
              <a:t>: split large blocks into sub-blocks</a:t>
            </a:r>
          </a:p>
          <a:p>
            <a:pPr lvl="1"/>
            <a:r>
              <a:rPr lang="en-US" dirty="0" err="1" smtClean="0"/>
              <a:t>PairRange</a:t>
            </a:r>
            <a:r>
              <a:rPr lang="en-US" dirty="0" smtClean="0"/>
              <a:t>: global enumeration and redistribution of all pairs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1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Small blocks: processed by a single match task (as in Basic)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091862" y="2411588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2400" y="26786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  <p:grpSp>
        <p:nvGrpSpPr>
          <p:cNvPr id="15" name="Group 14"/>
          <p:cNvGrpSpPr/>
          <p:nvPr/>
        </p:nvGrpSpPr>
        <p:grpSpPr>
          <a:xfrm>
            <a:off x="3805535" y="4038600"/>
            <a:ext cx="1115127" cy="799125"/>
            <a:chOff x="4191001" y="3124200"/>
            <a:chExt cx="1554983" cy="1114335"/>
          </a:xfrm>
        </p:grpSpPr>
        <p:pic>
          <p:nvPicPr>
            <p:cNvPr id="1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610191" y="2971800"/>
            <a:ext cx="800009" cy="1115127"/>
            <a:chOff x="4410092" y="1905000"/>
            <a:chExt cx="1115568" cy="1554983"/>
          </a:xfrm>
        </p:grpSpPr>
        <p:pic>
          <p:nvPicPr>
            <p:cNvPr id="2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352800" y="2895600"/>
            <a:ext cx="800009" cy="1133805"/>
            <a:chOff x="6134191" y="2667000"/>
            <a:chExt cx="800009" cy="1133805"/>
          </a:xfrm>
        </p:grpSpPr>
        <p:pic>
          <p:nvPicPr>
            <p:cNvPr id="2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76632" y="2843237"/>
              <a:ext cx="111512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5" name="Group 24"/>
            <p:cNvGrpSpPr/>
            <p:nvPr/>
          </p:nvGrpSpPr>
          <p:grpSpPr>
            <a:xfrm>
              <a:off x="6137916" y="2667000"/>
              <a:ext cx="796284" cy="1114767"/>
              <a:chOff x="1066800" y="4498541"/>
              <a:chExt cx="1110373" cy="1554480"/>
            </a:xfrm>
          </p:grpSpPr>
          <p:cxnSp>
            <p:nvCxnSpPr>
              <p:cNvPr id="26" name="Straight Connector 25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Straight Connector 2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Straight Connector 29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Straight Connector 30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68442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randomly into multiple sub-blocks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2201319" y="2286000"/>
            <a:ext cx="464820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06319" y="36692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36 pairs</a:t>
            </a:r>
            <a:endParaRPr lang="en-US" sz="1800" b="0" dirty="0"/>
          </a:p>
        </p:txBody>
      </p:sp>
      <p:grpSp>
        <p:nvGrpSpPr>
          <p:cNvPr id="38" name="Group 37"/>
          <p:cNvGrpSpPr/>
          <p:nvPr/>
        </p:nvGrpSpPr>
        <p:grpSpPr>
          <a:xfrm>
            <a:off x="2922239" y="2781391"/>
            <a:ext cx="1116361" cy="800009"/>
            <a:chOff x="1524000" y="2133600"/>
            <a:chExt cx="1556704" cy="1115568"/>
          </a:xfrm>
        </p:grpSpPr>
        <p:pic>
          <p:nvPicPr>
            <p:cNvPr id="39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Oval 39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182519" y="4143033"/>
            <a:ext cx="800009" cy="1114767"/>
            <a:chOff x="1785304" y="2895599"/>
            <a:chExt cx="1115568" cy="1554480"/>
          </a:xfrm>
        </p:grpSpPr>
        <p:pic>
          <p:nvPicPr>
            <p:cNvPr id="44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Oval 44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99322" y="4724400"/>
            <a:ext cx="802197" cy="1114767"/>
            <a:chOff x="1752600" y="4447833"/>
            <a:chExt cx="802197" cy="1114767"/>
          </a:xfrm>
        </p:grpSpPr>
        <p:pic>
          <p:nvPicPr>
            <p:cNvPr id="4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9" name="Group 48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50" name="Straight Connector 4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56" name="Group 55"/>
          <p:cNvGrpSpPr/>
          <p:nvPr/>
        </p:nvGrpSpPr>
        <p:grpSpPr>
          <a:xfrm>
            <a:off x="5096919" y="5065204"/>
            <a:ext cx="1138405" cy="802196"/>
            <a:chOff x="6638544" y="4786304"/>
            <a:chExt cx="1138405" cy="802196"/>
          </a:xfrm>
        </p:grpSpPr>
        <p:pic>
          <p:nvPicPr>
            <p:cNvPr id="5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8" name="Group 57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59" name="Straight Connector 5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65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96919" y="29337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20540" y="3995612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7" name="Group 66"/>
          <p:cNvGrpSpPr/>
          <p:nvPr/>
        </p:nvGrpSpPr>
        <p:grpSpPr>
          <a:xfrm>
            <a:off x="4182519" y="2362200"/>
            <a:ext cx="800009" cy="1114767"/>
            <a:chOff x="2727136" y="1905000"/>
            <a:chExt cx="1115568" cy="1554480"/>
          </a:xfrm>
        </p:grpSpPr>
        <p:pic>
          <p:nvPicPr>
            <p:cNvPr id="6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Oval 68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734719" y="3828519"/>
            <a:ext cx="1131040" cy="819681"/>
            <a:chOff x="1806108" y="4724400"/>
            <a:chExt cx="1577173" cy="1142999"/>
          </a:xfrm>
        </p:grpSpPr>
        <p:pic>
          <p:nvPicPr>
            <p:cNvPr id="7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4" name="Group 73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75" name="Straight Connector 74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1" name="Group 80"/>
          <p:cNvGrpSpPr/>
          <p:nvPr/>
        </p:nvGrpSpPr>
        <p:grpSpPr>
          <a:xfrm rot="5400000">
            <a:off x="4139531" y="5176621"/>
            <a:ext cx="800009" cy="1114767"/>
            <a:chOff x="1785304" y="2895599"/>
            <a:chExt cx="1115568" cy="1554480"/>
          </a:xfrm>
        </p:grpSpPr>
        <p:pic>
          <p:nvPicPr>
            <p:cNvPr id="8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Oval 82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00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randomly into multiple sub-blocks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6" name="Straight Connector 35"/>
          <p:cNvCxnSpPr>
            <a:stCxn id="34" idx="0"/>
            <a:endCxn id="34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7" name="Group 36"/>
          <p:cNvGrpSpPr/>
          <p:nvPr/>
        </p:nvGrpSpPr>
        <p:grpSpPr>
          <a:xfrm>
            <a:off x="2171791" y="3124200"/>
            <a:ext cx="800009" cy="1114767"/>
            <a:chOff x="1785304" y="2895599"/>
            <a:chExt cx="1115568" cy="1554480"/>
          </a:xfrm>
        </p:grpSpPr>
        <p:pic>
          <p:nvPicPr>
            <p:cNvPr id="3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Oval 38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052595" y="5217604"/>
            <a:ext cx="1138405" cy="802196"/>
            <a:chOff x="6638544" y="4786304"/>
            <a:chExt cx="1138405" cy="802196"/>
          </a:xfrm>
        </p:grpSpPr>
        <p:pic>
          <p:nvPicPr>
            <p:cNvPr id="4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3" name="Group 42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44" name="Straight Connector 4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Straight Connector 4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Straight Connector 4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" name="Straight Connector 4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Straight Connector 4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50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3611" y="3052979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 50"/>
          <p:cNvGrpSpPr/>
          <p:nvPr/>
        </p:nvGrpSpPr>
        <p:grpSpPr>
          <a:xfrm rot="5400000">
            <a:off x="2471612" y="4262221"/>
            <a:ext cx="800009" cy="1114767"/>
            <a:chOff x="1785304" y="2895599"/>
            <a:chExt cx="1115568" cy="1554480"/>
          </a:xfrm>
        </p:grpSpPr>
        <p:pic>
          <p:nvPicPr>
            <p:cNvPr id="5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Oval 52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635353" y="2781391"/>
            <a:ext cx="1116361" cy="800009"/>
            <a:chOff x="1524000" y="2133600"/>
            <a:chExt cx="1556704" cy="1115568"/>
          </a:xfrm>
        </p:grpSpPr>
        <p:pic>
          <p:nvPicPr>
            <p:cNvPr id="5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Oval 56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Oval 58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60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48401" y="47625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Group 60"/>
          <p:cNvGrpSpPr/>
          <p:nvPr/>
        </p:nvGrpSpPr>
        <p:grpSpPr>
          <a:xfrm>
            <a:off x="5895633" y="3152433"/>
            <a:ext cx="800009" cy="1114767"/>
            <a:chOff x="2727136" y="1905000"/>
            <a:chExt cx="1115568" cy="1554480"/>
          </a:xfrm>
        </p:grpSpPr>
        <p:pic>
          <p:nvPicPr>
            <p:cNvPr id="6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Oval 62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000963" y="4724400"/>
            <a:ext cx="802197" cy="1114767"/>
            <a:chOff x="1752600" y="4447833"/>
            <a:chExt cx="802197" cy="1114767"/>
          </a:xfrm>
        </p:grpSpPr>
        <p:pic>
          <p:nvPicPr>
            <p:cNvPr id="6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8" name="Group 67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69" name="Straight Connector 6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5" name="Group 74"/>
          <p:cNvGrpSpPr/>
          <p:nvPr/>
        </p:nvGrpSpPr>
        <p:grpSpPr>
          <a:xfrm>
            <a:off x="4736360" y="3828519"/>
            <a:ext cx="1131040" cy="819681"/>
            <a:chOff x="1806108" y="4724400"/>
            <a:chExt cx="1577173" cy="1142999"/>
          </a:xfrm>
        </p:grpSpPr>
        <p:pic>
          <p:nvPicPr>
            <p:cNvPr id="7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7" name="Group 76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78" name="Straight Connector 7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03386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randomly into multiple sub-blocks</a:t>
            </a:r>
          </a:p>
          <a:p>
            <a:pPr lvl="1"/>
            <a:r>
              <a:rPr lang="en-US" dirty="0" smtClean="0"/>
              <a:t>Each sub-block processed (like </a:t>
            </a:r>
            <a:r>
              <a:rPr lang="en-US" dirty="0" err="1" smtClean="0"/>
              <a:t>unsplit</a:t>
            </a:r>
            <a:r>
              <a:rPr lang="en-US" dirty="0" smtClean="0"/>
              <a:t> block) by single </a:t>
            </a:r>
            <a:r>
              <a:rPr lang="en-US" dirty="0"/>
              <a:t>match </a:t>
            </a:r>
            <a:r>
              <a:rPr lang="en-US" dirty="0" smtClean="0"/>
              <a:t>task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95400" y="42788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6</a:t>
            </a:r>
            <a:r>
              <a:rPr lang="en-US" sz="1800" b="0" dirty="0" smtClean="0"/>
              <a:t> pairs</a:t>
            </a:r>
            <a:endParaRPr lang="en-US" sz="18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6620919" y="42026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10 pairs</a:t>
            </a:r>
            <a:endParaRPr lang="en-US" sz="1800" b="0" dirty="0"/>
          </a:p>
        </p:txBody>
      </p:sp>
      <p:sp>
        <p:nvSpPr>
          <p:cNvPr id="39" name="Oval 38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40" name="Straight Connector 39"/>
          <p:cNvCxnSpPr>
            <a:stCxn id="39" idx="0"/>
            <a:endCxn id="39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41" name="Group 40"/>
          <p:cNvGrpSpPr/>
          <p:nvPr/>
        </p:nvGrpSpPr>
        <p:grpSpPr>
          <a:xfrm>
            <a:off x="2171791" y="3124200"/>
            <a:ext cx="800009" cy="1114767"/>
            <a:chOff x="1785304" y="2895599"/>
            <a:chExt cx="1115568" cy="1554480"/>
          </a:xfrm>
        </p:grpSpPr>
        <p:pic>
          <p:nvPicPr>
            <p:cNvPr id="4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42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052595" y="5217604"/>
            <a:ext cx="1138405" cy="802196"/>
            <a:chOff x="6638544" y="4786304"/>
            <a:chExt cx="1138405" cy="802196"/>
          </a:xfrm>
        </p:grpSpPr>
        <p:pic>
          <p:nvPicPr>
            <p:cNvPr id="4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7" name="Group 46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48" name="Straight Connector 4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54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3611" y="3052979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54"/>
          <p:cNvGrpSpPr/>
          <p:nvPr/>
        </p:nvGrpSpPr>
        <p:grpSpPr>
          <a:xfrm rot="5400000">
            <a:off x="2471612" y="4262221"/>
            <a:ext cx="800009" cy="1114767"/>
            <a:chOff x="1785304" y="2895599"/>
            <a:chExt cx="1115568" cy="1554480"/>
          </a:xfrm>
        </p:grpSpPr>
        <p:pic>
          <p:nvPicPr>
            <p:cNvPr id="5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Oval 56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635353" y="2781391"/>
            <a:ext cx="1116361" cy="800009"/>
            <a:chOff x="1524000" y="2133600"/>
            <a:chExt cx="1556704" cy="1115568"/>
          </a:xfrm>
        </p:grpSpPr>
        <p:pic>
          <p:nvPicPr>
            <p:cNvPr id="6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Oval 60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64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48401" y="47625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oup 64"/>
          <p:cNvGrpSpPr/>
          <p:nvPr/>
        </p:nvGrpSpPr>
        <p:grpSpPr>
          <a:xfrm>
            <a:off x="5895633" y="3152433"/>
            <a:ext cx="800009" cy="1114767"/>
            <a:chOff x="2727136" y="1905000"/>
            <a:chExt cx="1115568" cy="1554480"/>
          </a:xfrm>
        </p:grpSpPr>
        <p:pic>
          <p:nvPicPr>
            <p:cNvPr id="6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Oval 66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000963" y="4724400"/>
            <a:ext cx="802197" cy="1114767"/>
            <a:chOff x="1752600" y="4447833"/>
            <a:chExt cx="802197" cy="1114767"/>
          </a:xfrm>
        </p:grpSpPr>
        <p:pic>
          <p:nvPicPr>
            <p:cNvPr id="7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2" name="Group 71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73" name="Straight Connector 7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9" name="Group 78"/>
          <p:cNvGrpSpPr/>
          <p:nvPr/>
        </p:nvGrpSpPr>
        <p:grpSpPr>
          <a:xfrm>
            <a:off x="4736360" y="3828519"/>
            <a:ext cx="1131040" cy="819681"/>
            <a:chOff x="1806108" y="4724400"/>
            <a:chExt cx="1577173" cy="1142999"/>
          </a:xfrm>
        </p:grpSpPr>
        <p:pic>
          <p:nvPicPr>
            <p:cNvPr id="8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1" name="Group 80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82" name="Straight Connector 81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9870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Large blocks: split into multiple sub-blocks</a:t>
            </a:r>
          </a:p>
          <a:p>
            <a:pPr lvl="1"/>
            <a:r>
              <a:rPr lang="en-US" dirty="0"/>
              <a:t>Pair of sub-blocks is processed by “</a:t>
            </a:r>
            <a:r>
              <a:rPr lang="en-US" dirty="0" err="1"/>
              <a:t>cartesian</a:t>
            </a:r>
            <a:r>
              <a:rPr lang="en-US" dirty="0"/>
              <a:t> product” match </a:t>
            </a:r>
            <a:r>
              <a:rPr lang="en-US" dirty="0" smtClean="0"/>
              <a:t>task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73399" y="58790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20 pairs</a:t>
            </a:r>
            <a:endParaRPr lang="en-US" sz="1800" b="0" dirty="0"/>
          </a:p>
        </p:txBody>
      </p:sp>
      <p:sp>
        <p:nvSpPr>
          <p:cNvPr id="40" name="Oval 39"/>
          <p:cNvSpPr/>
          <p:nvPr/>
        </p:nvSpPr>
        <p:spPr bwMode="auto">
          <a:xfrm>
            <a:off x="1097280" y="2362200"/>
            <a:ext cx="6675120" cy="41148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41" name="Straight Connector 40"/>
          <p:cNvCxnSpPr>
            <a:stCxn id="40" idx="0"/>
            <a:endCxn id="40" idx="4"/>
          </p:cNvCxnSpPr>
          <p:nvPr/>
        </p:nvCxnSpPr>
        <p:spPr bwMode="auto">
          <a:xfrm>
            <a:off x="4434840" y="2362200"/>
            <a:ext cx="0" cy="411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42" name="Group 41"/>
          <p:cNvGrpSpPr/>
          <p:nvPr/>
        </p:nvGrpSpPr>
        <p:grpSpPr>
          <a:xfrm>
            <a:off x="2171791" y="3124200"/>
            <a:ext cx="800009" cy="1114767"/>
            <a:chOff x="1785304" y="2895599"/>
            <a:chExt cx="1115568" cy="1554480"/>
          </a:xfrm>
        </p:grpSpPr>
        <p:pic>
          <p:nvPicPr>
            <p:cNvPr id="43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Oval 43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052595" y="5217604"/>
            <a:ext cx="1138405" cy="802196"/>
            <a:chOff x="6638544" y="4786304"/>
            <a:chExt cx="1138405" cy="802196"/>
          </a:xfrm>
        </p:grpSpPr>
        <p:pic>
          <p:nvPicPr>
            <p:cNvPr id="4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8" name="Group 47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49" name="Straight Connector 4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55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3611" y="3052979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Group 55"/>
          <p:cNvGrpSpPr/>
          <p:nvPr/>
        </p:nvGrpSpPr>
        <p:grpSpPr>
          <a:xfrm rot="5400000">
            <a:off x="2471612" y="4262221"/>
            <a:ext cx="800009" cy="1114767"/>
            <a:chOff x="1785304" y="2895599"/>
            <a:chExt cx="1115568" cy="1554480"/>
          </a:xfrm>
        </p:grpSpPr>
        <p:pic>
          <p:nvPicPr>
            <p:cNvPr id="5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Oval 57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9" name="Oval 58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635353" y="2781391"/>
            <a:ext cx="1116361" cy="800009"/>
            <a:chOff x="1524000" y="2133600"/>
            <a:chExt cx="1556704" cy="1115568"/>
          </a:xfrm>
        </p:grpSpPr>
        <p:pic>
          <p:nvPicPr>
            <p:cNvPr id="6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Oval 61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65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48401" y="47625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5895633" y="3152433"/>
            <a:ext cx="800009" cy="1114767"/>
            <a:chOff x="2727136" y="1905000"/>
            <a:chExt cx="1115568" cy="1554480"/>
          </a:xfrm>
        </p:grpSpPr>
        <p:pic>
          <p:nvPicPr>
            <p:cNvPr id="67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Oval 67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000963" y="4724400"/>
            <a:ext cx="802197" cy="1114767"/>
            <a:chOff x="1752600" y="4447833"/>
            <a:chExt cx="802197" cy="1114767"/>
          </a:xfrm>
        </p:grpSpPr>
        <p:pic>
          <p:nvPicPr>
            <p:cNvPr id="7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3" name="Group 72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74" name="Straight Connector 73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0" name="Group 79"/>
          <p:cNvGrpSpPr/>
          <p:nvPr/>
        </p:nvGrpSpPr>
        <p:grpSpPr>
          <a:xfrm>
            <a:off x="4736360" y="3828519"/>
            <a:ext cx="1131040" cy="819681"/>
            <a:chOff x="1806108" y="4724400"/>
            <a:chExt cx="1577173" cy="1142999"/>
          </a:xfrm>
        </p:grpSpPr>
        <p:pic>
          <p:nvPicPr>
            <p:cNvPr id="8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2" name="Group 81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83" name="Straight Connector 8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45674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Load Balancing: </a:t>
            </a:r>
            <a:r>
              <a:rPr lang="en-US" dirty="0" err="1" smtClean="0"/>
              <a:t>BlockSplit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BlockSplit</a:t>
            </a:r>
            <a:r>
              <a:rPr lang="en-US" dirty="0" smtClean="0"/>
              <a:t> → balanced workload</a:t>
            </a:r>
          </a:p>
          <a:p>
            <a:pPr lvl="1"/>
            <a:r>
              <a:rPr lang="en-US" dirty="0" smtClean="0"/>
              <a:t>2 </a:t>
            </a:r>
            <a:r>
              <a:rPr lang="en-US" b="1" dirty="0" smtClean="0">
                <a:solidFill>
                  <a:srgbClr val="C00000"/>
                </a:solidFill>
              </a:rPr>
              <a:t>Reduce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nodes: 20 versus 19 (6 + 10 + 3)</a:t>
            </a:r>
          </a:p>
          <a:p>
            <a:pPr lvl="1"/>
            <a:r>
              <a:rPr lang="en-US" dirty="0" smtClean="0"/>
              <a:t>Speedup: 39/20 = 1.95 ≈ 2 (ideal)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30399" y="61838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20 pairs</a:t>
            </a:r>
            <a:endParaRPr lang="en-US" sz="1800" b="0" dirty="0"/>
          </a:p>
        </p:txBody>
      </p:sp>
      <p:sp>
        <p:nvSpPr>
          <p:cNvPr id="49" name="Oval 48"/>
          <p:cNvSpPr/>
          <p:nvPr/>
        </p:nvSpPr>
        <p:spPr bwMode="auto">
          <a:xfrm>
            <a:off x="228600" y="2773680"/>
            <a:ext cx="6248400" cy="393192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50" name="Straight Connector 49"/>
          <p:cNvCxnSpPr>
            <a:stCxn id="49" idx="0"/>
            <a:endCxn id="49" idx="4"/>
          </p:cNvCxnSpPr>
          <p:nvPr/>
        </p:nvCxnSpPr>
        <p:spPr bwMode="auto">
          <a:xfrm>
            <a:off x="3352800" y="2773680"/>
            <a:ext cx="0" cy="39319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51" name="Group 50"/>
          <p:cNvGrpSpPr/>
          <p:nvPr/>
        </p:nvGrpSpPr>
        <p:grpSpPr>
          <a:xfrm>
            <a:off x="1028791" y="3429000"/>
            <a:ext cx="800009" cy="1114767"/>
            <a:chOff x="1785304" y="2895599"/>
            <a:chExt cx="1115568" cy="1554480"/>
          </a:xfrm>
        </p:grpSpPr>
        <p:pic>
          <p:nvPicPr>
            <p:cNvPr id="5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Oval 52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2421668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909595" y="5522404"/>
            <a:ext cx="1138405" cy="802196"/>
            <a:chOff x="6638544" y="4786304"/>
            <a:chExt cx="1138405" cy="802196"/>
          </a:xfrm>
        </p:grpSpPr>
        <p:pic>
          <p:nvPicPr>
            <p:cNvPr id="5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638544" y="4788491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7" name="Group 56"/>
            <p:cNvGrpSpPr/>
            <p:nvPr/>
          </p:nvGrpSpPr>
          <p:grpSpPr>
            <a:xfrm rot="5400000">
              <a:off x="6821424" y="4627062"/>
              <a:ext cx="796284" cy="1114767"/>
              <a:chOff x="1066800" y="4498541"/>
              <a:chExt cx="1110373" cy="1554480"/>
            </a:xfrm>
          </p:grpSpPr>
          <p:cxnSp>
            <p:nvCxnSpPr>
              <p:cNvPr id="58" name="Straight Connector 57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64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90611" y="3357779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Group 64"/>
          <p:cNvGrpSpPr/>
          <p:nvPr/>
        </p:nvGrpSpPr>
        <p:grpSpPr>
          <a:xfrm rot="5400000">
            <a:off x="1328612" y="4567021"/>
            <a:ext cx="800009" cy="1114767"/>
            <a:chOff x="1785304" y="2895599"/>
            <a:chExt cx="1115568" cy="1554480"/>
          </a:xfrm>
        </p:grpSpPr>
        <p:pic>
          <p:nvPicPr>
            <p:cNvPr id="6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Oval 66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3492353" y="3086191"/>
            <a:ext cx="1116361" cy="800009"/>
            <a:chOff x="1524000" y="2133600"/>
            <a:chExt cx="1556704" cy="1115568"/>
          </a:xfrm>
        </p:grpSpPr>
        <p:pic>
          <p:nvPicPr>
            <p:cNvPr id="7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Oval 70"/>
            <p:cNvSpPr/>
            <p:nvPr/>
          </p:nvSpPr>
          <p:spPr bwMode="auto">
            <a:xfrm>
              <a:off x="2114356" y="259859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4" name="Picture 3" descr="C:\Users\divesh\Desktop\jigsaw puzzle piece orange.pn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953001" y="5067390"/>
            <a:ext cx="1114767" cy="80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/>
          <p:cNvGrpSpPr/>
          <p:nvPr/>
        </p:nvGrpSpPr>
        <p:grpSpPr>
          <a:xfrm>
            <a:off x="4752633" y="3457233"/>
            <a:ext cx="800009" cy="1114767"/>
            <a:chOff x="2727136" y="1905000"/>
            <a:chExt cx="1115568" cy="1554480"/>
          </a:xfrm>
        </p:grpSpPr>
        <p:pic>
          <p:nvPicPr>
            <p:cNvPr id="76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Oval 76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857963" y="5029200"/>
            <a:ext cx="802197" cy="1114767"/>
            <a:chOff x="1752600" y="4447833"/>
            <a:chExt cx="802197" cy="1114767"/>
          </a:xfrm>
        </p:grpSpPr>
        <p:pic>
          <p:nvPicPr>
            <p:cNvPr id="8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97409" y="4605212"/>
              <a:ext cx="111476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2" name="Group 81"/>
            <p:cNvGrpSpPr/>
            <p:nvPr/>
          </p:nvGrpSpPr>
          <p:grpSpPr>
            <a:xfrm>
              <a:off x="1752600" y="4447833"/>
              <a:ext cx="796284" cy="1114767"/>
              <a:chOff x="1066800" y="4498541"/>
              <a:chExt cx="1110373" cy="1554480"/>
            </a:xfrm>
          </p:grpSpPr>
          <p:cxnSp>
            <p:nvCxnSpPr>
              <p:cNvPr id="83" name="Straight Connector 8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9" name="Group 88"/>
          <p:cNvGrpSpPr/>
          <p:nvPr/>
        </p:nvGrpSpPr>
        <p:grpSpPr>
          <a:xfrm>
            <a:off x="3593360" y="4133319"/>
            <a:ext cx="1131040" cy="819681"/>
            <a:chOff x="1806108" y="4724400"/>
            <a:chExt cx="1577173" cy="1142999"/>
          </a:xfrm>
        </p:grpSpPr>
        <p:pic>
          <p:nvPicPr>
            <p:cNvPr id="90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1" name="Group 90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92" name="Straight Connector 91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6" name="Straight Connector 95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01" name="TextBox 100"/>
          <p:cNvSpPr txBox="1"/>
          <p:nvPr/>
        </p:nvSpPr>
        <p:spPr>
          <a:xfrm>
            <a:off x="457200" y="4583668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/>
              <a:t>6</a:t>
            </a:r>
            <a:r>
              <a:rPr lang="en-US" sz="1800" b="0" dirty="0" smtClean="0"/>
              <a:t> pairs</a:t>
            </a:r>
            <a:endParaRPr lang="en-US" sz="1800" b="0" dirty="0"/>
          </a:p>
        </p:txBody>
      </p:sp>
      <p:sp>
        <p:nvSpPr>
          <p:cNvPr id="102" name="TextBox 101"/>
          <p:cNvSpPr txBox="1"/>
          <p:nvPr/>
        </p:nvSpPr>
        <p:spPr>
          <a:xfrm>
            <a:off x="5401719" y="4507468"/>
            <a:ext cx="92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10 pairs</a:t>
            </a:r>
            <a:endParaRPr lang="en-US" sz="1800" b="0" dirty="0"/>
          </a:p>
        </p:txBody>
      </p:sp>
      <p:sp>
        <p:nvSpPr>
          <p:cNvPr id="107" name="Oval 106"/>
          <p:cNvSpPr/>
          <p:nvPr/>
        </p:nvSpPr>
        <p:spPr bwMode="auto">
          <a:xfrm>
            <a:off x="6096000" y="1371600"/>
            <a:ext cx="2514600" cy="269381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966538" y="1638680"/>
            <a:ext cx="805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3 pairs</a:t>
            </a:r>
            <a:endParaRPr lang="en-US" sz="1800" b="0" dirty="0"/>
          </a:p>
        </p:txBody>
      </p:sp>
      <p:grpSp>
        <p:nvGrpSpPr>
          <p:cNvPr id="109" name="Group 108"/>
          <p:cNvGrpSpPr/>
          <p:nvPr/>
        </p:nvGrpSpPr>
        <p:grpSpPr>
          <a:xfrm>
            <a:off x="6809673" y="2998612"/>
            <a:ext cx="1115127" cy="799125"/>
            <a:chOff x="4191001" y="3124200"/>
            <a:chExt cx="1554983" cy="1114335"/>
          </a:xfrm>
        </p:grpSpPr>
        <p:pic>
          <p:nvPicPr>
            <p:cNvPr id="11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1" name="Oval 110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7614329" y="1931812"/>
            <a:ext cx="800009" cy="1115127"/>
            <a:chOff x="4410092" y="1905000"/>
            <a:chExt cx="1115568" cy="1554983"/>
          </a:xfrm>
        </p:grpSpPr>
        <p:pic>
          <p:nvPicPr>
            <p:cNvPr id="11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Oval 114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6356938" y="1855612"/>
            <a:ext cx="800009" cy="1133805"/>
            <a:chOff x="6134191" y="2667000"/>
            <a:chExt cx="800009" cy="1133805"/>
          </a:xfrm>
        </p:grpSpPr>
        <p:pic>
          <p:nvPicPr>
            <p:cNvPr id="118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76632" y="2843237"/>
              <a:ext cx="1115127" cy="800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9" name="Group 118"/>
            <p:cNvGrpSpPr/>
            <p:nvPr/>
          </p:nvGrpSpPr>
          <p:grpSpPr>
            <a:xfrm>
              <a:off x="6137916" y="2667000"/>
              <a:ext cx="796284" cy="1114767"/>
              <a:chOff x="1066800" y="4498541"/>
              <a:chExt cx="1110373" cy="1554480"/>
            </a:xfrm>
          </p:grpSpPr>
          <p:cxnSp>
            <p:nvCxnSpPr>
              <p:cNvPr id="120" name="Straight Connector 119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3" name="Straight Connector 122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4" name="Straight Connector 123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96695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101" grpId="0"/>
      <p:bldP spid="102" grpId="0"/>
      <p:bldP spid="107" grpId="0" animBg="1"/>
      <p:bldP spid="108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a single, pairwise-disjoint blocking has poor recall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456361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66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a single, pairwise-disjoint blocking has poor recall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224889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42" name="Group 41"/>
          <p:cNvGrpSpPr/>
          <p:nvPr/>
        </p:nvGrpSpPr>
        <p:grpSpPr>
          <a:xfrm>
            <a:off x="2209800" y="5029200"/>
            <a:ext cx="1752600" cy="1066800"/>
            <a:chOff x="2209800" y="5029200"/>
            <a:chExt cx="1752600" cy="1066800"/>
          </a:xfrm>
        </p:grpSpPr>
        <p:sp>
          <p:nvSpPr>
            <p:cNvPr id="25" name="TextBox 24"/>
            <p:cNvSpPr txBox="1"/>
            <p:nvPr/>
          </p:nvSpPr>
          <p:spPr>
            <a:xfrm>
              <a:off x="25546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grpSp>
          <p:nvGrpSpPr>
            <p:cNvPr id="28" name="Group 27"/>
            <p:cNvGrpSpPr/>
            <p:nvPr/>
          </p:nvGrpSpPr>
          <p:grpSpPr>
            <a:xfrm rot="10800000">
              <a:off x="2667000" y="5181600"/>
              <a:ext cx="838200" cy="762000"/>
              <a:chOff x="2286000" y="5181600"/>
              <a:chExt cx="838200" cy="762000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15" name="Straight Connector 14"/>
              <p:cNvCxnSpPr>
                <a:stCxn id="8" idx="6"/>
                <a:endCxn id="10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Straight Connector 20"/>
              <p:cNvCxnSpPr>
                <a:endCxn id="8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>
                <a:stCxn id="9" idx="7"/>
                <a:endCxn id="10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6" name="TextBox 25"/>
            <p:cNvSpPr txBox="1"/>
            <p:nvPr/>
          </p:nvSpPr>
          <p:spPr>
            <a:xfrm>
              <a:off x="3545298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098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029200" y="5029200"/>
            <a:ext cx="1600200" cy="1066800"/>
            <a:chOff x="4648200" y="5029200"/>
            <a:chExt cx="1600200" cy="1066800"/>
          </a:xfrm>
        </p:grpSpPr>
        <p:grpSp>
          <p:nvGrpSpPr>
            <p:cNvPr id="29" name="Group 28"/>
            <p:cNvGrpSpPr/>
            <p:nvPr/>
          </p:nvGrpSpPr>
          <p:grpSpPr>
            <a:xfrm>
              <a:off x="5029200" y="5181600"/>
              <a:ext cx="838200" cy="762000"/>
              <a:chOff x="2286000" y="5181600"/>
              <a:chExt cx="838200" cy="762000"/>
            </a:xfrm>
          </p:grpSpPr>
          <p:sp>
            <p:nvSpPr>
              <p:cNvPr id="30" name="Oval 29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33" name="Straight Connector 32"/>
              <p:cNvCxnSpPr>
                <a:stCxn id="30" idx="6"/>
                <a:endCxn id="32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Straight Connector 33"/>
              <p:cNvCxnSpPr>
                <a:endCxn id="30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>
                <a:stCxn id="31" idx="7"/>
                <a:endCxn id="32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6" name="TextBox 35"/>
            <p:cNvSpPr txBox="1"/>
            <p:nvPr/>
          </p:nvSpPr>
          <p:spPr>
            <a:xfrm>
              <a:off x="4648200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292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8312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620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a single, pairwise-disjoint blocking has poor recall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Block by Last Name: {{e1, e4, e5}, {e2}, {e3, e6}}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88617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2209800" y="5410200"/>
            <a:ext cx="1752600" cy="1066800"/>
            <a:chOff x="2209800" y="5029200"/>
            <a:chExt cx="1752600" cy="1066800"/>
          </a:xfrm>
        </p:grpSpPr>
        <p:sp>
          <p:nvSpPr>
            <p:cNvPr id="42" name="TextBox 41"/>
            <p:cNvSpPr txBox="1"/>
            <p:nvPr/>
          </p:nvSpPr>
          <p:spPr>
            <a:xfrm>
              <a:off x="25546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grpSp>
          <p:nvGrpSpPr>
            <p:cNvPr id="43" name="Group 42"/>
            <p:cNvGrpSpPr/>
            <p:nvPr/>
          </p:nvGrpSpPr>
          <p:grpSpPr>
            <a:xfrm rot="10800000">
              <a:off x="2667000" y="5181600"/>
              <a:ext cx="838200" cy="762000"/>
              <a:chOff x="2286000" y="5181600"/>
              <a:chExt cx="838200" cy="762000"/>
            </a:xfrm>
          </p:grpSpPr>
          <p:sp>
            <p:nvSpPr>
              <p:cNvPr id="46" name="Oval 45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47" name="Oval 46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48" name="Oval 47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49" name="Straight Connector 48"/>
              <p:cNvCxnSpPr>
                <a:stCxn id="46" idx="6"/>
                <a:endCxn id="48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Straight Connector 49"/>
              <p:cNvCxnSpPr>
                <a:endCxn id="46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/>
              <p:cNvCxnSpPr>
                <a:stCxn id="47" idx="7"/>
                <a:endCxn id="48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4" name="TextBox 43"/>
            <p:cNvSpPr txBox="1"/>
            <p:nvPr/>
          </p:nvSpPr>
          <p:spPr>
            <a:xfrm>
              <a:off x="3545298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098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029200" y="5410200"/>
            <a:ext cx="1600200" cy="1066800"/>
            <a:chOff x="5029200" y="5410200"/>
            <a:chExt cx="1600200" cy="1066800"/>
          </a:xfrm>
        </p:grpSpPr>
        <p:sp>
          <p:nvSpPr>
            <p:cNvPr id="57" name="Oval 56"/>
            <p:cNvSpPr/>
            <p:nvPr/>
          </p:nvSpPr>
          <p:spPr bwMode="auto">
            <a:xfrm>
              <a:off x="5410200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5799161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9" name="Oval 58"/>
            <p:cNvSpPr/>
            <p:nvPr/>
          </p:nvSpPr>
          <p:spPr bwMode="auto">
            <a:xfrm>
              <a:off x="6096000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62" name="Straight Connector 61"/>
            <p:cNvCxnSpPr>
              <a:stCxn id="58" idx="7"/>
              <a:endCxn id="59" idx="4"/>
            </p:cNvCxnSpPr>
            <p:nvPr/>
          </p:nvCxnSpPr>
          <p:spPr bwMode="auto">
            <a:xfrm flipV="1">
              <a:off x="5929243" y="5715000"/>
              <a:ext cx="242957" cy="47951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4" name="TextBox 53"/>
            <p:cNvSpPr txBox="1"/>
            <p:nvPr/>
          </p:nvSpPr>
          <p:spPr>
            <a:xfrm>
              <a:off x="5029200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4102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2122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93472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Record linkage: matching based on </a:t>
            </a:r>
            <a:r>
              <a:rPr lang="en-US" b="1" dirty="0" smtClean="0">
                <a:solidFill>
                  <a:srgbClr val="C00000"/>
                </a:solidFill>
              </a:rPr>
              <a:t>content </a:t>
            </a:r>
            <a:r>
              <a:rPr lang="en-US" dirty="0" smtClean="0"/>
              <a:t>(e.g., color,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1" name="Picture 3" descr="C:\Users\divesh\Desktop\jigsaw puzzle piece red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78325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4" descr="C:\Users\divesh\Desktop\jigsaw puzzle piece blue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9461" y="4387839"/>
            <a:ext cx="1546248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5782924" y="2483617"/>
            <a:ext cx="2294276" cy="1554983"/>
            <a:chOff x="5706724" y="2495579"/>
            <a:chExt cx="2294276" cy="1554983"/>
          </a:xfrm>
        </p:grpSpPr>
        <p:pic>
          <p:nvPicPr>
            <p:cNvPr id="2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486400" y="2715903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6017" y="2715904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Oval 30"/>
          <p:cNvSpPr/>
          <p:nvPr/>
        </p:nvSpPr>
        <p:spPr bwMode="auto">
          <a:xfrm>
            <a:off x="7086600" y="31740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418165" y="32766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019800" y="2971800"/>
            <a:ext cx="457200" cy="216813"/>
            <a:chOff x="6248400" y="5955387"/>
            <a:chExt cx="457200" cy="216813"/>
          </a:xfrm>
        </p:grpSpPr>
        <p:sp>
          <p:nvSpPr>
            <p:cNvPr id="43" name="Oval 42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962400" y="4225925"/>
            <a:ext cx="1439916" cy="1031875"/>
            <a:chOff x="3962400" y="4225925"/>
            <a:chExt cx="1439916" cy="1031875"/>
          </a:xfrm>
        </p:grpSpPr>
        <p:pic>
          <p:nvPicPr>
            <p:cNvPr id="4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4225925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Oval 46"/>
            <p:cNvSpPr/>
            <p:nvPr/>
          </p:nvSpPr>
          <p:spPr bwMode="auto">
            <a:xfrm>
              <a:off x="4419600" y="4686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4800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4724400" y="4648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189280" y="3165307"/>
            <a:ext cx="1031875" cy="1363715"/>
            <a:chOff x="4189280" y="3165307"/>
            <a:chExt cx="1031875" cy="1363715"/>
          </a:xfrm>
        </p:grpSpPr>
        <p:pic>
          <p:nvPicPr>
            <p:cNvPr id="5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3360" y="3331227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Oval 51"/>
            <p:cNvSpPr/>
            <p:nvPr/>
          </p:nvSpPr>
          <p:spPr bwMode="auto">
            <a:xfrm>
              <a:off x="4598765" y="3695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4751165" y="39243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4522565" y="4000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213651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1" grpId="0" animBg="1"/>
      <p:bldP spid="32" grpId="0" animBg="1"/>
      <p:bldP spid="56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a single, pairwise-disjoint blocking has poor recall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Block by First Name: {{e1, e2, e6}, {e3, e4, e5}}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533200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50" name="Group 49"/>
          <p:cNvGrpSpPr/>
          <p:nvPr/>
        </p:nvGrpSpPr>
        <p:grpSpPr>
          <a:xfrm>
            <a:off x="2209800" y="5410200"/>
            <a:ext cx="1752600" cy="1066800"/>
            <a:chOff x="2209800" y="5410200"/>
            <a:chExt cx="1752600" cy="1066800"/>
          </a:xfrm>
        </p:grpSpPr>
        <p:sp>
          <p:nvSpPr>
            <p:cNvPr id="7" name="TextBox 6"/>
            <p:cNvSpPr txBox="1"/>
            <p:nvPr/>
          </p:nvSpPr>
          <p:spPr>
            <a:xfrm>
              <a:off x="25546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sp>
          <p:nvSpPr>
            <p:cNvPr id="11" name="Oval 10"/>
            <p:cNvSpPr/>
            <p:nvPr/>
          </p:nvSpPr>
          <p:spPr bwMode="auto">
            <a:xfrm rot="10800000">
              <a:off x="33528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 rot="10800000">
              <a:off x="2963839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 rot="10800000">
              <a:off x="26670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4" name="Straight Connector 13"/>
            <p:cNvCxnSpPr>
              <a:stCxn id="11" idx="6"/>
              <a:endCxn id="13" idx="2"/>
            </p:cNvCxnSpPr>
            <p:nvPr/>
          </p:nvCxnSpPr>
          <p:spPr bwMode="auto">
            <a:xfrm rot="10800000">
              <a:off x="2819400" y="6248400"/>
              <a:ext cx="5334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3545298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098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029200" y="5410200"/>
            <a:ext cx="1600200" cy="1066800"/>
            <a:chOff x="5029200" y="5410200"/>
            <a:chExt cx="1600200" cy="1066800"/>
          </a:xfrm>
        </p:grpSpPr>
        <p:sp>
          <p:nvSpPr>
            <p:cNvPr id="22" name="Oval 21"/>
            <p:cNvSpPr/>
            <p:nvPr/>
          </p:nvSpPr>
          <p:spPr bwMode="auto">
            <a:xfrm>
              <a:off x="5410200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5799161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6096000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26" name="Straight Connector 25"/>
            <p:cNvCxnSpPr>
              <a:endCxn id="22" idx="5"/>
            </p:cNvCxnSpPr>
            <p:nvPr/>
          </p:nvCxnSpPr>
          <p:spPr bwMode="auto">
            <a:xfrm flipH="1" flipV="1">
              <a:off x="5540282" y="5692682"/>
              <a:ext cx="258879" cy="47951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029200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102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122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0396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a single, pairwise-disjoint blocking has poor recall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Block by Elected: {{e1, e4}, {e2, e3, e5, e6}}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151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353729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2209800" y="5410200"/>
            <a:ext cx="1752600" cy="1066800"/>
            <a:chOff x="2209800" y="5410200"/>
            <a:chExt cx="1752600" cy="1066800"/>
          </a:xfrm>
        </p:grpSpPr>
        <p:sp>
          <p:nvSpPr>
            <p:cNvPr id="7" name="TextBox 6"/>
            <p:cNvSpPr txBox="1"/>
            <p:nvPr/>
          </p:nvSpPr>
          <p:spPr>
            <a:xfrm>
              <a:off x="25546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sp>
          <p:nvSpPr>
            <p:cNvPr id="11" name="Oval 10"/>
            <p:cNvSpPr/>
            <p:nvPr/>
          </p:nvSpPr>
          <p:spPr bwMode="auto">
            <a:xfrm rot="10800000">
              <a:off x="33528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 rot="10800000">
              <a:off x="2963839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 rot="10800000">
              <a:off x="26670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6" name="Straight Connector 15"/>
            <p:cNvCxnSpPr>
              <a:stCxn id="12" idx="7"/>
              <a:endCxn id="13" idx="4"/>
            </p:cNvCxnSpPr>
            <p:nvPr/>
          </p:nvCxnSpPr>
          <p:spPr bwMode="auto">
            <a:xfrm rot="10800000" flipV="1">
              <a:off x="2743200" y="5692682"/>
              <a:ext cx="242957" cy="47951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3545298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098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029200" y="5410200"/>
            <a:ext cx="1600200" cy="1066800"/>
            <a:chOff x="4648200" y="5029200"/>
            <a:chExt cx="1600200" cy="1066800"/>
          </a:xfrm>
        </p:grpSpPr>
        <p:grpSp>
          <p:nvGrpSpPr>
            <p:cNvPr id="18" name="Group 17"/>
            <p:cNvGrpSpPr/>
            <p:nvPr/>
          </p:nvGrpSpPr>
          <p:grpSpPr>
            <a:xfrm>
              <a:off x="5029200" y="5181600"/>
              <a:ext cx="838200" cy="762000"/>
              <a:chOff x="2286000" y="5181600"/>
              <a:chExt cx="838200" cy="762000"/>
            </a:xfrm>
          </p:grpSpPr>
          <p:sp>
            <p:nvSpPr>
              <p:cNvPr id="22" name="Oval 21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25" name="Straight Connector 24"/>
              <p:cNvCxnSpPr>
                <a:stCxn id="22" idx="6"/>
                <a:endCxn id="24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/>
              <p:cNvCxnSpPr>
                <a:endCxn id="22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/>
              <p:cNvCxnSpPr>
                <a:stCxn id="23" idx="7"/>
                <a:endCxn id="24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9" name="TextBox 18"/>
            <p:cNvSpPr txBox="1"/>
            <p:nvPr/>
          </p:nvSpPr>
          <p:spPr>
            <a:xfrm>
              <a:off x="4648200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292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312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167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Solution: use multiple, overlapping blocking strategies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Block by Elected: {{e1, e4}, {e2, e3, e5, e6}}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152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938955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209800" y="5410200"/>
            <a:ext cx="1752600" cy="1066800"/>
            <a:chOff x="2209800" y="5410200"/>
            <a:chExt cx="1752600" cy="1066800"/>
          </a:xfrm>
        </p:grpSpPr>
        <p:sp>
          <p:nvSpPr>
            <p:cNvPr id="7" name="TextBox 6"/>
            <p:cNvSpPr txBox="1"/>
            <p:nvPr/>
          </p:nvSpPr>
          <p:spPr>
            <a:xfrm>
              <a:off x="25546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sp>
          <p:nvSpPr>
            <p:cNvPr id="8" name="Oval 7"/>
            <p:cNvSpPr/>
            <p:nvPr/>
          </p:nvSpPr>
          <p:spPr bwMode="auto">
            <a:xfrm rot="10800000">
              <a:off x="33528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 rot="10800000">
              <a:off x="2963839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 rot="10800000">
              <a:off x="26670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1" name="Straight Connector 10"/>
            <p:cNvCxnSpPr>
              <a:stCxn id="9" idx="7"/>
              <a:endCxn id="10" idx="4"/>
            </p:cNvCxnSpPr>
            <p:nvPr/>
          </p:nvCxnSpPr>
          <p:spPr bwMode="auto">
            <a:xfrm rot="10800000" flipV="1">
              <a:off x="2743200" y="5692682"/>
              <a:ext cx="242957" cy="47951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3545298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098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29200" y="5410200"/>
            <a:ext cx="1600200" cy="1066800"/>
            <a:chOff x="4648200" y="5029200"/>
            <a:chExt cx="1600200" cy="1066800"/>
          </a:xfrm>
        </p:grpSpPr>
        <p:grpSp>
          <p:nvGrpSpPr>
            <p:cNvPr id="15" name="Group 14"/>
            <p:cNvGrpSpPr/>
            <p:nvPr/>
          </p:nvGrpSpPr>
          <p:grpSpPr>
            <a:xfrm>
              <a:off x="5029200" y="5181600"/>
              <a:ext cx="838200" cy="762000"/>
              <a:chOff x="2286000" y="5181600"/>
              <a:chExt cx="838200" cy="762000"/>
            </a:xfrm>
          </p:grpSpPr>
          <p:sp>
            <p:nvSpPr>
              <p:cNvPr id="19" name="Oval 18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22" name="Straight Connector 21"/>
              <p:cNvCxnSpPr>
                <a:stCxn id="19" idx="6"/>
                <a:endCxn id="21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>
                <a:endCxn id="19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>
                <a:stCxn id="20" idx="7"/>
                <a:endCxn id="21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6" name="TextBox 15"/>
            <p:cNvSpPr txBox="1"/>
            <p:nvPr/>
          </p:nvSpPr>
          <p:spPr>
            <a:xfrm>
              <a:off x="4648200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292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8312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894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Solution: use multiple, overlapping blocking strategies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Also block </a:t>
            </a:r>
            <a:r>
              <a:rPr lang="en-US" dirty="0"/>
              <a:t>by Last Name: {{e1, e4, e5}, {e2}, {e3, e6}}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153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192464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209800" y="5410200"/>
            <a:ext cx="1752600" cy="1066800"/>
            <a:chOff x="2209800" y="5410200"/>
            <a:chExt cx="1752600" cy="1066800"/>
          </a:xfrm>
        </p:grpSpPr>
        <p:sp>
          <p:nvSpPr>
            <p:cNvPr id="7" name="TextBox 6"/>
            <p:cNvSpPr txBox="1"/>
            <p:nvPr/>
          </p:nvSpPr>
          <p:spPr>
            <a:xfrm>
              <a:off x="2554698" y="5410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sp>
          <p:nvSpPr>
            <p:cNvPr id="8" name="Oval 7"/>
            <p:cNvSpPr/>
            <p:nvPr/>
          </p:nvSpPr>
          <p:spPr bwMode="auto">
            <a:xfrm rot="10800000">
              <a:off x="33528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 rot="10800000">
              <a:off x="2963839" y="55626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 rot="10800000">
              <a:off x="2667000" y="617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cxnSp>
          <p:nvCxnSpPr>
            <p:cNvPr id="11" name="Straight Connector 10"/>
            <p:cNvCxnSpPr>
              <a:stCxn id="9" idx="7"/>
              <a:endCxn id="10" idx="4"/>
            </p:cNvCxnSpPr>
            <p:nvPr/>
          </p:nvCxnSpPr>
          <p:spPr bwMode="auto">
            <a:xfrm rot="10800000" flipV="1">
              <a:off x="2743200" y="5692682"/>
              <a:ext cx="242957" cy="47951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3545298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09800" y="6107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29200" y="5410200"/>
            <a:ext cx="1600200" cy="1066800"/>
            <a:chOff x="4648200" y="5029200"/>
            <a:chExt cx="1600200" cy="1066800"/>
          </a:xfrm>
        </p:grpSpPr>
        <p:grpSp>
          <p:nvGrpSpPr>
            <p:cNvPr id="15" name="Group 14"/>
            <p:cNvGrpSpPr/>
            <p:nvPr/>
          </p:nvGrpSpPr>
          <p:grpSpPr>
            <a:xfrm>
              <a:off x="5029200" y="5181600"/>
              <a:ext cx="838200" cy="762000"/>
              <a:chOff x="2286000" y="5181600"/>
              <a:chExt cx="838200" cy="762000"/>
            </a:xfrm>
          </p:grpSpPr>
          <p:sp>
            <p:nvSpPr>
              <p:cNvPr id="19" name="Oval 18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22" name="Straight Connector 21"/>
              <p:cNvCxnSpPr>
                <a:stCxn id="19" idx="6"/>
                <a:endCxn id="21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>
                <a:endCxn id="19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>
                <a:stCxn id="20" idx="7"/>
                <a:endCxn id="21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6" name="TextBox 15"/>
            <p:cNvSpPr txBox="1"/>
            <p:nvPr/>
          </p:nvSpPr>
          <p:spPr>
            <a:xfrm>
              <a:off x="4648200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292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8312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007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Improving Blocking Recall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Solution: use multiple, overlapping blocking strategies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Also block </a:t>
            </a:r>
            <a:r>
              <a:rPr lang="en-US" dirty="0"/>
              <a:t>by Last Name: {{e1, e4, e5}, {e2}, {e3, e6}}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154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317960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5029200" y="5410200"/>
            <a:ext cx="1600200" cy="1066800"/>
            <a:chOff x="4648200" y="5029200"/>
            <a:chExt cx="1600200" cy="1066800"/>
          </a:xfrm>
        </p:grpSpPr>
        <p:grpSp>
          <p:nvGrpSpPr>
            <p:cNvPr id="15" name="Group 14"/>
            <p:cNvGrpSpPr/>
            <p:nvPr/>
          </p:nvGrpSpPr>
          <p:grpSpPr>
            <a:xfrm>
              <a:off x="5029200" y="5181600"/>
              <a:ext cx="838200" cy="762000"/>
              <a:chOff x="2286000" y="5181600"/>
              <a:chExt cx="838200" cy="762000"/>
            </a:xfrm>
          </p:grpSpPr>
          <p:sp>
            <p:nvSpPr>
              <p:cNvPr id="19" name="Oval 18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22" name="Straight Connector 21"/>
              <p:cNvCxnSpPr>
                <a:stCxn id="19" idx="6"/>
                <a:endCxn id="21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Straight Connector 22"/>
              <p:cNvCxnSpPr>
                <a:endCxn id="19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>
                <a:stCxn id="20" idx="7"/>
                <a:endCxn id="21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6" name="TextBox 15"/>
            <p:cNvSpPr txBox="1"/>
            <p:nvPr/>
          </p:nvSpPr>
          <p:spPr>
            <a:xfrm>
              <a:off x="4648200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e2</a:t>
              </a:r>
              <a:endParaRPr lang="en-US" sz="1800" b="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292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e6</a:t>
              </a:r>
              <a:endParaRPr lang="en-US" sz="1800" b="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8312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e3</a:t>
              </a:r>
              <a:endParaRPr lang="en-US" sz="1800" b="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209800" y="5410200"/>
            <a:ext cx="1752600" cy="1066800"/>
            <a:chOff x="2209800" y="5029200"/>
            <a:chExt cx="1752600" cy="1066800"/>
          </a:xfrm>
        </p:grpSpPr>
        <p:sp>
          <p:nvSpPr>
            <p:cNvPr id="26" name="TextBox 25"/>
            <p:cNvSpPr txBox="1"/>
            <p:nvPr/>
          </p:nvSpPr>
          <p:spPr>
            <a:xfrm>
              <a:off x="2554698" y="5029200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e1</a:t>
              </a:r>
              <a:endParaRPr lang="en-US" sz="1800" b="0" dirty="0"/>
            </a:p>
          </p:txBody>
        </p:sp>
        <p:grpSp>
          <p:nvGrpSpPr>
            <p:cNvPr id="27" name="Group 26"/>
            <p:cNvGrpSpPr/>
            <p:nvPr/>
          </p:nvGrpSpPr>
          <p:grpSpPr>
            <a:xfrm rot="10800000">
              <a:off x="2667000" y="5181600"/>
              <a:ext cx="838200" cy="762000"/>
              <a:chOff x="2286000" y="5181600"/>
              <a:chExt cx="838200" cy="762000"/>
            </a:xfrm>
          </p:grpSpPr>
          <p:sp>
            <p:nvSpPr>
              <p:cNvPr id="30" name="Oval 29"/>
              <p:cNvSpPr/>
              <p:nvPr/>
            </p:nvSpPr>
            <p:spPr bwMode="auto">
              <a:xfrm>
                <a:off x="22860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 bwMode="auto">
              <a:xfrm>
                <a:off x="2674961" y="57912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 bwMode="auto">
              <a:xfrm>
                <a:off x="2971800" y="5181600"/>
                <a:ext cx="152400" cy="1524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endParaRPr>
              </a:p>
            </p:txBody>
          </p:sp>
          <p:cxnSp>
            <p:nvCxnSpPr>
              <p:cNvPr id="33" name="Straight Connector 32"/>
              <p:cNvCxnSpPr>
                <a:stCxn id="30" idx="6"/>
                <a:endCxn id="32" idx="2"/>
              </p:cNvCxnSpPr>
              <p:nvPr/>
            </p:nvCxnSpPr>
            <p:spPr bwMode="auto">
              <a:xfrm>
                <a:off x="2438400" y="5257800"/>
                <a:ext cx="5334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Straight Connector 33"/>
              <p:cNvCxnSpPr>
                <a:endCxn id="30" idx="5"/>
              </p:cNvCxnSpPr>
              <p:nvPr/>
            </p:nvCxnSpPr>
            <p:spPr bwMode="auto">
              <a:xfrm flipH="1" flipV="1">
                <a:off x="2416082" y="5311682"/>
                <a:ext cx="258879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>
                <a:stCxn id="31" idx="7"/>
                <a:endCxn id="32" idx="4"/>
              </p:cNvCxnSpPr>
              <p:nvPr/>
            </p:nvCxnSpPr>
            <p:spPr bwMode="auto">
              <a:xfrm flipV="1">
                <a:off x="2805043" y="5334000"/>
                <a:ext cx="242957" cy="479518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8" name="TextBox 27"/>
            <p:cNvSpPr txBox="1"/>
            <p:nvPr/>
          </p:nvSpPr>
          <p:spPr>
            <a:xfrm>
              <a:off x="3545298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e5</a:t>
              </a:r>
              <a:endParaRPr lang="en-US" sz="1800" b="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09800" y="572666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/>
                <a:t>e4</a:t>
              </a:r>
              <a:endParaRPr lang="en-US" sz="1800" b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8954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Meta-Blocking [PKP+13]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Observation: using multiple blocking strategies can be </a:t>
            </a:r>
            <a:r>
              <a:rPr lang="en-US" b="1" dirty="0" smtClean="0">
                <a:solidFill>
                  <a:srgbClr val="C00000"/>
                </a:solidFill>
              </a:rPr>
              <a:t>inefficient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If we block by each of: First Name, Last Name, YOB, State, Elected</a:t>
            </a:r>
          </a:p>
          <a:p>
            <a:pPr lvl="1"/>
            <a:r>
              <a:rPr lang="en-US" dirty="0" smtClean="0"/>
              <a:t>(e1, e4) is compared 3 times, (e3, e5) is compared 2 times</a:t>
            </a:r>
          </a:p>
          <a:p>
            <a:pPr lvl="1"/>
            <a:r>
              <a:rPr lang="en-US" dirty="0" smtClean="0"/>
              <a:t>Total number of pair comparisons is worse than not using blocking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079559"/>
              </p:ext>
            </p:extLst>
          </p:nvPr>
        </p:nvGraphicFramePr>
        <p:xfrm>
          <a:off x="1185380" y="1981200"/>
          <a:ext cx="6891820" cy="2595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First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Last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Elected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54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Dealing with BDI Variety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consider blocking using all possible values?</a:t>
            </a:r>
          </a:p>
          <a:p>
            <a:pPr lvl="1"/>
            <a:r>
              <a:rPr lang="en-US" dirty="0" smtClean="0"/>
              <a:t>Variety in BDI schemas may effectively result in schema-less data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Efficiency can be improved using ad hoc approaches</a:t>
            </a:r>
          </a:p>
          <a:p>
            <a:pPr lvl="1"/>
            <a:r>
              <a:rPr lang="en-US" dirty="0" smtClean="0"/>
              <a:t>Block purging drops the largest blocks (akin to “stop words”)</a:t>
            </a:r>
          </a:p>
          <a:p>
            <a:pPr lvl="1"/>
            <a:r>
              <a:rPr lang="en-US" dirty="0" smtClean="0"/>
              <a:t>May (or may not) result in big drop in recall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705902"/>
              </p:ext>
            </p:extLst>
          </p:nvPr>
        </p:nvGraphicFramePr>
        <p:xfrm>
          <a:off x="1185380" y="242316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71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substantially fewer pair comparisons, equally high recall</a:t>
            </a:r>
          </a:p>
          <a:p>
            <a:endParaRPr lang="en-US" dirty="0" smtClean="0"/>
          </a:p>
          <a:p>
            <a:r>
              <a:rPr lang="en-US" dirty="0" smtClean="0"/>
              <a:t>Approach: represent multiple blockings using a weighted graph</a:t>
            </a:r>
          </a:p>
          <a:p>
            <a:pPr lvl="1"/>
            <a:r>
              <a:rPr lang="en-US" dirty="0" smtClean="0"/>
              <a:t>Each record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in the data set is a node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i</a:t>
            </a:r>
            <a:r>
              <a:rPr lang="en-US" dirty="0" smtClean="0"/>
              <a:t> in the graph</a:t>
            </a:r>
          </a:p>
          <a:p>
            <a:pPr lvl="1"/>
            <a:r>
              <a:rPr lang="en-US" dirty="0" smtClean="0"/>
              <a:t>Create edge 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j</a:t>
            </a:r>
            <a:r>
              <a:rPr lang="en-US" dirty="0" smtClean="0"/>
              <a:t>) if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and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j</a:t>
            </a:r>
            <a:r>
              <a:rPr lang="en-US" dirty="0" smtClean="0"/>
              <a:t> are in same block in some blocking</a:t>
            </a:r>
          </a:p>
          <a:p>
            <a:pPr lvl="1"/>
            <a:r>
              <a:rPr lang="en-US" dirty="0" smtClean="0"/>
              <a:t>Weight of </a:t>
            </a:r>
            <a:r>
              <a:rPr lang="en-US" dirty="0"/>
              <a:t>edge (</a:t>
            </a:r>
            <a:r>
              <a:rPr lang="en-US" dirty="0" err="1"/>
              <a:t>n</a:t>
            </a:r>
            <a:r>
              <a:rPr lang="en-US" baseline="-25000" dirty="0" err="1"/>
              <a:t>i</a:t>
            </a:r>
            <a:r>
              <a:rPr lang="en-US" dirty="0"/>
              <a:t>, </a:t>
            </a:r>
            <a:r>
              <a:rPr lang="en-US" dirty="0" err="1"/>
              <a:t>n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dirty="0" smtClean="0"/>
              <a:t>depends on the likelihood of a match</a:t>
            </a:r>
          </a:p>
          <a:p>
            <a:pPr lvl="1"/>
            <a:r>
              <a:rPr lang="en-US" dirty="0" smtClean="0"/>
              <a:t>Choose high weighted subset of edges for pair comparisons</a:t>
            </a:r>
          </a:p>
          <a:p>
            <a:endParaRPr lang="en-US" dirty="0"/>
          </a:p>
          <a:p>
            <a:r>
              <a:rPr lang="en-US" dirty="0" smtClean="0"/>
              <a:t>Benefits: substantially reduce the number of pair comparisons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4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Example: represent multiple blockings using a (weighted)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468934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</p:spTree>
    <p:extLst>
      <p:ext uri="{BB962C8B-B14F-4D97-AF65-F5344CB8AC3E}">
        <p14:creationId xmlns:p14="http://schemas.microsoft.com/office/powerpoint/2010/main" val="42248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</a:t>
            </a:r>
            <a:r>
              <a:rPr lang="en-US" dirty="0"/>
              <a:t>: represent multiple blockings using a (weighted) graph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444641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cxnSp>
        <p:nvCxnSpPr>
          <p:cNvPr id="9" name="Straight Connector 8"/>
          <p:cNvCxnSpPr>
            <a:stCxn id="23" idx="2"/>
            <a:endCxn id="35" idx="6"/>
          </p:cNvCxnSpPr>
          <p:nvPr/>
        </p:nvCxnSpPr>
        <p:spPr bwMode="auto">
          <a:xfrm>
            <a:off x="4142941" y="48006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23" idx="1"/>
            <a:endCxn id="37" idx="5"/>
          </p:cNvCxnSpPr>
          <p:nvPr/>
        </p:nvCxnSpPr>
        <p:spPr bwMode="auto">
          <a:xfrm>
            <a:off x="4120623" y="4854482"/>
            <a:ext cx="966997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Freeform 12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9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mismatching content </a:t>
            </a:r>
            <a:r>
              <a:rPr lang="en-US" dirty="0" smtClean="0"/>
              <a:t>(e.g.,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28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84" y="4392889"/>
            <a:ext cx="1439916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25080" y="2764605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391" y="2743200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82032" y="272337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7805" y="435692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1140" y="430414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/>
          <p:cNvSpPr/>
          <p:nvPr/>
        </p:nvSpPr>
        <p:spPr bwMode="auto">
          <a:xfrm>
            <a:off x="4598765" y="30861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751165" y="33147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4522565" y="33909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19600" y="4800600"/>
            <a:ext cx="506635" cy="304800"/>
            <a:chOff x="4419600" y="4800600"/>
            <a:chExt cx="506635" cy="304800"/>
          </a:xfrm>
        </p:grpSpPr>
        <p:sp>
          <p:nvSpPr>
            <p:cNvPr id="32" name="Oval 31"/>
            <p:cNvSpPr/>
            <p:nvPr/>
          </p:nvSpPr>
          <p:spPr bwMode="auto">
            <a:xfrm>
              <a:off x="4419600" y="48387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800600" y="49911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7244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 bwMode="auto">
          <a:xfrm>
            <a:off x="7543800" y="32121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7875365" y="33147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943600" y="2971800"/>
            <a:ext cx="457200" cy="216813"/>
            <a:chOff x="6248400" y="5955387"/>
            <a:chExt cx="457200" cy="216813"/>
          </a:xfrm>
        </p:grpSpPr>
        <p:sp>
          <p:nvSpPr>
            <p:cNvPr id="38" name="Oval 37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543800" y="4964787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019800" y="4964787"/>
            <a:ext cx="457200" cy="216813"/>
            <a:chOff x="6248400" y="5955387"/>
            <a:chExt cx="457200" cy="216813"/>
          </a:xfrm>
        </p:grpSpPr>
        <p:sp>
          <p:nvSpPr>
            <p:cNvPr id="51" name="Oval 5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66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6" grpId="0" animBg="1"/>
      <p:bldP spid="27" grpId="0" animBg="1"/>
      <p:bldP spid="31" grpId="0" animBg="1"/>
      <p:bldP spid="35" grpId="0" animBg="1"/>
      <p:bldP spid="36" grpId="0" animBg="1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</a:t>
            </a:r>
            <a:r>
              <a:rPr lang="en-US" dirty="0"/>
              <a:t>: represent multiple blockings using a (weighted) graph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sp>
        <p:nvSpPr>
          <p:cNvPr id="13" name="Freeform 12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14081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>
            <a:stCxn id="35" idx="0"/>
            <a:endCxn id="36" idx="4"/>
          </p:cNvCxnSpPr>
          <p:nvPr/>
        </p:nvCxnSpPr>
        <p:spPr bwMode="auto">
          <a:xfrm>
            <a:off x="513354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35" idx="7"/>
            <a:endCxn id="29" idx="3"/>
          </p:cNvCxnSpPr>
          <p:nvPr/>
        </p:nvCxnSpPr>
        <p:spPr bwMode="auto">
          <a:xfrm flipH="1">
            <a:off x="4128585" y="4854482"/>
            <a:ext cx="951073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36" idx="6"/>
            <a:endCxn id="29" idx="3"/>
          </p:cNvCxnSpPr>
          <p:nvPr/>
        </p:nvCxnSpPr>
        <p:spPr bwMode="auto">
          <a:xfrm flipH="1">
            <a:off x="4128585" y="5486400"/>
            <a:ext cx="936717" cy="6319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36" idx="0"/>
            <a:endCxn id="37" idx="4"/>
          </p:cNvCxnSpPr>
          <p:nvPr/>
        </p:nvCxnSpPr>
        <p:spPr bwMode="auto">
          <a:xfrm>
            <a:off x="5141502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29" idx="2"/>
            <a:endCxn id="37" idx="6"/>
          </p:cNvCxnSpPr>
          <p:nvPr/>
        </p:nvCxnSpPr>
        <p:spPr bwMode="auto">
          <a:xfrm>
            <a:off x="4150903" y="61722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6351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13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Example: represent multiple blockings using a (weighted)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161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559529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142941" y="48006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4120623" y="4854482"/>
            <a:ext cx="966997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Freeform 20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4128585" y="4854482"/>
            <a:ext cx="951073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4128585" y="5486400"/>
            <a:ext cx="936717" cy="6319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150903" y="61722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513354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141502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Freeform 31"/>
          <p:cNvSpPr/>
          <p:nvPr/>
        </p:nvSpPr>
        <p:spPr bwMode="auto">
          <a:xfrm rot="10800000">
            <a:off x="2971801" y="4800600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06908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069080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4160520" y="54864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6812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21" grpId="0" animBg="1"/>
      <p:bldP spid="32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Example: weight of edge is number of co-occurring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162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443209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142941" y="48006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4120623" y="4854482"/>
            <a:ext cx="966997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Freeform 20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4128585" y="4854482"/>
            <a:ext cx="951073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4128585" y="5486400"/>
            <a:ext cx="936717" cy="6319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150903" y="61722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513354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141502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Freeform 31"/>
          <p:cNvSpPr/>
          <p:nvPr/>
        </p:nvSpPr>
        <p:spPr bwMode="auto">
          <a:xfrm rot="10800000">
            <a:off x="2971801" y="4800600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06908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069080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4160520" y="54864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3733800" y="4964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338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08514" y="4953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054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511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705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22714" y="44196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19600" y="6183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4800" y="5193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67200" y="4812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1148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19600" y="5802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575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21" grpId="0" animBg="1"/>
      <p:bldP spid="32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</a:t>
            </a:r>
            <a:r>
              <a:rPr lang="en-US" dirty="0"/>
              <a:t>: drop all edges with weight &lt; average edge weight (2.08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163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312776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4142941" y="48006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4120623" y="4854482"/>
            <a:ext cx="966997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Freeform 20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4128585" y="4854482"/>
            <a:ext cx="951073" cy="12638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H="1">
            <a:off x="4128585" y="5486400"/>
            <a:ext cx="936717" cy="6319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4150903" y="61722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513354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141502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Freeform 31"/>
          <p:cNvSpPr/>
          <p:nvPr/>
        </p:nvSpPr>
        <p:spPr bwMode="auto">
          <a:xfrm rot="10800000">
            <a:off x="2971801" y="4800600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06908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069080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4160520" y="5486400"/>
            <a:ext cx="914399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3733800" y="4964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338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08514" y="4953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054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511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705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22714" y="44196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19600" y="6183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4800" y="5193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67200" y="4812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1148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C00000"/>
                </a:solidFill>
              </a:rPr>
              <a:t>1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19600" y="5802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213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21" grpId="0" animBg="1"/>
      <p:bldP spid="32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Example: drop all edges with weight &lt; average edge weight (2.08)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164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152341"/>
              </p:ext>
            </p:extLst>
          </p:nvPr>
        </p:nvGraphicFramePr>
        <p:xfrm>
          <a:off x="1185380" y="1981200"/>
          <a:ext cx="6891820" cy="22250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20986"/>
                <a:gridCol w="1257046"/>
                <a:gridCol w="1485583"/>
                <a:gridCol w="1149223"/>
                <a:gridCol w="1436053"/>
                <a:gridCol w="11429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Menendez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Jersey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Robert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Casey, </a:t>
                      </a:r>
                      <a:r>
                        <a:rPr lang="en-US" dirty="0" err="1" smtClean="0"/>
                        <a:t>Jr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Pennsylvania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1961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5814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e1</a:t>
            </a:r>
            <a:endParaRPr lang="en-US" sz="1800" b="0" dirty="0"/>
          </a:p>
        </p:txBody>
      </p:sp>
      <p:sp>
        <p:nvSpPr>
          <p:cNvPr id="23" name="Oval 22"/>
          <p:cNvSpPr/>
          <p:nvPr/>
        </p:nvSpPr>
        <p:spPr bwMode="auto">
          <a:xfrm rot="10800000">
            <a:off x="3990541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 rot="10800000">
            <a:off x="3998503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 rot="10800000">
            <a:off x="3998503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e4</a:t>
            </a:r>
            <a:endParaRPr lang="en-US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35814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e5</a:t>
            </a:r>
            <a:endParaRPr lang="en-US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5181600" y="457200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e2</a:t>
            </a:r>
            <a:endParaRPr lang="en-US" sz="1800" b="0" dirty="0"/>
          </a:p>
        </p:txBody>
      </p:sp>
      <p:sp>
        <p:nvSpPr>
          <p:cNvPr id="35" name="Oval 34"/>
          <p:cNvSpPr/>
          <p:nvPr/>
        </p:nvSpPr>
        <p:spPr bwMode="auto">
          <a:xfrm rot="10800000">
            <a:off x="5057340" y="47244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 rot="10800000">
            <a:off x="5065302" y="54102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 rot="10800000">
            <a:off x="5065302" y="6096000"/>
            <a:ext cx="152400" cy="1524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600" y="52694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e3</a:t>
            </a:r>
            <a:endParaRPr lang="en-US" sz="18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5181600" y="5955268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/>
              <a:t>e6</a:t>
            </a:r>
            <a:endParaRPr lang="en-US" sz="1800" b="0" dirty="0"/>
          </a:p>
        </p:txBody>
      </p:sp>
      <p:sp>
        <p:nvSpPr>
          <p:cNvPr id="21" name="Freeform 20"/>
          <p:cNvSpPr/>
          <p:nvPr/>
        </p:nvSpPr>
        <p:spPr bwMode="auto">
          <a:xfrm>
            <a:off x="5199797" y="4790364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513354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5141502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Freeform 31"/>
          <p:cNvSpPr/>
          <p:nvPr/>
        </p:nvSpPr>
        <p:spPr bwMode="auto">
          <a:xfrm rot="10800000">
            <a:off x="2971801" y="4800600"/>
            <a:ext cx="1023582" cy="1351129"/>
          </a:xfrm>
          <a:custGeom>
            <a:avLst/>
            <a:gdLst>
              <a:gd name="connsiteX0" fmla="*/ 0 w 1023582"/>
              <a:gd name="connsiteY0" fmla="*/ 0 h 1351129"/>
              <a:gd name="connsiteX1" fmla="*/ 1023582 w 1023582"/>
              <a:gd name="connsiteY1" fmla="*/ 709684 h 1351129"/>
              <a:gd name="connsiteX2" fmla="*/ 0 w 1023582"/>
              <a:gd name="connsiteY2" fmla="*/ 1351129 h 135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3582" h="1351129">
                <a:moveTo>
                  <a:pt x="0" y="0"/>
                </a:moveTo>
                <a:cubicBezTo>
                  <a:pt x="511791" y="242248"/>
                  <a:pt x="1023582" y="484496"/>
                  <a:pt x="1023582" y="709684"/>
                </a:cubicBezTo>
                <a:cubicBezTo>
                  <a:pt x="1023582" y="934872"/>
                  <a:pt x="511791" y="1143000"/>
                  <a:pt x="0" y="1351129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069080" y="4876800"/>
            <a:ext cx="7962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069080" y="5562600"/>
            <a:ext cx="0" cy="53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3733800" y="4964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338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08514" y="4953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05400" y="55742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511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70514" y="52694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4206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 animBg="1"/>
      <p:bldP spid="28" grpId="0" animBg="1"/>
      <p:bldP spid="29" grpId="0" animBg="1"/>
      <p:bldP spid="30" grpId="0"/>
      <p:bldP spid="31" grpId="0"/>
      <p:bldP spid="34" grpId="0"/>
      <p:bldP spid="35" grpId="0" animBg="1"/>
      <p:bldP spid="36" grpId="0" animBg="1"/>
      <p:bldP spid="37" grpId="0" animBg="1"/>
      <p:bldP spid="38" grpId="0"/>
      <p:bldP spid="39" grpId="0"/>
      <p:bldP spid="21" grpId="0" animBg="1"/>
      <p:bldP spid="32" grpId="0" animBg="1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Alternate edge weighting strategies</a:t>
            </a:r>
          </a:p>
          <a:p>
            <a:pPr lvl="1"/>
            <a:r>
              <a:rPr lang="en-US" dirty="0" smtClean="0"/>
              <a:t>Edge weight 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j</a:t>
            </a:r>
            <a:r>
              <a:rPr lang="en-US" dirty="0" smtClean="0"/>
              <a:t>)  = number of co-occurring blocks of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and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j</a:t>
            </a:r>
            <a:endParaRPr lang="en-US" baseline="-25000" dirty="0" smtClean="0"/>
          </a:p>
          <a:p>
            <a:pPr lvl="1"/>
            <a:r>
              <a:rPr lang="en-US" dirty="0" smtClean="0"/>
              <a:t>Edge weight = ∑</a:t>
            </a:r>
            <a:r>
              <a:rPr lang="en-US" baseline="-25000" dirty="0" err="1" smtClean="0"/>
              <a:t>B</a:t>
            </a:r>
            <a:r>
              <a:rPr lang="en-US" baseline="-40000" dirty="0" err="1" smtClean="0"/>
              <a:t>k</a:t>
            </a:r>
            <a:r>
              <a:rPr lang="en-US" dirty="0" smtClean="0"/>
              <a:t> (1/|</a:t>
            </a:r>
            <a:r>
              <a:rPr lang="en-US" dirty="0" err="1" smtClean="0"/>
              <a:t>B</a:t>
            </a:r>
            <a:r>
              <a:rPr lang="en-US" baseline="-25000" dirty="0" err="1" smtClean="0"/>
              <a:t>k</a:t>
            </a:r>
            <a:r>
              <a:rPr lang="en-US" dirty="0" smtClean="0"/>
              <a:t>|), </a:t>
            </a:r>
            <a:r>
              <a:rPr lang="en-US" dirty="0" err="1"/>
              <a:t>e</a:t>
            </a:r>
            <a:r>
              <a:rPr lang="en-US" baseline="-25000" dirty="0" err="1"/>
              <a:t>i</a:t>
            </a:r>
            <a:r>
              <a:rPr lang="en-US" dirty="0" smtClean="0"/>
              <a:t> and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j</a:t>
            </a:r>
            <a:r>
              <a:rPr lang="en-US" dirty="0" smtClean="0"/>
              <a:t> co-occur in </a:t>
            </a:r>
            <a:r>
              <a:rPr lang="en-US" dirty="0" err="1"/>
              <a:t>B</a:t>
            </a:r>
            <a:r>
              <a:rPr lang="en-US" baseline="-25000" dirty="0" err="1"/>
              <a:t>k</a:t>
            </a:r>
            <a:r>
              <a:rPr lang="en-US" baseline="-25000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Alternate edge pruning strategies</a:t>
            </a:r>
          </a:p>
          <a:p>
            <a:pPr lvl="1"/>
            <a:r>
              <a:rPr lang="en-US" dirty="0" smtClean="0"/>
              <a:t>Prune edges with weight below threshold (average edge weight)</a:t>
            </a:r>
          </a:p>
          <a:p>
            <a:pPr lvl="1"/>
            <a:r>
              <a:rPr lang="en-US" dirty="0" smtClean="0"/>
              <a:t>Prune all but edges with top-k edge weights</a:t>
            </a:r>
          </a:p>
          <a:p>
            <a:pPr lvl="1"/>
            <a:r>
              <a:rPr lang="en-US" dirty="0" smtClean="0"/>
              <a:t>For each node, prune edges based on local thresholds, counts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Meta-Blocking: Improve Blocking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does meta-blocking improve blocking efficiency?</a:t>
            </a:r>
          </a:p>
          <a:p>
            <a:pPr lvl="1"/>
            <a:r>
              <a:rPr lang="en-US" dirty="0" smtClean="0"/>
              <a:t>Cost of graph construction = O (# of pair comparisons)</a:t>
            </a:r>
          </a:p>
          <a:p>
            <a:pPr lvl="1"/>
            <a:r>
              <a:rPr lang="en-US" dirty="0" smtClean="0"/>
              <a:t>But, pair comparison is more expensive than weight computation</a:t>
            </a:r>
          </a:p>
          <a:p>
            <a:pPr lvl="1"/>
            <a:r>
              <a:rPr lang="en-US" dirty="0" smtClean="0"/>
              <a:t>Use inverted indexes for implementation efficiency</a:t>
            </a:r>
          </a:p>
          <a:p>
            <a:pPr lvl="1"/>
            <a:r>
              <a:rPr lang="en-US" dirty="0" smtClean="0"/>
              <a:t>Each high weight record pair is compared only once</a:t>
            </a:r>
          </a:p>
          <a:p>
            <a:pPr lvl="1"/>
            <a:r>
              <a:rPr lang="en-US" dirty="0"/>
              <a:t>A large number of low weight record pairs are not </a:t>
            </a:r>
            <a:r>
              <a:rPr lang="en-US" dirty="0" smtClean="0"/>
              <a:t>compared</a:t>
            </a:r>
          </a:p>
          <a:p>
            <a:endParaRPr lang="en-US" dirty="0"/>
          </a:p>
          <a:p>
            <a:r>
              <a:rPr lang="en-US" dirty="0" smtClean="0"/>
              <a:t>When does meta-blocking preserve a high recall?</a:t>
            </a:r>
          </a:p>
          <a:p>
            <a:pPr lvl="1"/>
            <a:r>
              <a:rPr lang="en-US" dirty="0" smtClean="0"/>
              <a:t>High weight record pairs correspond to high likelihood of match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5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 [LDM+11]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many Wei Wang’s are in DBLP, with which publications?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266" name="Picture 2" descr="C:\Users\divesh\Documents\PrintScreen Files\ScreenShot00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39234"/>
            <a:ext cx="7315200" cy="404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1752600" y="350520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696200" y="443484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5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ivesh\Documents\PrintScreen Files\ScreenShot007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47900"/>
            <a:ext cx="8011353" cy="381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many Xin Dong’s are in DBLP, with which publications?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95400" y="297180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7604760" y="3962400"/>
            <a:ext cx="54864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88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Traditional record linkage</a:t>
            </a:r>
          </a:p>
          <a:p>
            <a:pPr lvl="1"/>
            <a:r>
              <a:rPr lang="en-US" dirty="0" smtClean="0"/>
              <a:t>Links records of an entity from multiple sources </a:t>
            </a:r>
            <a:r>
              <a:rPr lang="en-US" b="1" dirty="0" smtClean="0">
                <a:solidFill>
                  <a:srgbClr val="C00000"/>
                </a:solidFill>
              </a:rPr>
              <a:t>at a point in time</a:t>
            </a:r>
          </a:p>
          <a:p>
            <a:endParaRPr lang="en-US" dirty="0"/>
          </a:p>
          <a:p>
            <a:r>
              <a:rPr lang="en-US" dirty="0" smtClean="0"/>
              <a:t>Record linkage in Long Data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Links records of an entity </a:t>
            </a:r>
            <a:r>
              <a:rPr lang="en-US" b="1" dirty="0" smtClean="0">
                <a:solidFill>
                  <a:srgbClr val="C00000"/>
                </a:solidFill>
              </a:rPr>
              <a:t>over a long time period</a:t>
            </a:r>
          </a:p>
          <a:p>
            <a:pPr lvl="1"/>
            <a:r>
              <a:rPr lang="en-US" dirty="0" smtClean="0"/>
              <a:t>Attribute values of an entity evolve over time</a:t>
            </a:r>
          </a:p>
          <a:p>
            <a:pPr lvl="1"/>
            <a:r>
              <a:rPr lang="en-US" dirty="0" smtClean="0"/>
              <a:t>Different entities across time may have the same attribute value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</a:t>
            </a:r>
            <a:r>
              <a:rPr lang="en-US" dirty="0"/>
              <a:t>Adam Smith </a:t>
            </a:r>
            <a:r>
              <a:rPr lang="en-US" dirty="0" smtClean="0"/>
              <a:t>(1723-1790)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Adam Smith (1965-)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9687" y="4600575"/>
            <a:ext cx="1149916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6600" y="4635636"/>
            <a:ext cx="1052513" cy="107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838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mismatching content </a:t>
            </a:r>
            <a:r>
              <a:rPr lang="en-US" dirty="0" smtClean="0"/>
              <a:t>(e.g.,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60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885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83" y="2877677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70876" y="288682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58428" y="3846941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378325" y="3200400"/>
            <a:ext cx="1031875" cy="1363715"/>
            <a:chOff x="4191000" y="2598685"/>
            <a:chExt cx="1031875" cy="1363715"/>
          </a:xfrm>
        </p:grpSpPr>
        <p:pic>
          <p:nvPicPr>
            <p:cNvPr id="29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57609" y="4246585"/>
            <a:ext cx="1439916" cy="1031875"/>
            <a:chOff x="3970284" y="4392889"/>
            <a:chExt cx="1439916" cy="1031875"/>
          </a:xfrm>
        </p:grpSpPr>
        <p:pic>
          <p:nvPicPr>
            <p:cNvPr id="28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3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6805" y="4244144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Oval 37"/>
          <p:cNvSpPr/>
          <p:nvPr/>
        </p:nvSpPr>
        <p:spPr bwMode="auto">
          <a:xfrm>
            <a:off x="7086600" y="3364587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7418165" y="346710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638800" y="4888587"/>
            <a:ext cx="457200" cy="216813"/>
            <a:chOff x="6248400" y="5955387"/>
            <a:chExt cx="457200" cy="216813"/>
          </a:xfrm>
        </p:grpSpPr>
        <p:sp>
          <p:nvSpPr>
            <p:cNvPr id="36" name="Oval 35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096000" y="3124200"/>
            <a:ext cx="457200" cy="216813"/>
            <a:chOff x="6248400" y="5955387"/>
            <a:chExt cx="457200" cy="216813"/>
          </a:xfrm>
        </p:grpSpPr>
        <p:sp>
          <p:nvSpPr>
            <p:cNvPr id="41" name="Oval 40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2" name="Oval 41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162800" y="4507587"/>
            <a:ext cx="457200" cy="216813"/>
            <a:chOff x="6248400" y="5955387"/>
            <a:chExt cx="457200" cy="216813"/>
          </a:xfrm>
        </p:grpSpPr>
        <p:sp>
          <p:nvSpPr>
            <p:cNvPr id="44" name="Oval 4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5185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8" grpId="0" animBg="1"/>
      <p:bldP spid="39" grpId="0" animBg="1"/>
      <p:bldP spid="46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52400" y="3352800"/>
            <a:ext cx="8839200" cy="609600"/>
            <a:chOff x="152400" y="3352800"/>
            <a:chExt cx="8839200" cy="609600"/>
          </a:xfrm>
        </p:grpSpPr>
        <p:sp>
          <p:nvSpPr>
            <p:cNvPr id="38" name="Right Arrow 37"/>
            <p:cNvSpPr/>
            <p:nvPr/>
          </p:nvSpPr>
          <p:spPr>
            <a:xfrm>
              <a:off x="1676400" y="3352800"/>
              <a:ext cx="7315200" cy="609600"/>
            </a:xfrm>
            <a:prstGeom prst="rightArrow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5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1991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478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192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906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67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2004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3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2005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2006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96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2007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24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2008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8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2009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4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2010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01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2011</a:t>
              </a:r>
            </a:p>
          </p:txBody>
        </p:sp>
      </p:grpSp>
      <p:grpSp>
        <p:nvGrpSpPr>
          <p:cNvPr id="55" name="Group 37"/>
          <p:cNvGrpSpPr/>
          <p:nvPr/>
        </p:nvGrpSpPr>
        <p:grpSpPr>
          <a:xfrm>
            <a:off x="304800" y="4019550"/>
            <a:ext cx="6638925" cy="1085850"/>
            <a:chOff x="-152400" y="1969532"/>
            <a:chExt cx="7936186" cy="1085850"/>
          </a:xfrm>
        </p:grpSpPr>
        <p:pic>
          <p:nvPicPr>
            <p:cNvPr id="5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52400" y="1969532"/>
              <a:ext cx="1057275" cy="1085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TextBox 56"/>
            <p:cNvSpPr txBox="1"/>
            <p:nvPr/>
          </p:nvSpPr>
          <p:spPr>
            <a:xfrm>
              <a:off x="849586" y="1988582"/>
              <a:ext cx="6934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Who authored</a:t>
              </a:r>
              <a:r>
                <a:rPr lang="en-US" sz="2000" dirty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 </a:t>
              </a: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what?</a:t>
              </a:r>
            </a:p>
          </p:txBody>
        </p:sp>
      </p:grpSp>
      <p:sp>
        <p:nvSpPr>
          <p:cNvPr id="58" name="Line Callout 1 (Accent Bar) 57"/>
          <p:cNvSpPr/>
          <p:nvPr/>
        </p:nvSpPr>
        <p:spPr>
          <a:xfrm>
            <a:off x="304800" y="1143000"/>
            <a:ext cx="3200400" cy="457200"/>
          </a:xfrm>
          <a:prstGeom prst="accentCallout1">
            <a:avLst>
              <a:gd name="adj1" fmla="val 62662"/>
              <a:gd name="adj2" fmla="val -2949"/>
              <a:gd name="adj3" fmla="val 524201"/>
              <a:gd name="adj4" fmla="val -290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r1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R. Polytechnic Institute</a:t>
            </a:r>
          </a:p>
        </p:txBody>
      </p:sp>
      <p:sp>
        <p:nvSpPr>
          <p:cNvPr id="60" name="Line Callout 1 (Accent Bar) 59"/>
          <p:cNvSpPr/>
          <p:nvPr/>
        </p:nvSpPr>
        <p:spPr>
          <a:xfrm>
            <a:off x="1905000" y="1752600"/>
            <a:ext cx="3429000" cy="685800"/>
          </a:xfrm>
          <a:prstGeom prst="accentCallout1">
            <a:avLst>
              <a:gd name="adj1" fmla="val 44480"/>
              <a:gd name="adj2" fmla="val -2578"/>
              <a:gd name="adj3" fmla="val 252366"/>
              <a:gd name="adj4" fmla="val -264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r2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1" name="Line Callout 1 (Accent Bar) 60"/>
          <p:cNvSpPr/>
          <p:nvPr/>
        </p:nvSpPr>
        <p:spPr>
          <a:xfrm>
            <a:off x="2590800" y="2438400"/>
            <a:ext cx="2895600" cy="457200"/>
          </a:xfrm>
          <a:prstGeom prst="accentCallout1">
            <a:avLst>
              <a:gd name="adj1" fmla="val 89313"/>
              <a:gd name="adj2" fmla="val -2840"/>
              <a:gd name="adj3" fmla="val 222329"/>
              <a:gd name="adj4" fmla="val -257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r3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2" name="Line Callout 1 (Accent Bar) 61"/>
          <p:cNvSpPr/>
          <p:nvPr/>
        </p:nvSpPr>
        <p:spPr>
          <a:xfrm>
            <a:off x="4572000" y="1295400"/>
            <a:ext cx="2971800" cy="457200"/>
          </a:xfrm>
          <a:prstGeom prst="accentCallout1">
            <a:avLst>
              <a:gd name="adj1" fmla="val 41883"/>
              <a:gd name="adj2" fmla="val -2578"/>
              <a:gd name="adj3" fmla="val 479396"/>
              <a:gd name="adj4" fmla="val -323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r4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3" name="Line Callout 1 (Accent Bar) 62"/>
          <p:cNvSpPr/>
          <p:nvPr/>
        </p:nvSpPr>
        <p:spPr>
          <a:xfrm>
            <a:off x="5715000" y="19812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333520"/>
              <a:gd name="adj4" fmla="val -303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r5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4" name="Line Callout 1 (Accent Bar) 63"/>
          <p:cNvSpPr/>
          <p:nvPr/>
        </p:nvSpPr>
        <p:spPr>
          <a:xfrm>
            <a:off x="6629400" y="25908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205469"/>
              <a:gd name="adj4" fmla="val -256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r6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5" name="Line Callout 1 (Accent Bar) 64"/>
          <p:cNvSpPr/>
          <p:nvPr/>
        </p:nvSpPr>
        <p:spPr>
          <a:xfrm>
            <a:off x="1905000" y="58674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37178"/>
              <a:gd name="adj4" fmla="val -3118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r7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6" name="Line Callout 1 (Accent Bar) 65"/>
          <p:cNvSpPr/>
          <p:nvPr/>
        </p:nvSpPr>
        <p:spPr>
          <a:xfrm>
            <a:off x="4114800" y="5791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24985"/>
              <a:gd name="adj4" fmla="val -309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r8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72" name="Line Callout 1 (Accent Bar) 71"/>
          <p:cNvSpPr/>
          <p:nvPr/>
        </p:nvSpPr>
        <p:spPr>
          <a:xfrm>
            <a:off x="4876800" y="4648200"/>
            <a:ext cx="2819400" cy="457200"/>
          </a:xfrm>
          <a:prstGeom prst="accentCallout1">
            <a:avLst>
              <a:gd name="adj1" fmla="val 41883"/>
              <a:gd name="adj2" fmla="val -2578"/>
              <a:gd name="adj3" fmla="val -186429"/>
              <a:gd name="adj4" fmla="val -264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r9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73" name="Line Callout 1 (Accent Bar) 72"/>
          <p:cNvSpPr/>
          <p:nvPr/>
        </p:nvSpPr>
        <p:spPr>
          <a:xfrm>
            <a:off x="5715000" y="5410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338128"/>
              <a:gd name="adj4" fmla="val -234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r10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74" name="Line Callout 1 (Accent Bar) 73"/>
          <p:cNvSpPr/>
          <p:nvPr/>
        </p:nvSpPr>
        <p:spPr>
          <a:xfrm>
            <a:off x="6019800" y="40386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-46931"/>
              <a:gd name="adj4" fmla="val -251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r11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75" name="Line Callout 1 (Accent Bar) 74"/>
          <p:cNvSpPr/>
          <p:nvPr/>
        </p:nvSpPr>
        <p:spPr>
          <a:xfrm>
            <a:off x="6934200" y="4724400"/>
            <a:ext cx="2895600" cy="457200"/>
          </a:xfrm>
          <a:prstGeom prst="accentCallout1">
            <a:avLst>
              <a:gd name="adj1" fmla="val -968"/>
              <a:gd name="adj2" fmla="val 20255"/>
              <a:gd name="adj3" fmla="val -200987"/>
              <a:gd name="adj4" fmla="val 2025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r12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</p:spTree>
    <p:extLst>
      <p:ext uri="{BB962C8B-B14F-4D97-AF65-F5344CB8AC3E}">
        <p14:creationId xmlns:p14="http://schemas.microsoft.com/office/powerpoint/2010/main" val="123955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52400" y="3352800"/>
            <a:ext cx="8839200" cy="609600"/>
            <a:chOff x="152400" y="3352800"/>
            <a:chExt cx="8839200" cy="609600"/>
          </a:xfrm>
        </p:grpSpPr>
        <p:sp>
          <p:nvSpPr>
            <p:cNvPr id="38" name="Right Arrow 37"/>
            <p:cNvSpPr/>
            <p:nvPr/>
          </p:nvSpPr>
          <p:spPr>
            <a:xfrm>
              <a:off x="1676400" y="3352800"/>
              <a:ext cx="7315200" cy="609600"/>
            </a:xfrm>
            <a:prstGeom prst="rightArrow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5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1991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478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192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906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67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2004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3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2005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2006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96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2007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24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2008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8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2009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4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2010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01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2011</a:t>
              </a:r>
            </a:p>
          </p:txBody>
        </p:sp>
      </p:grpSp>
      <p:sp>
        <p:nvSpPr>
          <p:cNvPr id="58" name="Line Callout 1 (Accent Bar) 57"/>
          <p:cNvSpPr/>
          <p:nvPr/>
        </p:nvSpPr>
        <p:spPr>
          <a:xfrm>
            <a:off x="304800" y="1143000"/>
            <a:ext cx="3200400" cy="457200"/>
          </a:xfrm>
          <a:prstGeom prst="accentCallout1">
            <a:avLst>
              <a:gd name="adj1" fmla="val 62662"/>
              <a:gd name="adj2" fmla="val -2949"/>
              <a:gd name="adj3" fmla="val 524201"/>
              <a:gd name="adj4" fmla="val -290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r1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R. Polytechnic Institute</a:t>
            </a:r>
          </a:p>
        </p:txBody>
      </p:sp>
      <p:sp>
        <p:nvSpPr>
          <p:cNvPr id="60" name="Line Callout 1 (Accent Bar) 59"/>
          <p:cNvSpPr/>
          <p:nvPr/>
        </p:nvSpPr>
        <p:spPr>
          <a:xfrm>
            <a:off x="1905000" y="1752600"/>
            <a:ext cx="3429000" cy="685800"/>
          </a:xfrm>
          <a:prstGeom prst="accentCallout1">
            <a:avLst>
              <a:gd name="adj1" fmla="val 44480"/>
              <a:gd name="adj2" fmla="val -2578"/>
              <a:gd name="adj3" fmla="val 252366"/>
              <a:gd name="adj4" fmla="val -264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r2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1" name="Line Callout 1 (Accent Bar) 60"/>
          <p:cNvSpPr/>
          <p:nvPr/>
        </p:nvSpPr>
        <p:spPr>
          <a:xfrm>
            <a:off x="2590800" y="2438400"/>
            <a:ext cx="2895600" cy="457200"/>
          </a:xfrm>
          <a:prstGeom prst="accentCallout1">
            <a:avLst>
              <a:gd name="adj1" fmla="val 89313"/>
              <a:gd name="adj2" fmla="val -2840"/>
              <a:gd name="adj3" fmla="val 222329"/>
              <a:gd name="adj4" fmla="val -257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r3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2" name="Line Callout 1 (Accent Bar) 61"/>
          <p:cNvSpPr/>
          <p:nvPr/>
        </p:nvSpPr>
        <p:spPr>
          <a:xfrm>
            <a:off x="4572000" y="1295400"/>
            <a:ext cx="2971800" cy="457200"/>
          </a:xfrm>
          <a:prstGeom prst="accentCallout1">
            <a:avLst>
              <a:gd name="adj1" fmla="val 41883"/>
              <a:gd name="adj2" fmla="val -2578"/>
              <a:gd name="adj3" fmla="val 479396"/>
              <a:gd name="adj4" fmla="val -323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r4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3" name="Line Callout 1 (Accent Bar) 62"/>
          <p:cNvSpPr/>
          <p:nvPr/>
        </p:nvSpPr>
        <p:spPr>
          <a:xfrm>
            <a:off x="5715000" y="19812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333520"/>
              <a:gd name="adj4" fmla="val -303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r5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4" name="Line Callout 1 (Accent Bar) 63"/>
          <p:cNvSpPr/>
          <p:nvPr/>
        </p:nvSpPr>
        <p:spPr>
          <a:xfrm>
            <a:off x="6629400" y="25908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205469"/>
              <a:gd name="adj4" fmla="val -256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r6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5" name="Line Callout 1 (Accent Bar) 64"/>
          <p:cNvSpPr/>
          <p:nvPr/>
        </p:nvSpPr>
        <p:spPr>
          <a:xfrm>
            <a:off x="1905000" y="58674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37178"/>
              <a:gd name="adj4" fmla="val -3118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r7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6" name="Line Callout 1 (Accent Bar) 65"/>
          <p:cNvSpPr/>
          <p:nvPr/>
        </p:nvSpPr>
        <p:spPr>
          <a:xfrm>
            <a:off x="4114800" y="5791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24985"/>
              <a:gd name="adj4" fmla="val -309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r8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" name="Freeform 5"/>
          <p:cNvSpPr/>
          <p:nvPr/>
        </p:nvSpPr>
        <p:spPr bwMode="auto">
          <a:xfrm>
            <a:off x="1798905" y="1143000"/>
            <a:ext cx="7190235" cy="2203741"/>
          </a:xfrm>
          <a:custGeom>
            <a:avLst/>
            <a:gdLst>
              <a:gd name="connsiteX0" fmla="*/ 139077 w 7190235"/>
              <a:gd name="connsiteY0" fmla="*/ 788943 h 2203741"/>
              <a:gd name="connsiteX1" fmla="*/ 2077059 w 7190235"/>
              <a:gd name="connsiteY1" fmla="*/ 270328 h 2203741"/>
              <a:gd name="connsiteX2" fmla="*/ 4260701 w 7190235"/>
              <a:gd name="connsiteY2" fmla="*/ 24668 h 2203741"/>
              <a:gd name="connsiteX3" fmla="*/ 6321513 w 7190235"/>
              <a:gd name="connsiteY3" fmla="*/ 857182 h 2203741"/>
              <a:gd name="connsiteX4" fmla="*/ 7099435 w 7190235"/>
              <a:gd name="connsiteY4" fmla="*/ 1730638 h 2203741"/>
              <a:gd name="connsiteX5" fmla="*/ 6471638 w 7190235"/>
              <a:gd name="connsiteY5" fmla="*/ 2194662 h 2203741"/>
              <a:gd name="connsiteX6" fmla="*/ 862408 w 7190235"/>
              <a:gd name="connsiteY6" fmla="*/ 1935355 h 2203741"/>
              <a:gd name="connsiteX7" fmla="*/ 139077 w 7190235"/>
              <a:gd name="connsiteY7" fmla="*/ 788943 h 220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90235" h="2203741">
                <a:moveTo>
                  <a:pt x="139077" y="788943"/>
                </a:moveTo>
                <a:cubicBezTo>
                  <a:pt x="341519" y="511439"/>
                  <a:pt x="1390122" y="397707"/>
                  <a:pt x="2077059" y="270328"/>
                </a:cubicBezTo>
                <a:cubicBezTo>
                  <a:pt x="2763996" y="142949"/>
                  <a:pt x="3553292" y="-73141"/>
                  <a:pt x="4260701" y="24668"/>
                </a:cubicBezTo>
                <a:cubicBezTo>
                  <a:pt x="4968110" y="122477"/>
                  <a:pt x="5848391" y="572854"/>
                  <a:pt x="6321513" y="857182"/>
                </a:cubicBezTo>
                <a:cubicBezTo>
                  <a:pt x="6794635" y="1141510"/>
                  <a:pt x="7074414" y="1507725"/>
                  <a:pt x="7099435" y="1730638"/>
                </a:cubicBezTo>
                <a:cubicBezTo>
                  <a:pt x="7124456" y="1953551"/>
                  <a:pt x="7511142" y="2160543"/>
                  <a:pt x="6471638" y="2194662"/>
                </a:cubicBezTo>
                <a:cubicBezTo>
                  <a:pt x="5432134" y="2228781"/>
                  <a:pt x="1920109" y="2171916"/>
                  <a:pt x="862408" y="1935355"/>
                </a:cubicBezTo>
                <a:cubicBezTo>
                  <a:pt x="-195293" y="1698794"/>
                  <a:pt x="-63365" y="1066447"/>
                  <a:pt x="139077" y="788943"/>
                </a:cubicBez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7" name="Line Callout 1 (Accent Bar) 36"/>
          <p:cNvSpPr/>
          <p:nvPr/>
        </p:nvSpPr>
        <p:spPr>
          <a:xfrm>
            <a:off x="4876800" y="4648200"/>
            <a:ext cx="2819400" cy="457200"/>
          </a:xfrm>
          <a:prstGeom prst="accentCallout1">
            <a:avLst>
              <a:gd name="adj1" fmla="val 41883"/>
              <a:gd name="adj2" fmla="val -2578"/>
              <a:gd name="adj3" fmla="val -186429"/>
              <a:gd name="adj4" fmla="val -264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r9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43" name="Line Callout 1 (Accent Bar) 42"/>
          <p:cNvSpPr/>
          <p:nvPr/>
        </p:nvSpPr>
        <p:spPr>
          <a:xfrm>
            <a:off x="5715000" y="5410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338128"/>
              <a:gd name="adj4" fmla="val -234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r10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44" name="Line Callout 1 (Accent Bar) 43"/>
          <p:cNvSpPr/>
          <p:nvPr/>
        </p:nvSpPr>
        <p:spPr>
          <a:xfrm>
            <a:off x="6019800" y="40386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-46931"/>
              <a:gd name="adj4" fmla="val -251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r11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45" name="Line Callout 1 (Accent Bar) 44"/>
          <p:cNvSpPr/>
          <p:nvPr/>
        </p:nvSpPr>
        <p:spPr>
          <a:xfrm>
            <a:off x="6934200" y="4724400"/>
            <a:ext cx="2895600" cy="457200"/>
          </a:xfrm>
          <a:prstGeom prst="accentCallout1">
            <a:avLst>
              <a:gd name="adj1" fmla="val -968"/>
              <a:gd name="adj2" fmla="val 20255"/>
              <a:gd name="adj3" fmla="val -200987"/>
              <a:gd name="adj4" fmla="val 2025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r12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8" name="Freeform 7"/>
          <p:cNvSpPr/>
          <p:nvPr/>
        </p:nvSpPr>
        <p:spPr bwMode="auto">
          <a:xfrm>
            <a:off x="1441423" y="4009506"/>
            <a:ext cx="7616548" cy="2667282"/>
          </a:xfrm>
          <a:custGeom>
            <a:avLst/>
            <a:gdLst>
              <a:gd name="connsiteX0" fmla="*/ 5382458 w 7616548"/>
              <a:gd name="connsiteY0" fmla="*/ 2936 h 2667282"/>
              <a:gd name="connsiteX1" fmla="*/ 6351449 w 7616548"/>
              <a:gd name="connsiteY1" fmla="*/ 30231 h 2667282"/>
              <a:gd name="connsiteX2" fmla="*/ 6965598 w 7616548"/>
              <a:gd name="connsiteY2" fmla="*/ 166709 h 2667282"/>
              <a:gd name="connsiteX3" fmla="*/ 7566099 w 7616548"/>
              <a:gd name="connsiteY3" fmla="*/ 780858 h 2667282"/>
              <a:gd name="connsiteX4" fmla="*/ 7320440 w 7616548"/>
              <a:gd name="connsiteY4" fmla="*/ 1586076 h 2667282"/>
              <a:gd name="connsiteX5" fmla="*/ 5245980 w 7616548"/>
              <a:gd name="connsiteY5" fmla="*/ 2555067 h 2667282"/>
              <a:gd name="connsiteX6" fmla="*/ 169013 w 7616548"/>
              <a:gd name="connsiteY6" fmla="*/ 2500476 h 2667282"/>
              <a:gd name="connsiteX7" fmla="*/ 1438255 w 7616548"/>
              <a:gd name="connsiteY7" fmla="*/ 1244882 h 2667282"/>
              <a:gd name="connsiteX8" fmla="*/ 3703783 w 7616548"/>
              <a:gd name="connsiteY8" fmla="*/ 480607 h 2667282"/>
              <a:gd name="connsiteX9" fmla="*/ 4631831 w 7616548"/>
              <a:gd name="connsiteY9" fmla="*/ 71175 h 2667282"/>
              <a:gd name="connsiteX10" fmla="*/ 5437049 w 7616548"/>
              <a:gd name="connsiteY10" fmla="*/ 2936 h 266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16548" h="2667282">
                <a:moveTo>
                  <a:pt x="5382458" y="2936"/>
                </a:moveTo>
                <a:cubicBezTo>
                  <a:pt x="5735025" y="2936"/>
                  <a:pt x="6087592" y="2936"/>
                  <a:pt x="6351449" y="30231"/>
                </a:cubicBezTo>
                <a:cubicBezTo>
                  <a:pt x="6615306" y="57526"/>
                  <a:pt x="6763156" y="41605"/>
                  <a:pt x="6965598" y="166709"/>
                </a:cubicBezTo>
                <a:cubicBezTo>
                  <a:pt x="7168040" y="291813"/>
                  <a:pt x="7506959" y="544297"/>
                  <a:pt x="7566099" y="780858"/>
                </a:cubicBezTo>
                <a:cubicBezTo>
                  <a:pt x="7625239" y="1017419"/>
                  <a:pt x="7707127" y="1290375"/>
                  <a:pt x="7320440" y="1586076"/>
                </a:cubicBezTo>
                <a:cubicBezTo>
                  <a:pt x="6933754" y="1881778"/>
                  <a:pt x="6437885" y="2402667"/>
                  <a:pt x="5245980" y="2555067"/>
                </a:cubicBezTo>
                <a:cubicBezTo>
                  <a:pt x="4054075" y="2707467"/>
                  <a:pt x="803634" y="2718840"/>
                  <a:pt x="169013" y="2500476"/>
                </a:cubicBezTo>
                <a:cubicBezTo>
                  <a:pt x="-465608" y="2282112"/>
                  <a:pt x="849127" y="1581527"/>
                  <a:pt x="1438255" y="1244882"/>
                </a:cubicBezTo>
                <a:cubicBezTo>
                  <a:pt x="2027383" y="908237"/>
                  <a:pt x="3171520" y="676225"/>
                  <a:pt x="3703783" y="480607"/>
                </a:cubicBezTo>
                <a:cubicBezTo>
                  <a:pt x="4236046" y="284989"/>
                  <a:pt x="4342953" y="150787"/>
                  <a:pt x="4631831" y="71175"/>
                </a:cubicBezTo>
                <a:cubicBezTo>
                  <a:pt x="4920709" y="-8437"/>
                  <a:pt x="5178879" y="-2751"/>
                  <a:pt x="5437049" y="2936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3" name="Group 37"/>
          <p:cNvGrpSpPr/>
          <p:nvPr/>
        </p:nvGrpSpPr>
        <p:grpSpPr>
          <a:xfrm>
            <a:off x="304800" y="4019550"/>
            <a:ext cx="6638925" cy="1085850"/>
            <a:chOff x="-152400" y="1969532"/>
            <a:chExt cx="7936186" cy="1085850"/>
          </a:xfrm>
        </p:grpSpPr>
        <p:pic>
          <p:nvPicPr>
            <p:cNvPr id="74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52400" y="1969532"/>
              <a:ext cx="1057275" cy="1085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5" name="TextBox 74"/>
            <p:cNvSpPr txBox="1"/>
            <p:nvPr/>
          </p:nvSpPr>
          <p:spPr>
            <a:xfrm>
              <a:off x="849586" y="1988582"/>
              <a:ext cx="6934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Ground truth</a:t>
              </a:r>
            </a:p>
          </p:txBody>
        </p:sp>
      </p:grpSp>
      <p:sp>
        <p:nvSpPr>
          <p:cNvPr id="9" name="Freeform 8"/>
          <p:cNvSpPr/>
          <p:nvPr/>
        </p:nvSpPr>
        <p:spPr bwMode="auto">
          <a:xfrm>
            <a:off x="225152" y="964828"/>
            <a:ext cx="2592355" cy="776632"/>
          </a:xfrm>
          <a:custGeom>
            <a:avLst/>
            <a:gdLst>
              <a:gd name="connsiteX0" fmla="*/ 1849308 w 2592355"/>
              <a:gd name="connsiteY0" fmla="*/ 700199 h 776632"/>
              <a:gd name="connsiteX1" fmla="*/ 2545344 w 2592355"/>
              <a:gd name="connsiteY1" fmla="*/ 604665 h 776632"/>
              <a:gd name="connsiteX2" fmla="*/ 2436161 w 2592355"/>
              <a:gd name="connsiteY2" fmla="*/ 249823 h 776632"/>
              <a:gd name="connsiteX3" fmla="*/ 1685535 w 2592355"/>
              <a:gd name="connsiteY3" fmla="*/ 45106 h 776632"/>
              <a:gd name="connsiteX4" fmla="*/ 607361 w 2592355"/>
              <a:gd name="connsiteY4" fmla="*/ 4163 h 776632"/>
              <a:gd name="connsiteX5" fmla="*/ 143338 w 2592355"/>
              <a:gd name="connsiteY5" fmla="*/ 113345 h 776632"/>
              <a:gd name="connsiteX6" fmla="*/ 20508 w 2592355"/>
              <a:gd name="connsiteY6" fmla="*/ 413596 h 776632"/>
              <a:gd name="connsiteX7" fmla="*/ 211576 w 2592355"/>
              <a:gd name="connsiteY7" fmla="*/ 754790 h 776632"/>
              <a:gd name="connsiteX8" fmla="*/ 1931194 w 2592355"/>
              <a:gd name="connsiteY8" fmla="*/ 713847 h 77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2355" h="776632">
                <a:moveTo>
                  <a:pt x="1849308" y="700199"/>
                </a:moveTo>
                <a:cubicBezTo>
                  <a:pt x="2148421" y="689963"/>
                  <a:pt x="2447535" y="679728"/>
                  <a:pt x="2545344" y="604665"/>
                </a:cubicBezTo>
                <a:cubicBezTo>
                  <a:pt x="2643153" y="529602"/>
                  <a:pt x="2579462" y="343083"/>
                  <a:pt x="2436161" y="249823"/>
                </a:cubicBezTo>
                <a:cubicBezTo>
                  <a:pt x="2292860" y="156563"/>
                  <a:pt x="1990335" y="86049"/>
                  <a:pt x="1685535" y="45106"/>
                </a:cubicBezTo>
                <a:cubicBezTo>
                  <a:pt x="1380735" y="4163"/>
                  <a:pt x="864394" y="-7210"/>
                  <a:pt x="607361" y="4163"/>
                </a:cubicBezTo>
                <a:cubicBezTo>
                  <a:pt x="350328" y="15536"/>
                  <a:pt x="241147" y="45106"/>
                  <a:pt x="143338" y="113345"/>
                </a:cubicBezTo>
                <a:cubicBezTo>
                  <a:pt x="45529" y="181584"/>
                  <a:pt x="9135" y="306689"/>
                  <a:pt x="20508" y="413596"/>
                </a:cubicBezTo>
                <a:cubicBezTo>
                  <a:pt x="31881" y="520503"/>
                  <a:pt x="-106872" y="704748"/>
                  <a:pt x="211576" y="754790"/>
                </a:cubicBezTo>
                <a:cubicBezTo>
                  <a:pt x="530024" y="804832"/>
                  <a:pt x="1230609" y="759339"/>
                  <a:pt x="1931194" y="713847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20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" grpId="0" animBg="1"/>
      <p:bldP spid="37" grpId="0" animBg="1"/>
      <p:bldP spid="43" grpId="0" animBg="1"/>
      <p:bldP spid="44" grpId="0" animBg="1"/>
      <p:bldP spid="45" grpId="0" animBg="1"/>
      <p:bldP spid="8" grpId="0" animBg="1"/>
      <p:bldP spid="9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52400" y="3352800"/>
            <a:ext cx="8839200" cy="609600"/>
            <a:chOff x="152400" y="3352800"/>
            <a:chExt cx="8839200" cy="609600"/>
          </a:xfrm>
        </p:grpSpPr>
        <p:sp>
          <p:nvSpPr>
            <p:cNvPr id="38" name="Right Arrow 37"/>
            <p:cNvSpPr/>
            <p:nvPr/>
          </p:nvSpPr>
          <p:spPr>
            <a:xfrm>
              <a:off x="1676400" y="3352800"/>
              <a:ext cx="7315200" cy="609600"/>
            </a:xfrm>
            <a:prstGeom prst="rightArrow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5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1991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478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192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906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67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2004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3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2005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2006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96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2007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24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2008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8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2009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4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2010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01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2011</a:t>
              </a:r>
            </a:p>
          </p:txBody>
        </p:sp>
      </p:grpSp>
      <p:sp>
        <p:nvSpPr>
          <p:cNvPr id="58" name="Line Callout 1 (Accent Bar) 57"/>
          <p:cNvSpPr/>
          <p:nvPr/>
        </p:nvSpPr>
        <p:spPr>
          <a:xfrm>
            <a:off x="304800" y="1143000"/>
            <a:ext cx="3200400" cy="457200"/>
          </a:xfrm>
          <a:prstGeom prst="accentCallout1">
            <a:avLst>
              <a:gd name="adj1" fmla="val 62662"/>
              <a:gd name="adj2" fmla="val -2949"/>
              <a:gd name="adj3" fmla="val 524201"/>
              <a:gd name="adj4" fmla="val -290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r1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R. Polytechnic Institute</a:t>
            </a:r>
          </a:p>
        </p:txBody>
      </p:sp>
      <p:sp>
        <p:nvSpPr>
          <p:cNvPr id="60" name="Line Callout 1 (Accent Bar) 59"/>
          <p:cNvSpPr/>
          <p:nvPr/>
        </p:nvSpPr>
        <p:spPr>
          <a:xfrm>
            <a:off x="1905000" y="1752600"/>
            <a:ext cx="3429000" cy="685800"/>
          </a:xfrm>
          <a:prstGeom prst="accentCallout1">
            <a:avLst>
              <a:gd name="adj1" fmla="val 44480"/>
              <a:gd name="adj2" fmla="val -2578"/>
              <a:gd name="adj3" fmla="val 252366"/>
              <a:gd name="adj4" fmla="val -264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r2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1" name="Line Callout 1 (Accent Bar) 60"/>
          <p:cNvSpPr/>
          <p:nvPr/>
        </p:nvSpPr>
        <p:spPr>
          <a:xfrm>
            <a:off x="2590800" y="2438400"/>
            <a:ext cx="2895600" cy="457200"/>
          </a:xfrm>
          <a:prstGeom prst="accentCallout1">
            <a:avLst>
              <a:gd name="adj1" fmla="val 89313"/>
              <a:gd name="adj2" fmla="val -2840"/>
              <a:gd name="adj3" fmla="val 222329"/>
              <a:gd name="adj4" fmla="val -257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r3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2" name="Line Callout 1 (Accent Bar) 61"/>
          <p:cNvSpPr/>
          <p:nvPr/>
        </p:nvSpPr>
        <p:spPr>
          <a:xfrm>
            <a:off x="4572000" y="1295400"/>
            <a:ext cx="2971800" cy="457200"/>
          </a:xfrm>
          <a:prstGeom prst="accentCallout1">
            <a:avLst>
              <a:gd name="adj1" fmla="val 41883"/>
              <a:gd name="adj2" fmla="val -2578"/>
              <a:gd name="adj3" fmla="val 479396"/>
              <a:gd name="adj4" fmla="val -323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r4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3" name="Line Callout 1 (Accent Bar) 62"/>
          <p:cNvSpPr/>
          <p:nvPr/>
        </p:nvSpPr>
        <p:spPr>
          <a:xfrm>
            <a:off x="5715000" y="19812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333520"/>
              <a:gd name="adj4" fmla="val -303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r5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4" name="Line Callout 1 (Accent Bar) 63"/>
          <p:cNvSpPr/>
          <p:nvPr/>
        </p:nvSpPr>
        <p:spPr>
          <a:xfrm>
            <a:off x="6629400" y="25908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205469"/>
              <a:gd name="adj4" fmla="val -256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r6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5" name="Line Callout 1 (Accent Bar) 64"/>
          <p:cNvSpPr/>
          <p:nvPr/>
        </p:nvSpPr>
        <p:spPr>
          <a:xfrm>
            <a:off x="1905000" y="58674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37178"/>
              <a:gd name="adj4" fmla="val -3118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r7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6" name="Line Callout 1 (Accent Bar) 65"/>
          <p:cNvSpPr/>
          <p:nvPr/>
        </p:nvSpPr>
        <p:spPr>
          <a:xfrm>
            <a:off x="4114800" y="5791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24985"/>
              <a:gd name="adj4" fmla="val -309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r8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7" name="Line Callout 1 (Accent Bar) 66"/>
          <p:cNvSpPr/>
          <p:nvPr/>
        </p:nvSpPr>
        <p:spPr>
          <a:xfrm>
            <a:off x="4876800" y="4648200"/>
            <a:ext cx="2819400" cy="457200"/>
          </a:xfrm>
          <a:prstGeom prst="accentCallout1">
            <a:avLst>
              <a:gd name="adj1" fmla="val 41883"/>
              <a:gd name="adj2" fmla="val -2578"/>
              <a:gd name="adj3" fmla="val -186429"/>
              <a:gd name="adj4" fmla="val -264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r9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68" name="Line Callout 1 (Accent Bar) 67"/>
          <p:cNvSpPr/>
          <p:nvPr/>
        </p:nvSpPr>
        <p:spPr>
          <a:xfrm>
            <a:off x="5715000" y="5410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338128"/>
              <a:gd name="adj4" fmla="val -234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r10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9" name="Line Callout 1 (Accent Bar) 68"/>
          <p:cNvSpPr/>
          <p:nvPr/>
        </p:nvSpPr>
        <p:spPr>
          <a:xfrm>
            <a:off x="6019800" y="40386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-46931"/>
              <a:gd name="adj4" fmla="val -251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r11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70" name="Line Callout 1 (Accent Bar) 69"/>
          <p:cNvSpPr/>
          <p:nvPr/>
        </p:nvSpPr>
        <p:spPr>
          <a:xfrm>
            <a:off x="6934200" y="4724400"/>
            <a:ext cx="2895600" cy="457200"/>
          </a:xfrm>
          <a:prstGeom prst="accentCallout1">
            <a:avLst>
              <a:gd name="adj1" fmla="val -968"/>
              <a:gd name="adj2" fmla="val 20255"/>
              <a:gd name="adj3" fmla="val -200987"/>
              <a:gd name="adj4" fmla="val 2025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r12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3" name="Freeform 2"/>
          <p:cNvSpPr/>
          <p:nvPr/>
        </p:nvSpPr>
        <p:spPr bwMode="auto">
          <a:xfrm>
            <a:off x="5604318" y="1873142"/>
            <a:ext cx="3133116" cy="1404661"/>
          </a:xfrm>
          <a:custGeom>
            <a:avLst/>
            <a:gdLst>
              <a:gd name="connsiteX0" fmla="*/ 2475157 w 3133116"/>
              <a:gd name="connsiteY0" fmla="*/ 365091 h 1404661"/>
              <a:gd name="connsiteX1" fmla="*/ 2052076 w 3133116"/>
              <a:gd name="connsiteY1" fmla="*/ 146727 h 1404661"/>
              <a:gd name="connsiteX2" fmla="*/ 1328745 w 3133116"/>
              <a:gd name="connsiteY2" fmla="*/ 23897 h 1404661"/>
              <a:gd name="connsiteX3" fmla="*/ 73151 w 3133116"/>
              <a:gd name="connsiteY3" fmla="*/ 78488 h 1404661"/>
              <a:gd name="connsiteX4" fmla="*/ 264219 w 3133116"/>
              <a:gd name="connsiteY4" fmla="*/ 774524 h 1404661"/>
              <a:gd name="connsiteX5" fmla="*/ 1219563 w 3133116"/>
              <a:gd name="connsiteY5" fmla="*/ 1293139 h 1404661"/>
              <a:gd name="connsiteX6" fmla="*/ 2325031 w 3133116"/>
              <a:gd name="connsiteY6" fmla="*/ 1402321 h 1404661"/>
              <a:gd name="connsiteX7" fmla="*/ 3116601 w 3133116"/>
              <a:gd name="connsiteY7" fmla="*/ 1238548 h 1404661"/>
              <a:gd name="connsiteX8" fmla="*/ 2829998 w 3133116"/>
              <a:gd name="connsiteY8" fmla="*/ 678989 h 1404661"/>
              <a:gd name="connsiteX9" fmla="*/ 2475157 w 3133116"/>
              <a:gd name="connsiteY9" fmla="*/ 365091 h 1404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33116" h="1404661">
                <a:moveTo>
                  <a:pt x="2475157" y="365091"/>
                </a:moveTo>
                <a:cubicBezTo>
                  <a:pt x="2345503" y="276381"/>
                  <a:pt x="2243145" y="203593"/>
                  <a:pt x="2052076" y="146727"/>
                </a:cubicBezTo>
                <a:cubicBezTo>
                  <a:pt x="1861007" y="89861"/>
                  <a:pt x="1658566" y="35270"/>
                  <a:pt x="1328745" y="23897"/>
                </a:cubicBezTo>
                <a:cubicBezTo>
                  <a:pt x="998924" y="12524"/>
                  <a:pt x="250572" y="-46617"/>
                  <a:pt x="73151" y="78488"/>
                </a:cubicBezTo>
                <a:cubicBezTo>
                  <a:pt x="-104270" y="203592"/>
                  <a:pt x="73150" y="572082"/>
                  <a:pt x="264219" y="774524"/>
                </a:cubicBezTo>
                <a:cubicBezTo>
                  <a:pt x="455288" y="976966"/>
                  <a:pt x="876094" y="1188506"/>
                  <a:pt x="1219563" y="1293139"/>
                </a:cubicBezTo>
                <a:cubicBezTo>
                  <a:pt x="1563032" y="1397772"/>
                  <a:pt x="2008858" y="1411419"/>
                  <a:pt x="2325031" y="1402321"/>
                </a:cubicBezTo>
                <a:cubicBezTo>
                  <a:pt x="2641204" y="1393223"/>
                  <a:pt x="3032440" y="1359103"/>
                  <a:pt x="3116601" y="1238548"/>
                </a:cubicBezTo>
                <a:cubicBezTo>
                  <a:pt x="3200762" y="1117993"/>
                  <a:pt x="2941455" y="822290"/>
                  <a:pt x="2829998" y="678989"/>
                </a:cubicBezTo>
                <a:cubicBezTo>
                  <a:pt x="2718541" y="535688"/>
                  <a:pt x="2604811" y="453801"/>
                  <a:pt x="2475157" y="365091"/>
                </a:cubicBez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1746395" y="1004936"/>
            <a:ext cx="5580497" cy="2017514"/>
          </a:xfrm>
          <a:custGeom>
            <a:avLst/>
            <a:gdLst>
              <a:gd name="connsiteX0" fmla="*/ 3385163 w 5580497"/>
              <a:gd name="connsiteY0" fmla="*/ 851160 h 2017514"/>
              <a:gd name="connsiteX1" fmla="*/ 4081199 w 5580497"/>
              <a:gd name="connsiteY1" fmla="*/ 796568 h 2017514"/>
              <a:gd name="connsiteX2" fmla="*/ 5309498 w 5580497"/>
              <a:gd name="connsiteY2" fmla="*/ 810216 h 2017514"/>
              <a:gd name="connsiteX3" fmla="*/ 5568805 w 5580497"/>
              <a:gd name="connsiteY3" fmla="*/ 619148 h 2017514"/>
              <a:gd name="connsiteX4" fmla="*/ 5077486 w 5580497"/>
              <a:gd name="connsiteY4" fmla="*/ 168771 h 2017514"/>
              <a:gd name="connsiteX5" fmla="*/ 3917426 w 5580497"/>
              <a:gd name="connsiteY5" fmla="*/ 4998 h 2017514"/>
              <a:gd name="connsiteX6" fmla="*/ 1897557 w 5580497"/>
              <a:gd name="connsiteY6" fmla="*/ 332545 h 2017514"/>
              <a:gd name="connsiteX7" fmla="*/ 955862 w 5580497"/>
              <a:gd name="connsiteY7" fmla="*/ 673739 h 2017514"/>
              <a:gd name="connsiteX8" fmla="*/ 41462 w 5580497"/>
              <a:gd name="connsiteY8" fmla="*/ 905751 h 2017514"/>
              <a:gd name="connsiteX9" fmla="*/ 218883 w 5580497"/>
              <a:gd name="connsiteY9" fmla="*/ 1560843 h 2017514"/>
              <a:gd name="connsiteX10" fmla="*/ 778441 w 5580497"/>
              <a:gd name="connsiteY10" fmla="*/ 1888389 h 2017514"/>
              <a:gd name="connsiteX11" fmla="*/ 1624602 w 5580497"/>
              <a:gd name="connsiteY11" fmla="*/ 1983924 h 2017514"/>
              <a:gd name="connsiteX12" fmla="*/ 3030321 w 5580497"/>
              <a:gd name="connsiteY12" fmla="*/ 2011219 h 2017514"/>
              <a:gd name="connsiteX13" fmla="*/ 3453402 w 5580497"/>
              <a:gd name="connsiteY13" fmla="*/ 1874742 h 2017514"/>
              <a:gd name="connsiteX14" fmla="*/ 3385163 w 5580497"/>
              <a:gd name="connsiteY14" fmla="*/ 1574491 h 2017514"/>
              <a:gd name="connsiteX15" fmla="*/ 3275981 w 5580497"/>
              <a:gd name="connsiteY15" fmla="*/ 1342479 h 2017514"/>
              <a:gd name="connsiteX16" fmla="*/ 3262333 w 5580497"/>
              <a:gd name="connsiteY16" fmla="*/ 1055876 h 2017514"/>
              <a:gd name="connsiteX17" fmla="*/ 3385163 w 5580497"/>
              <a:gd name="connsiteY17" fmla="*/ 851160 h 2017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580497" h="2017514">
                <a:moveTo>
                  <a:pt x="3385163" y="851160"/>
                </a:moveTo>
                <a:cubicBezTo>
                  <a:pt x="3521641" y="807942"/>
                  <a:pt x="3760477" y="803392"/>
                  <a:pt x="4081199" y="796568"/>
                </a:cubicBezTo>
                <a:cubicBezTo>
                  <a:pt x="4401921" y="789744"/>
                  <a:pt x="5061564" y="839786"/>
                  <a:pt x="5309498" y="810216"/>
                </a:cubicBezTo>
                <a:cubicBezTo>
                  <a:pt x="5557432" y="780646"/>
                  <a:pt x="5607474" y="726055"/>
                  <a:pt x="5568805" y="619148"/>
                </a:cubicBezTo>
                <a:cubicBezTo>
                  <a:pt x="5530136" y="512241"/>
                  <a:pt x="5352716" y="271129"/>
                  <a:pt x="5077486" y="168771"/>
                </a:cubicBezTo>
                <a:cubicBezTo>
                  <a:pt x="4802256" y="66413"/>
                  <a:pt x="4447414" y="-22298"/>
                  <a:pt x="3917426" y="4998"/>
                </a:cubicBezTo>
                <a:cubicBezTo>
                  <a:pt x="3387438" y="32294"/>
                  <a:pt x="2391151" y="221088"/>
                  <a:pt x="1897557" y="332545"/>
                </a:cubicBezTo>
                <a:cubicBezTo>
                  <a:pt x="1403963" y="444002"/>
                  <a:pt x="1265211" y="578205"/>
                  <a:pt x="955862" y="673739"/>
                </a:cubicBezTo>
                <a:cubicBezTo>
                  <a:pt x="646513" y="769273"/>
                  <a:pt x="164292" y="757900"/>
                  <a:pt x="41462" y="905751"/>
                </a:cubicBezTo>
                <a:cubicBezTo>
                  <a:pt x="-81368" y="1053602"/>
                  <a:pt x="96053" y="1397070"/>
                  <a:pt x="218883" y="1560843"/>
                </a:cubicBezTo>
                <a:cubicBezTo>
                  <a:pt x="341713" y="1724616"/>
                  <a:pt x="544154" y="1817876"/>
                  <a:pt x="778441" y="1888389"/>
                </a:cubicBezTo>
                <a:cubicBezTo>
                  <a:pt x="1012727" y="1958903"/>
                  <a:pt x="1249289" y="1963452"/>
                  <a:pt x="1624602" y="1983924"/>
                </a:cubicBezTo>
                <a:cubicBezTo>
                  <a:pt x="1999915" y="2004396"/>
                  <a:pt x="2725521" y="2029416"/>
                  <a:pt x="3030321" y="2011219"/>
                </a:cubicBezTo>
                <a:cubicBezTo>
                  <a:pt x="3335121" y="1993022"/>
                  <a:pt x="3394262" y="1947530"/>
                  <a:pt x="3453402" y="1874742"/>
                </a:cubicBezTo>
                <a:cubicBezTo>
                  <a:pt x="3512542" y="1801954"/>
                  <a:pt x="3414733" y="1663202"/>
                  <a:pt x="3385163" y="1574491"/>
                </a:cubicBezTo>
                <a:cubicBezTo>
                  <a:pt x="3355593" y="1485780"/>
                  <a:pt x="3296453" y="1428915"/>
                  <a:pt x="3275981" y="1342479"/>
                </a:cubicBezTo>
                <a:cubicBezTo>
                  <a:pt x="3255509" y="1256043"/>
                  <a:pt x="3244136" y="1137762"/>
                  <a:pt x="3262333" y="1055876"/>
                </a:cubicBezTo>
                <a:cubicBezTo>
                  <a:pt x="3280530" y="973990"/>
                  <a:pt x="3248685" y="894378"/>
                  <a:pt x="3385163" y="851160"/>
                </a:cubicBez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6" name="Freeform 35"/>
          <p:cNvSpPr/>
          <p:nvPr/>
        </p:nvSpPr>
        <p:spPr bwMode="auto">
          <a:xfrm>
            <a:off x="225152" y="964828"/>
            <a:ext cx="2592355" cy="776632"/>
          </a:xfrm>
          <a:custGeom>
            <a:avLst/>
            <a:gdLst>
              <a:gd name="connsiteX0" fmla="*/ 1849308 w 2592355"/>
              <a:gd name="connsiteY0" fmla="*/ 700199 h 776632"/>
              <a:gd name="connsiteX1" fmla="*/ 2545344 w 2592355"/>
              <a:gd name="connsiteY1" fmla="*/ 604665 h 776632"/>
              <a:gd name="connsiteX2" fmla="*/ 2436161 w 2592355"/>
              <a:gd name="connsiteY2" fmla="*/ 249823 h 776632"/>
              <a:gd name="connsiteX3" fmla="*/ 1685535 w 2592355"/>
              <a:gd name="connsiteY3" fmla="*/ 45106 h 776632"/>
              <a:gd name="connsiteX4" fmla="*/ 607361 w 2592355"/>
              <a:gd name="connsiteY4" fmla="*/ 4163 h 776632"/>
              <a:gd name="connsiteX5" fmla="*/ 143338 w 2592355"/>
              <a:gd name="connsiteY5" fmla="*/ 113345 h 776632"/>
              <a:gd name="connsiteX6" fmla="*/ 20508 w 2592355"/>
              <a:gd name="connsiteY6" fmla="*/ 413596 h 776632"/>
              <a:gd name="connsiteX7" fmla="*/ 211576 w 2592355"/>
              <a:gd name="connsiteY7" fmla="*/ 754790 h 776632"/>
              <a:gd name="connsiteX8" fmla="*/ 1931194 w 2592355"/>
              <a:gd name="connsiteY8" fmla="*/ 713847 h 77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92355" h="776632">
                <a:moveTo>
                  <a:pt x="1849308" y="700199"/>
                </a:moveTo>
                <a:cubicBezTo>
                  <a:pt x="2148421" y="689963"/>
                  <a:pt x="2447535" y="679728"/>
                  <a:pt x="2545344" y="604665"/>
                </a:cubicBezTo>
                <a:cubicBezTo>
                  <a:pt x="2643153" y="529602"/>
                  <a:pt x="2579462" y="343083"/>
                  <a:pt x="2436161" y="249823"/>
                </a:cubicBezTo>
                <a:cubicBezTo>
                  <a:pt x="2292860" y="156563"/>
                  <a:pt x="1990335" y="86049"/>
                  <a:pt x="1685535" y="45106"/>
                </a:cubicBezTo>
                <a:cubicBezTo>
                  <a:pt x="1380735" y="4163"/>
                  <a:pt x="864394" y="-7210"/>
                  <a:pt x="607361" y="4163"/>
                </a:cubicBezTo>
                <a:cubicBezTo>
                  <a:pt x="350328" y="15536"/>
                  <a:pt x="241147" y="45106"/>
                  <a:pt x="143338" y="113345"/>
                </a:cubicBezTo>
                <a:cubicBezTo>
                  <a:pt x="45529" y="181584"/>
                  <a:pt x="9135" y="306689"/>
                  <a:pt x="20508" y="413596"/>
                </a:cubicBezTo>
                <a:cubicBezTo>
                  <a:pt x="31881" y="520503"/>
                  <a:pt x="-106872" y="704748"/>
                  <a:pt x="211576" y="754790"/>
                </a:cubicBezTo>
                <a:cubicBezTo>
                  <a:pt x="530024" y="804832"/>
                  <a:pt x="1230609" y="759339"/>
                  <a:pt x="1931194" y="713847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304800" y="4019550"/>
            <a:ext cx="6638925" cy="1085850"/>
            <a:chOff x="-152400" y="1969532"/>
            <a:chExt cx="7936186" cy="1085850"/>
          </a:xfrm>
        </p:grpSpPr>
        <p:pic>
          <p:nvPicPr>
            <p:cNvPr id="4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52400" y="1969532"/>
              <a:ext cx="1057275" cy="1085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849586" y="1988582"/>
              <a:ext cx="6934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Traditional solution 1:</a:t>
              </a:r>
              <a:r>
                <a:rPr lang="en-US" sz="2000" dirty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 </a:t>
              </a:r>
              <a:endParaRPr lang="en-US" sz="2000" dirty="0" smtClean="0">
                <a:solidFill>
                  <a:srgbClr val="C00000"/>
                </a:solidFill>
                <a:latin typeface="+mn-lt"/>
                <a:ea typeface="ＭＳ Ｐゴシック" pitchFamily="34" charset="-128"/>
              </a:endParaRPr>
            </a:p>
            <a:p>
              <a:r>
                <a:rPr lang="en-US" sz="2000" dirty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 </a:t>
              </a: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 high value consistency</a:t>
              </a:r>
              <a:endParaRPr lang="en-US" sz="2000" dirty="0">
                <a:solidFill>
                  <a:srgbClr val="C00000"/>
                </a:solidFill>
                <a:latin typeface="+mn-lt"/>
                <a:ea typeface="ＭＳ Ｐゴシック" pitchFamily="34" charset="-128"/>
              </a:endParaRPr>
            </a:p>
          </p:txBody>
        </p:sp>
      </p:grpSp>
      <p:sp>
        <p:nvSpPr>
          <p:cNvPr id="7" name="Freeform 6"/>
          <p:cNvSpPr/>
          <p:nvPr/>
        </p:nvSpPr>
        <p:spPr bwMode="auto">
          <a:xfrm>
            <a:off x="4659424" y="3935653"/>
            <a:ext cx="4364467" cy="1347041"/>
          </a:xfrm>
          <a:custGeom>
            <a:avLst/>
            <a:gdLst>
              <a:gd name="connsiteX0" fmla="*/ 2096218 w 4364467"/>
              <a:gd name="connsiteY0" fmla="*/ 22198 h 1347041"/>
              <a:gd name="connsiteX1" fmla="*/ 1454773 w 4364467"/>
              <a:gd name="connsiteY1" fmla="*/ 49493 h 1347041"/>
              <a:gd name="connsiteX2" fmla="*/ 349304 w 4364467"/>
              <a:gd name="connsiteY2" fmla="*/ 458926 h 1347041"/>
              <a:gd name="connsiteX3" fmla="*/ 62701 w 4364467"/>
              <a:gd name="connsiteY3" fmla="*/ 1127666 h 1347041"/>
              <a:gd name="connsiteX4" fmla="*/ 1413830 w 4364467"/>
              <a:gd name="connsiteY4" fmla="*/ 1318735 h 1347041"/>
              <a:gd name="connsiteX5" fmla="*/ 3106152 w 4364467"/>
              <a:gd name="connsiteY5" fmla="*/ 1346031 h 1347041"/>
              <a:gd name="connsiteX6" fmla="*/ 4006904 w 4364467"/>
              <a:gd name="connsiteY6" fmla="*/ 1332383 h 1347041"/>
              <a:gd name="connsiteX7" fmla="*/ 4348098 w 4364467"/>
              <a:gd name="connsiteY7" fmla="*/ 1195905 h 1347041"/>
              <a:gd name="connsiteX8" fmla="*/ 4238916 w 4364467"/>
              <a:gd name="connsiteY8" fmla="*/ 841063 h 1347041"/>
              <a:gd name="connsiteX9" fmla="*/ 3624767 w 4364467"/>
              <a:gd name="connsiteY9" fmla="*/ 404335 h 1347041"/>
              <a:gd name="connsiteX10" fmla="*/ 2983322 w 4364467"/>
              <a:gd name="connsiteY10" fmla="*/ 145028 h 1347041"/>
              <a:gd name="connsiteX11" fmla="*/ 2546594 w 4364467"/>
              <a:gd name="connsiteY11" fmla="*/ 63141 h 1347041"/>
              <a:gd name="connsiteX12" fmla="*/ 1932445 w 4364467"/>
              <a:gd name="connsiteY12" fmla="*/ 22198 h 1347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64467" h="1347041">
                <a:moveTo>
                  <a:pt x="2096218" y="22198"/>
                </a:moveTo>
                <a:cubicBezTo>
                  <a:pt x="1921071" y="-549"/>
                  <a:pt x="1745925" y="-23295"/>
                  <a:pt x="1454773" y="49493"/>
                </a:cubicBezTo>
                <a:cubicBezTo>
                  <a:pt x="1163621" y="122281"/>
                  <a:pt x="581316" y="279231"/>
                  <a:pt x="349304" y="458926"/>
                </a:cubicBezTo>
                <a:cubicBezTo>
                  <a:pt x="117292" y="638622"/>
                  <a:pt x="-114720" y="984365"/>
                  <a:pt x="62701" y="1127666"/>
                </a:cubicBezTo>
                <a:cubicBezTo>
                  <a:pt x="240122" y="1270967"/>
                  <a:pt x="906588" y="1282341"/>
                  <a:pt x="1413830" y="1318735"/>
                </a:cubicBezTo>
                <a:cubicBezTo>
                  <a:pt x="1921072" y="1355129"/>
                  <a:pt x="3106152" y="1346031"/>
                  <a:pt x="3106152" y="1346031"/>
                </a:cubicBezTo>
                <a:lnTo>
                  <a:pt x="4006904" y="1332383"/>
                </a:lnTo>
                <a:cubicBezTo>
                  <a:pt x="4213895" y="1307362"/>
                  <a:pt x="4309429" y="1277792"/>
                  <a:pt x="4348098" y="1195905"/>
                </a:cubicBezTo>
                <a:cubicBezTo>
                  <a:pt x="4386767" y="1114018"/>
                  <a:pt x="4359471" y="972991"/>
                  <a:pt x="4238916" y="841063"/>
                </a:cubicBezTo>
                <a:cubicBezTo>
                  <a:pt x="4118361" y="709135"/>
                  <a:pt x="3834033" y="520341"/>
                  <a:pt x="3624767" y="404335"/>
                </a:cubicBezTo>
                <a:cubicBezTo>
                  <a:pt x="3415501" y="288329"/>
                  <a:pt x="3163018" y="201894"/>
                  <a:pt x="2983322" y="145028"/>
                </a:cubicBezTo>
                <a:cubicBezTo>
                  <a:pt x="2803627" y="88162"/>
                  <a:pt x="2721740" y="83613"/>
                  <a:pt x="2546594" y="63141"/>
                </a:cubicBezTo>
                <a:cubicBezTo>
                  <a:pt x="2371448" y="42669"/>
                  <a:pt x="2151946" y="32433"/>
                  <a:pt x="1932445" y="22198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1610436" y="5350766"/>
            <a:ext cx="6392918" cy="1218199"/>
          </a:xfrm>
          <a:custGeom>
            <a:avLst/>
            <a:gdLst>
              <a:gd name="connsiteX0" fmla="*/ 4967785 w 6392918"/>
              <a:gd name="connsiteY0" fmla="*/ 12804 h 1218199"/>
              <a:gd name="connsiteX1" fmla="*/ 3753134 w 6392918"/>
              <a:gd name="connsiteY1" fmla="*/ 26452 h 1218199"/>
              <a:gd name="connsiteX2" fmla="*/ 887104 w 6392918"/>
              <a:gd name="connsiteY2" fmla="*/ 244816 h 1218199"/>
              <a:gd name="connsiteX3" fmla="*/ 0 w 6392918"/>
              <a:gd name="connsiteY3" fmla="*/ 818022 h 1218199"/>
              <a:gd name="connsiteX4" fmla="*/ 887104 w 6392918"/>
              <a:gd name="connsiteY4" fmla="*/ 1200159 h 1218199"/>
              <a:gd name="connsiteX5" fmla="*/ 4517409 w 6392918"/>
              <a:gd name="connsiteY5" fmla="*/ 1104625 h 1218199"/>
              <a:gd name="connsiteX6" fmla="*/ 6277970 w 6392918"/>
              <a:gd name="connsiteY6" fmla="*/ 654249 h 1218199"/>
              <a:gd name="connsiteX7" fmla="*/ 6155140 w 6392918"/>
              <a:gd name="connsiteY7" fmla="*/ 258464 h 1218199"/>
              <a:gd name="connsiteX8" fmla="*/ 5609230 w 6392918"/>
              <a:gd name="connsiteY8" fmla="*/ 108338 h 1218199"/>
              <a:gd name="connsiteX9" fmla="*/ 4967785 w 6392918"/>
              <a:gd name="connsiteY9" fmla="*/ 12804 h 121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92918" h="1218199">
                <a:moveTo>
                  <a:pt x="4967785" y="12804"/>
                </a:moveTo>
                <a:cubicBezTo>
                  <a:pt x="4658436" y="-844"/>
                  <a:pt x="4433247" y="-12217"/>
                  <a:pt x="3753134" y="26452"/>
                </a:cubicBezTo>
                <a:cubicBezTo>
                  <a:pt x="3073020" y="65121"/>
                  <a:pt x="1512626" y="112888"/>
                  <a:pt x="887104" y="244816"/>
                </a:cubicBezTo>
                <a:cubicBezTo>
                  <a:pt x="261582" y="376744"/>
                  <a:pt x="0" y="658798"/>
                  <a:pt x="0" y="818022"/>
                </a:cubicBezTo>
                <a:cubicBezTo>
                  <a:pt x="0" y="977246"/>
                  <a:pt x="134203" y="1152392"/>
                  <a:pt x="887104" y="1200159"/>
                </a:cubicBezTo>
                <a:cubicBezTo>
                  <a:pt x="1640005" y="1247926"/>
                  <a:pt x="3618931" y="1195610"/>
                  <a:pt x="4517409" y="1104625"/>
                </a:cubicBezTo>
                <a:cubicBezTo>
                  <a:pt x="5415887" y="1013640"/>
                  <a:pt x="6005015" y="795276"/>
                  <a:pt x="6277970" y="654249"/>
                </a:cubicBezTo>
                <a:cubicBezTo>
                  <a:pt x="6550925" y="513222"/>
                  <a:pt x="6266597" y="349449"/>
                  <a:pt x="6155140" y="258464"/>
                </a:cubicBezTo>
                <a:cubicBezTo>
                  <a:pt x="6043683" y="167479"/>
                  <a:pt x="5807123" y="147007"/>
                  <a:pt x="5609230" y="108338"/>
                </a:cubicBezTo>
                <a:cubicBezTo>
                  <a:pt x="5411338" y="69669"/>
                  <a:pt x="5277134" y="26452"/>
                  <a:pt x="4967785" y="12804"/>
                </a:cubicBez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3" grpId="0" animBg="1"/>
      <p:bldP spid="5" grpId="0" animBg="1"/>
      <p:bldP spid="36" grpId="0" animBg="1"/>
      <p:bldP spid="7" grpId="0" animBg="1"/>
      <p:bldP spid="8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152400" y="3352800"/>
            <a:ext cx="8839200" cy="609600"/>
            <a:chOff x="152400" y="3352800"/>
            <a:chExt cx="8839200" cy="609600"/>
          </a:xfrm>
        </p:grpSpPr>
        <p:sp>
          <p:nvSpPr>
            <p:cNvPr id="38" name="Right Arrow 37"/>
            <p:cNvSpPr/>
            <p:nvPr/>
          </p:nvSpPr>
          <p:spPr>
            <a:xfrm>
              <a:off x="1676400" y="3352800"/>
              <a:ext cx="7315200" cy="609600"/>
            </a:xfrm>
            <a:prstGeom prst="rightArrow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5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1991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4478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192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990600" y="3505200"/>
              <a:ext cx="1524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800" i="1">
                <a:solidFill>
                  <a:prstClr val="black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67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2004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3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2005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20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2006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962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2007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24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2008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86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2009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48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2010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010400" y="3505200"/>
              <a:ext cx="7620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i="1" dirty="0" smtClean="0">
                  <a:solidFill>
                    <a:srgbClr val="000000"/>
                  </a:solidFill>
                </a:rPr>
                <a:t>2011</a:t>
              </a:r>
            </a:p>
          </p:txBody>
        </p:sp>
      </p:grpSp>
      <p:grpSp>
        <p:nvGrpSpPr>
          <p:cNvPr id="55" name="Group 37"/>
          <p:cNvGrpSpPr/>
          <p:nvPr/>
        </p:nvGrpSpPr>
        <p:grpSpPr>
          <a:xfrm>
            <a:off x="304800" y="4019550"/>
            <a:ext cx="6638925" cy="1085850"/>
            <a:chOff x="-152400" y="1969532"/>
            <a:chExt cx="7936186" cy="1085850"/>
          </a:xfrm>
        </p:grpSpPr>
        <p:pic>
          <p:nvPicPr>
            <p:cNvPr id="56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52400" y="1969532"/>
              <a:ext cx="1057275" cy="1085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TextBox 56"/>
            <p:cNvSpPr txBox="1"/>
            <p:nvPr/>
          </p:nvSpPr>
          <p:spPr>
            <a:xfrm>
              <a:off x="849586" y="1988582"/>
              <a:ext cx="6934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Traditional solution 2:</a:t>
              </a:r>
            </a:p>
            <a:p>
              <a:r>
                <a:rPr lang="en-US" sz="2000" dirty="0" smtClean="0">
                  <a:solidFill>
                    <a:srgbClr val="C00000"/>
                  </a:solidFill>
                  <a:latin typeface="+mn-lt"/>
                  <a:ea typeface="ＭＳ Ｐゴシック" pitchFamily="34" charset="-128"/>
                </a:rPr>
                <a:t>  using similar names</a:t>
              </a:r>
            </a:p>
          </p:txBody>
        </p:sp>
      </p:grpSp>
      <p:sp>
        <p:nvSpPr>
          <p:cNvPr id="58" name="Line Callout 1 (Accent Bar) 57"/>
          <p:cNvSpPr/>
          <p:nvPr/>
        </p:nvSpPr>
        <p:spPr>
          <a:xfrm>
            <a:off x="304800" y="1143000"/>
            <a:ext cx="3200400" cy="457200"/>
          </a:xfrm>
          <a:prstGeom prst="accentCallout1">
            <a:avLst>
              <a:gd name="adj1" fmla="val 62662"/>
              <a:gd name="adj2" fmla="val -2949"/>
              <a:gd name="adj3" fmla="val 524201"/>
              <a:gd name="adj4" fmla="val -290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r1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R. Polytechnic Institute</a:t>
            </a:r>
          </a:p>
        </p:txBody>
      </p:sp>
      <p:sp>
        <p:nvSpPr>
          <p:cNvPr id="60" name="Line Callout 1 (Accent Bar) 59"/>
          <p:cNvSpPr/>
          <p:nvPr/>
        </p:nvSpPr>
        <p:spPr>
          <a:xfrm>
            <a:off x="1905000" y="1752600"/>
            <a:ext cx="3429000" cy="685800"/>
          </a:xfrm>
          <a:prstGeom prst="accentCallout1">
            <a:avLst>
              <a:gd name="adj1" fmla="val 44480"/>
              <a:gd name="adj2" fmla="val -2578"/>
              <a:gd name="adj3" fmla="val 252366"/>
              <a:gd name="adj4" fmla="val -2640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r2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1" name="Line Callout 1 (Accent Bar) 60"/>
          <p:cNvSpPr/>
          <p:nvPr/>
        </p:nvSpPr>
        <p:spPr>
          <a:xfrm>
            <a:off x="2590800" y="2438400"/>
            <a:ext cx="2895600" cy="457200"/>
          </a:xfrm>
          <a:prstGeom prst="accentCallout1">
            <a:avLst>
              <a:gd name="adj1" fmla="val 89313"/>
              <a:gd name="adj2" fmla="val -2840"/>
              <a:gd name="adj3" fmla="val 222329"/>
              <a:gd name="adj4" fmla="val -257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r3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Dong  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2" name="Line Callout 1 (Accent Bar) 61"/>
          <p:cNvSpPr/>
          <p:nvPr/>
        </p:nvSpPr>
        <p:spPr>
          <a:xfrm>
            <a:off x="4572000" y="1295400"/>
            <a:ext cx="2971800" cy="457200"/>
          </a:xfrm>
          <a:prstGeom prst="accentCallout1">
            <a:avLst>
              <a:gd name="adj1" fmla="val 41883"/>
              <a:gd name="adj2" fmla="val -2578"/>
              <a:gd name="adj3" fmla="val 479396"/>
              <a:gd name="adj4" fmla="val -323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rgbClr val="C00000"/>
                </a:solidFill>
              </a:rPr>
              <a:t>r4</a:t>
            </a:r>
            <a:r>
              <a:rPr lang="en-US" sz="1800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dirty="0" smtClean="0">
                <a:solidFill>
                  <a:sysClr val="windowText" lastClr="000000"/>
                </a:solidFill>
              </a:rPr>
              <a:t>University of Washington</a:t>
            </a:r>
          </a:p>
        </p:txBody>
      </p:sp>
      <p:sp>
        <p:nvSpPr>
          <p:cNvPr id="63" name="Line Callout 1 (Accent Bar) 62"/>
          <p:cNvSpPr/>
          <p:nvPr/>
        </p:nvSpPr>
        <p:spPr>
          <a:xfrm>
            <a:off x="5715000" y="19812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333520"/>
              <a:gd name="adj4" fmla="val -303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r5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4" name="Line Callout 1 (Accent Bar) 63"/>
          <p:cNvSpPr/>
          <p:nvPr/>
        </p:nvSpPr>
        <p:spPr>
          <a:xfrm>
            <a:off x="6629400" y="25908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205469"/>
              <a:gd name="adj4" fmla="val -256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r6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Xin Luna Dong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AT&amp;T Labs-Research</a:t>
            </a:r>
          </a:p>
        </p:txBody>
      </p:sp>
      <p:sp>
        <p:nvSpPr>
          <p:cNvPr id="65" name="Line Callout 1 (Accent Bar) 64"/>
          <p:cNvSpPr/>
          <p:nvPr/>
        </p:nvSpPr>
        <p:spPr>
          <a:xfrm>
            <a:off x="1905000" y="58674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37178"/>
              <a:gd name="adj4" fmla="val -3118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r7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66" name="Line Callout 1 (Accent Bar) 65"/>
          <p:cNvSpPr/>
          <p:nvPr/>
        </p:nvSpPr>
        <p:spPr>
          <a:xfrm>
            <a:off x="4114800" y="5791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424985"/>
              <a:gd name="adj4" fmla="val -309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r8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72" name="Line Callout 1 (Accent Bar) 71"/>
          <p:cNvSpPr/>
          <p:nvPr/>
        </p:nvSpPr>
        <p:spPr>
          <a:xfrm>
            <a:off x="4876800" y="4648200"/>
            <a:ext cx="2819400" cy="457200"/>
          </a:xfrm>
          <a:prstGeom prst="accentCallout1">
            <a:avLst>
              <a:gd name="adj1" fmla="val 41883"/>
              <a:gd name="adj2" fmla="val -2578"/>
              <a:gd name="adj3" fmla="val -186429"/>
              <a:gd name="adj4" fmla="val -2647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r9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73" name="Line Callout 1 (Accent Bar) 72"/>
          <p:cNvSpPr/>
          <p:nvPr/>
        </p:nvSpPr>
        <p:spPr>
          <a:xfrm>
            <a:off x="5715000" y="5410200"/>
            <a:ext cx="2895600" cy="457200"/>
          </a:xfrm>
          <a:prstGeom prst="accentCallout1">
            <a:avLst>
              <a:gd name="adj1" fmla="val 49778"/>
              <a:gd name="adj2" fmla="val -2840"/>
              <a:gd name="adj3" fmla="val -338128"/>
              <a:gd name="adj4" fmla="val -2345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r10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University of Illinois</a:t>
            </a:r>
          </a:p>
        </p:txBody>
      </p:sp>
      <p:sp>
        <p:nvSpPr>
          <p:cNvPr id="74" name="Line Callout 1 (Accent Bar) 73"/>
          <p:cNvSpPr/>
          <p:nvPr/>
        </p:nvSpPr>
        <p:spPr>
          <a:xfrm>
            <a:off x="6019800" y="4038600"/>
            <a:ext cx="2514600" cy="457200"/>
          </a:xfrm>
          <a:prstGeom prst="accentCallout1">
            <a:avLst>
              <a:gd name="adj1" fmla="val 41883"/>
              <a:gd name="adj2" fmla="val -2578"/>
              <a:gd name="adj3" fmla="val -46931"/>
              <a:gd name="adj4" fmla="val -251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r11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75" name="Line Callout 1 (Accent Bar) 74"/>
          <p:cNvSpPr/>
          <p:nvPr/>
        </p:nvSpPr>
        <p:spPr>
          <a:xfrm>
            <a:off x="6934200" y="4724400"/>
            <a:ext cx="2895600" cy="457200"/>
          </a:xfrm>
          <a:prstGeom prst="accentCallout1">
            <a:avLst>
              <a:gd name="adj1" fmla="val -968"/>
              <a:gd name="adj2" fmla="val 20255"/>
              <a:gd name="adj3" fmla="val -200987"/>
              <a:gd name="adj4" fmla="val 20254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smtClean="0">
                <a:solidFill>
                  <a:srgbClr val="C00000"/>
                </a:solidFill>
              </a:rPr>
              <a:t>r12</a:t>
            </a:r>
            <a:r>
              <a:rPr lang="en-US" sz="1800" b="1" dirty="0" smtClean="0">
                <a:solidFill>
                  <a:sysClr val="windowText" lastClr="000000"/>
                </a:solidFill>
              </a:rPr>
              <a:t>: Dong Xin  </a:t>
            </a:r>
          </a:p>
          <a:p>
            <a:r>
              <a:rPr lang="en-US" sz="1800" b="1" dirty="0" smtClean="0">
                <a:solidFill>
                  <a:sysClr val="windowText" lastClr="000000"/>
                </a:solidFill>
              </a:rPr>
              <a:t>Microsoft Research</a:t>
            </a:r>
          </a:p>
        </p:txBody>
      </p:sp>
      <p:sp>
        <p:nvSpPr>
          <p:cNvPr id="33" name="Freeform 32"/>
          <p:cNvSpPr/>
          <p:nvPr/>
        </p:nvSpPr>
        <p:spPr bwMode="auto">
          <a:xfrm>
            <a:off x="1441423" y="4009506"/>
            <a:ext cx="7616548" cy="2667282"/>
          </a:xfrm>
          <a:custGeom>
            <a:avLst/>
            <a:gdLst>
              <a:gd name="connsiteX0" fmla="*/ 5382458 w 7616548"/>
              <a:gd name="connsiteY0" fmla="*/ 2936 h 2667282"/>
              <a:gd name="connsiteX1" fmla="*/ 6351449 w 7616548"/>
              <a:gd name="connsiteY1" fmla="*/ 30231 h 2667282"/>
              <a:gd name="connsiteX2" fmla="*/ 6965598 w 7616548"/>
              <a:gd name="connsiteY2" fmla="*/ 166709 h 2667282"/>
              <a:gd name="connsiteX3" fmla="*/ 7566099 w 7616548"/>
              <a:gd name="connsiteY3" fmla="*/ 780858 h 2667282"/>
              <a:gd name="connsiteX4" fmla="*/ 7320440 w 7616548"/>
              <a:gd name="connsiteY4" fmla="*/ 1586076 h 2667282"/>
              <a:gd name="connsiteX5" fmla="*/ 5245980 w 7616548"/>
              <a:gd name="connsiteY5" fmla="*/ 2555067 h 2667282"/>
              <a:gd name="connsiteX6" fmla="*/ 169013 w 7616548"/>
              <a:gd name="connsiteY6" fmla="*/ 2500476 h 2667282"/>
              <a:gd name="connsiteX7" fmla="*/ 1438255 w 7616548"/>
              <a:gd name="connsiteY7" fmla="*/ 1244882 h 2667282"/>
              <a:gd name="connsiteX8" fmla="*/ 3703783 w 7616548"/>
              <a:gd name="connsiteY8" fmla="*/ 480607 h 2667282"/>
              <a:gd name="connsiteX9" fmla="*/ 4631831 w 7616548"/>
              <a:gd name="connsiteY9" fmla="*/ 71175 h 2667282"/>
              <a:gd name="connsiteX10" fmla="*/ 5437049 w 7616548"/>
              <a:gd name="connsiteY10" fmla="*/ 2936 h 266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16548" h="2667282">
                <a:moveTo>
                  <a:pt x="5382458" y="2936"/>
                </a:moveTo>
                <a:cubicBezTo>
                  <a:pt x="5735025" y="2936"/>
                  <a:pt x="6087592" y="2936"/>
                  <a:pt x="6351449" y="30231"/>
                </a:cubicBezTo>
                <a:cubicBezTo>
                  <a:pt x="6615306" y="57526"/>
                  <a:pt x="6763156" y="41605"/>
                  <a:pt x="6965598" y="166709"/>
                </a:cubicBezTo>
                <a:cubicBezTo>
                  <a:pt x="7168040" y="291813"/>
                  <a:pt x="7506959" y="544297"/>
                  <a:pt x="7566099" y="780858"/>
                </a:cubicBezTo>
                <a:cubicBezTo>
                  <a:pt x="7625239" y="1017419"/>
                  <a:pt x="7707127" y="1290375"/>
                  <a:pt x="7320440" y="1586076"/>
                </a:cubicBezTo>
                <a:cubicBezTo>
                  <a:pt x="6933754" y="1881778"/>
                  <a:pt x="6437885" y="2402667"/>
                  <a:pt x="5245980" y="2555067"/>
                </a:cubicBezTo>
                <a:cubicBezTo>
                  <a:pt x="4054075" y="2707467"/>
                  <a:pt x="803634" y="2718840"/>
                  <a:pt x="169013" y="2500476"/>
                </a:cubicBezTo>
                <a:cubicBezTo>
                  <a:pt x="-465608" y="2282112"/>
                  <a:pt x="849127" y="1581527"/>
                  <a:pt x="1438255" y="1244882"/>
                </a:cubicBezTo>
                <a:cubicBezTo>
                  <a:pt x="2027383" y="908237"/>
                  <a:pt x="3171520" y="676225"/>
                  <a:pt x="3703783" y="480607"/>
                </a:cubicBezTo>
                <a:cubicBezTo>
                  <a:pt x="4236046" y="284989"/>
                  <a:pt x="4342953" y="150787"/>
                  <a:pt x="4631831" y="71175"/>
                </a:cubicBezTo>
                <a:cubicBezTo>
                  <a:pt x="4920709" y="-8437"/>
                  <a:pt x="5178879" y="-2751"/>
                  <a:pt x="5437049" y="2936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273838" y="911440"/>
            <a:ext cx="8704276" cy="2385382"/>
          </a:xfrm>
          <a:custGeom>
            <a:avLst/>
            <a:gdLst>
              <a:gd name="connsiteX0" fmla="*/ 203834 w 8704276"/>
              <a:gd name="connsiteY0" fmla="*/ 98494 h 2385382"/>
              <a:gd name="connsiteX1" fmla="*/ 5526461 w 8704276"/>
              <a:gd name="connsiteY1" fmla="*/ 98494 h 2385382"/>
              <a:gd name="connsiteX2" fmla="*/ 8187774 w 8704276"/>
              <a:gd name="connsiteY2" fmla="*/ 1122076 h 2385382"/>
              <a:gd name="connsiteX3" fmla="*/ 8488025 w 8704276"/>
              <a:gd name="connsiteY3" fmla="*/ 2227545 h 2385382"/>
              <a:gd name="connsiteX4" fmla="*/ 5717529 w 8704276"/>
              <a:gd name="connsiteY4" fmla="*/ 2377670 h 2385382"/>
              <a:gd name="connsiteX5" fmla="*/ 2196407 w 8704276"/>
              <a:gd name="connsiteY5" fmla="*/ 2227545 h 2385382"/>
              <a:gd name="connsiteX6" fmla="*/ 313016 w 8704276"/>
              <a:gd name="connsiteY6" fmla="*/ 1340441 h 2385382"/>
              <a:gd name="connsiteX7" fmla="*/ 12765 w 8704276"/>
              <a:gd name="connsiteY7" fmla="*/ 535223 h 2385382"/>
              <a:gd name="connsiteX8" fmla="*/ 81004 w 8704276"/>
              <a:gd name="connsiteY8" fmla="*/ 153085 h 2385382"/>
              <a:gd name="connsiteX9" fmla="*/ 313016 w 8704276"/>
              <a:gd name="connsiteY9" fmla="*/ 98494 h 238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04276" h="2385382">
                <a:moveTo>
                  <a:pt x="203834" y="98494"/>
                </a:moveTo>
                <a:cubicBezTo>
                  <a:pt x="2199819" y="13195"/>
                  <a:pt x="4195804" y="-72103"/>
                  <a:pt x="5526461" y="98494"/>
                </a:cubicBezTo>
                <a:cubicBezTo>
                  <a:pt x="6857118" y="269091"/>
                  <a:pt x="7694180" y="767234"/>
                  <a:pt x="8187774" y="1122076"/>
                </a:cubicBezTo>
                <a:cubicBezTo>
                  <a:pt x="8681368" y="1476918"/>
                  <a:pt x="8899732" y="2018279"/>
                  <a:pt x="8488025" y="2227545"/>
                </a:cubicBezTo>
                <a:cubicBezTo>
                  <a:pt x="8076318" y="2436811"/>
                  <a:pt x="6766132" y="2377670"/>
                  <a:pt x="5717529" y="2377670"/>
                </a:cubicBezTo>
                <a:cubicBezTo>
                  <a:pt x="4668926" y="2377670"/>
                  <a:pt x="3097159" y="2400417"/>
                  <a:pt x="2196407" y="2227545"/>
                </a:cubicBezTo>
                <a:cubicBezTo>
                  <a:pt x="1295655" y="2054674"/>
                  <a:pt x="676956" y="1622495"/>
                  <a:pt x="313016" y="1340441"/>
                </a:cubicBezTo>
                <a:cubicBezTo>
                  <a:pt x="-50924" y="1058387"/>
                  <a:pt x="51434" y="733116"/>
                  <a:pt x="12765" y="535223"/>
                </a:cubicBezTo>
                <a:cubicBezTo>
                  <a:pt x="-25904" y="337330"/>
                  <a:pt x="30962" y="225873"/>
                  <a:pt x="81004" y="153085"/>
                </a:cubicBezTo>
                <a:cubicBezTo>
                  <a:pt x="131046" y="80297"/>
                  <a:pt x="222031" y="89395"/>
                  <a:pt x="313016" y="98494"/>
                </a:cubicBezTo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3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72" grpId="0" animBg="1"/>
      <p:bldP spid="73" grpId="0" animBg="1"/>
      <p:bldP spid="74" grpId="0" animBg="1"/>
      <p:bldP spid="75" grpId="0" animBg="1"/>
      <p:bldP spid="33" grpId="0" animBg="1"/>
      <p:bldP spid="3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Smooth transition in one attribute, despite evolution of another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174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9969811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 bwMode="auto">
          <a:xfrm>
            <a:off x="5334000" y="2987040"/>
            <a:ext cx="106680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5334000" y="4358640"/>
            <a:ext cx="106680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2895600" y="2971800"/>
            <a:ext cx="192024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895600" y="4343400"/>
            <a:ext cx="192024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Freeform 19"/>
          <p:cNvSpPr/>
          <p:nvPr/>
        </p:nvSpPr>
        <p:spPr bwMode="auto">
          <a:xfrm>
            <a:off x="6387152" y="3248167"/>
            <a:ext cx="559558" cy="1392072"/>
          </a:xfrm>
          <a:custGeom>
            <a:avLst/>
            <a:gdLst>
              <a:gd name="connsiteX0" fmla="*/ 0 w 559558"/>
              <a:gd name="connsiteY0" fmla="*/ 0 h 1392072"/>
              <a:gd name="connsiteX1" fmla="*/ 559558 w 559558"/>
              <a:gd name="connsiteY1" fmla="*/ 682388 h 1392072"/>
              <a:gd name="connsiteX2" fmla="*/ 0 w 559558"/>
              <a:gd name="connsiteY2" fmla="*/ 1392072 h 139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9558" h="1392072">
                <a:moveTo>
                  <a:pt x="0" y="0"/>
                </a:moveTo>
                <a:cubicBezTo>
                  <a:pt x="279779" y="225188"/>
                  <a:pt x="559558" y="450376"/>
                  <a:pt x="559558" y="682388"/>
                </a:cubicBezTo>
                <a:cubicBezTo>
                  <a:pt x="559558" y="914400"/>
                  <a:pt x="279779" y="1153236"/>
                  <a:pt x="0" y="1392072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Erratic changes in an attribute value are quite unlikely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336764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 bwMode="auto">
          <a:xfrm>
            <a:off x="2819400" y="2720340"/>
            <a:ext cx="2362200" cy="17907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44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Typically, there is continuity of history, i.e., no big gaps in time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061820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 bwMode="auto">
          <a:xfrm>
            <a:off x="685800" y="2301240"/>
            <a:ext cx="7543800" cy="838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35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High penalty for value disagreement over a short time period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490340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 bwMode="auto">
          <a:xfrm>
            <a:off x="2895600" y="2667000"/>
            <a:ext cx="228600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895600" y="3048000"/>
            <a:ext cx="192024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7071360" y="2697480"/>
            <a:ext cx="822960" cy="73152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6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Lower penalty for value disagreement over a long time period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602933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 bwMode="auto">
          <a:xfrm>
            <a:off x="2895600" y="2667000"/>
            <a:ext cx="228600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895600" y="5334000"/>
            <a:ext cx="1920240" cy="45720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7071360" y="2697480"/>
            <a:ext cx="822960" cy="36576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7086600" y="5410200"/>
            <a:ext cx="822960" cy="36576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56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High reward for value agreement across a small time gap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463639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2849880" y="5410200"/>
            <a:ext cx="1920240" cy="64008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979920" y="5410200"/>
            <a:ext cx="1097280" cy="64008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5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How is it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“Small” data integration: alignment + linkage + fusion</a:t>
            </a:r>
          </a:p>
          <a:p>
            <a:pPr lvl="1"/>
            <a:r>
              <a:rPr lang="en-US" dirty="0" smtClean="0"/>
              <a:t>Data fusion: reconciliation of </a:t>
            </a:r>
            <a:r>
              <a:rPr lang="en-US" b="1" dirty="0" smtClean="0">
                <a:solidFill>
                  <a:srgbClr val="C00000"/>
                </a:solidFill>
              </a:rPr>
              <a:t>mismatching content </a:t>
            </a:r>
            <a:r>
              <a:rPr lang="en-US" dirty="0" smtClean="0"/>
              <a:t>(e.g., pattern)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91200" y="2666497"/>
            <a:ext cx="2287866" cy="2515103"/>
            <a:chOff x="5791200" y="2666497"/>
            <a:chExt cx="2287866" cy="2515103"/>
          </a:xfrm>
        </p:grpSpPr>
        <p:pic>
          <p:nvPicPr>
            <p:cNvPr id="7885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4083" y="2877677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70876" y="288682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558428" y="3846941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4157609" y="3200400"/>
            <a:ext cx="2166991" cy="2241539"/>
            <a:chOff x="4157609" y="3200400"/>
            <a:chExt cx="2166991" cy="2241539"/>
          </a:xfrm>
        </p:grpSpPr>
        <p:grpSp>
          <p:nvGrpSpPr>
            <p:cNvPr id="13" name="Group 12"/>
            <p:cNvGrpSpPr/>
            <p:nvPr/>
          </p:nvGrpSpPr>
          <p:grpSpPr>
            <a:xfrm>
              <a:off x="4378325" y="3200400"/>
              <a:ext cx="1031875" cy="1363715"/>
              <a:chOff x="4191000" y="2598685"/>
              <a:chExt cx="1031875" cy="1363715"/>
            </a:xfrm>
          </p:grpSpPr>
          <p:pic>
            <p:nvPicPr>
              <p:cNvPr id="29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025080" y="2764605"/>
                <a:ext cx="1363715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Oval 25"/>
              <p:cNvSpPr/>
              <p:nvPr/>
            </p:nvSpPr>
            <p:spPr bwMode="auto">
              <a:xfrm>
                <a:off x="4598765" y="31242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 bwMode="auto">
              <a:xfrm>
                <a:off x="4751165" y="33528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Oval 30"/>
              <p:cNvSpPr/>
              <p:nvPr/>
            </p:nvSpPr>
            <p:spPr bwMode="auto">
              <a:xfrm>
                <a:off x="4522565" y="34290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157609" y="4246585"/>
              <a:ext cx="1439916" cy="1031875"/>
              <a:chOff x="3970284" y="4392889"/>
              <a:chExt cx="1439916" cy="1031875"/>
            </a:xfrm>
          </p:grpSpPr>
          <p:pic>
            <p:nvPicPr>
              <p:cNvPr id="28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0284" y="4392889"/>
                <a:ext cx="1439916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Oval 31"/>
              <p:cNvSpPr/>
              <p:nvPr/>
            </p:nvSpPr>
            <p:spPr bwMode="auto">
              <a:xfrm>
                <a:off x="4419600" y="48006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4800600" y="49530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4724400" y="47625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292725" y="4078224"/>
              <a:ext cx="1031875" cy="1363715"/>
              <a:chOff x="5673725" y="4191000"/>
              <a:chExt cx="1031875" cy="1363715"/>
            </a:xfrm>
          </p:grpSpPr>
          <p:pic>
            <p:nvPicPr>
              <p:cNvPr id="23" name="Picture 3" descr="C:\Users\divesh\Desktop\jigsaw puzzle piece orange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5507805" y="4356920"/>
                <a:ext cx="1363715" cy="1031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Oval 34"/>
              <p:cNvSpPr/>
              <p:nvPr/>
            </p:nvSpPr>
            <p:spPr bwMode="auto">
              <a:xfrm>
                <a:off x="6019800" y="46863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5943600" y="49911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 bwMode="auto">
              <a:xfrm>
                <a:off x="6198965" y="4876800"/>
                <a:ext cx="125635" cy="11430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7086600" y="4495800"/>
            <a:ext cx="457200" cy="216813"/>
            <a:chOff x="6248400" y="5955387"/>
            <a:chExt cx="457200" cy="216813"/>
          </a:xfrm>
        </p:grpSpPr>
        <p:sp>
          <p:nvSpPr>
            <p:cNvPr id="39" name="Oval 38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096000" y="3124200"/>
            <a:ext cx="457200" cy="216813"/>
            <a:chOff x="6248400" y="5955387"/>
            <a:chExt cx="457200" cy="216813"/>
          </a:xfrm>
        </p:grpSpPr>
        <p:sp>
          <p:nvSpPr>
            <p:cNvPr id="42" name="Oval 41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3" name="Oval 42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086600" y="3352800"/>
            <a:ext cx="457200" cy="216813"/>
            <a:chOff x="6248400" y="5955387"/>
            <a:chExt cx="457200" cy="216813"/>
          </a:xfrm>
        </p:grpSpPr>
        <p:sp>
          <p:nvSpPr>
            <p:cNvPr id="45" name="Oval 44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43332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7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Lower reward for value agreement across a big time gap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Solution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7229392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1234440" y="2438400"/>
            <a:ext cx="1188720" cy="64008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888480" y="2438400"/>
            <a:ext cx="1188720" cy="640080"/>
          </a:xfrm>
          <a:prstGeom prst="round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0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Consider records in time order for clustering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5344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Linking Temporal Records: Intuitions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181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117309"/>
              </p:ext>
            </p:extLst>
          </p:nvPr>
        </p:nvGraphicFramePr>
        <p:xfrm>
          <a:off x="838200" y="2057400"/>
          <a:ext cx="7239000" cy="43586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533400"/>
                <a:gridCol w="1524000"/>
                <a:gridCol w="2438400"/>
                <a:gridCol w="1828800"/>
                <a:gridCol w="914400"/>
              </a:tblGrid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ID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Name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Affiliation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Co-authors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Year</a:t>
                      </a:r>
                      <a:endParaRPr lang="en-US" sz="1600" b="1" dirty="0"/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Xin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R. Polytechnic Institute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</a:rPr>
                        <a:t>Wozny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1991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r2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Tatarinov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Han,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2004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r3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r4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University of Washington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Halevy, Yu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Wah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2007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Wu, Han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2008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r10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University of Illinois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Ling, 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Chaudhuri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</a:rPr>
                        <a:t>Ganti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r5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Das </a:t>
                      </a: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Sarma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, Halevy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2009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r6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Xin Luna</a:t>
                      </a: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</a:rPr>
                        <a:t> Dong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AT&amp;T Labs-Research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rgbClr val="C00000"/>
                          </a:solidFill>
                        </a:rPr>
                        <a:t>Naumann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C00000"/>
                          </a:solidFill>
                        </a:rPr>
                        <a:t>2010</a:t>
                      </a:r>
                      <a:endParaRPr lang="en-US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8246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r12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Dong Xin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n-US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Microsoft Research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He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2011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 rot="5400000">
            <a:off x="6209506" y="4304506"/>
            <a:ext cx="4191000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9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Techniques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Emerging topics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9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content: pattern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8" name="Picture 2" descr="C:\Users\divesh\Desktop\jigsaw puzzle taj mah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j0216075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742" b="95527" l="3011" r="271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269" r="69886"/>
          <a:stretch/>
        </p:blipFill>
        <p:spPr>
          <a:xfrm>
            <a:off x="3505200" y="5334000"/>
            <a:ext cx="464008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7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content: pattern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7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674" y="2573380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75467" y="258252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3019" y="3542644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/>
          <p:cNvGrpSpPr/>
          <p:nvPr/>
        </p:nvGrpSpPr>
        <p:grpSpPr>
          <a:xfrm>
            <a:off x="2582916" y="2896103"/>
            <a:ext cx="1031875" cy="1363715"/>
            <a:chOff x="4191000" y="2598685"/>
            <a:chExt cx="1031875" cy="1363715"/>
          </a:xfrm>
        </p:grpSpPr>
        <p:pic>
          <p:nvPicPr>
            <p:cNvPr id="61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Oval 61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3" name="Oval 62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362200" y="3942288"/>
            <a:ext cx="1439916" cy="1031875"/>
            <a:chOff x="3970284" y="4392889"/>
            <a:chExt cx="1439916" cy="1031875"/>
          </a:xfrm>
        </p:grpSpPr>
        <p:pic>
          <p:nvPicPr>
            <p:cNvPr id="6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Oval 66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0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31396" y="3939847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Oval 70"/>
          <p:cNvSpPr/>
          <p:nvPr/>
        </p:nvSpPr>
        <p:spPr bwMode="auto">
          <a:xfrm>
            <a:off x="5291191" y="3060290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5622756" y="3162803"/>
            <a:ext cx="125635" cy="1143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3843391" y="4584290"/>
            <a:ext cx="457200" cy="216813"/>
            <a:chOff x="6248400" y="5955387"/>
            <a:chExt cx="457200" cy="216813"/>
          </a:xfrm>
        </p:grpSpPr>
        <p:sp>
          <p:nvSpPr>
            <p:cNvPr id="74" name="Oval 7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300591" y="2819903"/>
            <a:ext cx="457200" cy="216813"/>
            <a:chOff x="6248400" y="5955387"/>
            <a:chExt cx="457200" cy="216813"/>
          </a:xfrm>
        </p:grpSpPr>
        <p:sp>
          <p:nvSpPr>
            <p:cNvPr id="77" name="Oval 7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367391" y="4203290"/>
            <a:ext cx="457200" cy="216813"/>
            <a:chOff x="6248400" y="5955387"/>
            <a:chExt cx="457200" cy="216813"/>
          </a:xfrm>
        </p:grpSpPr>
        <p:sp>
          <p:nvSpPr>
            <p:cNvPr id="80" name="Oval 79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71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Reconciliation </a:t>
            </a:r>
            <a:r>
              <a:rPr lang="en-US" dirty="0"/>
              <a:t>of </a:t>
            </a:r>
            <a:r>
              <a:rPr lang="en-US" dirty="0" smtClean="0"/>
              <a:t>conflicting content: pattern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7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26" y="2570332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72419" y="2579476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divesh\Desktop\jigsaw puzzle piece purple-curv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59971" y="3539596"/>
            <a:ext cx="1554983" cy="11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Group 72"/>
          <p:cNvGrpSpPr/>
          <p:nvPr/>
        </p:nvGrpSpPr>
        <p:grpSpPr>
          <a:xfrm>
            <a:off x="5288143" y="3085562"/>
            <a:ext cx="457200" cy="216813"/>
            <a:chOff x="6248400" y="5955387"/>
            <a:chExt cx="457200" cy="216813"/>
          </a:xfrm>
        </p:grpSpPr>
        <p:sp>
          <p:nvSpPr>
            <p:cNvPr id="74" name="Oval 73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297543" y="2816855"/>
            <a:ext cx="457200" cy="216813"/>
            <a:chOff x="6248400" y="5955387"/>
            <a:chExt cx="457200" cy="216813"/>
          </a:xfrm>
        </p:grpSpPr>
        <p:sp>
          <p:nvSpPr>
            <p:cNvPr id="77" name="Oval 76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364343" y="4200242"/>
            <a:ext cx="457200" cy="216813"/>
            <a:chOff x="6248400" y="5955387"/>
            <a:chExt cx="457200" cy="216813"/>
          </a:xfrm>
        </p:grpSpPr>
        <p:sp>
          <p:nvSpPr>
            <p:cNvPr id="80" name="Oval 79"/>
            <p:cNvSpPr/>
            <p:nvPr/>
          </p:nvSpPr>
          <p:spPr bwMode="auto">
            <a:xfrm>
              <a:off x="6248400" y="59553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6579965" y="60579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579868" y="2889636"/>
            <a:ext cx="1031875" cy="1363715"/>
            <a:chOff x="4191000" y="2598685"/>
            <a:chExt cx="1031875" cy="1363715"/>
          </a:xfrm>
        </p:grpSpPr>
        <p:pic>
          <p:nvPicPr>
            <p:cNvPr id="103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25080" y="2764605"/>
              <a:ext cx="1363715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Oval 103"/>
            <p:cNvSpPr/>
            <p:nvPr/>
          </p:nvSpPr>
          <p:spPr bwMode="auto">
            <a:xfrm>
              <a:off x="4598765" y="31242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4751165" y="33528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4522565" y="3429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359152" y="3935821"/>
            <a:ext cx="1439916" cy="1031875"/>
            <a:chOff x="3970284" y="4392889"/>
            <a:chExt cx="1439916" cy="1031875"/>
          </a:xfrm>
        </p:grpSpPr>
        <p:pic>
          <p:nvPicPr>
            <p:cNvPr id="56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284" y="4392889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Oval 99"/>
            <p:cNvSpPr/>
            <p:nvPr/>
          </p:nvSpPr>
          <p:spPr bwMode="auto">
            <a:xfrm>
              <a:off x="4419600" y="48006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4800600" y="49530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4724400" y="476250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52" name="Picture 3" descr="C:\Users\divesh\Desktop\jigsaw puzzle piece oran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28348" y="3933380"/>
            <a:ext cx="1363715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764143" y="4262760"/>
            <a:ext cx="381000" cy="419100"/>
            <a:chOff x="5562600" y="4770385"/>
            <a:chExt cx="381000" cy="419100"/>
          </a:xfrm>
        </p:grpSpPr>
        <p:sp>
          <p:nvSpPr>
            <p:cNvPr id="53" name="Oval 52"/>
            <p:cNvSpPr/>
            <p:nvPr/>
          </p:nvSpPr>
          <p:spPr bwMode="auto">
            <a:xfrm>
              <a:off x="5638800" y="47703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5562600" y="50751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 bwMode="auto">
            <a:xfrm>
              <a:off x="5817965" y="496088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10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Components [DBS09a]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Resolves inconsistency across diversity of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186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231859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ATT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UM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UM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UI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UW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MSR</a:t>
                      </a:r>
                      <a:endParaRPr lang="en-US" sz="1800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ATT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BEA</a:t>
                      </a:r>
                      <a:endParaRPr lang="en-US" sz="1800" i="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dirty="0" smtClean="0"/>
                        <a:t>UCB</a:t>
                      </a:r>
                      <a:endParaRPr lang="en-US" sz="18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sng" dirty="0" smtClean="0"/>
                        <a:t>UMD</a:t>
                      </a:r>
                      <a:endParaRPr lang="en-US" sz="1800" i="0" u="sng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24999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187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58091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19599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Supports difference of opinion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431468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</p:spTree>
    <p:extLst>
      <p:ext uri="{BB962C8B-B14F-4D97-AF65-F5344CB8AC3E}">
        <p14:creationId xmlns:p14="http://schemas.microsoft.com/office/powerpoint/2010/main" val="421518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28451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468937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9104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Why do we need big data integration?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How has “small” data integration been done?</a:t>
            </a:r>
          </a:p>
          <a:p>
            <a:pPr lvl="1"/>
            <a:r>
              <a:rPr lang="en-US" dirty="0" smtClean="0"/>
              <a:t>Challenges in big data integration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Schema alignment</a:t>
            </a:r>
          </a:p>
          <a:p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Record linkage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Emerging topics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12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Gives more weight to knowledgeable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83434"/>
              </p:ext>
            </p:extLst>
          </p:nvPr>
        </p:nvGraphicFramePr>
        <p:xfrm>
          <a:off x="3984246" y="2926080"/>
          <a:ext cx="313270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UW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UCI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BEA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rgbClr val="C00000"/>
                          </a:solidFill>
                        </a:rPr>
                        <a:t>UCB</a:t>
                      </a:r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UMD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468937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6054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928068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029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038207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9" name="Straight Arrow Connector 18"/>
          <p:cNvCxnSpPr/>
          <p:nvPr/>
        </p:nvCxnSpPr>
        <p:spPr bwMode="auto">
          <a:xfrm>
            <a:off x="6781799" y="2286000"/>
            <a:ext cx="1" cy="59803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3807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936335"/>
              </p:ext>
            </p:extLst>
          </p:nvPr>
        </p:nvGraphicFramePr>
        <p:xfrm>
          <a:off x="3984246" y="2926080"/>
          <a:ext cx="447395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0839"/>
                <a:gridCol w="670623"/>
                <a:gridCol w="670623"/>
                <a:gridCol w="670623"/>
                <a:gridCol w="670623"/>
                <a:gridCol w="670623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Jagadish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UI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Dewitt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UW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Bernstein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b="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MSR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Carey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ATT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BEA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Franklin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b="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sz="1800" i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0" u="none" dirty="0" smtClean="0">
                          <a:solidFill>
                            <a:srgbClr val="C00000"/>
                          </a:solidFill>
                        </a:rPr>
                        <a:t>UMD</a:t>
                      </a:r>
                      <a:endParaRPr lang="en-US" sz="1800" i="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Three </a:t>
            </a:r>
            <a:r>
              <a:rPr lang="en-US" dirty="0"/>
              <a:t>Components [</a:t>
            </a:r>
            <a:r>
              <a:rPr lang="en-US" dirty="0" smtClean="0"/>
              <a:t>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Data fusion: voting + source quality + copy detection</a:t>
            </a:r>
          </a:p>
          <a:p>
            <a:pPr lvl="1"/>
            <a:r>
              <a:rPr lang="en-US" dirty="0" smtClean="0"/>
              <a:t>Reduces weight of copier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54625" y="2743200"/>
              <a:ext cx="98552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Voting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21948" y="4141113"/>
              <a:ext cx="1850891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Source Quality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633556" y="5207913"/>
              <a:ext cx="1942070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Copy Detection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566" y="2529344"/>
            <a:ext cx="65274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FFFFFF"/>
                </a:solidFill>
                <a:latin typeface="Calibri"/>
              </a:rPr>
              <a:t>USP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467600" y="2590800"/>
            <a:ext cx="0" cy="29219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8077200" y="2590800"/>
            <a:ext cx="0" cy="292191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996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 smtClean="0"/>
              <a:t>Techniques for big data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Emerging topics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b="1" dirty="0"/>
          </a:p>
          <a:p>
            <a:pPr lvl="1"/>
            <a:r>
              <a:rPr lang="en-US" dirty="0" smtClean="0"/>
              <a:t>Using source trustworthiness [YHY08, GAM+10, PR11, YT11, GSH11, PR13]</a:t>
            </a:r>
          </a:p>
          <a:p>
            <a:pPr lvl="1"/>
            <a:r>
              <a:rPr lang="en-US" dirty="0" smtClean="0"/>
              <a:t>Combining source accuracy and copy detection [DBS09a, QAH+13]</a:t>
            </a:r>
          </a:p>
          <a:p>
            <a:pPr lvl="1"/>
            <a:r>
              <a:rPr lang="en-US" dirty="0" smtClean="0"/>
              <a:t>Multiple truth values [ZRG+12]</a:t>
            </a:r>
          </a:p>
          <a:p>
            <a:pPr lvl="1"/>
            <a:r>
              <a:rPr lang="en-US" dirty="0" smtClean="0"/>
              <a:t>Erroneous numeric data [ZH12]</a:t>
            </a:r>
          </a:p>
          <a:p>
            <a:pPr lvl="1"/>
            <a:r>
              <a:rPr lang="en-US" dirty="0" smtClean="0"/>
              <a:t>Experimental comparison on deep web data [LDL+13]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4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Data 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: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Online data fusion [LDO+11]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 smtClean="0"/>
              <a:t>Truth discovery for dynamic data [DBS09b, PRM+12]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Variety</a:t>
            </a:r>
          </a:p>
          <a:p>
            <a:pPr lvl="1"/>
            <a:r>
              <a:rPr lang="en-US" dirty="0"/>
              <a:t>Combining record linkage with data fusion [GDS+10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45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Basic Solution: Naïve 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Supports difference of opinion, allows conflict resolution</a:t>
            </a:r>
          </a:p>
          <a:p>
            <a:endParaRPr lang="en-US" dirty="0"/>
          </a:p>
          <a:p>
            <a:r>
              <a:rPr lang="en-US" dirty="0" smtClean="0"/>
              <a:t>Works well for independent sources that have similar accuracy</a:t>
            </a:r>
          </a:p>
          <a:p>
            <a:endParaRPr lang="en-US" dirty="0"/>
          </a:p>
          <a:p>
            <a:r>
              <a:rPr lang="en-US" dirty="0" smtClean="0"/>
              <a:t>When sources have different accuracies</a:t>
            </a:r>
          </a:p>
          <a:p>
            <a:pPr lvl="1"/>
            <a:r>
              <a:rPr lang="en-US" dirty="0" smtClean="0"/>
              <a:t>Need to give more weight to votes by knowledgeable sources</a:t>
            </a:r>
          </a:p>
          <a:p>
            <a:endParaRPr lang="en-US" dirty="0"/>
          </a:p>
          <a:p>
            <a:r>
              <a:rPr lang="en-US" dirty="0" smtClean="0"/>
              <a:t>When sources copy from other sources</a:t>
            </a:r>
          </a:p>
          <a:p>
            <a:pPr lvl="1"/>
            <a:r>
              <a:rPr lang="en-US" dirty="0" smtClean="0"/>
              <a:t>Need to reduce the weight of votes by copiers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6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 [YHY08, DBS09a]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Need to give more  weight to knowledgeable sources</a:t>
            </a:r>
          </a:p>
          <a:p>
            <a:endParaRPr lang="en-US" dirty="0"/>
          </a:p>
          <a:p>
            <a:r>
              <a:rPr lang="en-US" dirty="0" smtClean="0"/>
              <a:t>Computing source accuracy: </a:t>
            </a:r>
            <a:r>
              <a:rPr lang="en-US" altLang="zh-CN" dirty="0" smtClean="0">
                <a:ea typeface="SimSun" pitchFamily="2" charset="-122"/>
              </a:rPr>
              <a:t>A(S</a:t>
            </a:r>
            <a:r>
              <a:rPr lang="en-US" altLang="zh-CN" dirty="0">
                <a:ea typeface="SimSun" pitchFamily="2" charset="-122"/>
              </a:rPr>
              <a:t>) = </a:t>
            </a:r>
            <a:r>
              <a:rPr lang="en-US" altLang="zh-CN" dirty="0" err="1">
                <a:ea typeface="SimSun" pitchFamily="2" charset="-122"/>
              </a:rPr>
              <a:t>Avg</a:t>
            </a:r>
            <a:r>
              <a:rPr lang="en-US" altLang="zh-CN" dirty="0">
                <a:ea typeface="SimSun" pitchFamily="2" charset="-122"/>
              </a:rPr>
              <a:t> </a:t>
            </a:r>
            <a:r>
              <a:rPr lang="en-US" altLang="zh-CN" baseline="-25000" dirty="0">
                <a:ea typeface="SimSun" pitchFamily="2" charset="-122"/>
              </a:rPr>
              <a:t>v</a:t>
            </a:r>
            <a:r>
              <a:rPr lang="en-US" altLang="zh-CN" baseline="-40000" dirty="0">
                <a:ea typeface="SimSun" pitchFamily="2" charset="-122"/>
              </a:rPr>
              <a:t>i</a:t>
            </a:r>
            <a:r>
              <a:rPr lang="en-US" altLang="zh-CN" baseline="-25000" dirty="0">
                <a:ea typeface="SimSun" pitchFamily="2" charset="-122"/>
              </a:rPr>
              <a:t>(D) </a:t>
            </a:r>
            <a:r>
              <a:rPr lang="en-US" altLang="zh-CN" baseline="-25000" dirty="0">
                <a:ea typeface="SimSun" pitchFamily="2" charset="-122"/>
                <a:sym typeface="Symbol"/>
              </a:rPr>
              <a:t></a:t>
            </a:r>
            <a:r>
              <a:rPr lang="el-GR" altLang="zh-CN" baseline="-25000" dirty="0">
                <a:ea typeface="SimSun" pitchFamily="2" charset="-122"/>
              </a:rPr>
              <a:t> </a:t>
            </a:r>
            <a:r>
              <a:rPr lang="en-US" altLang="zh-CN" baseline="-25000" dirty="0">
                <a:ea typeface="SimSun" pitchFamily="2" charset="-122"/>
              </a:rPr>
              <a:t>S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 smtClean="0">
                <a:ea typeface="SimSun" pitchFamily="2" charset="-122"/>
              </a:rPr>
              <a:t>)</a:t>
            </a:r>
            <a:endParaRPr lang="en-US" altLang="zh-CN" dirty="0">
              <a:ea typeface="SimSun" pitchFamily="2" charset="-122"/>
            </a:endParaRPr>
          </a:p>
          <a:p>
            <a:pPr lvl="1"/>
            <a:r>
              <a:rPr lang="en-US" altLang="zh-CN" dirty="0">
                <a:ea typeface="SimSun" pitchFamily="2" charset="-122"/>
              </a:rPr>
              <a:t>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</a:t>
            </a:r>
            <a:r>
              <a:rPr lang="en-US" altLang="zh-CN" dirty="0">
                <a:ea typeface="SimSun" pitchFamily="2" charset="-122"/>
                <a:sym typeface="Symbol"/>
              </a:rPr>
              <a:t></a:t>
            </a:r>
            <a:r>
              <a:rPr lang="el-GR" altLang="zh-CN" dirty="0">
                <a:ea typeface="SimSun" pitchFamily="2" charset="-122"/>
              </a:rPr>
              <a:t> </a:t>
            </a:r>
            <a:r>
              <a:rPr lang="en-US" altLang="zh-CN" dirty="0">
                <a:ea typeface="SimSun" pitchFamily="2" charset="-122"/>
              </a:rPr>
              <a:t>S : S provides value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 on data item D</a:t>
            </a:r>
          </a:p>
          <a:p>
            <a:pPr lvl="1"/>
            <a:r>
              <a:rPr lang="en-US" altLang="zh-CN" dirty="0" smtClean="0">
                <a:ea typeface="SimSun" pitchFamily="2" charset="-122"/>
              </a:rPr>
              <a:t>Ф: </a:t>
            </a:r>
            <a:r>
              <a:rPr lang="en-US" altLang="zh-CN" dirty="0">
                <a:ea typeface="SimSun" pitchFamily="2" charset="-122"/>
              </a:rPr>
              <a:t>observations on all data items by sources </a:t>
            </a:r>
            <a:r>
              <a:rPr lang="en-US" altLang="zh-CN" dirty="0" smtClean="0">
                <a:ea typeface="SimSun" pitchFamily="2" charset="-122"/>
              </a:rPr>
              <a:t>S</a:t>
            </a:r>
          </a:p>
          <a:p>
            <a:pPr lvl="1"/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) : probability of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being </a:t>
            </a:r>
            <a:r>
              <a:rPr lang="en-US" altLang="zh-CN" dirty="0" smtClean="0">
                <a:ea typeface="SimSun" pitchFamily="2" charset="-122"/>
              </a:rPr>
              <a:t>true</a:t>
            </a:r>
          </a:p>
          <a:p>
            <a:endParaRPr lang="en-US" altLang="zh-CN" dirty="0">
              <a:ea typeface="SimSun" pitchFamily="2" charset="-122"/>
            </a:endParaRPr>
          </a:p>
          <a:p>
            <a:r>
              <a:rPr lang="en-US" altLang="zh-CN" dirty="0">
                <a:ea typeface="SimSun" pitchFamily="2" charset="-122"/>
              </a:rPr>
              <a:t>How to compute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az-Cyrl-AZ" altLang="zh-CN" dirty="0" smtClean="0">
                <a:ea typeface="SimSun" pitchFamily="2" charset="-122"/>
              </a:rPr>
              <a:t>)</a:t>
            </a:r>
            <a:r>
              <a:rPr lang="en-US" altLang="zh-CN" dirty="0" smtClean="0">
                <a:ea typeface="SimSun" pitchFamily="2" charset="-122"/>
              </a:rPr>
              <a:t>?</a:t>
            </a:r>
            <a:endParaRPr lang="en-US" altLang="zh-CN" dirty="0">
              <a:ea typeface="SimSun" pitchFamily="2" charset="-122"/>
            </a:endParaRPr>
          </a:p>
          <a:p>
            <a:pPr lvl="1"/>
            <a:endParaRPr lang="en-US" altLang="zh-CN" dirty="0">
              <a:ea typeface="SimSun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/>
              <a:t>Input: data item D, val(D) = {v</a:t>
            </a:r>
            <a:r>
              <a:rPr lang="nn-NO" baseline="-25000" dirty="0"/>
              <a:t>0</a:t>
            </a:r>
            <a:r>
              <a:rPr lang="nn-NO" dirty="0"/>
              <a:t>,v</a:t>
            </a:r>
            <a:r>
              <a:rPr lang="nn-NO" baseline="-25000" dirty="0"/>
              <a:t>1</a:t>
            </a:r>
            <a:r>
              <a:rPr lang="nn-NO" dirty="0"/>
              <a:t>,…,v</a:t>
            </a:r>
            <a:r>
              <a:rPr lang="nn-NO" baseline="-25000" dirty="0"/>
              <a:t>n</a:t>
            </a:r>
            <a:r>
              <a:rPr lang="nn-NO" dirty="0"/>
              <a:t>}, </a:t>
            </a:r>
            <a:r>
              <a:rPr lang="nn-NO" dirty="0" smtClean="0"/>
              <a:t>Ф</a:t>
            </a:r>
          </a:p>
          <a:p>
            <a:endParaRPr lang="nn-NO" dirty="0"/>
          </a:p>
          <a:p>
            <a:r>
              <a:rPr lang="en-US" altLang="zh-CN" dirty="0">
                <a:ea typeface="SimSun" pitchFamily="2" charset="-122"/>
              </a:rPr>
              <a:t>Output: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true | 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), </a:t>
            </a:r>
            <a:r>
              <a:rPr lang="en-US" altLang="zh-CN" dirty="0"/>
              <a:t>for </a:t>
            </a:r>
            <a:r>
              <a:rPr lang="en-US" altLang="zh-CN" dirty="0" err="1"/>
              <a:t>i</a:t>
            </a:r>
            <a:r>
              <a:rPr lang="en-US" altLang="zh-CN" dirty="0"/>
              <a:t>=0,…, n (sum=1)</a:t>
            </a:r>
            <a:endParaRPr lang="en-US" altLang="zh-CN" dirty="0">
              <a:ea typeface="SimSun" pitchFamily="2" charset="-122"/>
            </a:endParaRPr>
          </a:p>
          <a:p>
            <a:endParaRPr lang="nn-NO" dirty="0" smtClean="0"/>
          </a:p>
          <a:p>
            <a:r>
              <a:rPr lang="en-US" altLang="zh-CN" dirty="0">
                <a:ea typeface="SimSun" pitchFamily="2" charset="-122"/>
              </a:rPr>
              <a:t>Based on Bayes Rule, need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</a:t>
            </a:r>
            <a:r>
              <a:rPr lang="az-Cyrl-AZ" altLang="zh-CN" dirty="0">
                <a:ea typeface="SimSun" pitchFamily="2" charset="-122"/>
              </a:rPr>
              <a:t>Ф</a:t>
            </a:r>
            <a:r>
              <a:rPr lang="en-US" altLang="zh-CN" dirty="0">
                <a:ea typeface="SimSun" pitchFamily="2" charset="-122"/>
              </a:rPr>
              <a:t> | v</a:t>
            </a:r>
            <a:r>
              <a:rPr lang="en-US" altLang="zh-CN" baseline="-25000" dirty="0">
                <a:ea typeface="SimSun" pitchFamily="2" charset="-122"/>
              </a:rPr>
              <a:t>i</a:t>
            </a:r>
            <a:r>
              <a:rPr lang="en-US" altLang="zh-CN" dirty="0">
                <a:ea typeface="SimSun" pitchFamily="2" charset="-122"/>
              </a:rPr>
              <a:t>(D) </a:t>
            </a:r>
            <a:r>
              <a:rPr lang="en-US" altLang="zh-CN" dirty="0" smtClean="0">
                <a:ea typeface="SimSun" pitchFamily="2" charset="-122"/>
              </a:rPr>
              <a:t>true)</a:t>
            </a:r>
          </a:p>
          <a:p>
            <a:pPr lvl="1"/>
            <a:r>
              <a:rPr lang="en-US" dirty="0" smtClean="0"/>
              <a:t>Under </a:t>
            </a:r>
            <a:r>
              <a:rPr lang="en-US" dirty="0"/>
              <a:t>independence, need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</a:t>
            </a:r>
            <a:r>
              <a:rPr lang="en-US" altLang="zh-CN" dirty="0" smtClean="0">
                <a:sym typeface="Symbol"/>
              </a:rPr>
              <a:t>)</a:t>
            </a:r>
          </a:p>
          <a:p>
            <a:pPr lvl="1"/>
            <a:r>
              <a:rPr lang="en-US" dirty="0"/>
              <a:t>If S provides </a:t>
            </a:r>
            <a:r>
              <a:rPr lang="en-US" altLang="zh-CN" dirty="0"/>
              <a:t>v</a:t>
            </a:r>
            <a:r>
              <a:rPr lang="en-US" altLang="zh-CN" baseline="-25000" dirty="0"/>
              <a:t>i</a:t>
            </a:r>
            <a:r>
              <a:rPr lang="en-US" dirty="0"/>
              <a:t> :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 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true) </a:t>
            </a:r>
            <a:r>
              <a:rPr lang="en-US" dirty="0"/>
              <a:t>= A(S</a:t>
            </a:r>
            <a:r>
              <a:rPr lang="en-US" dirty="0" smtClean="0"/>
              <a:t>)</a:t>
            </a:r>
            <a:endParaRPr lang="en-US" dirty="0" smtClean="0">
              <a:ea typeface="SimSun" pitchFamily="2" charset="-122"/>
            </a:endParaRPr>
          </a:p>
          <a:p>
            <a:pPr lvl="1"/>
            <a:r>
              <a:rPr lang="en-US" dirty="0"/>
              <a:t>If S does not : </a:t>
            </a:r>
            <a:r>
              <a:rPr lang="en-US" dirty="0" err="1"/>
              <a:t>Pr</a:t>
            </a:r>
            <a:r>
              <a:rPr lang="en-US" dirty="0"/>
              <a:t>(</a:t>
            </a:r>
            <a:r>
              <a:rPr lang="az-Cyrl-AZ" altLang="zh-CN" dirty="0"/>
              <a:t>Ф</a:t>
            </a:r>
            <a:r>
              <a:rPr lang="en-US" altLang="zh-CN" baseline="-25000" dirty="0"/>
              <a:t>D</a:t>
            </a:r>
            <a:r>
              <a:rPr lang="en-US" altLang="zh-CN" dirty="0"/>
              <a:t>(S) |v</a:t>
            </a:r>
            <a:r>
              <a:rPr lang="en-US" altLang="zh-CN" baseline="-25000" dirty="0"/>
              <a:t>i</a:t>
            </a:r>
            <a:r>
              <a:rPr lang="en-US" altLang="zh-CN" dirty="0">
                <a:sym typeface="Symbol"/>
              </a:rPr>
              <a:t>(D) true) </a:t>
            </a:r>
            <a:r>
              <a:rPr lang="en-US" dirty="0"/>
              <a:t>=(1-A(S))/</a:t>
            </a:r>
            <a:r>
              <a:rPr lang="en-US" dirty="0" smtClean="0"/>
              <a:t>n</a:t>
            </a:r>
          </a:p>
          <a:p>
            <a:endParaRPr lang="en-US" dirty="0"/>
          </a:p>
          <a:p>
            <a:r>
              <a:rPr lang="en-US" dirty="0"/>
              <a:t>Challenge: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nter-dependence </a:t>
            </a:r>
            <a:r>
              <a:rPr lang="en-US" dirty="0"/>
              <a:t>between source accuracy and value probability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What is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= Big data + data integration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Data integration: easy access to multiple data </a:t>
            </a:r>
            <a:r>
              <a:rPr lang="en-US" dirty="0" smtClean="0">
                <a:solidFill>
                  <a:srgbClr val="000000"/>
                </a:solidFill>
              </a:rPr>
              <a:t>sources [DHI12]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Virtual: mediated schema, query </a:t>
            </a:r>
            <a:r>
              <a:rPr lang="en-US" dirty="0" smtClean="0">
                <a:solidFill>
                  <a:srgbClr val="000000"/>
                </a:solidFill>
              </a:rPr>
              <a:t>reformulation, </a:t>
            </a:r>
            <a:r>
              <a:rPr lang="en-US" dirty="0">
                <a:solidFill>
                  <a:srgbClr val="000000"/>
                </a:solidFill>
              </a:rPr>
              <a:t>link + fuse answers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Warehouse: materialized data, easy querying, consistency </a:t>
            </a:r>
            <a:r>
              <a:rPr lang="en-US" dirty="0" smtClean="0">
                <a:solidFill>
                  <a:srgbClr val="000000"/>
                </a:solidFill>
              </a:rPr>
              <a:t>issues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Big data: all about the V’s </a:t>
            </a:r>
            <a:r>
              <a:rPr lang="en-US" b="1" dirty="0" smtClean="0">
                <a:sym typeface="Wingdings" pitchFamily="2" charset="2"/>
              </a:rPr>
              <a:t></a:t>
            </a:r>
            <a:endParaRPr lang="en-US" b="1" dirty="0" smtClean="0"/>
          </a:p>
          <a:p>
            <a:pPr lvl="1"/>
            <a:r>
              <a:rPr lang="en-US" dirty="0" smtClean="0"/>
              <a:t>Size: large </a:t>
            </a:r>
            <a:r>
              <a:rPr lang="en-US" b="1" dirty="0" smtClean="0">
                <a:solidFill>
                  <a:srgbClr val="C00000"/>
                </a:solidFill>
              </a:rPr>
              <a:t>volume </a:t>
            </a:r>
            <a:r>
              <a:rPr lang="en-US" dirty="0" smtClean="0"/>
              <a:t>of data, collected and analyzed at high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Complexity: huge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/>
              <a:t> of data, of questionable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</a:p>
          <a:p>
            <a:pPr lvl="1"/>
            <a:r>
              <a:rPr lang="en-US" dirty="0" smtClean="0"/>
              <a:t>Utility: data of considerable </a:t>
            </a:r>
            <a:r>
              <a:rPr lang="en-US" b="1" dirty="0" smtClean="0">
                <a:solidFill>
                  <a:srgbClr val="C00000"/>
                </a:solidFill>
              </a:rPr>
              <a:t>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8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ata integration = solving lots of jigsaw puzzles </a:t>
            </a:r>
          </a:p>
          <a:p>
            <a:pPr lvl="1"/>
            <a:r>
              <a:rPr lang="en-US" dirty="0" smtClean="0"/>
              <a:t>Big data integration → </a:t>
            </a:r>
            <a:r>
              <a:rPr lang="en-US" b="1" dirty="0" smtClean="0">
                <a:solidFill>
                  <a:srgbClr val="C00000"/>
                </a:solidFill>
              </a:rPr>
              <a:t>big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messy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puzzles</a:t>
            </a:r>
          </a:p>
          <a:p>
            <a:pPr lvl="1"/>
            <a:r>
              <a:rPr lang="en-US" dirty="0" smtClean="0"/>
              <a:t>E.g., missing, duplicate, damaged pieces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 bwMode="auto">
          <a:xfrm flipV="1">
            <a:off x="4190998" y="3543300"/>
            <a:ext cx="2057402" cy="4572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Elbow Connector 22"/>
          <p:cNvCxnSpPr/>
          <p:nvPr/>
        </p:nvCxnSpPr>
        <p:spPr bwMode="auto">
          <a:xfrm>
            <a:off x="4190998" y="4778920"/>
            <a:ext cx="1941641" cy="604127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0" name="Group 29"/>
          <p:cNvGrpSpPr/>
          <p:nvPr/>
        </p:nvGrpSpPr>
        <p:grpSpPr>
          <a:xfrm>
            <a:off x="5410200" y="4286250"/>
            <a:ext cx="460663" cy="114300"/>
            <a:chOff x="3352800" y="5943600"/>
            <a:chExt cx="838200" cy="228600"/>
          </a:xfrm>
        </p:grpSpPr>
        <p:sp>
          <p:nvSpPr>
            <p:cNvPr id="29" name="Oval 28"/>
            <p:cNvSpPr/>
            <p:nvPr/>
          </p:nvSpPr>
          <p:spPr bwMode="auto">
            <a:xfrm>
              <a:off x="33528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36576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3962400" y="5943600"/>
              <a:ext cx="228600" cy="228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79874" name="Picture 2" descr="C:\Users\divesh\Desktop\jigsaw puzzle seasho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2286000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5" name="Picture 3" descr="C:\Users\divesh\Desktop\jigsaw puzzle peop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133600"/>
            <a:ext cx="2628900" cy="19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divesh\Desktop\jigsaw puzzle pieces gre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14" y="3333750"/>
            <a:ext cx="3462986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20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527675"/>
            <a:ext cx="2819400" cy="102155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Value Vote Count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809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809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4993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Continue until source accuracy converges</a:t>
            </a:r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346514"/>
              </p:ext>
            </p:extLst>
          </p:nvPr>
        </p:nvGraphicFramePr>
        <p:xfrm>
          <a:off x="3409950" y="28400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1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8400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244800"/>
              </p:ext>
            </p:extLst>
          </p:nvPr>
        </p:nvGraphicFramePr>
        <p:xfrm>
          <a:off x="5589588" y="42259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2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2259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051419"/>
              </p:ext>
            </p:extLst>
          </p:nvPr>
        </p:nvGraphicFramePr>
        <p:xfrm>
          <a:off x="1447800" y="41735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3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1735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865482"/>
              </p:ext>
            </p:extLst>
          </p:nvPr>
        </p:nvGraphicFramePr>
        <p:xfrm>
          <a:off x="3592513" y="59086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4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59086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4137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50901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50901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4137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7554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1" grpId="0" animBg="1"/>
      <p:bldP spid="10" grpId="0" animBg="1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527675"/>
            <a:ext cx="2819400" cy="102155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Value Vote Count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809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8099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4993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Continue until source accuracy converges</a:t>
            </a:r>
          </a:p>
          <a:p>
            <a:pPr lvl="1"/>
            <a:r>
              <a:rPr lang="nn-NO" dirty="0" smtClean="0"/>
              <a:t>Use value similarity in vote count</a:t>
            </a:r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201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7263385"/>
              </p:ext>
            </p:extLst>
          </p:nvPr>
        </p:nvGraphicFramePr>
        <p:xfrm>
          <a:off x="3409950" y="28400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8400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57117"/>
              </p:ext>
            </p:extLst>
          </p:nvPr>
        </p:nvGraphicFramePr>
        <p:xfrm>
          <a:off x="5589588" y="42259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2259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36083"/>
              </p:ext>
            </p:extLst>
          </p:nvPr>
        </p:nvGraphicFramePr>
        <p:xfrm>
          <a:off x="1447800" y="41735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1735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969393"/>
              </p:ext>
            </p:extLst>
          </p:nvPr>
        </p:nvGraphicFramePr>
        <p:xfrm>
          <a:off x="3592513" y="59086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59086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4137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50901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50901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4137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919394"/>
              </p:ext>
            </p:extLst>
          </p:nvPr>
        </p:nvGraphicFramePr>
        <p:xfrm>
          <a:off x="5181600" y="1847850"/>
          <a:ext cx="33528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Equation" r:id="rId11" imgW="2235016" imgH="342831" progId="Equation.3">
                  <p:embed/>
                </p:oleObj>
              </mc:Choice>
              <mc:Fallback>
                <p:oleObj name="Equation" r:id="rId11" imgW="2235016" imgH="342831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847850"/>
                        <a:ext cx="335280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Oval 18"/>
          <p:cNvSpPr/>
          <p:nvPr/>
        </p:nvSpPr>
        <p:spPr bwMode="auto">
          <a:xfrm rot="5400000">
            <a:off x="4099560" y="3977640"/>
            <a:ext cx="1554480" cy="41148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0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1" grpId="0" animBg="1"/>
      <p:bldP spid="10" grpId="0" animBg="1"/>
      <p:bldP spid="19" grpId="0" animBg="1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200" y="2057400"/>
            <a:ext cx="7772400" cy="44497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"/>
          <p:cNvSpPr txBox="1">
            <a:spLocks/>
          </p:cNvSpPr>
          <p:nvPr/>
        </p:nvSpPr>
        <p:spPr>
          <a:xfrm>
            <a:off x="464344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1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John Adams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Thomas Jefferson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James Madison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H.W.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William J.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4" name="Rectangle 2"/>
          <p:cNvSpPr txBox="1">
            <a:spLocks/>
          </p:cNvSpPr>
          <p:nvPr/>
        </p:nvSpPr>
        <p:spPr>
          <a:xfrm>
            <a:off x="4800600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2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John Adams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Thomas Jefferson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James Madison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H.W.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William J.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Are Source 1 and Source 2 dependent?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98402" y="1254518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Not necessarily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 Box 76"/>
          <p:cNvSpPr txBox="1">
            <a:spLocks noChangeArrowheads="1"/>
          </p:cNvSpPr>
          <p:nvPr/>
        </p:nvSpPr>
        <p:spPr bwMode="auto">
          <a:xfrm>
            <a:off x="8458200" y="1905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8" name="Text Box 76"/>
          <p:cNvSpPr txBox="1">
            <a:spLocks noChangeArrowheads="1"/>
          </p:cNvSpPr>
          <p:nvPr/>
        </p:nvSpPr>
        <p:spPr bwMode="auto">
          <a:xfrm>
            <a:off x="8458200" y="24225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9" name="Text Box 76"/>
          <p:cNvSpPr txBox="1">
            <a:spLocks noChangeArrowheads="1"/>
          </p:cNvSpPr>
          <p:nvPr/>
        </p:nvSpPr>
        <p:spPr bwMode="auto">
          <a:xfrm>
            <a:off x="8458200" y="29718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0" name="Text Box 76"/>
          <p:cNvSpPr txBox="1">
            <a:spLocks noChangeArrowheads="1"/>
          </p:cNvSpPr>
          <p:nvPr/>
        </p:nvSpPr>
        <p:spPr bwMode="auto">
          <a:xfrm>
            <a:off x="8458200" y="3505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1" name="Text Box 76"/>
          <p:cNvSpPr txBox="1">
            <a:spLocks noChangeArrowheads="1"/>
          </p:cNvSpPr>
          <p:nvPr/>
        </p:nvSpPr>
        <p:spPr bwMode="auto">
          <a:xfrm>
            <a:off x="8458200" y="4419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2" name="Text Box 76"/>
          <p:cNvSpPr txBox="1">
            <a:spLocks noChangeArrowheads="1"/>
          </p:cNvSpPr>
          <p:nvPr/>
        </p:nvSpPr>
        <p:spPr bwMode="auto">
          <a:xfrm>
            <a:off x="8458200" y="4937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3" name="Text Box 76"/>
          <p:cNvSpPr txBox="1">
            <a:spLocks noChangeArrowheads="1"/>
          </p:cNvSpPr>
          <p:nvPr/>
        </p:nvSpPr>
        <p:spPr bwMode="auto">
          <a:xfrm>
            <a:off x="8458200" y="5486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4" name="Text Box 76"/>
          <p:cNvSpPr txBox="1">
            <a:spLocks noChangeArrowheads="1"/>
          </p:cNvSpPr>
          <p:nvPr/>
        </p:nvSpPr>
        <p:spPr bwMode="auto">
          <a:xfrm>
            <a:off x="8458200" y="60198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04511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build="p"/>
      <p:bldP spid="24" grpId="0" build="p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7200" y="4648200"/>
            <a:ext cx="8001000" cy="152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7200" y="2667000"/>
            <a:ext cx="8001000" cy="1447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57200" y="2133600"/>
            <a:ext cx="8001000" cy="533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"/>
          <p:cNvSpPr txBox="1">
            <a:spLocks/>
          </p:cNvSpPr>
          <p:nvPr/>
        </p:nvSpPr>
        <p:spPr>
          <a:xfrm>
            <a:off x="464344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1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Benjamin Franklin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John F. Kennedy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Abraham Lincoln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Hillary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Dick Cheney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Barack Obama </a:t>
            </a:r>
          </a:p>
        </p:txBody>
      </p:sp>
      <p:sp>
        <p:nvSpPr>
          <p:cNvPr id="21" name="Rectangle 2"/>
          <p:cNvSpPr txBox="1">
            <a:spLocks/>
          </p:cNvSpPr>
          <p:nvPr/>
        </p:nvSpPr>
        <p:spPr>
          <a:xfrm>
            <a:off x="4800600" y="1600200"/>
            <a:ext cx="4038600" cy="5105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en-US" dirty="0" smtClean="0"/>
              <a:t>Source 2 on USA Presidents: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Washington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2</a:t>
            </a:r>
            <a:r>
              <a:rPr lang="en-US" b="0" baseline="30000" dirty="0" smtClean="0"/>
              <a:t>nd</a:t>
            </a:r>
            <a:r>
              <a:rPr lang="en-US" b="0" dirty="0" smtClean="0"/>
              <a:t> : Benjamin Franklin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3</a:t>
            </a:r>
            <a:r>
              <a:rPr lang="en-US" b="0" baseline="30000" dirty="0" smtClean="0"/>
              <a:t>rd</a:t>
            </a:r>
            <a:r>
              <a:rPr lang="en-US" b="0" dirty="0" smtClean="0"/>
              <a:t> : John F. Kennedy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</a:t>
            </a:r>
            <a:r>
              <a:rPr lang="en-US" b="0" baseline="30000" dirty="0" smtClean="0"/>
              <a:t>th</a:t>
            </a:r>
            <a:r>
              <a:rPr lang="en-US" b="0" dirty="0" smtClean="0"/>
              <a:t>  : Abraham Lincoln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…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41</a:t>
            </a:r>
            <a:r>
              <a:rPr lang="en-US" b="0" baseline="30000" dirty="0" smtClean="0"/>
              <a:t>st</a:t>
            </a:r>
            <a:r>
              <a:rPr lang="en-US" b="0" dirty="0" smtClean="0"/>
              <a:t> : George W. Bush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42</a:t>
            </a:r>
            <a:r>
              <a:rPr lang="en-US" b="0" baseline="30000" dirty="0" smtClean="0"/>
              <a:t>nd</a:t>
            </a:r>
            <a:r>
              <a:rPr lang="en-US" b="0" dirty="0" smtClean="0"/>
              <a:t> : Hillary Clinton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43</a:t>
            </a:r>
            <a:r>
              <a:rPr lang="en-US" b="0" baseline="30000" dirty="0" smtClean="0"/>
              <a:t>rd </a:t>
            </a:r>
            <a:r>
              <a:rPr lang="en-US" b="0" dirty="0" smtClean="0"/>
              <a:t>: Dick Cheney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en-US" b="0" dirty="0" smtClean="0"/>
              <a:t>44</a:t>
            </a:r>
            <a:r>
              <a:rPr lang="en-US" b="0" baseline="30000" dirty="0" smtClean="0"/>
              <a:t>th</a:t>
            </a:r>
            <a:r>
              <a:rPr lang="en-US" b="0" dirty="0" smtClean="0"/>
              <a:t>: John McCain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Are Source 1 and Source 2 dependent?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98402" y="1254518"/>
            <a:ext cx="1269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Very likely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Text Box 76"/>
          <p:cNvSpPr txBox="1">
            <a:spLocks noChangeArrowheads="1"/>
          </p:cNvSpPr>
          <p:nvPr/>
        </p:nvSpPr>
        <p:spPr bwMode="auto">
          <a:xfrm>
            <a:off x="84582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38" name="Text Box 76"/>
          <p:cNvSpPr txBox="1">
            <a:spLocks noChangeArrowheads="1"/>
          </p:cNvSpPr>
          <p:nvPr/>
        </p:nvSpPr>
        <p:spPr bwMode="auto">
          <a:xfrm>
            <a:off x="8458200" y="24987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39" name="Text Box 76"/>
          <p:cNvSpPr txBox="1">
            <a:spLocks noChangeArrowheads="1"/>
          </p:cNvSpPr>
          <p:nvPr/>
        </p:nvSpPr>
        <p:spPr bwMode="auto">
          <a:xfrm>
            <a:off x="8458200" y="3048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0" name="Text Box 76"/>
          <p:cNvSpPr txBox="1">
            <a:spLocks noChangeArrowheads="1"/>
          </p:cNvSpPr>
          <p:nvPr/>
        </p:nvSpPr>
        <p:spPr bwMode="auto">
          <a:xfrm>
            <a:off x="8458200" y="3581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1" name="Text Box 76"/>
          <p:cNvSpPr txBox="1">
            <a:spLocks noChangeArrowheads="1"/>
          </p:cNvSpPr>
          <p:nvPr/>
        </p:nvSpPr>
        <p:spPr bwMode="auto">
          <a:xfrm>
            <a:off x="8458200" y="4556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2" name="Text Box 76"/>
          <p:cNvSpPr txBox="1">
            <a:spLocks noChangeArrowheads="1"/>
          </p:cNvSpPr>
          <p:nvPr/>
        </p:nvSpPr>
        <p:spPr bwMode="auto">
          <a:xfrm>
            <a:off x="8458200" y="507365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3" name="Text Box 76"/>
          <p:cNvSpPr txBox="1">
            <a:spLocks noChangeArrowheads="1"/>
          </p:cNvSpPr>
          <p:nvPr/>
        </p:nvSpPr>
        <p:spPr bwMode="auto">
          <a:xfrm>
            <a:off x="8458200" y="56229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5926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Detection: Bayesian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endParaRPr lang="en-US" altLang="zh-CN" dirty="0">
              <a:ea typeface="SimSun" pitchFamily="2" charset="-122"/>
            </a:endParaRPr>
          </a:p>
          <a:p>
            <a:endParaRPr lang="en-US" altLang="zh-CN" dirty="0" smtClean="0">
              <a:ea typeface="SimSun" pitchFamily="2" charset="-122"/>
            </a:endParaRPr>
          </a:p>
          <a:p>
            <a:r>
              <a:rPr lang="en-US" altLang="zh-CN" dirty="0" smtClean="0">
                <a:ea typeface="SimSun" pitchFamily="2" charset="-122"/>
              </a:rPr>
              <a:t>Goal</a:t>
            </a:r>
            <a:r>
              <a:rPr lang="en-US" altLang="zh-CN" dirty="0">
                <a:ea typeface="SimSun" pitchFamily="2" charset="-122"/>
              </a:rPr>
              <a:t>: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(S1</a:t>
            </a:r>
            <a:r>
              <a:rPr lang="en-US" altLang="zh-CN" dirty="0">
                <a:ea typeface="SimSun" pitchFamily="2" charset="-122"/>
                <a:sym typeface="Symbol"/>
              </a:rPr>
              <a:t>S2|</a:t>
            </a:r>
            <a:r>
              <a:rPr lang="az-Cyrl-AZ" altLang="zh-CN" dirty="0">
                <a:ea typeface="SimSun" pitchFamily="2" charset="-122"/>
              </a:rPr>
              <a:t> Ф</a:t>
            </a:r>
            <a:r>
              <a:rPr lang="en-US" altLang="zh-CN" dirty="0">
                <a:ea typeface="SimSun" pitchFamily="2" charset="-122"/>
              </a:rPr>
              <a:t>), </a:t>
            </a:r>
            <a:r>
              <a:rPr lang="en-US" altLang="zh-CN" dirty="0" err="1">
                <a:ea typeface="SimSun" pitchFamily="2" charset="-122"/>
              </a:rPr>
              <a:t>Pr</a:t>
            </a:r>
            <a:r>
              <a:rPr lang="en-US" altLang="zh-CN" dirty="0">
                <a:ea typeface="SimSun" pitchFamily="2" charset="-122"/>
              </a:rPr>
              <a:t>(S1</a:t>
            </a:r>
            <a:r>
              <a:rPr lang="en-US" altLang="zh-CN" dirty="0">
                <a:ea typeface="SimSun" pitchFamily="2" charset="-122"/>
                <a:sym typeface="Symbol"/>
              </a:rPr>
              <a:t>S2|</a:t>
            </a:r>
            <a:r>
              <a:rPr lang="az-Cyrl-AZ" altLang="zh-CN" dirty="0">
                <a:ea typeface="SimSun" pitchFamily="2" charset="-122"/>
              </a:rPr>
              <a:t> Ф</a:t>
            </a:r>
            <a:r>
              <a:rPr lang="en-US" altLang="zh-CN" dirty="0">
                <a:ea typeface="SimSun" pitchFamily="2" charset="-122"/>
              </a:rPr>
              <a:t>) (sum = 1</a:t>
            </a:r>
            <a:r>
              <a:rPr lang="en-US" altLang="zh-CN" dirty="0" smtClean="0">
                <a:ea typeface="SimSun" pitchFamily="2" charset="-122"/>
              </a:rPr>
              <a:t>)</a:t>
            </a:r>
          </a:p>
          <a:p>
            <a:endParaRPr lang="en-US" altLang="zh-CN" dirty="0">
              <a:ea typeface="SimSun" pitchFamily="2" charset="-122"/>
            </a:endParaRPr>
          </a:p>
          <a:p>
            <a:pPr marL="342900" lvl="1" indent="-342900">
              <a:buSzTx/>
              <a:buFont typeface="Symbol" pitchFamily="18" charset="2"/>
              <a:buChar char="¨"/>
            </a:pPr>
            <a:r>
              <a:rPr lang="en-US" altLang="zh-CN" sz="2400" dirty="0">
                <a:ea typeface="SimSun" pitchFamily="2" charset="-122"/>
              </a:rPr>
              <a:t>According to Bayes Rule, we </a:t>
            </a:r>
            <a:r>
              <a:rPr lang="en-US" altLang="zh-CN" sz="2400" dirty="0" smtClean="0">
                <a:ea typeface="SimSun" pitchFamily="2" charset="-122"/>
              </a:rPr>
              <a:t>need </a:t>
            </a:r>
            <a:r>
              <a:rPr lang="en-US" altLang="zh-CN" sz="2400" dirty="0" err="1" smtClean="0">
                <a:ea typeface="SimSun" pitchFamily="2" charset="-122"/>
              </a:rPr>
              <a:t>Pr</a:t>
            </a:r>
            <a:r>
              <a:rPr lang="en-US" altLang="zh-CN" sz="2400" dirty="0" smtClean="0">
                <a:ea typeface="SimSun" pitchFamily="2" charset="-122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S2), </a:t>
            </a:r>
            <a:r>
              <a:rPr lang="en-US" altLang="zh-CN" sz="2400" dirty="0" err="1">
                <a:ea typeface="SimSun" pitchFamily="2" charset="-122"/>
                <a:sym typeface="Symbol"/>
              </a:rPr>
              <a:t>Pr</a:t>
            </a:r>
            <a:r>
              <a:rPr lang="en-US" altLang="zh-CN" sz="2400" dirty="0">
                <a:ea typeface="SimSun" pitchFamily="2" charset="-122"/>
                <a:sym typeface="Symbol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S2</a:t>
            </a:r>
            <a:r>
              <a:rPr lang="en-US" altLang="zh-CN" sz="2400" dirty="0" smtClean="0">
                <a:ea typeface="SimSun" pitchFamily="2" charset="-122"/>
                <a:sym typeface="Symbol"/>
              </a:rPr>
              <a:t>)</a:t>
            </a:r>
          </a:p>
          <a:p>
            <a:pPr marL="342900" lvl="1" indent="-342900">
              <a:buSzTx/>
              <a:buFont typeface="Symbol" pitchFamily="18" charset="2"/>
              <a:buChar char="¨"/>
            </a:pPr>
            <a:endParaRPr lang="en-US" altLang="zh-CN" sz="2400" dirty="0">
              <a:ea typeface="SimSun" pitchFamily="2" charset="-122"/>
              <a:sym typeface="Symbol"/>
            </a:endParaRPr>
          </a:p>
          <a:p>
            <a:pPr marL="342900" lvl="1" indent="-342900">
              <a:buSzTx/>
              <a:buFont typeface="Symbol" pitchFamily="18" charset="2"/>
              <a:buChar char="¨"/>
            </a:pPr>
            <a:r>
              <a:rPr lang="en-US" altLang="zh-CN" sz="2400" dirty="0">
                <a:ea typeface="SimSun" pitchFamily="2" charset="-122"/>
              </a:rPr>
              <a:t>Key: compute </a:t>
            </a:r>
            <a:r>
              <a:rPr lang="en-US" altLang="zh-CN" sz="2400" dirty="0" err="1">
                <a:ea typeface="SimSun" pitchFamily="2" charset="-122"/>
              </a:rPr>
              <a:t>Pr</a:t>
            </a:r>
            <a:r>
              <a:rPr lang="en-US" altLang="zh-CN" sz="2400" dirty="0">
                <a:ea typeface="SimSun" pitchFamily="2" charset="-122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baseline="-25000" dirty="0">
                <a:ea typeface="SimSun" pitchFamily="2" charset="-122"/>
              </a:rPr>
              <a:t>D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S2), </a:t>
            </a:r>
            <a:r>
              <a:rPr lang="en-US" altLang="zh-CN" sz="2400" dirty="0" err="1">
                <a:ea typeface="SimSun" pitchFamily="2" charset="-122"/>
                <a:sym typeface="Symbol"/>
              </a:rPr>
              <a:t>Pr</a:t>
            </a:r>
            <a:r>
              <a:rPr lang="en-US" altLang="zh-CN" sz="2400" dirty="0">
                <a:ea typeface="SimSun" pitchFamily="2" charset="-122"/>
                <a:sym typeface="Symbol"/>
              </a:rPr>
              <a:t>(</a:t>
            </a:r>
            <a:r>
              <a:rPr lang="az-Cyrl-AZ" altLang="zh-CN" sz="2400" dirty="0">
                <a:ea typeface="SimSun" pitchFamily="2" charset="-122"/>
              </a:rPr>
              <a:t>Ф</a:t>
            </a:r>
            <a:r>
              <a:rPr lang="en-US" altLang="zh-CN" sz="2400" baseline="-25000" dirty="0">
                <a:ea typeface="SimSun" pitchFamily="2" charset="-122"/>
              </a:rPr>
              <a:t>D</a:t>
            </a:r>
            <a:r>
              <a:rPr lang="en-US" altLang="zh-CN" sz="2400" dirty="0">
                <a:ea typeface="SimSun" pitchFamily="2" charset="-122"/>
              </a:rPr>
              <a:t>|S1</a:t>
            </a:r>
            <a:r>
              <a:rPr lang="en-US" altLang="zh-CN" sz="2400" dirty="0">
                <a:ea typeface="SimSun" pitchFamily="2" charset="-122"/>
                <a:sym typeface="Symbol"/>
              </a:rPr>
              <a:t>S2</a:t>
            </a:r>
            <a:r>
              <a:rPr lang="en-US" altLang="zh-CN" sz="2400" dirty="0" smtClean="0">
                <a:ea typeface="SimSun" pitchFamily="2" charset="-122"/>
                <a:sym typeface="Symbol"/>
              </a:rPr>
              <a:t>), f</a:t>
            </a:r>
            <a:r>
              <a:rPr lang="en-US" altLang="zh-CN" sz="2400" dirty="0" smtClean="0">
                <a:ea typeface="SimSun" pitchFamily="2" charset="-122"/>
              </a:rPr>
              <a:t>or </a:t>
            </a:r>
            <a:r>
              <a:rPr lang="en-US" altLang="zh-CN" sz="2400" dirty="0">
                <a:ea typeface="SimSun" pitchFamily="2" charset="-122"/>
              </a:rPr>
              <a:t>each D </a:t>
            </a:r>
            <a:r>
              <a:rPr lang="en-US" altLang="zh-CN" sz="2400" dirty="0">
                <a:ea typeface="SimSun" pitchFamily="2" charset="-122"/>
                <a:sym typeface="Symbol"/>
              </a:rPr>
              <a:t> </a:t>
            </a:r>
            <a:r>
              <a:rPr lang="en-US" sz="2400" dirty="0"/>
              <a:t>S1 </a:t>
            </a:r>
            <a:r>
              <a:rPr lang="en-US" sz="2400" dirty="0">
                <a:sym typeface="Symbol"/>
              </a:rPr>
              <a:t> </a:t>
            </a:r>
            <a:r>
              <a:rPr lang="en-US" sz="2400" dirty="0" smtClean="0">
                <a:sym typeface="Symbol"/>
              </a:rPr>
              <a:t>S2</a:t>
            </a:r>
            <a:endParaRPr lang="en-US" altLang="zh-CN" sz="2400" dirty="0">
              <a:ea typeface="SimSun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0" y="1600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209800" y="2209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1752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667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7086600" y="2819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10" idx="4"/>
            <a:endCxn id="11" idx="2"/>
          </p:cNvCxnSpPr>
          <p:nvPr/>
        </p:nvCxnSpPr>
        <p:spPr>
          <a:xfrm rot="5400000" flipH="1">
            <a:off x="4155132" y="2669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667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2286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8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  <p:bldP spid="10" grpId="0" animBg="1"/>
      <p:bldP spid="11" grpId="0"/>
      <p:bldP spid="12" grpId="0"/>
      <p:bldP spid="13" grpId="0"/>
      <p:bldP spid="15" grpId="0"/>
      <p:bldP spid="16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Detection: Bayesian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0" y="1600200"/>
            <a:ext cx="6172200" cy="1600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209800" y="2209800"/>
            <a:ext cx="480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17526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Different  Values  </a:t>
            </a: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d</a:t>
            </a:r>
            <a:endParaRPr lang="en-US" sz="2400" b="1" baseline="-25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667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TRUE   </a:t>
            </a:r>
            <a:r>
              <a:rPr lang="en-US" sz="2400" b="1" dirty="0" err="1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err="1" smtClean="0">
                <a:solidFill>
                  <a:schemeClr val="bg1"/>
                </a:solidFill>
              </a:rPr>
              <a:t>t</a:t>
            </a:r>
            <a:endParaRPr lang="en-US" b="1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7086600" y="2819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S1 </a:t>
            </a:r>
            <a:r>
              <a:rPr lang="en-US" sz="2400" dirty="0" smtClean="0">
                <a:sym typeface="Symbol"/>
              </a:rPr>
              <a:t> S2</a:t>
            </a:r>
            <a:endParaRPr lang="en-US" sz="2400" dirty="0"/>
          </a:p>
        </p:txBody>
      </p:sp>
      <p:cxnSp>
        <p:nvCxnSpPr>
          <p:cNvPr id="14" name="Straight Connector 13"/>
          <p:cNvCxnSpPr>
            <a:stCxn id="10" idx="4"/>
            <a:endCxn id="11" idx="2"/>
          </p:cNvCxnSpPr>
          <p:nvPr/>
        </p:nvCxnSpPr>
        <p:spPr>
          <a:xfrm rot="5400000" flipH="1">
            <a:off x="4155132" y="2669233"/>
            <a:ext cx="909935" cy="1588"/>
          </a:xfrm>
          <a:prstGeom prst="line">
            <a:avLst/>
          </a:prstGeom>
          <a:ln w="254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53000" y="26670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FALSE  </a:t>
            </a:r>
            <a:r>
              <a:rPr lang="en-US" sz="2400" b="1" dirty="0" smtClean="0">
                <a:solidFill>
                  <a:schemeClr val="bg1"/>
                </a:solidFill>
              </a:rPr>
              <a:t>O</a:t>
            </a:r>
            <a:r>
              <a:rPr lang="en-US" sz="2400" b="1" baseline="-25000" dirty="0" smtClean="0">
                <a:solidFill>
                  <a:schemeClr val="bg1"/>
                </a:solidFill>
              </a:rPr>
              <a:t>f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2286000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Same Values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550278"/>
              </p:ext>
            </p:extLst>
          </p:nvPr>
        </p:nvGraphicFramePr>
        <p:xfrm>
          <a:off x="838200" y="3352800"/>
          <a:ext cx="7848600" cy="2895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2000"/>
                <a:gridCol w="3429000"/>
                <a:gridCol w="3657600"/>
              </a:tblGrid>
              <a:tr h="723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Independence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Copying</a:t>
                      </a:r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O</a:t>
                      </a:r>
                      <a:r>
                        <a:rPr lang="en-US" sz="1800" baseline="-25000" dirty="0" err="1" smtClean="0"/>
                        <a:t>t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</a:t>
                      </a:r>
                      <a:r>
                        <a:rPr lang="en-US" sz="1800" baseline="-25000" dirty="0" smtClean="0"/>
                        <a:t>f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O</a:t>
                      </a:r>
                      <a:r>
                        <a:rPr lang="en-US" sz="1800" baseline="-25000" dirty="0" err="1" smtClean="0"/>
                        <a:t>d</a:t>
                      </a:r>
                      <a:endParaRPr lang="en-US" sz="1800" b="1" baseline="-250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5939"/>
              </p:ext>
            </p:extLst>
          </p:nvPr>
        </p:nvGraphicFramePr>
        <p:xfrm>
          <a:off x="2598738" y="4746625"/>
          <a:ext cx="135572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3" name="Equation" r:id="rId3" imgW="545760" imgH="419040" progId="Equation.3">
                  <p:embed/>
                </p:oleObj>
              </mc:Choice>
              <mc:Fallback>
                <p:oleObj name="Equation" r:id="rId3" imgW="545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4746625"/>
                        <a:ext cx="1355725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740416"/>
              </p:ext>
            </p:extLst>
          </p:nvPr>
        </p:nvGraphicFramePr>
        <p:xfrm>
          <a:off x="3024188" y="4191000"/>
          <a:ext cx="454025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4" name="Equation" r:id="rId5" imgW="203040" imgH="190440" progId="Equation.3">
                  <p:embed/>
                </p:oleObj>
              </mc:Choice>
              <mc:Fallback>
                <p:oleObj name="Equation" r:id="rId5" imgW="20304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4191000"/>
                        <a:ext cx="454025" cy="423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971963"/>
              </p:ext>
            </p:extLst>
          </p:nvPr>
        </p:nvGraphicFramePr>
        <p:xfrm>
          <a:off x="1952625" y="5499100"/>
          <a:ext cx="28003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5" name="Equation" r:id="rId7" imgW="1282700" imgH="406400" progId="Equation.3">
                  <p:embed/>
                </p:oleObj>
              </mc:Choice>
              <mc:Fallback>
                <p:oleObj name="Equation" r:id="rId7" imgW="12827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5499100"/>
                        <a:ext cx="2800350" cy="887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975774"/>
              </p:ext>
            </p:extLst>
          </p:nvPr>
        </p:nvGraphicFramePr>
        <p:xfrm>
          <a:off x="5767388" y="4065588"/>
          <a:ext cx="22129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6" name="Equation" r:id="rId9" imgW="965200" imgH="228600" progId="Equation.3">
                  <p:embed/>
                </p:oleObj>
              </mc:Choice>
              <mc:Fallback>
                <p:oleObj name="Equation" r:id="rId9" imgW="965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7388" y="4065588"/>
                        <a:ext cx="2212975" cy="523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926456"/>
              </p:ext>
            </p:extLst>
          </p:nvPr>
        </p:nvGraphicFramePr>
        <p:xfrm>
          <a:off x="5222875" y="4724400"/>
          <a:ext cx="3327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7" name="Equation" r:id="rId11" imgW="1663560" imgH="419040" progId="Equation.3">
                  <p:embed/>
                </p:oleObj>
              </mc:Choice>
              <mc:Fallback>
                <p:oleObj name="Equation" r:id="rId11" imgW="1663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4724400"/>
                        <a:ext cx="33274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871227"/>
              </p:ext>
            </p:extLst>
          </p:nvPr>
        </p:nvGraphicFramePr>
        <p:xfrm>
          <a:off x="6138863" y="5700713"/>
          <a:ext cx="13430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58" name="Equation" r:id="rId13" imgW="533400" imgH="215900" progId="Equation.3">
                  <p:embed/>
                </p:oleObj>
              </mc:Choice>
              <mc:Fallback>
                <p:oleObj name="Equation" r:id="rId13" imgW="5334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863" y="5700713"/>
                        <a:ext cx="134302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724400" y="3893403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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4579203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spc="-1000" dirty="0" smtClean="0">
                <a:solidFill>
                  <a:schemeClr val="accent2">
                    <a:lumMod val="60000"/>
                    <a:lumOff val="40000"/>
                  </a:schemeClr>
                </a:solidFill>
                <a:sym typeface="Symbol"/>
              </a:rPr>
              <a:t>    </a:t>
            </a:r>
            <a:r>
              <a:rPr lang="en-US" sz="4800" b="1" spc="-1200" dirty="0" smtClean="0">
                <a:solidFill>
                  <a:srgbClr val="C00000"/>
                </a:solidFill>
                <a:sym typeface="Symbol"/>
              </a:rPr>
              <a:t></a:t>
            </a:r>
            <a:endParaRPr lang="en-US" sz="4800" b="1" spc="-1200" dirty="0" smtClean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0600" y="5341203"/>
            <a:ext cx="692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&gt;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  <p:bldP spid="15" grpId="0"/>
      <p:bldP spid="16" grpId="0"/>
      <p:bldP spid="24" grpId="0"/>
      <p:bldP spid="25" grpId="0"/>
      <p:bldP spid="26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680075"/>
            <a:ext cx="2819400" cy="100584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err="1" smtClean="0"/>
              <a:t>ValueVote</a:t>
            </a:r>
            <a:r>
              <a:rPr lang="en-US" sz="1800" dirty="0" smtClean="0"/>
              <a:t>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9623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9623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6517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Discount Copied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err="1" smtClean="0"/>
              <a:t>Continue</a:t>
            </a:r>
            <a:r>
              <a:rPr lang="nn-NO" dirty="0" smtClean="0"/>
              <a:t> </a:t>
            </a:r>
            <a:r>
              <a:rPr lang="nn-NO" dirty="0" err="1" smtClean="0"/>
              <a:t>until</a:t>
            </a:r>
            <a:r>
              <a:rPr lang="nn-NO" dirty="0"/>
              <a:t> </a:t>
            </a:r>
            <a:r>
              <a:rPr lang="nn-NO" dirty="0" err="1" smtClean="0"/>
              <a:t>convergence</a:t>
            </a:r>
            <a:endParaRPr lang="nn-NO" dirty="0" smtClean="0"/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0210353"/>
              </p:ext>
            </p:extLst>
          </p:nvPr>
        </p:nvGraphicFramePr>
        <p:xfrm>
          <a:off x="3409950" y="29924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9924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360397"/>
              </p:ext>
            </p:extLst>
          </p:nvPr>
        </p:nvGraphicFramePr>
        <p:xfrm>
          <a:off x="5589588" y="43783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0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3783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892595"/>
              </p:ext>
            </p:extLst>
          </p:nvPr>
        </p:nvGraphicFramePr>
        <p:xfrm>
          <a:off x="1447800" y="43259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1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259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682769"/>
              </p:ext>
            </p:extLst>
          </p:nvPr>
        </p:nvGraphicFramePr>
        <p:xfrm>
          <a:off x="3592513" y="60610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2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60610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5661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52425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52425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5661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9" name="Oval 18"/>
          <p:cNvSpPr/>
          <p:nvPr/>
        </p:nvSpPr>
        <p:spPr bwMode="auto">
          <a:xfrm rot="5400000">
            <a:off x="4099560" y="4023359"/>
            <a:ext cx="1554480" cy="41148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5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3505200" y="5680075"/>
            <a:ext cx="2819400" cy="100584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err="1" smtClean="0"/>
              <a:t>ValueVote</a:t>
            </a:r>
            <a:r>
              <a:rPr lang="en-US" sz="1800" dirty="0" smtClean="0"/>
              <a:t>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334000" y="39623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 smtClean="0"/>
              <a:t>Source Vote Count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295400" y="3962399"/>
            <a:ext cx="2819400" cy="128016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Value Probability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3352800" y="2651759"/>
            <a:ext cx="2971800" cy="9144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Source Accuracy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Discount Copied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Continue until</a:t>
            </a:r>
            <a:r>
              <a:rPr lang="nn-NO" dirty="0"/>
              <a:t> </a:t>
            </a:r>
            <a:r>
              <a:rPr lang="nn-NO" dirty="0" smtClean="0"/>
              <a:t>convergence</a:t>
            </a:r>
          </a:p>
          <a:p>
            <a:pPr lvl="1"/>
            <a:r>
              <a:rPr lang="nn-NO" dirty="0" smtClean="0"/>
              <a:t>Consider dependence                                              </a:t>
            </a:r>
          </a:p>
          <a:p>
            <a:pPr lvl="1"/>
            <a:r>
              <a:rPr lang="en-US" dirty="0" smtClean="0"/>
              <a:t>I(S): </a:t>
            </a:r>
            <a:r>
              <a:rPr lang="en-US" dirty="0" err="1" smtClean="0"/>
              <a:t>pr</a:t>
            </a:r>
            <a:r>
              <a:rPr lang="en-US" dirty="0" smtClean="0"/>
              <a:t> </a:t>
            </a:r>
            <a:r>
              <a:rPr lang="en-US" dirty="0"/>
              <a:t>of independently </a:t>
            </a:r>
            <a:r>
              <a:rPr lang="en-US" dirty="0" smtClean="0"/>
              <a:t>                                                              providing </a:t>
            </a:r>
            <a:r>
              <a:rPr lang="en-US" dirty="0"/>
              <a:t>value v </a:t>
            </a:r>
          </a:p>
          <a:p>
            <a:pPr lvl="1"/>
            <a:endParaRPr lang="nn-NO" dirty="0" smtClean="0"/>
          </a:p>
          <a:p>
            <a:endParaRPr lang="nn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631715"/>
              </p:ext>
            </p:extLst>
          </p:nvPr>
        </p:nvGraphicFramePr>
        <p:xfrm>
          <a:off x="3409950" y="2992438"/>
          <a:ext cx="2784475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0" name="Equation" r:id="rId3" imgW="1562040" imgH="330120" progId="Equation.3">
                  <p:embed/>
                </p:oleObj>
              </mc:Choice>
              <mc:Fallback>
                <p:oleObj name="Equation" r:id="rId3" imgW="1562040" imgH="330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2992438"/>
                        <a:ext cx="2784475" cy="588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310994"/>
              </p:ext>
            </p:extLst>
          </p:nvPr>
        </p:nvGraphicFramePr>
        <p:xfrm>
          <a:off x="5589588" y="4378325"/>
          <a:ext cx="187801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1" name="Equation" r:id="rId5" imgW="1206360" imgH="419040" progId="Equation.3">
                  <p:embed/>
                </p:oleObj>
              </mc:Choice>
              <mc:Fallback>
                <p:oleObj name="Equation" r:id="rId5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378325"/>
                        <a:ext cx="1878012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5671114"/>
              </p:ext>
            </p:extLst>
          </p:nvPr>
        </p:nvGraphicFramePr>
        <p:xfrm>
          <a:off x="1447800" y="4325938"/>
          <a:ext cx="25304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2" name="Equation" r:id="rId7" imgW="1726920" imgH="583920" progId="Equation.3">
                  <p:embed/>
                </p:oleObj>
              </mc:Choice>
              <mc:Fallback>
                <p:oleObj name="Equation" r:id="rId7" imgW="1726920" imgH="5839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325938"/>
                        <a:ext cx="25304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498691"/>
              </p:ext>
            </p:extLst>
          </p:nvPr>
        </p:nvGraphicFramePr>
        <p:xfrm>
          <a:off x="3592513" y="6061075"/>
          <a:ext cx="240188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3" name="Equation" r:id="rId9" imgW="1371600" imgH="368280" progId="Equation.3">
                  <p:embed/>
                </p:oleObj>
              </mc:Choice>
              <mc:Fallback>
                <p:oleObj name="Equation" r:id="rId9" imgW="13716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6061075"/>
                        <a:ext cx="2401887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/>
          <p:cNvCxnSpPr>
            <a:endCxn id="13" idx="0"/>
          </p:cNvCxnSpPr>
          <p:nvPr/>
        </p:nvCxnSpPr>
        <p:spPr bwMode="auto">
          <a:xfrm>
            <a:off x="6324600" y="3566159"/>
            <a:ext cx="4191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0" name="Straight Connector 19"/>
          <p:cNvCxnSpPr>
            <a:stCxn id="13" idx="2"/>
          </p:cNvCxnSpPr>
          <p:nvPr/>
        </p:nvCxnSpPr>
        <p:spPr bwMode="auto">
          <a:xfrm flipH="1">
            <a:off x="6324600" y="5242559"/>
            <a:ext cx="419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endCxn id="11" idx="2"/>
          </p:cNvCxnSpPr>
          <p:nvPr/>
        </p:nvCxnSpPr>
        <p:spPr bwMode="auto">
          <a:xfrm flipH="1" flipV="1">
            <a:off x="2705100" y="5242559"/>
            <a:ext cx="800100" cy="4375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11" idx="0"/>
          </p:cNvCxnSpPr>
          <p:nvPr/>
        </p:nvCxnSpPr>
        <p:spPr bwMode="auto">
          <a:xfrm flipV="1">
            <a:off x="2705100" y="3566159"/>
            <a:ext cx="647700" cy="3962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064785"/>
              </p:ext>
            </p:extLst>
          </p:nvPr>
        </p:nvGraphicFramePr>
        <p:xfrm>
          <a:off x="3886200" y="1828800"/>
          <a:ext cx="2560637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4" name="Equation" r:id="rId11" imgW="1447387" imgH="368185" progId="Equation.3">
                  <p:embed/>
                </p:oleObj>
              </mc:Choice>
              <mc:Fallback>
                <p:oleObj name="Equation" r:id="rId11" imgW="1447387" imgH="36818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828800"/>
                        <a:ext cx="2560637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043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Iterative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Typically converges when #</a:t>
            </a:r>
            <a:r>
              <a:rPr lang="en-US" b="0" kern="0" dirty="0" err="1"/>
              <a:t>objs</a:t>
            </a:r>
            <a:r>
              <a:rPr lang="en-US" b="0" kern="0" dirty="0"/>
              <a:t> &gt;&gt; #</a:t>
            </a:r>
            <a:r>
              <a:rPr lang="en-US" b="0" kern="0" dirty="0" err="1" smtClean="0"/>
              <a:t>srcs</a:t>
            </a:r>
            <a:endParaRPr lang="en-US" b="0" kern="0" dirty="0"/>
          </a:p>
        </p:txBody>
      </p:sp>
      <p:sp>
        <p:nvSpPr>
          <p:cNvPr id="7" name="Rectangle 6"/>
          <p:cNvSpPr/>
          <p:nvPr/>
        </p:nvSpPr>
        <p:spPr>
          <a:xfrm>
            <a:off x="3048000" y="2514600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Truth</a:t>
            </a:r>
          </a:p>
          <a:p>
            <a:pPr algn="ctr"/>
            <a:r>
              <a:rPr lang="en-US" sz="2400" dirty="0" smtClean="0"/>
              <a:t>Discovery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4771104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Accuracy</a:t>
            </a:r>
          </a:p>
          <a:p>
            <a:pPr algn="ctr"/>
            <a:r>
              <a:rPr lang="en-US" sz="2400" dirty="0" smtClean="0"/>
              <a:t>Computation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181600" y="4815348"/>
            <a:ext cx="2971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Copy</a:t>
            </a:r>
          </a:p>
          <a:p>
            <a:pPr algn="ctr"/>
            <a:r>
              <a:rPr lang="en-US" sz="2400" dirty="0" smtClean="0"/>
              <a:t>Detection</a:t>
            </a:r>
            <a:endParaRPr lang="en-US" sz="2400" dirty="0"/>
          </a:p>
        </p:txBody>
      </p:sp>
      <p:cxnSp>
        <p:nvCxnSpPr>
          <p:cNvPr id="10" name="Straight Connector 9"/>
          <p:cNvCxnSpPr>
            <a:stCxn id="7" idx="2"/>
            <a:endCxn id="8" idx="0"/>
          </p:cNvCxnSpPr>
          <p:nvPr/>
        </p:nvCxnSpPr>
        <p:spPr>
          <a:xfrm rot="5400000">
            <a:off x="2948448" y="3147552"/>
            <a:ext cx="1113504" cy="21336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2"/>
            <a:endCxn id="9" idx="0"/>
          </p:cNvCxnSpPr>
          <p:nvPr/>
        </p:nvCxnSpPr>
        <p:spPr>
          <a:xfrm rot="16200000" flipH="1">
            <a:off x="5040876" y="3188724"/>
            <a:ext cx="1157748" cy="20955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9" idx="1"/>
            <a:endCxn id="8" idx="3"/>
          </p:cNvCxnSpPr>
          <p:nvPr/>
        </p:nvCxnSpPr>
        <p:spPr>
          <a:xfrm rot="10800000">
            <a:off x="3962400" y="5342604"/>
            <a:ext cx="1219200" cy="6144"/>
          </a:xfrm>
          <a:prstGeom prst="line">
            <a:avLst/>
          </a:prstGeom>
          <a:ln w="31750">
            <a:headEnd type="non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50627" y="5943600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1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1983427" y="5968425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3</a:t>
            </a:r>
            <a:endParaRPr lang="en-US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4117027" y="2007513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2</a:t>
            </a:r>
            <a:endParaRPr lang="en-US" sz="2200" dirty="0"/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5257800" y="3657600"/>
            <a:ext cx="1905000" cy="10668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1828800" y="3733800"/>
            <a:ext cx="1905000" cy="9906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62400" y="5562600"/>
            <a:ext cx="1219200" cy="1588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18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Challenges in a Dynamic World [DBS09b]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94210"/>
              </p:ext>
            </p:extLst>
          </p:nvPr>
        </p:nvGraphicFramePr>
        <p:xfrm>
          <a:off x="304800" y="1295400"/>
          <a:ext cx="85344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71600"/>
                <a:gridCol w="1371600"/>
                <a:gridCol w="1219200"/>
                <a:gridCol w="1143000"/>
                <a:gridCol w="137160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5969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r>
                        <a:rPr lang="en-US" dirty="0" smtClean="0"/>
                        <a:t> </a:t>
                      </a:r>
                      <a:br>
                        <a:rPr lang="en-US" dirty="0" smtClean="0"/>
                      </a:b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MIT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UCB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MIT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MIT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</a:t>
                      </a:r>
                    </a:p>
                  </a:txBody>
                  <a:tcPr/>
                </a:tc>
              </a:tr>
              <a:tr h="9601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Wisc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UCI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AT&amp;T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BEA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86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Case Study I: Domain Specific Data [DMP12]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analysis of domain-specific structured data across the </a:t>
            </a:r>
            <a:r>
              <a:rPr lang="en-US" dirty="0"/>
              <a:t>W</a:t>
            </a:r>
            <a:r>
              <a:rPr lang="en-US" dirty="0" smtClean="0"/>
              <a:t>eb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Questions addressed: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is the </a:t>
            </a:r>
            <a:r>
              <a:rPr lang="en-US" dirty="0" smtClean="0"/>
              <a:t>data about a given domain </a:t>
            </a:r>
            <a:r>
              <a:rPr lang="en-US" dirty="0"/>
              <a:t>spread across the Web? </a:t>
            </a:r>
            <a:endParaRPr lang="en-US" dirty="0" smtClean="0"/>
          </a:p>
          <a:p>
            <a:pPr lvl="1"/>
            <a:r>
              <a:rPr lang="en-US" dirty="0"/>
              <a:t>How easy is it to discover </a:t>
            </a:r>
            <a:r>
              <a:rPr lang="en-US" dirty="0" smtClean="0"/>
              <a:t>entities, sources </a:t>
            </a:r>
            <a:r>
              <a:rPr lang="en-US" dirty="0"/>
              <a:t>in a given domain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How much value do the tail entities in a given domain have?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6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Challenges in a Dynamic World [DBS09b]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033118"/>
              </p:ext>
            </p:extLst>
          </p:nvPr>
        </p:nvGraphicFramePr>
        <p:xfrm>
          <a:off x="304800" y="1295400"/>
          <a:ext cx="85344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71600"/>
                <a:gridCol w="1371600"/>
                <a:gridCol w="1219200"/>
                <a:gridCol w="1143000"/>
                <a:gridCol w="137160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5969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r>
                        <a:rPr lang="en-US" dirty="0" smtClean="0"/>
                        <a:t> </a:t>
                      </a:r>
                      <a:br>
                        <a:rPr lang="en-US" dirty="0" smtClean="0"/>
                      </a:br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UCB), (02, </a:t>
                      </a:r>
                      <a:r>
                        <a:rPr lang="en-US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</a:t>
                      </a:r>
                      <a:r>
                        <a:rPr lang="en-US" sz="160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(03,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MIT)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(00, UCB)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(01, UCB)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(06, MIT)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MIT)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(03, UCB)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MS)</a:t>
                      </a:r>
                    </a:p>
                  </a:txBody>
                  <a:tcPr/>
                </a:tc>
              </a:tr>
              <a:tr h="9601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</a:p>
                    <a:p>
                      <a:pPr algn="ctr"/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Wisc</a:t>
                      </a:r>
                      <a:r>
                        <a:rPr lang="en-US" sz="1600" dirty="0" smtClean="0"/>
                        <a:t>), (08, </a:t>
                      </a:r>
                      <a:r>
                        <a:rPr lang="en-US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MSR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(00,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(09,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UW)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(01, </a:t>
                      </a:r>
                      <a:r>
                        <a:rPr lang="en-US" baseline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(08,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(01, UW)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(02,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(03, UW)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(05,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sym typeface="Symbol"/>
                        </a:rPr>
                        <a:t>)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sym typeface="Symbol"/>
                        </a:rPr>
                        <a:t>(07,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Wisc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  <a:sym typeface="Symbol"/>
                        </a:rPr>
                        <a:t>)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 </a:t>
                      </a:r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b="1" i="1" dirty="0" smtClean="0"/>
                        <a:t>MSR</a:t>
                      </a:r>
                      <a:r>
                        <a:rPr lang="en-US" sz="160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(00,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(00,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(01,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(07,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(03, MSR)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 </a:t>
                      </a:r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Propell</a:t>
                      </a:r>
                      <a:r>
                        <a:rPr lang="en-US" sz="1600" dirty="0" smtClean="0"/>
                        <a:t>),</a:t>
                      </a:r>
                    </a:p>
                    <a:p>
                      <a:pPr algn="ctr"/>
                      <a:r>
                        <a:rPr lang="en-US" sz="1600" dirty="0" smtClean="0"/>
                        <a:t>(02,</a:t>
                      </a:r>
                      <a:r>
                        <a:rPr lang="en-US" sz="1600" baseline="0" dirty="0" smtClean="0"/>
                        <a:t> BEA), (08, </a:t>
                      </a:r>
                      <a:r>
                        <a:rPr lang="en-US" sz="1600" b="1" i="1" baseline="0" dirty="0" smtClean="0"/>
                        <a:t>UCI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(04, BEA)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(09, UCI)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AT&amp;T)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(06, BEA)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(07, BEA)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(07, BEA)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</a:p>
                    <a:p>
                      <a:pPr algn="ctr"/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UW), (05, </a:t>
                      </a:r>
                      <a:r>
                        <a:rPr lang="en-US" sz="1600" b="1" i="1" dirty="0" smtClean="0"/>
                        <a:t>Google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UW)</a:t>
                      </a:r>
                    </a:p>
                    <a:p>
                      <a:pPr algn="ctr"/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(07,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Google)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(00,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(02, UW)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(01,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(06, UW)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(05, UW)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(03,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(07,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UW)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3962400" y="3986050"/>
            <a:ext cx="990600" cy="304800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ERR!</a:t>
            </a:r>
          </a:p>
        </p:txBody>
      </p:sp>
      <p:sp>
        <p:nvSpPr>
          <p:cNvPr id="7" name="Oval 6"/>
          <p:cNvSpPr/>
          <p:nvPr/>
        </p:nvSpPr>
        <p:spPr>
          <a:xfrm>
            <a:off x="7696200" y="2209800"/>
            <a:ext cx="914400" cy="304800"/>
          </a:xfrm>
          <a:prstGeom prst="ellips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ERR!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581400" y="19812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53000" y="29718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096000" y="26670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181600" y="4953000"/>
            <a:ext cx="1066800" cy="304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SLOW!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315200" y="39624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400800" y="4724400"/>
            <a:ext cx="1066800" cy="304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SLOW!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20000" y="5257800"/>
            <a:ext cx="1066800" cy="3048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SLOW!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953000" y="39624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172200" y="3962400"/>
            <a:ext cx="1676400" cy="3048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</a:rPr>
              <a:t>Out-of-date!</a:t>
            </a:r>
            <a:endParaRPr lang="en-US" sz="1400" b="1" dirty="0">
              <a:solidFill>
                <a:srgbClr val="00B0F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7200" y="54102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True values can evolve over time </a:t>
            </a:r>
          </a:p>
          <a:p>
            <a:r>
              <a:rPr lang="en-US" b="0" kern="0" dirty="0"/>
              <a:t>Low-quality data can be caused by different </a:t>
            </a:r>
            <a:r>
              <a:rPr lang="en-US" b="0" kern="0" dirty="0" smtClean="0"/>
              <a:t>reasons</a:t>
            </a:r>
            <a:endParaRPr lang="en-US" b="0" kern="0" dirty="0"/>
          </a:p>
        </p:txBody>
      </p:sp>
    </p:spTree>
    <p:extLst>
      <p:ext uri="{BB962C8B-B14F-4D97-AF65-F5344CB8AC3E}">
        <p14:creationId xmlns:p14="http://schemas.microsoft.com/office/powerpoint/2010/main" val="137587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Problem Definition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211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554701"/>
              </p:ext>
            </p:extLst>
          </p:nvPr>
        </p:nvGraphicFramePr>
        <p:xfrm>
          <a:off x="838200" y="1447800"/>
          <a:ext cx="7696200" cy="4638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5530"/>
                <a:gridCol w="2459610"/>
                <a:gridCol w="3491060"/>
              </a:tblGrid>
              <a:tr h="9550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Problem Definition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Static World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Dynamic World</a:t>
                      </a:r>
                      <a:endParaRPr lang="en-US" sz="2000" dirty="0"/>
                    </a:p>
                  </a:txBody>
                  <a:tcPr anchor="ctr"/>
                </a:tc>
              </a:tr>
              <a:tr h="9550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ea typeface="SimSun" pitchFamily="2" charset="-122"/>
                        </a:rPr>
                        <a:t>Objects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Each associated</a:t>
                      </a:r>
                      <a:r>
                        <a:rPr lang="en-US" baseline="0" dirty="0" smtClean="0"/>
                        <a:t> with a value; e.g., Google for Halevy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Each associated with a </a:t>
                      </a:r>
                      <a:r>
                        <a:rPr lang="en-US" i="1" dirty="0" smtClean="0"/>
                        <a:t>lifespan</a:t>
                      </a:r>
                      <a:r>
                        <a:rPr lang="en-US" dirty="0" smtClean="0"/>
                        <a:t>;</a:t>
                      </a:r>
                      <a:r>
                        <a:rPr lang="en-US" baseline="0" dirty="0" smtClean="0"/>
                        <a:t> e.g., </a:t>
                      </a:r>
                      <a:r>
                        <a:rPr lang="en-US" sz="1800" dirty="0" smtClean="0"/>
                        <a:t>(00, UW), (05, </a:t>
                      </a:r>
                      <a:r>
                        <a:rPr lang="en-US" sz="1800" b="0" i="0" dirty="0" smtClean="0"/>
                        <a:t>Google</a:t>
                      </a:r>
                      <a:r>
                        <a:rPr lang="en-US" sz="1800" dirty="0" smtClean="0"/>
                        <a:t>)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for Halevy</a:t>
                      </a:r>
                      <a:endParaRPr lang="en-US" sz="1800" dirty="0" smtClean="0"/>
                    </a:p>
                  </a:txBody>
                  <a:tcPr anchor="ctr"/>
                </a:tc>
              </a:tr>
              <a:tr h="12649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smtClean="0">
                          <a:ea typeface="SimSun" pitchFamily="2" charset="-122"/>
                        </a:rPr>
                        <a:t>Sources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ea typeface="SimSun" pitchFamily="2" charset="-122"/>
                        </a:rPr>
                        <a:t>Each can provide a value for an object; e.g., </a:t>
                      </a:r>
                      <a:r>
                        <a:rPr lang="en-US" altLang="zh-CN" sz="1800" baseline="0" dirty="0" smtClean="0">
                          <a:ea typeface="SimSun" pitchFamily="2" charset="-122"/>
                        </a:rPr>
                        <a:t>S1 providing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</a:t>
                      </a:r>
                      <a:r>
                        <a:rPr lang="en-US" altLang="zh-CN" sz="1800" baseline="0" dirty="0" smtClean="0">
                          <a:ea typeface="SimSun" pitchFamily="2" charset="-122"/>
                        </a:rPr>
                        <a:t> 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Each can have a list</a:t>
                      </a:r>
                      <a:r>
                        <a:rPr lang="en-US" baseline="0" dirty="0" smtClean="0"/>
                        <a:t> of updates for an object; e.g., </a:t>
                      </a:r>
                      <a:r>
                        <a:rPr lang="en-US" altLang="zh-CN" sz="1800" baseline="0" dirty="0" smtClean="0">
                          <a:ea typeface="SimSun" pitchFamily="2" charset="-122"/>
                        </a:rPr>
                        <a:t>S1’s updates for Halevy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UW), 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(07,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Google)</a:t>
                      </a:r>
                      <a:endParaRPr lang="en-US" dirty="0"/>
                    </a:p>
                  </a:txBody>
                  <a:tcPr anchor="ctr"/>
                </a:tc>
              </a:tr>
              <a:tr h="9550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Output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dirty="0" smtClean="0">
                          <a:ea typeface="SimSun" pitchFamily="2" charset="-122"/>
                        </a:rPr>
                        <a:t>true value for each object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dirty="0" smtClean="0"/>
                        <a:t>Life span: true value for</a:t>
                      </a:r>
                      <a:r>
                        <a:rPr lang="en-US" baseline="0" dirty="0" smtClean="0"/>
                        <a:t> each object at each time point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smtClean="0"/>
                        <a:t>Copying: pr of S1 being a copier of S2 and pr of S1 being actively copying at each time point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86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Quality of Data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CEF: three </a:t>
            </a:r>
            <a:r>
              <a:rPr lang="en-US" dirty="0"/>
              <a:t>orthogonal quality </a:t>
            </a:r>
            <a:r>
              <a:rPr lang="en-US" dirty="0" smtClean="0"/>
              <a:t>measures</a:t>
            </a:r>
          </a:p>
          <a:p>
            <a:pPr lvl="1"/>
            <a:r>
              <a:rPr lang="en-US" dirty="0" smtClean="0"/>
              <a:t>Coverage</a:t>
            </a:r>
            <a:r>
              <a:rPr lang="en-US" dirty="0"/>
              <a:t>: how many transitions are </a:t>
            </a:r>
            <a:r>
              <a:rPr lang="en-US" b="1" dirty="0" smtClean="0">
                <a:solidFill>
                  <a:srgbClr val="00B050"/>
                </a:solidFill>
              </a:rPr>
              <a:t>captured</a:t>
            </a:r>
          </a:p>
          <a:p>
            <a:pPr lvl="1"/>
            <a:r>
              <a:rPr lang="en-US" dirty="0" smtClean="0"/>
              <a:t>Exactness</a:t>
            </a:r>
            <a:r>
              <a:rPr lang="en-US" dirty="0"/>
              <a:t>: how many transitions are not </a:t>
            </a:r>
            <a:r>
              <a:rPr lang="en-US" b="1" dirty="0" err="1">
                <a:solidFill>
                  <a:srgbClr val="C00000"/>
                </a:solidFill>
              </a:rPr>
              <a:t>mis</a:t>
            </a:r>
            <a:r>
              <a:rPr lang="en-US" b="1" dirty="0">
                <a:solidFill>
                  <a:srgbClr val="C00000"/>
                </a:solidFill>
              </a:rPr>
              <a:t>-captured</a:t>
            </a:r>
          </a:p>
          <a:p>
            <a:pPr lvl="1"/>
            <a:r>
              <a:rPr lang="en-US" dirty="0"/>
              <a:t>Freshness: how quickly transitions are captured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212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6" name="Group 35"/>
          <p:cNvGrpSpPr/>
          <p:nvPr/>
        </p:nvGrpSpPr>
        <p:grpSpPr>
          <a:xfrm>
            <a:off x="304800" y="3516868"/>
            <a:ext cx="8072883" cy="1653064"/>
            <a:chOff x="381000" y="3974068"/>
            <a:chExt cx="8072883" cy="1653064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291083" y="4419600"/>
              <a:ext cx="7162800" cy="1588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291083" y="5105400"/>
              <a:ext cx="7162800" cy="1588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81000" y="4267200"/>
              <a:ext cx="829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i="1" dirty="0" smtClean="0">
                  <a:latin typeface="+mn-lt"/>
                </a:rPr>
                <a:t>Dewitt</a:t>
              </a:r>
              <a:endParaRPr lang="en-US" sz="1800" i="1" dirty="0">
                <a:latin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92973" y="4876800"/>
              <a:ext cx="410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S5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519683" y="43434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7768083" y="43434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3881883" y="50292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5482083" y="50292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7082283" y="50292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43000" y="4419600"/>
              <a:ext cx="1071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z-Cyrl-AZ" sz="1800" i="1" dirty="0" smtClean="0">
                  <a:latin typeface="+mn-lt"/>
                </a:rPr>
                <a:t>Ѳ</a:t>
              </a:r>
              <a:r>
                <a:rPr lang="en-US" sz="1800" i="1" dirty="0" smtClean="0">
                  <a:latin typeface="+mn-lt"/>
                </a:rPr>
                <a:t>(2000)</a:t>
              </a:r>
              <a:endParaRPr lang="en-US" sz="1800" i="1" dirty="0">
                <a:latin typeface="+mn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39483" y="44196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smtClean="0">
                  <a:latin typeface="+mn-lt"/>
                </a:rPr>
                <a:t>2008</a:t>
              </a:r>
              <a:endParaRPr lang="en-US" sz="1800" i="1" dirty="0">
                <a:latin typeface="+mn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53283" y="52578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2003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53483" y="52578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2005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53683" y="52578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2007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91083" y="3974068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err="1" smtClean="0">
                  <a:latin typeface="+mn-lt"/>
                </a:rPr>
                <a:t>Wisc</a:t>
              </a:r>
              <a:endParaRPr lang="en-US" sz="1800" i="1" dirty="0">
                <a:latin typeface="+mn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34683" y="40386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smtClean="0">
                  <a:latin typeface="+mn-lt"/>
                </a:rPr>
                <a:t>MSR</a:t>
              </a:r>
              <a:endParaRPr lang="en-US" sz="1800" i="1" dirty="0">
                <a:latin typeface="+mn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72683" y="4724400"/>
              <a:ext cx="654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+mn-lt"/>
                </a:rPr>
                <a:t>Wisc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272283" y="4724400"/>
              <a:ext cx="5784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n-lt"/>
                </a:rPr>
                <a:t>UW</a:t>
              </a:r>
              <a:endParaRPr lang="en-US" sz="1800" dirty="0">
                <a:latin typeface="+mn-lt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177283" y="4724400"/>
              <a:ext cx="349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latin typeface="+mn-lt"/>
                  <a:sym typeface="Symbol"/>
                </a:rPr>
                <a:t></a:t>
              </a:r>
              <a:endParaRPr lang="en-US" sz="1800" dirty="0">
                <a:latin typeface="+mn-lt"/>
              </a:endParaRPr>
            </a:p>
          </p:txBody>
        </p:sp>
      </p:grpSp>
      <p:grpSp>
        <p:nvGrpSpPr>
          <p:cNvPr id="26" name="Group 36"/>
          <p:cNvGrpSpPr/>
          <p:nvPr/>
        </p:nvGrpSpPr>
        <p:grpSpPr>
          <a:xfrm>
            <a:off x="1976883" y="3505200"/>
            <a:ext cx="7090917" cy="369332"/>
            <a:chOff x="2053083" y="3962400"/>
            <a:chExt cx="7090917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2053083" y="39624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B050"/>
                  </a:solidFill>
                </a:rPr>
                <a:t>Capturable</a:t>
              </a:r>
              <a:endParaRPr lang="en-US" sz="1800" dirty="0" smtClean="0">
                <a:solidFill>
                  <a:srgbClr val="00B05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10483" y="39624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B050"/>
                  </a:solidFill>
                </a:rPr>
                <a:t>Capturable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786883" y="39624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B050"/>
                  </a:solidFill>
                </a:rPr>
                <a:t>Capturable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772400" y="3962400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B050"/>
                  </a:solidFill>
                </a:rPr>
                <a:t>Capturable</a:t>
              </a:r>
            </a:p>
          </p:txBody>
        </p:sp>
      </p:grpSp>
      <p:grpSp>
        <p:nvGrpSpPr>
          <p:cNvPr id="31" name="Group 34"/>
          <p:cNvGrpSpPr/>
          <p:nvPr/>
        </p:nvGrpSpPr>
        <p:grpSpPr>
          <a:xfrm>
            <a:off x="3880295" y="3429000"/>
            <a:ext cx="3889376" cy="1447800"/>
            <a:chOff x="3956495" y="3886200"/>
            <a:chExt cx="3889376" cy="1447800"/>
          </a:xfrm>
        </p:grpSpPr>
        <p:cxnSp>
          <p:nvCxnSpPr>
            <p:cNvPr id="32" name="Straight Connector 31"/>
            <p:cNvCxnSpPr/>
            <p:nvPr/>
          </p:nvCxnSpPr>
          <p:spPr>
            <a:xfrm rot="5400000">
              <a:off x="3233389" y="4609306"/>
              <a:ext cx="1447800" cy="15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4835177" y="4609306"/>
              <a:ext cx="1447800" cy="15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6435377" y="4609306"/>
              <a:ext cx="1447800" cy="15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>
              <a:off x="7121177" y="4609306"/>
              <a:ext cx="1447800" cy="1588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2"/>
          <p:cNvGrpSpPr/>
          <p:nvPr/>
        </p:nvGrpSpPr>
        <p:grpSpPr>
          <a:xfrm>
            <a:off x="1752600" y="2895600"/>
            <a:ext cx="7543800" cy="674132"/>
            <a:chOff x="1828800" y="3352800"/>
            <a:chExt cx="7543800" cy="674132"/>
          </a:xfrm>
        </p:grpSpPr>
        <p:sp>
          <p:nvSpPr>
            <p:cNvPr id="37" name="TextBox 36"/>
            <p:cNvSpPr txBox="1"/>
            <p:nvPr/>
          </p:nvSpPr>
          <p:spPr>
            <a:xfrm>
              <a:off x="1828800" y="36576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  <a:endParaRPr lang="en-US" sz="1800" dirty="0" smtClean="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86200" y="36576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562600" y="36576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629400" y="33528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467600" y="36576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</a:p>
          </p:txBody>
        </p:sp>
      </p:grpSp>
      <p:grpSp>
        <p:nvGrpSpPr>
          <p:cNvPr id="42" name="Group 51"/>
          <p:cNvGrpSpPr/>
          <p:nvPr/>
        </p:nvGrpSpPr>
        <p:grpSpPr>
          <a:xfrm>
            <a:off x="685800" y="5029200"/>
            <a:ext cx="6477000" cy="750332"/>
            <a:chOff x="990600" y="5486400"/>
            <a:chExt cx="6477000" cy="750332"/>
          </a:xfrm>
        </p:grpSpPr>
        <p:sp>
          <p:nvSpPr>
            <p:cNvPr id="43" name="TextBox 42"/>
            <p:cNvSpPr txBox="1"/>
            <p:nvPr/>
          </p:nvSpPr>
          <p:spPr>
            <a:xfrm>
              <a:off x="5943600" y="5486400"/>
              <a:ext cx="152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err="1" smtClean="0">
                  <a:solidFill>
                    <a:srgbClr val="00B050"/>
                  </a:solidFill>
                </a:rPr>
                <a:t>Captured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90600" y="5867400"/>
              <a:ext cx="548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00B050"/>
                  </a:solidFill>
                </a:rPr>
                <a:t>Coverage = #</a:t>
              </a:r>
              <a:r>
                <a:rPr lang="en-US" sz="1800" i="1" dirty="0" smtClean="0">
                  <a:solidFill>
                    <a:srgbClr val="00B050"/>
                  </a:solidFill>
                </a:rPr>
                <a:t>Captured</a:t>
              </a:r>
              <a:r>
                <a:rPr lang="en-US" sz="1800" dirty="0" smtClean="0">
                  <a:solidFill>
                    <a:srgbClr val="00B050"/>
                  </a:solidFill>
                </a:rPr>
                <a:t>/#</a:t>
              </a:r>
              <a:r>
                <a:rPr lang="en-US" sz="1800" dirty="0" err="1" smtClean="0">
                  <a:solidFill>
                    <a:srgbClr val="00B050"/>
                  </a:solidFill>
                </a:rPr>
                <a:t>Capturable</a:t>
              </a:r>
              <a:r>
                <a:rPr lang="en-US" sz="1800" dirty="0" smtClean="0">
                  <a:solidFill>
                    <a:srgbClr val="00B050"/>
                  </a:solidFill>
                </a:rPr>
                <a:t>  (e.g., ¼=.25)</a:t>
              </a:r>
            </a:p>
          </p:txBody>
        </p:sp>
      </p:grpSp>
      <p:grpSp>
        <p:nvGrpSpPr>
          <p:cNvPr id="45" name="Group 53"/>
          <p:cNvGrpSpPr/>
          <p:nvPr/>
        </p:nvGrpSpPr>
        <p:grpSpPr>
          <a:xfrm>
            <a:off x="685800" y="5040868"/>
            <a:ext cx="6400800" cy="1055132"/>
            <a:chOff x="990600" y="5486400"/>
            <a:chExt cx="6400800" cy="1055132"/>
          </a:xfrm>
        </p:grpSpPr>
        <p:sp>
          <p:nvSpPr>
            <p:cNvPr id="46" name="TextBox 45"/>
            <p:cNvSpPr txBox="1"/>
            <p:nvPr/>
          </p:nvSpPr>
          <p:spPr>
            <a:xfrm>
              <a:off x="2057400" y="5498068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err="1" smtClean="0">
                  <a:solidFill>
                    <a:srgbClr val="C00000"/>
                  </a:solidFill>
                </a:rPr>
                <a:t>Mis-captured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038600" y="5486400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i="1" dirty="0" err="1" smtClean="0">
                  <a:solidFill>
                    <a:srgbClr val="C00000"/>
                  </a:solidFill>
                </a:rPr>
                <a:t>Mis-captured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90600" y="6172200"/>
              <a:ext cx="64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C00000"/>
                  </a:solidFill>
                </a:rPr>
                <a:t>Exactness= 1-#</a:t>
              </a:r>
              <a:r>
                <a:rPr lang="en-US" sz="1800" i="1" dirty="0" err="1" smtClean="0">
                  <a:solidFill>
                    <a:srgbClr val="C00000"/>
                  </a:solidFill>
                </a:rPr>
                <a:t>Mis</a:t>
              </a:r>
              <a:r>
                <a:rPr lang="en-US" sz="1800" i="1" dirty="0" smtClean="0">
                  <a:solidFill>
                    <a:srgbClr val="C00000"/>
                  </a:solidFill>
                </a:rPr>
                <a:t>-Captured</a:t>
              </a:r>
              <a:r>
                <a:rPr lang="en-US" sz="1800" dirty="0" smtClean="0">
                  <a:solidFill>
                    <a:srgbClr val="C00000"/>
                  </a:solidFill>
                </a:rPr>
                <a:t>/#</a:t>
              </a:r>
              <a:r>
                <a:rPr lang="en-US" sz="1800" dirty="0" err="1" smtClean="0">
                  <a:solidFill>
                    <a:srgbClr val="C00000"/>
                  </a:solidFill>
                </a:rPr>
                <a:t>Mis-Capturable</a:t>
              </a:r>
              <a:r>
                <a:rPr lang="en-US" sz="1800" dirty="0" smtClean="0">
                  <a:solidFill>
                    <a:srgbClr val="C00000"/>
                  </a:solidFill>
                </a:rPr>
                <a:t>  (e.g., 1-2/5=.6)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685800" y="6107668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B0F0"/>
                </a:solidFill>
              </a:rPr>
              <a:t>Freshness(</a:t>
            </a:r>
            <a:r>
              <a:rPr lang="en-US" sz="1800" dirty="0" smtClean="0">
                <a:solidFill>
                  <a:srgbClr val="00B0F0"/>
                </a:solidFill>
                <a:sym typeface="Symbol"/>
              </a:rPr>
              <a:t>)</a:t>
            </a:r>
            <a:r>
              <a:rPr lang="en-US" sz="1800" dirty="0" smtClean="0">
                <a:solidFill>
                  <a:srgbClr val="00B0F0"/>
                </a:solidFill>
              </a:rPr>
              <a:t>= #(</a:t>
            </a:r>
            <a:r>
              <a:rPr lang="en-US" sz="1800" i="1" dirty="0" smtClean="0">
                <a:solidFill>
                  <a:srgbClr val="00B0F0"/>
                </a:solidFill>
              </a:rPr>
              <a:t>Captured w. length</a:t>
            </a:r>
            <a:r>
              <a:rPr lang="en-US" sz="1800" dirty="0" smtClean="0">
                <a:solidFill>
                  <a:srgbClr val="00B0F0"/>
                </a:solidFill>
                <a:sym typeface="Symbol"/>
              </a:rPr>
              <a:t>&lt;=)</a:t>
            </a:r>
            <a:r>
              <a:rPr lang="en-US" sz="1800" dirty="0" smtClean="0">
                <a:solidFill>
                  <a:srgbClr val="00B0F0"/>
                </a:solidFill>
              </a:rPr>
              <a:t>/#</a:t>
            </a:r>
            <a:r>
              <a:rPr lang="en-US" sz="1800" i="1" dirty="0" smtClean="0">
                <a:solidFill>
                  <a:srgbClr val="00B0F0"/>
                </a:solidFill>
              </a:rPr>
              <a:t>Captured</a:t>
            </a:r>
            <a:r>
              <a:rPr lang="en-US" sz="1800" dirty="0" smtClean="0">
                <a:solidFill>
                  <a:srgbClr val="00B0F0"/>
                </a:solidFill>
              </a:rPr>
              <a:t> (e.g., F(0)=0, F(1)=0, F(2)=1/1 = 1…) </a:t>
            </a:r>
          </a:p>
        </p:txBody>
      </p:sp>
    </p:spTree>
    <p:extLst>
      <p:ext uri="{BB962C8B-B14F-4D97-AF65-F5344CB8AC3E}">
        <p14:creationId xmlns:p14="http://schemas.microsoft.com/office/powerpoint/2010/main" val="101424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Copy 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Intuition: Copying is likely between S1 and S2 if</a:t>
            </a:r>
          </a:p>
          <a:p>
            <a:pPr lvl="1"/>
            <a:r>
              <a:rPr lang="en-US" dirty="0" smtClean="0"/>
              <a:t>They make common mistakes</a:t>
            </a:r>
          </a:p>
          <a:p>
            <a:pPr lvl="1"/>
            <a:r>
              <a:rPr lang="en-US" dirty="0" smtClean="0"/>
              <a:t>Overlapping </a:t>
            </a:r>
            <a:r>
              <a:rPr lang="en-US" dirty="0"/>
              <a:t>updates </a:t>
            </a:r>
            <a:r>
              <a:rPr lang="en-US" dirty="0" smtClean="0"/>
              <a:t>are performed </a:t>
            </a:r>
            <a:r>
              <a:rPr lang="en-US" dirty="0"/>
              <a:t>after </a:t>
            </a:r>
            <a:r>
              <a:rPr lang="en-US" dirty="0" smtClean="0"/>
              <a:t>real </a:t>
            </a:r>
            <a:r>
              <a:rPr lang="en-US" dirty="0"/>
              <a:t>values have </a:t>
            </a:r>
            <a:r>
              <a:rPr lang="en-US" dirty="0" smtClean="0"/>
              <a:t>changed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213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743200"/>
          <a:ext cx="85344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71600"/>
                <a:gridCol w="1371600"/>
                <a:gridCol w="1219200"/>
                <a:gridCol w="1143000"/>
                <a:gridCol w="137160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5969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Stonebraker</a:t>
                      </a:r>
                      <a:r>
                        <a:rPr lang="en-US" dirty="0" smtClean="0"/>
                        <a:t> </a:t>
                      </a:r>
                      <a:br>
                        <a:rPr lang="en-US" dirty="0" smtClean="0"/>
                      </a:br>
                      <a:r>
                        <a:rPr lang="en-US" sz="1600" dirty="0" smtClean="0"/>
                        <a:t>(00, UCB), (02, </a:t>
                      </a:r>
                      <a:r>
                        <a:rPr lang="en-US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</a:t>
                      </a:r>
                      <a:r>
                        <a:rPr lang="en-US" sz="160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MIT)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UCB)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(01, UCB)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(06, MIT)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MIT)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 UCB)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MS)</a:t>
                      </a:r>
                    </a:p>
                  </a:txBody>
                  <a:tcPr/>
                </a:tc>
              </a:tr>
              <a:tr h="9601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Dewitt</a:t>
                      </a:r>
                    </a:p>
                    <a:p>
                      <a:pPr algn="ctr"/>
                      <a:r>
                        <a:rPr lang="en-US" sz="1600" dirty="0" smtClean="0"/>
                        <a:t>(00, </a:t>
                      </a:r>
                      <a:r>
                        <a:rPr lang="en-US" sz="1600" dirty="0" err="1" smtClean="0"/>
                        <a:t>Wisc</a:t>
                      </a:r>
                      <a:r>
                        <a:rPr lang="en-US" sz="1600" dirty="0" smtClean="0"/>
                        <a:t>), (08, </a:t>
                      </a:r>
                      <a:r>
                        <a:rPr lang="en-US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MSR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(09,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UW)</a:t>
                      </a:r>
                    </a:p>
                    <a:p>
                      <a:pPr algn="ctr"/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(01, </a:t>
                      </a:r>
                      <a:r>
                        <a:rPr lang="en-US" b="0" baseline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(08,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(01, UW)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(02,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 UW)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)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(07,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sym typeface="Symbol"/>
                        </a:rPr>
                        <a:t>)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83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Bernstein </a:t>
                      </a:r>
                      <a:r>
                        <a:rPr lang="en-US" sz="1600" dirty="0" smtClean="0"/>
                        <a:t>(00, </a:t>
                      </a:r>
                      <a:r>
                        <a:rPr lang="en-US" sz="1600" b="1" i="1" dirty="0" smtClean="0"/>
                        <a:t>MSR</a:t>
                      </a:r>
                      <a:r>
                        <a:rPr lang="en-US" sz="160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(01,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(07,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 MSR)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Carey </a:t>
                      </a:r>
                      <a:r>
                        <a:rPr lang="en-US" sz="1600" dirty="0" smtClean="0"/>
                        <a:t>(00, </a:t>
                      </a:r>
                      <a:r>
                        <a:rPr lang="en-US" sz="1600" dirty="0" err="1" smtClean="0"/>
                        <a:t>Propell</a:t>
                      </a:r>
                      <a:r>
                        <a:rPr lang="en-US" sz="1600" dirty="0" smtClean="0"/>
                        <a:t>),</a:t>
                      </a:r>
                    </a:p>
                    <a:p>
                      <a:pPr algn="ctr"/>
                      <a:r>
                        <a:rPr lang="en-US" sz="1600" dirty="0" smtClean="0"/>
                        <a:t>(02,</a:t>
                      </a:r>
                      <a:r>
                        <a:rPr lang="en-US" sz="1600" baseline="0" dirty="0" smtClean="0"/>
                        <a:t> BEA), (08, </a:t>
                      </a:r>
                      <a:r>
                        <a:rPr lang="en-US" sz="1600" b="1" i="1" baseline="0" dirty="0" smtClean="0"/>
                        <a:t>UCI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(04, BEA)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(09, UCI)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AT&amp;T)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(06, BEA)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(07, BEA)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(07, BEA)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</a:p>
                    <a:p>
                      <a:pPr algn="ctr"/>
                      <a:r>
                        <a:rPr lang="en-US" sz="1600" dirty="0" smtClean="0"/>
                        <a:t>(00, UW), (05, </a:t>
                      </a:r>
                      <a:r>
                        <a:rPr lang="en-US" sz="1600" b="1" i="1" dirty="0" smtClean="0"/>
                        <a:t>Google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UW)</a:t>
                      </a:r>
                    </a:p>
                    <a:p>
                      <a:pPr algn="ctr"/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(07,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(02, UW)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(01,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(06, 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(07,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3886200" y="3810000"/>
            <a:ext cx="25146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18156" y="5852652"/>
            <a:ext cx="25146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058696" y="6127956"/>
            <a:ext cx="1418304" cy="258096"/>
          </a:xfrm>
          <a:prstGeom prst="ellipse">
            <a:avLst/>
          </a:prstGeom>
          <a:noFill/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543800" y="6400800"/>
            <a:ext cx="1418304" cy="258096"/>
          </a:xfrm>
          <a:prstGeom prst="ellipse">
            <a:avLst/>
          </a:prstGeom>
          <a:noFill/>
          <a:ln>
            <a:solidFill>
              <a:srgbClr val="99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543800" y="3810000"/>
            <a:ext cx="1447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543800" y="5821180"/>
            <a:ext cx="1447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Copying Detection </a:t>
            </a:r>
            <a:r>
              <a:rPr lang="en-US" dirty="0"/>
              <a:t>HMM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5105400"/>
            <a:ext cx="8686800" cy="1600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 period of copying starts from and ends with a real </a:t>
            </a:r>
            <a:r>
              <a:rPr lang="en-US" dirty="0" smtClean="0"/>
              <a:t>copying</a:t>
            </a:r>
            <a:endParaRPr lang="en-US" kern="1200" dirty="0" smtClean="0">
              <a:solidFill>
                <a:prstClr val="black"/>
              </a:solidFill>
              <a:latin typeface="Corbel"/>
              <a:ea typeface="+mn-ea"/>
              <a:cs typeface="+mn-cs"/>
              <a:sym typeface="Symbol"/>
            </a:endParaRPr>
          </a:p>
          <a:p>
            <a:r>
              <a:rPr lang="en-US" kern="1200" dirty="0" smtClean="0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 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–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 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Pr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(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init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 independence</a:t>
            </a:r>
            <a:r>
              <a:rPr lang="en-US" kern="1200" dirty="0" smtClean="0">
                <a:solidFill>
                  <a:prstClr val="black"/>
                </a:solidFill>
                <a:latin typeface="Corbel"/>
                <a:ea typeface="+mn-ea"/>
                <a:cs typeface="+mn-cs"/>
                <a:sym typeface="Symbol"/>
              </a:rPr>
              <a:t>); 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f –  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</a:rPr>
              <a:t>Pr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(a copier actively copying); </a:t>
            </a:r>
            <a:r>
              <a:rPr lang="en-US" kern="12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kern="1200" dirty="0" smtClean="0">
                <a:solidFill>
                  <a:prstClr val="black"/>
                </a:solidFill>
                <a:latin typeface="Corbel"/>
              </a:rPr>
              <a:t>         </a:t>
            </a:r>
            <a:r>
              <a:rPr lang="en-US" kern="1200" dirty="0" err="1" smtClean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t</a:t>
            </a:r>
            <a:r>
              <a:rPr lang="en-US" kern="1200" baseline="-25000" dirty="0" err="1" smtClean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i</a:t>
            </a:r>
            <a:r>
              <a:rPr lang="en-US" kern="1200" baseline="-25000" dirty="0" smtClean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 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– 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</a:rPr>
              <a:t>Pr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(remaining independent); 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</a:rPr>
              <a:t>t</a:t>
            </a:r>
            <a:r>
              <a:rPr lang="en-US" kern="1200" baseline="-25000" dirty="0" err="1">
                <a:solidFill>
                  <a:prstClr val="black"/>
                </a:solidFill>
                <a:latin typeface="Corbel"/>
                <a:ea typeface="+mn-ea"/>
                <a:cs typeface="+mn-cs"/>
              </a:rPr>
              <a:t>c</a:t>
            </a:r>
            <a:r>
              <a:rPr lang="en-US" kern="1200" baseline="-250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 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– </a:t>
            </a:r>
            <a:r>
              <a:rPr lang="en-US" kern="1200" dirty="0" err="1">
                <a:solidFill>
                  <a:prstClr val="black"/>
                </a:solidFill>
                <a:latin typeface="Corbel"/>
                <a:ea typeface="+mn-ea"/>
                <a:cs typeface="+mn-cs"/>
              </a:rPr>
              <a:t>Pr</a:t>
            </a:r>
            <a:r>
              <a:rPr lang="en-US" kern="1200" dirty="0">
                <a:solidFill>
                  <a:prstClr val="black"/>
                </a:solidFill>
                <a:latin typeface="Corbel"/>
                <a:ea typeface="+mn-ea"/>
                <a:cs typeface="+mn-cs"/>
              </a:rPr>
              <a:t>(remaining as a copier);</a:t>
            </a:r>
            <a:endParaRPr lang="en-US" dirty="0" smtClean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24000" y="2696341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(S1 and S2 independent)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886200" y="1553341"/>
            <a:ext cx="1524000" cy="6096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C1c (S1 as an active copier)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781800" y="1553341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C1~c (S1 as an </a:t>
            </a:r>
            <a:br>
              <a:rPr lang="en-US" dirty="0" smtClean="0"/>
            </a:br>
            <a:r>
              <a:rPr lang="en-US" dirty="0" smtClean="0"/>
              <a:t>idle copier)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886200" y="4067941"/>
            <a:ext cx="1524000" cy="6096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C2c (S2 as an active copier)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6781800" y="4067941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C2~c (S2 as an </a:t>
            </a:r>
            <a:br>
              <a:rPr lang="en-US" dirty="0" smtClean="0"/>
            </a:br>
            <a:r>
              <a:rPr lang="en-US" dirty="0" smtClean="0"/>
              <a:t>idle copier)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5" idx="3"/>
            <a:endCxn id="16" idx="1"/>
          </p:cNvCxnSpPr>
          <p:nvPr/>
        </p:nvCxnSpPr>
        <p:spPr>
          <a:xfrm>
            <a:off x="5410200" y="1858141"/>
            <a:ext cx="1371600" cy="1588"/>
          </a:xfrm>
          <a:prstGeom prst="straightConnector1">
            <a:avLst/>
          </a:prstGeom>
          <a:ln w="1905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066800" y="2696341"/>
            <a:ext cx="475593" cy="569311"/>
          </a:xfrm>
          <a:custGeom>
            <a:avLst/>
            <a:gdLst>
              <a:gd name="connsiteX0" fmla="*/ 905641 w 905641"/>
              <a:gd name="connsiteY0" fmla="*/ 369614 h 1001987"/>
              <a:gd name="connsiteX1" fmla="*/ 684924 w 905641"/>
              <a:gd name="connsiteY1" fmla="*/ 85835 h 1001987"/>
              <a:gd name="connsiteX2" fmla="*/ 317062 w 905641"/>
              <a:gd name="connsiteY2" fmla="*/ 43793 h 1001987"/>
              <a:gd name="connsiteX3" fmla="*/ 43793 w 905641"/>
              <a:gd name="connsiteY3" fmla="*/ 348593 h 1001987"/>
              <a:gd name="connsiteX4" fmla="*/ 54303 w 905641"/>
              <a:gd name="connsiteY4" fmla="*/ 705945 h 1001987"/>
              <a:gd name="connsiteX5" fmla="*/ 359103 w 905641"/>
              <a:gd name="connsiteY5" fmla="*/ 968704 h 1001987"/>
              <a:gd name="connsiteX6" fmla="*/ 747986 w 905641"/>
              <a:gd name="connsiteY6" fmla="*/ 905642 h 1001987"/>
              <a:gd name="connsiteX7" fmla="*/ 905641 w 905641"/>
              <a:gd name="connsiteY7" fmla="*/ 621862 h 100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5641" h="1001987">
                <a:moveTo>
                  <a:pt x="905641" y="369614"/>
                </a:moveTo>
                <a:cubicBezTo>
                  <a:pt x="844331" y="254876"/>
                  <a:pt x="783021" y="140139"/>
                  <a:pt x="684924" y="85835"/>
                </a:cubicBezTo>
                <a:cubicBezTo>
                  <a:pt x="586827" y="31531"/>
                  <a:pt x="423917" y="0"/>
                  <a:pt x="317062" y="43793"/>
                </a:cubicBezTo>
                <a:cubicBezTo>
                  <a:pt x="210207" y="87586"/>
                  <a:pt x="87586" y="238234"/>
                  <a:pt x="43793" y="348593"/>
                </a:cubicBezTo>
                <a:cubicBezTo>
                  <a:pt x="0" y="458952"/>
                  <a:pt x="1751" y="602593"/>
                  <a:pt x="54303" y="705945"/>
                </a:cubicBezTo>
                <a:cubicBezTo>
                  <a:pt x="106855" y="809297"/>
                  <a:pt x="243489" y="935421"/>
                  <a:pt x="359103" y="968704"/>
                </a:cubicBezTo>
                <a:cubicBezTo>
                  <a:pt x="474717" y="1001987"/>
                  <a:pt x="656896" y="963449"/>
                  <a:pt x="747986" y="905642"/>
                </a:cubicBezTo>
                <a:cubicBezTo>
                  <a:pt x="839076" y="847835"/>
                  <a:pt x="872358" y="734848"/>
                  <a:pt x="905641" y="621862"/>
                </a:cubicBezTo>
              </a:path>
            </a:pathLst>
          </a:cu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 rot="5400000">
            <a:off x="4430548" y="1019941"/>
            <a:ext cx="475593" cy="569311"/>
          </a:xfrm>
          <a:custGeom>
            <a:avLst/>
            <a:gdLst>
              <a:gd name="connsiteX0" fmla="*/ 905641 w 905641"/>
              <a:gd name="connsiteY0" fmla="*/ 369614 h 1001987"/>
              <a:gd name="connsiteX1" fmla="*/ 684924 w 905641"/>
              <a:gd name="connsiteY1" fmla="*/ 85835 h 1001987"/>
              <a:gd name="connsiteX2" fmla="*/ 317062 w 905641"/>
              <a:gd name="connsiteY2" fmla="*/ 43793 h 1001987"/>
              <a:gd name="connsiteX3" fmla="*/ 43793 w 905641"/>
              <a:gd name="connsiteY3" fmla="*/ 348593 h 1001987"/>
              <a:gd name="connsiteX4" fmla="*/ 54303 w 905641"/>
              <a:gd name="connsiteY4" fmla="*/ 705945 h 1001987"/>
              <a:gd name="connsiteX5" fmla="*/ 359103 w 905641"/>
              <a:gd name="connsiteY5" fmla="*/ 968704 h 1001987"/>
              <a:gd name="connsiteX6" fmla="*/ 747986 w 905641"/>
              <a:gd name="connsiteY6" fmla="*/ 905642 h 1001987"/>
              <a:gd name="connsiteX7" fmla="*/ 905641 w 905641"/>
              <a:gd name="connsiteY7" fmla="*/ 621862 h 100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5641" h="1001987">
                <a:moveTo>
                  <a:pt x="905641" y="369614"/>
                </a:moveTo>
                <a:cubicBezTo>
                  <a:pt x="844331" y="254876"/>
                  <a:pt x="783021" y="140139"/>
                  <a:pt x="684924" y="85835"/>
                </a:cubicBezTo>
                <a:cubicBezTo>
                  <a:pt x="586827" y="31531"/>
                  <a:pt x="423917" y="0"/>
                  <a:pt x="317062" y="43793"/>
                </a:cubicBezTo>
                <a:cubicBezTo>
                  <a:pt x="210207" y="87586"/>
                  <a:pt x="87586" y="238234"/>
                  <a:pt x="43793" y="348593"/>
                </a:cubicBezTo>
                <a:cubicBezTo>
                  <a:pt x="0" y="458952"/>
                  <a:pt x="1751" y="602593"/>
                  <a:pt x="54303" y="705945"/>
                </a:cubicBezTo>
                <a:cubicBezTo>
                  <a:pt x="106855" y="809297"/>
                  <a:pt x="243489" y="935421"/>
                  <a:pt x="359103" y="968704"/>
                </a:cubicBezTo>
                <a:cubicBezTo>
                  <a:pt x="474717" y="1001987"/>
                  <a:pt x="656896" y="963449"/>
                  <a:pt x="747986" y="905642"/>
                </a:cubicBezTo>
                <a:cubicBezTo>
                  <a:pt x="839076" y="847835"/>
                  <a:pt x="872358" y="734848"/>
                  <a:pt x="905641" y="621862"/>
                </a:cubicBezTo>
              </a:path>
            </a:pathLst>
          </a:cu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514600" y="1981200"/>
            <a:ext cx="1371600" cy="715141"/>
          </a:xfrm>
          <a:prstGeom prst="straightConnector1">
            <a:avLst/>
          </a:prstGeom>
          <a:ln w="19050"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410200" y="1705741"/>
            <a:ext cx="1371600" cy="158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H="1" flipV="1">
            <a:off x="3848100" y="3115441"/>
            <a:ext cx="1905000" cy="1588"/>
          </a:xfrm>
          <a:prstGeom prst="straightConnector1">
            <a:avLst/>
          </a:prstGeom>
          <a:ln w="19050"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 rot="5400000">
            <a:off x="7285859" y="1019941"/>
            <a:ext cx="475593" cy="569311"/>
          </a:xfrm>
          <a:custGeom>
            <a:avLst/>
            <a:gdLst>
              <a:gd name="connsiteX0" fmla="*/ 905641 w 905641"/>
              <a:gd name="connsiteY0" fmla="*/ 369614 h 1001987"/>
              <a:gd name="connsiteX1" fmla="*/ 684924 w 905641"/>
              <a:gd name="connsiteY1" fmla="*/ 85835 h 1001987"/>
              <a:gd name="connsiteX2" fmla="*/ 317062 w 905641"/>
              <a:gd name="connsiteY2" fmla="*/ 43793 h 1001987"/>
              <a:gd name="connsiteX3" fmla="*/ 43793 w 905641"/>
              <a:gd name="connsiteY3" fmla="*/ 348593 h 1001987"/>
              <a:gd name="connsiteX4" fmla="*/ 54303 w 905641"/>
              <a:gd name="connsiteY4" fmla="*/ 705945 h 1001987"/>
              <a:gd name="connsiteX5" fmla="*/ 359103 w 905641"/>
              <a:gd name="connsiteY5" fmla="*/ 968704 h 1001987"/>
              <a:gd name="connsiteX6" fmla="*/ 747986 w 905641"/>
              <a:gd name="connsiteY6" fmla="*/ 905642 h 1001987"/>
              <a:gd name="connsiteX7" fmla="*/ 905641 w 905641"/>
              <a:gd name="connsiteY7" fmla="*/ 621862 h 100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5641" h="1001987">
                <a:moveTo>
                  <a:pt x="905641" y="369614"/>
                </a:moveTo>
                <a:cubicBezTo>
                  <a:pt x="844331" y="254876"/>
                  <a:pt x="783021" y="140139"/>
                  <a:pt x="684924" y="85835"/>
                </a:cubicBezTo>
                <a:cubicBezTo>
                  <a:pt x="586827" y="31531"/>
                  <a:pt x="423917" y="0"/>
                  <a:pt x="317062" y="43793"/>
                </a:cubicBezTo>
                <a:cubicBezTo>
                  <a:pt x="210207" y="87586"/>
                  <a:pt x="87586" y="238234"/>
                  <a:pt x="43793" y="348593"/>
                </a:cubicBezTo>
                <a:cubicBezTo>
                  <a:pt x="0" y="458952"/>
                  <a:pt x="1751" y="602593"/>
                  <a:pt x="54303" y="705945"/>
                </a:cubicBezTo>
                <a:cubicBezTo>
                  <a:pt x="106855" y="809297"/>
                  <a:pt x="243489" y="935421"/>
                  <a:pt x="359103" y="968704"/>
                </a:cubicBezTo>
                <a:cubicBezTo>
                  <a:pt x="474717" y="1001987"/>
                  <a:pt x="656896" y="963449"/>
                  <a:pt x="747986" y="905642"/>
                </a:cubicBezTo>
                <a:cubicBezTo>
                  <a:pt x="839076" y="847835"/>
                  <a:pt x="872358" y="734848"/>
                  <a:pt x="905641" y="621862"/>
                </a:cubicBezTo>
              </a:path>
            </a:pathLst>
          </a:cu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66718" y="28194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t</a:t>
            </a:r>
            <a:r>
              <a:rPr lang="en-US" sz="2000" baseline="-25000" dirty="0" err="1" smtClean="0">
                <a:latin typeface="+mn-lt"/>
              </a:rPr>
              <a:t>i</a:t>
            </a:r>
            <a:endParaRPr lang="en-US" baseline="-25000" dirty="0">
              <a:latin typeface="+mn-lt"/>
            </a:endParaRPr>
          </a:p>
        </p:txBody>
      </p:sp>
      <p:grpSp>
        <p:nvGrpSpPr>
          <p:cNvPr id="27" name="Group 52"/>
          <p:cNvGrpSpPr/>
          <p:nvPr/>
        </p:nvGrpSpPr>
        <p:grpSpPr>
          <a:xfrm>
            <a:off x="2286000" y="1781941"/>
            <a:ext cx="1600200" cy="2514600"/>
            <a:chOff x="2286000" y="1858141"/>
            <a:chExt cx="1600200" cy="2514600"/>
          </a:xfrm>
        </p:grpSpPr>
        <p:cxnSp>
          <p:nvCxnSpPr>
            <p:cNvPr id="28" name="Straight Arrow Connector 27"/>
            <p:cNvCxnSpPr>
              <a:stCxn id="14" idx="0"/>
              <a:endCxn id="15" idx="1"/>
            </p:cNvCxnSpPr>
            <p:nvPr/>
          </p:nvCxnSpPr>
          <p:spPr>
            <a:xfrm flipV="1">
              <a:off x="2286000" y="1858141"/>
              <a:ext cx="1600200" cy="838200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4" idx="2"/>
              <a:endCxn id="17" idx="1"/>
            </p:cNvCxnSpPr>
            <p:nvPr/>
          </p:nvCxnSpPr>
          <p:spPr>
            <a:xfrm>
              <a:off x="2286000" y="3305941"/>
              <a:ext cx="1600200" cy="1066800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2514600" y="18288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(1-t</a:t>
            </a:r>
            <a:r>
              <a:rPr lang="en-US" sz="2000" baseline="-25000" dirty="0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)/2</a:t>
            </a:r>
            <a:endParaRPr lang="en-US" sz="2000" baseline="-250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14600" y="3810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(1-t</a:t>
            </a:r>
            <a:r>
              <a:rPr lang="en-US" sz="2000" baseline="-25000" dirty="0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)/2</a:t>
            </a:r>
            <a:endParaRPr lang="en-US" sz="2000" baseline="-25000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48000" y="22860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(1-t</a:t>
            </a:r>
            <a:r>
              <a:rPr lang="en-US" sz="2000" baseline="-25000" dirty="0" smtClean="0">
                <a:latin typeface="+mn-lt"/>
              </a:rPr>
              <a:t>c</a:t>
            </a:r>
            <a:r>
              <a:rPr lang="en-US" sz="2000" dirty="0" smtClean="0">
                <a:latin typeface="+mn-lt"/>
              </a:rPr>
              <a:t>)</a:t>
            </a:r>
            <a:r>
              <a:rPr lang="en-US" sz="2000" dirty="0" err="1" smtClean="0">
                <a:latin typeface="+mn-lt"/>
              </a:rPr>
              <a:t>t</a:t>
            </a:r>
            <a:r>
              <a:rPr lang="en-US" sz="2000" baseline="-25000" dirty="0" err="1" smtClean="0">
                <a:latin typeface="+mn-lt"/>
              </a:rPr>
              <a:t>i</a:t>
            </a:r>
            <a:endParaRPr lang="en-US" sz="2000" baseline="-25000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24400" y="28956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(1-t</a:t>
            </a:r>
            <a:r>
              <a:rPr lang="en-US" sz="2000" baseline="-25000" dirty="0" smtClean="0">
                <a:latin typeface="+mn-lt"/>
              </a:rPr>
              <a:t>c</a:t>
            </a:r>
            <a:r>
              <a:rPr lang="en-US" sz="2000" dirty="0" smtClean="0">
                <a:latin typeface="+mn-lt"/>
              </a:rPr>
              <a:t>)(1-t</a:t>
            </a:r>
            <a:r>
              <a:rPr lang="en-US" sz="2000" baseline="-25000" dirty="0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)</a:t>
            </a:r>
            <a:endParaRPr lang="en-US" sz="2000" baseline="-25000" dirty="0"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62400" y="1066800"/>
            <a:ext cx="4315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ft</a:t>
            </a:r>
            <a:r>
              <a:rPr lang="en-US" sz="2000" baseline="-25000" dirty="0" err="1" smtClean="0">
                <a:latin typeface="+mn-lt"/>
              </a:rPr>
              <a:t>c</a:t>
            </a:r>
            <a:endParaRPr lang="en-US" baseline="-25000" dirty="0">
              <a:latin typeface="+mn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15000" y="1295400"/>
            <a:ext cx="790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(1-f)</a:t>
            </a:r>
            <a:r>
              <a:rPr lang="en-US" sz="2000" dirty="0" err="1" smtClean="0">
                <a:latin typeface="+mn-lt"/>
              </a:rPr>
              <a:t>t</a:t>
            </a:r>
            <a:r>
              <a:rPr lang="en-US" sz="2000" baseline="-25000" dirty="0" err="1" smtClean="0">
                <a:latin typeface="+mn-lt"/>
              </a:rPr>
              <a:t>c</a:t>
            </a:r>
            <a:endParaRPr lang="en-US" baseline="-25000" dirty="0">
              <a:latin typeface="+mn-lt"/>
            </a:endParaRPr>
          </a:p>
        </p:txBody>
      </p:sp>
      <p:grpSp>
        <p:nvGrpSpPr>
          <p:cNvPr id="36" name="Group 53"/>
          <p:cNvGrpSpPr/>
          <p:nvPr/>
        </p:nvGrpSpPr>
        <p:grpSpPr>
          <a:xfrm>
            <a:off x="2514600" y="2086741"/>
            <a:ext cx="4267200" cy="3094859"/>
            <a:chOff x="2514600" y="2162941"/>
            <a:chExt cx="4267200" cy="3094859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5410200" y="4599753"/>
              <a:ext cx="1371600" cy="1588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2514600" y="3382141"/>
              <a:ext cx="1371600" cy="914400"/>
            </a:xfrm>
            <a:prstGeom prst="straightConnector1">
              <a:avLst/>
            </a:prstGeom>
            <a:ln w="19050"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17" idx="0"/>
              <a:endCxn id="15" idx="2"/>
            </p:cNvCxnSpPr>
            <p:nvPr/>
          </p:nvCxnSpPr>
          <p:spPr>
            <a:xfrm flipV="1">
              <a:off x="4648200" y="2162941"/>
              <a:ext cx="0" cy="1905000"/>
            </a:xfrm>
            <a:prstGeom prst="straightConnector1">
              <a:avLst/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Freeform 39"/>
            <p:cNvSpPr/>
            <p:nvPr/>
          </p:nvSpPr>
          <p:spPr>
            <a:xfrm rot="16200000" flipV="1">
              <a:off x="4466459" y="4706882"/>
              <a:ext cx="475593" cy="569311"/>
            </a:xfrm>
            <a:custGeom>
              <a:avLst/>
              <a:gdLst>
                <a:gd name="connsiteX0" fmla="*/ 905641 w 905641"/>
                <a:gd name="connsiteY0" fmla="*/ 369614 h 1001987"/>
                <a:gd name="connsiteX1" fmla="*/ 684924 w 905641"/>
                <a:gd name="connsiteY1" fmla="*/ 85835 h 1001987"/>
                <a:gd name="connsiteX2" fmla="*/ 317062 w 905641"/>
                <a:gd name="connsiteY2" fmla="*/ 43793 h 1001987"/>
                <a:gd name="connsiteX3" fmla="*/ 43793 w 905641"/>
                <a:gd name="connsiteY3" fmla="*/ 348593 h 1001987"/>
                <a:gd name="connsiteX4" fmla="*/ 54303 w 905641"/>
                <a:gd name="connsiteY4" fmla="*/ 705945 h 1001987"/>
                <a:gd name="connsiteX5" fmla="*/ 359103 w 905641"/>
                <a:gd name="connsiteY5" fmla="*/ 968704 h 1001987"/>
                <a:gd name="connsiteX6" fmla="*/ 747986 w 905641"/>
                <a:gd name="connsiteY6" fmla="*/ 905642 h 1001987"/>
                <a:gd name="connsiteX7" fmla="*/ 905641 w 905641"/>
                <a:gd name="connsiteY7" fmla="*/ 621862 h 100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5641" h="1001987">
                  <a:moveTo>
                    <a:pt x="905641" y="369614"/>
                  </a:moveTo>
                  <a:cubicBezTo>
                    <a:pt x="844331" y="254876"/>
                    <a:pt x="783021" y="140139"/>
                    <a:pt x="684924" y="85835"/>
                  </a:cubicBezTo>
                  <a:cubicBezTo>
                    <a:pt x="586827" y="31531"/>
                    <a:pt x="423917" y="0"/>
                    <a:pt x="317062" y="43793"/>
                  </a:cubicBezTo>
                  <a:cubicBezTo>
                    <a:pt x="210207" y="87586"/>
                    <a:pt x="87586" y="238234"/>
                    <a:pt x="43793" y="348593"/>
                  </a:cubicBezTo>
                  <a:cubicBezTo>
                    <a:pt x="0" y="458952"/>
                    <a:pt x="1751" y="602593"/>
                    <a:pt x="54303" y="705945"/>
                  </a:cubicBezTo>
                  <a:cubicBezTo>
                    <a:pt x="106855" y="809297"/>
                    <a:pt x="243489" y="935421"/>
                    <a:pt x="359103" y="968704"/>
                  </a:cubicBezTo>
                  <a:cubicBezTo>
                    <a:pt x="474717" y="1001987"/>
                    <a:pt x="656896" y="963449"/>
                    <a:pt x="747986" y="905642"/>
                  </a:cubicBezTo>
                  <a:cubicBezTo>
                    <a:pt x="839076" y="847835"/>
                    <a:pt x="872358" y="734848"/>
                    <a:pt x="905641" y="621862"/>
                  </a:cubicBezTo>
                </a:path>
              </a:pathLst>
            </a:cu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03180" y="351571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(1-t</a:t>
              </a:r>
              <a:r>
                <a:rPr lang="en-US" sz="2000" baseline="-25000" dirty="0" smtClean="0">
                  <a:latin typeface="+mn-lt"/>
                </a:rPr>
                <a:t>c</a:t>
              </a:r>
              <a:r>
                <a:rPr lang="en-US" sz="2000" dirty="0" smtClean="0">
                  <a:latin typeface="+mn-lt"/>
                </a:rPr>
                <a:t>)</a:t>
              </a:r>
              <a:r>
                <a:rPr lang="en-US" sz="2000" dirty="0" err="1" smtClean="0">
                  <a:latin typeface="+mn-lt"/>
                </a:rPr>
                <a:t>t</a:t>
              </a:r>
              <a:r>
                <a:rPr lang="en-US" sz="2000" baseline="-25000" dirty="0" err="1" smtClean="0">
                  <a:latin typeface="+mn-lt"/>
                </a:rPr>
                <a:t>i</a:t>
              </a:r>
              <a:endParaRPr lang="en-US" sz="2000" baseline="-25000" dirty="0">
                <a:latin typeface="+mn-lt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505200" y="2971800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(1-t</a:t>
              </a:r>
              <a:r>
                <a:rPr lang="en-US" sz="2000" baseline="-25000" dirty="0" smtClean="0">
                  <a:latin typeface="+mn-lt"/>
                </a:rPr>
                <a:t>c</a:t>
              </a:r>
              <a:r>
                <a:rPr lang="en-US" sz="2000" dirty="0" smtClean="0">
                  <a:latin typeface="+mn-lt"/>
                </a:rPr>
                <a:t>)(1-t</a:t>
              </a:r>
              <a:r>
                <a:rPr lang="en-US" sz="2000" baseline="-25000" dirty="0" smtClean="0">
                  <a:latin typeface="+mn-lt"/>
                </a:rPr>
                <a:t>i</a:t>
              </a:r>
              <a:r>
                <a:rPr lang="en-US" sz="2000" dirty="0" smtClean="0">
                  <a:latin typeface="+mn-lt"/>
                </a:rPr>
                <a:t>)</a:t>
              </a:r>
              <a:endParaRPr lang="en-US" sz="2000" baseline="-25000" dirty="0">
                <a:latin typeface="+mn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064272" y="4857690"/>
              <a:ext cx="4315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+mn-lt"/>
                </a:rPr>
                <a:t>ft</a:t>
              </a:r>
              <a:r>
                <a:rPr lang="en-US" sz="2000" baseline="-25000" dirty="0" err="1" smtClean="0">
                  <a:latin typeface="+mn-lt"/>
                </a:rPr>
                <a:t>c</a:t>
              </a:r>
              <a:endParaRPr lang="en-US" baseline="-25000" dirty="0">
                <a:latin typeface="+mn-lt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715000" y="4572000"/>
              <a:ext cx="7907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(1-f)</a:t>
              </a:r>
              <a:r>
                <a:rPr lang="en-US" sz="2000" dirty="0" err="1" smtClean="0">
                  <a:latin typeface="+mn-lt"/>
                </a:rPr>
                <a:t>t</a:t>
              </a:r>
              <a:r>
                <a:rPr lang="en-US" sz="2000" baseline="-25000" dirty="0" err="1" smtClean="0">
                  <a:latin typeface="+mn-lt"/>
                </a:rPr>
                <a:t>c</a:t>
              </a:r>
              <a:endParaRPr lang="en-US" baseline="-25000" dirty="0">
                <a:latin typeface="+mn-lt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019800" y="1828800"/>
            <a:ext cx="266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f</a:t>
            </a:r>
            <a:endParaRPr lang="en-US" baseline="-25000" dirty="0">
              <a:latin typeface="+mn-lt"/>
            </a:endParaRPr>
          </a:p>
        </p:txBody>
      </p:sp>
      <p:grpSp>
        <p:nvGrpSpPr>
          <p:cNvPr id="46" name="Group 55"/>
          <p:cNvGrpSpPr/>
          <p:nvPr/>
        </p:nvGrpSpPr>
        <p:grpSpPr>
          <a:xfrm>
            <a:off x="5410200" y="3962400"/>
            <a:ext cx="2989410" cy="1238310"/>
            <a:chOff x="5410200" y="4038600"/>
            <a:chExt cx="2989410" cy="1238310"/>
          </a:xfrm>
        </p:grpSpPr>
        <p:cxnSp>
          <p:nvCxnSpPr>
            <p:cNvPr id="47" name="Straight Arrow Connector 46"/>
            <p:cNvCxnSpPr>
              <a:stCxn id="17" idx="3"/>
              <a:endCxn id="18" idx="1"/>
            </p:cNvCxnSpPr>
            <p:nvPr/>
          </p:nvCxnSpPr>
          <p:spPr>
            <a:xfrm>
              <a:off x="5410200" y="4372741"/>
              <a:ext cx="1371600" cy="0"/>
            </a:xfrm>
            <a:prstGeom prst="straightConnector1">
              <a:avLst/>
            </a:prstGeom>
            <a:ln w="19050"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Freeform 47"/>
            <p:cNvSpPr/>
            <p:nvPr/>
          </p:nvSpPr>
          <p:spPr>
            <a:xfrm rot="16200000" flipV="1">
              <a:off x="7362059" y="4706882"/>
              <a:ext cx="475593" cy="569311"/>
            </a:xfrm>
            <a:custGeom>
              <a:avLst/>
              <a:gdLst>
                <a:gd name="connsiteX0" fmla="*/ 905641 w 905641"/>
                <a:gd name="connsiteY0" fmla="*/ 369614 h 1001987"/>
                <a:gd name="connsiteX1" fmla="*/ 684924 w 905641"/>
                <a:gd name="connsiteY1" fmla="*/ 85835 h 1001987"/>
                <a:gd name="connsiteX2" fmla="*/ 317062 w 905641"/>
                <a:gd name="connsiteY2" fmla="*/ 43793 h 1001987"/>
                <a:gd name="connsiteX3" fmla="*/ 43793 w 905641"/>
                <a:gd name="connsiteY3" fmla="*/ 348593 h 1001987"/>
                <a:gd name="connsiteX4" fmla="*/ 54303 w 905641"/>
                <a:gd name="connsiteY4" fmla="*/ 705945 h 1001987"/>
                <a:gd name="connsiteX5" fmla="*/ 359103 w 905641"/>
                <a:gd name="connsiteY5" fmla="*/ 968704 h 1001987"/>
                <a:gd name="connsiteX6" fmla="*/ 747986 w 905641"/>
                <a:gd name="connsiteY6" fmla="*/ 905642 h 1001987"/>
                <a:gd name="connsiteX7" fmla="*/ 905641 w 905641"/>
                <a:gd name="connsiteY7" fmla="*/ 621862 h 100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5641" h="1001987">
                  <a:moveTo>
                    <a:pt x="905641" y="369614"/>
                  </a:moveTo>
                  <a:cubicBezTo>
                    <a:pt x="844331" y="254876"/>
                    <a:pt x="783021" y="140139"/>
                    <a:pt x="684924" y="85835"/>
                  </a:cubicBezTo>
                  <a:cubicBezTo>
                    <a:pt x="586827" y="31531"/>
                    <a:pt x="423917" y="0"/>
                    <a:pt x="317062" y="43793"/>
                  </a:cubicBezTo>
                  <a:cubicBezTo>
                    <a:pt x="210207" y="87586"/>
                    <a:pt x="87586" y="238234"/>
                    <a:pt x="43793" y="348593"/>
                  </a:cubicBezTo>
                  <a:cubicBezTo>
                    <a:pt x="0" y="458952"/>
                    <a:pt x="1751" y="602593"/>
                    <a:pt x="54303" y="705945"/>
                  </a:cubicBezTo>
                  <a:cubicBezTo>
                    <a:pt x="106855" y="809297"/>
                    <a:pt x="243489" y="935421"/>
                    <a:pt x="359103" y="968704"/>
                  </a:cubicBezTo>
                  <a:cubicBezTo>
                    <a:pt x="474717" y="1001987"/>
                    <a:pt x="656896" y="963449"/>
                    <a:pt x="747986" y="905642"/>
                  </a:cubicBezTo>
                  <a:cubicBezTo>
                    <a:pt x="839076" y="847835"/>
                    <a:pt x="872358" y="734848"/>
                    <a:pt x="905641" y="621862"/>
                  </a:cubicBezTo>
                </a:path>
              </a:pathLst>
            </a:cu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019800" y="4038600"/>
              <a:ext cx="2664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f</a:t>
              </a:r>
              <a:endParaRPr lang="en-US" baseline="-25000" dirty="0">
                <a:latin typeface="+mn-lt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924800" y="4876800"/>
              <a:ext cx="474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+mn-lt"/>
                </a:rPr>
                <a:t>1-f</a:t>
              </a:r>
              <a:endParaRPr lang="en-US" baseline="-25000" dirty="0">
                <a:latin typeface="+mn-lt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848600" y="1066800"/>
            <a:ext cx="474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+mn-lt"/>
              </a:rPr>
              <a:t>1-f</a:t>
            </a:r>
            <a:endParaRPr lang="en-US" baseline="-25000" dirty="0">
              <a:latin typeface="+mn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24000" y="228600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pr</a:t>
            </a:r>
            <a:r>
              <a:rPr lang="en-US" sz="2000" baseline="-25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=</a:t>
            </a:r>
            <a:r>
              <a:rPr lang="en-US" dirty="0" smtClean="0">
                <a:latin typeface="+mn-lt"/>
                <a:sym typeface="Symbol"/>
              </a:rPr>
              <a:t> </a:t>
            </a:r>
            <a:endParaRPr lang="en-US" baseline="-25000" dirty="0"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876800" y="21906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pr</a:t>
            </a:r>
            <a:r>
              <a:rPr lang="en-US" sz="2000" baseline="-25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=</a:t>
            </a:r>
            <a:r>
              <a:rPr lang="en-US" dirty="0" smtClean="0">
                <a:latin typeface="+mn-lt"/>
                <a:sym typeface="Symbol"/>
              </a:rPr>
              <a:t> (1-)/2</a:t>
            </a:r>
            <a:endParaRPr lang="en-US" baseline="-25000" dirty="0">
              <a:latin typeface="+mn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876800" y="363849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pr</a:t>
            </a:r>
            <a:r>
              <a:rPr lang="en-US" sz="2000" baseline="-25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=</a:t>
            </a:r>
            <a:r>
              <a:rPr lang="en-US" dirty="0" smtClean="0">
                <a:latin typeface="+mn-lt"/>
                <a:sym typeface="Symbol"/>
              </a:rPr>
              <a:t> (1-)/2</a:t>
            </a:r>
            <a:endParaRPr lang="en-US" baseline="-25000" dirty="0">
              <a:latin typeface="+mn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239000" y="22098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pr</a:t>
            </a:r>
            <a:r>
              <a:rPr lang="en-US" sz="2000" baseline="-25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=</a:t>
            </a:r>
            <a:r>
              <a:rPr lang="en-US" dirty="0" smtClean="0">
                <a:latin typeface="+mn-lt"/>
                <a:sym typeface="Symbol"/>
              </a:rPr>
              <a:t> 0</a:t>
            </a:r>
            <a:endParaRPr lang="en-US" baseline="-25000" dirty="0">
              <a:latin typeface="+mn-lt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239000" y="3625644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pr</a:t>
            </a:r>
            <a:r>
              <a:rPr lang="en-US" sz="2000" baseline="-25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=</a:t>
            </a:r>
            <a:r>
              <a:rPr lang="en-US" dirty="0" smtClean="0">
                <a:latin typeface="+mn-lt"/>
                <a:sym typeface="Symbol"/>
              </a:rPr>
              <a:t> 0</a:t>
            </a:r>
            <a:endParaRPr lang="en-US" baseline="-25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22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6" grpId="0"/>
      <p:bldP spid="30" grpId="0"/>
      <p:bldP spid="31" grpId="0"/>
      <p:bldP spid="32" grpId="0"/>
      <p:bldP spid="33" grpId="0"/>
      <p:bldP spid="34" grpId="0"/>
      <p:bldP spid="35" grpId="0"/>
      <p:bldP spid="45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Lifespan Discovery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Algorithm: for each object O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685800" y="2667000"/>
          <a:ext cx="8143932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143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Iterative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Typically converges when #</a:t>
            </a:r>
            <a:r>
              <a:rPr lang="en-US" b="0" kern="0" dirty="0" err="1"/>
              <a:t>objs</a:t>
            </a:r>
            <a:r>
              <a:rPr lang="en-US" b="0" kern="0" dirty="0"/>
              <a:t> &gt;&gt; #</a:t>
            </a:r>
            <a:r>
              <a:rPr lang="en-US" b="0" kern="0" dirty="0" err="1" smtClean="0"/>
              <a:t>srcs</a:t>
            </a:r>
            <a:endParaRPr lang="en-US" b="0" kern="0" dirty="0"/>
          </a:p>
        </p:txBody>
      </p:sp>
      <p:sp>
        <p:nvSpPr>
          <p:cNvPr id="7" name="Rectangle 6"/>
          <p:cNvSpPr/>
          <p:nvPr/>
        </p:nvSpPr>
        <p:spPr>
          <a:xfrm>
            <a:off x="3048000" y="2514600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Lifespan</a:t>
            </a:r>
          </a:p>
          <a:p>
            <a:pPr algn="ctr"/>
            <a:r>
              <a:rPr lang="en-US" sz="2400" dirty="0" smtClean="0"/>
              <a:t>Discovery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914400" y="4771104"/>
            <a:ext cx="3048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CEF-measure</a:t>
            </a:r>
          </a:p>
          <a:p>
            <a:pPr algn="ctr"/>
            <a:r>
              <a:rPr lang="en-US" sz="2400" dirty="0" smtClean="0"/>
              <a:t>Computation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181600" y="4815348"/>
            <a:ext cx="2971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Copy</a:t>
            </a:r>
          </a:p>
          <a:p>
            <a:pPr algn="ctr"/>
            <a:r>
              <a:rPr lang="en-US" sz="2400" dirty="0" smtClean="0"/>
              <a:t>Detection</a:t>
            </a:r>
            <a:endParaRPr lang="en-US" sz="2400" dirty="0"/>
          </a:p>
        </p:txBody>
      </p:sp>
      <p:cxnSp>
        <p:nvCxnSpPr>
          <p:cNvPr id="10" name="Straight Connector 9"/>
          <p:cNvCxnSpPr>
            <a:stCxn id="7" idx="2"/>
            <a:endCxn id="8" idx="0"/>
          </p:cNvCxnSpPr>
          <p:nvPr/>
        </p:nvCxnSpPr>
        <p:spPr>
          <a:xfrm rot="5400000">
            <a:off x="2948448" y="3147552"/>
            <a:ext cx="1113504" cy="21336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7" idx="2"/>
            <a:endCxn id="9" idx="0"/>
          </p:cNvCxnSpPr>
          <p:nvPr/>
        </p:nvCxnSpPr>
        <p:spPr>
          <a:xfrm rot="16200000" flipH="1">
            <a:off x="5040876" y="3188724"/>
            <a:ext cx="1157748" cy="2095500"/>
          </a:xfrm>
          <a:prstGeom prst="line">
            <a:avLst/>
          </a:prstGeom>
          <a:ln w="31750">
            <a:headEnd type="triangl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9" idx="1"/>
            <a:endCxn id="8" idx="3"/>
          </p:cNvCxnSpPr>
          <p:nvPr/>
        </p:nvCxnSpPr>
        <p:spPr>
          <a:xfrm rot="10800000">
            <a:off x="3962400" y="5342604"/>
            <a:ext cx="1219200" cy="6144"/>
          </a:xfrm>
          <a:prstGeom prst="line">
            <a:avLst/>
          </a:prstGeom>
          <a:ln w="31750">
            <a:headEnd type="none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50627" y="5943600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1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1983427" y="5968425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3</a:t>
            </a:r>
            <a:endParaRPr lang="en-US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4117027" y="2007513"/>
            <a:ext cx="91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Step 2</a:t>
            </a:r>
            <a:endParaRPr lang="en-US" sz="2200" dirty="0"/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5257800" y="3657600"/>
            <a:ext cx="1905000" cy="10668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1828800" y="3733800"/>
            <a:ext cx="1905000" cy="990600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62400" y="5562600"/>
            <a:ext cx="1219200" cy="1588"/>
          </a:xfrm>
          <a:prstGeom prst="straightConnector1">
            <a:avLst/>
          </a:prstGeom>
          <a:ln w="349250">
            <a:solidFill>
              <a:srgbClr val="FFC000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86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 Revisited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b="0" kern="0" dirty="0" smtClean="0"/>
          </a:p>
          <a:p>
            <a:endParaRPr lang="en-US" b="0" kern="0" dirty="0"/>
          </a:p>
          <a:p>
            <a:endParaRPr lang="en-US" b="0" kern="0" dirty="0" smtClean="0"/>
          </a:p>
          <a:p>
            <a:r>
              <a:rPr lang="en-US" b="0" kern="0" dirty="0" smtClean="0"/>
              <a:t>Lifespan </a:t>
            </a:r>
            <a:r>
              <a:rPr lang="en-US" altLang="zh-CN" b="0" dirty="0">
                <a:solidFill>
                  <a:prstClr val="black"/>
                </a:solidFill>
                <a:ea typeface="SimSun" pitchFamily="2" charset="-122"/>
              </a:rPr>
              <a:t>for Halevy and CEF-measure for S1 and S2</a:t>
            </a:r>
            <a:endParaRPr lang="en-US" b="0" kern="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173537"/>
              </p:ext>
            </p:extLst>
          </p:nvPr>
        </p:nvGraphicFramePr>
        <p:xfrm>
          <a:off x="304800" y="1219200"/>
          <a:ext cx="853440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71600"/>
                <a:gridCol w="1371600"/>
                <a:gridCol w="1219200"/>
                <a:gridCol w="1143000"/>
                <a:gridCol w="1371600"/>
              </a:tblGrid>
              <a:tr h="3810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Halevy</a:t>
                      </a:r>
                    </a:p>
                    <a:p>
                      <a:pPr algn="ctr"/>
                      <a:r>
                        <a:rPr lang="en-US" sz="1600" dirty="0" smtClean="0"/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dirty="0" smtClean="0"/>
                        <a:t>, UW), (05, </a:t>
                      </a:r>
                      <a:r>
                        <a:rPr lang="en-US" sz="1600" b="1" i="1" dirty="0" smtClean="0"/>
                        <a:t>Google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UW)</a:t>
                      </a:r>
                    </a:p>
                    <a:p>
                      <a:pPr algn="ctr"/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(07,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Google)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(00,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(02, UW)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(01,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(06, 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(03, 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Wisc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(05, Google)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(07,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UW)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072256"/>
              </p:ext>
            </p:extLst>
          </p:nvPr>
        </p:nvGraphicFramePr>
        <p:xfrm>
          <a:off x="381000" y="3429000"/>
          <a:ext cx="8458197" cy="272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892"/>
                <a:gridCol w="1514707"/>
                <a:gridCol w="838200"/>
                <a:gridCol w="762000"/>
                <a:gridCol w="838200"/>
                <a:gridCol w="838200"/>
                <a:gridCol w="685800"/>
                <a:gridCol w="685800"/>
                <a:gridCol w="838200"/>
                <a:gridCol w="8381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Rnd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Halevy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C(S1)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E(S1)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F(S1,0)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F(S1,1)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C(S2)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E(S2)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F(S2,0)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F(S2,1)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.99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.95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Wisc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(2002,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UW)</a:t>
                      </a:r>
                      <a:b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(2003, Google)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.94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UW)</a:t>
                      </a:r>
                      <a:b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(2002, Google)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.92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.99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az-Cyrl-AZ" sz="1600" dirty="0" smtClean="0"/>
                        <a:t>Ѳ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UW)</a:t>
                      </a:r>
                      <a:b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(2005, Google)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.92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.99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.27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.42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53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945729"/>
              </p:ext>
            </p:extLst>
          </p:nvPr>
        </p:nvGraphicFramePr>
        <p:xfrm>
          <a:off x="685800" y="1600200"/>
          <a:ext cx="7620000" cy="445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200"/>
                <a:gridCol w="1981200"/>
                <a:gridCol w="2057400"/>
                <a:gridCol w="1981200"/>
              </a:tblGrid>
              <a:tr h="7924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Schema  alignment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Record linkage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fusion</a:t>
                      </a:r>
                      <a:endParaRPr lang="en-US" dirty="0"/>
                    </a:p>
                  </a:txBody>
                  <a:tcPr anchor="ctr"/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Volume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Integrating deep web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Web tables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Adaptive blocking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Meta blocking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Online fusion</a:t>
                      </a:r>
                      <a:endParaRPr lang="en-US" dirty="0"/>
                    </a:p>
                  </a:txBody>
                  <a:tcPr/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Velocity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Keyword-based integration for dynamic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Incremental</a:t>
                      </a:r>
                      <a:r>
                        <a:rPr lang="en-US" baseline="0" dirty="0" smtClean="0"/>
                        <a:t> linkage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Fusion for dynamic data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Variety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Data spaces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Keyword-based integration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Linking text to structured data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Combining fusion</a:t>
                      </a:r>
                      <a:r>
                        <a:rPr lang="en-US" baseline="0" dirty="0" smtClean="0"/>
                        <a:t> with linkage</a:t>
                      </a:r>
                      <a:endParaRPr lang="en-US" dirty="0"/>
                    </a:p>
                  </a:txBody>
                  <a:tcPr/>
                </a:tc>
              </a:tr>
              <a:tr h="792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Veracity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Value-variety</a:t>
                      </a:r>
                      <a:r>
                        <a:rPr lang="en-US" baseline="0" dirty="0" smtClean="0"/>
                        <a:t> tolerant linkage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Truth discovery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40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Schema alignment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endParaRPr lang="en-US" dirty="0"/>
          </a:p>
          <a:p>
            <a:r>
              <a:rPr lang="en-US" dirty="0" smtClean="0"/>
              <a:t>Emerging topics</a:t>
            </a:r>
          </a:p>
          <a:p>
            <a:pPr lvl="1"/>
            <a:r>
              <a:rPr lang="en-US" dirty="0" smtClean="0"/>
              <a:t>Source selection, future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How many </a:t>
            </a:r>
            <a:r>
              <a:rPr lang="en-US" dirty="0" smtClean="0"/>
              <a:t>sources needed </a:t>
            </a:r>
            <a:r>
              <a:rPr lang="en-US" dirty="0"/>
              <a:t>to build a complete </a:t>
            </a:r>
            <a:r>
              <a:rPr lang="en-US" dirty="0" smtClean="0"/>
              <a:t>DB for </a:t>
            </a:r>
            <a:r>
              <a:rPr lang="en-US" dirty="0"/>
              <a:t>a </a:t>
            </a:r>
            <a:r>
              <a:rPr lang="en-US" dirty="0" smtClean="0"/>
              <a:t>domain?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[DMP12] looked at 9 domains with the following properties</a:t>
            </a:r>
          </a:p>
          <a:p>
            <a:pPr lvl="1"/>
            <a:r>
              <a:rPr lang="en-US" dirty="0" smtClean="0"/>
              <a:t>Access </a:t>
            </a:r>
            <a:r>
              <a:rPr lang="en-US" dirty="0"/>
              <a:t>to large comprehensive </a:t>
            </a:r>
            <a:r>
              <a:rPr lang="en-US" dirty="0" smtClean="0"/>
              <a:t>databases </a:t>
            </a:r>
            <a:r>
              <a:rPr lang="en-US" dirty="0"/>
              <a:t>of entities in the </a:t>
            </a:r>
            <a:r>
              <a:rPr lang="en-US" dirty="0" smtClean="0"/>
              <a:t>domain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ntities </a:t>
            </a:r>
            <a:r>
              <a:rPr lang="en-US" dirty="0"/>
              <a:t>have </a:t>
            </a:r>
            <a:r>
              <a:rPr lang="en-US" dirty="0" smtClean="0"/>
              <a:t>attributes that are (nearly) unique identifiers, e.g., ISBN for Books, phone number or homepage for Restaurants</a:t>
            </a:r>
          </a:p>
          <a:p>
            <a:endParaRPr lang="en-US" dirty="0"/>
          </a:p>
          <a:p>
            <a:r>
              <a:rPr lang="en-US" dirty="0" smtClean="0"/>
              <a:t>Methodology of case study:</a:t>
            </a:r>
          </a:p>
          <a:p>
            <a:pPr lvl="1"/>
            <a:r>
              <a:rPr lang="en-US" dirty="0" smtClean="0"/>
              <a:t>Used </a:t>
            </a:r>
            <a:r>
              <a:rPr lang="en-US" dirty="0"/>
              <a:t>the entire web cache of Yahoo! search </a:t>
            </a:r>
            <a:r>
              <a:rPr lang="en-US" dirty="0" smtClean="0"/>
              <a:t>engine</a:t>
            </a:r>
          </a:p>
          <a:p>
            <a:pPr lvl="1"/>
            <a:r>
              <a:rPr lang="en-US" dirty="0" smtClean="0"/>
              <a:t>Webpage has an entity </a:t>
            </a:r>
            <a:r>
              <a:rPr lang="en-US" dirty="0"/>
              <a:t>if it contains </a:t>
            </a:r>
            <a:r>
              <a:rPr lang="en-US" dirty="0" smtClean="0"/>
              <a:t>an identifying attribute</a:t>
            </a:r>
          </a:p>
          <a:p>
            <a:pPr lvl="1"/>
            <a:r>
              <a:rPr lang="en-US" dirty="0" smtClean="0"/>
              <a:t>Aggregate </a:t>
            </a:r>
            <a:r>
              <a:rPr lang="en-US" dirty="0"/>
              <a:t>the set of all entities found on each </a:t>
            </a:r>
            <a:r>
              <a:rPr lang="en-US" dirty="0" smtClean="0"/>
              <a:t>website (source)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99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BDI: Source Selection [</a:t>
            </a:r>
            <a:r>
              <a:rPr lang="en-US" dirty="0" smtClean="0"/>
              <a:t>DSS13]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Is it best to integrate </a:t>
            </a:r>
            <a:r>
              <a:rPr lang="en-US" b="1" dirty="0" smtClean="0">
                <a:solidFill>
                  <a:srgbClr val="C00000"/>
                </a:solidFill>
              </a:rPr>
              <a:t>all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data?</a:t>
            </a:r>
          </a:p>
          <a:p>
            <a:pPr lvl="1"/>
            <a:r>
              <a:rPr lang="en-US" dirty="0" smtClean="0"/>
              <a:t>Some data may be redundant or low-quality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4400" y="39624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702227" y="2587923"/>
            <a:ext cx="1116361" cy="800009"/>
            <a:chOff x="1524000" y="2133600"/>
            <a:chExt cx="1556704" cy="1115568"/>
          </a:xfrm>
        </p:grpSpPr>
        <p:pic>
          <p:nvPicPr>
            <p:cNvPr id="108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133600"/>
              <a:ext cx="1556704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9" name="Oval 108"/>
            <p:cNvSpPr/>
            <p:nvPr/>
          </p:nvSpPr>
          <p:spPr bwMode="auto">
            <a:xfrm>
              <a:off x="2114356" y="25985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>
              <a:off x="2495356" y="27509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2419156" y="2560499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557084" y="4586893"/>
            <a:ext cx="1114766" cy="800009"/>
            <a:chOff x="6594584" y="4692452"/>
            <a:chExt cx="1554480" cy="1115568"/>
          </a:xfrm>
        </p:grpSpPr>
        <p:pic>
          <p:nvPicPr>
            <p:cNvPr id="106" name="Picture 3" descr="C:\Users\divesh\Desktop\jigsaw puzzle piece red-curve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4584" y="469245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Oval 106"/>
            <p:cNvSpPr/>
            <p:nvPr/>
          </p:nvSpPr>
          <p:spPr bwMode="auto">
            <a:xfrm>
              <a:off x="7157731" y="5155940"/>
              <a:ext cx="126304" cy="115073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924098" y="2587923"/>
            <a:ext cx="800009" cy="1114767"/>
            <a:chOff x="2727136" y="1905000"/>
            <a:chExt cx="1115568" cy="1554480"/>
          </a:xfrm>
        </p:grpSpPr>
        <p:pic>
          <p:nvPicPr>
            <p:cNvPr id="102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07680" y="2124456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3" name="Oval 102"/>
            <p:cNvSpPr/>
            <p:nvPr/>
          </p:nvSpPr>
          <p:spPr bwMode="auto">
            <a:xfrm>
              <a:off x="3183669" y="25676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3336069" y="27962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3107469" y="287247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108198" y="3440392"/>
            <a:ext cx="800009" cy="1114767"/>
            <a:chOff x="1785304" y="2895599"/>
            <a:chExt cx="1115568" cy="1554480"/>
          </a:xfrm>
        </p:grpSpPr>
        <p:pic>
          <p:nvPicPr>
            <p:cNvPr id="99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65848" y="3115055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Oval 99"/>
            <p:cNvSpPr/>
            <p:nvPr/>
          </p:nvSpPr>
          <p:spPr bwMode="auto">
            <a:xfrm>
              <a:off x="2090104" y="3821787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2421669" y="3924300"/>
              <a:ext cx="125635" cy="1143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303327" y="4609804"/>
            <a:ext cx="1115127" cy="799125"/>
            <a:chOff x="4191001" y="3124200"/>
            <a:chExt cx="1554983" cy="1114335"/>
          </a:xfrm>
        </p:grpSpPr>
        <p:pic>
          <p:nvPicPr>
            <p:cNvPr id="96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191001" y="3124200"/>
              <a:ext cx="1554983" cy="111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Oval 96"/>
            <p:cNvSpPr/>
            <p:nvPr/>
          </p:nvSpPr>
          <p:spPr bwMode="auto">
            <a:xfrm rot="10800000">
              <a:off x="5073940" y="3693348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 rot="10800000">
              <a:off x="4742375" y="3590835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888044" y="2533278"/>
            <a:ext cx="800009" cy="1115127"/>
            <a:chOff x="4410092" y="1905000"/>
            <a:chExt cx="1115568" cy="1554983"/>
          </a:xfrm>
        </p:grpSpPr>
        <p:pic>
          <p:nvPicPr>
            <p:cNvPr id="93" name="Picture 2" descr="C:\Users\divesh\Desktop\jigsaw puzzle piece purple-curved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190384" y="2124708"/>
              <a:ext cx="155498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4" name="Oval 93"/>
            <p:cNvSpPr/>
            <p:nvPr/>
          </p:nvSpPr>
          <p:spPr bwMode="auto">
            <a:xfrm rot="5400000">
              <a:off x="4965991" y="2457014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 rot="5400000">
              <a:off x="4863364" y="2788579"/>
              <a:ext cx="125635" cy="114426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429000" y="4447833"/>
            <a:ext cx="802197" cy="1114767"/>
            <a:chOff x="1066800" y="4498541"/>
            <a:chExt cx="1118619" cy="1554480"/>
          </a:xfrm>
        </p:grpSpPr>
        <p:pic>
          <p:nvPicPr>
            <p:cNvPr id="85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850395" y="4717997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6" name="Group 85"/>
            <p:cNvGrpSpPr/>
            <p:nvPr/>
          </p:nvGrpSpPr>
          <p:grpSpPr>
            <a:xfrm>
              <a:off x="1066800" y="4498541"/>
              <a:ext cx="1110373" cy="1554480"/>
              <a:chOff x="1066800" y="4498541"/>
              <a:chExt cx="1110373" cy="1554480"/>
            </a:xfrm>
          </p:grpSpPr>
          <p:cxnSp>
            <p:nvCxnSpPr>
              <p:cNvPr id="87" name="Straight Connector 86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2" name="Group 41"/>
          <p:cNvGrpSpPr/>
          <p:nvPr/>
        </p:nvGrpSpPr>
        <p:grpSpPr>
          <a:xfrm>
            <a:off x="5341589" y="3844768"/>
            <a:ext cx="800210" cy="1116534"/>
            <a:chOff x="3880724" y="4312920"/>
            <a:chExt cx="1115849" cy="1556945"/>
          </a:xfrm>
        </p:grpSpPr>
        <p:pic>
          <p:nvPicPr>
            <p:cNvPr id="77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1268" y="4534841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8" name="Group 77"/>
            <p:cNvGrpSpPr/>
            <p:nvPr/>
          </p:nvGrpSpPr>
          <p:grpSpPr>
            <a:xfrm>
              <a:off x="3886200" y="4312920"/>
              <a:ext cx="1110373" cy="1554480"/>
              <a:chOff x="1066800" y="4498541"/>
              <a:chExt cx="1110373" cy="1554480"/>
            </a:xfrm>
          </p:grpSpPr>
          <p:cxnSp>
            <p:nvCxnSpPr>
              <p:cNvPr id="79" name="Straight Connector 7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3" name="Group 42"/>
          <p:cNvGrpSpPr/>
          <p:nvPr/>
        </p:nvGrpSpPr>
        <p:grpSpPr>
          <a:xfrm>
            <a:off x="6926306" y="2533278"/>
            <a:ext cx="800010" cy="1116680"/>
            <a:chOff x="6172199" y="2331720"/>
            <a:chExt cx="1115570" cy="1557148"/>
          </a:xfrm>
        </p:grpSpPr>
        <p:pic>
          <p:nvPicPr>
            <p:cNvPr id="69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951633" y="2552733"/>
              <a:ext cx="1556703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0" name="Group 69"/>
            <p:cNvGrpSpPr/>
            <p:nvPr/>
          </p:nvGrpSpPr>
          <p:grpSpPr>
            <a:xfrm>
              <a:off x="6172199" y="2331720"/>
              <a:ext cx="1110374" cy="1554480"/>
              <a:chOff x="1066799" y="4498541"/>
              <a:chExt cx="1110374" cy="1554480"/>
            </a:xfrm>
          </p:grpSpPr>
          <p:cxnSp>
            <p:nvCxnSpPr>
              <p:cNvPr id="71" name="Straight Connector 70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1066799" y="5486399"/>
                <a:ext cx="1107321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4" name="Group 43"/>
          <p:cNvGrpSpPr/>
          <p:nvPr/>
        </p:nvGrpSpPr>
        <p:grpSpPr>
          <a:xfrm>
            <a:off x="6232429" y="3571541"/>
            <a:ext cx="1131040" cy="819681"/>
            <a:chOff x="1806108" y="4724400"/>
            <a:chExt cx="1577173" cy="1142999"/>
          </a:xfrm>
        </p:grpSpPr>
        <p:pic>
          <p:nvPicPr>
            <p:cNvPr id="61" name="Picture 3" descr="C:\Users\divesh\Desktop\jigsaw puzzle piece orange.png"/>
            <p:cNvPicPr preferRelativeResize="0"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108" y="4724400"/>
              <a:ext cx="1552997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2" name="Group 61"/>
            <p:cNvGrpSpPr/>
            <p:nvPr/>
          </p:nvGrpSpPr>
          <p:grpSpPr>
            <a:xfrm rot="5400000">
              <a:off x="2050854" y="4534973"/>
              <a:ext cx="1110373" cy="1554480"/>
              <a:chOff x="1066800" y="4498541"/>
              <a:chExt cx="1110373" cy="1554480"/>
            </a:xfrm>
          </p:grpSpPr>
          <p:cxnSp>
            <p:nvCxnSpPr>
              <p:cNvPr id="63" name="Straight Connector 62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5" name="Group 44"/>
          <p:cNvGrpSpPr/>
          <p:nvPr/>
        </p:nvGrpSpPr>
        <p:grpSpPr>
          <a:xfrm>
            <a:off x="6139839" y="4465540"/>
            <a:ext cx="1114766" cy="800009"/>
            <a:chOff x="4618315" y="4523232"/>
            <a:chExt cx="1554480" cy="1115568"/>
          </a:xfrm>
        </p:grpSpPr>
        <p:pic>
          <p:nvPicPr>
            <p:cNvPr id="55" name="Picture 3" descr="C:\Users\divesh\Desktop\jigsaw puzzle piece red-curved.png"/>
            <p:cNvPicPr preferRelativeResize="0"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8315" y="45232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6" name="Group 55"/>
            <p:cNvGrpSpPr/>
            <p:nvPr/>
          </p:nvGrpSpPr>
          <p:grpSpPr>
            <a:xfrm rot="5400000">
              <a:off x="4842515" y="4626413"/>
              <a:ext cx="1110373" cy="914400"/>
              <a:chOff x="1066800" y="4846320"/>
              <a:chExt cx="1110373" cy="914400"/>
            </a:xfrm>
          </p:grpSpPr>
          <p:cxnSp>
            <p:nvCxnSpPr>
              <p:cNvPr id="57" name="Straight Connector 56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Straight Connector 57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6" name="Group 45"/>
          <p:cNvGrpSpPr/>
          <p:nvPr/>
        </p:nvGrpSpPr>
        <p:grpSpPr>
          <a:xfrm>
            <a:off x="7778775" y="3044759"/>
            <a:ext cx="1136625" cy="800009"/>
            <a:chOff x="6903720" y="2542032"/>
            <a:chExt cx="1584961" cy="1115568"/>
          </a:xfrm>
        </p:grpSpPr>
        <p:pic>
          <p:nvPicPr>
            <p:cNvPr id="47" name="Picture 4" descr="C:\Users\divesh\Desktop\jigsaw puzzle piece blue-curved.png"/>
            <p:cNvPicPr preferRelativeResize="0">
              <a:picLocks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20" y="2542032"/>
              <a:ext cx="1554480" cy="111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8" name="Group 47"/>
            <p:cNvGrpSpPr/>
            <p:nvPr/>
          </p:nvGrpSpPr>
          <p:grpSpPr>
            <a:xfrm rot="5400000">
              <a:off x="7156254" y="2325173"/>
              <a:ext cx="1110373" cy="1554480"/>
              <a:chOff x="1066800" y="4498541"/>
              <a:chExt cx="1110373" cy="1554480"/>
            </a:xfrm>
          </p:grpSpPr>
          <p:cxnSp>
            <p:nvCxnSpPr>
              <p:cNvPr id="49" name="Straight Connector 48"/>
              <p:cNvCxnSpPr/>
              <p:nvPr/>
            </p:nvCxnSpPr>
            <p:spPr bwMode="auto">
              <a:xfrm>
                <a:off x="1600200" y="4498541"/>
                <a:ext cx="0" cy="155448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>
                <a:off x="1069851" y="5092625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>
                <a:off x="1066800" y="5486400"/>
                <a:ext cx="1107322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>
                <a:off x="1371600" y="5276088"/>
                <a:ext cx="4572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>
                <a:off x="18288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>
                <a:off x="1371600" y="4846320"/>
                <a:ext cx="0" cy="91440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51148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458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Redundant Data Do Not Bring Much Gain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747" y="2103738"/>
            <a:ext cx="6248834" cy="4483411"/>
          </a:xfrm>
          <a:prstGeom prst="rect">
            <a:avLst/>
          </a:prstGeom>
        </p:spPr>
      </p:pic>
      <p:sp>
        <p:nvSpPr>
          <p:cNvPr id="113" name="Line Callout 1 112"/>
          <p:cNvSpPr/>
          <p:nvPr/>
        </p:nvSpPr>
        <p:spPr>
          <a:xfrm>
            <a:off x="320725" y="5400455"/>
            <a:ext cx="1435099" cy="1295596"/>
          </a:xfrm>
          <a:prstGeom prst="borderCallout1">
            <a:avLst>
              <a:gd name="adj1" fmla="val -4022"/>
              <a:gd name="adj2" fmla="val 50668"/>
              <a:gd name="adj3" fmla="val -43320"/>
              <a:gd name="adj4" fmla="val 2080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1096 books from the largest source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4" name="Line Callout 1 113"/>
          <p:cNvSpPr/>
          <p:nvPr/>
        </p:nvSpPr>
        <p:spPr>
          <a:xfrm>
            <a:off x="320725" y="3558158"/>
            <a:ext cx="1435099" cy="1295596"/>
          </a:xfrm>
          <a:prstGeom prst="borderCallout1">
            <a:avLst>
              <a:gd name="adj1" fmla="val 49443"/>
              <a:gd name="adj2" fmla="val 102518"/>
              <a:gd name="adj3" fmla="val 32549"/>
              <a:gd name="adj4" fmla="val 20895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1213 books from the 2 largest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5" name="Line Callout 1 114"/>
          <p:cNvSpPr/>
          <p:nvPr/>
        </p:nvSpPr>
        <p:spPr>
          <a:xfrm>
            <a:off x="320725" y="1953166"/>
            <a:ext cx="1435099" cy="1295596"/>
          </a:xfrm>
          <a:prstGeom prst="borderCallout1">
            <a:avLst>
              <a:gd name="adj1" fmla="val 49443"/>
              <a:gd name="adj2" fmla="val 102518"/>
              <a:gd name="adj3" fmla="val 138243"/>
              <a:gd name="adj4" fmla="val 22985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1250 books from the 10 largest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6" name="Line Callout 1 115"/>
          <p:cNvSpPr/>
          <p:nvPr/>
        </p:nvSpPr>
        <p:spPr>
          <a:xfrm>
            <a:off x="3489541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229119"/>
              <a:gd name="adj4" fmla="val 6891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1260 books from the first 35 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7" name="Line Callout 1 116"/>
          <p:cNvSpPr/>
          <p:nvPr/>
        </p:nvSpPr>
        <p:spPr>
          <a:xfrm>
            <a:off x="5434703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224211"/>
              <a:gd name="adj4" fmla="val 15069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All 1265 books from the first 537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8" name="Line Callout 1 117"/>
          <p:cNvSpPr/>
          <p:nvPr/>
        </p:nvSpPr>
        <p:spPr>
          <a:xfrm>
            <a:off x="7379869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95376"/>
              <a:gd name="adj4" fmla="val 497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In total 894 sources, 1265 CS books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075212" y="6488668"/>
            <a:ext cx="30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CS books from </a:t>
            </a:r>
            <a:r>
              <a:rPr lang="en-US" sz="1800" dirty="0" err="1" smtClean="0">
                <a:solidFill>
                  <a:srgbClr val="000000"/>
                </a:solidFill>
              </a:rPr>
              <a:t>AbeBooks.com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4" grpId="0" animBg="1"/>
      <p:bldP spid="115" grpId="0" animBg="1"/>
      <p:bldP spid="116" grpId="0" animBg="1"/>
      <p:bldP spid="117" grpId="0" animBg="1"/>
    </p:bld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458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Erroneous Data May Hurt Quality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647" y="2122462"/>
            <a:ext cx="6223432" cy="4445309"/>
          </a:xfrm>
          <a:prstGeom prst="rect">
            <a:avLst/>
          </a:prstGeom>
        </p:spPr>
      </p:pic>
      <p:sp>
        <p:nvSpPr>
          <p:cNvPr id="13" name="Line Callout 1 12"/>
          <p:cNvSpPr/>
          <p:nvPr/>
        </p:nvSpPr>
        <p:spPr>
          <a:xfrm>
            <a:off x="256582" y="5400455"/>
            <a:ext cx="1961086" cy="1295596"/>
          </a:xfrm>
          <a:prstGeom prst="borderCallout1">
            <a:avLst>
              <a:gd name="adj1" fmla="val 51424"/>
              <a:gd name="adj2" fmla="val 104737"/>
              <a:gd name="adj3" fmla="val -137995"/>
              <a:gd name="adj4" fmla="val 32758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90 &gt; 80 books w. correct authors after 579 sources (</a:t>
            </a:r>
            <a:r>
              <a:rPr lang="en-US" sz="1800" dirty="0" err="1" smtClean="0">
                <a:solidFill>
                  <a:srgbClr val="FFFFFF"/>
                </a:solidFill>
              </a:rPr>
              <a:t>Accu</a:t>
            </a:r>
            <a:r>
              <a:rPr lang="en-US" sz="1800" dirty="0" smtClean="0">
                <a:solidFill>
                  <a:srgbClr val="FFFFFF"/>
                </a:solidFill>
              </a:rPr>
              <a:t>)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4" name="Line Callout 1 13"/>
          <p:cNvSpPr/>
          <p:nvPr/>
        </p:nvSpPr>
        <p:spPr>
          <a:xfrm>
            <a:off x="256582" y="3558158"/>
            <a:ext cx="1961086" cy="1295596"/>
          </a:xfrm>
          <a:prstGeom prst="borderCallout1">
            <a:avLst>
              <a:gd name="adj1" fmla="val 49443"/>
              <a:gd name="adj2" fmla="val 102518"/>
              <a:gd name="adj3" fmla="val -5322"/>
              <a:gd name="adj4" fmla="val 33018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93 &gt; 80 books w. correct authors after 583 sources (Vote)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5" name="Line Callout 1 14"/>
          <p:cNvSpPr/>
          <p:nvPr/>
        </p:nvSpPr>
        <p:spPr>
          <a:xfrm>
            <a:off x="3489541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203352"/>
              <a:gd name="adj4" fmla="val 17352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FFFF"/>
                </a:solidFill>
              </a:rPr>
              <a:t>All 100 books (gold standard) from the first 548 sources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5434703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249978"/>
              <a:gd name="adj4" fmla="val 1691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78 books w. correct authors for Vote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7" name="Line Callout 1 16"/>
          <p:cNvSpPr/>
          <p:nvPr/>
        </p:nvSpPr>
        <p:spPr>
          <a:xfrm>
            <a:off x="7379869" y="1257113"/>
            <a:ext cx="1741448" cy="1045454"/>
          </a:xfrm>
          <a:prstGeom prst="borderCallout1">
            <a:avLst>
              <a:gd name="adj1" fmla="val 100928"/>
              <a:gd name="adj2" fmla="val 50668"/>
              <a:gd name="adj3" fmla="val 234027"/>
              <a:gd name="adj4" fmla="val 5565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80 books w. correct authors for </a:t>
            </a:r>
            <a:r>
              <a:rPr lang="en-US" sz="1800" dirty="0" err="1" smtClean="0">
                <a:solidFill>
                  <a:srgbClr val="FFFFFF"/>
                </a:solidFill>
              </a:rPr>
              <a:t>Accu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6488668"/>
            <a:ext cx="30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CS books from </a:t>
            </a:r>
            <a:r>
              <a:rPr lang="en-US" sz="1800" dirty="0" err="1" smtClean="0">
                <a:solidFill>
                  <a:srgbClr val="000000"/>
                </a:solidFill>
              </a:rPr>
              <a:t>AbeBooks.com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7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</p:bld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BDI: Source </a:t>
            </a:r>
            <a:r>
              <a:rPr lang="en-US" dirty="0" smtClean="0"/>
              <a:t>Selection [DSS13]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62400" y="1447800"/>
            <a:ext cx="51816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 wisely select sources before </a:t>
            </a:r>
            <a:r>
              <a:rPr lang="en-US" dirty="0" smtClean="0"/>
              <a:t>integration </a:t>
            </a:r>
            <a:r>
              <a:rPr lang="en-US" dirty="0"/>
              <a:t>to balance </a:t>
            </a:r>
            <a:r>
              <a:rPr lang="en-US" dirty="0" smtClean="0"/>
              <a:t>gain </a:t>
            </a:r>
            <a:r>
              <a:rPr lang="en-US" dirty="0"/>
              <a:t>and </a:t>
            </a:r>
            <a:r>
              <a:rPr lang="en-US" dirty="0" smtClean="0"/>
              <a:t>cost?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14400" y="2895600"/>
            <a:ext cx="2438400" cy="762000"/>
            <a:chOff x="914400" y="2590800"/>
            <a:chExt cx="2438400" cy="762000"/>
          </a:xfrm>
          <a:noFill/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4400" y="4267200"/>
            <a:ext cx="2438400" cy="762000"/>
            <a:chOff x="1371600" y="3733800"/>
            <a:chExt cx="2438400" cy="762000"/>
          </a:xfrm>
        </p:grpSpPr>
        <p:sp>
          <p:nvSpPr>
            <p:cNvPr id="9" name="Rounded Rectangle 8"/>
            <p:cNvSpPr/>
            <p:nvPr/>
          </p:nvSpPr>
          <p:spPr bwMode="auto">
            <a:xfrm>
              <a:off x="1371600" y="3733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51794" y="3912513"/>
              <a:ext cx="1905586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14400" y="5638800"/>
            <a:ext cx="2438400" cy="762000"/>
            <a:chOff x="1371600" y="5029200"/>
            <a:chExt cx="2438400" cy="76200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Down Arrow 15"/>
          <p:cNvSpPr/>
          <p:nvPr/>
        </p:nvSpPr>
        <p:spPr bwMode="auto">
          <a:xfrm>
            <a:off x="1905000" y="36576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1905000" y="50292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4400" y="1524000"/>
            <a:ext cx="2438400" cy="1371600"/>
            <a:chOff x="914400" y="1219200"/>
            <a:chExt cx="2438400" cy="1371600"/>
          </a:xfrm>
        </p:grpSpPr>
        <p:grpSp>
          <p:nvGrpSpPr>
            <p:cNvPr id="112" name="Group 111"/>
            <p:cNvGrpSpPr/>
            <p:nvPr/>
          </p:nvGrpSpPr>
          <p:grpSpPr>
            <a:xfrm>
              <a:off x="914400" y="1219200"/>
              <a:ext cx="2438400" cy="762000"/>
              <a:chOff x="914400" y="2590800"/>
              <a:chExt cx="2438400" cy="762000"/>
            </a:xfrm>
            <a:noFill/>
          </p:grpSpPr>
          <p:sp>
            <p:nvSpPr>
              <p:cNvPr id="113" name="Rounded Rectangle 112"/>
              <p:cNvSpPr/>
              <p:nvPr/>
            </p:nvSpPr>
            <p:spPr bwMode="auto">
              <a:xfrm>
                <a:off x="914400" y="2590800"/>
                <a:ext cx="2438400" cy="762000"/>
              </a:xfrm>
              <a:prstGeom prst="roundRect">
                <a:avLst/>
              </a:prstGeom>
              <a:grpFill/>
              <a:ln w="9525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1106521" y="2743200"/>
                <a:ext cx="2081732" cy="430887"/>
              </a:xfrm>
              <a:prstGeom prst="rect">
                <a:avLst/>
              </a:prstGeom>
              <a:grp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b="0" dirty="0" smtClean="0">
                    <a:solidFill>
                      <a:srgbClr val="000000"/>
                    </a:solidFill>
                  </a:rPr>
                  <a:t>Source Selection</a:t>
                </a:r>
                <a:endParaRPr lang="en-US" sz="2200" b="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5" name="Down Arrow 114"/>
            <p:cNvSpPr/>
            <p:nvPr/>
          </p:nvSpPr>
          <p:spPr bwMode="auto">
            <a:xfrm>
              <a:off x="1905000" y="1981200"/>
              <a:ext cx="381000" cy="6096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471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458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Maximize Quality Under Budget?</a:t>
            </a:r>
            <a:endParaRPr lang="en-US" dirty="0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224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647" y="1924640"/>
            <a:ext cx="6223432" cy="4445309"/>
          </a:xfrm>
          <a:prstGeom prst="rect">
            <a:avLst/>
          </a:prstGeom>
        </p:spPr>
      </p:pic>
      <p:sp>
        <p:nvSpPr>
          <p:cNvPr id="20" name="Line Callout 1 19"/>
          <p:cNvSpPr/>
          <p:nvPr/>
        </p:nvSpPr>
        <p:spPr>
          <a:xfrm>
            <a:off x="115462" y="1924640"/>
            <a:ext cx="2281698" cy="1802810"/>
          </a:xfrm>
          <a:prstGeom prst="borderCallout1">
            <a:avLst>
              <a:gd name="adj1" fmla="val 51424"/>
              <a:gd name="adj2" fmla="val 104737"/>
              <a:gd name="adj3" fmla="val 169112"/>
              <a:gd name="adj4" fmla="val 197229"/>
            </a:avLst>
          </a:prstGeom>
          <a:solidFill>
            <a:srgbClr val="CC33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14 books (17.6% fewer) w. correct authors from the first 200 (33% less resources)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1" name="Line Callout 1 20"/>
          <p:cNvSpPr/>
          <p:nvPr/>
        </p:nvSpPr>
        <p:spPr>
          <a:xfrm>
            <a:off x="5434703" y="1059291"/>
            <a:ext cx="2519390" cy="1045454"/>
          </a:xfrm>
          <a:prstGeom prst="borderCallout1">
            <a:avLst>
              <a:gd name="adj1" fmla="val 100928"/>
              <a:gd name="adj2" fmla="val 50668"/>
              <a:gd name="adj3" fmla="val 366543"/>
              <a:gd name="adj4" fmla="val -101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17 books w. correct authors from </a:t>
            </a:r>
            <a:r>
              <a:rPr lang="en-US" sz="1800" i="1" dirty="0" smtClean="0">
                <a:solidFill>
                  <a:srgbClr val="FFFFFF"/>
                </a:solidFill>
              </a:rPr>
              <a:t>300 sources (budget)</a:t>
            </a:r>
            <a:endParaRPr lang="en-US" sz="1800" i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6336268"/>
            <a:ext cx="30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CS books from </a:t>
            </a:r>
            <a:r>
              <a:rPr lang="en-US" sz="1800" dirty="0" err="1" smtClean="0">
                <a:solidFill>
                  <a:srgbClr val="000000"/>
                </a:solidFill>
              </a:rPr>
              <a:t>AbeBooks.com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458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Minimize Cost with Certain Quality?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647" y="1935427"/>
            <a:ext cx="6223432" cy="4445309"/>
          </a:xfrm>
          <a:prstGeom prst="rect">
            <a:avLst/>
          </a:prstGeom>
        </p:spPr>
      </p:pic>
      <p:sp>
        <p:nvSpPr>
          <p:cNvPr id="9" name="Line Callout 1 8"/>
          <p:cNvSpPr/>
          <p:nvPr/>
        </p:nvSpPr>
        <p:spPr>
          <a:xfrm>
            <a:off x="115462" y="4680551"/>
            <a:ext cx="2281698" cy="1225563"/>
          </a:xfrm>
          <a:prstGeom prst="borderCallout1">
            <a:avLst>
              <a:gd name="adj1" fmla="val 51424"/>
              <a:gd name="adj2" fmla="val 104737"/>
              <a:gd name="adj3" fmla="val -62982"/>
              <a:gd name="adj4" fmla="val 27313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 smtClean="0">
                <a:solidFill>
                  <a:srgbClr val="FFFFFF"/>
                </a:solidFill>
              </a:rPr>
              <a:t>65 books w. correct authors (quality requirement) </a:t>
            </a:r>
            <a:r>
              <a:rPr lang="en-US" sz="1800" dirty="0" smtClean="0">
                <a:solidFill>
                  <a:srgbClr val="FFFFFF"/>
                </a:solidFill>
              </a:rPr>
              <a:t>from the first 520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115462" y="1695429"/>
            <a:ext cx="3224376" cy="1045454"/>
          </a:xfrm>
          <a:prstGeom prst="borderCallout1">
            <a:avLst>
              <a:gd name="adj1" fmla="val 100928"/>
              <a:gd name="adj2" fmla="val 50668"/>
              <a:gd name="adj3" fmla="val 170223"/>
              <a:gd name="adj4" fmla="val 196420"/>
            </a:avLst>
          </a:prstGeom>
          <a:solidFill>
            <a:srgbClr val="D85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81 books (25% more) w. correct authors from 526 sources (1% more)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6324600"/>
            <a:ext cx="30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CS books from </a:t>
            </a:r>
            <a:r>
              <a:rPr lang="en-US" sz="1800" dirty="0" err="1" smtClean="0">
                <a:solidFill>
                  <a:srgbClr val="000000"/>
                </a:solidFill>
              </a:rPr>
              <a:t>AbeBooks.com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18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Callout 1 2"/>
          <p:cNvSpPr/>
          <p:nvPr/>
        </p:nvSpPr>
        <p:spPr>
          <a:xfrm>
            <a:off x="529304" y="5249526"/>
            <a:ext cx="2281698" cy="1075074"/>
          </a:xfrm>
          <a:prstGeom prst="borderCallout1">
            <a:avLst>
              <a:gd name="adj1" fmla="val -3630"/>
              <a:gd name="adj2" fmla="val 49081"/>
              <a:gd name="adj3" fmla="val -170865"/>
              <a:gd name="adj4" fmla="val 6730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Marginal gain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II</a:t>
            </a:r>
          </a:p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Marginal cost</a:t>
            </a:r>
            <a:endParaRPr lang="en-US" sz="1800" dirty="0">
              <a:solidFill>
                <a:srgbClr val="FFFFFF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536584"/>
              </p:ext>
            </p:extLst>
          </p:nvPr>
        </p:nvGraphicFramePr>
        <p:xfrm>
          <a:off x="4724400" y="1321281"/>
          <a:ext cx="441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661034"/>
              </p:ext>
            </p:extLst>
          </p:nvPr>
        </p:nvGraphicFramePr>
        <p:xfrm>
          <a:off x="0" y="1321281"/>
          <a:ext cx="50927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Line Callout 1 5"/>
          <p:cNvSpPr/>
          <p:nvPr/>
        </p:nvSpPr>
        <p:spPr>
          <a:xfrm>
            <a:off x="3583551" y="5249526"/>
            <a:ext cx="2281698" cy="1075074"/>
          </a:xfrm>
          <a:prstGeom prst="borderCallout1">
            <a:avLst>
              <a:gd name="adj1" fmla="val -3630"/>
              <a:gd name="adj2" fmla="val 49081"/>
              <a:gd name="adj3" fmla="val -122278"/>
              <a:gd name="adj4" fmla="val -280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The law of Diminishing Returns</a:t>
            </a: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468595" y="3054907"/>
            <a:ext cx="0" cy="6285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Line Callout 1 7"/>
          <p:cNvSpPr/>
          <p:nvPr/>
        </p:nvSpPr>
        <p:spPr>
          <a:xfrm>
            <a:off x="6673072" y="5249526"/>
            <a:ext cx="2281698" cy="1075074"/>
          </a:xfrm>
          <a:prstGeom prst="borderCallout1">
            <a:avLst>
              <a:gd name="adj1" fmla="val -3630"/>
              <a:gd name="adj2" fmla="val 49081"/>
              <a:gd name="adj3" fmla="val -179443"/>
              <a:gd name="adj4" fmla="val -86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Largest profit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457200" y="280988"/>
            <a:ext cx="84582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2"/>
                </a:solidFill>
                <a:latin typeface="Gill Sans MT" pitchFamily="34" charset="0"/>
              </a:defRPr>
            </a:lvl9pPr>
          </a:lstStyle>
          <a:p>
            <a:r>
              <a:rPr lang="en-US" b="0" dirty="0" err="1" smtClean="0">
                <a:solidFill>
                  <a:srgbClr val="0000BE"/>
                </a:solidFill>
              </a:rPr>
              <a:t>Marginalism</a:t>
            </a:r>
            <a:r>
              <a:rPr lang="en-US" b="0" dirty="0" smtClean="0">
                <a:solidFill>
                  <a:srgbClr val="0000BE"/>
                </a:solidFill>
              </a:rPr>
              <a:t> Principle in Economic Theory</a:t>
            </a:r>
            <a:endParaRPr lang="en-US" b="0" dirty="0">
              <a:solidFill>
                <a:srgbClr val="0000BE"/>
              </a:solidFill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1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  <p:bldP spid="8" grpId="0" animBg="1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458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Marginalism</a:t>
            </a:r>
            <a:r>
              <a:rPr lang="en-US" dirty="0"/>
              <a:t> for Source Selection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227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160" y="1993641"/>
            <a:ext cx="6286936" cy="4470710"/>
          </a:xfrm>
          <a:prstGeom prst="rect">
            <a:avLst/>
          </a:prstGeom>
        </p:spPr>
      </p:pic>
      <p:sp>
        <p:nvSpPr>
          <p:cNvPr id="14" name="Line Callout 1 13"/>
          <p:cNvSpPr/>
          <p:nvPr/>
        </p:nvSpPr>
        <p:spPr>
          <a:xfrm>
            <a:off x="5683328" y="1143000"/>
            <a:ext cx="2719167" cy="1045454"/>
          </a:xfrm>
          <a:prstGeom prst="borderCallout1">
            <a:avLst>
              <a:gd name="adj1" fmla="val 100928"/>
              <a:gd name="adj2" fmla="val 50668"/>
              <a:gd name="adj3" fmla="val 226665"/>
              <a:gd name="adj4" fmla="val 30451"/>
            </a:avLst>
          </a:prstGeom>
          <a:solidFill>
            <a:srgbClr val="D85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Marginal point with the largest profit in this ordering: 548 sources 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5" name="Line Callout 1 14"/>
          <p:cNvSpPr/>
          <p:nvPr/>
        </p:nvSpPr>
        <p:spPr>
          <a:xfrm>
            <a:off x="115461" y="1904800"/>
            <a:ext cx="2694129" cy="1443225"/>
          </a:xfrm>
          <a:prstGeom prst="borderCallout1">
            <a:avLst>
              <a:gd name="adj1" fmla="val 51424"/>
              <a:gd name="adj2" fmla="val 104737"/>
              <a:gd name="adj3" fmla="val 163277"/>
              <a:gd name="adj4" fmla="val 22379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Challenge 1. The Law of Diminishing </a:t>
            </a:r>
            <a:r>
              <a:rPr lang="en-US" sz="1800" dirty="0">
                <a:solidFill>
                  <a:srgbClr val="FFFFFF"/>
                </a:solidFill>
              </a:rPr>
              <a:t>R</a:t>
            </a:r>
            <a:r>
              <a:rPr lang="en-US" sz="1800" dirty="0" smtClean="0">
                <a:solidFill>
                  <a:srgbClr val="FFFFFF"/>
                </a:solidFill>
              </a:rPr>
              <a:t>eturns does not necessarily hold, so multiple marginal points 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6" name="Line Callout 1 15"/>
          <p:cNvSpPr/>
          <p:nvPr/>
        </p:nvSpPr>
        <p:spPr>
          <a:xfrm>
            <a:off x="115462" y="3514784"/>
            <a:ext cx="2694128" cy="1949807"/>
          </a:xfrm>
          <a:prstGeom prst="borderCallout1">
            <a:avLst>
              <a:gd name="adj1" fmla="val 51424"/>
              <a:gd name="adj2" fmla="val 104737"/>
              <a:gd name="adj3" fmla="val 87110"/>
              <a:gd name="adj4" fmla="val 8950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FFFF"/>
                </a:solidFill>
              </a:rPr>
              <a:t>Challenge 2. Each source is different in quality, so different ordering leads to different marginal points: best solution integrates 26 sources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56212" y="6336268"/>
            <a:ext cx="30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CS books from </a:t>
            </a:r>
            <a:r>
              <a:rPr lang="en-US" sz="1800" dirty="0" err="1" smtClean="0">
                <a:solidFill>
                  <a:srgbClr val="000000"/>
                </a:solidFill>
              </a:rPr>
              <a:t>AbeBooks.com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Reconsider the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3285" y="1905000"/>
            <a:ext cx="3877315" cy="3067110"/>
            <a:chOff x="923285" y="1905000"/>
            <a:chExt cx="3877315" cy="30671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285" y="1905000"/>
              <a:ext cx="3877315" cy="27432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752600" y="4572000"/>
              <a:ext cx="2133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00"/>
                  </a:solidFill>
                </a:rPr>
                <a:t>Data warehousing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53000" y="2667000"/>
            <a:ext cx="3683000" cy="2914710"/>
            <a:chOff x="5257800" y="3562290"/>
            <a:chExt cx="3683000" cy="291471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7800" y="3562290"/>
              <a:ext cx="3683000" cy="276225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096000" y="6076890"/>
              <a:ext cx="2133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00"/>
                  </a:solidFill>
                </a:rPr>
                <a:t>Virtual integration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648200"/>
            <a:ext cx="1760453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0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 bwMode="auto">
          <a:xfrm>
            <a:off x="2667000" y="3124200"/>
            <a:ext cx="3763820" cy="32004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713180" y="1905000"/>
            <a:ext cx="3763820" cy="32004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Combining different components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708565" y="1905000"/>
            <a:ext cx="3733800" cy="4724400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352800" y="2514600"/>
            <a:ext cx="2438400" cy="762000"/>
            <a:chOff x="914400" y="2590800"/>
            <a:chExt cx="2438400" cy="762000"/>
          </a:xfrm>
          <a:solidFill>
            <a:srgbClr val="FFFFFF"/>
          </a:solidFill>
        </p:grpSpPr>
        <p:sp>
          <p:nvSpPr>
            <p:cNvPr id="8" name="Rounded Rectangle 7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84759" y="2743200"/>
              <a:ext cx="2325252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Alignment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352800" y="3886200"/>
            <a:ext cx="2438400" cy="762000"/>
            <a:chOff x="914400" y="3962400"/>
            <a:chExt cx="2438400" cy="762000"/>
          </a:xfrm>
          <a:solidFill>
            <a:schemeClr val="bg1"/>
          </a:solidFill>
        </p:grpSpPr>
        <p:sp>
          <p:nvSpPr>
            <p:cNvPr id="11" name="Rounded Rectangle 10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94594" y="4141113"/>
              <a:ext cx="1905586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Record Linkage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52800" y="5257800"/>
            <a:ext cx="2438400" cy="762000"/>
            <a:chOff x="1371600" y="5029200"/>
            <a:chExt cx="2438400" cy="762000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40435" y="5207913"/>
              <a:ext cx="1528303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Data Fusion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17" name="Down Arrow 16"/>
          <p:cNvSpPr/>
          <p:nvPr/>
        </p:nvSpPr>
        <p:spPr bwMode="auto">
          <a:xfrm>
            <a:off x="4343400" y="32766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343400" y="46482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2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9" grpId="0" animBg="1"/>
      <p:bldP spid="19" grpId="1" animBg="1"/>
      <p:bldP spid="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5791200"/>
            <a:ext cx="132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# of sources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760670" y="3427669"/>
            <a:ext cx="70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recall</a:t>
            </a:r>
            <a:endParaRPr lang="en-US" sz="1800" dirty="0"/>
          </a:p>
        </p:txBody>
      </p:sp>
      <p:pic>
        <p:nvPicPr>
          <p:cNvPr id="7" name="Picture 6" descr="phones.pd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325880"/>
            <a:ext cx="6400800" cy="457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8200" y="3025914"/>
            <a:ext cx="1705019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+mn-lt"/>
              </a:rPr>
              <a:t>1-coverage</a:t>
            </a:r>
          </a:p>
          <a:p>
            <a:r>
              <a:rPr lang="en-US" sz="2000" b="0" dirty="0" smtClean="0">
                <a:latin typeface="+mn-lt"/>
              </a:rPr>
              <a:t>top-10: 93%</a:t>
            </a:r>
          </a:p>
          <a:p>
            <a:r>
              <a:rPr lang="en-US" sz="2000" b="0" dirty="0" smtClean="0">
                <a:latin typeface="+mn-lt"/>
              </a:rPr>
              <a:t>top-100: 100%</a:t>
            </a:r>
          </a:p>
        </p:txBody>
      </p:sp>
      <p:cxnSp>
        <p:nvCxnSpPr>
          <p:cNvPr id="12" name="Straight Arrow Connector 11"/>
          <p:cNvCxnSpPr>
            <a:endCxn id="10" idx="1"/>
          </p:cNvCxnSpPr>
          <p:nvPr/>
        </p:nvCxnSpPr>
        <p:spPr bwMode="auto">
          <a:xfrm>
            <a:off x="2895600" y="1959114"/>
            <a:ext cx="1752600" cy="15746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Oval 13"/>
          <p:cNvSpPr/>
          <p:nvPr/>
        </p:nvSpPr>
        <p:spPr bwMode="auto">
          <a:xfrm>
            <a:off x="1676400" y="2895600"/>
            <a:ext cx="457200" cy="36576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4476690"/>
            <a:ext cx="2779351" cy="40011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+mn-lt"/>
              </a:rPr>
              <a:t>strong aggregator source</a:t>
            </a:r>
          </a:p>
        </p:txBody>
      </p:sp>
      <p:cxnSp>
        <p:nvCxnSpPr>
          <p:cNvPr id="17" name="Straight Arrow Connector 16"/>
          <p:cNvCxnSpPr>
            <a:stCxn id="14" idx="5"/>
            <a:endCxn id="15" idx="1"/>
          </p:cNvCxnSpPr>
          <p:nvPr/>
        </p:nvCxnSpPr>
        <p:spPr bwMode="auto">
          <a:xfrm>
            <a:off x="2066645" y="3207796"/>
            <a:ext cx="1895755" cy="14689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191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  <p:bldP spid="14" grpId="0" animBg="1"/>
      <p:bldP spid="15" grpId="0" animBg="1"/>
    </p:bld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Active integration by crowdsourcing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826047"/>
            <a:ext cx="4343400" cy="434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7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Quality diagnosis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81200"/>
            <a:ext cx="5334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1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exploration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2" y="2226913"/>
            <a:ext cx="3566168" cy="3716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7556" y="245006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Data.gov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600" y="2057400"/>
            <a:ext cx="4962276" cy="424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3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Integrate data over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evolutionof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137" y="2139964"/>
            <a:ext cx="8437487" cy="31940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801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is an important area of research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nowledge bases, linked data, geo-spatial fusion, scientific data</a:t>
            </a:r>
          </a:p>
          <a:p>
            <a:endParaRPr lang="en-US" dirty="0"/>
          </a:p>
          <a:p>
            <a:r>
              <a:rPr lang="en-US" dirty="0" smtClean="0"/>
              <a:t>Much interesting work has been done in this area</a:t>
            </a:r>
          </a:p>
          <a:p>
            <a:pPr lvl="1"/>
            <a:r>
              <a:rPr lang="en-US" dirty="0" smtClean="0"/>
              <a:t>Schema alignment, record linkage, data fusion</a:t>
            </a:r>
          </a:p>
          <a:p>
            <a:pPr lvl="1"/>
            <a:r>
              <a:rPr lang="en-US" dirty="0" smtClean="0"/>
              <a:t>Challenges due to </a:t>
            </a:r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/>
              <a:t>, </a:t>
            </a:r>
            <a:r>
              <a:rPr lang="en-US" b="1" dirty="0">
                <a:solidFill>
                  <a:srgbClr val="C00000"/>
                </a:solidFill>
              </a:rPr>
              <a:t>velocity</a:t>
            </a:r>
            <a:r>
              <a:rPr lang="en-US" dirty="0"/>
              <a:t>, </a:t>
            </a:r>
            <a:r>
              <a:rPr lang="en-US" b="1" dirty="0">
                <a:solidFill>
                  <a:srgbClr val="C00000"/>
                </a:solidFill>
              </a:rPr>
              <a:t>variety</a:t>
            </a:r>
            <a:r>
              <a:rPr lang="en-US" dirty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lot more research needs to be done</a:t>
            </a:r>
            <a:r>
              <a:rPr lang="en-US" dirty="0"/>
              <a:t>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4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19400"/>
            <a:ext cx="8305800" cy="7858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2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[B01] </a:t>
            </a:r>
            <a:r>
              <a:rPr lang="en-US" sz="1600" dirty="0" smtClean="0"/>
              <a:t>Michael K. Bergman: The </a:t>
            </a:r>
            <a:r>
              <a:rPr lang="en-US" sz="1600" dirty="0"/>
              <a:t>Deep Web: Surfacing Hidden </a:t>
            </a:r>
            <a:r>
              <a:rPr lang="en-US" sz="1600" dirty="0" smtClean="0"/>
              <a:t>Value (2001)</a:t>
            </a:r>
          </a:p>
          <a:p>
            <a:endParaRPr lang="en-US" sz="1600" dirty="0"/>
          </a:p>
          <a:p>
            <a:r>
              <a:rPr lang="en-US" sz="1600" dirty="0"/>
              <a:t>[BBR11] </a:t>
            </a:r>
            <a:r>
              <a:rPr lang="en-US" sz="1600" dirty="0" err="1"/>
              <a:t>Zohra</a:t>
            </a:r>
            <a:r>
              <a:rPr lang="en-US" sz="1600" dirty="0"/>
              <a:t> </a:t>
            </a:r>
            <a:r>
              <a:rPr lang="en-US" sz="1600" dirty="0" err="1"/>
              <a:t>Bellahsene</a:t>
            </a:r>
            <a:r>
              <a:rPr lang="en-US" sz="1600" dirty="0"/>
              <a:t>, Angela </a:t>
            </a:r>
            <a:r>
              <a:rPr lang="en-US" sz="1600" dirty="0" err="1"/>
              <a:t>Bonifati</a:t>
            </a:r>
            <a:r>
              <a:rPr lang="en-US" sz="1600" dirty="0"/>
              <a:t>, Erhard Rahm (Eds.): Schema Matching and Mapping. Springer </a:t>
            </a:r>
            <a:r>
              <a:rPr lang="en-US" sz="1600" dirty="0" smtClean="0"/>
              <a:t>2011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[</a:t>
            </a:r>
            <a:r>
              <a:rPr lang="en-US" sz="1600" dirty="0"/>
              <a:t>CHW+08] Michael J. </a:t>
            </a:r>
            <a:r>
              <a:rPr lang="en-US" sz="1600" dirty="0" err="1"/>
              <a:t>Cafarella</a:t>
            </a:r>
            <a:r>
              <a:rPr lang="en-US" sz="1600" dirty="0"/>
              <a:t>, </a:t>
            </a:r>
            <a:r>
              <a:rPr lang="en-US" sz="1600" dirty="0" err="1"/>
              <a:t>Alon</a:t>
            </a:r>
            <a:r>
              <a:rPr lang="en-US" sz="1600" dirty="0"/>
              <a:t> Y. Halevy, Daisy </a:t>
            </a:r>
            <a:r>
              <a:rPr lang="en-US" sz="1600" dirty="0" err="1"/>
              <a:t>Zhe</a:t>
            </a:r>
            <a:r>
              <a:rPr lang="en-US" sz="1600" dirty="0"/>
              <a:t> Wang, Eugene Wu, Yang Zhang: </a:t>
            </a:r>
            <a:r>
              <a:rPr lang="en-US" sz="1600" dirty="0" err="1"/>
              <a:t>WebTables</a:t>
            </a:r>
            <a:r>
              <a:rPr lang="en-US" sz="1600" dirty="0"/>
              <a:t>: exploring the power of tables on the web. PVLDB 1(1): 538-549 (</a:t>
            </a:r>
            <a:r>
              <a:rPr lang="en-US" sz="1600" dirty="0" smtClean="0"/>
              <a:t>2008)</a:t>
            </a:r>
            <a:endParaRPr lang="en-US" dirty="0"/>
          </a:p>
          <a:p>
            <a:endParaRPr lang="en-US" sz="1600" dirty="0" smtClean="0"/>
          </a:p>
          <a:p>
            <a:r>
              <a:rPr lang="en-US" sz="1600" dirty="0"/>
              <a:t>[CHZ05] Kevin Chen-</a:t>
            </a:r>
            <a:r>
              <a:rPr lang="en-US" sz="1600" dirty="0" err="1"/>
              <a:t>Chuan</a:t>
            </a:r>
            <a:r>
              <a:rPr lang="en-US" sz="1600" dirty="0"/>
              <a:t> Chang, Bin He, Zhen Zhang: Toward Large Scale Integration: Building a </a:t>
            </a:r>
            <a:r>
              <a:rPr lang="en-US" sz="1600" dirty="0" err="1"/>
              <a:t>MetaQuerier</a:t>
            </a:r>
            <a:r>
              <a:rPr lang="en-US" sz="1600" dirty="0"/>
              <a:t> over Databases on the Web. CIDR 2005: 44-55</a:t>
            </a:r>
          </a:p>
          <a:p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[DBS09a] </a:t>
            </a:r>
            <a:r>
              <a:rPr lang="en-US" sz="1600" dirty="0" err="1"/>
              <a:t>Xin</a:t>
            </a:r>
            <a:r>
              <a:rPr lang="en-US" sz="1600" dirty="0"/>
              <a:t> Luna Dong, Laure </a:t>
            </a:r>
            <a:r>
              <a:rPr lang="en-US" sz="1600" dirty="0" err="1"/>
              <a:t>Berti-Equille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Integrating Conflicting Data: The Role of Source Dependence. PVLDB 2(1): 550-561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[DBS09b] </a:t>
            </a:r>
            <a:r>
              <a:rPr lang="en-US" sz="1600" dirty="0" err="1"/>
              <a:t>Xin</a:t>
            </a:r>
            <a:r>
              <a:rPr lang="en-US" sz="1600" dirty="0"/>
              <a:t> Luna Dong, Laure </a:t>
            </a:r>
            <a:r>
              <a:rPr lang="en-US" sz="1600" dirty="0" err="1"/>
              <a:t>Berti-Equille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Truth Discovery and Copying Detection in a Dynamic World. PVLDB 2(1): 562-573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[DDH08</a:t>
            </a:r>
            <a:r>
              <a:rPr lang="en-US" sz="1600" dirty="0"/>
              <a:t>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Dong, </a:t>
            </a:r>
            <a:r>
              <a:rPr lang="en-US" sz="1600" dirty="0" err="1"/>
              <a:t>Alon</a:t>
            </a:r>
            <a:r>
              <a:rPr lang="en-US" sz="1600" dirty="0"/>
              <a:t> Y. Halevy: Bootstrapping pay-as-you-go data integration systems. SIGMOD Conference 2008: </a:t>
            </a:r>
            <a:r>
              <a:rPr lang="en-US" sz="1600" dirty="0" smtClean="0"/>
              <a:t>861-874</a:t>
            </a:r>
          </a:p>
          <a:p>
            <a:endParaRPr lang="en-US" sz="1600" dirty="0"/>
          </a:p>
          <a:p>
            <a:r>
              <a:rPr lang="en-US" sz="1600" dirty="0"/>
              <a:t>[DDH09]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Alon</a:t>
            </a:r>
            <a:r>
              <a:rPr lang="en-US" sz="1600" dirty="0"/>
              <a:t> Y. Halevy: Data Modeling in </a:t>
            </a:r>
            <a:r>
              <a:rPr lang="en-US" sz="1600" dirty="0" err="1"/>
              <a:t>Dataspace</a:t>
            </a:r>
            <a:r>
              <a:rPr lang="en-US" sz="1600" dirty="0"/>
              <a:t> Support Platforms. Conceptual Modeling: Foundations and Applications 2009: 122-138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/>
              <a:t>[DFG+12] </a:t>
            </a:r>
            <a:r>
              <a:rPr lang="en-US" sz="1600" dirty="0" err="1"/>
              <a:t>Anish</a:t>
            </a:r>
            <a:r>
              <a:rPr lang="en-US" sz="1600" dirty="0"/>
              <a:t> Das </a:t>
            </a:r>
            <a:r>
              <a:rPr lang="en-US" sz="1600" dirty="0" err="1"/>
              <a:t>Sarma</a:t>
            </a:r>
            <a:r>
              <a:rPr lang="en-US" sz="1600" dirty="0"/>
              <a:t>, </a:t>
            </a:r>
            <a:r>
              <a:rPr lang="en-US" sz="1600" dirty="0" err="1"/>
              <a:t>Lujun</a:t>
            </a:r>
            <a:r>
              <a:rPr lang="en-US" sz="1600" dirty="0"/>
              <a:t> Fang, </a:t>
            </a:r>
            <a:r>
              <a:rPr lang="en-US" sz="1600" dirty="0" err="1"/>
              <a:t>Nitin</a:t>
            </a:r>
            <a:r>
              <a:rPr lang="en-US" sz="1600" dirty="0"/>
              <a:t> Gupta, </a:t>
            </a:r>
            <a:r>
              <a:rPr lang="en-US" sz="1600" dirty="0" err="1"/>
              <a:t>Alon</a:t>
            </a:r>
            <a:r>
              <a:rPr lang="en-US" sz="1600" dirty="0"/>
              <a:t> Y. Halevy, </a:t>
            </a:r>
            <a:r>
              <a:rPr lang="en-US" sz="1600" dirty="0" err="1"/>
              <a:t>Hongrae</a:t>
            </a:r>
            <a:r>
              <a:rPr lang="en-US" sz="1600" dirty="0"/>
              <a:t> Lee, </a:t>
            </a:r>
            <a:r>
              <a:rPr lang="en-US" sz="1600" dirty="0" err="1"/>
              <a:t>Fei</a:t>
            </a:r>
            <a:r>
              <a:rPr lang="en-US" sz="1600" dirty="0"/>
              <a:t> Wu, </a:t>
            </a:r>
            <a:r>
              <a:rPr lang="en-US" sz="1600" dirty="0" err="1"/>
              <a:t>Reynold</a:t>
            </a:r>
            <a:r>
              <a:rPr lang="en-US" sz="1600" dirty="0"/>
              <a:t> </a:t>
            </a:r>
            <a:r>
              <a:rPr lang="en-US" sz="1600" dirty="0" err="1"/>
              <a:t>Xin</a:t>
            </a:r>
            <a:r>
              <a:rPr lang="en-US" sz="1600" dirty="0"/>
              <a:t>, Cong Yu: Finding related tables. SIGMOD Conference 2012: 817-828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0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DHI12] </a:t>
            </a:r>
            <a:r>
              <a:rPr lang="en-US" sz="1600" dirty="0" err="1"/>
              <a:t>AnHai</a:t>
            </a:r>
            <a:r>
              <a:rPr lang="en-US" sz="1600" dirty="0"/>
              <a:t> Doan, </a:t>
            </a:r>
            <a:r>
              <a:rPr lang="en-US" sz="1600" dirty="0" err="1"/>
              <a:t>Alon</a:t>
            </a:r>
            <a:r>
              <a:rPr lang="en-US" sz="1600" dirty="0"/>
              <a:t> Y. Halevy, Zachary G. Ives: Principles of Data Integration. Morgan Kaufmann </a:t>
            </a:r>
            <a:r>
              <a:rPr lang="en-US" sz="1600" dirty="0" smtClean="0"/>
              <a:t>2012</a:t>
            </a:r>
          </a:p>
          <a:p>
            <a:endParaRPr lang="en-US" sz="1600" dirty="0"/>
          </a:p>
          <a:p>
            <a:r>
              <a:rPr lang="en-US" sz="1600" dirty="0"/>
              <a:t>[DHY07]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Alon</a:t>
            </a:r>
            <a:r>
              <a:rPr lang="en-US" sz="1600" dirty="0"/>
              <a:t> Y. Halevy, Cong Yu: Data Integration with Uncertainty. VLDB 2007: </a:t>
            </a:r>
            <a:r>
              <a:rPr lang="en-US" sz="1600" dirty="0" smtClean="0"/>
              <a:t>687-698</a:t>
            </a:r>
          </a:p>
          <a:p>
            <a:endParaRPr lang="en-US" sz="1600" dirty="0"/>
          </a:p>
          <a:p>
            <a:r>
              <a:rPr lang="en-US" sz="1600" dirty="0"/>
              <a:t>[DMP12] </a:t>
            </a:r>
            <a:r>
              <a:rPr lang="en-US" sz="1600" dirty="0" err="1"/>
              <a:t>Nilesh</a:t>
            </a:r>
            <a:r>
              <a:rPr lang="en-US" sz="1600" dirty="0"/>
              <a:t> N. </a:t>
            </a:r>
            <a:r>
              <a:rPr lang="en-US" sz="1600" dirty="0" err="1"/>
              <a:t>Dalvi</a:t>
            </a:r>
            <a:r>
              <a:rPr lang="en-US" sz="1600" dirty="0"/>
              <a:t>, </a:t>
            </a:r>
            <a:r>
              <a:rPr lang="en-US" sz="1600" dirty="0" err="1"/>
              <a:t>Ashwin</a:t>
            </a:r>
            <a:r>
              <a:rPr lang="en-US" sz="1600" dirty="0"/>
              <a:t> </a:t>
            </a:r>
            <a:r>
              <a:rPr lang="en-US" sz="1600" dirty="0" err="1"/>
              <a:t>Machanavajjhala</a:t>
            </a:r>
            <a:r>
              <a:rPr lang="en-US" sz="1600" dirty="0"/>
              <a:t>, Bo Pang: An Analysis of Structured Data on the Web. PVLDB 5(7): 680-691 (2012)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DNS+12] </a:t>
            </a:r>
            <a:r>
              <a:rPr lang="en-US" sz="1600" dirty="0" err="1"/>
              <a:t>Uwe</a:t>
            </a:r>
            <a:r>
              <a:rPr lang="en-US" sz="1600" dirty="0"/>
              <a:t> </a:t>
            </a:r>
            <a:r>
              <a:rPr lang="en-US" sz="1600" dirty="0" err="1"/>
              <a:t>Draisbach</a:t>
            </a:r>
            <a:r>
              <a:rPr lang="en-US" sz="1600" dirty="0"/>
              <a:t>, Felix </a:t>
            </a:r>
            <a:r>
              <a:rPr lang="en-US" sz="1600" dirty="0" err="1"/>
              <a:t>Naumann</a:t>
            </a:r>
            <a:r>
              <a:rPr lang="en-US" sz="1600" dirty="0"/>
              <a:t>, </a:t>
            </a:r>
            <a:r>
              <a:rPr lang="en-US" sz="1600" dirty="0" err="1"/>
              <a:t>Sascha</a:t>
            </a:r>
            <a:r>
              <a:rPr lang="en-US" sz="1600" dirty="0"/>
              <a:t> </a:t>
            </a:r>
            <a:r>
              <a:rPr lang="en-US" sz="1600" dirty="0" err="1"/>
              <a:t>Szott</a:t>
            </a:r>
            <a:r>
              <a:rPr lang="en-US" sz="1600" dirty="0"/>
              <a:t>, Oliver </a:t>
            </a:r>
            <a:r>
              <a:rPr lang="en-US" sz="1600" dirty="0" err="1"/>
              <a:t>Wonneberg</a:t>
            </a:r>
            <a:r>
              <a:rPr lang="en-US" sz="1600" dirty="0"/>
              <a:t>: Adaptive Windows for Duplicate Detection. ICDE 2012: </a:t>
            </a:r>
            <a:r>
              <a:rPr lang="en-US" sz="1600" dirty="0" smtClean="0"/>
              <a:t>1073-1083</a:t>
            </a:r>
          </a:p>
          <a:p>
            <a:endParaRPr lang="en-US" sz="1600" dirty="0"/>
          </a:p>
          <a:p>
            <a:r>
              <a:rPr lang="en-US" sz="1600" dirty="0" smtClean="0"/>
              <a:t>[DSS13] Xin Luna Dong, Barna Saha, </a:t>
            </a:r>
            <a:r>
              <a:rPr lang="en-US" sz="1600" dirty="0" err="1" smtClean="0"/>
              <a:t>Divesh</a:t>
            </a:r>
            <a:r>
              <a:rPr lang="en-US" sz="1600" dirty="0"/>
              <a:t> Srivastava: Less is More: Selecting Sources Wisely for Integration. </a:t>
            </a:r>
            <a:r>
              <a:rPr lang="en-US" sz="1600" dirty="0" smtClean="0"/>
              <a:t>PVLDB 6(2): 37-48 (2013)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EIV07] Ahmed K. </a:t>
            </a:r>
            <a:r>
              <a:rPr lang="en-US" sz="1600" dirty="0" err="1"/>
              <a:t>Elmagarmid</a:t>
            </a:r>
            <a:r>
              <a:rPr lang="en-US" sz="1600" dirty="0"/>
              <a:t>, </a:t>
            </a:r>
            <a:r>
              <a:rPr lang="en-US" sz="1600" dirty="0" err="1"/>
              <a:t>Panagiotis</a:t>
            </a:r>
            <a:r>
              <a:rPr lang="en-US" sz="1600" dirty="0"/>
              <a:t> G. </a:t>
            </a:r>
            <a:r>
              <a:rPr lang="en-US" sz="1600" dirty="0" err="1"/>
              <a:t>Ipeirotis</a:t>
            </a:r>
            <a:r>
              <a:rPr lang="en-US" sz="1600" dirty="0"/>
              <a:t>, </a:t>
            </a:r>
            <a:r>
              <a:rPr lang="en-US" sz="1600" dirty="0" err="1"/>
              <a:t>Vassilios</a:t>
            </a:r>
            <a:r>
              <a:rPr lang="en-US" sz="1600" dirty="0"/>
              <a:t> S. </a:t>
            </a:r>
            <a:r>
              <a:rPr lang="en-US" sz="1600" dirty="0" err="1"/>
              <a:t>Verykios</a:t>
            </a:r>
            <a:r>
              <a:rPr lang="en-US" sz="1600" dirty="0"/>
              <a:t>: Duplicate Record Detection: A Survey. IEEE Trans. </a:t>
            </a:r>
            <a:r>
              <a:rPr lang="en-US" sz="1600" dirty="0" err="1"/>
              <a:t>Knowl</a:t>
            </a:r>
            <a:r>
              <a:rPr lang="en-US" sz="1600" dirty="0"/>
              <a:t>. Data Eng. 19(1): 1-16 (2007)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EMH09</a:t>
            </a:r>
            <a:r>
              <a:rPr lang="en-US" sz="1600" dirty="0" smtClean="0"/>
              <a:t>] </a:t>
            </a:r>
            <a:r>
              <a:rPr lang="en-US" sz="1600" dirty="0" err="1"/>
              <a:t>Hazem</a:t>
            </a:r>
            <a:r>
              <a:rPr lang="en-US" sz="1600" dirty="0"/>
              <a:t> </a:t>
            </a:r>
            <a:r>
              <a:rPr lang="en-US" sz="1600" dirty="0" err="1"/>
              <a:t>Elmeleegy</a:t>
            </a:r>
            <a:r>
              <a:rPr lang="en-US" sz="1600" dirty="0"/>
              <a:t>, </a:t>
            </a:r>
            <a:r>
              <a:rPr lang="en-US" sz="1600" dirty="0" err="1"/>
              <a:t>Jayant</a:t>
            </a:r>
            <a:r>
              <a:rPr lang="en-US" sz="1600" dirty="0"/>
              <a:t> </a:t>
            </a:r>
            <a:r>
              <a:rPr lang="en-US" sz="1600" dirty="0" err="1"/>
              <a:t>Madhavan</a:t>
            </a:r>
            <a:r>
              <a:rPr lang="en-US" sz="1600" dirty="0"/>
              <a:t>, </a:t>
            </a:r>
            <a:r>
              <a:rPr lang="en-US" sz="1600" dirty="0" err="1"/>
              <a:t>Alon</a:t>
            </a:r>
            <a:r>
              <a:rPr lang="en-US" sz="1600" dirty="0"/>
              <a:t> Y. Halevy: Harvesting Relational Tables from Lists on the Web. PVLDB 2(1): 1078-1089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[FHM05] Michael J. Franklin, </a:t>
            </a:r>
            <a:r>
              <a:rPr lang="en-US" sz="1600" dirty="0" err="1"/>
              <a:t>Alon</a:t>
            </a:r>
            <a:r>
              <a:rPr lang="en-US" sz="1600" dirty="0"/>
              <a:t> Y. Halevy, David Maier: From databases to </a:t>
            </a:r>
            <a:r>
              <a:rPr lang="en-US" sz="1600" dirty="0" err="1"/>
              <a:t>dataspaces</a:t>
            </a:r>
            <a:r>
              <a:rPr lang="en-US" sz="1600" dirty="0"/>
              <a:t>: a new abstraction for information management. SIGMOD Record 34(4): 27-33 (2005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1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5791200"/>
            <a:ext cx="132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# of sources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760670" y="3427669"/>
            <a:ext cx="70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recall</a:t>
            </a:r>
            <a:endParaRPr lang="en-US" sz="1800" dirty="0"/>
          </a:p>
        </p:txBody>
      </p:sp>
      <p:pic>
        <p:nvPicPr>
          <p:cNvPr id="7" name="Picture 6" descr="phones.pd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325880"/>
            <a:ext cx="6400800" cy="4572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8200" y="3022937"/>
            <a:ext cx="1705019" cy="101566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>
                <a:latin typeface="+mn-lt"/>
              </a:rPr>
              <a:t>5</a:t>
            </a:r>
            <a:r>
              <a:rPr lang="en-US" sz="2000" b="0" dirty="0" smtClean="0">
                <a:latin typeface="+mn-lt"/>
              </a:rPr>
              <a:t>-coverage</a:t>
            </a:r>
          </a:p>
          <a:p>
            <a:r>
              <a:rPr lang="en-US" sz="2000" b="0" dirty="0" smtClean="0">
                <a:latin typeface="+mn-lt"/>
              </a:rPr>
              <a:t>top-5000: 90%</a:t>
            </a:r>
          </a:p>
          <a:p>
            <a:r>
              <a:rPr lang="en-US" sz="2000" b="0" dirty="0" smtClean="0">
                <a:latin typeface="+mn-lt"/>
              </a:rPr>
              <a:t>top-100K: 95%</a:t>
            </a:r>
          </a:p>
        </p:txBody>
      </p:sp>
      <p:cxnSp>
        <p:nvCxnSpPr>
          <p:cNvPr id="12" name="Straight Arrow Connector 11"/>
          <p:cNvCxnSpPr>
            <a:endCxn id="10" idx="1"/>
          </p:cNvCxnSpPr>
          <p:nvPr/>
        </p:nvCxnSpPr>
        <p:spPr bwMode="auto">
          <a:xfrm>
            <a:off x="4038600" y="2286000"/>
            <a:ext cx="609600" cy="12447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2908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</p:bld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GAM+10] Alban </a:t>
            </a:r>
            <a:r>
              <a:rPr lang="en-US" sz="1600" dirty="0" err="1"/>
              <a:t>Galland</a:t>
            </a:r>
            <a:r>
              <a:rPr lang="en-US" sz="1600" dirty="0"/>
              <a:t>, Serge </a:t>
            </a:r>
            <a:r>
              <a:rPr lang="en-US" sz="1600" dirty="0" err="1"/>
              <a:t>Abiteboul</a:t>
            </a:r>
            <a:r>
              <a:rPr lang="en-US" sz="1600" dirty="0"/>
              <a:t>, </a:t>
            </a:r>
            <a:r>
              <a:rPr lang="en-US" sz="1600" dirty="0" err="1"/>
              <a:t>Amélie</a:t>
            </a:r>
            <a:r>
              <a:rPr lang="en-US" sz="1600" dirty="0"/>
              <a:t> Marian, Pierre </a:t>
            </a:r>
            <a:r>
              <a:rPr lang="en-US" sz="1600" dirty="0" err="1"/>
              <a:t>Senellart</a:t>
            </a:r>
            <a:r>
              <a:rPr lang="en-US" sz="1600" dirty="0"/>
              <a:t>: Corroborating information from disagreeing views. WSDM 2010: 131-140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[GDS+10] </a:t>
            </a:r>
            <a:r>
              <a:rPr lang="en-US" sz="1600" dirty="0" err="1"/>
              <a:t>Songtao</a:t>
            </a:r>
            <a:r>
              <a:rPr lang="en-US" sz="1600" dirty="0"/>
              <a:t> </a:t>
            </a:r>
            <a:r>
              <a:rPr lang="en-US" sz="1600" dirty="0" err="1"/>
              <a:t>Guo</a:t>
            </a:r>
            <a:r>
              <a:rPr lang="en-US" sz="1600" dirty="0"/>
              <a:t>, </a:t>
            </a:r>
            <a:r>
              <a:rPr lang="en-US" sz="1600" dirty="0" err="1"/>
              <a:t>Xin</a:t>
            </a:r>
            <a:r>
              <a:rPr lang="en-US" sz="1600" dirty="0"/>
              <a:t> Dong,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, </a:t>
            </a:r>
            <a:r>
              <a:rPr lang="en-US" sz="1600" dirty="0" err="1"/>
              <a:t>Remi</a:t>
            </a:r>
            <a:r>
              <a:rPr lang="en-US" sz="1600" dirty="0"/>
              <a:t> </a:t>
            </a:r>
            <a:r>
              <a:rPr lang="en-US" sz="1600" dirty="0" err="1"/>
              <a:t>Zajac</a:t>
            </a:r>
            <a:r>
              <a:rPr lang="en-US" sz="1600" dirty="0"/>
              <a:t>: Record Linkage with Uniqueness Constraints and Erroneous Values. PVLDB 3(1): 417-428 (2010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[GM12] </a:t>
            </a:r>
            <a:r>
              <a:rPr lang="en-US" sz="1600" dirty="0" err="1"/>
              <a:t>Lise</a:t>
            </a:r>
            <a:r>
              <a:rPr lang="en-US" sz="1600" dirty="0"/>
              <a:t> </a:t>
            </a:r>
            <a:r>
              <a:rPr lang="en-US" sz="1600" dirty="0" err="1"/>
              <a:t>Getoor</a:t>
            </a:r>
            <a:r>
              <a:rPr lang="en-US" sz="1600" dirty="0"/>
              <a:t>, </a:t>
            </a:r>
            <a:r>
              <a:rPr lang="en-US" sz="1600" dirty="0" err="1"/>
              <a:t>Ashwin</a:t>
            </a:r>
            <a:r>
              <a:rPr lang="en-US" sz="1600" dirty="0"/>
              <a:t> </a:t>
            </a:r>
            <a:r>
              <a:rPr lang="en-US" sz="1600" dirty="0" err="1"/>
              <a:t>Machanavajjhala</a:t>
            </a:r>
            <a:r>
              <a:rPr lang="en-US" sz="1600" dirty="0"/>
              <a:t>: Entity Resolution: Theory, Practice &amp; Open Challenges. PVLDB 5(12): 2018-2019 (2012</a:t>
            </a:r>
            <a:r>
              <a:rPr lang="en-US" sz="160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4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[GS09] Rahul </a:t>
            </a:r>
            <a:r>
              <a:rPr lang="en-US" sz="1600" dirty="0"/>
              <a:t>Gupta, </a:t>
            </a:r>
            <a:r>
              <a:rPr lang="en-US" sz="1600" dirty="0" err="1"/>
              <a:t>Sunita</a:t>
            </a:r>
            <a:r>
              <a:rPr lang="en-US" sz="1600" dirty="0"/>
              <a:t> </a:t>
            </a:r>
            <a:r>
              <a:rPr lang="en-US" sz="1600" dirty="0" err="1"/>
              <a:t>Sarawagi</a:t>
            </a:r>
            <a:r>
              <a:rPr lang="en-US" sz="1600" dirty="0"/>
              <a:t>: Answering Table Augmentation Queries from Unstructured Lists on the Web. PVLDB 2(1): 289-300 (2009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[GSH11] Manish Gupta, </a:t>
            </a:r>
            <a:r>
              <a:rPr lang="en-US" sz="1600" dirty="0" err="1"/>
              <a:t>Yizhou</a:t>
            </a:r>
            <a:r>
              <a:rPr lang="en-US" sz="1600" dirty="0"/>
              <a:t> Sun, </a:t>
            </a:r>
            <a:r>
              <a:rPr lang="en-US" sz="1600" dirty="0" err="1"/>
              <a:t>Jiawei</a:t>
            </a:r>
            <a:r>
              <a:rPr lang="en-US" sz="1600" dirty="0"/>
              <a:t> Han: Trust analysis with clustering. WWW (Companion Volume) 2011: 53-54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/>
              <a:t>[HFM06] </a:t>
            </a:r>
            <a:r>
              <a:rPr lang="en-US" sz="1600" dirty="0" err="1"/>
              <a:t>Alon</a:t>
            </a:r>
            <a:r>
              <a:rPr lang="en-US" sz="1600" dirty="0"/>
              <a:t> Y. Halevy, Michael J. Franklin, David Maier: Principles of </a:t>
            </a:r>
            <a:r>
              <a:rPr lang="en-US" sz="1600" dirty="0" err="1"/>
              <a:t>dataspace</a:t>
            </a:r>
            <a:r>
              <a:rPr lang="en-US" sz="1600" dirty="0"/>
              <a:t> systems. PODS 2006: 1-9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2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[JFH08] Shawn R. Jeffery, Michael J. Franklin, </a:t>
            </a:r>
            <a:r>
              <a:rPr lang="en-US" sz="1600" dirty="0" err="1"/>
              <a:t>Alon</a:t>
            </a:r>
            <a:r>
              <a:rPr lang="en-US" sz="1600" dirty="0"/>
              <a:t> Y. Halevy: Pay-as-you-go user feedback for </a:t>
            </a:r>
            <a:r>
              <a:rPr lang="en-US" sz="1600" dirty="0" err="1"/>
              <a:t>dataspace</a:t>
            </a:r>
            <a:r>
              <a:rPr lang="en-US" sz="1600" dirty="0"/>
              <a:t> systems. SIGMOD Conference 2008: </a:t>
            </a:r>
            <a:r>
              <a:rPr lang="en-US" sz="1600" dirty="0" smtClean="0"/>
              <a:t>847-860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KGA+11] </a:t>
            </a:r>
            <a:r>
              <a:rPr lang="en-US" sz="1600" dirty="0" err="1"/>
              <a:t>Anitha</a:t>
            </a:r>
            <a:r>
              <a:rPr lang="en-US" sz="1600" dirty="0"/>
              <a:t> </a:t>
            </a:r>
            <a:r>
              <a:rPr lang="en-US" sz="1600" dirty="0" err="1"/>
              <a:t>Kannan</a:t>
            </a:r>
            <a:r>
              <a:rPr lang="en-US" sz="1600" dirty="0"/>
              <a:t>, </a:t>
            </a:r>
            <a:r>
              <a:rPr lang="en-US" sz="1600" dirty="0" err="1"/>
              <a:t>Inmar</a:t>
            </a:r>
            <a:r>
              <a:rPr lang="en-US" sz="1600" dirty="0"/>
              <a:t> E. </a:t>
            </a:r>
            <a:r>
              <a:rPr lang="en-US" sz="1600" dirty="0" err="1"/>
              <a:t>Givoni</a:t>
            </a:r>
            <a:r>
              <a:rPr lang="en-US" sz="1600" dirty="0"/>
              <a:t>, </a:t>
            </a:r>
            <a:r>
              <a:rPr lang="en-US" sz="1600" dirty="0" err="1"/>
              <a:t>Rakesh</a:t>
            </a:r>
            <a:r>
              <a:rPr lang="en-US" sz="1600" dirty="0"/>
              <a:t> </a:t>
            </a:r>
            <a:r>
              <a:rPr lang="en-US" sz="1600" dirty="0" err="1"/>
              <a:t>Agrawal</a:t>
            </a:r>
            <a:r>
              <a:rPr lang="en-US" sz="1600" dirty="0"/>
              <a:t>, Ariel </a:t>
            </a:r>
            <a:r>
              <a:rPr lang="en-US" sz="1600" dirty="0" err="1"/>
              <a:t>Fuxman</a:t>
            </a:r>
            <a:r>
              <a:rPr lang="en-US" sz="1600" dirty="0"/>
              <a:t>: Matching unstructured product offers to structured product specifications. KDD 2011: 404-412</a:t>
            </a:r>
          </a:p>
          <a:p>
            <a:endParaRPr lang="en-US" sz="1600" dirty="0" smtClean="0"/>
          </a:p>
          <a:p>
            <a:r>
              <a:rPr lang="en-US" sz="1600" dirty="0"/>
              <a:t>[KTR12] Lars Kolb, Andreas Thor, Erhard Rahm: Load Balancing for </a:t>
            </a:r>
            <a:r>
              <a:rPr lang="en-US" sz="1600" dirty="0" err="1"/>
              <a:t>MapReduce</a:t>
            </a:r>
            <a:r>
              <a:rPr lang="en-US" sz="1600" dirty="0"/>
              <a:t>-based Entity Resolution. ICDE 2012: </a:t>
            </a:r>
            <a:r>
              <a:rPr lang="en-US" sz="1600" dirty="0" smtClean="0"/>
              <a:t>618-629</a:t>
            </a:r>
          </a:p>
          <a:p>
            <a:endParaRPr lang="en-US" sz="1600" dirty="0"/>
          </a:p>
          <a:p>
            <a:r>
              <a:rPr lang="en-US" sz="1600" dirty="0"/>
              <a:t>[KTT+12] Hanna </a:t>
            </a:r>
            <a:r>
              <a:rPr lang="en-US" sz="1600" dirty="0" err="1"/>
              <a:t>Köpcke</a:t>
            </a:r>
            <a:r>
              <a:rPr lang="en-US" sz="1600" dirty="0"/>
              <a:t>, Andreas Thor, Stefan Thomas, Erhard Rahm: Tailoring entity resolution for matching product offers. EDBT 2012: </a:t>
            </a:r>
            <a:r>
              <a:rPr lang="en-US" sz="1600" dirty="0" smtClean="0"/>
              <a:t>545-550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5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LDL+13] </a:t>
            </a:r>
            <a:r>
              <a:rPr lang="en-US" sz="1600" dirty="0" smtClean="0"/>
              <a:t>Xian </a:t>
            </a:r>
            <a:r>
              <a:rPr lang="en-US" sz="1600" dirty="0"/>
              <a:t>Li, </a:t>
            </a:r>
            <a:r>
              <a:rPr lang="en-US" sz="1600" dirty="0" err="1" smtClean="0"/>
              <a:t>Xin</a:t>
            </a:r>
            <a:r>
              <a:rPr lang="en-US" sz="1600" dirty="0" smtClean="0"/>
              <a:t> Luna Dong</a:t>
            </a:r>
            <a:r>
              <a:rPr lang="en-US" sz="1600" dirty="0"/>
              <a:t>, </a:t>
            </a:r>
            <a:r>
              <a:rPr lang="en-US" sz="1600" dirty="0" smtClean="0"/>
              <a:t>Kenneth </a:t>
            </a:r>
            <a:r>
              <a:rPr lang="en-US" sz="1600" dirty="0"/>
              <a:t>B. Lyons, </a:t>
            </a:r>
            <a:r>
              <a:rPr lang="en-US" sz="1600" dirty="0" err="1" smtClean="0"/>
              <a:t>Weiyi</a:t>
            </a:r>
            <a:r>
              <a:rPr lang="en-US" sz="1600" dirty="0" smtClean="0"/>
              <a:t> </a:t>
            </a:r>
            <a:r>
              <a:rPr lang="en-US" sz="1600" dirty="0" err="1"/>
              <a:t>Meng</a:t>
            </a:r>
            <a:r>
              <a:rPr lang="en-US" sz="1600" dirty="0"/>
              <a:t>, </a:t>
            </a:r>
            <a:r>
              <a:rPr lang="en-US" sz="1600" dirty="0" err="1" smtClean="0"/>
              <a:t>Divesh</a:t>
            </a:r>
            <a:r>
              <a:rPr lang="en-US" sz="1600" dirty="0" smtClean="0"/>
              <a:t> </a:t>
            </a:r>
            <a:r>
              <a:rPr lang="en-US" sz="1600" dirty="0" err="1" smtClean="0"/>
              <a:t>Srivastava</a:t>
            </a:r>
            <a:r>
              <a:rPr lang="en-US" sz="1600" dirty="0" smtClean="0"/>
              <a:t>: Truth Finding on </a:t>
            </a:r>
            <a:r>
              <a:rPr lang="en-US" sz="1600" dirty="0"/>
              <a:t>the deep web: </a:t>
            </a:r>
            <a:r>
              <a:rPr lang="en-US" sz="1600" dirty="0" smtClean="0"/>
              <a:t>Is the problem </a:t>
            </a:r>
            <a:r>
              <a:rPr lang="en-US" sz="1600" dirty="0"/>
              <a:t>solved? PVLDB, </a:t>
            </a:r>
            <a:r>
              <a:rPr lang="en-US" sz="1600" dirty="0" smtClean="0"/>
              <a:t>6(2) (2013</a:t>
            </a:r>
            <a:r>
              <a:rPr lang="en-US" sz="1600" dirty="0"/>
              <a:t>)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[LDM+11] Pei Li, </a:t>
            </a:r>
            <a:r>
              <a:rPr lang="en-US" sz="1600" dirty="0" err="1"/>
              <a:t>Xin</a:t>
            </a:r>
            <a:r>
              <a:rPr lang="en-US" sz="1600" dirty="0"/>
              <a:t> Luna Dong, Andrea </a:t>
            </a:r>
            <a:r>
              <a:rPr lang="en-US" sz="1600" dirty="0" err="1"/>
              <a:t>Maurino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Linking Temporal Records. PVLDB 4(11): 956-967 (2011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[LDO+11] </a:t>
            </a:r>
            <a:r>
              <a:rPr lang="en-US" sz="1600" dirty="0" err="1"/>
              <a:t>Xuan</a:t>
            </a:r>
            <a:r>
              <a:rPr lang="en-US" sz="1600" dirty="0"/>
              <a:t> Liu, </a:t>
            </a:r>
            <a:r>
              <a:rPr lang="en-US" sz="1600" dirty="0" err="1"/>
              <a:t>Xin</a:t>
            </a:r>
            <a:r>
              <a:rPr lang="en-US" sz="1600" dirty="0"/>
              <a:t> Luna Dong, </a:t>
            </a:r>
            <a:r>
              <a:rPr lang="en-US" sz="1600" dirty="0" err="1"/>
              <a:t>Beng</a:t>
            </a:r>
            <a:r>
              <a:rPr lang="en-US" sz="1600" dirty="0"/>
              <a:t> Chin </a:t>
            </a:r>
            <a:r>
              <a:rPr lang="en-US" sz="1600" dirty="0" err="1"/>
              <a:t>Ooi</a:t>
            </a:r>
            <a:r>
              <a:rPr lang="en-US" sz="1600" dirty="0"/>
              <a:t>, </a:t>
            </a:r>
            <a:r>
              <a:rPr lang="en-US" sz="1600" dirty="0" err="1"/>
              <a:t>Divesh</a:t>
            </a:r>
            <a:r>
              <a:rPr lang="en-US" sz="1600" dirty="0"/>
              <a:t> </a:t>
            </a:r>
            <a:r>
              <a:rPr lang="en-US" sz="1600" dirty="0" err="1"/>
              <a:t>Srivastava</a:t>
            </a:r>
            <a:r>
              <a:rPr lang="en-US" sz="1600" dirty="0"/>
              <a:t>: Online Data Fusion. PVLDB 4(11): 932-943 (2011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[LSC10] </a:t>
            </a:r>
            <a:r>
              <a:rPr lang="en-US" sz="1600" dirty="0" err="1" smtClean="0"/>
              <a:t>Girija</a:t>
            </a:r>
            <a:r>
              <a:rPr lang="en-US" sz="1600" dirty="0" smtClean="0"/>
              <a:t> </a:t>
            </a:r>
            <a:r>
              <a:rPr lang="en-US" sz="1600" dirty="0" err="1"/>
              <a:t>Limaye</a:t>
            </a:r>
            <a:r>
              <a:rPr lang="en-US" sz="1600" dirty="0"/>
              <a:t>, </a:t>
            </a:r>
            <a:r>
              <a:rPr lang="en-US" sz="1600" dirty="0" err="1"/>
              <a:t>Sunita</a:t>
            </a:r>
            <a:r>
              <a:rPr lang="en-US" sz="1600" dirty="0"/>
              <a:t> </a:t>
            </a:r>
            <a:r>
              <a:rPr lang="en-US" sz="1600" dirty="0" err="1"/>
              <a:t>Sarawagi</a:t>
            </a:r>
            <a:r>
              <a:rPr lang="en-US" sz="1600" dirty="0"/>
              <a:t>, </a:t>
            </a:r>
            <a:r>
              <a:rPr lang="en-US" sz="1600" dirty="0" err="1"/>
              <a:t>Soumen</a:t>
            </a:r>
            <a:r>
              <a:rPr lang="en-US" sz="1600" dirty="0"/>
              <a:t> </a:t>
            </a:r>
            <a:r>
              <a:rPr lang="en-US" sz="1600" dirty="0" err="1"/>
              <a:t>Chakrabarti</a:t>
            </a:r>
            <a:r>
              <a:rPr lang="en-US" sz="1600" dirty="0"/>
              <a:t>: Annotating and Searching Web Tables Using Entities, Types and Relationships. PVLDB 3(1): 1338-1347 (2010)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7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MKB12] </a:t>
            </a:r>
            <a:r>
              <a:rPr lang="en-US" sz="1600" dirty="0" smtClean="0"/>
              <a:t>Bill McNeill, </a:t>
            </a:r>
            <a:r>
              <a:rPr lang="en-US" sz="1600" dirty="0" err="1"/>
              <a:t>Hakan</a:t>
            </a:r>
            <a:r>
              <a:rPr lang="en-US" sz="1600" dirty="0"/>
              <a:t> </a:t>
            </a:r>
            <a:r>
              <a:rPr lang="en-US" sz="1600" dirty="0" err="1" smtClean="0"/>
              <a:t>Kardes</a:t>
            </a:r>
            <a:r>
              <a:rPr lang="en-US" sz="1600" dirty="0" smtClean="0"/>
              <a:t>, </a:t>
            </a:r>
            <a:r>
              <a:rPr lang="en-US" sz="1600" dirty="0"/>
              <a:t>Andrew </a:t>
            </a:r>
            <a:r>
              <a:rPr lang="en-US" sz="1600" dirty="0" err="1"/>
              <a:t>Borthwick</a:t>
            </a:r>
            <a:r>
              <a:rPr lang="en-US" sz="1600" dirty="0"/>
              <a:t> :</a:t>
            </a:r>
            <a:r>
              <a:rPr lang="en-US" sz="1600" dirty="0" smtClean="0"/>
              <a:t> </a:t>
            </a:r>
            <a:r>
              <a:rPr lang="en-US" sz="1600" dirty="0"/>
              <a:t>Dynamic Record Blocking: Efficient Linking of Massive Databases in </a:t>
            </a:r>
            <a:r>
              <a:rPr lang="en-US" sz="1600" dirty="0" err="1"/>
              <a:t>MapReduce</a:t>
            </a:r>
            <a:r>
              <a:rPr lang="en-US" sz="1600" dirty="0"/>
              <a:t>. </a:t>
            </a:r>
            <a:r>
              <a:rPr lang="en-US" sz="1600" dirty="0" smtClean="0"/>
              <a:t> QDB 2012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MKK+08] </a:t>
            </a:r>
            <a:r>
              <a:rPr lang="en-US" sz="1600" dirty="0" err="1"/>
              <a:t>Jayant</a:t>
            </a:r>
            <a:r>
              <a:rPr lang="en-US" sz="1600" dirty="0"/>
              <a:t> </a:t>
            </a:r>
            <a:r>
              <a:rPr lang="en-US" sz="1600" dirty="0" err="1"/>
              <a:t>Madhavan</a:t>
            </a:r>
            <a:r>
              <a:rPr lang="en-US" sz="1600" dirty="0"/>
              <a:t>, David </a:t>
            </a:r>
            <a:r>
              <a:rPr lang="en-US" sz="1600" dirty="0" err="1"/>
              <a:t>Ko</a:t>
            </a:r>
            <a:r>
              <a:rPr lang="en-US" sz="1600" dirty="0"/>
              <a:t>, </a:t>
            </a:r>
            <a:r>
              <a:rPr lang="en-US" sz="1600" dirty="0" err="1"/>
              <a:t>Lucja</a:t>
            </a:r>
            <a:r>
              <a:rPr lang="en-US" sz="1600" dirty="0"/>
              <a:t> </a:t>
            </a:r>
            <a:r>
              <a:rPr lang="en-US" sz="1600" dirty="0" err="1"/>
              <a:t>Kot</a:t>
            </a:r>
            <a:r>
              <a:rPr lang="en-US" sz="1600" dirty="0"/>
              <a:t>, </a:t>
            </a:r>
            <a:r>
              <a:rPr lang="en-US" sz="1600" dirty="0" err="1"/>
              <a:t>Vignesh</a:t>
            </a:r>
            <a:r>
              <a:rPr lang="en-US" sz="1600" dirty="0"/>
              <a:t> </a:t>
            </a:r>
            <a:r>
              <a:rPr lang="en-US" sz="1600" dirty="0" err="1"/>
              <a:t>Ganapathy</a:t>
            </a:r>
            <a:r>
              <a:rPr lang="en-US" sz="1600" dirty="0"/>
              <a:t>, Alex Rasmussen, </a:t>
            </a:r>
            <a:r>
              <a:rPr lang="en-US" sz="1600" dirty="0" err="1"/>
              <a:t>Alon</a:t>
            </a:r>
            <a:r>
              <a:rPr lang="en-US" sz="1600" dirty="0"/>
              <a:t> Y. Halevy: Google's Deep Web crawl. PVLDB 1(2): </a:t>
            </a:r>
            <a:r>
              <a:rPr lang="en-US" sz="1600" dirty="0" smtClean="0"/>
              <a:t>1241-1252 (2008)</a:t>
            </a:r>
          </a:p>
          <a:p>
            <a:endParaRPr lang="en-US" sz="1600" dirty="0"/>
          </a:p>
          <a:p>
            <a:r>
              <a:rPr lang="en-US" sz="1600" dirty="0"/>
              <a:t>[MSS10] Claire Mathieu, </a:t>
            </a:r>
            <a:r>
              <a:rPr lang="en-US" sz="1600" dirty="0" err="1"/>
              <a:t>Ocan</a:t>
            </a:r>
            <a:r>
              <a:rPr lang="en-US" sz="1600" dirty="0"/>
              <a:t> </a:t>
            </a:r>
            <a:r>
              <a:rPr lang="en-US" sz="1600" dirty="0" err="1"/>
              <a:t>Sankur</a:t>
            </a:r>
            <a:r>
              <a:rPr lang="en-US" sz="1600" dirty="0"/>
              <a:t>, Warren </a:t>
            </a:r>
            <a:r>
              <a:rPr lang="en-US" sz="1600" dirty="0" err="1"/>
              <a:t>Schudy</a:t>
            </a:r>
            <a:r>
              <a:rPr lang="en-US" sz="1600" dirty="0"/>
              <a:t>: Online Correlation Clustering. STACS 2010: </a:t>
            </a:r>
            <a:r>
              <a:rPr lang="en-US" sz="1600" dirty="0" smtClean="0"/>
              <a:t>573-584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01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[PKP+13] George </a:t>
            </a:r>
            <a:r>
              <a:rPr lang="en-US" sz="1600" dirty="0" err="1" smtClean="0"/>
              <a:t>Papadakis</a:t>
            </a:r>
            <a:r>
              <a:rPr lang="en-US" sz="1600" dirty="0" smtClean="0"/>
              <a:t>, Georgia </a:t>
            </a:r>
            <a:r>
              <a:rPr lang="en-US" sz="1600" dirty="0" err="1" smtClean="0"/>
              <a:t>Koutrika</a:t>
            </a:r>
            <a:r>
              <a:rPr lang="en-US" sz="1600" dirty="0" smtClean="0"/>
              <a:t>, Themis Palpanas, Wolfgang </a:t>
            </a:r>
            <a:r>
              <a:rPr lang="en-US" sz="1600" dirty="0" err="1" smtClean="0"/>
              <a:t>Nejdl</a:t>
            </a:r>
            <a:r>
              <a:rPr lang="en-US" sz="1600" dirty="0" smtClean="0"/>
              <a:t>: Meta-blocking: taking entity resolution to the next level. TKDE (2013).</a:t>
            </a:r>
          </a:p>
          <a:p>
            <a:endParaRPr lang="en-US" sz="1600" dirty="0" smtClean="0"/>
          </a:p>
          <a:p>
            <a:r>
              <a:rPr lang="en-US" sz="1600" dirty="0" smtClean="0"/>
              <a:t>[PIP+12] George </a:t>
            </a:r>
            <a:r>
              <a:rPr lang="en-US" sz="1600" dirty="0" err="1" smtClean="0"/>
              <a:t>Papadakis</a:t>
            </a:r>
            <a:r>
              <a:rPr lang="en-US" sz="1600" dirty="0" smtClean="0"/>
              <a:t>, </a:t>
            </a:r>
            <a:r>
              <a:rPr lang="en-US" sz="1600" dirty="0" err="1" smtClean="0"/>
              <a:t>Ekaterini</a:t>
            </a:r>
            <a:r>
              <a:rPr lang="en-US" sz="1600" dirty="0" smtClean="0"/>
              <a:t> </a:t>
            </a:r>
            <a:r>
              <a:rPr lang="en-US" sz="1600" dirty="0" err="1" smtClean="0"/>
              <a:t>Ioannou</a:t>
            </a:r>
            <a:r>
              <a:rPr lang="en-US" sz="1600" dirty="0" smtClean="0"/>
              <a:t>, Themis Palpanas, Claudia </a:t>
            </a:r>
            <a:r>
              <a:rPr lang="en-US" sz="1600" dirty="0" err="1" smtClean="0"/>
              <a:t>Niederee</a:t>
            </a:r>
            <a:r>
              <a:rPr lang="en-US" sz="1600" dirty="0" smtClean="0"/>
              <a:t>, Wolfgang </a:t>
            </a:r>
            <a:r>
              <a:rPr lang="en-US" sz="1600" dirty="0" err="1" smtClean="0"/>
              <a:t>Nejdl</a:t>
            </a:r>
            <a:r>
              <a:rPr lang="en-US" sz="1600" dirty="0" smtClean="0"/>
              <a:t>: A blocking framework for entity resolution in highly heterogeneous information spaces.  TKDE (2012)</a:t>
            </a:r>
          </a:p>
          <a:p>
            <a:endParaRPr lang="en-US" sz="1600" dirty="0"/>
          </a:p>
          <a:p>
            <a:r>
              <a:rPr lang="en-US" sz="1600" dirty="0" smtClean="0"/>
              <a:t>[PR11] Jeff </a:t>
            </a:r>
            <a:r>
              <a:rPr lang="en-US" sz="1600" dirty="0" err="1"/>
              <a:t>Pasternack</a:t>
            </a:r>
            <a:r>
              <a:rPr lang="en-US" sz="1600" dirty="0"/>
              <a:t>, Dan Roth: Making Better Informed Trust Decisions with Generalized Fact-Finding. IJCAI 2011: </a:t>
            </a:r>
            <a:r>
              <a:rPr lang="en-US" sz="1600" dirty="0" smtClean="0"/>
              <a:t>2324-2329</a:t>
            </a:r>
          </a:p>
          <a:p>
            <a:endParaRPr lang="en-US" sz="1600" dirty="0"/>
          </a:p>
          <a:p>
            <a:r>
              <a:rPr lang="en-US" sz="1600" dirty="0"/>
              <a:t>[PR13] Jeff </a:t>
            </a:r>
            <a:r>
              <a:rPr lang="en-US" sz="1600" dirty="0" err="1"/>
              <a:t>Pasternack</a:t>
            </a:r>
            <a:r>
              <a:rPr lang="en-US" sz="1600" dirty="0"/>
              <a:t>, Dan Roth: Latent credibility analysis. WWW 2013: 1009-1020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</a:t>
            </a:r>
            <a:r>
              <a:rPr lang="en-US" sz="1600" dirty="0"/>
              <a:t>PRM+12] </a:t>
            </a:r>
            <a:r>
              <a:rPr lang="en-US" sz="1600" dirty="0" err="1"/>
              <a:t>Aditya</a:t>
            </a:r>
            <a:r>
              <a:rPr lang="en-US" sz="1600" dirty="0"/>
              <a:t> Pal, </a:t>
            </a:r>
            <a:r>
              <a:rPr lang="en-US" sz="1600" dirty="0" err="1"/>
              <a:t>Vibhor</a:t>
            </a:r>
            <a:r>
              <a:rPr lang="en-US" sz="1600" dirty="0"/>
              <a:t> </a:t>
            </a:r>
            <a:r>
              <a:rPr lang="en-US" sz="1600" dirty="0" err="1"/>
              <a:t>Rastogi</a:t>
            </a:r>
            <a:r>
              <a:rPr lang="en-US" sz="1600" dirty="0"/>
              <a:t>, </a:t>
            </a:r>
            <a:r>
              <a:rPr lang="en-US" sz="1600" dirty="0" err="1"/>
              <a:t>Ashwin</a:t>
            </a:r>
            <a:r>
              <a:rPr lang="en-US" sz="1600" dirty="0"/>
              <a:t> </a:t>
            </a:r>
            <a:r>
              <a:rPr lang="en-US" sz="1600" dirty="0" err="1"/>
              <a:t>Machanavajjhala</a:t>
            </a:r>
            <a:r>
              <a:rPr lang="en-US" sz="1600" dirty="0"/>
              <a:t>, Philip Bohannon: Information integration over time in unreliable and uncertain environments. WWW 2012: </a:t>
            </a:r>
            <a:r>
              <a:rPr lang="en-US" sz="1600" dirty="0" smtClean="0"/>
              <a:t>789-798</a:t>
            </a:r>
          </a:p>
          <a:p>
            <a:endParaRPr lang="en-US" sz="1600" dirty="0"/>
          </a:p>
          <a:p>
            <a:r>
              <a:rPr lang="en-US" sz="1600" dirty="0"/>
              <a:t>[PS12] </a:t>
            </a:r>
            <a:r>
              <a:rPr lang="en-US" sz="1600" dirty="0" err="1"/>
              <a:t>Rakesh</a:t>
            </a:r>
            <a:r>
              <a:rPr lang="en-US" sz="1600" dirty="0"/>
              <a:t> </a:t>
            </a:r>
            <a:r>
              <a:rPr lang="en-US" sz="1600" dirty="0" err="1"/>
              <a:t>Pimplikar</a:t>
            </a:r>
            <a:r>
              <a:rPr lang="en-US" sz="1600" dirty="0"/>
              <a:t>, </a:t>
            </a:r>
            <a:r>
              <a:rPr lang="en-US" sz="1600" dirty="0" err="1"/>
              <a:t>Sunita</a:t>
            </a:r>
            <a:r>
              <a:rPr lang="en-US" sz="1600" dirty="0"/>
              <a:t> </a:t>
            </a:r>
            <a:r>
              <a:rPr lang="en-US" sz="1600" dirty="0" err="1"/>
              <a:t>Sarawagi</a:t>
            </a:r>
            <a:r>
              <a:rPr lang="en-US" sz="1600" dirty="0"/>
              <a:t>: Answering Table Queries on the Web using Column Keywords. PVLDB 5(10): 908-919 (2012)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/>
              <a:t>[QAH+13] </a:t>
            </a:r>
            <a:r>
              <a:rPr lang="en-US" sz="1600" dirty="0" err="1"/>
              <a:t>Guo</a:t>
            </a:r>
            <a:r>
              <a:rPr lang="en-US" sz="1600" dirty="0"/>
              <a:t>-Jun Qi, </a:t>
            </a:r>
            <a:r>
              <a:rPr lang="en-US" sz="1600" dirty="0" err="1"/>
              <a:t>Charu</a:t>
            </a:r>
            <a:r>
              <a:rPr lang="en-US" sz="1600" dirty="0"/>
              <a:t> C. </a:t>
            </a:r>
            <a:r>
              <a:rPr lang="en-US" sz="1600" dirty="0" err="1"/>
              <a:t>Aggarwal</a:t>
            </a:r>
            <a:r>
              <a:rPr lang="en-US" sz="1600" dirty="0"/>
              <a:t>, </a:t>
            </a:r>
            <a:r>
              <a:rPr lang="en-US" sz="1600" dirty="0" err="1"/>
              <a:t>Jiawei</a:t>
            </a:r>
            <a:r>
              <a:rPr lang="en-US" sz="1600" dirty="0"/>
              <a:t> Han, Thomas S. Huang: Mining collective intelligence in diverse groups. WWW 2013: 1041-1052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TIP10] </a:t>
            </a:r>
            <a:r>
              <a:rPr lang="en-US" sz="1600" dirty="0" err="1"/>
              <a:t>Partha</a:t>
            </a:r>
            <a:r>
              <a:rPr lang="en-US" sz="1600" dirty="0"/>
              <a:t> </a:t>
            </a:r>
            <a:r>
              <a:rPr lang="en-US" sz="1600" dirty="0" err="1"/>
              <a:t>Pratim</a:t>
            </a:r>
            <a:r>
              <a:rPr lang="en-US" sz="1600" dirty="0"/>
              <a:t> </a:t>
            </a:r>
            <a:r>
              <a:rPr lang="en-US" sz="1600" dirty="0" err="1"/>
              <a:t>Talukdar</a:t>
            </a:r>
            <a:r>
              <a:rPr lang="en-US" sz="1600" dirty="0"/>
              <a:t>, Zachary G. Ives, Fernando Pereira: Automatically incorporating new sources in keyword search-based data integration. SIGMOD Conference 2010: </a:t>
            </a:r>
            <a:r>
              <a:rPr lang="en-US" sz="1600" dirty="0" smtClean="0"/>
              <a:t>387-398</a:t>
            </a:r>
          </a:p>
          <a:p>
            <a:endParaRPr lang="en-US" sz="1600" dirty="0"/>
          </a:p>
          <a:p>
            <a:r>
              <a:rPr lang="en-US" sz="1600" dirty="0"/>
              <a:t>[TJM+08] </a:t>
            </a:r>
            <a:r>
              <a:rPr lang="en-US" sz="1600" dirty="0" err="1"/>
              <a:t>Partha</a:t>
            </a:r>
            <a:r>
              <a:rPr lang="en-US" sz="1600" dirty="0"/>
              <a:t> </a:t>
            </a:r>
            <a:r>
              <a:rPr lang="en-US" sz="1600" dirty="0" err="1"/>
              <a:t>Pratim</a:t>
            </a:r>
            <a:r>
              <a:rPr lang="en-US" sz="1600" dirty="0"/>
              <a:t> </a:t>
            </a:r>
            <a:r>
              <a:rPr lang="en-US" sz="1600" dirty="0" err="1"/>
              <a:t>Talukdar</a:t>
            </a:r>
            <a:r>
              <a:rPr lang="en-US" sz="1600" dirty="0"/>
              <a:t>, Marie Jacob, Muhammad Salman </a:t>
            </a:r>
            <a:r>
              <a:rPr lang="en-US" sz="1600" dirty="0" err="1"/>
              <a:t>Mehmood</a:t>
            </a:r>
            <a:r>
              <a:rPr lang="en-US" sz="1600" dirty="0"/>
              <a:t>, </a:t>
            </a:r>
            <a:r>
              <a:rPr lang="en-US" sz="1600" dirty="0" err="1"/>
              <a:t>Koby</a:t>
            </a:r>
            <a:r>
              <a:rPr lang="en-US" sz="1600" dirty="0"/>
              <a:t> Crammer, Zachary G. Ives, Fernando Pereira, </a:t>
            </a:r>
            <a:r>
              <a:rPr lang="en-US" sz="1600" dirty="0" err="1"/>
              <a:t>Sudipto</a:t>
            </a:r>
            <a:r>
              <a:rPr lang="en-US" sz="1600" dirty="0"/>
              <a:t> </a:t>
            </a:r>
            <a:r>
              <a:rPr lang="en-US" sz="1600" dirty="0" err="1"/>
              <a:t>Guha</a:t>
            </a:r>
            <a:r>
              <a:rPr lang="en-US" sz="1600" dirty="0"/>
              <a:t>: Learning to create data-integrating queries. PVLDB 1(1): 785-796 (2008)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/>
              <a:t>[VCL10] </a:t>
            </a:r>
            <a:r>
              <a:rPr lang="en-US" sz="1600" dirty="0" err="1"/>
              <a:t>Rares</a:t>
            </a:r>
            <a:r>
              <a:rPr lang="en-US" sz="1600" dirty="0"/>
              <a:t> </a:t>
            </a:r>
            <a:r>
              <a:rPr lang="en-US" sz="1600" dirty="0" err="1"/>
              <a:t>Vernica</a:t>
            </a:r>
            <a:r>
              <a:rPr lang="en-US" sz="1600" dirty="0"/>
              <a:t>, Michael J. Carey, Chen Li: Efficient parallel set-similarity joins using </a:t>
            </a:r>
            <a:r>
              <a:rPr lang="en-US" sz="1600" dirty="0" err="1"/>
              <a:t>MapReduce</a:t>
            </a:r>
            <a:r>
              <a:rPr lang="en-US" sz="1600" dirty="0"/>
              <a:t>. SIGMOD Conference 2010: </a:t>
            </a:r>
            <a:r>
              <a:rPr lang="en-US" sz="1600" dirty="0" smtClean="0"/>
              <a:t>495-506</a:t>
            </a:r>
          </a:p>
          <a:p>
            <a:endParaRPr lang="en-US" sz="1600" dirty="0"/>
          </a:p>
          <a:p>
            <a:r>
              <a:rPr lang="en-US" sz="1600" dirty="0" smtClean="0"/>
              <a:t>[</a:t>
            </a:r>
            <a:r>
              <a:rPr lang="en-US" sz="1600" dirty="0"/>
              <a:t>VN12] T</a:t>
            </a:r>
            <a:r>
              <a:rPr lang="en-US" sz="1600" dirty="0" smtClean="0"/>
              <a:t>obias Vogel, </a:t>
            </a:r>
            <a:r>
              <a:rPr lang="en-US" sz="1600" dirty="0"/>
              <a:t>Felix </a:t>
            </a:r>
            <a:r>
              <a:rPr lang="en-US" sz="1600" dirty="0" err="1" smtClean="0"/>
              <a:t>Naumann</a:t>
            </a:r>
            <a:r>
              <a:rPr lang="en-US" sz="1600" dirty="0" smtClean="0"/>
              <a:t>: </a:t>
            </a:r>
            <a:r>
              <a:rPr lang="en-US" sz="1600" dirty="0"/>
              <a:t>Automatic Blocking Key Selection for Duplicate Detection based on Unigram Combinations</a:t>
            </a:r>
            <a:r>
              <a:rPr lang="en-US" sz="1600" dirty="0" smtClean="0"/>
              <a:t>.  QDB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6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[WGM10] Steven </a:t>
            </a:r>
            <a:r>
              <a:rPr lang="en-US" sz="1600" dirty="0" err="1"/>
              <a:t>Whang</a:t>
            </a:r>
            <a:r>
              <a:rPr lang="en-US" sz="1600" dirty="0"/>
              <a:t>, Hector Garcia-Molina: Entity Resolution with Evolving Rules. PVLDB 3(1): 1326-1337 (2010)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[WGM13] Steven </a:t>
            </a:r>
            <a:r>
              <a:rPr lang="en-US" sz="1600" dirty="0" err="1" smtClean="0"/>
              <a:t>Whang</a:t>
            </a:r>
            <a:r>
              <a:rPr lang="en-US" sz="1600" dirty="0" smtClean="0"/>
              <a:t>, Hector Garcia-Molina: Incremental Entity </a:t>
            </a:r>
            <a:r>
              <a:rPr lang="en-US" sz="1600" dirty="0"/>
              <a:t>R</a:t>
            </a:r>
            <a:r>
              <a:rPr lang="en-US" sz="1600" dirty="0" smtClean="0"/>
              <a:t>esolution on Rules and Data. </a:t>
            </a:r>
            <a:r>
              <a:rPr lang="nl-NL" sz="1600" dirty="0"/>
              <a:t>VLDB J</a:t>
            </a:r>
            <a:r>
              <a:rPr lang="nl-NL" sz="1600" dirty="0" smtClean="0"/>
              <a:t>. (2013)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[WYD+04] </a:t>
            </a:r>
            <a:r>
              <a:rPr lang="en-US" sz="1600" dirty="0" err="1" smtClean="0"/>
              <a:t>Wensheng</a:t>
            </a:r>
            <a:r>
              <a:rPr lang="en-US" sz="1600" dirty="0" smtClean="0"/>
              <a:t> </a:t>
            </a:r>
            <a:r>
              <a:rPr lang="en-US" sz="1600" dirty="0"/>
              <a:t>Wu, Clement T. Yu, </a:t>
            </a:r>
            <a:r>
              <a:rPr lang="en-US" sz="1600" dirty="0" err="1"/>
              <a:t>AnHai</a:t>
            </a:r>
            <a:r>
              <a:rPr lang="en-US" sz="1600" dirty="0"/>
              <a:t> Doan, </a:t>
            </a:r>
            <a:r>
              <a:rPr lang="en-US" sz="1600" dirty="0" err="1"/>
              <a:t>Weiyi</a:t>
            </a:r>
            <a:r>
              <a:rPr lang="en-US" sz="1600" dirty="0"/>
              <a:t> </a:t>
            </a:r>
            <a:r>
              <a:rPr lang="en-US" sz="1600" dirty="0" err="1"/>
              <a:t>Meng</a:t>
            </a:r>
            <a:r>
              <a:rPr lang="en-US" sz="1600" dirty="0"/>
              <a:t>: An Interactive Clustering-based Approach to Integrating Source Query interfaces on the Deep Web. SIGMOD Conference 2004: </a:t>
            </a:r>
            <a:r>
              <a:rPr lang="en-US" sz="1600" dirty="0" smtClean="0"/>
              <a:t>95-106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sz="1600" dirty="0" smtClean="0"/>
              <a:t>[YHY08</a:t>
            </a:r>
            <a:r>
              <a:rPr lang="en-US" sz="1600" dirty="0"/>
              <a:t>] </a:t>
            </a:r>
            <a:r>
              <a:rPr lang="en-US" sz="1600" dirty="0" err="1"/>
              <a:t>Xiaoxin</a:t>
            </a:r>
            <a:r>
              <a:rPr lang="en-US" sz="1600" dirty="0"/>
              <a:t> Yin, </a:t>
            </a:r>
            <a:r>
              <a:rPr lang="en-US" sz="1600" dirty="0" err="1"/>
              <a:t>Jiawei</a:t>
            </a:r>
            <a:r>
              <a:rPr lang="en-US" sz="1600" dirty="0"/>
              <a:t> Han, Philip S. Yu: Truth Discovery with Multiple Conflicting Information Providers on the Web. IEEE Trans. </a:t>
            </a:r>
            <a:r>
              <a:rPr lang="en-US" sz="1600" dirty="0" err="1"/>
              <a:t>Knowl</a:t>
            </a:r>
            <a:r>
              <a:rPr lang="en-US" sz="1600" dirty="0"/>
              <a:t>. Data Eng. 20(6): 796-808 (2008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/>
              <a:t>[YT11] </a:t>
            </a:r>
            <a:r>
              <a:rPr lang="en-US" sz="1600" dirty="0" err="1"/>
              <a:t>Xiaoxin</a:t>
            </a:r>
            <a:r>
              <a:rPr lang="en-US" sz="1600" dirty="0"/>
              <a:t> Yin, </a:t>
            </a:r>
            <a:r>
              <a:rPr lang="en-US" sz="1600" dirty="0" err="1"/>
              <a:t>Wenzhao</a:t>
            </a:r>
            <a:r>
              <a:rPr lang="en-US" sz="1600" dirty="0"/>
              <a:t> Tan: Semi-supervised truth discovery. WWW 2011: 217-226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/>
              <a:t>[ZH12] </a:t>
            </a:r>
            <a:r>
              <a:rPr lang="en-US" sz="1600" dirty="0" smtClean="0"/>
              <a:t>Bo Zhao, </a:t>
            </a:r>
            <a:r>
              <a:rPr lang="en-US" sz="1600" dirty="0" err="1" smtClean="0"/>
              <a:t>Jiawei</a:t>
            </a:r>
            <a:r>
              <a:rPr lang="en-US" sz="1600" dirty="0" smtClean="0"/>
              <a:t> Han: </a:t>
            </a:r>
            <a:r>
              <a:rPr lang="en-US" sz="1600" dirty="0"/>
              <a:t>A probabilistic model </a:t>
            </a:r>
            <a:r>
              <a:rPr lang="en-US" sz="1600" dirty="0" smtClean="0"/>
              <a:t>for estimating </a:t>
            </a:r>
            <a:r>
              <a:rPr lang="en-US" sz="1600" dirty="0"/>
              <a:t>real-valued truth from </a:t>
            </a:r>
            <a:r>
              <a:rPr lang="en-US" sz="1600" dirty="0" smtClean="0"/>
              <a:t>conflicting sources. </a:t>
            </a:r>
            <a:r>
              <a:rPr lang="en-US" sz="1600" dirty="0"/>
              <a:t> </a:t>
            </a:r>
            <a:r>
              <a:rPr lang="en-US" sz="1600" dirty="0" smtClean="0"/>
              <a:t>QDB 2012</a:t>
            </a:r>
          </a:p>
          <a:p>
            <a:endParaRPr lang="en-US" sz="1600" dirty="0"/>
          </a:p>
          <a:p>
            <a:r>
              <a:rPr lang="en-US" sz="1600" dirty="0"/>
              <a:t>[ZRG+12] Bo Zhao, Benjamin I. P. Rubinstein, Jim </a:t>
            </a:r>
            <a:r>
              <a:rPr lang="en-US" sz="1600" dirty="0" err="1"/>
              <a:t>Gemmell</a:t>
            </a:r>
            <a:r>
              <a:rPr lang="en-US" sz="1600" dirty="0"/>
              <a:t>, </a:t>
            </a:r>
            <a:r>
              <a:rPr lang="en-US" sz="1600" dirty="0" err="1"/>
              <a:t>Jiawei</a:t>
            </a:r>
            <a:r>
              <a:rPr lang="en-US" sz="1600" dirty="0"/>
              <a:t> Han: A Bayesian Approach to Discovering Truth from Conflicting Sources for Data Integration. PVLDB 5(6): 550-561 (2012)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5791200"/>
            <a:ext cx="132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# of sources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760670" y="3427669"/>
            <a:ext cx="70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recall</a:t>
            </a:r>
            <a:endParaRPr lang="en-US" sz="1800" dirty="0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325880"/>
            <a:ext cx="6400800" cy="45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53341" y="4267200"/>
            <a:ext cx="1578381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+mn-lt"/>
              </a:rPr>
              <a:t>1-coverage</a:t>
            </a:r>
          </a:p>
          <a:p>
            <a:r>
              <a:rPr lang="en-US" sz="2000" b="0" dirty="0" smtClean="0">
                <a:latin typeface="+mn-lt"/>
              </a:rPr>
              <a:t>top-100: 80%</a:t>
            </a:r>
          </a:p>
          <a:p>
            <a:r>
              <a:rPr lang="en-US" sz="2000" b="0" dirty="0" smtClean="0">
                <a:latin typeface="+mn-lt"/>
              </a:rPr>
              <a:t>top-10K: 95%</a:t>
            </a:r>
          </a:p>
        </p:txBody>
      </p:sp>
      <p:cxnSp>
        <p:nvCxnSpPr>
          <p:cNvPr id="15" name="Straight Connector 14"/>
          <p:cNvCxnSpPr>
            <a:endCxn id="9" idx="1"/>
          </p:cNvCxnSpPr>
          <p:nvPr/>
        </p:nvCxnSpPr>
        <p:spPr bwMode="auto">
          <a:xfrm>
            <a:off x="3581400" y="2362200"/>
            <a:ext cx="1671941" cy="24128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8391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5791200"/>
            <a:ext cx="132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# of sources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760670" y="3427669"/>
            <a:ext cx="70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recall</a:t>
            </a:r>
            <a:endParaRPr lang="en-US" sz="1800" dirty="0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325880"/>
            <a:ext cx="6400800" cy="45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53341" y="4267200"/>
            <a:ext cx="1578381" cy="101566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>
                <a:latin typeface="+mn-lt"/>
              </a:rPr>
              <a:t>5</a:t>
            </a:r>
            <a:r>
              <a:rPr lang="en-US" sz="2000" b="0" dirty="0" smtClean="0">
                <a:latin typeface="+mn-lt"/>
              </a:rPr>
              <a:t>-coverage</a:t>
            </a:r>
          </a:p>
          <a:p>
            <a:r>
              <a:rPr lang="en-US" sz="2000" b="0" dirty="0" smtClean="0">
                <a:latin typeface="+mn-lt"/>
              </a:rPr>
              <a:t>top-100: 35%</a:t>
            </a:r>
          </a:p>
          <a:p>
            <a:r>
              <a:rPr lang="en-US" sz="2000" b="0" dirty="0" smtClean="0">
                <a:latin typeface="+mn-lt"/>
              </a:rPr>
              <a:t>top-10K: 65%</a:t>
            </a:r>
          </a:p>
        </p:txBody>
      </p:sp>
      <p:cxnSp>
        <p:nvCxnSpPr>
          <p:cNvPr id="15" name="Straight Connector 14"/>
          <p:cNvCxnSpPr>
            <a:endCxn id="9" idx="1"/>
          </p:cNvCxnSpPr>
          <p:nvPr/>
        </p:nvCxnSpPr>
        <p:spPr bwMode="auto">
          <a:xfrm>
            <a:off x="4623767" y="3568616"/>
            <a:ext cx="629574" cy="12064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9021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Spread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5791200"/>
            <a:ext cx="1322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# of sources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760670" y="3427669"/>
            <a:ext cx="700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/>
              <a:t>recall</a:t>
            </a:r>
            <a:endParaRPr lang="en-US" sz="1800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325880"/>
            <a:ext cx="6400800" cy="45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4038600"/>
            <a:ext cx="2528193" cy="10156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+mn-lt"/>
              </a:rPr>
              <a:t>All reviews are distinct</a:t>
            </a:r>
          </a:p>
          <a:p>
            <a:r>
              <a:rPr lang="en-US" sz="2000" b="0" dirty="0" smtClean="0">
                <a:latin typeface="+mn-lt"/>
              </a:rPr>
              <a:t>top-100: 65%</a:t>
            </a:r>
          </a:p>
          <a:p>
            <a:r>
              <a:rPr lang="en-US" sz="2000" b="0" dirty="0" smtClean="0">
                <a:latin typeface="+mn-lt"/>
              </a:rPr>
              <a:t>top-1000: </a:t>
            </a:r>
            <a:r>
              <a:rPr lang="en-US" sz="2000" b="0" dirty="0">
                <a:latin typeface="+mn-lt"/>
              </a:rPr>
              <a:t>8</a:t>
            </a:r>
            <a:r>
              <a:rPr lang="en-US" sz="2000" b="0" dirty="0" smtClean="0">
                <a:latin typeface="+mn-lt"/>
              </a:rPr>
              <a:t>5%</a:t>
            </a:r>
          </a:p>
        </p:txBody>
      </p:sp>
      <p:cxnSp>
        <p:nvCxnSpPr>
          <p:cNvPr id="9" name="Straight Connector 8"/>
          <p:cNvCxnSpPr>
            <a:endCxn id="8" idx="1"/>
          </p:cNvCxnSpPr>
          <p:nvPr/>
        </p:nvCxnSpPr>
        <p:spPr bwMode="auto">
          <a:xfrm>
            <a:off x="4267200" y="2971800"/>
            <a:ext cx="304800" cy="15746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3795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Connectivity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How well </a:t>
            </a:r>
            <a:r>
              <a:rPr lang="en-US" dirty="0" smtClean="0"/>
              <a:t>are the sources “connected” </a:t>
            </a:r>
            <a:r>
              <a:rPr lang="en-US" dirty="0"/>
              <a:t>in a given </a:t>
            </a:r>
            <a:r>
              <a:rPr lang="en-US" dirty="0" smtClean="0"/>
              <a:t>domain?</a:t>
            </a:r>
          </a:p>
          <a:p>
            <a:pPr lvl="1"/>
            <a:r>
              <a:rPr lang="en-US" dirty="0" smtClean="0"/>
              <a:t>Do you have to be a search engine to find domain-specific sources?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[DMP12</a:t>
            </a:r>
            <a:r>
              <a:rPr lang="en-US" dirty="0"/>
              <a:t>] </a:t>
            </a:r>
            <a:r>
              <a:rPr lang="en-US" dirty="0" smtClean="0"/>
              <a:t>considered </a:t>
            </a:r>
            <a:r>
              <a:rPr lang="en-US" dirty="0"/>
              <a:t>the entity-source graph for various domains</a:t>
            </a:r>
            <a:endParaRPr lang="en-US" dirty="0" smtClean="0"/>
          </a:p>
          <a:p>
            <a:pPr lvl="1"/>
            <a:r>
              <a:rPr lang="en-US" dirty="0" smtClean="0"/>
              <a:t>Bipartite </a:t>
            </a:r>
            <a:r>
              <a:rPr lang="en-US" dirty="0"/>
              <a:t>graph with entities and </a:t>
            </a:r>
            <a:r>
              <a:rPr lang="en-US" dirty="0" smtClean="0"/>
              <a:t>sources (websites) as </a:t>
            </a:r>
            <a:r>
              <a:rPr lang="en-US" dirty="0"/>
              <a:t>nodes</a:t>
            </a:r>
          </a:p>
          <a:p>
            <a:pPr lvl="1"/>
            <a:r>
              <a:rPr lang="en-US" dirty="0" smtClean="0"/>
              <a:t>Edge </a:t>
            </a:r>
            <a:r>
              <a:rPr lang="en-US" dirty="0"/>
              <a:t>between entity </a:t>
            </a:r>
            <a:r>
              <a:rPr lang="en-US" i="1" dirty="0"/>
              <a:t>e</a:t>
            </a:r>
            <a:r>
              <a:rPr lang="en-US" dirty="0"/>
              <a:t> and </a:t>
            </a:r>
            <a:r>
              <a:rPr lang="en-US" dirty="0" smtClean="0"/>
              <a:t>source </a:t>
            </a:r>
            <a:r>
              <a:rPr lang="en-US" i="1" dirty="0" smtClean="0"/>
              <a:t>s</a:t>
            </a:r>
            <a:r>
              <a:rPr lang="en-US" dirty="0" smtClean="0"/>
              <a:t> </a:t>
            </a:r>
            <a:r>
              <a:rPr lang="en-US" dirty="0"/>
              <a:t>if some webpage in </a:t>
            </a:r>
            <a:r>
              <a:rPr lang="en-US" i="1" dirty="0" smtClean="0"/>
              <a:t>s</a:t>
            </a:r>
            <a:r>
              <a:rPr lang="en-US" dirty="0" smtClean="0"/>
              <a:t> contains </a:t>
            </a:r>
            <a:r>
              <a:rPr lang="en-US" i="1" dirty="0"/>
              <a:t>e</a:t>
            </a:r>
          </a:p>
          <a:p>
            <a:endParaRPr lang="en-US" dirty="0"/>
          </a:p>
          <a:p>
            <a:r>
              <a:rPr lang="en-US" dirty="0" smtClean="0"/>
              <a:t>Methodology of case study:</a:t>
            </a:r>
          </a:p>
          <a:p>
            <a:pPr lvl="1"/>
            <a:r>
              <a:rPr lang="en-US" dirty="0" smtClean="0"/>
              <a:t>Study graph properties, e.g., diameter </a:t>
            </a:r>
            <a:r>
              <a:rPr lang="en-US" dirty="0"/>
              <a:t>and connected components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2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Almost all entities are connected to each other</a:t>
            </a:r>
            <a:endParaRPr lang="en-US" b="0" kern="0" dirty="0"/>
          </a:p>
          <a:p>
            <a:pPr lvl="1"/>
            <a:r>
              <a:rPr lang="en-US" b="0" kern="0" dirty="0" smtClean="0"/>
              <a:t>Largest connected component has more than 99% of entities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Connectivity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178" y="2361683"/>
            <a:ext cx="6386222" cy="373431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7010400" y="2286000"/>
            <a:ext cx="914400" cy="41148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9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What is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Big data integration = Big data + data integration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Data integration: easy access to multiple data </a:t>
            </a:r>
            <a:r>
              <a:rPr lang="en-US" dirty="0" smtClean="0">
                <a:solidFill>
                  <a:srgbClr val="000000"/>
                </a:solidFill>
              </a:rPr>
              <a:t>sources [DHI12]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Virtual: mediated schema, query </a:t>
            </a:r>
            <a:r>
              <a:rPr lang="en-US" dirty="0" smtClean="0">
                <a:solidFill>
                  <a:srgbClr val="000000"/>
                </a:solidFill>
              </a:rPr>
              <a:t>reformulation, </a:t>
            </a:r>
            <a:r>
              <a:rPr lang="en-US" dirty="0">
                <a:solidFill>
                  <a:srgbClr val="000000"/>
                </a:solidFill>
              </a:rPr>
              <a:t>link + fuse answers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Warehouse: materialized data, easy querying, consistency </a:t>
            </a:r>
            <a:r>
              <a:rPr lang="en-US" dirty="0" smtClean="0">
                <a:solidFill>
                  <a:srgbClr val="000000"/>
                </a:solidFill>
              </a:rPr>
              <a:t>issues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Big data in the context of data integration: still about the V’s </a:t>
            </a:r>
            <a:r>
              <a:rPr lang="en-US" b="1" dirty="0" smtClean="0">
                <a:sym typeface="Wingdings" pitchFamily="2" charset="2"/>
              </a:rPr>
              <a:t></a:t>
            </a:r>
            <a:endParaRPr lang="en-US" b="1" dirty="0" smtClean="0"/>
          </a:p>
          <a:p>
            <a:pPr lvl="1"/>
            <a:r>
              <a:rPr lang="en-US" dirty="0" smtClean="0"/>
              <a:t>Size: large </a:t>
            </a:r>
            <a:r>
              <a:rPr lang="en-US" b="1" dirty="0" smtClean="0">
                <a:solidFill>
                  <a:srgbClr val="C00000"/>
                </a:solidFill>
              </a:rPr>
              <a:t>volume </a:t>
            </a:r>
            <a:r>
              <a:rPr lang="en-US" dirty="0" smtClean="0"/>
              <a:t>of sources, changing at high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Complexity: huge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/>
              <a:t> of sources, of questionable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</a:p>
          <a:p>
            <a:pPr lvl="1"/>
            <a:r>
              <a:rPr lang="en-US" dirty="0" smtClean="0"/>
              <a:t>Utility: sources of considerable </a:t>
            </a:r>
            <a:r>
              <a:rPr lang="en-US" b="1" dirty="0" smtClean="0">
                <a:solidFill>
                  <a:srgbClr val="C00000"/>
                </a:solidFill>
              </a:rPr>
              <a:t>value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2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High redundancy and overlap enable use of bootstrapping </a:t>
            </a:r>
          </a:p>
          <a:p>
            <a:pPr lvl="1"/>
            <a:r>
              <a:rPr lang="en-US" b="0" kern="0" dirty="0" smtClean="0"/>
              <a:t>Low diameter ensures that most sources can be found quickly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Connectivity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178" y="2361683"/>
            <a:ext cx="6386222" cy="373431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3962400" y="2286000"/>
            <a:ext cx="914400" cy="41148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953000" y="2286000"/>
            <a:ext cx="914400" cy="41148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8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 Specific Data: 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Spread:</a:t>
            </a:r>
          </a:p>
          <a:p>
            <a:pPr lvl="1"/>
            <a:r>
              <a:rPr lang="en-US" dirty="0" smtClean="0"/>
              <a:t>Even </a:t>
            </a:r>
            <a:r>
              <a:rPr lang="en-US" dirty="0"/>
              <a:t>for domains with </a:t>
            </a:r>
            <a:r>
              <a:rPr lang="en-US" dirty="0" smtClean="0"/>
              <a:t>strong aggregators, </a:t>
            </a:r>
            <a:r>
              <a:rPr lang="en-US" dirty="0"/>
              <a:t>we need to go to the long tail of </a:t>
            </a:r>
            <a:r>
              <a:rPr lang="en-US" dirty="0" smtClean="0"/>
              <a:t>sources to </a:t>
            </a:r>
            <a:r>
              <a:rPr lang="en-US" dirty="0"/>
              <a:t>build a </a:t>
            </a:r>
            <a:r>
              <a:rPr lang="en-US" dirty="0" smtClean="0"/>
              <a:t>reasonably complete database</a:t>
            </a:r>
          </a:p>
          <a:p>
            <a:pPr lvl="1"/>
            <a:r>
              <a:rPr lang="en-US" dirty="0" smtClean="0"/>
              <a:t>Especially true if we want k-coverage for boosting confidence</a:t>
            </a:r>
          </a:p>
          <a:p>
            <a:endParaRPr lang="en-US" dirty="0" smtClean="0"/>
          </a:p>
          <a:p>
            <a:r>
              <a:rPr lang="en-US" dirty="0" smtClean="0"/>
              <a:t>Connectivity:</a:t>
            </a:r>
          </a:p>
          <a:p>
            <a:pPr lvl="1"/>
            <a:r>
              <a:rPr lang="en-US" dirty="0" smtClean="0"/>
              <a:t>Sources in </a:t>
            </a:r>
            <a:r>
              <a:rPr lang="en-US" dirty="0"/>
              <a:t>a domain </a:t>
            </a:r>
            <a:r>
              <a:rPr lang="en-US" dirty="0" smtClean="0"/>
              <a:t>are well-connected</a:t>
            </a:r>
            <a:r>
              <a:rPr lang="en-US" dirty="0"/>
              <a:t>, with a high degree of </a:t>
            </a:r>
            <a:r>
              <a:rPr lang="en-US" dirty="0" smtClean="0"/>
              <a:t>content redundancy </a:t>
            </a:r>
            <a:r>
              <a:rPr lang="en-US" dirty="0"/>
              <a:t>and </a:t>
            </a:r>
            <a:r>
              <a:rPr lang="en-US" dirty="0" smtClean="0"/>
              <a:t>overlap</a:t>
            </a:r>
          </a:p>
          <a:p>
            <a:pPr lvl="1"/>
            <a:r>
              <a:rPr lang="en-US" dirty="0" smtClean="0"/>
              <a:t>Remains true even when head aggregator sources are removed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8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Case Study II: Deep Web Quality [LDL+13]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Study on two domains</a:t>
            </a:r>
          </a:p>
          <a:p>
            <a:pPr lvl="1"/>
            <a:r>
              <a:rPr lang="en-US" dirty="0" smtClean="0"/>
              <a:t>Belief of clean data</a:t>
            </a:r>
          </a:p>
          <a:p>
            <a:pPr lvl="1"/>
            <a:r>
              <a:rPr lang="en-US" dirty="0" smtClean="0"/>
              <a:t>Poor quality data can have big impact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912961"/>
              </p:ext>
            </p:extLst>
          </p:nvPr>
        </p:nvGraphicFramePr>
        <p:xfrm>
          <a:off x="685800" y="3266440"/>
          <a:ext cx="8001000" cy="168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074093"/>
                <a:gridCol w="1164771"/>
                <a:gridCol w="1164771"/>
                <a:gridCol w="1164771"/>
                <a:gridCol w="1164771"/>
                <a:gridCol w="1429623"/>
              </a:tblGrid>
              <a:tr h="5232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#Objects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#Local-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#Global-</a:t>
                      </a:r>
                      <a:r>
                        <a:rPr lang="en-US" dirty="0" err="1" smtClean="0"/>
                        <a:t>attrs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Considered items</a:t>
                      </a:r>
                      <a:endParaRPr lang="en-US" dirty="0"/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1000*20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16000*20</a:t>
                      </a:r>
                    </a:p>
                  </a:txBody>
                  <a:tcPr/>
                </a:tc>
              </a:tr>
              <a:tr h="5232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1200*31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7200*31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83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Is the data consistent?</a:t>
            </a:r>
          </a:p>
          <a:p>
            <a:pPr lvl="1"/>
            <a:r>
              <a:rPr lang="en-US" dirty="0" smtClean="0"/>
              <a:t>Tolerance to 1% value difference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438400"/>
            <a:ext cx="6324600" cy="361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667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Semantic ambiguity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31532"/>
            <a:ext cx="4779437" cy="260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743200" y="3264932"/>
            <a:ext cx="2362200" cy="533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2362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0000"/>
                </a:solidFill>
              </a:rPr>
              <a:t>Yahoo! Finance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29264"/>
            <a:ext cx="3606298" cy="443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181600" y="3341132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1600" y="2579132"/>
            <a:ext cx="3733800" cy="1524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0800" y="1371600"/>
            <a:ext cx="1895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Nasdaq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  <p:sp>
        <p:nvSpPr>
          <p:cNvPr id="15" name="Rectangular Callout 14"/>
          <p:cNvSpPr/>
          <p:nvPr/>
        </p:nvSpPr>
        <p:spPr>
          <a:xfrm>
            <a:off x="1524000" y="5410200"/>
            <a:ext cx="2667000" cy="457200"/>
          </a:xfrm>
          <a:prstGeom prst="wedgeRectCallout">
            <a:avLst>
              <a:gd name="adj1" fmla="val 62315"/>
              <a:gd name="adj2" fmla="val -396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52wk Range: 25.38-95.71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2743200" y="5986818"/>
            <a:ext cx="2362200" cy="457200"/>
          </a:xfrm>
          <a:prstGeom prst="wedgeRectCallout">
            <a:avLst>
              <a:gd name="adj1" fmla="val 161593"/>
              <a:gd name="adj2" fmla="val -5964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52 Wk: 25.38-93.72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5943600" y="4788932"/>
            <a:ext cx="2667000" cy="457200"/>
          </a:xfrm>
          <a:prstGeom prst="wedgeRectCallout">
            <a:avLst>
              <a:gd name="adj1" fmla="val 33807"/>
              <a:gd name="adj2" fmla="val -492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Day’s Range: 93.80-95.71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 animBg="1"/>
      <p:bldP spid="13" grpId="0" animBg="1"/>
      <p:bldP spid="14" grpId="0"/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Unit errors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581150"/>
            <a:ext cx="325755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>
            <a:fillRect/>
          </a:stretch>
        </p:blipFill>
        <p:spPr bwMode="auto">
          <a:xfrm>
            <a:off x="1143000" y="2286000"/>
            <a:ext cx="3429000" cy="451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905000" y="6019800"/>
            <a:ext cx="2971800" cy="160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953249" y="6429375"/>
            <a:ext cx="1409515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3810000" y="4800600"/>
            <a:ext cx="1295400" cy="457200"/>
          </a:xfrm>
          <a:prstGeom prst="wedgeRectCallout">
            <a:avLst>
              <a:gd name="adj1" fmla="val -39661"/>
              <a:gd name="adj2" fmla="val 210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76,821,000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5257800" y="3886200"/>
            <a:ext cx="1295400" cy="457200"/>
          </a:xfrm>
          <a:prstGeom prst="wedgeRectCallout">
            <a:avLst>
              <a:gd name="adj1" fmla="val 93309"/>
              <a:gd name="adj2" fmla="val 4930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76.82B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2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Pure errors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8" y="2590800"/>
            <a:ext cx="274406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31" y="2573784"/>
            <a:ext cx="3654865" cy="344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4"/>
          <a:stretch>
            <a:fillRect/>
          </a:stretch>
        </p:blipFill>
        <p:spPr bwMode="auto">
          <a:xfrm>
            <a:off x="6019800" y="2895600"/>
            <a:ext cx="2783897" cy="31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1066800" y="46482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48000" y="5638800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43600" y="43434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FlightView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0" y="21336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FlightAware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34200" y="2438400"/>
            <a:ext cx="1493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Orbitz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066800" y="3733800"/>
            <a:ext cx="9906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943600" y="5562600"/>
            <a:ext cx="495300" cy="3810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048000" y="5824868"/>
            <a:ext cx="762000" cy="228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838200" y="3200400"/>
            <a:ext cx="1295400" cy="457200"/>
          </a:xfrm>
          <a:prstGeom prst="wedgeRectCallout">
            <a:avLst>
              <a:gd name="adj1" fmla="val 15246"/>
              <a:gd name="adj2" fmla="val 6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6:15 PM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4191000" y="4191000"/>
            <a:ext cx="1295400" cy="457200"/>
          </a:xfrm>
          <a:prstGeom prst="wedgeRectCallout">
            <a:avLst>
              <a:gd name="adj1" fmla="val -90221"/>
              <a:gd name="adj2" fmla="val 2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6:15 PM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7543800" y="3886200"/>
            <a:ext cx="1295400" cy="457200"/>
          </a:xfrm>
          <a:prstGeom prst="wedgeRectCallout">
            <a:avLst>
              <a:gd name="adj1" fmla="val -135065"/>
              <a:gd name="adj2" fmla="val 577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6:22 PM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990600" y="6096000"/>
            <a:ext cx="1295400" cy="457200"/>
          </a:xfrm>
          <a:prstGeom prst="wedgeRectCallout">
            <a:avLst>
              <a:gd name="adj1" fmla="val 25211"/>
              <a:gd name="adj2" fmla="val -311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9:40 PM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0" y="6324600"/>
            <a:ext cx="1295400" cy="457200"/>
          </a:xfrm>
          <a:prstGeom prst="wedgeRectCallout">
            <a:avLst>
              <a:gd name="adj1" fmla="val -52851"/>
              <a:gd name="adj2" fmla="val -106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8:33 PM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6896100" y="6175612"/>
            <a:ext cx="1295400" cy="457200"/>
          </a:xfrm>
          <a:prstGeom prst="wedgeRectCallout">
            <a:avLst>
              <a:gd name="adj1" fmla="val -85065"/>
              <a:gd name="adj2" fmla="val -96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9:54 PM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3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such inconsistency?</a:t>
            </a:r>
          </a:p>
          <a:p>
            <a:pPr lvl="1"/>
            <a:r>
              <a:rPr lang="en-US" dirty="0" smtClean="0"/>
              <a:t>Random sample of 20 data items + 5 items with largest # of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" y="2209800"/>
            <a:ext cx="74295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066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5556" t="16744" r="41111" b="4186"/>
          <a:stretch>
            <a:fillRect/>
          </a:stretch>
        </p:blipFill>
        <p:spPr bwMode="auto">
          <a:xfrm>
            <a:off x="685800" y="2057400"/>
            <a:ext cx="3200400" cy="348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16585" r="50474"/>
          <a:stretch>
            <a:fillRect/>
          </a:stretch>
        </p:blipFill>
        <p:spPr bwMode="auto">
          <a:xfrm>
            <a:off x="1600200" y="2134578"/>
            <a:ext cx="3433456" cy="3453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 t="16534" r="50271" b="5303"/>
          <a:stretch>
            <a:fillRect/>
          </a:stretch>
        </p:blipFill>
        <p:spPr bwMode="auto">
          <a:xfrm>
            <a:off x="2590800" y="2286978"/>
            <a:ext cx="349054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 l="13274" t="16670" r="38053"/>
          <a:stretch>
            <a:fillRect/>
          </a:stretch>
        </p:blipFill>
        <p:spPr bwMode="auto">
          <a:xfrm>
            <a:off x="3429000" y="2844354"/>
            <a:ext cx="3124200" cy="319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 t="16788" r="61638"/>
          <a:stretch>
            <a:fillRect/>
          </a:stretch>
        </p:blipFill>
        <p:spPr bwMode="auto">
          <a:xfrm>
            <a:off x="4724400" y="3045514"/>
            <a:ext cx="2590800" cy="335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BE"/>
              </a:buClr>
            </a:pPr>
            <a:r>
              <a:rPr lang="nn-NO" b="0" dirty="0" err="1" smtClean="0">
                <a:solidFill>
                  <a:srgbClr val="000000"/>
                </a:solidFill>
              </a:rPr>
              <a:t>Copying</a:t>
            </a:r>
            <a:r>
              <a:rPr lang="nn-NO" b="0" dirty="0" smtClean="0">
                <a:solidFill>
                  <a:srgbClr val="000000"/>
                </a:solidFill>
              </a:rPr>
              <a:t> </a:t>
            </a:r>
            <a:r>
              <a:rPr lang="nn-NO" b="0" dirty="0" err="1" smtClean="0">
                <a:solidFill>
                  <a:srgbClr val="000000"/>
                </a:solidFill>
              </a:rPr>
              <a:t>between</a:t>
            </a:r>
            <a:r>
              <a:rPr lang="nn-NO" b="0" dirty="0" smtClean="0">
                <a:solidFill>
                  <a:srgbClr val="000000"/>
                </a:solidFill>
              </a:rPr>
              <a:t> </a:t>
            </a:r>
            <a:r>
              <a:rPr lang="nn-NO" b="0" dirty="0" err="1" smtClean="0">
                <a:solidFill>
                  <a:srgbClr val="000000"/>
                </a:solidFill>
              </a:rPr>
              <a:t>sources</a:t>
            </a:r>
            <a:r>
              <a:rPr lang="nn-NO" b="0" dirty="0" smtClean="0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658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nn-NO" dirty="0" smtClean="0"/>
              <a:t>Copying on </a:t>
            </a:r>
            <a:r>
              <a:rPr lang="nn-NO" dirty="0" err="1" smtClean="0"/>
              <a:t>erroneous</a:t>
            </a:r>
            <a:r>
              <a:rPr lang="nn-NO" dirty="0" smtClean="0"/>
              <a:t> data?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1" y="2427727"/>
            <a:ext cx="8991599" cy="298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001000" y="2286000"/>
            <a:ext cx="838200" cy="3124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6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Why do we need big data integration?</a:t>
            </a:r>
          </a:p>
          <a:p>
            <a:pPr lvl="1"/>
            <a:r>
              <a:rPr lang="en-US" dirty="0" smtClean="0"/>
              <a:t>How has “small” data integration been done?</a:t>
            </a:r>
          </a:p>
          <a:p>
            <a:pPr lvl="1"/>
            <a:r>
              <a:rPr lang="en-US" dirty="0" smtClean="0"/>
              <a:t>Challenges in big data integration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Schema alignment</a:t>
            </a:r>
          </a:p>
          <a:p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Record linkage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Emerging topics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3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820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Quality: 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Deep Web data has considerable inconsistency</a:t>
            </a:r>
          </a:p>
          <a:p>
            <a:pPr lvl="1"/>
            <a:r>
              <a:rPr lang="en-US" dirty="0" smtClean="0"/>
              <a:t>Even in domains </a:t>
            </a:r>
            <a:r>
              <a:rPr lang="en-US" dirty="0"/>
              <a:t>where </a:t>
            </a:r>
            <a:r>
              <a:rPr lang="en-US" dirty="0" smtClean="0"/>
              <a:t>poor </a:t>
            </a:r>
            <a:r>
              <a:rPr lang="en-US" dirty="0"/>
              <a:t>quality data can have big </a:t>
            </a:r>
            <a:r>
              <a:rPr lang="en-US" dirty="0" smtClean="0"/>
              <a:t>impact</a:t>
            </a:r>
          </a:p>
          <a:p>
            <a:pPr lvl="1"/>
            <a:r>
              <a:rPr lang="en-US" dirty="0" smtClean="0"/>
              <a:t>Semantics ambiguity, out of date data, unexplainable errors</a:t>
            </a:r>
          </a:p>
          <a:p>
            <a:endParaRPr lang="en-US" dirty="0" smtClean="0"/>
          </a:p>
          <a:p>
            <a:r>
              <a:rPr lang="en-US" dirty="0" smtClean="0"/>
              <a:t>Deep Web sources often copy from each other</a:t>
            </a:r>
          </a:p>
          <a:p>
            <a:pPr lvl="1"/>
            <a:r>
              <a:rPr lang="en-US" dirty="0" smtClean="0"/>
              <a:t>Copying can happen on erroneous data, spreading poor quality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31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Number of structured sources: </a:t>
            </a:r>
            <a:r>
              <a:rPr lang="en-US" b="1" dirty="0" smtClean="0">
                <a:solidFill>
                  <a:srgbClr val="C00000"/>
                </a:solidFill>
              </a:rPr>
              <a:t>Volume</a:t>
            </a:r>
          </a:p>
          <a:p>
            <a:pPr lvl="1"/>
            <a:r>
              <a:rPr lang="en-US" dirty="0" smtClean="0"/>
              <a:t>Millions of websites with domain specific structured data [DMP12]</a:t>
            </a:r>
          </a:p>
          <a:p>
            <a:pPr lvl="1"/>
            <a:r>
              <a:rPr lang="en-US" dirty="0" smtClean="0"/>
              <a:t>154 million high quality relational tables on the web [CHW+08]</a:t>
            </a:r>
          </a:p>
          <a:p>
            <a:pPr lvl="1"/>
            <a:r>
              <a:rPr lang="en-US" dirty="0" smtClean="0"/>
              <a:t>10s of millions of high quality deep web sources [MKK+08]</a:t>
            </a:r>
          </a:p>
          <a:p>
            <a:pPr lvl="1"/>
            <a:r>
              <a:rPr lang="en-US" dirty="0" smtClean="0"/>
              <a:t>10s of millions of useful relational tables from web lists [EMH09]</a:t>
            </a:r>
          </a:p>
          <a:p>
            <a:endParaRPr lang="en-US" dirty="0"/>
          </a:p>
          <a:p>
            <a:r>
              <a:rPr lang="en-US" dirty="0" smtClean="0"/>
              <a:t>Challenges:</a:t>
            </a:r>
          </a:p>
          <a:p>
            <a:pPr lvl="1"/>
            <a:r>
              <a:rPr lang="en-US" dirty="0"/>
              <a:t>Difficult to do schema </a:t>
            </a:r>
            <a:r>
              <a:rPr lang="en-US" dirty="0" smtClean="0"/>
              <a:t>alignment</a:t>
            </a:r>
          </a:p>
          <a:p>
            <a:pPr lvl="1"/>
            <a:r>
              <a:rPr lang="en-US" dirty="0" smtClean="0"/>
              <a:t>Expensive </a:t>
            </a:r>
            <a:r>
              <a:rPr lang="en-US" dirty="0"/>
              <a:t>to warehouse all the integrated data </a:t>
            </a:r>
            <a:endParaRPr lang="en-US" dirty="0" smtClean="0"/>
          </a:p>
          <a:p>
            <a:pPr lvl="1"/>
            <a:r>
              <a:rPr lang="en-US" dirty="0" smtClean="0"/>
              <a:t>Infeasible to support virtual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4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Rate of change in structured sources: </a:t>
            </a:r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endParaRPr lang="en-US" dirty="0" smtClean="0"/>
          </a:p>
          <a:p>
            <a:pPr lvl="1"/>
            <a:r>
              <a:rPr lang="en-US" dirty="0" smtClean="0"/>
              <a:t>43,000 – 96,000 deep web sources (with HTML forms) [B01]</a:t>
            </a:r>
          </a:p>
          <a:p>
            <a:pPr lvl="1"/>
            <a:r>
              <a:rPr lang="en-US" dirty="0" smtClean="0"/>
              <a:t>450,000 databases, 1.25M query interfaces on the web [CHZ05]</a:t>
            </a:r>
          </a:p>
          <a:p>
            <a:pPr lvl="1"/>
            <a:r>
              <a:rPr lang="en-US" dirty="0" smtClean="0"/>
              <a:t>10s of millions of high quality deep web sources [MKK+08]</a:t>
            </a:r>
          </a:p>
          <a:p>
            <a:pPr lvl="1"/>
            <a:r>
              <a:rPr lang="en-US" dirty="0" smtClean="0"/>
              <a:t>Many sources provide rapidly changing data, e.g., stock prices</a:t>
            </a:r>
          </a:p>
          <a:p>
            <a:endParaRPr lang="en-US" dirty="0"/>
          </a:p>
          <a:p>
            <a:r>
              <a:rPr lang="en-US" dirty="0" smtClean="0"/>
              <a:t>Challenges: </a:t>
            </a:r>
          </a:p>
          <a:p>
            <a:pPr lvl="1"/>
            <a:r>
              <a:rPr lang="en-US" dirty="0" smtClean="0"/>
              <a:t>Difficult to understand evolution of semantics</a:t>
            </a:r>
          </a:p>
          <a:p>
            <a:pPr lvl="1"/>
            <a:r>
              <a:rPr lang="en-US" dirty="0" smtClean="0"/>
              <a:t>Extremely expensive to warehouse data history</a:t>
            </a:r>
          </a:p>
          <a:p>
            <a:pPr lvl="1"/>
            <a:r>
              <a:rPr lang="en-US" dirty="0" smtClean="0"/>
              <a:t>Infeasible to capture rapid data changes in a timely fashion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73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Representation differences among sources: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828800"/>
            <a:ext cx="2474526" cy="49530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914400" y="2438400"/>
            <a:ext cx="3378556" cy="1981200"/>
            <a:chOff x="202844" y="2780498"/>
            <a:chExt cx="3378556" cy="1981200"/>
          </a:xfrm>
        </p:grpSpPr>
        <p:sp>
          <p:nvSpPr>
            <p:cNvPr id="29" name="Rectangle 28"/>
            <p:cNvSpPr/>
            <p:nvPr/>
          </p:nvSpPr>
          <p:spPr>
            <a:xfrm>
              <a:off x="213087" y="2780498"/>
              <a:ext cx="3352800" cy="1981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dirty="0" smtClean="0"/>
                <a:t>Free-text extractors</a:t>
              </a:r>
              <a:endParaRPr lang="en-US" sz="1600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844" y="3122596"/>
              <a:ext cx="3378556" cy="1639102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822687" y="3466298"/>
              <a:ext cx="7620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37087" y="3466298"/>
              <a:ext cx="609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46687" y="3466298"/>
              <a:ext cx="914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356087" y="3847298"/>
              <a:ext cx="19812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422887" y="3999698"/>
              <a:ext cx="1066800" cy="1524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13087" y="4152098"/>
              <a:ext cx="8382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51287" y="4152098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209029" y="4152098"/>
              <a:ext cx="5334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13087" y="4502372"/>
              <a:ext cx="990600" cy="22860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13087" y="3649424"/>
              <a:ext cx="609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564201" y="3639182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127487" y="3999698"/>
              <a:ext cx="228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888644" y="4152098"/>
              <a:ext cx="1576842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660887" y="4533098"/>
              <a:ext cx="1752600" cy="0"/>
            </a:xfrm>
            <a:prstGeom prst="line">
              <a:avLst/>
            </a:prstGeom>
            <a:ln>
              <a:solidFill>
                <a:srgbClr val="6600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l="5587" r="5450"/>
          <a:stretch/>
        </p:blipFill>
        <p:spPr>
          <a:xfrm>
            <a:off x="1503351" y="2133600"/>
            <a:ext cx="5818983" cy="393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Why is it Challenging?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Poor data quality of deep web sources [LDL+13]: </a:t>
            </a:r>
            <a:r>
              <a:rPr lang="en-US" b="1" dirty="0" smtClean="0">
                <a:solidFill>
                  <a:srgbClr val="C00000"/>
                </a:solidFill>
              </a:rPr>
              <a:t>Veracity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43000" y="1981201"/>
            <a:ext cx="6858001" cy="4495800"/>
            <a:chOff x="1143000" y="1981201"/>
            <a:chExt cx="6858001" cy="4495800"/>
          </a:xfrm>
        </p:grpSpPr>
        <p:grpSp>
          <p:nvGrpSpPr>
            <p:cNvPr id="10" name="Group 9"/>
            <p:cNvGrpSpPr/>
            <p:nvPr/>
          </p:nvGrpSpPr>
          <p:grpSpPr>
            <a:xfrm>
              <a:off x="1143000" y="2209801"/>
              <a:ext cx="3505201" cy="1676400"/>
              <a:chOff x="533400" y="2413326"/>
              <a:chExt cx="4114801" cy="1777673"/>
            </a:xfrm>
          </p:grpSpPr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2925" y="2413326"/>
                <a:ext cx="4105276" cy="177767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2" name="Rectangle 21"/>
              <p:cNvSpPr/>
              <p:nvPr/>
            </p:nvSpPr>
            <p:spPr>
              <a:xfrm>
                <a:off x="533400" y="2895600"/>
                <a:ext cx="3399896" cy="381274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029200" y="1981201"/>
              <a:ext cx="2971801" cy="4495800"/>
              <a:chOff x="5475274" y="2359094"/>
              <a:chExt cx="3363927" cy="5084293"/>
            </a:xfrm>
          </p:grpSpPr>
          <p:pic>
            <p:nvPicPr>
              <p:cNvPr id="17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1" y="2359094"/>
                <a:ext cx="3352800" cy="508429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5475274" y="24384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5638800" y="34290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486400" y="5638800"/>
                <a:ext cx="1992326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295400" y="4267200"/>
              <a:ext cx="2637896" cy="2209800"/>
              <a:chOff x="838200" y="4724400"/>
              <a:chExt cx="3352800" cy="2721748"/>
            </a:xfrm>
          </p:grpSpPr>
          <p:pic>
            <p:nvPicPr>
              <p:cNvPr id="14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200" y="4753523"/>
                <a:ext cx="3352800" cy="269262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838200" y="4724400"/>
                <a:ext cx="2057400" cy="3810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838200" y="6553200"/>
                <a:ext cx="914400" cy="22860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Arrow Connector 12"/>
            <p:cNvCxnSpPr>
              <a:stCxn id="16" idx="3"/>
              <a:endCxn id="20" idx="1"/>
            </p:cNvCxnSpPr>
            <p:nvPr/>
          </p:nvCxnSpPr>
          <p:spPr>
            <a:xfrm flipV="1">
              <a:off x="2014826" y="4982360"/>
              <a:ext cx="3024203" cy="862452"/>
            </a:xfrm>
            <a:prstGeom prst="straightConnector1">
              <a:avLst/>
            </a:prstGeom>
            <a:ln w="28575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377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Schema alignment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Techniques for big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/>
              <a:t>Record linkage</a:t>
            </a:r>
          </a:p>
          <a:p>
            <a:endParaRPr lang="en-US" dirty="0"/>
          </a:p>
          <a:p>
            <a:r>
              <a:rPr lang="en-US" dirty="0" smtClean="0"/>
              <a:t>Data fusion</a:t>
            </a:r>
          </a:p>
          <a:p>
            <a:endParaRPr lang="en-US" dirty="0"/>
          </a:p>
          <a:p>
            <a:r>
              <a:rPr lang="en-US" dirty="0" smtClean="0"/>
              <a:t>Emerging topics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structure (e.g., shape)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7" y="243840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4224" y="419123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610378" y="2438400"/>
            <a:ext cx="1439916" cy="1031875"/>
            <a:chOff x="2610378" y="2438400"/>
            <a:chExt cx="1439916" cy="1031875"/>
          </a:xfrm>
        </p:grpSpPr>
        <p:pic>
          <p:nvPicPr>
            <p:cNvPr id="20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0378" y="2438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 bwMode="auto">
            <a:xfrm>
              <a:off x="3094343" y="29259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3475343" y="30783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399143" y="28878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20651" y="4217649"/>
            <a:ext cx="1414463" cy="1184821"/>
            <a:chOff x="4720651" y="4217649"/>
            <a:chExt cx="1414463" cy="1184821"/>
          </a:xfrm>
        </p:grpSpPr>
        <p:pic>
          <p:nvPicPr>
            <p:cNvPr id="19" name="Picture 5" descr="C:\Users\divesh\Desktop\jigsaw puzzle piece re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651" y="4217649"/>
              <a:ext cx="1414463" cy="1184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/>
            <p:cNvSpPr/>
            <p:nvPr/>
          </p:nvSpPr>
          <p:spPr bwMode="auto">
            <a:xfrm>
              <a:off x="5201178" y="465225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532743" y="47547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cxnSp>
        <p:nvCxnSpPr>
          <p:cNvPr id="31" name="Straight Connector 30"/>
          <p:cNvCxnSpPr/>
          <p:nvPr/>
        </p:nvCxnSpPr>
        <p:spPr bwMode="auto">
          <a:xfrm>
            <a:off x="3336314" y="3581400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302156" y="3628599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65215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atching based on </a:t>
            </a:r>
            <a:r>
              <a:rPr lang="en-US" dirty="0"/>
              <a:t>structure (e.g</a:t>
            </a:r>
            <a:r>
              <a:rPr lang="en-US" dirty="0" smtClean="0"/>
              <a:t>., </a:t>
            </a:r>
            <a:r>
              <a:rPr lang="en-US" dirty="0"/>
              <a:t>shape)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4" descr="C:\Users\divesh\Desktop\jigsaw puzzle piece bl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7" y="2438400"/>
            <a:ext cx="1224643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divesh\Desktop\jigsaw puzzle piece red-curv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84224" y="4191235"/>
            <a:ext cx="1292224" cy="109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610378" y="2438400"/>
            <a:ext cx="1439916" cy="1031875"/>
            <a:chOff x="2610378" y="2438400"/>
            <a:chExt cx="1439916" cy="1031875"/>
          </a:xfrm>
        </p:grpSpPr>
        <p:pic>
          <p:nvPicPr>
            <p:cNvPr id="20" name="Picture 3" descr="C:\Users\divesh\Desktop\jigsaw puzzle piece orang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0378" y="2438400"/>
              <a:ext cx="1439916" cy="103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/>
            <p:cNvSpPr/>
            <p:nvPr/>
          </p:nvSpPr>
          <p:spPr bwMode="auto">
            <a:xfrm>
              <a:off x="3094343" y="29259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3475343" y="30783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3399143" y="28878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20651" y="4217649"/>
            <a:ext cx="1414463" cy="1184821"/>
            <a:chOff x="4720651" y="4217649"/>
            <a:chExt cx="1414463" cy="1184821"/>
          </a:xfrm>
        </p:grpSpPr>
        <p:pic>
          <p:nvPicPr>
            <p:cNvPr id="19" name="Picture 5" descr="C:\Users\divesh\Desktop\jigsaw puzzle piece re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651" y="4217649"/>
              <a:ext cx="1414463" cy="1184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26"/>
            <p:cNvSpPr/>
            <p:nvPr/>
          </p:nvSpPr>
          <p:spPr bwMode="auto">
            <a:xfrm>
              <a:off x="5201178" y="4652257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532743" y="4754770"/>
              <a:ext cx="125635" cy="1143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cxnSp>
        <p:nvCxnSpPr>
          <p:cNvPr id="31" name="Straight Connector 30"/>
          <p:cNvCxnSpPr/>
          <p:nvPr/>
        </p:nvCxnSpPr>
        <p:spPr bwMode="auto">
          <a:xfrm rot="5400000">
            <a:off x="4457700" y="2781300"/>
            <a:ext cx="0" cy="3810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343400" y="2971800"/>
            <a:ext cx="279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0326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 [BBR11]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Enables linkage, fusion to be semantically meaningful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406982"/>
              </p:ext>
            </p:extLst>
          </p:nvPr>
        </p:nvGraphicFramePr>
        <p:xfrm>
          <a:off x="3733800" y="2438400"/>
          <a:ext cx="4876800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hAddr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oAddr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phone,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email)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</a:t>
                      </a:r>
                      <a:r>
                        <a:rPr lang="en-US" baseline="0" dirty="0" err="1" smtClean="0"/>
                        <a:t>resPh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workPh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pPh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wPh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wAddr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75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44394"/>
              </p:ext>
            </p:extLst>
          </p:nvPr>
        </p:nvGraphicFramePr>
        <p:xfrm>
          <a:off x="3733800" y="2438400"/>
          <a:ext cx="4876800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hAddr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oAddr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phone,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email)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</a:t>
                      </a:r>
                      <a:r>
                        <a:rPr lang="en-US" baseline="0" dirty="0" err="1" smtClean="0"/>
                        <a:t>resPh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workPh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pPh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wPh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wAddr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Enables domain specific modeling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solidFill>
            <a:schemeClr val="accent1"/>
          </a:solidFill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573764"/>
              </p:ext>
            </p:extLst>
          </p:nvPr>
        </p:nvGraphicFramePr>
        <p:xfrm>
          <a:off x="3733800" y="2438400"/>
          <a:ext cx="4876800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hAddr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oAddr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phone,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email)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</a:t>
                      </a:r>
                      <a:r>
                        <a:rPr lang="en-US" baseline="0" dirty="0" err="1" smtClean="0"/>
                        <a:t>resPh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workPh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pPh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wPh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wAddr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</a:t>
                      </a:r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pP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pA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wP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wA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Oval 23"/>
          <p:cNvSpPr/>
          <p:nvPr/>
        </p:nvSpPr>
        <p:spPr bwMode="auto">
          <a:xfrm>
            <a:off x="6507480" y="2819400"/>
            <a:ext cx="883920" cy="36576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1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Building web-scale knowledge bases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33400" y="1981200"/>
            <a:ext cx="4114800" cy="2579132"/>
            <a:chOff x="533400" y="1981200"/>
            <a:chExt cx="4114800" cy="257913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" y="1981200"/>
              <a:ext cx="4114800" cy="221043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19200" y="4191000"/>
              <a:ext cx="25730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Google knowledge graph</a:t>
              </a:r>
              <a:endParaRPr lang="en-US" sz="1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410200" y="1295400"/>
            <a:ext cx="3633639" cy="1664732"/>
            <a:chOff x="5105400" y="2133600"/>
            <a:chExt cx="3633639" cy="1664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0200" y="2133600"/>
              <a:ext cx="2959305" cy="93986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791200" y="3048000"/>
              <a:ext cx="2229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MSR knowledge base</a:t>
              </a:r>
              <a:endParaRPr lang="en-US" sz="1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3429000"/>
              <a:ext cx="3633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/>
                <a:t>A Little Knowledge Goes a Long </a:t>
              </a:r>
              <a:r>
                <a:rPr lang="en-US" sz="1800" b="0" dirty="0" smtClean="0"/>
                <a:t>Way</a:t>
              </a:r>
              <a:r>
                <a:rPr lang="en-US" b="0" dirty="0" smtClean="0"/>
                <a:t>.</a:t>
              </a:r>
              <a:endParaRPr lang="en-US" b="0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4572000"/>
            <a:ext cx="2667000" cy="1377696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9600" y="4754456"/>
            <a:ext cx="4572000" cy="1798744"/>
            <a:chOff x="609600" y="4754456"/>
            <a:chExt cx="4572000" cy="179874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" y="5167779"/>
              <a:ext cx="4572000" cy="138542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600" y="4754456"/>
              <a:ext cx="1206644" cy="41332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5994400" y="3200400"/>
            <a:ext cx="2321624" cy="1524000"/>
            <a:chOff x="5994400" y="3048000"/>
            <a:chExt cx="2321624" cy="1524000"/>
          </a:xfrm>
        </p:grpSpPr>
        <p:pic>
          <p:nvPicPr>
            <p:cNvPr id="14338" name="Picture 2" descr="C:\Users\divesh\Desktop\rtw_icon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4400" y="3048000"/>
              <a:ext cx="1625600" cy="152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7620000" y="3505200"/>
              <a:ext cx="6960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NELL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40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Identifies correspondences between schema attributes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solidFill>
            <a:schemeClr val="accent1"/>
          </a:solidFill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851550"/>
              </p:ext>
            </p:extLst>
          </p:nvPr>
        </p:nvGraphicFramePr>
        <p:xfrm>
          <a:off x="3733800" y="2438400"/>
          <a:ext cx="4876800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hAddr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oAddr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phone,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email)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</a:t>
                      </a:r>
                      <a:r>
                        <a:rPr lang="en-US" baseline="0" dirty="0" err="1" smtClean="0"/>
                        <a:t>resPh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workPh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pPh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wPh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wAddr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</a:t>
                      </a:r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pP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pA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wP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wA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46452"/>
              </p:ext>
            </p:extLst>
          </p:nvPr>
        </p:nvGraphicFramePr>
        <p:xfrm>
          <a:off x="3733800" y="4648200"/>
          <a:ext cx="4876800" cy="1463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MSAM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MS.n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S1.name, S2.name, S3a.name, …</a:t>
                      </a:r>
                    </a:p>
                    <a:p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MS.pP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: S1.hPhone, S3b.resPh, S4.pPh</a:t>
                      </a:r>
                      <a:endParaRPr lang="en-US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MS.pA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: S1.hAddr, S4.pAddr</a:t>
                      </a:r>
                    </a:p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MS.wP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: S1.oPhone,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S2.phone, …</a:t>
                      </a:r>
                    </a:p>
                    <a:p>
                      <a:pPr marL="0" indent="0">
                        <a:buFont typeface="Symbol" pitchFamily="18" charset="2"/>
                        <a:buNone/>
                      </a:pP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MS.wA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: S1.oAddr, S2.addr, S5.wAddr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983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Three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Schema alignment: mediated schema + matching + mapping</a:t>
            </a:r>
          </a:p>
          <a:p>
            <a:pPr lvl="1"/>
            <a:r>
              <a:rPr lang="en-US" dirty="0" smtClean="0"/>
              <a:t>Specifies transformation between records in different schemas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914400" y="2590800"/>
            <a:ext cx="2438400" cy="762000"/>
            <a:chOff x="914400" y="2590800"/>
            <a:chExt cx="2438400" cy="762000"/>
          </a:xfrm>
          <a:noFill/>
        </p:grpSpPr>
        <p:sp>
          <p:nvSpPr>
            <p:cNvPr id="55" name="Rounded Rectangle 54"/>
            <p:cNvSpPr/>
            <p:nvPr/>
          </p:nvSpPr>
          <p:spPr bwMode="auto">
            <a:xfrm>
              <a:off x="914400" y="25908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89477" y="2743200"/>
              <a:ext cx="231582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 Mediated Schema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14400" y="3962400"/>
            <a:ext cx="2438400" cy="762000"/>
            <a:chOff x="914400" y="3962400"/>
            <a:chExt cx="2438400" cy="762000"/>
          </a:xfrm>
          <a:noFill/>
        </p:grpSpPr>
        <p:sp>
          <p:nvSpPr>
            <p:cNvPr id="58" name="Rounded Rectangle 57"/>
            <p:cNvSpPr/>
            <p:nvPr/>
          </p:nvSpPr>
          <p:spPr bwMode="auto">
            <a:xfrm>
              <a:off x="914400" y="39624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70341" y="4141113"/>
              <a:ext cx="2354107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Attribute Matching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14400" y="5334000"/>
            <a:ext cx="2438400" cy="762000"/>
            <a:chOff x="1371600" y="5029200"/>
            <a:chExt cx="2438400" cy="762000"/>
          </a:xfrm>
          <a:solidFill>
            <a:schemeClr val="accent1"/>
          </a:solidFill>
        </p:grpSpPr>
        <p:sp>
          <p:nvSpPr>
            <p:cNvPr id="61" name="Rounded Rectangle 60"/>
            <p:cNvSpPr/>
            <p:nvPr/>
          </p:nvSpPr>
          <p:spPr bwMode="auto">
            <a:xfrm>
              <a:off x="1371600" y="5029200"/>
              <a:ext cx="2438400" cy="762000"/>
            </a:xfrm>
            <a:prstGeom prst="round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24008" y="5207913"/>
              <a:ext cx="2161169" cy="430887"/>
            </a:xfrm>
            <a:prstGeom prst="rect">
              <a:avLst/>
            </a:prstGeom>
            <a:grpFill/>
            <a:ln w="12700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b="0" dirty="0" smtClean="0">
                  <a:solidFill>
                    <a:srgbClr val="000000"/>
                  </a:solidFill>
                </a:rPr>
                <a:t>Schema Mapping</a:t>
              </a:r>
              <a:endParaRPr lang="en-US" sz="2200" b="0" dirty="0">
                <a:solidFill>
                  <a:srgbClr val="000000"/>
                </a:solidFill>
              </a:endParaRPr>
            </a:p>
          </p:txBody>
        </p:sp>
      </p:grpSp>
      <p:sp>
        <p:nvSpPr>
          <p:cNvPr id="63" name="Down Arrow 62"/>
          <p:cNvSpPr/>
          <p:nvPr/>
        </p:nvSpPr>
        <p:spPr bwMode="auto">
          <a:xfrm>
            <a:off x="1905000" y="33528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4" name="Down Arrow 63"/>
          <p:cNvSpPr/>
          <p:nvPr/>
        </p:nvSpPr>
        <p:spPr bwMode="auto">
          <a:xfrm>
            <a:off x="1905000" y="4724400"/>
            <a:ext cx="381000" cy="6096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26595"/>
              </p:ext>
            </p:extLst>
          </p:nvPr>
        </p:nvGraphicFramePr>
        <p:xfrm>
          <a:off x="3733800" y="4648200"/>
          <a:ext cx="4876800" cy="1310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MSSM</a:t>
                      </a:r>
                    </a:p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(GAV)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MS(n,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 :- S1(n,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MS(n, _, _,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 :- S2(n,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MS(n,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_,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_) :- S3a(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n), S3b(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MS(n,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_, _) :- S4(n,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pA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MS(n, _, _,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 :- S5(n,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wP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</a:rPr>
                        <a:t>wA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32058"/>
              </p:ext>
            </p:extLst>
          </p:nvPr>
        </p:nvGraphicFramePr>
        <p:xfrm>
          <a:off x="3733800" y="2438400"/>
          <a:ext cx="4876800" cy="2225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79423"/>
                <a:gridCol w="399737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hAddr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oPhone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oAddr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phone,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addr</a:t>
                      </a:r>
                      <a:r>
                        <a:rPr lang="en-US" baseline="0" dirty="0" smtClean="0"/>
                        <a:t>, email)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(id, name);</a:t>
                      </a:r>
                      <a:r>
                        <a:rPr lang="en-US" baseline="0" dirty="0" smtClean="0"/>
                        <a:t> b: (id, </a:t>
                      </a:r>
                      <a:r>
                        <a:rPr lang="en-US" baseline="0" dirty="0" err="1" smtClean="0"/>
                        <a:t>resPh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workPh</a:t>
                      </a:r>
                      <a:r>
                        <a:rPr lang="en-US" baseline="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pPh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(name, </a:t>
                      </a:r>
                      <a:r>
                        <a:rPr lang="en-US" dirty="0" err="1" smtClean="0"/>
                        <a:t>wPh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wAddr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MS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(n, </a:t>
                      </a:r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pP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,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pA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wP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wA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83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Schema alignment</a:t>
            </a:r>
          </a:p>
          <a:p>
            <a:pPr lvl="1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Overview</a:t>
            </a:r>
          </a:p>
          <a:p>
            <a:pPr lvl="1"/>
            <a:r>
              <a:rPr lang="en-US" dirty="0"/>
              <a:t>Techniques for big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Record linkage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Emerging topics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BDI: Schema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Volume, Variety</a:t>
            </a:r>
          </a:p>
          <a:p>
            <a:pPr lvl="1"/>
            <a:r>
              <a:rPr lang="en-US" dirty="0"/>
              <a:t>Integrating deep web query interfaces [WYD+04, CHZ05</a:t>
            </a:r>
            <a:r>
              <a:rPr lang="en-US" dirty="0" smtClean="0"/>
              <a:t>]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/>
              <a:t>Crawl, index deep web data [MKK+08]</a:t>
            </a:r>
          </a:p>
          <a:p>
            <a:pPr lvl="1"/>
            <a:r>
              <a:rPr lang="en-US" dirty="0"/>
              <a:t>Extract structured data from web tables [CHW+08, LSC10, PS12, DFG+12] and web lists [GS09, EMH09]</a:t>
            </a:r>
          </a:p>
          <a:p>
            <a:pPr lvl="1"/>
            <a:r>
              <a:rPr lang="en-US" dirty="0" err="1" smtClean="0"/>
              <a:t>Dataspace</a:t>
            </a:r>
            <a:r>
              <a:rPr lang="en-US" dirty="0" smtClean="0"/>
              <a:t> systems [FHM05, HFM06</a:t>
            </a:r>
            <a:r>
              <a:rPr lang="en-US" dirty="0"/>
              <a:t>,</a:t>
            </a:r>
            <a:r>
              <a:rPr lang="en-US" dirty="0" smtClean="0"/>
              <a:t> DHY07]</a:t>
            </a:r>
          </a:p>
          <a:p>
            <a:pPr lvl="1"/>
            <a:r>
              <a:rPr lang="en-US" dirty="0" smtClean="0"/>
              <a:t>Keyword search based data integration [TJM+08]</a:t>
            </a:r>
          </a:p>
          <a:p>
            <a:endParaRPr lang="en-US" dirty="0" smtClean="0"/>
          </a:p>
          <a:p>
            <a:r>
              <a:rPr lang="en-US" b="1" dirty="0">
                <a:solidFill>
                  <a:srgbClr val="C00000"/>
                </a:solidFill>
              </a:rPr>
              <a:t>Velocity</a:t>
            </a:r>
          </a:p>
          <a:p>
            <a:pPr lvl="1"/>
            <a:r>
              <a:rPr lang="en-US" dirty="0"/>
              <a:t>Keyword search-based dynamic data integration [TIP10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2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pace of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Now: keyword search over </a:t>
            </a:r>
            <a:r>
              <a:rPr lang="en-US" b="1" dirty="0" smtClean="0">
                <a:solidFill>
                  <a:srgbClr val="C00000"/>
                </a:solidFill>
              </a:rPr>
              <a:t>all</a:t>
            </a:r>
            <a:r>
              <a:rPr lang="en-US" dirty="0" smtClean="0"/>
              <a:t> data sources 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Keywords used to query, integrate </a:t>
            </a:r>
            <a:r>
              <a:rPr lang="en-US" dirty="0">
                <a:solidFill>
                  <a:srgbClr val="000000"/>
                </a:solidFill>
              </a:rPr>
              <a:t>sources </a:t>
            </a:r>
            <a:r>
              <a:rPr lang="en-US" dirty="0" smtClean="0">
                <a:solidFill>
                  <a:srgbClr val="000000"/>
                </a:solidFill>
              </a:rPr>
              <a:t>[CHW+08, TJM+08]</a:t>
            </a:r>
          </a:p>
          <a:p>
            <a:endParaRPr lang="en-US" dirty="0"/>
          </a:p>
          <a:p>
            <a:r>
              <a:rPr lang="en-US" dirty="0" smtClean="0"/>
              <a:t>Now and soon: automatic </a:t>
            </a:r>
            <a:r>
              <a:rPr lang="en-US" b="1" dirty="0" smtClean="0">
                <a:solidFill>
                  <a:srgbClr val="C00000"/>
                </a:solidFill>
              </a:rPr>
              <a:t>lightweight </a:t>
            </a:r>
            <a:r>
              <a:rPr lang="en-US" dirty="0" smtClean="0"/>
              <a:t>integration</a:t>
            </a:r>
          </a:p>
          <a:p>
            <a:pPr lvl="1"/>
            <a:r>
              <a:rPr lang="en-US" dirty="0"/>
              <a:t>Model uncertainty: probabilistic schema, mappings [DDH09, DHY07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Cluster sources, enable domain specific integration [CHZ05]</a:t>
            </a:r>
          </a:p>
          <a:p>
            <a:endParaRPr lang="en-US" dirty="0" smtClean="0"/>
          </a:p>
          <a:p>
            <a:r>
              <a:rPr lang="en-US" dirty="0" smtClean="0"/>
              <a:t>Tomorrow: full-fledged semantic data integration across domains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pace of Strategies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057400" y="1524000"/>
            <a:ext cx="6248400" cy="35052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9295" y="5562600"/>
            <a:ext cx="3284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Level of Semantic Integration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988798" y="5086290"/>
            <a:ext cx="6450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Low	                                      Medium                                        High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 rot="-5400000">
            <a:off x="-811706" y="3097707"/>
            <a:ext cx="3699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Availability of Integration Results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 rot="-5400000">
            <a:off x="-19760" y="3067763"/>
            <a:ext cx="364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Now	             Soon         Tomorrow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181600" y="1752600"/>
            <a:ext cx="30069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0" dirty="0" smtClean="0"/>
              <a:t>Full semantic integration</a:t>
            </a:r>
            <a:endParaRPr lang="en-US" sz="2200" b="0" dirty="0"/>
          </a:p>
        </p:txBody>
      </p:sp>
      <p:sp>
        <p:nvSpPr>
          <p:cNvPr id="11" name="TextBox 10"/>
          <p:cNvSpPr txBox="1"/>
          <p:nvPr/>
        </p:nvSpPr>
        <p:spPr>
          <a:xfrm>
            <a:off x="2438400" y="4445913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0" dirty="0" smtClean="0"/>
              <a:t>Keyword Search</a:t>
            </a:r>
            <a:endParaRPr lang="en-US" sz="2200" b="0" dirty="0"/>
          </a:p>
        </p:txBody>
      </p:sp>
      <p:sp>
        <p:nvSpPr>
          <p:cNvPr id="12" name="TextBox 11"/>
          <p:cNvSpPr txBox="1"/>
          <p:nvPr/>
        </p:nvSpPr>
        <p:spPr>
          <a:xfrm>
            <a:off x="2969747" y="4064913"/>
            <a:ext cx="28976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0" dirty="0" smtClean="0"/>
              <a:t>Probabilistic</a:t>
            </a:r>
            <a:r>
              <a:rPr lang="en-US" sz="2200" b="0" dirty="0"/>
              <a:t> I</a:t>
            </a:r>
            <a:r>
              <a:rPr lang="en-US" sz="2200" b="0" dirty="0" smtClean="0"/>
              <a:t>ntegration</a:t>
            </a:r>
            <a:endParaRPr lang="en-US" sz="22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3045212" y="3302913"/>
            <a:ext cx="3812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0" dirty="0" smtClean="0"/>
              <a:t>Domain Specific </a:t>
            </a:r>
            <a:r>
              <a:rPr lang="en-US" sz="2200" b="0" dirty="0"/>
              <a:t>I</a:t>
            </a:r>
            <a:r>
              <a:rPr lang="en-US" sz="2200" b="0" dirty="0" smtClean="0"/>
              <a:t>ntegration</a:t>
            </a:r>
            <a:endParaRPr 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29649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Dataspace</a:t>
            </a:r>
            <a:r>
              <a:rPr lang="en-US" dirty="0" smtClean="0"/>
              <a:t> Approach [FHM05, HFM06]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SDI approach (as-is) is infeasible for BDI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unacceptable up-front modeling cost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Velocity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expensive to maintain integration results</a:t>
            </a:r>
          </a:p>
          <a:p>
            <a:endParaRPr lang="en-US" dirty="0"/>
          </a:p>
          <a:p>
            <a:r>
              <a:rPr lang="en-US" dirty="0" smtClean="0"/>
              <a:t>Key insight: </a:t>
            </a:r>
            <a:r>
              <a:rPr lang="en-US" b="1" dirty="0" smtClean="0">
                <a:solidFill>
                  <a:srgbClr val="C00000"/>
                </a:solidFill>
              </a:rPr>
              <a:t>pay-as-you-go</a:t>
            </a:r>
            <a:r>
              <a:rPr lang="en-US" dirty="0" smtClean="0"/>
              <a:t> approach may be feasible</a:t>
            </a:r>
          </a:p>
          <a:p>
            <a:pPr lvl="1"/>
            <a:r>
              <a:rPr lang="en-US" dirty="0" smtClean="0"/>
              <a:t>Start with simple, universally useful service</a:t>
            </a:r>
          </a:p>
          <a:p>
            <a:pPr lvl="1"/>
            <a:r>
              <a:rPr lang="en-US" dirty="0" smtClean="0"/>
              <a:t>Iteratively add complexity when and where needed [JFH08]</a:t>
            </a:r>
          </a:p>
          <a:p>
            <a:endParaRPr lang="en-US" dirty="0"/>
          </a:p>
          <a:p>
            <a:r>
              <a:rPr lang="en-US" dirty="0" smtClean="0"/>
              <a:t>Approach has worked for RDBMS, Web, </a:t>
            </a:r>
            <a:r>
              <a:rPr lang="en-US" dirty="0" err="1" smtClean="0"/>
              <a:t>Hadoop</a:t>
            </a:r>
            <a:r>
              <a:rPr lang="en-US" dirty="0" smtClean="0"/>
              <a:t> …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0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305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Bootstrapping DI Systems [DDH08]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Thesis: completely automated data integration is feasible, but …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eed to model uncertainty about semantics of attributes in sources</a:t>
            </a:r>
          </a:p>
          <a:p>
            <a:endParaRPr lang="en-US" dirty="0"/>
          </a:p>
          <a:p>
            <a:r>
              <a:rPr lang="en-US" dirty="0" smtClean="0"/>
              <a:t>Automatically create a mediated schema from a set of sources</a:t>
            </a:r>
          </a:p>
          <a:p>
            <a:pPr lvl="1"/>
            <a:r>
              <a:rPr lang="en-US" dirty="0" smtClean="0"/>
              <a:t>Uncertainty → probabilistic mediated schemas</a:t>
            </a:r>
          </a:p>
          <a:p>
            <a:pPr lvl="1"/>
            <a:r>
              <a:rPr lang="en-US" dirty="0" smtClean="0"/>
              <a:t>P-mediated schemas offer benefits in modeling uncertainty</a:t>
            </a:r>
          </a:p>
          <a:p>
            <a:endParaRPr lang="en-US" dirty="0"/>
          </a:p>
          <a:p>
            <a:r>
              <a:rPr lang="en-US" dirty="0" smtClean="0"/>
              <a:t>Automatically create mappings from sources to mediated schema</a:t>
            </a:r>
          </a:p>
          <a:p>
            <a:pPr lvl="1"/>
            <a:r>
              <a:rPr lang="en-US" dirty="0" smtClean="0"/>
              <a:t>Probabilistic mappings use weighted attribute correspondences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7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Mediated Schemas [DDH08]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Mediated schemas: automatically created by inspecting sources</a:t>
            </a:r>
          </a:p>
          <a:p>
            <a:pPr lvl="1"/>
            <a:r>
              <a:rPr lang="en-US" dirty="0" smtClean="0"/>
              <a:t>Clustering of source attributes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Volume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variety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of sources → uncertainty in accuracy of clustering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S1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77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S4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177534"/>
            <a:ext cx="764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name     </a:t>
            </a:r>
            <a:r>
              <a:rPr lang="en-US" sz="1800" b="0" dirty="0" err="1" smtClean="0">
                <a:solidFill>
                  <a:srgbClr val="000000"/>
                </a:solidFill>
              </a:rPr>
              <a:t>hPhone</a:t>
            </a:r>
            <a:r>
              <a:rPr lang="en-US" sz="1800" b="0" dirty="0" smtClean="0">
                <a:solidFill>
                  <a:srgbClr val="000000"/>
                </a:solidFill>
              </a:rPr>
              <a:t>    </a:t>
            </a:r>
            <a:r>
              <a:rPr lang="en-US" sz="1800" b="0" dirty="0" err="1" smtClean="0">
                <a:solidFill>
                  <a:srgbClr val="000000"/>
                </a:solidFill>
              </a:rPr>
              <a:t>hAddr</a:t>
            </a:r>
            <a:r>
              <a:rPr lang="en-US" sz="1800" b="0" dirty="0" smtClean="0">
                <a:solidFill>
                  <a:srgbClr val="000000"/>
                </a:solidFill>
              </a:rPr>
              <a:t>    </a:t>
            </a:r>
            <a:r>
              <a:rPr lang="en-US" sz="1800" b="0" dirty="0" err="1" smtClean="0">
                <a:solidFill>
                  <a:srgbClr val="000000"/>
                </a:solidFill>
              </a:rPr>
              <a:t>oPhone</a:t>
            </a:r>
            <a:r>
              <a:rPr lang="en-US" sz="1800" b="0" dirty="0" smtClean="0">
                <a:solidFill>
                  <a:srgbClr val="000000"/>
                </a:solidFill>
              </a:rPr>
              <a:t>      </a:t>
            </a:r>
            <a:r>
              <a:rPr lang="en-US" sz="1800" b="0" dirty="0" err="1" smtClean="0">
                <a:solidFill>
                  <a:srgbClr val="000000"/>
                </a:solidFill>
              </a:rPr>
              <a:t>oAddr</a:t>
            </a:r>
            <a:r>
              <a:rPr lang="en-US" sz="1800" b="0" dirty="0" smtClean="0">
                <a:solidFill>
                  <a:srgbClr val="000000"/>
                </a:solidFill>
              </a:rPr>
              <a:t>                     name       </a:t>
            </a:r>
            <a:r>
              <a:rPr lang="en-US" sz="1800" b="0" dirty="0" err="1" smtClean="0">
                <a:solidFill>
                  <a:srgbClr val="000000"/>
                </a:solidFill>
              </a:rPr>
              <a:t>pPh</a:t>
            </a:r>
            <a:r>
              <a:rPr lang="en-US" sz="1800" b="0" dirty="0" smtClean="0">
                <a:solidFill>
                  <a:srgbClr val="000000"/>
                </a:solidFill>
              </a:rPr>
              <a:t>      </a:t>
            </a:r>
            <a:r>
              <a:rPr lang="en-US" sz="1800" b="0" dirty="0" err="1" smtClean="0">
                <a:solidFill>
                  <a:srgbClr val="000000"/>
                </a:solidFill>
              </a:rPr>
              <a:t>pAddr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62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514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943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7818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539240" y="2177534"/>
            <a:ext cx="876414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7574280" y="21775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18" name="Straight Arrow Connector 17"/>
          <p:cNvCxnSpPr>
            <a:stCxn id="5" idx="1"/>
            <a:endCxn id="9" idx="0"/>
          </p:cNvCxnSpPr>
          <p:nvPr/>
        </p:nvCxnSpPr>
        <p:spPr bwMode="auto">
          <a:xfrm flipH="1">
            <a:off x="1104900" y="1632466"/>
            <a:ext cx="15621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6" idx="3"/>
            <a:endCxn id="16" idx="0"/>
          </p:cNvCxnSpPr>
          <p:nvPr/>
        </p:nvCxnSpPr>
        <p:spPr bwMode="auto">
          <a:xfrm>
            <a:off x="7315200" y="1632466"/>
            <a:ext cx="6248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1" name="Straight Connector 20"/>
          <p:cNvCxnSpPr>
            <a:endCxn id="15" idx="0"/>
          </p:cNvCxnSpPr>
          <p:nvPr/>
        </p:nvCxnSpPr>
        <p:spPr bwMode="auto">
          <a:xfrm flipH="1">
            <a:off x="1977447" y="1817132"/>
            <a:ext cx="880053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6" idx="2"/>
            <a:endCxn id="12" idx="0"/>
          </p:cNvCxnSpPr>
          <p:nvPr/>
        </p:nvCxnSpPr>
        <p:spPr bwMode="auto">
          <a:xfrm>
            <a:off x="7111458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6" idx="1"/>
            <a:endCxn id="11" idx="0"/>
          </p:cNvCxnSpPr>
          <p:nvPr/>
        </p:nvCxnSpPr>
        <p:spPr bwMode="auto">
          <a:xfrm flipH="1">
            <a:off x="6286500" y="16324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9" name="Freeform 28"/>
          <p:cNvSpPr/>
          <p:nvPr/>
        </p:nvSpPr>
        <p:spPr bwMode="auto">
          <a:xfrm>
            <a:off x="110490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3276600" y="2177534"/>
            <a:ext cx="9144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4282440" y="21775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43" name="Straight Arrow Connector 42"/>
          <p:cNvCxnSpPr>
            <a:stCxn id="5" idx="3"/>
            <a:endCxn id="39" idx="0"/>
          </p:cNvCxnSpPr>
          <p:nvPr/>
        </p:nvCxnSpPr>
        <p:spPr bwMode="auto">
          <a:xfrm>
            <a:off x="3074484" y="1632466"/>
            <a:ext cx="161943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46" name="Straight Connector 45"/>
          <p:cNvCxnSpPr>
            <a:stCxn id="5" idx="2"/>
            <a:endCxn id="38" idx="0"/>
          </p:cNvCxnSpPr>
          <p:nvPr/>
        </p:nvCxnSpPr>
        <p:spPr bwMode="auto">
          <a:xfrm>
            <a:off x="2870742" y="1817132"/>
            <a:ext cx="863058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9" name="Straight Connector 48"/>
          <p:cNvCxnSpPr>
            <a:stCxn id="5" idx="2"/>
            <a:endCxn id="10" idx="0"/>
          </p:cNvCxnSpPr>
          <p:nvPr/>
        </p:nvCxnSpPr>
        <p:spPr bwMode="auto">
          <a:xfrm flipH="1">
            <a:off x="2857500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2" name="Freeform 51"/>
          <p:cNvSpPr/>
          <p:nvPr/>
        </p:nvSpPr>
        <p:spPr bwMode="auto">
          <a:xfrm>
            <a:off x="198973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0000E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282793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3733800" y="2590800"/>
            <a:ext cx="3430997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0000E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5" name="Freeform 54"/>
          <p:cNvSpPr/>
          <p:nvPr/>
        </p:nvSpPr>
        <p:spPr bwMode="auto">
          <a:xfrm>
            <a:off x="4693920" y="2590800"/>
            <a:ext cx="330708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42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29" grpId="0" animBg="1"/>
      <p:bldP spid="38" grpId="0" animBg="1"/>
      <p:bldP spid="3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Mediated Schemas [DDH08]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876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Example P-mediated schema </a:t>
            </a:r>
            <a:r>
              <a:rPr lang="en-US" dirty="0" smtClean="0"/>
              <a:t>MS</a:t>
            </a:r>
          </a:p>
          <a:p>
            <a:pPr lvl="1"/>
            <a:r>
              <a:rPr lang="en-US" dirty="0"/>
              <a:t>M1</a:t>
            </a:r>
            <a:r>
              <a:rPr lang="en-US" dirty="0" smtClean="0"/>
              <a:t>({name}, {</a:t>
            </a:r>
            <a:r>
              <a:rPr lang="en-US" dirty="0" err="1" smtClean="0"/>
              <a:t>hPhone</a:t>
            </a:r>
            <a:r>
              <a:rPr lang="en-US" dirty="0" smtClean="0"/>
              <a:t>, </a:t>
            </a:r>
            <a:r>
              <a:rPr lang="en-US" dirty="0" err="1" smtClean="0"/>
              <a:t>pPh</a:t>
            </a:r>
            <a:r>
              <a:rPr lang="en-US" dirty="0" smtClean="0"/>
              <a:t>}, {</a:t>
            </a:r>
            <a:r>
              <a:rPr lang="en-US" dirty="0" err="1" smtClean="0"/>
              <a:t>oPhone</a:t>
            </a:r>
            <a:r>
              <a:rPr lang="en-US" dirty="0" smtClean="0"/>
              <a:t>}, {</a:t>
            </a:r>
            <a:r>
              <a:rPr lang="en-US" dirty="0" err="1" smtClean="0"/>
              <a:t>hAddr</a:t>
            </a:r>
            <a:r>
              <a:rPr lang="en-US" dirty="0" smtClean="0"/>
              <a:t>, </a:t>
            </a:r>
            <a:r>
              <a:rPr lang="en-US" dirty="0" err="1" smtClean="0"/>
              <a:t>pAddr</a:t>
            </a:r>
            <a:r>
              <a:rPr lang="en-US" dirty="0" smtClean="0"/>
              <a:t>}, {</a:t>
            </a:r>
            <a:r>
              <a:rPr lang="en-US" dirty="0" err="1" smtClean="0"/>
              <a:t>oAddr</a:t>
            </a:r>
            <a:r>
              <a:rPr lang="en-US" dirty="0" smtClean="0"/>
              <a:t>})</a:t>
            </a:r>
          </a:p>
          <a:p>
            <a:pPr lvl="1"/>
            <a:r>
              <a:rPr lang="en-US" dirty="0" smtClean="0"/>
              <a:t>M2({name}, {</a:t>
            </a:r>
            <a:r>
              <a:rPr lang="en-US" dirty="0" err="1" smtClean="0"/>
              <a:t>hPhone</a:t>
            </a:r>
            <a:r>
              <a:rPr lang="en-US" dirty="0" smtClean="0"/>
              <a:t>}, {</a:t>
            </a:r>
            <a:r>
              <a:rPr lang="en-US" dirty="0" err="1" smtClean="0"/>
              <a:t>pPh</a:t>
            </a:r>
            <a:r>
              <a:rPr lang="en-US" dirty="0" smtClean="0"/>
              <a:t>, </a:t>
            </a:r>
            <a:r>
              <a:rPr lang="en-US" dirty="0" err="1" smtClean="0"/>
              <a:t>oPhone</a:t>
            </a:r>
            <a:r>
              <a:rPr lang="en-US" dirty="0" smtClean="0"/>
              <a:t>}, {</a:t>
            </a:r>
            <a:r>
              <a:rPr lang="en-US" dirty="0" err="1" smtClean="0"/>
              <a:t>hAddr</a:t>
            </a:r>
            <a:r>
              <a:rPr lang="en-US" dirty="0" smtClean="0"/>
              <a:t>}, {</a:t>
            </a:r>
            <a:r>
              <a:rPr lang="en-US" dirty="0" err="1" smtClean="0"/>
              <a:t>pAddr</a:t>
            </a:r>
            <a:r>
              <a:rPr lang="en-US" dirty="0" smtClean="0"/>
              <a:t>, </a:t>
            </a:r>
            <a:r>
              <a:rPr lang="en-US" dirty="0" err="1" smtClean="0"/>
              <a:t>oAddr</a:t>
            </a:r>
            <a:r>
              <a:rPr lang="en-US" dirty="0" smtClean="0"/>
              <a:t>})</a:t>
            </a:r>
          </a:p>
          <a:p>
            <a:pPr lvl="1"/>
            <a:r>
              <a:rPr lang="en-US" dirty="0" smtClean="0"/>
              <a:t>M3({name}, {</a:t>
            </a:r>
            <a:r>
              <a:rPr lang="en-US" dirty="0" err="1" smtClean="0"/>
              <a:t>hPhone</a:t>
            </a:r>
            <a:r>
              <a:rPr lang="en-US" dirty="0" smtClean="0"/>
              <a:t>, </a:t>
            </a:r>
            <a:r>
              <a:rPr lang="en-US" dirty="0" err="1" smtClean="0"/>
              <a:t>pPh</a:t>
            </a:r>
            <a:r>
              <a:rPr lang="en-US" dirty="0" smtClean="0"/>
              <a:t>}, {</a:t>
            </a:r>
            <a:r>
              <a:rPr lang="en-US" dirty="0" err="1" smtClean="0"/>
              <a:t>oPhone</a:t>
            </a:r>
            <a:r>
              <a:rPr lang="en-US" dirty="0" smtClean="0"/>
              <a:t>}, {</a:t>
            </a:r>
            <a:r>
              <a:rPr lang="en-US" dirty="0" err="1" smtClean="0"/>
              <a:t>hAddr</a:t>
            </a:r>
            <a:r>
              <a:rPr lang="en-US" dirty="0" smtClean="0"/>
              <a:t>}, {</a:t>
            </a:r>
            <a:r>
              <a:rPr lang="en-US" dirty="0" err="1" smtClean="0"/>
              <a:t>pAddr</a:t>
            </a:r>
            <a:r>
              <a:rPr lang="en-US" dirty="0" smtClean="0"/>
              <a:t>}, {</a:t>
            </a:r>
            <a:r>
              <a:rPr lang="en-US" dirty="0" err="1" smtClean="0"/>
              <a:t>oAddr</a:t>
            </a:r>
            <a:r>
              <a:rPr lang="en-US" dirty="0" smtClean="0"/>
              <a:t>})</a:t>
            </a:r>
          </a:p>
          <a:p>
            <a:pPr lvl="1"/>
            <a:r>
              <a:rPr lang="en-US" dirty="0" smtClean="0"/>
              <a:t>M4({name}, {</a:t>
            </a:r>
            <a:r>
              <a:rPr lang="en-US" dirty="0" err="1" smtClean="0"/>
              <a:t>hPhone</a:t>
            </a:r>
            <a:r>
              <a:rPr lang="en-US" dirty="0" smtClean="0"/>
              <a:t>}, {</a:t>
            </a:r>
            <a:r>
              <a:rPr lang="en-US" dirty="0" err="1" smtClean="0"/>
              <a:t>pPh</a:t>
            </a:r>
            <a:r>
              <a:rPr lang="en-US" dirty="0" smtClean="0"/>
              <a:t>, </a:t>
            </a:r>
            <a:r>
              <a:rPr lang="en-US" dirty="0" err="1" smtClean="0"/>
              <a:t>oPhone</a:t>
            </a:r>
            <a:r>
              <a:rPr lang="en-US" dirty="0" smtClean="0"/>
              <a:t>}, {</a:t>
            </a:r>
            <a:r>
              <a:rPr lang="en-US" dirty="0" err="1" smtClean="0"/>
              <a:t>hAddr</a:t>
            </a:r>
            <a:r>
              <a:rPr lang="en-US" dirty="0" smtClean="0"/>
              <a:t>}, {</a:t>
            </a:r>
            <a:r>
              <a:rPr lang="en-US" dirty="0" err="1" smtClean="0"/>
              <a:t>pAddr</a:t>
            </a:r>
            <a:r>
              <a:rPr lang="en-US" dirty="0" smtClean="0"/>
              <a:t>}, {</a:t>
            </a:r>
            <a:r>
              <a:rPr lang="en-US" dirty="0" err="1" smtClean="0"/>
              <a:t>oAddr</a:t>
            </a:r>
            <a:r>
              <a:rPr lang="en-US" dirty="0" smtClean="0"/>
              <a:t>})</a:t>
            </a:r>
          </a:p>
          <a:p>
            <a:pPr lvl="1"/>
            <a:r>
              <a:rPr lang="en-US" dirty="0" smtClean="0"/>
              <a:t>MS = {(M1, 0.6), (M2, 0.4)}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S1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7716" y="1447800"/>
            <a:ext cx="40748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S4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177534"/>
            <a:ext cx="764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000000"/>
                </a:solidFill>
              </a:rPr>
              <a:t>name     </a:t>
            </a:r>
            <a:r>
              <a:rPr lang="en-US" sz="1800" b="0" dirty="0" err="1" smtClean="0">
                <a:solidFill>
                  <a:srgbClr val="000000"/>
                </a:solidFill>
              </a:rPr>
              <a:t>hPhone</a:t>
            </a:r>
            <a:r>
              <a:rPr lang="en-US" sz="1800" b="0" dirty="0" smtClean="0">
                <a:solidFill>
                  <a:srgbClr val="000000"/>
                </a:solidFill>
              </a:rPr>
              <a:t>    </a:t>
            </a:r>
            <a:r>
              <a:rPr lang="en-US" sz="1800" b="0" dirty="0" err="1" smtClean="0">
                <a:solidFill>
                  <a:srgbClr val="000000"/>
                </a:solidFill>
              </a:rPr>
              <a:t>hAddr</a:t>
            </a:r>
            <a:r>
              <a:rPr lang="en-US" sz="1800" b="0" dirty="0" smtClean="0">
                <a:solidFill>
                  <a:srgbClr val="000000"/>
                </a:solidFill>
              </a:rPr>
              <a:t>    </a:t>
            </a:r>
            <a:r>
              <a:rPr lang="en-US" sz="1800" b="0" dirty="0" err="1" smtClean="0">
                <a:solidFill>
                  <a:srgbClr val="000000"/>
                </a:solidFill>
              </a:rPr>
              <a:t>oPhone</a:t>
            </a:r>
            <a:r>
              <a:rPr lang="en-US" sz="1800" b="0" dirty="0" smtClean="0">
                <a:solidFill>
                  <a:srgbClr val="000000"/>
                </a:solidFill>
              </a:rPr>
              <a:t>      </a:t>
            </a:r>
            <a:r>
              <a:rPr lang="en-US" sz="1800" b="0" dirty="0" err="1" smtClean="0">
                <a:solidFill>
                  <a:srgbClr val="000000"/>
                </a:solidFill>
              </a:rPr>
              <a:t>oAddr</a:t>
            </a:r>
            <a:r>
              <a:rPr lang="en-US" sz="1800" b="0" dirty="0" smtClean="0">
                <a:solidFill>
                  <a:srgbClr val="000000"/>
                </a:solidFill>
              </a:rPr>
              <a:t>                     name       </a:t>
            </a:r>
            <a:r>
              <a:rPr lang="en-US" sz="1800" b="0" dirty="0" err="1" smtClean="0">
                <a:solidFill>
                  <a:srgbClr val="000000"/>
                </a:solidFill>
              </a:rPr>
              <a:t>pPh</a:t>
            </a:r>
            <a:r>
              <a:rPr lang="en-US" sz="1800" b="0" dirty="0" smtClean="0">
                <a:solidFill>
                  <a:srgbClr val="000000"/>
                </a:solidFill>
              </a:rPr>
              <a:t>      </a:t>
            </a:r>
            <a:r>
              <a:rPr lang="en-US" sz="1800" b="0" dirty="0" err="1" smtClean="0">
                <a:solidFill>
                  <a:srgbClr val="000000"/>
                </a:solidFill>
              </a:rPr>
              <a:t>pAddr</a:t>
            </a:r>
            <a:endParaRPr lang="en-US" sz="1800" b="0" dirty="0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620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514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9436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781800" y="2177534"/>
            <a:ext cx="6858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1539240" y="2177534"/>
            <a:ext cx="876414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7574280" y="2177534"/>
            <a:ext cx="73152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18" name="Straight Arrow Connector 17"/>
          <p:cNvCxnSpPr>
            <a:stCxn id="5" idx="1"/>
            <a:endCxn id="9" idx="0"/>
          </p:cNvCxnSpPr>
          <p:nvPr/>
        </p:nvCxnSpPr>
        <p:spPr bwMode="auto">
          <a:xfrm flipH="1">
            <a:off x="1104900" y="1632466"/>
            <a:ext cx="156210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6" idx="3"/>
            <a:endCxn id="16" idx="0"/>
          </p:cNvCxnSpPr>
          <p:nvPr/>
        </p:nvCxnSpPr>
        <p:spPr bwMode="auto">
          <a:xfrm>
            <a:off x="7315200" y="1632466"/>
            <a:ext cx="624840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1" name="Straight Connector 20"/>
          <p:cNvCxnSpPr>
            <a:endCxn id="15" idx="0"/>
          </p:cNvCxnSpPr>
          <p:nvPr/>
        </p:nvCxnSpPr>
        <p:spPr bwMode="auto">
          <a:xfrm flipH="1">
            <a:off x="1977447" y="1817132"/>
            <a:ext cx="880053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2" name="Straight Connector 21"/>
          <p:cNvCxnSpPr>
            <a:stCxn id="6" idx="2"/>
            <a:endCxn id="12" idx="0"/>
          </p:cNvCxnSpPr>
          <p:nvPr/>
        </p:nvCxnSpPr>
        <p:spPr bwMode="auto">
          <a:xfrm>
            <a:off x="7111458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" name="Straight Connector 23"/>
          <p:cNvCxnSpPr>
            <a:stCxn id="6" idx="1"/>
            <a:endCxn id="11" idx="0"/>
          </p:cNvCxnSpPr>
          <p:nvPr/>
        </p:nvCxnSpPr>
        <p:spPr bwMode="auto">
          <a:xfrm flipH="1">
            <a:off x="6286500" y="1632466"/>
            <a:ext cx="621216" cy="54506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9" name="Freeform 28"/>
          <p:cNvSpPr/>
          <p:nvPr/>
        </p:nvSpPr>
        <p:spPr bwMode="auto">
          <a:xfrm>
            <a:off x="110490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3276600" y="2177534"/>
            <a:ext cx="91440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4282440" y="2177534"/>
            <a:ext cx="822960" cy="4132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43" name="Straight Arrow Connector 42"/>
          <p:cNvCxnSpPr>
            <a:stCxn id="5" idx="3"/>
            <a:endCxn id="39" idx="0"/>
          </p:cNvCxnSpPr>
          <p:nvPr/>
        </p:nvCxnSpPr>
        <p:spPr bwMode="auto">
          <a:xfrm>
            <a:off x="3074484" y="1632466"/>
            <a:ext cx="1619436" cy="5450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46" name="Straight Connector 45"/>
          <p:cNvCxnSpPr>
            <a:stCxn id="5" idx="2"/>
            <a:endCxn id="38" idx="0"/>
          </p:cNvCxnSpPr>
          <p:nvPr/>
        </p:nvCxnSpPr>
        <p:spPr bwMode="auto">
          <a:xfrm>
            <a:off x="2870742" y="1817132"/>
            <a:ext cx="863058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49" name="Straight Connector 48"/>
          <p:cNvCxnSpPr>
            <a:stCxn id="5" idx="2"/>
            <a:endCxn id="10" idx="0"/>
          </p:cNvCxnSpPr>
          <p:nvPr/>
        </p:nvCxnSpPr>
        <p:spPr bwMode="auto">
          <a:xfrm flipH="1">
            <a:off x="2857500" y="1817132"/>
            <a:ext cx="13242" cy="3604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2" name="Freeform 51"/>
          <p:cNvSpPr/>
          <p:nvPr/>
        </p:nvSpPr>
        <p:spPr bwMode="auto">
          <a:xfrm>
            <a:off x="198973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0000E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3" name="Freeform 52"/>
          <p:cNvSpPr/>
          <p:nvPr/>
        </p:nvSpPr>
        <p:spPr bwMode="auto">
          <a:xfrm>
            <a:off x="2827930" y="2590800"/>
            <a:ext cx="517307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3733800" y="2590800"/>
            <a:ext cx="3430997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0000E0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5" name="Freeform 54"/>
          <p:cNvSpPr/>
          <p:nvPr/>
        </p:nvSpPr>
        <p:spPr bwMode="auto">
          <a:xfrm>
            <a:off x="4693920" y="2590800"/>
            <a:ext cx="3307080" cy="640080"/>
          </a:xfrm>
          <a:custGeom>
            <a:avLst/>
            <a:gdLst>
              <a:gd name="connsiteX0" fmla="*/ 0 w 5145206"/>
              <a:gd name="connsiteY0" fmla="*/ 27296 h 1037260"/>
              <a:gd name="connsiteX1" fmla="*/ 2579427 w 5145206"/>
              <a:gd name="connsiteY1" fmla="*/ 1037230 h 1037260"/>
              <a:gd name="connsiteX2" fmla="*/ 5145206 w 5145206"/>
              <a:gd name="connsiteY2" fmla="*/ 0 h 103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45206" h="1037260">
                <a:moveTo>
                  <a:pt x="0" y="27296"/>
                </a:moveTo>
                <a:cubicBezTo>
                  <a:pt x="860946" y="534537"/>
                  <a:pt x="1721893" y="1041779"/>
                  <a:pt x="2579427" y="1037230"/>
                </a:cubicBezTo>
                <a:cubicBezTo>
                  <a:pt x="3436961" y="1032681"/>
                  <a:pt x="5145206" y="0"/>
                  <a:pt x="5145206" y="0"/>
                </a:cubicBezTo>
              </a:path>
            </a:pathLst>
          </a:custGeom>
          <a:noFill/>
          <a:ln w="28575" cap="flat" cmpd="sng" algn="ctr">
            <a:solidFill>
              <a:srgbClr val="FF33CC"/>
            </a:solidFill>
            <a:prstDash val="dash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29" grpId="0" animBg="1"/>
      <p:bldP spid="38" grpId="0" animBg="1"/>
      <p:bldP spid="39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Reasoning over linked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905000"/>
            <a:ext cx="7086600" cy="467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8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 [DHY07, DDH08]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95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Mapping between P-mediated schema and a source schema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Example mappings between M1 and S1</a:t>
            </a:r>
          </a:p>
          <a:p>
            <a:pPr lvl="1"/>
            <a:r>
              <a:rPr lang="en-US" dirty="0" smtClean="0"/>
              <a:t>G1({</a:t>
            </a:r>
            <a:r>
              <a:rPr lang="en-US" b="1" dirty="0" smtClean="0">
                <a:solidFill>
                  <a:srgbClr val="C00000"/>
                </a:solidFill>
              </a:rPr>
              <a:t>M1.n</a:t>
            </a:r>
            <a:r>
              <a:rPr lang="en-US" dirty="0" smtClean="0"/>
              <a:t>, name</a:t>
            </a:r>
            <a:r>
              <a:rPr lang="en-US" dirty="0"/>
              <a:t>}, </a:t>
            </a:r>
            <a:r>
              <a:rPr lang="en-US" dirty="0" smtClean="0"/>
              <a:t>{</a:t>
            </a:r>
            <a:r>
              <a:rPr lang="en-US" b="1" dirty="0" smtClean="0">
                <a:solidFill>
                  <a:srgbClr val="C00000"/>
                </a:solidFill>
              </a:rPr>
              <a:t>M1.phP</a:t>
            </a:r>
            <a:r>
              <a:rPr lang="en-US" dirty="0" smtClean="0"/>
              <a:t>, </a:t>
            </a:r>
            <a:r>
              <a:rPr lang="en-US" dirty="0" err="1" smtClean="0"/>
              <a:t>hPhone</a:t>
            </a:r>
            <a:r>
              <a:rPr lang="en-US" dirty="0" smtClean="0"/>
              <a:t>}, {</a:t>
            </a:r>
            <a:r>
              <a:rPr lang="en-US" b="1" dirty="0" smtClean="0">
                <a:solidFill>
                  <a:srgbClr val="C00000"/>
                </a:solidFill>
              </a:rPr>
              <a:t>M1.phA</a:t>
            </a:r>
            <a:r>
              <a:rPr lang="en-US" dirty="0" smtClean="0"/>
              <a:t>, </a:t>
            </a:r>
            <a:r>
              <a:rPr lang="en-US" dirty="0" err="1" smtClean="0"/>
              <a:t>hAddr</a:t>
            </a:r>
            <a:r>
              <a:rPr lang="en-US" dirty="0" smtClean="0"/>
              <a:t>}, …)</a:t>
            </a:r>
            <a:endParaRPr lang="en-US" dirty="0"/>
          </a:p>
          <a:p>
            <a:pPr lvl="1"/>
            <a:r>
              <a:rPr lang="en-US" dirty="0" smtClean="0"/>
              <a:t>G2({</a:t>
            </a:r>
            <a:r>
              <a:rPr lang="en-US" b="1" dirty="0" smtClean="0">
                <a:solidFill>
                  <a:srgbClr val="C00000"/>
                </a:solidFill>
              </a:rPr>
              <a:t>M1.n</a:t>
            </a:r>
            <a:r>
              <a:rPr lang="en-US" dirty="0"/>
              <a:t>, name}, </a:t>
            </a:r>
            <a:r>
              <a:rPr lang="en-US" dirty="0" smtClean="0"/>
              <a:t>{</a:t>
            </a:r>
            <a:r>
              <a:rPr lang="en-US" b="1" dirty="0" smtClean="0">
                <a:solidFill>
                  <a:srgbClr val="C00000"/>
                </a:solidFill>
              </a:rPr>
              <a:t>M1.phP</a:t>
            </a:r>
            <a:r>
              <a:rPr lang="en-US" dirty="0" smtClean="0"/>
              <a:t>, </a:t>
            </a:r>
            <a:r>
              <a:rPr lang="en-US" dirty="0" err="1"/>
              <a:t>oPhone</a:t>
            </a:r>
            <a:r>
              <a:rPr lang="en-US" dirty="0"/>
              <a:t>}, </a:t>
            </a:r>
            <a:r>
              <a:rPr lang="en-US" dirty="0" smtClean="0"/>
              <a:t>{</a:t>
            </a:r>
            <a:r>
              <a:rPr lang="en-US" b="1" dirty="0" smtClean="0">
                <a:solidFill>
                  <a:srgbClr val="C00000"/>
                </a:solidFill>
              </a:rPr>
              <a:t>M1.phA</a:t>
            </a:r>
            <a:r>
              <a:rPr lang="en-US" dirty="0" smtClean="0"/>
              <a:t>, </a:t>
            </a:r>
            <a:r>
              <a:rPr lang="en-US" dirty="0" err="1" smtClean="0"/>
              <a:t>oAddr</a:t>
            </a:r>
            <a:r>
              <a:rPr lang="en-US" dirty="0" smtClean="0"/>
              <a:t>}, …)</a:t>
            </a:r>
            <a:endParaRPr lang="en-US" dirty="0"/>
          </a:p>
          <a:p>
            <a:pPr lvl="1"/>
            <a:r>
              <a:rPr lang="en-US" dirty="0" smtClean="0"/>
              <a:t>G </a:t>
            </a:r>
            <a:r>
              <a:rPr lang="en-US" dirty="0"/>
              <a:t>= </a:t>
            </a:r>
            <a:r>
              <a:rPr lang="en-US" dirty="0" smtClean="0"/>
              <a:t>{(G1</a:t>
            </a:r>
            <a:r>
              <a:rPr lang="en-US" dirty="0"/>
              <a:t>, </a:t>
            </a:r>
            <a:r>
              <a:rPr lang="en-US" dirty="0" smtClean="0"/>
              <a:t>0.6), (G2</a:t>
            </a:r>
            <a:r>
              <a:rPr lang="en-US" dirty="0"/>
              <a:t>, </a:t>
            </a:r>
            <a:r>
              <a:rPr lang="en-US" dirty="0" smtClean="0"/>
              <a:t>0.4)}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62000" y="2179320"/>
            <a:ext cx="7646645" cy="1783080"/>
            <a:chOff x="762000" y="1447800"/>
            <a:chExt cx="7646645" cy="1783080"/>
          </a:xfrm>
        </p:grpSpPr>
        <p:sp>
          <p:nvSpPr>
            <p:cNvPr id="39" name="TextBox 38"/>
            <p:cNvSpPr txBox="1"/>
            <p:nvPr/>
          </p:nvSpPr>
          <p:spPr>
            <a:xfrm>
              <a:off x="2667000" y="1447800"/>
              <a:ext cx="4074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S1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907716" y="1447800"/>
              <a:ext cx="4074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S4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62000" y="2177534"/>
              <a:ext cx="7646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name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hPhone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hAddr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oPhone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oAddr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               name 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pPh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pAddr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8" name="Oval 47"/>
            <p:cNvSpPr/>
            <p:nvPr/>
          </p:nvSpPr>
          <p:spPr bwMode="auto">
            <a:xfrm>
              <a:off x="7620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25146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59436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67818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1539240" y="2177534"/>
              <a:ext cx="876414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7574280" y="2177534"/>
              <a:ext cx="73152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cxnSp>
          <p:nvCxnSpPr>
            <p:cNvPr id="73" name="Straight Arrow Connector 72"/>
            <p:cNvCxnSpPr>
              <a:stCxn id="39" idx="1"/>
              <a:endCxn id="48" idx="0"/>
            </p:cNvCxnSpPr>
            <p:nvPr/>
          </p:nvCxnSpPr>
          <p:spPr bwMode="auto">
            <a:xfrm flipH="1">
              <a:off x="1104900" y="1632466"/>
              <a:ext cx="1562100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75" name="Straight Arrow Connector 74"/>
            <p:cNvCxnSpPr>
              <a:stCxn id="40" idx="3"/>
              <a:endCxn id="71" idx="0"/>
            </p:cNvCxnSpPr>
            <p:nvPr/>
          </p:nvCxnSpPr>
          <p:spPr bwMode="auto">
            <a:xfrm>
              <a:off x="7315200" y="1632466"/>
              <a:ext cx="624840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77" name="Straight Connector 76"/>
            <p:cNvCxnSpPr>
              <a:endCxn id="69" idx="0"/>
            </p:cNvCxnSpPr>
            <p:nvPr/>
          </p:nvCxnSpPr>
          <p:spPr bwMode="auto">
            <a:xfrm flipH="1">
              <a:off x="1977447" y="1817132"/>
              <a:ext cx="880053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79" name="Straight Connector 78"/>
            <p:cNvCxnSpPr>
              <a:stCxn id="40" idx="2"/>
              <a:endCxn id="58" idx="0"/>
            </p:cNvCxnSpPr>
            <p:nvPr/>
          </p:nvCxnSpPr>
          <p:spPr bwMode="auto">
            <a:xfrm>
              <a:off x="7111458" y="1817132"/>
              <a:ext cx="13242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80" name="Straight Connector 79"/>
            <p:cNvCxnSpPr>
              <a:stCxn id="40" idx="1"/>
              <a:endCxn id="51" idx="0"/>
            </p:cNvCxnSpPr>
            <p:nvPr/>
          </p:nvCxnSpPr>
          <p:spPr bwMode="auto">
            <a:xfrm flipH="1">
              <a:off x="6286500" y="1632466"/>
              <a:ext cx="621216" cy="54506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1" name="Freeform 80"/>
            <p:cNvSpPr/>
            <p:nvPr/>
          </p:nvSpPr>
          <p:spPr bwMode="auto">
            <a:xfrm>
              <a:off x="110490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3276600" y="2177534"/>
              <a:ext cx="9144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4282440" y="2177534"/>
              <a:ext cx="82296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cxnSp>
          <p:nvCxnSpPr>
            <p:cNvPr id="84" name="Straight Arrow Connector 83"/>
            <p:cNvCxnSpPr>
              <a:stCxn id="39" idx="3"/>
              <a:endCxn id="83" idx="0"/>
            </p:cNvCxnSpPr>
            <p:nvPr/>
          </p:nvCxnSpPr>
          <p:spPr bwMode="auto">
            <a:xfrm>
              <a:off x="3074484" y="1632466"/>
              <a:ext cx="1619436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85" name="Straight Connector 84"/>
            <p:cNvCxnSpPr>
              <a:stCxn id="39" idx="2"/>
              <a:endCxn id="82" idx="0"/>
            </p:cNvCxnSpPr>
            <p:nvPr/>
          </p:nvCxnSpPr>
          <p:spPr bwMode="auto">
            <a:xfrm>
              <a:off x="2870742" y="1817132"/>
              <a:ext cx="863058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86" name="Straight Connector 85"/>
            <p:cNvCxnSpPr>
              <a:stCxn id="39" idx="2"/>
              <a:endCxn id="49" idx="0"/>
            </p:cNvCxnSpPr>
            <p:nvPr/>
          </p:nvCxnSpPr>
          <p:spPr bwMode="auto">
            <a:xfrm flipH="1">
              <a:off x="2857500" y="1817132"/>
              <a:ext cx="13242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7" name="Freeform 86"/>
            <p:cNvSpPr/>
            <p:nvPr/>
          </p:nvSpPr>
          <p:spPr bwMode="auto">
            <a:xfrm>
              <a:off x="198973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0000E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 bwMode="auto">
            <a:xfrm>
              <a:off x="282793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FF33CC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 bwMode="auto">
            <a:xfrm>
              <a:off x="3733800" y="2590800"/>
              <a:ext cx="3430997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0000E0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 bwMode="auto">
            <a:xfrm>
              <a:off x="4693920" y="2590800"/>
              <a:ext cx="330708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FF33CC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46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Mapping between P-mediated schema and a source schema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Answering queries on P-mediated schema based on P-mappings</a:t>
            </a:r>
          </a:p>
          <a:p>
            <a:pPr lvl="1"/>
            <a:r>
              <a:rPr lang="en-US" dirty="0" smtClean="0"/>
              <a:t>By table semantics: one mapping for all tuples in a table</a:t>
            </a:r>
          </a:p>
          <a:p>
            <a:pPr lvl="1"/>
            <a:r>
              <a:rPr lang="en-US" dirty="0" smtClean="0"/>
              <a:t>By tuple semantics: different mappings are okay in a table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762000" y="2179320"/>
            <a:ext cx="7646645" cy="1783080"/>
            <a:chOff x="762000" y="1447800"/>
            <a:chExt cx="7646645" cy="1783080"/>
          </a:xfrm>
        </p:grpSpPr>
        <p:sp>
          <p:nvSpPr>
            <p:cNvPr id="40" name="TextBox 39"/>
            <p:cNvSpPr txBox="1"/>
            <p:nvPr/>
          </p:nvSpPr>
          <p:spPr>
            <a:xfrm>
              <a:off x="2667000" y="1447800"/>
              <a:ext cx="4074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S1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907716" y="1447800"/>
              <a:ext cx="40748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S4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2000" y="2177534"/>
              <a:ext cx="7646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0" dirty="0" smtClean="0">
                  <a:solidFill>
                    <a:srgbClr val="000000"/>
                  </a:solidFill>
                </a:rPr>
                <a:t>name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hPhone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hAddr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oPhone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oAddr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               name 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pPh</a:t>
              </a:r>
              <a:r>
                <a:rPr lang="en-US" sz="1800" b="0" dirty="0" smtClean="0">
                  <a:solidFill>
                    <a:srgbClr val="000000"/>
                  </a:solidFill>
                </a:rPr>
                <a:t>      </a:t>
              </a:r>
              <a:r>
                <a:rPr lang="en-US" sz="1800" b="0" dirty="0" err="1" smtClean="0">
                  <a:solidFill>
                    <a:srgbClr val="000000"/>
                  </a:solidFill>
                </a:rPr>
                <a:t>pAddr</a:t>
              </a:r>
              <a:endParaRPr lang="en-US" sz="1800" b="0" dirty="0">
                <a:solidFill>
                  <a:srgbClr val="000000"/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7620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25146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58" name="Oval 57"/>
            <p:cNvSpPr/>
            <p:nvPr/>
          </p:nvSpPr>
          <p:spPr bwMode="auto">
            <a:xfrm>
              <a:off x="59436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6781800" y="2177534"/>
              <a:ext cx="6858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>
              <a:off x="1539240" y="2177534"/>
              <a:ext cx="876414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7574280" y="2177534"/>
              <a:ext cx="73152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40" idx="1"/>
              <a:endCxn id="49" idx="0"/>
            </p:cNvCxnSpPr>
            <p:nvPr/>
          </p:nvCxnSpPr>
          <p:spPr bwMode="auto">
            <a:xfrm flipH="1">
              <a:off x="1104900" y="1632466"/>
              <a:ext cx="1562100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77" name="Straight Arrow Connector 76"/>
            <p:cNvCxnSpPr>
              <a:stCxn id="45" idx="3"/>
              <a:endCxn id="73" idx="0"/>
            </p:cNvCxnSpPr>
            <p:nvPr/>
          </p:nvCxnSpPr>
          <p:spPr bwMode="auto">
            <a:xfrm>
              <a:off x="7315200" y="1632466"/>
              <a:ext cx="624840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79" name="Straight Connector 78"/>
            <p:cNvCxnSpPr>
              <a:endCxn id="71" idx="0"/>
            </p:cNvCxnSpPr>
            <p:nvPr/>
          </p:nvCxnSpPr>
          <p:spPr bwMode="auto">
            <a:xfrm flipH="1">
              <a:off x="1977447" y="1817132"/>
              <a:ext cx="880053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80" name="Straight Connector 79"/>
            <p:cNvCxnSpPr>
              <a:stCxn id="45" idx="2"/>
              <a:endCxn id="69" idx="0"/>
            </p:cNvCxnSpPr>
            <p:nvPr/>
          </p:nvCxnSpPr>
          <p:spPr bwMode="auto">
            <a:xfrm>
              <a:off x="7111458" y="1817132"/>
              <a:ext cx="13242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81" name="Straight Connector 80"/>
            <p:cNvCxnSpPr>
              <a:stCxn id="45" idx="1"/>
              <a:endCxn id="58" idx="0"/>
            </p:cNvCxnSpPr>
            <p:nvPr/>
          </p:nvCxnSpPr>
          <p:spPr bwMode="auto">
            <a:xfrm flipH="1">
              <a:off x="6286500" y="1632466"/>
              <a:ext cx="621216" cy="54506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2" name="Freeform 81"/>
            <p:cNvSpPr/>
            <p:nvPr/>
          </p:nvSpPr>
          <p:spPr bwMode="auto">
            <a:xfrm>
              <a:off x="110490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C0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3276600" y="2177534"/>
              <a:ext cx="91440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4282440" y="2177534"/>
              <a:ext cx="822960" cy="413266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cxnSp>
          <p:nvCxnSpPr>
            <p:cNvPr id="85" name="Straight Arrow Connector 84"/>
            <p:cNvCxnSpPr>
              <a:stCxn id="40" idx="3"/>
              <a:endCxn id="84" idx="0"/>
            </p:cNvCxnSpPr>
            <p:nvPr/>
          </p:nvCxnSpPr>
          <p:spPr bwMode="auto">
            <a:xfrm>
              <a:off x="3074484" y="1632466"/>
              <a:ext cx="1619436" cy="5450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86" name="Straight Connector 85"/>
            <p:cNvCxnSpPr>
              <a:stCxn id="40" idx="2"/>
              <a:endCxn id="83" idx="0"/>
            </p:cNvCxnSpPr>
            <p:nvPr/>
          </p:nvCxnSpPr>
          <p:spPr bwMode="auto">
            <a:xfrm>
              <a:off x="2870742" y="1817132"/>
              <a:ext cx="863058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87" name="Straight Connector 86"/>
            <p:cNvCxnSpPr>
              <a:stCxn id="40" idx="2"/>
              <a:endCxn id="51" idx="0"/>
            </p:cNvCxnSpPr>
            <p:nvPr/>
          </p:nvCxnSpPr>
          <p:spPr bwMode="auto">
            <a:xfrm flipH="1">
              <a:off x="2857500" y="1817132"/>
              <a:ext cx="13242" cy="36040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8" name="Freeform 87"/>
            <p:cNvSpPr/>
            <p:nvPr/>
          </p:nvSpPr>
          <p:spPr bwMode="auto">
            <a:xfrm>
              <a:off x="198973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0000E0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 bwMode="auto">
            <a:xfrm>
              <a:off x="2827930" y="2590800"/>
              <a:ext cx="517307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FF33CC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 bwMode="auto">
            <a:xfrm>
              <a:off x="3733800" y="2590800"/>
              <a:ext cx="3430997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0000E0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1" name="Freeform 90"/>
            <p:cNvSpPr/>
            <p:nvPr/>
          </p:nvSpPr>
          <p:spPr bwMode="auto">
            <a:xfrm>
              <a:off x="4693920" y="2590800"/>
              <a:ext cx="3307080" cy="640080"/>
            </a:xfrm>
            <a:custGeom>
              <a:avLst/>
              <a:gdLst>
                <a:gd name="connsiteX0" fmla="*/ 0 w 5145206"/>
                <a:gd name="connsiteY0" fmla="*/ 27296 h 1037260"/>
                <a:gd name="connsiteX1" fmla="*/ 2579427 w 5145206"/>
                <a:gd name="connsiteY1" fmla="*/ 1037230 h 1037260"/>
                <a:gd name="connsiteX2" fmla="*/ 5145206 w 5145206"/>
                <a:gd name="connsiteY2" fmla="*/ 0 h 103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5206" h="1037260">
                  <a:moveTo>
                    <a:pt x="0" y="27296"/>
                  </a:moveTo>
                  <a:cubicBezTo>
                    <a:pt x="860946" y="534537"/>
                    <a:pt x="1721893" y="1041779"/>
                    <a:pt x="2579427" y="1037230"/>
                  </a:cubicBezTo>
                  <a:cubicBezTo>
                    <a:pt x="3436961" y="1032681"/>
                    <a:pt x="5145206" y="0"/>
                    <a:pt x="5145206" y="0"/>
                  </a:cubicBezTo>
                </a:path>
              </a:pathLst>
            </a:custGeom>
            <a:noFill/>
            <a:ln w="28575" cap="flat" cmpd="sng" algn="ctr">
              <a:solidFill>
                <a:srgbClr val="FF33CC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endParaRPr lang="en-US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8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Table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table semantics, in a possible world</a:t>
            </a:r>
          </a:p>
          <a:p>
            <a:pPr lvl="1"/>
            <a:r>
              <a:rPr lang="en-US" dirty="0"/>
              <a:t>G1({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hPhone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hAddr</a:t>
            </a:r>
            <a:r>
              <a:rPr lang="en-US" dirty="0"/>
              <a:t>}, …)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227366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030353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baseline="0" dirty="0" smtClean="0"/>
                        <a:t> = 0.60)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76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Table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table semantics, in a possible world</a:t>
            </a:r>
          </a:p>
          <a:p>
            <a:pPr lvl="1"/>
            <a:r>
              <a:rPr lang="en-US" dirty="0"/>
              <a:t>G2({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oPhone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oAddr</a:t>
            </a:r>
            <a:r>
              <a:rPr lang="en-US" dirty="0"/>
              <a:t>}, …)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071424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020511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 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baseline="0" dirty="0" smtClean="0"/>
                        <a:t> = 0.40)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8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Table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Now consider </a:t>
            </a:r>
            <a:r>
              <a:rPr lang="en-US" dirty="0"/>
              <a:t>query </a:t>
            </a:r>
            <a:r>
              <a:rPr lang="en-US" dirty="0" smtClean="0"/>
              <a:t>Q2: SELECT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Q2, under by table semantics, across all possible worlds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946135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009143"/>
              </p:ext>
            </p:extLst>
          </p:nvPr>
        </p:nvGraphicFramePr>
        <p:xfrm>
          <a:off x="3352800" y="4526280"/>
          <a:ext cx="248637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905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Q2R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Prob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53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Tuple </a:t>
            </a:r>
            <a:r>
              <a:rPr lang="en-US" dirty="0"/>
              <a:t>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tuple semantics, in a possible world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G1({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>
                <a:solidFill>
                  <a:srgbClr val="000000"/>
                </a:solidFill>
              </a:rPr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hPhone</a:t>
            </a:r>
            <a:r>
              <a:rPr lang="en-US" dirty="0">
                <a:solidFill>
                  <a:srgbClr val="000000"/>
                </a:solidFill>
              </a:rPr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hAddr</a:t>
            </a:r>
            <a:r>
              <a:rPr lang="en-US" dirty="0">
                <a:solidFill>
                  <a:srgbClr val="000000"/>
                </a:solidFill>
              </a:rPr>
              <a:t>}, </a:t>
            </a:r>
            <a:r>
              <a:rPr lang="en-US" dirty="0" smtClean="0">
                <a:solidFill>
                  <a:srgbClr val="000000"/>
                </a:solidFill>
              </a:rPr>
              <a:t>…)</a:t>
            </a:r>
            <a:endParaRPr lang="en-US" dirty="0" smtClean="0"/>
          </a:p>
          <a:p>
            <a:pPr lvl="1"/>
            <a:r>
              <a:rPr lang="en-US" dirty="0"/>
              <a:t>G2({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oPhone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oAddr</a:t>
            </a:r>
            <a:r>
              <a:rPr lang="en-US" dirty="0"/>
              <a:t>}, </a:t>
            </a:r>
            <a:r>
              <a:rPr lang="en-US" dirty="0" smtClean="0"/>
              <a:t>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994242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356735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dirty="0" smtClean="0"/>
                        <a:t> = 0.36)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09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Tuple </a:t>
            </a:r>
            <a:r>
              <a:rPr lang="en-US" dirty="0"/>
              <a:t>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tuple semantics, in a possible world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G1({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>
                <a:solidFill>
                  <a:srgbClr val="000000"/>
                </a:solidFill>
              </a:rPr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hPhone</a:t>
            </a:r>
            <a:r>
              <a:rPr lang="en-US" dirty="0">
                <a:solidFill>
                  <a:srgbClr val="000000"/>
                </a:solidFill>
              </a:rPr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hAddr</a:t>
            </a:r>
            <a:r>
              <a:rPr lang="en-US" dirty="0">
                <a:solidFill>
                  <a:srgbClr val="000000"/>
                </a:solidFill>
              </a:rPr>
              <a:t>}, </a:t>
            </a:r>
            <a:r>
              <a:rPr lang="en-US" dirty="0" smtClean="0">
                <a:solidFill>
                  <a:srgbClr val="000000"/>
                </a:solidFill>
              </a:rPr>
              <a:t>…)</a:t>
            </a:r>
            <a:endParaRPr lang="en-US" dirty="0" smtClean="0"/>
          </a:p>
          <a:p>
            <a:pPr lvl="1"/>
            <a:r>
              <a:rPr lang="en-US" dirty="0"/>
              <a:t>G2({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oPhone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oAddr</a:t>
            </a:r>
            <a:r>
              <a:rPr lang="en-US" dirty="0"/>
              <a:t>}, …)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055194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65748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dirty="0" smtClean="0"/>
                        <a:t> = 0.16)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Tuple </a:t>
            </a:r>
            <a:r>
              <a:rPr lang="en-US" dirty="0"/>
              <a:t>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tuple semantics, in a possible world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G1({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>
                <a:solidFill>
                  <a:srgbClr val="000000"/>
                </a:solidFill>
              </a:rPr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hPhone</a:t>
            </a:r>
            <a:r>
              <a:rPr lang="en-US" dirty="0">
                <a:solidFill>
                  <a:srgbClr val="000000"/>
                </a:solidFill>
              </a:rPr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hAddr</a:t>
            </a:r>
            <a:r>
              <a:rPr lang="en-US" dirty="0">
                <a:solidFill>
                  <a:srgbClr val="000000"/>
                </a:solidFill>
              </a:rPr>
              <a:t>}, </a:t>
            </a:r>
            <a:r>
              <a:rPr lang="en-US" dirty="0" smtClean="0">
                <a:solidFill>
                  <a:srgbClr val="000000"/>
                </a:solidFill>
              </a:rPr>
              <a:t>…)</a:t>
            </a:r>
            <a:endParaRPr lang="en-US" dirty="0" smtClean="0"/>
          </a:p>
          <a:p>
            <a:pPr lvl="1"/>
            <a:r>
              <a:rPr lang="en-US" dirty="0"/>
              <a:t>G2({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oPhone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oAddr</a:t>
            </a:r>
            <a:r>
              <a:rPr lang="en-US" dirty="0"/>
              <a:t>}, …)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162598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854382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dirty="0" smtClean="0"/>
                        <a:t> = 0.24)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12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Tuple </a:t>
            </a:r>
            <a:r>
              <a:rPr lang="en-US" dirty="0"/>
              <a:t>Semantics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Consider query </a:t>
            </a:r>
            <a:r>
              <a:rPr lang="en-US" dirty="0" smtClean="0"/>
              <a:t>Q1: </a:t>
            </a:r>
            <a:r>
              <a:rPr lang="en-US" dirty="0"/>
              <a:t>SELECT name, </a:t>
            </a:r>
            <a:r>
              <a:rPr lang="en-US" dirty="0" err="1"/>
              <a:t>pPh</a:t>
            </a:r>
            <a:r>
              <a:rPr lang="en-US" dirty="0"/>
              <a:t>,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Q1, under by tuple semantics, in a possible world</a:t>
            </a:r>
          </a:p>
          <a:p>
            <a:pPr lvl="1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G1({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>
                <a:solidFill>
                  <a:srgbClr val="000000"/>
                </a:solidFill>
              </a:rPr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hPhone</a:t>
            </a:r>
            <a:r>
              <a:rPr lang="en-US" dirty="0">
                <a:solidFill>
                  <a:srgbClr val="000000"/>
                </a:solidFill>
              </a:rPr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hAddr</a:t>
            </a:r>
            <a:r>
              <a:rPr lang="en-US" dirty="0">
                <a:solidFill>
                  <a:srgbClr val="000000"/>
                </a:solidFill>
              </a:rPr>
              <a:t>}, </a:t>
            </a:r>
            <a:r>
              <a:rPr lang="en-US" dirty="0" smtClean="0">
                <a:solidFill>
                  <a:srgbClr val="000000"/>
                </a:solidFill>
              </a:rPr>
              <a:t>…)</a:t>
            </a:r>
            <a:endParaRPr lang="en-US" dirty="0" smtClean="0"/>
          </a:p>
          <a:p>
            <a:pPr lvl="1"/>
            <a:r>
              <a:rPr lang="en-US" dirty="0"/>
              <a:t>G2({</a:t>
            </a:r>
            <a:r>
              <a:rPr lang="en-US" b="1" dirty="0">
                <a:solidFill>
                  <a:srgbClr val="C00000"/>
                </a:solidFill>
              </a:rPr>
              <a:t>M1.n</a:t>
            </a:r>
            <a:r>
              <a:rPr lang="en-US" dirty="0"/>
              <a:t>, name}, {</a:t>
            </a:r>
            <a:r>
              <a:rPr lang="en-US" b="1" dirty="0">
                <a:solidFill>
                  <a:srgbClr val="C00000"/>
                </a:solidFill>
              </a:rPr>
              <a:t>M1.phP</a:t>
            </a:r>
            <a:r>
              <a:rPr lang="en-US" dirty="0"/>
              <a:t>, </a:t>
            </a:r>
            <a:r>
              <a:rPr lang="en-US" dirty="0" err="1"/>
              <a:t>oPhone</a:t>
            </a:r>
            <a:r>
              <a:rPr lang="en-US" dirty="0"/>
              <a:t>}, {</a:t>
            </a:r>
            <a:r>
              <a:rPr lang="en-US" b="1" dirty="0">
                <a:solidFill>
                  <a:srgbClr val="C00000"/>
                </a:solidFill>
              </a:rPr>
              <a:t>M1.phA</a:t>
            </a:r>
            <a:r>
              <a:rPr lang="en-US" dirty="0"/>
              <a:t>, </a:t>
            </a:r>
            <a:r>
              <a:rPr lang="en-US" dirty="0" err="1"/>
              <a:t>oAddr</a:t>
            </a:r>
            <a:r>
              <a:rPr lang="en-US" dirty="0"/>
              <a:t>}, …)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500589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452566"/>
              </p:ext>
            </p:extLst>
          </p:nvPr>
        </p:nvGraphicFramePr>
        <p:xfrm>
          <a:off x="1905000" y="5105400"/>
          <a:ext cx="5281824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0086"/>
                <a:gridCol w="804062"/>
                <a:gridCol w="1178206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Q1R</a:t>
                      </a:r>
                    </a:p>
                    <a:p>
                      <a:pPr algn="ctr"/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Prob</a:t>
                      </a:r>
                      <a:r>
                        <a:rPr lang="en-US" dirty="0" smtClean="0"/>
                        <a:t> = 0.24)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97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Probabilistic Mappings: By Tuple 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Now consider </a:t>
            </a:r>
            <a:r>
              <a:rPr lang="en-US" dirty="0"/>
              <a:t>query </a:t>
            </a:r>
            <a:r>
              <a:rPr lang="en-US" dirty="0" smtClean="0"/>
              <a:t>Q2: SELECT </a:t>
            </a:r>
            <a:r>
              <a:rPr lang="en-US" dirty="0" err="1"/>
              <a:t>pAddr</a:t>
            </a:r>
            <a:r>
              <a:rPr lang="en-US" dirty="0"/>
              <a:t> FROM MS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Result of  Q2, under by tuple semantics, across all possible worlds</a:t>
            </a:r>
          </a:p>
          <a:p>
            <a:pPr lvl="1"/>
            <a:r>
              <a:rPr lang="en-US" dirty="0" smtClean="0"/>
              <a:t>Note the difference with the result of Q2, under by table semantics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979317"/>
              </p:ext>
            </p:extLst>
          </p:nvPr>
        </p:nvGraphicFramePr>
        <p:xfrm>
          <a:off x="1344295" y="2057400"/>
          <a:ext cx="642810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/>
                <a:gridCol w="814705"/>
                <a:gridCol w="1193800"/>
                <a:gridCol w="1193800"/>
                <a:gridCol w="1193800"/>
                <a:gridCol w="1193800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oAddr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111-1111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222-2222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Barbie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333-3333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444-4444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</a:t>
                      </a:r>
                      <a:r>
                        <a:rPr lang="en-US" baseline="0" dirty="0" smtClean="0"/>
                        <a:t> York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025578"/>
              </p:ext>
            </p:extLst>
          </p:nvPr>
        </p:nvGraphicFramePr>
        <p:xfrm>
          <a:off x="3352800" y="4526280"/>
          <a:ext cx="2486375" cy="111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905"/>
                <a:gridCol w="1178206"/>
                <a:gridCol w="671264"/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Q2R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pAddr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Prob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Summit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York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54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Geo-spatial data fusion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438400" y="1828800"/>
            <a:ext cx="4422792" cy="4422577"/>
            <a:chOff x="2438400" y="1828800"/>
            <a:chExt cx="4422792" cy="44225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38400" y="1828800"/>
              <a:ext cx="4422792" cy="4288087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743200" y="5943600"/>
              <a:ext cx="388418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http://</a:t>
              </a:r>
              <a:r>
                <a:rPr lang="en-US" dirty="0" err="1"/>
                <a:t>axiomamuse.wordpress.com</a:t>
              </a:r>
              <a:r>
                <a:rPr lang="en-US" dirty="0"/>
                <a:t>/2011/04/18/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08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/>
              <a:t> </a:t>
            </a:r>
            <a:r>
              <a:rPr lang="en-US" dirty="0" smtClean="0"/>
              <a:t>[CHW+08]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Background: Google crawl of the surface web, reported in 2008</a:t>
            </a:r>
          </a:p>
          <a:p>
            <a:pPr lvl="1"/>
            <a:r>
              <a:rPr lang="en-US" dirty="0" smtClean="0"/>
              <a:t>154M good relational tables, 5.4M attribute names, 2.6M schemas</a:t>
            </a:r>
          </a:p>
          <a:p>
            <a:endParaRPr lang="en-US" dirty="0"/>
          </a:p>
          <a:p>
            <a:r>
              <a:rPr lang="en-US" dirty="0" err="1" smtClean="0"/>
              <a:t>ACSDb</a:t>
            </a:r>
            <a:endParaRPr lang="en-US" dirty="0"/>
          </a:p>
          <a:p>
            <a:pPr lvl="1"/>
            <a:r>
              <a:rPr lang="en-US" dirty="0" smtClean="0"/>
              <a:t>(schema, count)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352800" y="2651760"/>
            <a:ext cx="5074920" cy="4078024"/>
            <a:chOff x="3048000" y="2651760"/>
            <a:chExt cx="5379720" cy="4130040"/>
          </a:xfrm>
        </p:grpSpPr>
        <p:pic>
          <p:nvPicPr>
            <p:cNvPr id="5" name="Picture 4" descr="D:\tmp\Screen Captures\ScreenHunter_06 Jan. 07 14.54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93720" y="2880360"/>
              <a:ext cx="5334000" cy="3849424"/>
            </a:xfrm>
            <a:prstGeom prst="rect">
              <a:avLst/>
            </a:prstGeom>
            <a:noFill/>
          </p:spPr>
        </p:pic>
        <p:grpSp>
          <p:nvGrpSpPr>
            <p:cNvPr id="11" name="Group 10"/>
            <p:cNvGrpSpPr/>
            <p:nvPr/>
          </p:nvGrpSpPr>
          <p:grpSpPr>
            <a:xfrm>
              <a:off x="3048000" y="2651760"/>
              <a:ext cx="5303520" cy="4130040"/>
              <a:chOff x="3108959" y="2373868"/>
              <a:chExt cx="5303520" cy="4130040"/>
            </a:xfrm>
          </p:grpSpPr>
          <p:sp>
            <p:nvSpPr>
              <p:cNvPr id="7" name="TextBox 6"/>
              <p:cNvSpPr txBox="1"/>
              <p:nvPr/>
            </p:nvSpPr>
            <p:spPr>
              <a:xfrm rot="-5400000">
                <a:off x="3265952" y="3723152"/>
                <a:ext cx="117596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Frequency</a:t>
                </a:r>
                <a:endParaRPr lang="en-US" sz="1800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962400" y="2373868"/>
                <a:ext cx="403514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Frequency-Ranked schemas from </a:t>
                </a:r>
                <a:r>
                  <a:rPr lang="en-US" sz="1800" dirty="0" err="1" smtClean="0"/>
                  <a:t>ACSDb</a:t>
                </a:r>
                <a:endParaRPr lang="en-US" sz="1800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108959" y="5498068"/>
                <a:ext cx="5303520" cy="100584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en-US" sz="1800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638800" y="5372576"/>
                <a:ext cx="66236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Rank</a:t>
                </a:r>
                <a:endParaRPr lang="en-US" sz="1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86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 [CHW+08]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Query model: keyword search</a:t>
            </a:r>
          </a:p>
          <a:p>
            <a:endParaRPr lang="en-US" dirty="0" smtClean="0"/>
          </a:p>
          <a:p>
            <a:r>
              <a:rPr lang="en-US" dirty="0" smtClean="0"/>
              <a:t>Goal: Rank tables on web in response to query keywords</a:t>
            </a:r>
          </a:p>
          <a:p>
            <a:pPr lvl="1"/>
            <a:r>
              <a:rPr lang="en-US" dirty="0" smtClean="0"/>
              <a:t>Not web pages (can have multiple tables), not individual records</a:t>
            </a:r>
          </a:p>
          <a:p>
            <a:endParaRPr lang="en-US" dirty="0"/>
          </a:p>
          <a:p>
            <a:r>
              <a:rPr lang="en-US" dirty="0" smtClean="0"/>
              <a:t>Challenges:</a:t>
            </a:r>
            <a:endParaRPr lang="en-US" dirty="0"/>
          </a:p>
          <a:p>
            <a:pPr lvl="1"/>
            <a:r>
              <a:rPr lang="en-US" dirty="0" smtClean="0"/>
              <a:t>Web page features apply ambiguously to embedded tables</a:t>
            </a:r>
          </a:p>
          <a:p>
            <a:pPr lvl="1"/>
            <a:r>
              <a:rPr lang="en-US" dirty="0" smtClean="0"/>
              <a:t>Web tables on a page may not all be relevant to a query</a:t>
            </a:r>
          </a:p>
          <a:p>
            <a:pPr lvl="1"/>
            <a:r>
              <a:rPr lang="en-US" dirty="0" smtClean="0"/>
              <a:t>Web tables have specific features (e.g., schema elements)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21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 keyword query: “presidents of the US”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2290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63335"/>
            <a:ext cx="6127750" cy="388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82" y="2556233"/>
            <a:ext cx="7410801" cy="369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divesh\Desktop\Picture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619785"/>
            <a:ext cx="4986337" cy="39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divesh\Documents\PrintScreen Files\ScreenShot001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54749"/>
            <a:ext cx="7100528" cy="40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FeatureRank</a:t>
            </a:r>
            <a:r>
              <a:rPr lang="en-US" dirty="0" smtClean="0"/>
              <a:t>: use table specific features</a:t>
            </a:r>
            <a:endParaRPr lang="en-US" dirty="0"/>
          </a:p>
          <a:p>
            <a:pPr lvl="1"/>
            <a:r>
              <a:rPr lang="en-US" dirty="0" smtClean="0"/>
              <a:t>Query independent features</a:t>
            </a:r>
          </a:p>
          <a:p>
            <a:pPr lvl="1"/>
            <a:r>
              <a:rPr lang="en-US" dirty="0" smtClean="0"/>
              <a:t>Query dependent features</a:t>
            </a:r>
          </a:p>
          <a:p>
            <a:pPr lvl="1"/>
            <a:r>
              <a:rPr lang="en-US" dirty="0" smtClean="0"/>
              <a:t>Linear regression estimator</a:t>
            </a:r>
          </a:p>
          <a:p>
            <a:pPr lvl="1"/>
            <a:r>
              <a:rPr lang="en-US" dirty="0" smtClean="0"/>
              <a:t>Heavily weighted features</a:t>
            </a:r>
          </a:p>
          <a:p>
            <a:endParaRPr lang="en-US" dirty="0"/>
          </a:p>
          <a:p>
            <a:r>
              <a:rPr lang="en-US" dirty="0" smtClean="0"/>
              <a:t>Result quality: fraction of high scoring relevant tables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 descr="D:\tmp\Screen Captures\ScreenHunter_11 Jan. 07 15.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1613" y="1828800"/>
            <a:ext cx="3140075" cy="2089163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 bwMode="auto">
          <a:xfrm>
            <a:off x="5031613" y="2873381"/>
            <a:ext cx="3108960" cy="18288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029200" y="3049283"/>
            <a:ext cx="3108960" cy="182880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373940"/>
              </p:ext>
            </p:extLst>
          </p:nvPr>
        </p:nvGraphicFramePr>
        <p:xfrm>
          <a:off x="1524000" y="4536440"/>
          <a:ext cx="4572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Naïve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FeatureRank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11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Example keyword query: “presidents of the US”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2290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63335"/>
            <a:ext cx="6127750" cy="388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685800" y="19812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886200" y="19812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267" name="Picture 3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82" y="2556233"/>
            <a:ext cx="7410801" cy="369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 bwMode="auto">
          <a:xfrm>
            <a:off x="2057400" y="24384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77000" y="24384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291" name="Picture 3" descr="C:\Users\divesh\Desktop\Picture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619785"/>
            <a:ext cx="4986337" cy="39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 bwMode="auto">
          <a:xfrm>
            <a:off x="2819400" y="28956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6" name="Picture 2" descr="C:\Users\divesh\Documents\PrintScreen Files\ScreenShot001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54749"/>
            <a:ext cx="7100528" cy="406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/>
          <p:cNvSpPr/>
          <p:nvPr/>
        </p:nvSpPr>
        <p:spPr bwMode="auto">
          <a:xfrm>
            <a:off x="7696200" y="3048000"/>
            <a:ext cx="1371600" cy="381000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23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5" grpId="0" animBg="1"/>
      <p:bldP spid="16" grpId="0" animBg="1"/>
      <p:bldP spid="12" grpId="0" animBg="1"/>
      <p:bldP spid="1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SchemaRank</a:t>
            </a:r>
            <a:r>
              <a:rPr lang="en-US" dirty="0" smtClean="0"/>
              <a:t>: also include </a:t>
            </a:r>
            <a:r>
              <a:rPr lang="en-US" b="1" dirty="0" smtClean="0">
                <a:solidFill>
                  <a:srgbClr val="C00000"/>
                </a:solidFill>
              </a:rPr>
              <a:t>schema coherency </a:t>
            </a:r>
            <a:r>
              <a:rPr lang="en-US" dirty="0" smtClean="0"/>
              <a:t>as a table feature</a:t>
            </a:r>
            <a:endParaRPr lang="en-US" dirty="0"/>
          </a:p>
          <a:p>
            <a:pPr lvl="1"/>
            <a:r>
              <a:rPr lang="en-US" dirty="0" smtClean="0"/>
              <a:t>Use point-wise mutual information (</a:t>
            </a:r>
            <a:r>
              <a:rPr lang="en-US" dirty="0" err="1" smtClean="0"/>
              <a:t>pmi</a:t>
            </a:r>
            <a:r>
              <a:rPr lang="en-US" dirty="0" smtClean="0"/>
              <a:t>) derived from </a:t>
            </a:r>
            <a:r>
              <a:rPr lang="en-US" dirty="0" err="1" smtClean="0"/>
              <a:t>ACSDb</a:t>
            </a:r>
            <a:endParaRPr lang="en-US" dirty="0" smtClean="0"/>
          </a:p>
          <a:p>
            <a:pPr lvl="1"/>
            <a:r>
              <a:rPr lang="en-US" dirty="0" smtClean="0"/>
              <a:t>p(a) = fraction of unique schemas containing attributes a</a:t>
            </a:r>
          </a:p>
          <a:p>
            <a:pPr lvl="1"/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 smtClean="0"/>
              <a:t>) = log</a:t>
            </a:r>
            <a:r>
              <a:rPr lang="en-US" baseline="-25000" dirty="0" smtClean="0"/>
              <a:t>2</a:t>
            </a:r>
            <a:r>
              <a:rPr lang="en-US" dirty="0" smtClean="0"/>
              <a:t>(p(</a:t>
            </a:r>
            <a:r>
              <a:rPr lang="en-US" dirty="0" err="1" smtClean="0"/>
              <a:t>a,b</a:t>
            </a:r>
            <a:r>
              <a:rPr lang="en-US" dirty="0" smtClean="0"/>
              <a:t>)/(p(a)*p(b)))</a:t>
            </a:r>
          </a:p>
          <a:p>
            <a:pPr lvl="1"/>
            <a:r>
              <a:rPr lang="en-US" dirty="0" smtClean="0"/>
              <a:t>Coherency = average </a:t>
            </a:r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 smtClean="0"/>
              <a:t>) over all a, b in </a:t>
            </a:r>
            <a:r>
              <a:rPr lang="en-US" dirty="0" err="1" smtClean="0"/>
              <a:t>attrs</a:t>
            </a:r>
            <a:r>
              <a:rPr lang="en-US" dirty="0" smtClean="0"/>
              <a:t>(R)</a:t>
            </a:r>
          </a:p>
          <a:p>
            <a:endParaRPr lang="en-US" dirty="0"/>
          </a:p>
          <a:p>
            <a:r>
              <a:rPr lang="en-US" dirty="0" smtClean="0"/>
              <a:t>Result quality: fraction of high scoring relevant tables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300"/>
              </p:ext>
            </p:extLst>
          </p:nvPr>
        </p:nvGraphicFramePr>
        <p:xfrm>
          <a:off x="1524000" y="453644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Naïve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FeatureRank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SchemaRank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01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Example keyword query: “presidents of the US”</a:t>
            </a:r>
          </a:p>
          <a:p>
            <a:pPr lvl="1"/>
            <a:r>
              <a:rPr lang="en-US" dirty="0" smtClean="0"/>
              <a:t>T1(President, Vice President)</a:t>
            </a:r>
          </a:p>
          <a:p>
            <a:pPr lvl="1"/>
            <a:r>
              <a:rPr lang="en-US" dirty="0" smtClean="0"/>
              <a:t>T2(President, Term, Party, Vice President)</a:t>
            </a:r>
          </a:p>
          <a:p>
            <a:pPr lvl="1"/>
            <a:r>
              <a:rPr lang="en-US" dirty="0" smtClean="0"/>
              <a:t>T3(State, Governor, Party, Term)</a:t>
            </a:r>
          </a:p>
          <a:p>
            <a:pPr lvl="1"/>
            <a:r>
              <a:rPr lang="en-US" dirty="0" smtClean="0"/>
              <a:t>T4(State, Senator, Party, Term, Born On)</a:t>
            </a:r>
          </a:p>
          <a:p>
            <a:pPr lvl="1"/>
            <a:r>
              <a:rPr lang="en-US" dirty="0" smtClean="0"/>
              <a:t>T5(Chief Justice, Nominated By, Term)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2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Example keyword query: “presidents of the US”</a:t>
            </a:r>
          </a:p>
          <a:p>
            <a:pPr lvl="1"/>
            <a:r>
              <a:rPr lang="en-US" dirty="0" smtClean="0"/>
              <a:t>T1(</a:t>
            </a:r>
            <a:r>
              <a:rPr lang="en-US" b="1" dirty="0" smtClean="0"/>
              <a:t>President</a:t>
            </a:r>
            <a:r>
              <a:rPr lang="en-US" dirty="0" smtClean="0"/>
              <a:t>, </a:t>
            </a:r>
            <a:r>
              <a:rPr lang="en-US" b="1" dirty="0" smtClean="0"/>
              <a:t>Vice President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T2(</a:t>
            </a:r>
            <a:r>
              <a:rPr lang="en-US" b="1" dirty="0" smtClean="0"/>
              <a:t>President</a:t>
            </a:r>
            <a:r>
              <a:rPr lang="en-US" dirty="0" smtClean="0"/>
              <a:t>, Term, Party, </a:t>
            </a:r>
            <a:r>
              <a:rPr lang="en-US" b="1" dirty="0" smtClean="0"/>
              <a:t>Vice President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T3(State, Governor, Party, Term)</a:t>
            </a:r>
          </a:p>
          <a:p>
            <a:pPr lvl="1"/>
            <a:r>
              <a:rPr lang="en-US" dirty="0" smtClean="0"/>
              <a:t>T4(State, Senator, Party, Term, Born On)</a:t>
            </a:r>
          </a:p>
          <a:p>
            <a:pPr lvl="1"/>
            <a:r>
              <a:rPr lang="en-US" dirty="0" smtClean="0"/>
              <a:t>T5(Chief Justice, Nominated By, Term)</a:t>
            </a:r>
          </a:p>
          <a:p>
            <a:endParaRPr lang="en-US" dirty="0"/>
          </a:p>
          <a:p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/>
              <a:t>) = </a:t>
            </a:r>
            <a:r>
              <a:rPr lang="en-US" dirty="0" smtClean="0"/>
              <a:t>log</a:t>
            </a:r>
            <a:r>
              <a:rPr lang="en-US" baseline="-25000" dirty="0" smtClean="0"/>
              <a:t>2</a:t>
            </a:r>
            <a:r>
              <a:rPr lang="en-US" dirty="0" smtClean="0"/>
              <a:t>(p(</a:t>
            </a:r>
            <a:r>
              <a:rPr lang="en-US" dirty="0" err="1" smtClean="0"/>
              <a:t>a,b</a:t>
            </a:r>
            <a:r>
              <a:rPr lang="en-US" dirty="0"/>
              <a:t>)/(p(a)*p(b</a:t>
            </a:r>
            <a:r>
              <a:rPr lang="en-US" dirty="0" smtClean="0"/>
              <a:t>)))</a:t>
            </a:r>
          </a:p>
          <a:p>
            <a:pPr lvl="1"/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b="1" dirty="0" smtClean="0"/>
              <a:t>President</a:t>
            </a:r>
            <a:r>
              <a:rPr lang="en-US" dirty="0" smtClean="0"/>
              <a:t>, </a:t>
            </a:r>
            <a:r>
              <a:rPr lang="en-US" b="1" dirty="0" smtClean="0"/>
              <a:t>Vice President</a:t>
            </a:r>
            <a:r>
              <a:rPr lang="en-US" dirty="0" smtClean="0"/>
              <a:t>) = log</a:t>
            </a:r>
            <a:r>
              <a:rPr lang="en-US" baseline="-25000" dirty="0" smtClean="0"/>
              <a:t>2</a:t>
            </a:r>
            <a:r>
              <a:rPr lang="en-US" dirty="0" smtClean="0"/>
              <a:t>(0.4/(0.4 * 0.4)) = 1.32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6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Example keyword query: “presidents of the US”</a:t>
            </a:r>
          </a:p>
          <a:p>
            <a:pPr lvl="1"/>
            <a:r>
              <a:rPr lang="en-US" dirty="0" smtClean="0"/>
              <a:t>T1(</a:t>
            </a:r>
            <a:r>
              <a:rPr lang="en-US" b="1" dirty="0" smtClean="0"/>
              <a:t>President</a:t>
            </a:r>
            <a:r>
              <a:rPr lang="en-US" dirty="0" smtClean="0"/>
              <a:t>, Vice President)</a:t>
            </a:r>
          </a:p>
          <a:p>
            <a:pPr lvl="1"/>
            <a:r>
              <a:rPr lang="en-US" dirty="0" smtClean="0"/>
              <a:t>T2(</a:t>
            </a:r>
            <a:r>
              <a:rPr lang="en-US" b="1" dirty="0" smtClean="0"/>
              <a:t>President</a:t>
            </a:r>
            <a:r>
              <a:rPr lang="en-US" dirty="0" smtClean="0"/>
              <a:t>, </a:t>
            </a:r>
            <a:r>
              <a:rPr lang="en-US" b="1" dirty="0" smtClean="0"/>
              <a:t>Term</a:t>
            </a:r>
            <a:r>
              <a:rPr lang="en-US" dirty="0" smtClean="0"/>
              <a:t>, Party, Vice President)</a:t>
            </a:r>
          </a:p>
          <a:p>
            <a:pPr lvl="1"/>
            <a:r>
              <a:rPr lang="en-US" dirty="0" smtClean="0"/>
              <a:t>T3(State, Governor, Party, </a:t>
            </a:r>
            <a:r>
              <a:rPr lang="en-US" b="1" dirty="0" smtClean="0"/>
              <a:t>Term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T4(State, Senator, Party, </a:t>
            </a:r>
            <a:r>
              <a:rPr lang="en-US" b="1" dirty="0" smtClean="0"/>
              <a:t>Term</a:t>
            </a:r>
            <a:r>
              <a:rPr lang="en-US" dirty="0" smtClean="0"/>
              <a:t>, Born On)</a:t>
            </a:r>
          </a:p>
          <a:p>
            <a:pPr lvl="1"/>
            <a:r>
              <a:rPr lang="en-US" dirty="0" smtClean="0"/>
              <a:t>T5(Chief Justice, Nominated By, </a:t>
            </a:r>
            <a:r>
              <a:rPr lang="en-US" b="1" dirty="0" smtClean="0"/>
              <a:t>Term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 err="1">
                <a:solidFill>
                  <a:srgbClr val="000000"/>
                </a:solidFill>
              </a:rPr>
              <a:t>pmi</a:t>
            </a:r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dirty="0" err="1">
                <a:solidFill>
                  <a:srgbClr val="000000"/>
                </a:solidFill>
              </a:rPr>
              <a:t>a,b</a:t>
            </a:r>
            <a:r>
              <a:rPr lang="en-US" dirty="0">
                <a:solidFill>
                  <a:srgbClr val="000000"/>
                </a:solidFill>
              </a:rPr>
              <a:t>) = log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(p(</a:t>
            </a:r>
            <a:r>
              <a:rPr lang="en-US" dirty="0" err="1">
                <a:solidFill>
                  <a:srgbClr val="000000"/>
                </a:solidFill>
              </a:rPr>
              <a:t>a,b</a:t>
            </a:r>
            <a:r>
              <a:rPr lang="en-US" dirty="0">
                <a:solidFill>
                  <a:srgbClr val="000000"/>
                </a:solidFill>
              </a:rPr>
              <a:t>)/(p(a)*p(b)))</a:t>
            </a:r>
          </a:p>
          <a:p>
            <a:pPr lvl="1"/>
            <a:r>
              <a:rPr lang="en-US" dirty="0" err="1" smtClean="0"/>
              <a:t>pmi</a:t>
            </a:r>
            <a:r>
              <a:rPr lang="en-US" dirty="0" smtClean="0"/>
              <a:t>(President, Vice President) = </a:t>
            </a:r>
            <a:r>
              <a:rPr lang="en-US" dirty="0"/>
              <a:t>log</a:t>
            </a:r>
            <a:r>
              <a:rPr lang="en-US" baseline="-25000" dirty="0"/>
              <a:t>2</a:t>
            </a:r>
            <a:r>
              <a:rPr lang="en-US" dirty="0"/>
              <a:t>(0.4/(0.4 * 0.4)) = </a:t>
            </a:r>
            <a:r>
              <a:rPr lang="en-US" dirty="0" smtClean="0"/>
              <a:t>1.32</a:t>
            </a:r>
          </a:p>
          <a:p>
            <a:pPr lvl="1"/>
            <a:r>
              <a:rPr lang="en-US" dirty="0" err="1" smtClean="0"/>
              <a:t>pmi</a:t>
            </a:r>
            <a:r>
              <a:rPr lang="en-US" dirty="0" smtClean="0"/>
              <a:t>(</a:t>
            </a:r>
            <a:r>
              <a:rPr lang="en-US" b="1" dirty="0" smtClean="0"/>
              <a:t>President</a:t>
            </a:r>
            <a:r>
              <a:rPr lang="en-US" dirty="0" smtClean="0"/>
              <a:t>, </a:t>
            </a:r>
            <a:r>
              <a:rPr lang="en-US" b="1" dirty="0" smtClean="0"/>
              <a:t>Term</a:t>
            </a:r>
            <a:r>
              <a:rPr lang="en-US" dirty="0" smtClean="0"/>
              <a:t>) = log</a:t>
            </a:r>
            <a:r>
              <a:rPr lang="en-US" baseline="-25000" dirty="0" smtClean="0"/>
              <a:t>2</a:t>
            </a:r>
            <a:r>
              <a:rPr lang="en-US" dirty="0" smtClean="0"/>
              <a:t>(0.2/(0.4*0.8)) = -0.68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1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WebTables</a:t>
            </a:r>
            <a:r>
              <a:rPr lang="en-US" dirty="0" smtClean="0"/>
              <a:t>: Keyword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Example keyword query: “presidents of the US”</a:t>
            </a:r>
          </a:p>
          <a:p>
            <a:pPr lvl="1"/>
            <a:r>
              <a:rPr lang="en-US" dirty="0" smtClean="0"/>
              <a:t>T1(President, Vice President)</a:t>
            </a:r>
          </a:p>
          <a:p>
            <a:pPr lvl="1"/>
            <a:r>
              <a:rPr lang="en-US" dirty="0" smtClean="0"/>
              <a:t>T2(President, Term, Party, Vice President)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T3(State, Governor, Party, Term)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T4(State, Senator, Party, Term, Born On)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T5(Chief Justice, Nominated By, Term)</a:t>
            </a:r>
          </a:p>
          <a:p>
            <a:endParaRPr lang="en-US" dirty="0"/>
          </a:p>
          <a:p>
            <a:pPr lvl="0">
              <a:buClr>
                <a:srgbClr val="0000BE"/>
              </a:buClr>
            </a:pPr>
            <a:r>
              <a:rPr lang="en-US" dirty="0" smtClean="0">
                <a:solidFill>
                  <a:srgbClr val="000000"/>
                </a:solidFill>
              </a:rPr>
              <a:t>Schema coherency = average </a:t>
            </a:r>
            <a:r>
              <a:rPr lang="en-US" dirty="0" err="1" smtClean="0">
                <a:solidFill>
                  <a:srgbClr val="000000"/>
                </a:solidFill>
              </a:rPr>
              <a:t>pmi</a:t>
            </a:r>
            <a:r>
              <a:rPr lang="en-US" dirty="0" smtClean="0">
                <a:solidFill>
                  <a:srgbClr val="000000"/>
                </a:solidFill>
              </a:rPr>
              <a:t>(</a:t>
            </a:r>
            <a:r>
              <a:rPr lang="en-US" dirty="0" err="1" smtClean="0">
                <a:solidFill>
                  <a:srgbClr val="000000"/>
                </a:solidFill>
              </a:rPr>
              <a:t>a,b</a:t>
            </a:r>
            <a:r>
              <a:rPr lang="en-US" dirty="0">
                <a:solidFill>
                  <a:srgbClr val="000000"/>
                </a:solidFill>
              </a:rPr>
              <a:t>) over all a, b in </a:t>
            </a:r>
            <a:r>
              <a:rPr lang="en-US" dirty="0" err="1">
                <a:solidFill>
                  <a:srgbClr val="000000"/>
                </a:solidFill>
              </a:rPr>
              <a:t>attrs</a:t>
            </a:r>
            <a:r>
              <a:rPr lang="en-US" dirty="0">
                <a:solidFill>
                  <a:srgbClr val="000000"/>
                </a:solidFill>
              </a:rPr>
              <a:t>(R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US" dirty="0" smtClean="0"/>
              <a:t>coherency(T1) = </a:t>
            </a:r>
            <a:r>
              <a:rPr lang="en-US" dirty="0" err="1" smtClean="0"/>
              <a:t>avg</a:t>
            </a:r>
            <a:r>
              <a:rPr lang="en-US" dirty="0" smtClean="0"/>
              <a:t>({1.32}) </a:t>
            </a:r>
            <a:r>
              <a:rPr lang="en-US" dirty="0"/>
              <a:t>= </a:t>
            </a:r>
            <a:r>
              <a:rPr lang="en-US" dirty="0" smtClean="0"/>
              <a:t>1.32</a:t>
            </a:r>
          </a:p>
          <a:p>
            <a:pPr lvl="1"/>
            <a:r>
              <a:rPr lang="en-US" dirty="0" smtClean="0"/>
              <a:t>coherency(T2) = </a:t>
            </a:r>
            <a:r>
              <a:rPr lang="en-US" dirty="0" err="1" smtClean="0"/>
              <a:t>avg</a:t>
            </a:r>
            <a:r>
              <a:rPr lang="en-US" dirty="0" smtClean="0"/>
              <a:t>({1.32, -0.68, -0.26, 0.32, -0.26, -0.68}} = -0.15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8200" y="1676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 pitchFamily="2" charset="2"/>
              </a:rPr>
              <a:t>1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6977" y="2057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sym typeface="Wingdings" pitchFamily="2" charset="2"/>
              </a:rPr>
              <a:t>2</a:t>
            </a:r>
            <a:endParaRPr lang="en-US" sz="4000" dirty="0">
              <a:solidFill>
                <a:srgbClr val="C0000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6141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Why Do We Need “Big Data Integration?”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Scientific data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762000" y="2091633"/>
            <a:ext cx="7924800" cy="4322324"/>
            <a:chOff x="762000" y="2091633"/>
            <a:chExt cx="7924800" cy="432232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20000" t="36411" r="2301"/>
            <a:stretch/>
          </p:blipFill>
          <p:spPr>
            <a:xfrm>
              <a:off x="762000" y="2091633"/>
              <a:ext cx="7924800" cy="388126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600200" y="6106180"/>
              <a:ext cx="62484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http://</a:t>
              </a:r>
              <a:r>
                <a:rPr lang="en-US" dirty="0" smtClean="0"/>
                <a:t>scienceline.org/2012/01/from-index-cards-to-information-overload</a:t>
              </a:r>
              <a:r>
                <a:rPr lang="en-US" dirty="0"/>
                <a:t>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929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 [LSC10]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given a Web table, which entities occur in which cells, what are the column types, and the relationships between columns?</a:t>
            </a:r>
          </a:p>
          <a:p>
            <a:endParaRPr lang="en-US" dirty="0"/>
          </a:p>
          <a:p>
            <a:r>
              <a:rPr lang="en-US" dirty="0" smtClean="0"/>
              <a:t>Why is this challenging?</a:t>
            </a:r>
          </a:p>
          <a:p>
            <a:pPr lvl="1"/>
            <a:r>
              <a:rPr lang="en-US" dirty="0"/>
              <a:t>Text in table cells often mention entities, but can be </a:t>
            </a:r>
            <a:r>
              <a:rPr lang="en-US" dirty="0" smtClean="0"/>
              <a:t>ambiguous</a:t>
            </a:r>
          </a:p>
          <a:p>
            <a:pPr lvl="1"/>
            <a:r>
              <a:rPr lang="en-US" dirty="0" smtClean="0"/>
              <a:t>Column headers, if present, do not use controlled vocabulary</a:t>
            </a:r>
          </a:p>
          <a:p>
            <a:endParaRPr lang="en-US" dirty="0"/>
          </a:p>
          <a:p>
            <a:r>
              <a:rPr lang="en-US" dirty="0" smtClean="0"/>
              <a:t>Benefits of solving this problem</a:t>
            </a:r>
          </a:p>
          <a:p>
            <a:pPr lvl="1"/>
            <a:r>
              <a:rPr lang="en-US" dirty="0" smtClean="0"/>
              <a:t>Permits use of relational, metadata-aware queries on Web tables</a:t>
            </a:r>
          </a:p>
          <a:p>
            <a:pPr lvl="1"/>
            <a:r>
              <a:rPr lang="en-US" dirty="0" smtClean="0"/>
              <a:t>Extracts knowledge from Web tables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3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Entities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Goal: given a Web table, which entities occur in which cells, what are the column types, and the relationships between columns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6387" name="Picture 3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505677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457200" y="2362200"/>
            <a:ext cx="220980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2" name="Straight Arrow Connector 11"/>
          <p:cNvCxnSpPr>
            <a:stCxn id="10" idx="6"/>
            <a:endCxn id="17410" idx="1"/>
          </p:cNvCxnSpPr>
          <p:nvPr/>
        </p:nvCxnSpPr>
        <p:spPr bwMode="auto">
          <a:xfrm>
            <a:off x="2667000" y="2590800"/>
            <a:ext cx="3886200" cy="4714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7410" name="Picture 2" descr="C:\Users\divesh\Desktop\washingt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619375"/>
            <a:ext cx="738188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41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Column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Goal: given a Web table, which entities occur in which cells, what are the column types, and the relationships between columns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6387" name="Picture 3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505677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457200" y="2209800"/>
            <a:ext cx="2209800" cy="41910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3745468"/>
            <a:ext cx="1378391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US Politician</a:t>
            </a:r>
            <a:endParaRPr lang="en-US" sz="1800" dirty="0"/>
          </a:p>
        </p:txBody>
      </p:sp>
      <p:cxnSp>
        <p:nvCxnSpPr>
          <p:cNvPr id="12" name="Straight Arrow Connector 11"/>
          <p:cNvCxnSpPr>
            <a:stCxn id="10" idx="6"/>
            <a:endCxn id="5" idx="1"/>
          </p:cNvCxnSpPr>
          <p:nvPr/>
        </p:nvCxnSpPr>
        <p:spPr bwMode="auto">
          <a:xfrm flipV="1">
            <a:off x="2667000" y="3930134"/>
            <a:ext cx="4419600" cy="3751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1086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Relationships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Goal: given a Web table, which entities occur in which cells, what are the column types, and the relationships between columns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6387" name="Picture 3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0"/>
            <a:ext cx="505677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533400" y="2209800"/>
            <a:ext cx="5486400" cy="11887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4724400"/>
            <a:ext cx="1859933" cy="646331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US President – </a:t>
            </a:r>
          </a:p>
          <a:p>
            <a:r>
              <a:rPr lang="en-US" sz="1800" dirty="0" smtClean="0"/>
              <a:t>US Vice President</a:t>
            </a:r>
            <a:endParaRPr lang="en-US" sz="1800" dirty="0"/>
          </a:p>
        </p:txBody>
      </p:sp>
      <p:cxnSp>
        <p:nvCxnSpPr>
          <p:cNvPr id="12" name="Straight Arrow Connector 11"/>
          <p:cNvCxnSpPr>
            <a:stCxn id="10" idx="6"/>
            <a:endCxn id="5" idx="1"/>
          </p:cNvCxnSpPr>
          <p:nvPr/>
        </p:nvCxnSpPr>
        <p:spPr bwMode="auto">
          <a:xfrm>
            <a:off x="6019800" y="2804160"/>
            <a:ext cx="1066800" cy="22434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57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catalog consists of a type hierarchy, entities that are instances of (possibly multiple) types, and binary relationships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6407" name="Group 16406"/>
          <p:cNvGrpSpPr/>
          <p:nvPr/>
        </p:nvGrpSpPr>
        <p:grpSpPr>
          <a:xfrm>
            <a:off x="2895600" y="2514600"/>
            <a:ext cx="6019800" cy="3618131"/>
            <a:chOff x="2895600" y="2514600"/>
            <a:chExt cx="6019800" cy="3618131"/>
          </a:xfrm>
        </p:grpSpPr>
        <p:sp>
          <p:nvSpPr>
            <p:cNvPr id="6" name="TextBox 5"/>
            <p:cNvSpPr txBox="1"/>
            <p:nvPr/>
          </p:nvSpPr>
          <p:spPr>
            <a:xfrm>
              <a:off x="5899738" y="2514600"/>
              <a:ext cx="805862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Entity</a:t>
              </a:r>
              <a:endParaRPr lang="en-US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01801" y="3200400"/>
              <a:ext cx="913199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Person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40594" y="3886200"/>
              <a:ext cx="1164806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Politician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12815" y="3200400"/>
              <a:ext cx="1264385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University</a:t>
              </a:r>
              <a:endParaRPr lang="en-US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45692" y="3886200"/>
              <a:ext cx="740908" cy="40011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U101</a:t>
              </a:r>
              <a:endParaRPr lang="en-US" sz="2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48600" y="3886200"/>
              <a:ext cx="740908" cy="40011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U107</a:t>
              </a:r>
              <a:endParaRPr lang="en-US" sz="2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04349" y="4572000"/>
              <a:ext cx="710451" cy="40011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P401</a:t>
              </a:r>
              <a:endParaRPr lang="en-US" sz="2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71149" y="4572000"/>
              <a:ext cx="710451" cy="400110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P420</a:t>
              </a:r>
              <a:endParaRPr lang="en-US" sz="2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24616" y="4800600"/>
              <a:ext cx="2066784" cy="64633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George Washington</a:t>
              </a:r>
            </a:p>
            <a:p>
              <a:pPr algn="ctr"/>
              <a:r>
                <a:rPr lang="en-US" sz="1800" dirty="0" smtClean="0"/>
                <a:t>University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512580" y="4800600"/>
              <a:ext cx="1402820" cy="64633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University of</a:t>
              </a:r>
            </a:p>
            <a:p>
              <a:pPr algn="ctr"/>
              <a:r>
                <a:rPr lang="en-US" sz="1800" dirty="0" smtClean="0"/>
                <a:t>Washington</a:t>
              </a:r>
              <a:endParaRPr lang="en-US" sz="18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895600" y="5486400"/>
              <a:ext cx="1326582" cy="64633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George</a:t>
              </a:r>
            </a:p>
            <a:p>
              <a:pPr algn="ctr"/>
              <a:r>
                <a:rPr lang="en-US" sz="1800" dirty="0" smtClean="0"/>
                <a:t>Washington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17505" y="5486400"/>
              <a:ext cx="840295" cy="64633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John</a:t>
              </a:r>
            </a:p>
            <a:p>
              <a:pPr algn="ctr"/>
              <a:r>
                <a:rPr lang="en-US" sz="1800" dirty="0" smtClean="0"/>
                <a:t>Adams</a:t>
              </a:r>
              <a:endParaRPr lang="en-US" sz="1800" dirty="0"/>
            </a:p>
          </p:txBody>
        </p:sp>
        <p:cxnSp>
          <p:nvCxnSpPr>
            <p:cNvPr id="8" name="Straight Connector 7"/>
            <p:cNvCxnSpPr>
              <a:stCxn id="6" idx="1"/>
              <a:endCxn id="11" idx="0"/>
            </p:cNvCxnSpPr>
            <p:nvPr/>
          </p:nvCxnSpPr>
          <p:spPr bwMode="auto">
            <a:xfrm flipH="1">
              <a:off x="5258401" y="2714655"/>
              <a:ext cx="641337" cy="4857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4" name="Straight Connector 23"/>
            <p:cNvCxnSpPr>
              <a:stCxn id="6" idx="3"/>
              <a:endCxn id="15" idx="0"/>
            </p:cNvCxnSpPr>
            <p:nvPr/>
          </p:nvCxnSpPr>
          <p:spPr bwMode="auto">
            <a:xfrm>
              <a:off x="6705600" y="2714655"/>
              <a:ext cx="739408" cy="4857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84" name="Straight Connector 16383"/>
            <p:cNvCxnSpPr>
              <a:stCxn id="15" idx="1"/>
              <a:endCxn id="16" idx="0"/>
            </p:cNvCxnSpPr>
            <p:nvPr/>
          </p:nvCxnSpPr>
          <p:spPr bwMode="auto">
            <a:xfrm flipH="1">
              <a:off x="6716146" y="3400455"/>
              <a:ext cx="96669" cy="4857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86" name="Straight Connector 16385"/>
            <p:cNvCxnSpPr>
              <a:stCxn id="15" idx="3"/>
              <a:endCxn id="17" idx="0"/>
            </p:cNvCxnSpPr>
            <p:nvPr/>
          </p:nvCxnSpPr>
          <p:spPr bwMode="auto">
            <a:xfrm>
              <a:off x="8077200" y="3400455"/>
              <a:ext cx="141854" cy="4857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93" name="Straight Connector 16392"/>
            <p:cNvCxnSpPr>
              <a:stCxn id="11" idx="1"/>
              <a:endCxn id="13" idx="0"/>
            </p:cNvCxnSpPr>
            <p:nvPr/>
          </p:nvCxnSpPr>
          <p:spPr bwMode="auto">
            <a:xfrm flipH="1">
              <a:off x="4522997" y="3400455"/>
              <a:ext cx="278804" cy="48574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95" name="Straight Connector 16394"/>
            <p:cNvCxnSpPr>
              <a:stCxn id="13" idx="2"/>
              <a:endCxn id="18" idx="0"/>
            </p:cNvCxnSpPr>
            <p:nvPr/>
          </p:nvCxnSpPr>
          <p:spPr bwMode="auto">
            <a:xfrm flipH="1">
              <a:off x="3759575" y="4286310"/>
              <a:ext cx="763422" cy="2856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97" name="Straight Connector 16396"/>
            <p:cNvCxnSpPr>
              <a:stCxn id="13" idx="2"/>
              <a:endCxn id="19" idx="0"/>
            </p:cNvCxnSpPr>
            <p:nvPr/>
          </p:nvCxnSpPr>
          <p:spPr bwMode="auto">
            <a:xfrm>
              <a:off x="4522997" y="4286310"/>
              <a:ext cx="303378" cy="2856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399" name="Straight Connector 16398"/>
            <p:cNvCxnSpPr>
              <a:stCxn id="16" idx="2"/>
              <a:endCxn id="20" idx="0"/>
            </p:cNvCxnSpPr>
            <p:nvPr/>
          </p:nvCxnSpPr>
          <p:spPr bwMode="auto">
            <a:xfrm flipH="1">
              <a:off x="6358008" y="4286310"/>
              <a:ext cx="358138" cy="5142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401" name="Straight Connector 16400"/>
            <p:cNvCxnSpPr>
              <a:stCxn id="17" idx="2"/>
              <a:endCxn id="21" idx="0"/>
            </p:cNvCxnSpPr>
            <p:nvPr/>
          </p:nvCxnSpPr>
          <p:spPr bwMode="auto">
            <a:xfrm flipH="1">
              <a:off x="8213990" y="4286310"/>
              <a:ext cx="5064" cy="5142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403" name="Straight Connector 16402"/>
            <p:cNvCxnSpPr>
              <a:stCxn id="18" idx="2"/>
              <a:endCxn id="22" idx="0"/>
            </p:cNvCxnSpPr>
            <p:nvPr/>
          </p:nvCxnSpPr>
          <p:spPr bwMode="auto">
            <a:xfrm flipH="1">
              <a:off x="3558891" y="4972110"/>
              <a:ext cx="200684" cy="5142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405" name="Straight Connector 16404"/>
            <p:cNvCxnSpPr>
              <a:stCxn id="19" idx="2"/>
              <a:endCxn id="23" idx="0"/>
            </p:cNvCxnSpPr>
            <p:nvPr/>
          </p:nvCxnSpPr>
          <p:spPr bwMode="auto">
            <a:xfrm>
              <a:off x="4826375" y="4972110"/>
              <a:ext cx="11278" cy="5142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graphicFrame>
        <p:nvGraphicFramePr>
          <p:cNvPr id="16406" name="Table 164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492771"/>
              </p:ext>
            </p:extLst>
          </p:nvPr>
        </p:nvGraphicFramePr>
        <p:xfrm>
          <a:off x="930974" y="2514600"/>
          <a:ext cx="333622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894"/>
                <a:gridCol w="18943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US President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US Vice</a:t>
                      </a:r>
                      <a:r>
                        <a:rPr lang="en-US" sz="1800" baseline="0" dirty="0" smtClean="0"/>
                        <a:t> President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P401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P420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P420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P471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75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good is it to label cell (r, c), containing text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rc</a:t>
            </a:r>
            <a:r>
              <a:rPr lang="en-US" dirty="0" smtClean="0"/>
              <a:t>, with entity E?</a:t>
            </a:r>
          </a:p>
          <a:p>
            <a:pPr lvl="1"/>
            <a:r>
              <a:rPr lang="en-US" dirty="0" smtClean="0"/>
              <a:t>Similarity between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rc</a:t>
            </a:r>
            <a:r>
              <a:rPr lang="en-US" dirty="0" smtClean="0"/>
              <a:t> and L(E)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533400" y="23622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221480" y="5257800"/>
            <a:ext cx="11887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179320" y="2590800"/>
            <a:ext cx="2042160" cy="2895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342410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1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lvl="0">
              <a:buClr>
                <a:srgbClr val="0000BE"/>
              </a:buClr>
            </a:pPr>
            <a:r>
              <a:rPr lang="en-US" dirty="0">
                <a:solidFill>
                  <a:srgbClr val="000000"/>
                </a:solidFill>
              </a:rPr>
              <a:t>How good is it to label cell (r, c), containing text </a:t>
            </a:r>
            <a:r>
              <a:rPr lang="en-US" dirty="0" err="1">
                <a:solidFill>
                  <a:srgbClr val="000000"/>
                </a:solidFill>
              </a:rPr>
              <a:t>D</a:t>
            </a:r>
            <a:r>
              <a:rPr lang="en-US" baseline="-25000" dirty="0" err="1">
                <a:solidFill>
                  <a:srgbClr val="000000"/>
                </a:solidFill>
              </a:rPr>
              <a:t>rc</a:t>
            </a:r>
            <a:r>
              <a:rPr lang="en-US" dirty="0">
                <a:solidFill>
                  <a:srgbClr val="000000"/>
                </a:solidFill>
              </a:rPr>
              <a:t>, with entity E?</a:t>
            </a:r>
          </a:p>
          <a:p>
            <a:pPr lvl="1"/>
            <a:r>
              <a:rPr lang="en-US" dirty="0" smtClean="0"/>
              <a:t>Similarity between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rc</a:t>
            </a:r>
            <a:r>
              <a:rPr lang="en-US" dirty="0" smtClean="0"/>
              <a:t> and L(E)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533400" y="23622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6233160" y="4724400"/>
            <a:ext cx="1463040" cy="54864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179320" y="2590800"/>
            <a:ext cx="4053840" cy="24079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5298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61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How good is it to label cell (r, c), containing text </a:t>
            </a:r>
            <a:r>
              <a:rPr lang="en-US" dirty="0" err="1"/>
              <a:t>D</a:t>
            </a:r>
            <a:r>
              <a:rPr lang="en-US" baseline="-25000" dirty="0" err="1"/>
              <a:t>rc</a:t>
            </a:r>
            <a:r>
              <a:rPr lang="en-US" dirty="0"/>
              <a:t>, with entity E?</a:t>
            </a:r>
          </a:p>
          <a:p>
            <a:pPr lvl="1"/>
            <a:r>
              <a:rPr lang="en-US" dirty="0" smtClean="0"/>
              <a:t>Similarity between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rc</a:t>
            </a:r>
            <a:r>
              <a:rPr lang="en-US" dirty="0" smtClean="0"/>
              <a:t> and L(E)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533400" y="23622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7620000" y="4724400"/>
            <a:ext cx="1463040" cy="54864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179320" y="2590800"/>
            <a:ext cx="5440680" cy="24079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3403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good is it to label column c with type T and cell (r, c) with E?</a:t>
            </a:r>
          </a:p>
          <a:p>
            <a:pPr lvl="1"/>
            <a:r>
              <a:rPr lang="en-US" dirty="0" smtClean="0"/>
              <a:t>Entity E should belong to type T (but catalog may be incomplete)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228600" y="2209800"/>
            <a:ext cx="2286000" cy="21031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876800" y="3962400"/>
            <a:ext cx="1463040" cy="54864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514600" y="3261360"/>
            <a:ext cx="2362200" cy="9753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9" name="Oval 58"/>
          <p:cNvSpPr/>
          <p:nvPr/>
        </p:nvSpPr>
        <p:spPr bwMode="auto">
          <a:xfrm>
            <a:off x="533400" y="23622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4221480" y="5257800"/>
            <a:ext cx="11887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61" name="Straight Connector 60"/>
          <p:cNvCxnSpPr>
            <a:stCxn id="59" idx="6"/>
            <a:endCxn id="60" idx="2"/>
          </p:cNvCxnSpPr>
          <p:nvPr/>
        </p:nvCxnSpPr>
        <p:spPr bwMode="auto">
          <a:xfrm>
            <a:off x="2179320" y="2590800"/>
            <a:ext cx="2042160" cy="2895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311188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good is it to label column c with type T and cell (r, c) with E?</a:t>
            </a:r>
          </a:p>
          <a:p>
            <a:pPr lvl="1"/>
            <a:r>
              <a:rPr lang="en-US" dirty="0" smtClean="0"/>
              <a:t>Entity E should belong to type T (but catalog may be incomplete)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228600" y="2209800"/>
            <a:ext cx="2286000" cy="21031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876800" y="3962400"/>
            <a:ext cx="1463040" cy="54864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514600" y="3261360"/>
            <a:ext cx="2362200" cy="9753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9" name="Oval 58"/>
          <p:cNvSpPr/>
          <p:nvPr/>
        </p:nvSpPr>
        <p:spPr bwMode="auto">
          <a:xfrm>
            <a:off x="533400" y="25908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212080" y="5257800"/>
            <a:ext cx="11887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61" name="Straight Connector 60"/>
          <p:cNvCxnSpPr>
            <a:stCxn id="59" idx="6"/>
            <a:endCxn id="60" idx="2"/>
          </p:cNvCxnSpPr>
          <p:nvPr/>
        </p:nvCxnSpPr>
        <p:spPr bwMode="auto">
          <a:xfrm>
            <a:off x="2179320" y="2819400"/>
            <a:ext cx="3032760" cy="2667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98373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Why do we need big data integration?</a:t>
            </a:r>
          </a:p>
          <a:p>
            <a:pPr lvl="1"/>
            <a:r>
              <a:rPr lang="en-US" dirty="0" smtClean="0"/>
              <a:t>How has “small” data integration been done?</a:t>
            </a:r>
          </a:p>
          <a:p>
            <a:pPr lvl="1"/>
            <a:r>
              <a:rPr lang="en-US" dirty="0" smtClean="0"/>
              <a:t>Challenges in big data integration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Schema alignment</a:t>
            </a:r>
          </a:p>
          <a:p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Record linkage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Data fusion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Emerging topics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58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How good is it to label column c with type T and cell (r, c) with E?</a:t>
            </a:r>
          </a:p>
          <a:p>
            <a:pPr lvl="1"/>
            <a:r>
              <a:rPr lang="en-US" dirty="0" smtClean="0"/>
              <a:t>Entity E should belong to type T (but catalog may be incomplete)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57" name="Oval 56"/>
          <p:cNvSpPr/>
          <p:nvPr/>
        </p:nvSpPr>
        <p:spPr bwMode="auto">
          <a:xfrm>
            <a:off x="228600" y="2209800"/>
            <a:ext cx="2286000" cy="21031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6995160" y="3505200"/>
            <a:ext cx="1463040" cy="54864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7" name="Straight Connector 6"/>
          <p:cNvCxnSpPr>
            <a:stCxn id="57" idx="6"/>
            <a:endCxn id="58" idx="2"/>
          </p:cNvCxnSpPr>
          <p:nvPr/>
        </p:nvCxnSpPr>
        <p:spPr bwMode="auto">
          <a:xfrm>
            <a:off x="2514600" y="3261360"/>
            <a:ext cx="4480560" cy="518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9" name="Oval 58"/>
          <p:cNvSpPr/>
          <p:nvPr/>
        </p:nvSpPr>
        <p:spPr bwMode="auto">
          <a:xfrm>
            <a:off x="533400" y="259080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212080" y="5257800"/>
            <a:ext cx="11887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61" name="Straight Connector 60"/>
          <p:cNvCxnSpPr>
            <a:stCxn id="59" idx="6"/>
            <a:endCxn id="60" idx="2"/>
          </p:cNvCxnSpPr>
          <p:nvPr/>
        </p:nvCxnSpPr>
        <p:spPr bwMode="auto">
          <a:xfrm>
            <a:off x="2179320" y="2819400"/>
            <a:ext cx="3032760" cy="2667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205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56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o entity annotations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rc</a:t>
            </a:r>
            <a:r>
              <a:rPr lang="en-US" dirty="0" smtClean="0"/>
              <a:t> for cell (r, c) and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rc</a:t>
            </a:r>
            <a:r>
              <a:rPr lang="en-US" baseline="-25000" dirty="0" smtClean="0"/>
              <a:t>’</a:t>
            </a:r>
            <a:r>
              <a:rPr lang="en-US" dirty="0" smtClean="0"/>
              <a:t> for cell (r, c’) vote for or against annotating column pair (c, c’) </a:t>
            </a:r>
            <a:r>
              <a:rPr lang="en-US" dirty="0"/>
              <a:t>with </a:t>
            </a:r>
            <a:r>
              <a:rPr lang="en-US" dirty="0" smtClean="0"/>
              <a:t>relation 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2" descr="C:\Users\divesh\Documents\PrintScreen Files\ScreenShot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5017819" cy="133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406046" y="3110263"/>
            <a:ext cx="4411548" cy="2604737"/>
            <a:chOff x="2915018" y="2514600"/>
            <a:chExt cx="5975504" cy="3611990"/>
          </a:xfrm>
        </p:grpSpPr>
        <p:sp>
          <p:nvSpPr>
            <p:cNvPr id="33" name="TextBox 32"/>
            <p:cNvSpPr txBox="1"/>
            <p:nvPr/>
          </p:nvSpPr>
          <p:spPr>
            <a:xfrm>
              <a:off x="5899739" y="2514600"/>
              <a:ext cx="75630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Entity</a:t>
              </a:r>
              <a:endParaRPr lang="en-US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801801" y="3200400"/>
              <a:ext cx="841332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Person</a:t>
              </a:r>
              <a:endParaRPr lang="en-US" sz="12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940594" y="3886200"/>
              <a:ext cx="1052294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Politician</a:t>
              </a:r>
              <a:endParaRPr lang="en-US" sz="12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12815" y="3200400"/>
              <a:ext cx="1127248" cy="384115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University</a:t>
              </a:r>
              <a:endParaRPr lang="en-US" sz="12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345692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U101</a:t>
              </a:r>
              <a:endParaRPr lang="en-US" sz="12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48600" y="3886200"/>
              <a:ext cx="706104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U107</a:t>
              </a:r>
              <a:endParaRPr lang="en-US" sz="12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04348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P401</a:t>
              </a:r>
              <a:endParaRPr lang="en-US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71149" y="4571999"/>
              <a:ext cx="680049" cy="384115"/>
            </a:xfrm>
            <a:prstGeom prst="rect">
              <a:avLst/>
            </a:prstGeom>
            <a:solidFill>
              <a:schemeClr val="accent5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P420</a:t>
              </a:r>
              <a:endParaRPr lang="en-US" sz="12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78843" y="4800600"/>
              <a:ext cx="1958329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 Washington</a:t>
              </a:r>
            </a:p>
            <a:p>
              <a:pPr algn="ctr"/>
              <a:r>
                <a:rPr lang="en-US" sz="1200" dirty="0" smtClean="0"/>
                <a:t>University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37460" y="4800600"/>
              <a:ext cx="1353062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University of</a:t>
              </a:r>
            </a:p>
            <a:p>
              <a:pPr algn="ctr"/>
              <a:r>
                <a:rPr lang="en-US" sz="1200" dirty="0" smtClean="0"/>
                <a:t>Washington</a:t>
              </a:r>
              <a:endParaRPr lang="en-US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915018" y="5486399"/>
              <a:ext cx="1287747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George</a:t>
              </a:r>
            </a:p>
            <a:p>
              <a:pPr algn="ctr"/>
              <a:r>
                <a:rPr lang="en-US" sz="1200" dirty="0" smtClean="0"/>
                <a:t>Washington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16204" y="5486399"/>
              <a:ext cx="842894" cy="640191"/>
            </a:xfrm>
            <a:prstGeom prst="rect">
              <a:avLst/>
            </a:prstGeom>
            <a:solidFill>
              <a:srgbClr val="92D050"/>
            </a:solidFill>
            <a:ln w="19050">
              <a:solidFill>
                <a:schemeClr val="tx1"/>
              </a:solidFill>
              <a:prstDash val="solid"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John</a:t>
              </a:r>
            </a:p>
            <a:p>
              <a:pPr algn="ctr"/>
              <a:r>
                <a:rPr lang="en-US" sz="1200" dirty="0" smtClean="0"/>
                <a:t>Adams</a:t>
              </a:r>
              <a:endParaRPr lang="en-US" sz="1200" dirty="0"/>
            </a:p>
          </p:txBody>
        </p:sp>
        <p:cxnSp>
          <p:nvCxnSpPr>
            <p:cNvPr id="45" name="Straight Connector 44"/>
            <p:cNvCxnSpPr>
              <a:stCxn id="33" idx="1"/>
              <a:endCxn id="34" idx="0"/>
            </p:cNvCxnSpPr>
            <p:nvPr/>
          </p:nvCxnSpPr>
          <p:spPr bwMode="auto">
            <a:xfrm flipH="1">
              <a:off x="5222467" y="2706658"/>
              <a:ext cx="677272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Connector 45"/>
            <p:cNvCxnSpPr>
              <a:stCxn id="33" idx="3"/>
              <a:endCxn id="36" idx="0"/>
            </p:cNvCxnSpPr>
            <p:nvPr/>
          </p:nvCxnSpPr>
          <p:spPr bwMode="auto">
            <a:xfrm>
              <a:off x="6656042" y="2706658"/>
              <a:ext cx="720397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Connector 46"/>
            <p:cNvCxnSpPr>
              <a:stCxn id="36" idx="1"/>
              <a:endCxn id="37" idx="0"/>
            </p:cNvCxnSpPr>
            <p:nvPr/>
          </p:nvCxnSpPr>
          <p:spPr bwMode="auto">
            <a:xfrm flipH="1">
              <a:off x="6698745" y="3392458"/>
              <a:ext cx="114070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8" name="Straight Connector 47"/>
            <p:cNvCxnSpPr>
              <a:stCxn id="36" idx="3"/>
              <a:endCxn id="38" idx="0"/>
            </p:cNvCxnSpPr>
            <p:nvPr/>
          </p:nvCxnSpPr>
          <p:spPr bwMode="auto">
            <a:xfrm>
              <a:off x="7940064" y="3392458"/>
              <a:ext cx="26158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9" name="Straight Connector 48"/>
            <p:cNvCxnSpPr>
              <a:stCxn id="34" idx="1"/>
              <a:endCxn id="35" idx="0"/>
            </p:cNvCxnSpPr>
            <p:nvPr/>
          </p:nvCxnSpPr>
          <p:spPr bwMode="auto">
            <a:xfrm flipH="1">
              <a:off x="4466741" y="3392458"/>
              <a:ext cx="335059" cy="4937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Connector 49"/>
            <p:cNvCxnSpPr>
              <a:stCxn id="35" idx="2"/>
              <a:endCxn id="39" idx="0"/>
            </p:cNvCxnSpPr>
            <p:nvPr/>
          </p:nvCxnSpPr>
          <p:spPr bwMode="auto">
            <a:xfrm flipH="1">
              <a:off x="3744373" y="4270314"/>
              <a:ext cx="722368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Connector 50"/>
            <p:cNvCxnSpPr>
              <a:stCxn id="35" idx="2"/>
              <a:endCxn id="40" idx="0"/>
            </p:cNvCxnSpPr>
            <p:nvPr/>
          </p:nvCxnSpPr>
          <p:spPr bwMode="auto">
            <a:xfrm>
              <a:off x="4466741" y="4270314"/>
              <a:ext cx="344433" cy="3016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Connector 51"/>
            <p:cNvCxnSpPr>
              <a:stCxn id="37" idx="2"/>
              <a:endCxn id="41" idx="0"/>
            </p:cNvCxnSpPr>
            <p:nvPr/>
          </p:nvCxnSpPr>
          <p:spPr bwMode="auto">
            <a:xfrm flipH="1">
              <a:off x="6358007" y="4270314"/>
              <a:ext cx="3407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Connector 52"/>
            <p:cNvCxnSpPr>
              <a:stCxn id="38" idx="2"/>
              <a:endCxn id="42" idx="0"/>
            </p:cNvCxnSpPr>
            <p:nvPr/>
          </p:nvCxnSpPr>
          <p:spPr bwMode="auto">
            <a:xfrm>
              <a:off x="8201653" y="4270314"/>
              <a:ext cx="1233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4" name="Straight Connector 53"/>
            <p:cNvCxnSpPr>
              <a:stCxn id="39" idx="2"/>
              <a:endCxn id="43" idx="0"/>
            </p:cNvCxnSpPr>
            <p:nvPr/>
          </p:nvCxnSpPr>
          <p:spPr bwMode="auto">
            <a:xfrm flipH="1">
              <a:off x="3558892" y="4956114"/>
              <a:ext cx="185482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Connector 54"/>
            <p:cNvCxnSpPr>
              <a:stCxn id="40" idx="2"/>
              <a:endCxn id="44" idx="0"/>
            </p:cNvCxnSpPr>
            <p:nvPr/>
          </p:nvCxnSpPr>
          <p:spPr bwMode="auto">
            <a:xfrm>
              <a:off x="4811174" y="4956114"/>
              <a:ext cx="26478" cy="5302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87010"/>
              </p:ext>
            </p:extLst>
          </p:nvPr>
        </p:nvGraphicFramePr>
        <p:xfrm>
          <a:off x="762000" y="4678680"/>
          <a:ext cx="333622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894"/>
                <a:gridCol w="18943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US President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US Vice</a:t>
                      </a:r>
                      <a:r>
                        <a:rPr lang="en-US" sz="1200" baseline="0" dirty="0" smtClean="0"/>
                        <a:t> President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P401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P420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P420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P471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7" name="Oval 56"/>
          <p:cNvSpPr/>
          <p:nvPr/>
        </p:nvSpPr>
        <p:spPr bwMode="auto">
          <a:xfrm>
            <a:off x="548640" y="2377440"/>
            <a:ext cx="164592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3276600" y="2362200"/>
            <a:ext cx="128016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4693920" y="4495800"/>
            <a:ext cx="64008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486400" y="4495800"/>
            <a:ext cx="640080" cy="45720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6" name="Straight Connector 5"/>
          <p:cNvCxnSpPr>
            <a:stCxn id="57" idx="6"/>
            <a:endCxn id="59" idx="2"/>
          </p:cNvCxnSpPr>
          <p:nvPr/>
        </p:nvCxnSpPr>
        <p:spPr bwMode="auto">
          <a:xfrm>
            <a:off x="2194560" y="2606040"/>
            <a:ext cx="2499360" cy="211836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8" name="Straight Connector 7"/>
          <p:cNvCxnSpPr>
            <a:stCxn id="58" idx="6"/>
            <a:endCxn id="60" idx="2"/>
          </p:cNvCxnSpPr>
          <p:nvPr/>
        </p:nvCxnSpPr>
        <p:spPr bwMode="auto">
          <a:xfrm>
            <a:off x="4556760" y="2590800"/>
            <a:ext cx="929640" cy="2133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1" name="Oval 60"/>
          <p:cNvSpPr/>
          <p:nvPr/>
        </p:nvSpPr>
        <p:spPr bwMode="auto">
          <a:xfrm>
            <a:off x="228600" y="2209800"/>
            <a:ext cx="4663440" cy="7315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548640" y="4754880"/>
            <a:ext cx="3566160" cy="731520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4" name="Straight Connector 13"/>
          <p:cNvCxnSpPr>
            <a:stCxn id="61" idx="2"/>
            <a:endCxn id="62" idx="2"/>
          </p:cNvCxnSpPr>
          <p:nvPr/>
        </p:nvCxnSpPr>
        <p:spPr bwMode="auto">
          <a:xfrm>
            <a:off x="228600" y="2575560"/>
            <a:ext cx="320040" cy="2545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63" name="TextBox 62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9880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5105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Model table annotation using interrelated random variables, represented by a probabilistic graphical model</a:t>
            </a:r>
          </a:p>
          <a:p>
            <a:pPr lvl="1"/>
            <a:r>
              <a:rPr lang="en-US" dirty="0" smtClean="0"/>
              <a:t>Cell text (in Web table) and entity label (in catalog)</a:t>
            </a:r>
          </a:p>
          <a:p>
            <a:pPr lvl="1"/>
            <a:r>
              <a:rPr lang="en-US" dirty="0" smtClean="0"/>
              <a:t>Column header (in Web table) and type label (in catalog)</a:t>
            </a:r>
          </a:p>
          <a:p>
            <a:pPr lvl="1"/>
            <a:r>
              <a:rPr lang="en-US" dirty="0" smtClean="0"/>
              <a:t>Column type and cell entity (in Web table)</a:t>
            </a:r>
          </a:p>
          <a:p>
            <a:pPr lvl="1"/>
            <a:r>
              <a:rPr lang="en-US" dirty="0" smtClean="0"/>
              <a:t>Pair of column types (in Web table) and relation (in catalog)</a:t>
            </a:r>
          </a:p>
          <a:p>
            <a:pPr lvl="1"/>
            <a:r>
              <a:rPr lang="en-US" dirty="0" smtClean="0"/>
              <a:t>Entity pairs (in Web table) and relation (in catalog)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85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5105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Model table annotation using interrelated random variables, represented by a probabilistic graphical model</a:t>
            </a:r>
          </a:p>
          <a:p>
            <a:pPr lvl="1"/>
            <a:r>
              <a:rPr lang="en-US" dirty="0"/>
              <a:t>Cell text (in Web table) and entity label (in catalog)</a:t>
            </a:r>
          </a:p>
          <a:p>
            <a:pPr lvl="1"/>
            <a:r>
              <a:rPr lang="en-US" dirty="0"/>
              <a:t>Column header (in Web table) and type label (in catalog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Column type and cell entity (in Web table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40370"/>
            <a:ext cx="4114800" cy="316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09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5105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Model table annotation using interrelated random variables, represented by a probabilistic graphical model</a:t>
            </a:r>
          </a:p>
          <a:p>
            <a:pPr lvl="1"/>
            <a:r>
              <a:rPr lang="en-US" dirty="0"/>
              <a:t>Pair of column types (in Web table) and relation (in catalog)</a:t>
            </a:r>
          </a:p>
          <a:p>
            <a:pPr lvl="1"/>
            <a:r>
              <a:rPr lang="en-US" dirty="0"/>
              <a:t>Entity pairs (in Web table) and relation (in catalog)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40370"/>
            <a:ext cx="4114800" cy="316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29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Annotating Web Tables: Using a Catalog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5105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Model table annotation using interrelated random variables, represented by a probabilistic graphical model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Cell text (in Web table) and entity label (in catalog)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Column header (in Web table) and type label (in catalog)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Column type and cell entity (in Web table)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Pair of column types (in Web table) and relation (in catalog)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Entity pairs (in Web table) and relation (in catalog)</a:t>
            </a:r>
          </a:p>
          <a:p>
            <a:endParaRPr lang="en-US" dirty="0" smtClean="0"/>
          </a:p>
          <a:p>
            <a:r>
              <a:rPr lang="en-US" dirty="0" smtClean="0"/>
              <a:t>Task of annotation amounts to searching for an assignment of values to the variables that maximizes the joint probability</a:t>
            </a:r>
          </a:p>
          <a:p>
            <a:pPr lvl="1"/>
            <a:r>
              <a:rPr lang="en-US" dirty="0" smtClean="0"/>
              <a:t>Problem is NP-hard in the general case</a:t>
            </a:r>
          </a:p>
          <a:p>
            <a:pPr lvl="1"/>
            <a:r>
              <a:rPr lang="en-US" dirty="0" smtClean="0"/>
              <a:t>Use iterative belief propagation in “factor graphs” until convergence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 [DFG+12]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1267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divesh\Documents\PrintScreen Files\ScreenShot00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43200"/>
            <a:ext cx="5097560" cy="352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94376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1267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divesh\Documents\PrintScreen Files\ScreenShot008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0"/>
            <a:ext cx="5562600" cy="190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5807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1267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divesh\Documents\PrintScreen Files\ScreenShot009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89" y="2819400"/>
            <a:ext cx="5662611" cy="355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55377" y="-22086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292128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Finding Related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Motivation: given a table T and a corpus C of tables, find tables T’ in C that can be integrated with T to augment T’s information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2" descr="C:\Users\divesh\Desktop\Pic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21267"/>
            <a:ext cx="5562600" cy="352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22090" y="-22086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?</a:t>
            </a:r>
          </a:p>
        </p:txBody>
      </p:sp>
      <p:pic>
        <p:nvPicPr>
          <p:cNvPr id="14338" name="Picture 2" descr="C:\Users\divesh\Documents\PrintScreen Files\ScreenShot010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49" y="3124200"/>
            <a:ext cx="573485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97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False"/>
  <p:tag name="EMBEDFONTS" val="False"/>
  <p:tag name="USEBOLDAMS" val="False"/>
  <p:tag name="DEFAULTDISPLAYSOURCE" val="\documentclass{article}\pagestyle{empty}&#10;\begin{document}&#10;&#10;\end{document}&#10;"/>
  <p:tag name="TEX2PS" val="latex $(base).tex; dvips -D $(res) -E -o $(base).ps $(base).dvi"/>
  <p:tag name="EXTERNALEDITCOMMAND" val="notepad %"/>
  <p:tag name="GHOSTSCRIPTCOMMAND" val="gs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2"/>
  <p:tag name="DEFAULTFONTSIZE" val="10"/>
  <p:tag name="DEFAULTWIDTH" val="472"/>
  <p:tag name="DEFAULTHEIGHT" val="392"/>
</p:tagLst>
</file>

<file path=ppt/theme/theme1.xml><?xml version="1.0" encoding="utf-8"?>
<a:theme xmlns:a="http://schemas.openxmlformats.org/drawingml/2006/main" name="1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tutorial</Template>
  <TotalTime>28118</TotalTime>
  <Words>14945</Words>
  <Application>Microsoft Office PowerPoint</Application>
  <PresentationFormat>On-screen Show (4:3)</PresentationFormat>
  <Paragraphs>4410</Paragraphs>
  <Slides>249</Slides>
  <Notes>1</Notes>
  <HiddenSlides>4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249</vt:i4>
      </vt:variant>
    </vt:vector>
  </HeadingPairs>
  <TitlesOfParts>
    <vt:vector size="261" baseType="lpstr">
      <vt:lpstr>Arial</vt:lpstr>
      <vt:lpstr>SimSun</vt:lpstr>
      <vt:lpstr>Corbel</vt:lpstr>
      <vt:lpstr>Gill Sans MT</vt:lpstr>
      <vt:lpstr>Wingdings</vt:lpstr>
      <vt:lpstr>Calibri</vt:lpstr>
      <vt:lpstr>ＭＳ Ｐゴシック</vt:lpstr>
      <vt:lpstr>Symbol</vt:lpstr>
      <vt:lpstr>1_Pixel</vt:lpstr>
      <vt:lpstr>3_Pixel</vt:lpstr>
      <vt:lpstr>4_Pixel</vt:lpstr>
      <vt:lpstr>Equation</vt:lpstr>
      <vt:lpstr>Big Data Integration</vt:lpstr>
      <vt:lpstr>What is “Big Data Integration?”</vt:lpstr>
      <vt:lpstr>What is “Big Data Integration?”</vt:lpstr>
      <vt:lpstr>Outline</vt:lpstr>
      <vt:lpstr>Why Do We Need “Big Data Integration?”</vt:lpstr>
      <vt:lpstr>Why Do We Need “Big Data Integration?”</vt:lpstr>
      <vt:lpstr>Why Do We Need “Big Data Integration?”</vt:lpstr>
      <vt:lpstr>Why Do We Need “Big Data Integration?”</vt:lpstr>
      <vt:lpstr>Outline</vt:lpstr>
      <vt:lpstr>“Small” Data Integration: What Is It?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“Small” Data Integration: How is it Done?</vt:lpstr>
      <vt:lpstr>Outline</vt:lpstr>
      <vt:lpstr>BDI: Why is it Challenging?</vt:lpstr>
      <vt:lpstr>Case Study I: Domain Specific Data [DMP12]</vt:lpstr>
      <vt:lpstr>Domain Specific Data: Spread</vt:lpstr>
      <vt:lpstr>Domain Specific Data: Spread</vt:lpstr>
      <vt:lpstr>Domain Specific Data: Spread</vt:lpstr>
      <vt:lpstr>Domain Specific Data: Spread</vt:lpstr>
      <vt:lpstr>Domain Specific Data: Spread</vt:lpstr>
      <vt:lpstr>Domain Specific Data: Spread</vt:lpstr>
      <vt:lpstr>Domain Specific Data: Connectivity</vt:lpstr>
      <vt:lpstr>Domain Specific Data: Connectivity</vt:lpstr>
      <vt:lpstr>Domain Specific Data: Connectivity</vt:lpstr>
      <vt:lpstr>Domain Specific Data: Lessons Learned</vt:lpstr>
      <vt:lpstr>Case Study II: Deep Web Quality [LDL+13]</vt:lpstr>
      <vt:lpstr>Deep Web Quality</vt:lpstr>
      <vt:lpstr>Deep Web Quality</vt:lpstr>
      <vt:lpstr>Deep Web Quality</vt:lpstr>
      <vt:lpstr>Deep Web Quality</vt:lpstr>
      <vt:lpstr>Deep Web Quality</vt:lpstr>
      <vt:lpstr>Deep Web Quality</vt:lpstr>
      <vt:lpstr>Deep Web Quality</vt:lpstr>
      <vt:lpstr>Deep Web Quality: Lessons Learned</vt:lpstr>
      <vt:lpstr>BDI: Why is it Challenging?</vt:lpstr>
      <vt:lpstr>BDI: Why is it Challenging?</vt:lpstr>
      <vt:lpstr>BDI: Why is it Challenging?</vt:lpstr>
      <vt:lpstr>BDI: Why is it Challenging?</vt:lpstr>
      <vt:lpstr>Outline</vt:lpstr>
      <vt:lpstr>Schema Alignment</vt:lpstr>
      <vt:lpstr>Schema Alignment</vt:lpstr>
      <vt:lpstr>Schema Alignment: Three Steps [BBR11]</vt:lpstr>
      <vt:lpstr>Schema Alignment: Three Steps</vt:lpstr>
      <vt:lpstr>Schema Alignment: Three Steps</vt:lpstr>
      <vt:lpstr>Schema Alignment: Three Steps</vt:lpstr>
      <vt:lpstr>Outline</vt:lpstr>
      <vt:lpstr>BDI: Schema Alignment</vt:lpstr>
      <vt:lpstr>Space of Strategies</vt:lpstr>
      <vt:lpstr>Space of Strategies</vt:lpstr>
      <vt:lpstr>Dataspace Approach [FHM05, HFM06]</vt:lpstr>
      <vt:lpstr>Bootstrapping DI Systems [DDH08]</vt:lpstr>
      <vt:lpstr>Probabilistic Mediated Schemas [DDH08] </vt:lpstr>
      <vt:lpstr>Probabilistic Mediated Schemas [DDH08] </vt:lpstr>
      <vt:lpstr>Probabilistic Mappings [DHY07, DDH08]</vt:lpstr>
      <vt:lpstr>Probabilistic Mappings</vt:lpstr>
      <vt:lpstr>Probabilistic Mappings: By Table Semantics</vt:lpstr>
      <vt:lpstr>Probabilistic Mappings: By Table Semantics</vt:lpstr>
      <vt:lpstr>Probabilistic Mappings: By Table Semantics</vt:lpstr>
      <vt:lpstr>Probabilistic Mappings: By Tuple Semantics</vt:lpstr>
      <vt:lpstr>Probabilistic Mappings: By Tuple Semantics</vt:lpstr>
      <vt:lpstr>Probabilistic Mappings: By Tuple Semantics</vt:lpstr>
      <vt:lpstr>Probabilistic Mappings: By Tuple Semantics</vt:lpstr>
      <vt:lpstr>Probabilistic Mappings: By Tuple Semantics</vt:lpstr>
      <vt:lpstr>WebTables [CHW+08]</vt:lpstr>
      <vt:lpstr>WebTables: Keyword Search [CHW+08]</vt:lpstr>
      <vt:lpstr>WebTables: Keyword Search</vt:lpstr>
      <vt:lpstr>WebTables: Keyword Search</vt:lpstr>
      <vt:lpstr>WebTables: Keyword Search</vt:lpstr>
      <vt:lpstr>WebTables: Keyword Search</vt:lpstr>
      <vt:lpstr>WebTables: Keyword Search</vt:lpstr>
      <vt:lpstr>WebTables: Keyword Search</vt:lpstr>
      <vt:lpstr>WebTables: Keyword Search</vt:lpstr>
      <vt:lpstr>WebTables: Keyword Search</vt:lpstr>
      <vt:lpstr>Annotating Web Tables [LSC10]</vt:lpstr>
      <vt:lpstr>Annotating Web Tables: Entities</vt:lpstr>
      <vt:lpstr>Annotating Web Tables: Column Types</vt:lpstr>
      <vt:lpstr>Annotating Web Tables: Relationships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Annotating Web Tables: Using a Catalog</vt:lpstr>
      <vt:lpstr>Finding Related Tables [DFG+12]</vt:lpstr>
      <vt:lpstr>Finding Related Tables</vt:lpstr>
      <vt:lpstr>Finding Related Tables</vt:lpstr>
      <vt:lpstr>Finding Related Tables</vt:lpstr>
      <vt:lpstr>Finding Related Tables</vt:lpstr>
      <vt:lpstr>Finding Related Tables</vt:lpstr>
      <vt:lpstr>Finding Related Tables</vt:lpstr>
      <vt:lpstr>Finding Related Tables: Entity Complement</vt:lpstr>
      <vt:lpstr>Finding Related Tables: Entity Complement</vt:lpstr>
      <vt:lpstr>Finding Related Tables: Entity Complement</vt:lpstr>
      <vt:lpstr>Finding Related Tables: Entity Complement</vt:lpstr>
      <vt:lpstr>Finding Related Tables: Schema Complement</vt:lpstr>
      <vt:lpstr>Finding Related Tables: Schema Complement</vt:lpstr>
      <vt:lpstr>Finding Related Tables: Schema Complement</vt:lpstr>
      <vt:lpstr>Finding Related Tables: Efficiency Issues</vt:lpstr>
      <vt:lpstr>Outline</vt:lpstr>
      <vt:lpstr>Record Linkage</vt:lpstr>
      <vt:lpstr>Record Linkage</vt:lpstr>
      <vt:lpstr>Record Linkage: Three Steps [EIV07, GM12]</vt:lpstr>
      <vt:lpstr>Record Linkage: Three Steps</vt:lpstr>
      <vt:lpstr>Record Linkage: Three Steps</vt:lpstr>
      <vt:lpstr>Record Linkage: Three Steps</vt:lpstr>
      <vt:lpstr>Outline</vt:lpstr>
      <vt:lpstr>BDI: Record Linkage</vt:lpstr>
      <vt:lpstr>BDI: Record Linkage</vt:lpstr>
      <vt:lpstr>Matching with Unstructured Data</vt:lpstr>
      <vt:lpstr>Matching with Unstructured Data</vt:lpstr>
      <vt:lpstr>Matching with Unstructured Data</vt:lpstr>
      <vt:lpstr>Structured + Unstructured Data [KGA+11]</vt:lpstr>
      <vt:lpstr>Structured + Unstructured Data</vt:lpstr>
      <vt:lpstr>Structured + Unstructured Data</vt:lpstr>
      <vt:lpstr>Structured + Unstructured Data</vt:lpstr>
      <vt:lpstr>Structured + Unstructured Data</vt:lpstr>
      <vt:lpstr>Structured + Unstructured Data</vt:lpstr>
      <vt:lpstr>Structured + Unstructured Data</vt:lpstr>
      <vt:lpstr>Structured + Unstructured Data</vt:lpstr>
      <vt:lpstr>Matching Unstructured Data [KTT+12]</vt:lpstr>
      <vt:lpstr>Matching Unstructured Data</vt:lpstr>
      <vt:lpstr>Matching Unstructured Data</vt:lpstr>
      <vt:lpstr>Matching Unstructured Data</vt:lpstr>
      <vt:lpstr>Matching Unstructured Data</vt:lpstr>
      <vt:lpstr>Record Linkage Using MapReduce [KTR12]</vt:lpstr>
      <vt:lpstr>Record Linkage Using MapReduce</vt:lpstr>
      <vt:lpstr>Record Linkage Using MapReduce</vt:lpstr>
      <vt:lpstr>Load Balancing</vt:lpstr>
      <vt:lpstr>Load Balancing: BlockSplit</vt:lpstr>
      <vt:lpstr>Load Balancing: BlockSplit</vt:lpstr>
      <vt:lpstr>Load Balancing: BlockSplit</vt:lpstr>
      <vt:lpstr>Load Balancing: BlockSplit</vt:lpstr>
      <vt:lpstr>Load Balancing: BlockSplit</vt:lpstr>
      <vt:lpstr>Load Balancing: BlockSplit</vt:lpstr>
      <vt:lpstr>Improving Blocking Recall</vt:lpstr>
      <vt:lpstr>Improving Blocking Recall</vt:lpstr>
      <vt:lpstr>Improving Blocking Recall</vt:lpstr>
      <vt:lpstr>Improving Blocking Recall</vt:lpstr>
      <vt:lpstr>Improving Blocking Recall</vt:lpstr>
      <vt:lpstr>Improving Blocking Recall</vt:lpstr>
      <vt:lpstr>Improving Blocking Recall</vt:lpstr>
      <vt:lpstr>Improving Blocking Recall</vt:lpstr>
      <vt:lpstr>Meta-Blocking [PKP+13]</vt:lpstr>
      <vt:lpstr>Meta-Blocking: Dealing with BDI Variety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Meta-Blocking: Improve Blocking Efficiency</vt:lpstr>
      <vt:lpstr>Linking Temporal Records [LDM+11]</vt:lpstr>
      <vt:lpstr>Linking Temporal Records</vt:lpstr>
      <vt:lpstr>Linking Temporal Records: Motivation</vt:lpstr>
      <vt:lpstr>Linking Temporal Records: Challenges</vt:lpstr>
      <vt:lpstr>Linking Temporal Records: Challenges</vt:lpstr>
      <vt:lpstr>Linking Temporal Records: Challenges</vt:lpstr>
      <vt:lpstr>Linking Temporal Records: Challenges</vt:lpstr>
      <vt:lpstr>Linking Temporal Records: Opportunities</vt:lpstr>
      <vt:lpstr>Linking Temporal Records: Opportunities</vt:lpstr>
      <vt:lpstr>Linking Temporal Records: Opportunities</vt:lpstr>
      <vt:lpstr>Linking Temporal Records: Solution</vt:lpstr>
      <vt:lpstr>Linking Temporal Records: Solution</vt:lpstr>
      <vt:lpstr>Linking Temporal Records: Solution</vt:lpstr>
      <vt:lpstr>Linking Temporal Records: Solution</vt:lpstr>
      <vt:lpstr>Linking Temporal Records: Intuitions</vt:lpstr>
      <vt:lpstr>Outline</vt:lpstr>
      <vt:lpstr>Data Fusion</vt:lpstr>
      <vt:lpstr>Data Fusion</vt:lpstr>
      <vt:lpstr>Data Fusion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Data Fusion: Three Components [DBS09a]</vt:lpstr>
      <vt:lpstr>Outline</vt:lpstr>
      <vt:lpstr>BDI: Data Fusion</vt:lpstr>
      <vt:lpstr>BDI: Data Fusion</vt:lpstr>
      <vt:lpstr>Basic Solution: Naïve Voting</vt:lpstr>
      <vt:lpstr>Source Accuracy [YHY08, DBS09a]</vt:lpstr>
      <vt:lpstr>Source Accuracy</vt:lpstr>
      <vt:lpstr>Source Accuracy</vt:lpstr>
      <vt:lpstr>Source Accuracy</vt:lpstr>
      <vt:lpstr>Copy Detection</vt:lpstr>
      <vt:lpstr>Copy Detection</vt:lpstr>
      <vt:lpstr>Copy Detection: Bayesian Analysis</vt:lpstr>
      <vt:lpstr>Copy Detection: Bayesian Analysis</vt:lpstr>
      <vt:lpstr>Discount Copied Values</vt:lpstr>
      <vt:lpstr>Discount Copied Values</vt:lpstr>
      <vt:lpstr>Iterative Process</vt:lpstr>
      <vt:lpstr>Challenges in a Dynamic World [DBS09b]</vt:lpstr>
      <vt:lpstr>Challenges in a Dynamic World [DBS09b]</vt:lpstr>
      <vt:lpstr>Problem Definition</vt:lpstr>
      <vt:lpstr>Quality of Data Sources</vt:lpstr>
      <vt:lpstr>Copy Detection</vt:lpstr>
      <vt:lpstr>The Copying Detection HMM Model</vt:lpstr>
      <vt:lpstr>Lifespan Discovery</vt:lpstr>
      <vt:lpstr>Iterative Process</vt:lpstr>
      <vt:lpstr>Example Revisited</vt:lpstr>
      <vt:lpstr>Summary</vt:lpstr>
      <vt:lpstr>Outline</vt:lpstr>
      <vt:lpstr>BDI: Source Selection [DSS13]</vt:lpstr>
      <vt:lpstr>Redundant Data Do Not Bring Much Gain</vt:lpstr>
      <vt:lpstr>Erroneous Data May Hurt Quality</vt:lpstr>
      <vt:lpstr>BDI: Source Selection [DSS13]</vt:lpstr>
      <vt:lpstr>Maximize Quality Under Budget?</vt:lpstr>
      <vt:lpstr>Minimize Cost with Certain Quality?</vt:lpstr>
      <vt:lpstr>PowerPoint Presentation</vt:lpstr>
      <vt:lpstr>Marginalism for Source Selection</vt:lpstr>
      <vt:lpstr>Future Work</vt:lpstr>
      <vt:lpstr>Future Work</vt:lpstr>
      <vt:lpstr>Future Work</vt:lpstr>
      <vt:lpstr>Future Work</vt:lpstr>
      <vt:lpstr>Future Work</vt:lpstr>
      <vt:lpstr>Future Work</vt:lpstr>
      <vt:lpstr>Conclusions</vt:lpstr>
      <vt:lpstr>Thank You!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Integration</dc:title>
  <dc:creator>Divesh</dc:creator>
  <cp:lastModifiedBy>SRIVASTAVA, DIVESH</cp:lastModifiedBy>
  <cp:revision>1400</cp:revision>
  <dcterms:created xsi:type="dcterms:W3CDTF">2006-07-13T03:34:23Z</dcterms:created>
  <dcterms:modified xsi:type="dcterms:W3CDTF">2013-09-03T13:17:45Z</dcterms:modified>
</cp:coreProperties>
</file>