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9"/>
  </p:notesMasterIdLst>
  <p:handoutMasterIdLst>
    <p:handoutMasterId r:id="rId90"/>
  </p:handoutMasterIdLst>
  <p:sldIdLst>
    <p:sldId id="256" r:id="rId2"/>
    <p:sldId id="647" r:id="rId3"/>
    <p:sldId id="413" r:id="rId4"/>
    <p:sldId id="450" r:id="rId5"/>
    <p:sldId id="412" r:id="rId6"/>
    <p:sldId id="451" r:id="rId7"/>
    <p:sldId id="614" r:id="rId8"/>
    <p:sldId id="493" r:id="rId9"/>
    <p:sldId id="632" r:id="rId10"/>
    <p:sldId id="509" r:id="rId11"/>
    <p:sldId id="631" r:id="rId12"/>
    <p:sldId id="567" r:id="rId13"/>
    <p:sldId id="648" r:id="rId14"/>
    <p:sldId id="569" r:id="rId15"/>
    <p:sldId id="545" r:id="rId16"/>
    <p:sldId id="630" r:id="rId17"/>
    <p:sldId id="634" r:id="rId18"/>
    <p:sldId id="635" r:id="rId19"/>
    <p:sldId id="357" r:id="rId20"/>
    <p:sldId id="636" r:id="rId21"/>
    <p:sldId id="515" r:id="rId22"/>
    <p:sldId id="518" r:id="rId23"/>
    <p:sldId id="521" r:id="rId24"/>
    <p:sldId id="661" r:id="rId25"/>
    <p:sldId id="662" r:id="rId26"/>
    <p:sldId id="663" r:id="rId27"/>
    <p:sldId id="664" r:id="rId28"/>
    <p:sldId id="665" r:id="rId29"/>
    <p:sldId id="666" r:id="rId30"/>
    <p:sldId id="667" r:id="rId31"/>
    <p:sldId id="668" r:id="rId32"/>
    <p:sldId id="669" r:id="rId33"/>
    <p:sldId id="598" r:id="rId34"/>
    <p:sldId id="599" r:id="rId35"/>
    <p:sldId id="602" r:id="rId36"/>
    <p:sldId id="600" r:id="rId37"/>
    <p:sldId id="601" r:id="rId38"/>
    <p:sldId id="603" r:id="rId39"/>
    <p:sldId id="604" r:id="rId40"/>
    <p:sldId id="611" r:id="rId41"/>
    <p:sldId id="547" r:id="rId42"/>
    <p:sldId id="637" r:id="rId43"/>
    <p:sldId id="638" r:id="rId44"/>
    <p:sldId id="574" r:id="rId45"/>
    <p:sldId id="575" r:id="rId46"/>
    <p:sldId id="576" r:id="rId47"/>
    <p:sldId id="577" r:id="rId48"/>
    <p:sldId id="585" r:id="rId49"/>
    <p:sldId id="579" r:id="rId50"/>
    <p:sldId id="645" r:id="rId51"/>
    <p:sldId id="649" r:id="rId52"/>
    <p:sldId id="581" r:id="rId53"/>
    <p:sldId id="582" r:id="rId54"/>
    <p:sldId id="583" r:id="rId55"/>
    <p:sldId id="639" r:id="rId56"/>
    <p:sldId id="531" r:id="rId57"/>
    <p:sldId id="532" r:id="rId58"/>
    <p:sldId id="533" r:id="rId59"/>
    <p:sldId id="551" r:id="rId60"/>
    <p:sldId id="640" r:id="rId61"/>
    <p:sldId id="644" r:id="rId62"/>
    <p:sldId id="650" r:id="rId63"/>
    <p:sldId id="641" r:id="rId64"/>
    <p:sldId id="642" r:id="rId65"/>
    <p:sldId id="659" r:id="rId66"/>
    <p:sldId id="609" r:id="rId67"/>
    <p:sldId id="605" r:id="rId68"/>
    <p:sldId id="607" r:id="rId69"/>
    <p:sldId id="608" r:id="rId70"/>
    <p:sldId id="652" r:id="rId71"/>
    <p:sldId id="651" r:id="rId72"/>
    <p:sldId id="553" r:id="rId73"/>
    <p:sldId id="610" r:id="rId74"/>
    <p:sldId id="591" r:id="rId75"/>
    <p:sldId id="592" r:id="rId76"/>
    <p:sldId id="593" r:id="rId77"/>
    <p:sldId id="507" r:id="rId78"/>
    <p:sldId id="628" r:id="rId79"/>
    <p:sldId id="629" r:id="rId80"/>
    <p:sldId id="653" r:id="rId81"/>
    <p:sldId id="654" r:id="rId82"/>
    <p:sldId id="633" r:id="rId83"/>
    <p:sldId id="656" r:id="rId84"/>
    <p:sldId id="655" r:id="rId85"/>
    <p:sldId id="658" r:id="rId86"/>
    <p:sldId id="657" r:id="rId87"/>
    <p:sldId id="282" r:id="rId8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1"/>
    <p:restoredTop sz="95179"/>
  </p:normalViewPr>
  <p:slideViewPr>
    <p:cSldViewPr snapToGrid="0" snapToObjects="1">
      <p:cViewPr varScale="1">
        <p:scale>
          <a:sx n="88" d="100"/>
          <a:sy n="88" d="100"/>
        </p:scale>
        <p:origin x="3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3977E914-DF63-874A-AA09-7F03CF313808}">
      <dgm:prSet phldrT="[Text]"/>
      <dgm:spPr/>
      <dgm:t>
        <a:bodyPr/>
        <a:lstStyle/>
        <a:p>
          <a:r>
            <a:rPr lang="en-US" dirty="0"/>
            <a:t>Relation</a:t>
          </a:r>
        </a:p>
        <a:p>
          <a:r>
            <a:rPr lang="en-US" dirty="0"/>
            <a:t>Annotation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  <a:br>
            <a:rPr lang="en-US" dirty="0"/>
          </a:br>
          <a:r>
            <a:rPr lang="en-US" dirty="0"/>
            <a:t>(on noisy labels)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111F495E-12E0-944C-96A7-AD4B1DDBD922}" type="pres">
      <dgm:prSet presAssocID="{3977E914-DF63-874A-AA09-7F03CF313808}" presName="parTxOnly" presStyleLbl="node1" presStyleIdx="0" presStyleCnt="2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1" presStyleCnt="2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0" destOrd="0" parTransId="{92BA29BE-1DE7-5A4A-9630-CF704ED7B859}" sibTransId="{3191E21B-8245-8B4E-8D7F-3B7E339D24D5}"/>
    <dgm:cxn modelId="{FDEF1269-EE2A-3C49-BA8A-81609351A7AE}" srcId="{2BE4B609-8C03-E946-9D44-8DCC7F2BBBFB}" destId="{1762AB63-74D3-A24D-83E8-F9C5A214E285}" srcOrd="1" destOrd="0" parTransId="{48A3624F-413F-9B41-A58F-E9000F957028}" sibTransId="{6E7CE0D2-5B87-9745-9A4E-40DD9F1CEF7A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6FB9754C-5DBE-0848-8D6F-BA4383280D07}" type="presParOf" srcId="{829F1383-2D69-264B-B50A-1A857036B56D}" destId="{111F495E-12E0-944C-96A7-AD4B1DDBD922}" srcOrd="0" destOrd="0" presId="urn:microsoft.com/office/officeart/2005/8/layout/hChevron3"/>
    <dgm:cxn modelId="{7F5FC15F-8CB3-9543-91AA-F5E13E98FDFA}" type="presParOf" srcId="{829F1383-2D69-264B-B50A-1A857036B56D}" destId="{B507AEFC-65B0-2A43-B7A4-A28946F968DF}" srcOrd="1" destOrd="0" presId="urn:microsoft.com/office/officeart/2005/8/layout/hChevron3"/>
    <dgm:cxn modelId="{3257C1F1-D553-4E43-AF60-CD9CD6F0DAFF}" type="presParOf" srcId="{829F1383-2D69-264B-B50A-1A857036B56D}" destId="{3C99AA5C-D3A5-DA45-BED2-43DA06AA62B5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3977E914-DF63-874A-AA09-7F03CF313808}">
      <dgm:prSet phldrT="[Text]"/>
      <dgm:spPr/>
      <dgm:t>
        <a:bodyPr/>
        <a:lstStyle/>
        <a:p>
          <a:r>
            <a:rPr lang="en-US" dirty="0"/>
            <a:t>Relation</a:t>
          </a:r>
        </a:p>
        <a:p>
          <a:r>
            <a:rPr lang="en-US" dirty="0"/>
            <a:t>Annotation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  <a:br>
            <a:rPr lang="en-US" dirty="0"/>
          </a:br>
          <a:r>
            <a:rPr lang="en-US" dirty="0"/>
            <a:t>(on noisy labels)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111F495E-12E0-944C-96A7-AD4B1DDBD922}" type="pres">
      <dgm:prSet presAssocID="{3977E914-DF63-874A-AA09-7F03CF313808}" presName="parTxOnly" presStyleLbl="node1" presStyleIdx="0" presStyleCnt="2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1" presStyleCnt="2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0" destOrd="0" parTransId="{92BA29BE-1DE7-5A4A-9630-CF704ED7B859}" sibTransId="{3191E21B-8245-8B4E-8D7F-3B7E339D24D5}"/>
    <dgm:cxn modelId="{FDEF1269-EE2A-3C49-BA8A-81609351A7AE}" srcId="{2BE4B609-8C03-E946-9D44-8DCC7F2BBBFB}" destId="{1762AB63-74D3-A24D-83E8-F9C5A214E285}" srcOrd="1" destOrd="0" parTransId="{48A3624F-413F-9B41-A58F-E9000F957028}" sibTransId="{6E7CE0D2-5B87-9745-9A4E-40DD9F1CEF7A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6FB9754C-5DBE-0848-8D6F-BA4383280D07}" type="presParOf" srcId="{829F1383-2D69-264B-B50A-1A857036B56D}" destId="{111F495E-12E0-944C-96A7-AD4B1DDBD922}" srcOrd="0" destOrd="0" presId="urn:microsoft.com/office/officeart/2005/8/layout/hChevron3"/>
    <dgm:cxn modelId="{7F5FC15F-8CB3-9543-91AA-F5E13E98FDFA}" type="presParOf" srcId="{829F1383-2D69-264B-B50A-1A857036B56D}" destId="{B507AEFC-65B0-2A43-B7A4-A28946F968DF}" srcOrd="1" destOrd="0" presId="urn:microsoft.com/office/officeart/2005/8/layout/hChevron3"/>
    <dgm:cxn modelId="{3257C1F1-D553-4E43-AF60-CD9CD6F0DAFF}" type="presParOf" srcId="{829F1383-2D69-264B-B50A-1A857036B56D}" destId="{3C99AA5C-D3A5-DA45-BED2-43DA06AA62B5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3977E914-DF63-874A-AA09-7F03CF313808}">
      <dgm:prSet phldrT="[Text]"/>
      <dgm:spPr/>
      <dgm:t>
        <a:bodyPr/>
        <a:lstStyle/>
        <a:p>
          <a:r>
            <a:rPr lang="en-US" dirty="0"/>
            <a:t>Relation</a:t>
          </a:r>
        </a:p>
        <a:p>
          <a:r>
            <a:rPr lang="en-US" dirty="0"/>
            <a:t>Annotation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  <a:br>
            <a:rPr lang="en-US" dirty="0"/>
          </a:br>
          <a:r>
            <a:rPr lang="en-US" dirty="0"/>
            <a:t>(on noisy labels)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111F495E-12E0-944C-96A7-AD4B1DDBD922}" type="pres">
      <dgm:prSet presAssocID="{3977E914-DF63-874A-AA09-7F03CF313808}" presName="parTxOnly" presStyleLbl="node1" presStyleIdx="0" presStyleCnt="2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1" presStyleCnt="2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0" destOrd="0" parTransId="{92BA29BE-1DE7-5A4A-9630-CF704ED7B859}" sibTransId="{3191E21B-8245-8B4E-8D7F-3B7E339D24D5}"/>
    <dgm:cxn modelId="{FDEF1269-EE2A-3C49-BA8A-81609351A7AE}" srcId="{2BE4B609-8C03-E946-9D44-8DCC7F2BBBFB}" destId="{1762AB63-74D3-A24D-83E8-F9C5A214E285}" srcOrd="1" destOrd="0" parTransId="{48A3624F-413F-9B41-A58F-E9000F957028}" sibTransId="{6E7CE0D2-5B87-9745-9A4E-40DD9F1CEF7A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6FB9754C-5DBE-0848-8D6F-BA4383280D07}" type="presParOf" srcId="{829F1383-2D69-264B-B50A-1A857036B56D}" destId="{111F495E-12E0-944C-96A7-AD4B1DDBD922}" srcOrd="0" destOrd="0" presId="urn:microsoft.com/office/officeart/2005/8/layout/hChevron3"/>
    <dgm:cxn modelId="{7F5FC15F-8CB3-9543-91AA-F5E13E98FDFA}" type="presParOf" srcId="{829F1383-2D69-264B-B50A-1A857036B56D}" destId="{B507AEFC-65B0-2A43-B7A4-A28946F968DF}" srcOrd="1" destOrd="0" presId="urn:microsoft.com/office/officeart/2005/8/layout/hChevron3"/>
    <dgm:cxn modelId="{3257C1F1-D553-4E43-AF60-CD9CD6F0DAFF}" type="presParOf" srcId="{829F1383-2D69-264B-B50A-1A857036B56D}" destId="{3C99AA5C-D3A5-DA45-BED2-43DA06AA62B5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3977E914-DF63-874A-AA09-7F03CF313808}">
      <dgm:prSet phldrT="[Text]"/>
      <dgm:spPr/>
      <dgm:t>
        <a:bodyPr/>
        <a:lstStyle/>
        <a:p>
          <a:r>
            <a:rPr lang="en-US" dirty="0"/>
            <a:t>Relation</a:t>
          </a:r>
        </a:p>
        <a:p>
          <a:r>
            <a:rPr lang="en-US" dirty="0"/>
            <a:t>Annotation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  <a:br>
            <a:rPr lang="en-US" dirty="0"/>
          </a:br>
          <a:r>
            <a:rPr lang="en-US" dirty="0"/>
            <a:t>(on noisy labels)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111F495E-12E0-944C-96A7-AD4B1DDBD922}" type="pres">
      <dgm:prSet presAssocID="{3977E914-DF63-874A-AA09-7F03CF313808}" presName="parTxOnly" presStyleLbl="node1" presStyleIdx="0" presStyleCnt="2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1" presStyleCnt="2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0" destOrd="0" parTransId="{92BA29BE-1DE7-5A4A-9630-CF704ED7B859}" sibTransId="{3191E21B-8245-8B4E-8D7F-3B7E339D24D5}"/>
    <dgm:cxn modelId="{FDEF1269-EE2A-3C49-BA8A-81609351A7AE}" srcId="{2BE4B609-8C03-E946-9D44-8DCC7F2BBBFB}" destId="{1762AB63-74D3-A24D-83E8-F9C5A214E285}" srcOrd="1" destOrd="0" parTransId="{48A3624F-413F-9B41-A58F-E9000F957028}" sibTransId="{6E7CE0D2-5B87-9745-9A4E-40DD9F1CEF7A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6FB9754C-5DBE-0848-8D6F-BA4383280D07}" type="presParOf" srcId="{829F1383-2D69-264B-B50A-1A857036B56D}" destId="{111F495E-12E0-944C-96A7-AD4B1DDBD922}" srcOrd="0" destOrd="0" presId="urn:microsoft.com/office/officeart/2005/8/layout/hChevron3"/>
    <dgm:cxn modelId="{7F5FC15F-8CB3-9543-91AA-F5E13E98FDFA}" type="presParOf" srcId="{829F1383-2D69-264B-B50A-1A857036B56D}" destId="{B507AEFC-65B0-2A43-B7A4-A28946F968DF}" srcOrd="1" destOrd="0" presId="urn:microsoft.com/office/officeart/2005/8/layout/hChevron3"/>
    <dgm:cxn modelId="{3257C1F1-D553-4E43-AF60-CD9CD6F0DAFF}" type="presParOf" srcId="{829F1383-2D69-264B-B50A-1A857036B56D}" destId="{3C99AA5C-D3A5-DA45-BED2-43DA06AA62B5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F876BC08-5D7D-B349-84D6-D5C758B51BBE}">
      <dgm:prSet phldrT="[Text]"/>
      <dgm:spPr/>
      <dgm:t>
        <a:bodyPr/>
        <a:lstStyle/>
        <a:p>
          <a:r>
            <a:rPr lang="en-US" dirty="0"/>
            <a:t>Entity</a:t>
          </a:r>
        </a:p>
        <a:p>
          <a:r>
            <a:rPr lang="en-US" dirty="0"/>
            <a:t>Identification</a:t>
          </a:r>
        </a:p>
      </dgm:t>
    </dgm:pt>
    <dgm:pt modelId="{B1F7AE7E-6221-9345-8400-BAE718D31E41}" type="parTrans" cxnId="{5A80ED94-DAAB-F14A-B89A-2959DFB4C6AF}">
      <dgm:prSet/>
      <dgm:spPr/>
      <dgm:t>
        <a:bodyPr/>
        <a:lstStyle/>
        <a:p>
          <a:endParaRPr lang="en-US"/>
        </a:p>
      </dgm:t>
    </dgm:pt>
    <dgm:pt modelId="{AB04DC0A-0CA8-2442-B1F7-0466BA544BD3}" type="sibTrans" cxnId="{5A80ED94-DAAB-F14A-B89A-2959DFB4C6AF}">
      <dgm:prSet/>
      <dgm:spPr/>
      <dgm:t>
        <a:bodyPr/>
        <a:lstStyle/>
        <a:p>
          <a:endParaRPr lang="en-US"/>
        </a:p>
      </dgm:t>
    </dgm:pt>
    <dgm:pt modelId="{3977E914-DF63-874A-AA09-7F03CF313808}">
      <dgm:prSet phldrT="[Text]"/>
      <dgm:spPr/>
      <dgm:t>
        <a:bodyPr/>
        <a:lstStyle/>
        <a:p>
          <a:r>
            <a:rPr lang="en-US" dirty="0"/>
            <a:t>Relation</a:t>
          </a:r>
        </a:p>
        <a:p>
          <a:r>
            <a:rPr lang="en-US" dirty="0"/>
            <a:t>Annotation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  <a:br>
            <a:rPr lang="en-US" dirty="0"/>
          </a:br>
          <a:r>
            <a:rPr lang="en-US" dirty="0"/>
            <a:t>(on noisy labels)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FC15E770-3FEF-8C44-A1DB-4B53129B7D52}" type="pres">
      <dgm:prSet presAssocID="{F876BC08-5D7D-B349-84D6-D5C758B51BBE}" presName="parTxOnly" presStyleLbl="node1" presStyleIdx="0" presStyleCnt="3">
        <dgm:presLayoutVars>
          <dgm:bulletEnabled val="1"/>
        </dgm:presLayoutVars>
      </dgm:prSet>
      <dgm:spPr/>
    </dgm:pt>
    <dgm:pt modelId="{2D99EBF3-AF9B-554E-8BD0-5A1A33893570}" type="pres">
      <dgm:prSet presAssocID="{AB04DC0A-0CA8-2442-B1F7-0466BA544BD3}" presName="parSpace" presStyleCnt="0"/>
      <dgm:spPr/>
    </dgm:pt>
    <dgm:pt modelId="{111F495E-12E0-944C-96A7-AD4B1DDBD922}" type="pres">
      <dgm:prSet presAssocID="{3977E914-DF63-874A-AA09-7F03CF313808}" presName="parTxOnly" presStyleLbl="node1" presStyleIdx="1" presStyleCnt="3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2" presStyleCnt="3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1" destOrd="0" parTransId="{92BA29BE-1DE7-5A4A-9630-CF704ED7B859}" sibTransId="{3191E21B-8245-8B4E-8D7F-3B7E339D24D5}"/>
    <dgm:cxn modelId="{13181563-0AEC-FF41-BC29-C129CE121D2F}" type="presOf" srcId="{F876BC08-5D7D-B349-84D6-D5C758B51BBE}" destId="{FC15E770-3FEF-8C44-A1DB-4B53129B7D52}" srcOrd="0" destOrd="0" presId="urn:microsoft.com/office/officeart/2005/8/layout/hChevron3"/>
    <dgm:cxn modelId="{FDEF1269-EE2A-3C49-BA8A-81609351A7AE}" srcId="{2BE4B609-8C03-E946-9D44-8DCC7F2BBBFB}" destId="{1762AB63-74D3-A24D-83E8-F9C5A214E285}" srcOrd="2" destOrd="0" parTransId="{48A3624F-413F-9B41-A58F-E9000F957028}" sibTransId="{6E7CE0D2-5B87-9745-9A4E-40DD9F1CEF7A}"/>
    <dgm:cxn modelId="{5A80ED94-DAAB-F14A-B89A-2959DFB4C6AF}" srcId="{2BE4B609-8C03-E946-9D44-8DCC7F2BBBFB}" destId="{F876BC08-5D7D-B349-84D6-D5C758B51BBE}" srcOrd="0" destOrd="0" parTransId="{B1F7AE7E-6221-9345-8400-BAE718D31E41}" sibTransId="{AB04DC0A-0CA8-2442-B1F7-0466BA544BD3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D6301E8A-53F7-F44C-95C0-DF472F584110}" type="presParOf" srcId="{829F1383-2D69-264B-B50A-1A857036B56D}" destId="{FC15E770-3FEF-8C44-A1DB-4B53129B7D52}" srcOrd="0" destOrd="0" presId="urn:microsoft.com/office/officeart/2005/8/layout/hChevron3"/>
    <dgm:cxn modelId="{8295BEB3-2A46-1D42-A909-6BA9B1402BEA}" type="presParOf" srcId="{829F1383-2D69-264B-B50A-1A857036B56D}" destId="{2D99EBF3-AF9B-554E-8BD0-5A1A33893570}" srcOrd="1" destOrd="0" presId="urn:microsoft.com/office/officeart/2005/8/layout/hChevron3"/>
    <dgm:cxn modelId="{6FB9754C-5DBE-0848-8D6F-BA4383280D07}" type="presParOf" srcId="{829F1383-2D69-264B-B50A-1A857036B56D}" destId="{111F495E-12E0-944C-96A7-AD4B1DDBD922}" srcOrd="2" destOrd="0" presId="urn:microsoft.com/office/officeart/2005/8/layout/hChevron3"/>
    <dgm:cxn modelId="{7F5FC15F-8CB3-9543-91AA-F5E13E98FDFA}" type="presParOf" srcId="{829F1383-2D69-264B-B50A-1A857036B56D}" destId="{B507AEFC-65B0-2A43-B7A4-A28946F968DF}" srcOrd="3" destOrd="0" presId="urn:microsoft.com/office/officeart/2005/8/layout/hChevron3"/>
    <dgm:cxn modelId="{3257C1F1-D553-4E43-AF60-CD9CD6F0DAFF}" type="presParOf" srcId="{829F1383-2D69-264B-B50A-1A857036B56D}" destId="{3C99AA5C-D3A5-DA45-BED2-43DA06AA62B5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F876BC08-5D7D-B349-84D6-D5C758B51BBE}">
      <dgm:prSet phldrT="[Text]"/>
      <dgm:spPr/>
      <dgm:t>
        <a:bodyPr/>
        <a:lstStyle/>
        <a:p>
          <a:r>
            <a:rPr lang="en-US" dirty="0"/>
            <a:t>Entity</a:t>
          </a:r>
        </a:p>
        <a:p>
          <a:r>
            <a:rPr lang="en-US" dirty="0"/>
            <a:t>Identification</a:t>
          </a:r>
        </a:p>
      </dgm:t>
    </dgm:pt>
    <dgm:pt modelId="{B1F7AE7E-6221-9345-8400-BAE718D31E41}" type="parTrans" cxnId="{5A80ED94-DAAB-F14A-B89A-2959DFB4C6AF}">
      <dgm:prSet/>
      <dgm:spPr/>
      <dgm:t>
        <a:bodyPr/>
        <a:lstStyle/>
        <a:p>
          <a:endParaRPr lang="en-US"/>
        </a:p>
      </dgm:t>
    </dgm:pt>
    <dgm:pt modelId="{AB04DC0A-0CA8-2442-B1F7-0466BA544BD3}" type="sibTrans" cxnId="{5A80ED94-DAAB-F14A-B89A-2959DFB4C6AF}">
      <dgm:prSet/>
      <dgm:spPr/>
      <dgm:t>
        <a:bodyPr/>
        <a:lstStyle/>
        <a:p>
          <a:endParaRPr lang="en-US"/>
        </a:p>
      </dgm:t>
    </dgm:pt>
    <dgm:pt modelId="{3977E914-DF63-874A-AA09-7F03CF313808}">
      <dgm:prSet phldrT="[Text]"/>
      <dgm:spPr/>
      <dgm:t>
        <a:bodyPr/>
        <a:lstStyle/>
        <a:p>
          <a:r>
            <a:rPr lang="en-US" dirty="0"/>
            <a:t>Relation</a:t>
          </a:r>
        </a:p>
        <a:p>
          <a:r>
            <a:rPr lang="en-US" dirty="0"/>
            <a:t>Annotation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  <a:br>
            <a:rPr lang="en-US" dirty="0"/>
          </a:br>
          <a:r>
            <a:rPr lang="en-US" dirty="0"/>
            <a:t>(on noisy labels)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FC15E770-3FEF-8C44-A1DB-4B53129B7D52}" type="pres">
      <dgm:prSet presAssocID="{F876BC08-5D7D-B349-84D6-D5C758B51BBE}" presName="parTxOnly" presStyleLbl="node1" presStyleIdx="0" presStyleCnt="3">
        <dgm:presLayoutVars>
          <dgm:bulletEnabled val="1"/>
        </dgm:presLayoutVars>
      </dgm:prSet>
      <dgm:spPr/>
    </dgm:pt>
    <dgm:pt modelId="{2D99EBF3-AF9B-554E-8BD0-5A1A33893570}" type="pres">
      <dgm:prSet presAssocID="{AB04DC0A-0CA8-2442-B1F7-0466BA544BD3}" presName="parSpace" presStyleCnt="0"/>
      <dgm:spPr/>
    </dgm:pt>
    <dgm:pt modelId="{111F495E-12E0-944C-96A7-AD4B1DDBD922}" type="pres">
      <dgm:prSet presAssocID="{3977E914-DF63-874A-AA09-7F03CF313808}" presName="parTxOnly" presStyleLbl="node1" presStyleIdx="1" presStyleCnt="3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2" presStyleCnt="3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1" destOrd="0" parTransId="{92BA29BE-1DE7-5A4A-9630-CF704ED7B859}" sibTransId="{3191E21B-8245-8B4E-8D7F-3B7E339D24D5}"/>
    <dgm:cxn modelId="{13181563-0AEC-FF41-BC29-C129CE121D2F}" type="presOf" srcId="{F876BC08-5D7D-B349-84D6-D5C758B51BBE}" destId="{FC15E770-3FEF-8C44-A1DB-4B53129B7D52}" srcOrd="0" destOrd="0" presId="urn:microsoft.com/office/officeart/2005/8/layout/hChevron3"/>
    <dgm:cxn modelId="{FDEF1269-EE2A-3C49-BA8A-81609351A7AE}" srcId="{2BE4B609-8C03-E946-9D44-8DCC7F2BBBFB}" destId="{1762AB63-74D3-A24D-83E8-F9C5A214E285}" srcOrd="2" destOrd="0" parTransId="{48A3624F-413F-9B41-A58F-E9000F957028}" sibTransId="{6E7CE0D2-5B87-9745-9A4E-40DD9F1CEF7A}"/>
    <dgm:cxn modelId="{5A80ED94-DAAB-F14A-B89A-2959DFB4C6AF}" srcId="{2BE4B609-8C03-E946-9D44-8DCC7F2BBBFB}" destId="{F876BC08-5D7D-B349-84D6-D5C758B51BBE}" srcOrd="0" destOrd="0" parTransId="{B1F7AE7E-6221-9345-8400-BAE718D31E41}" sibTransId="{AB04DC0A-0CA8-2442-B1F7-0466BA544BD3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D6301E8A-53F7-F44C-95C0-DF472F584110}" type="presParOf" srcId="{829F1383-2D69-264B-B50A-1A857036B56D}" destId="{FC15E770-3FEF-8C44-A1DB-4B53129B7D52}" srcOrd="0" destOrd="0" presId="urn:microsoft.com/office/officeart/2005/8/layout/hChevron3"/>
    <dgm:cxn modelId="{8295BEB3-2A46-1D42-A909-6BA9B1402BEA}" type="presParOf" srcId="{829F1383-2D69-264B-B50A-1A857036B56D}" destId="{2D99EBF3-AF9B-554E-8BD0-5A1A33893570}" srcOrd="1" destOrd="0" presId="urn:microsoft.com/office/officeart/2005/8/layout/hChevron3"/>
    <dgm:cxn modelId="{6FB9754C-5DBE-0848-8D6F-BA4383280D07}" type="presParOf" srcId="{829F1383-2D69-264B-B50A-1A857036B56D}" destId="{111F495E-12E0-944C-96A7-AD4B1DDBD922}" srcOrd="2" destOrd="0" presId="urn:microsoft.com/office/officeart/2005/8/layout/hChevron3"/>
    <dgm:cxn modelId="{7F5FC15F-8CB3-9543-91AA-F5E13E98FDFA}" type="presParOf" srcId="{829F1383-2D69-264B-B50A-1A857036B56D}" destId="{B507AEFC-65B0-2A43-B7A4-A28946F968DF}" srcOrd="3" destOrd="0" presId="urn:microsoft.com/office/officeart/2005/8/layout/hChevron3"/>
    <dgm:cxn modelId="{3257C1F1-D553-4E43-AF60-CD9CD6F0DAFF}" type="presParOf" srcId="{829F1383-2D69-264B-B50A-1A857036B56D}" destId="{3C99AA5C-D3A5-DA45-BED2-43DA06AA62B5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F876BC08-5D7D-B349-84D6-D5C758B51BBE}">
      <dgm:prSet phldrT="[Text]"/>
      <dgm:spPr/>
      <dgm:t>
        <a:bodyPr/>
        <a:lstStyle/>
        <a:p>
          <a:r>
            <a:rPr lang="en-US" dirty="0"/>
            <a:t>Entity</a:t>
          </a:r>
        </a:p>
        <a:p>
          <a:r>
            <a:rPr lang="en-US" dirty="0"/>
            <a:t>Identification</a:t>
          </a:r>
        </a:p>
      </dgm:t>
    </dgm:pt>
    <dgm:pt modelId="{B1F7AE7E-6221-9345-8400-BAE718D31E41}" type="parTrans" cxnId="{5A80ED94-DAAB-F14A-B89A-2959DFB4C6AF}">
      <dgm:prSet/>
      <dgm:spPr/>
      <dgm:t>
        <a:bodyPr/>
        <a:lstStyle/>
        <a:p>
          <a:endParaRPr lang="en-US"/>
        </a:p>
      </dgm:t>
    </dgm:pt>
    <dgm:pt modelId="{AB04DC0A-0CA8-2442-B1F7-0466BA544BD3}" type="sibTrans" cxnId="{5A80ED94-DAAB-F14A-B89A-2959DFB4C6AF}">
      <dgm:prSet/>
      <dgm:spPr/>
      <dgm:t>
        <a:bodyPr/>
        <a:lstStyle/>
        <a:p>
          <a:endParaRPr lang="en-US"/>
        </a:p>
      </dgm:t>
    </dgm:pt>
    <dgm:pt modelId="{3977E914-DF63-874A-AA09-7F03CF313808}">
      <dgm:prSet phldrT="[Text]"/>
      <dgm:spPr/>
      <dgm:t>
        <a:bodyPr/>
        <a:lstStyle/>
        <a:p>
          <a:r>
            <a:rPr lang="en-US" dirty="0"/>
            <a:t>Relation</a:t>
          </a:r>
        </a:p>
        <a:p>
          <a:r>
            <a:rPr lang="en-US" dirty="0"/>
            <a:t>Annotation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  <a:br>
            <a:rPr lang="en-US" dirty="0"/>
          </a:br>
          <a:r>
            <a:rPr lang="en-US" dirty="0"/>
            <a:t>(on noisy labels)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FC15E770-3FEF-8C44-A1DB-4B53129B7D52}" type="pres">
      <dgm:prSet presAssocID="{F876BC08-5D7D-B349-84D6-D5C758B51BBE}" presName="parTxOnly" presStyleLbl="node1" presStyleIdx="0" presStyleCnt="3">
        <dgm:presLayoutVars>
          <dgm:bulletEnabled val="1"/>
        </dgm:presLayoutVars>
      </dgm:prSet>
      <dgm:spPr/>
    </dgm:pt>
    <dgm:pt modelId="{2D99EBF3-AF9B-554E-8BD0-5A1A33893570}" type="pres">
      <dgm:prSet presAssocID="{AB04DC0A-0CA8-2442-B1F7-0466BA544BD3}" presName="parSpace" presStyleCnt="0"/>
      <dgm:spPr/>
    </dgm:pt>
    <dgm:pt modelId="{111F495E-12E0-944C-96A7-AD4B1DDBD922}" type="pres">
      <dgm:prSet presAssocID="{3977E914-DF63-874A-AA09-7F03CF313808}" presName="parTxOnly" presStyleLbl="node1" presStyleIdx="1" presStyleCnt="3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2" presStyleCnt="3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1" destOrd="0" parTransId="{92BA29BE-1DE7-5A4A-9630-CF704ED7B859}" sibTransId="{3191E21B-8245-8B4E-8D7F-3B7E339D24D5}"/>
    <dgm:cxn modelId="{13181563-0AEC-FF41-BC29-C129CE121D2F}" type="presOf" srcId="{F876BC08-5D7D-B349-84D6-D5C758B51BBE}" destId="{FC15E770-3FEF-8C44-A1DB-4B53129B7D52}" srcOrd="0" destOrd="0" presId="urn:microsoft.com/office/officeart/2005/8/layout/hChevron3"/>
    <dgm:cxn modelId="{FDEF1269-EE2A-3C49-BA8A-81609351A7AE}" srcId="{2BE4B609-8C03-E946-9D44-8DCC7F2BBBFB}" destId="{1762AB63-74D3-A24D-83E8-F9C5A214E285}" srcOrd="2" destOrd="0" parTransId="{48A3624F-413F-9B41-A58F-E9000F957028}" sibTransId="{6E7CE0D2-5B87-9745-9A4E-40DD9F1CEF7A}"/>
    <dgm:cxn modelId="{5A80ED94-DAAB-F14A-B89A-2959DFB4C6AF}" srcId="{2BE4B609-8C03-E946-9D44-8DCC7F2BBBFB}" destId="{F876BC08-5D7D-B349-84D6-D5C758B51BBE}" srcOrd="0" destOrd="0" parTransId="{B1F7AE7E-6221-9345-8400-BAE718D31E41}" sibTransId="{AB04DC0A-0CA8-2442-B1F7-0466BA544BD3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D6301E8A-53F7-F44C-95C0-DF472F584110}" type="presParOf" srcId="{829F1383-2D69-264B-B50A-1A857036B56D}" destId="{FC15E770-3FEF-8C44-A1DB-4B53129B7D52}" srcOrd="0" destOrd="0" presId="urn:microsoft.com/office/officeart/2005/8/layout/hChevron3"/>
    <dgm:cxn modelId="{8295BEB3-2A46-1D42-A909-6BA9B1402BEA}" type="presParOf" srcId="{829F1383-2D69-264B-B50A-1A857036B56D}" destId="{2D99EBF3-AF9B-554E-8BD0-5A1A33893570}" srcOrd="1" destOrd="0" presId="urn:microsoft.com/office/officeart/2005/8/layout/hChevron3"/>
    <dgm:cxn modelId="{6FB9754C-5DBE-0848-8D6F-BA4383280D07}" type="presParOf" srcId="{829F1383-2D69-264B-B50A-1A857036B56D}" destId="{111F495E-12E0-944C-96A7-AD4B1DDBD922}" srcOrd="2" destOrd="0" presId="urn:microsoft.com/office/officeart/2005/8/layout/hChevron3"/>
    <dgm:cxn modelId="{7F5FC15F-8CB3-9543-91AA-F5E13E98FDFA}" type="presParOf" srcId="{829F1383-2D69-264B-B50A-1A857036B56D}" destId="{B507AEFC-65B0-2A43-B7A4-A28946F968DF}" srcOrd="3" destOrd="0" presId="urn:microsoft.com/office/officeart/2005/8/layout/hChevron3"/>
    <dgm:cxn modelId="{3257C1F1-D553-4E43-AF60-CD9CD6F0DAFF}" type="presParOf" srcId="{829F1383-2D69-264B-B50A-1A857036B56D}" destId="{3C99AA5C-D3A5-DA45-BED2-43DA06AA62B5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F876BC08-5D7D-B349-84D6-D5C758B51BBE}">
      <dgm:prSet phldrT="[Text]"/>
      <dgm:spPr/>
      <dgm:t>
        <a:bodyPr/>
        <a:lstStyle/>
        <a:p>
          <a:r>
            <a:rPr lang="en-US" dirty="0"/>
            <a:t>Auto (</a:t>
          </a:r>
          <a:r>
            <a:rPr lang="en-US" dirty="0" err="1"/>
            <a:t>Pred</a:t>
          </a:r>
          <a:r>
            <a:rPr lang="en-US" dirty="0"/>
            <a:t>, </a:t>
          </a:r>
          <a:r>
            <a:rPr lang="en-US" dirty="0" err="1"/>
            <a:t>Obj</a:t>
          </a:r>
          <a:r>
            <a:rPr lang="en-US" dirty="0"/>
            <a:t>)</a:t>
          </a:r>
        </a:p>
        <a:p>
          <a:r>
            <a:rPr lang="en-US" dirty="0"/>
            <a:t>Annotation</a:t>
          </a:r>
        </a:p>
      </dgm:t>
    </dgm:pt>
    <dgm:pt modelId="{B1F7AE7E-6221-9345-8400-BAE718D31E41}" type="parTrans" cxnId="{5A80ED94-DAAB-F14A-B89A-2959DFB4C6AF}">
      <dgm:prSet/>
      <dgm:spPr/>
      <dgm:t>
        <a:bodyPr/>
        <a:lstStyle/>
        <a:p>
          <a:endParaRPr lang="en-US"/>
        </a:p>
      </dgm:t>
    </dgm:pt>
    <dgm:pt modelId="{AB04DC0A-0CA8-2442-B1F7-0466BA544BD3}" type="sibTrans" cxnId="{5A80ED94-DAAB-F14A-B89A-2959DFB4C6AF}">
      <dgm:prSet/>
      <dgm:spPr/>
      <dgm:t>
        <a:bodyPr/>
        <a:lstStyle/>
        <a:p>
          <a:endParaRPr lang="en-US"/>
        </a:p>
      </dgm:t>
    </dgm:pt>
    <dgm:pt modelId="{3977E914-DF63-874A-AA09-7F03CF313808}">
      <dgm:prSet phldrT="[Text]"/>
      <dgm:spPr/>
      <dgm:t>
        <a:bodyPr/>
        <a:lstStyle/>
        <a:p>
          <a:r>
            <a:rPr lang="en-US" dirty="0"/>
            <a:t>Label</a:t>
          </a:r>
        </a:p>
        <a:p>
          <a:r>
            <a:rPr lang="en-US" dirty="0"/>
            <a:t>Propagation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FC15E770-3FEF-8C44-A1DB-4B53129B7D52}" type="pres">
      <dgm:prSet presAssocID="{F876BC08-5D7D-B349-84D6-D5C758B51BBE}" presName="parTxOnly" presStyleLbl="node1" presStyleIdx="0" presStyleCnt="3">
        <dgm:presLayoutVars>
          <dgm:bulletEnabled val="1"/>
        </dgm:presLayoutVars>
      </dgm:prSet>
      <dgm:spPr/>
    </dgm:pt>
    <dgm:pt modelId="{2D99EBF3-AF9B-554E-8BD0-5A1A33893570}" type="pres">
      <dgm:prSet presAssocID="{AB04DC0A-0CA8-2442-B1F7-0466BA544BD3}" presName="parSpace" presStyleCnt="0"/>
      <dgm:spPr/>
    </dgm:pt>
    <dgm:pt modelId="{111F495E-12E0-944C-96A7-AD4B1DDBD922}" type="pres">
      <dgm:prSet presAssocID="{3977E914-DF63-874A-AA09-7F03CF313808}" presName="parTxOnly" presStyleLbl="node1" presStyleIdx="1" presStyleCnt="3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2" presStyleCnt="3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1" destOrd="0" parTransId="{92BA29BE-1DE7-5A4A-9630-CF704ED7B859}" sibTransId="{3191E21B-8245-8B4E-8D7F-3B7E339D24D5}"/>
    <dgm:cxn modelId="{13181563-0AEC-FF41-BC29-C129CE121D2F}" type="presOf" srcId="{F876BC08-5D7D-B349-84D6-D5C758B51BBE}" destId="{FC15E770-3FEF-8C44-A1DB-4B53129B7D52}" srcOrd="0" destOrd="0" presId="urn:microsoft.com/office/officeart/2005/8/layout/hChevron3"/>
    <dgm:cxn modelId="{FDEF1269-EE2A-3C49-BA8A-81609351A7AE}" srcId="{2BE4B609-8C03-E946-9D44-8DCC7F2BBBFB}" destId="{1762AB63-74D3-A24D-83E8-F9C5A214E285}" srcOrd="2" destOrd="0" parTransId="{48A3624F-413F-9B41-A58F-E9000F957028}" sibTransId="{6E7CE0D2-5B87-9745-9A4E-40DD9F1CEF7A}"/>
    <dgm:cxn modelId="{5A80ED94-DAAB-F14A-B89A-2959DFB4C6AF}" srcId="{2BE4B609-8C03-E946-9D44-8DCC7F2BBBFB}" destId="{F876BC08-5D7D-B349-84D6-D5C758B51BBE}" srcOrd="0" destOrd="0" parTransId="{B1F7AE7E-6221-9345-8400-BAE718D31E41}" sibTransId="{AB04DC0A-0CA8-2442-B1F7-0466BA544BD3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D6301E8A-53F7-F44C-95C0-DF472F584110}" type="presParOf" srcId="{829F1383-2D69-264B-B50A-1A857036B56D}" destId="{FC15E770-3FEF-8C44-A1DB-4B53129B7D52}" srcOrd="0" destOrd="0" presId="urn:microsoft.com/office/officeart/2005/8/layout/hChevron3"/>
    <dgm:cxn modelId="{8295BEB3-2A46-1D42-A909-6BA9B1402BEA}" type="presParOf" srcId="{829F1383-2D69-264B-B50A-1A857036B56D}" destId="{2D99EBF3-AF9B-554E-8BD0-5A1A33893570}" srcOrd="1" destOrd="0" presId="urn:microsoft.com/office/officeart/2005/8/layout/hChevron3"/>
    <dgm:cxn modelId="{6FB9754C-5DBE-0848-8D6F-BA4383280D07}" type="presParOf" srcId="{829F1383-2D69-264B-B50A-1A857036B56D}" destId="{111F495E-12E0-944C-96A7-AD4B1DDBD922}" srcOrd="2" destOrd="0" presId="urn:microsoft.com/office/officeart/2005/8/layout/hChevron3"/>
    <dgm:cxn modelId="{7F5FC15F-8CB3-9543-91AA-F5E13E98FDFA}" type="presParOf" srcId="{829F1383-2D69-264B-B50A-1A857036B56D}" destId="{B507AEFC-65B0-2A43-B7A4-A28946F968DF}" srcOrd="3" destOrd="0" presId="urn:microsoft.com/office/officeart/2005/8/layout/hChevron3"/>
    <dgm:cxn modelId="{3257C1F1-D553-4E43-AF60-CD9CD6F0DAFF}" type="presParOf" srcId="{829F1383-2D69-264B-B50A-1A857036B56D}" destId="{3C99AA5C-D3A5-DA45-BED2-43DA06AA62B5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BE4B609-8C03-E946-9D44-8DCC7F2BBBFB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F876BC08-5D7D-B349-84D6-D5C758B51BBE}">
      <dgm:prSet phldrT="[Text]"/>
      <dgm:spPr/>
      <dgm:t>
        <a:bodyPr/>
        <a:lstStyle/>
        <a:p>
          <a:r>
            <a:rPr lang="en-US" dirty="0"/>
            <a:t>Auto (</a:t>
          </a:r>
          <a:r>
            <a:rPr lang="en-US" dirty="0" err="1"/>
            <a:t>Pred</a:t>
          </a:r>
          <a:r>
            <a:rPr lang="en-US" dirty="0"/>
            <a:t>, </a:t>
          </a:r>
          <a:r>
            <a:rPr lang="en-US" dirty="0" err="1"/>
            <a:t>Obj</a:t>
          </a:r>
          <a:r>
            <a:rPr lang="en-US" dirty="0"/>
            <a:t>)</a:t>
          </a:r>
        </a:p>
        <a:p>
          <a:r>
            <a:rPr lang="en-US" dirty="0"/>
            <a:t>Annotation</a:t>
          </a:r>
        </a:p>
      </dgm:t>
    </dgm:pt>
    <dgm:pt modelId="{B1F7AE7E-6221-9345-8400-BAE718D31E41}" type="parTrans" cxnId="{5A80ED94-DAAB-F14A-B89A-2959DFB4C6AF}">
      <dgm:prSet/>
      <dgm:spPr/>
      <dgm:t>
        <a:bodyPr/>
        <a:lstStyle/>
        <a:p>
          <a:endParaRPr lang="en-US"/>
        </a:p>
      </dgm:t>
    </dgm:pt>
    <dgm:pt modelId="{AB04DC0A-0CA8-2442-B1F7-0466BA544BD3}" type="sibTrans" cxnId="{5A80ED94-DAAB-F14A-B89A-2959DFB4C6AF}">
      <dgm:prSet/>
      <dgm:spPr/>
      <dgm:t>
        <a:bodyPr/>
        <a:lstStyle/>
        <a:p>
          <a:endParaRPr lang="en-US"/>
        </a:p>
      </dgm:t>
    </dgm:pt>
    <dgm:pt modelId="{3977E914-DF63-874A-AA09-7F03CF313808}">
      <dgm:prSet phldrT="[Text]"/>
      <dgm:spPr/>
      <dgm:t>
        <a:bodyPr/>
        <a:lstStyle/>
        <a:p>
          <a:r>
            <a:rPr lang="en-US" dirty="0"/>
            <a:t>Label</a:t>
          </a:r>
        </a:p>
        <a:p>
          <a:r>
            <a:rPr lang="en-US" dirty="0"/>
            <a:t>Propagation</a:t>
          </a:r>
        </a:p>
      </dgm:t>
    </dgm:pt>
    <dgm:pt modelId="{92BA29BE-1DE7-5A4A-9630-CF704ED7B859}" type="parTrans" cxnId="{7872005B-D891-A34B-B5CB-76367EF99C42}">
      <dgm:prSet/>
      <dgm:spPr/>
      <dgm:t>
        <a:bodyPr/>
        <a:lstStyle/>
        <a:p>
          <a:endParaRPr lang="en-US"/>
        </a:p>
      </dgm:t>
    </dgm:pt>
    <dgm:pt modelId="{3191E21B-8245-8B4E-8D7F-3B7E339D24D5}" type="sibTrans" cxnId="{7872005B-D891-A34B-B5CB-76367EF99C42}">
      <dgm:prSet/>
      <dgm:spPr/>
      <dgm:t>
        <a:bodyPr/>
        <a:lstStyle/>
        <a:p>
          <a:endParaRPr lang="en-US"/>
        </a:p>
      </dgm:t>
    </dgm:pt>
    <dgm:pt modelId="{1762AB63-74D3-A24D-83E8-F9C5A214E285}">
      <dgm:prSet phldrT="[Text]"/>
      <dgm:spPr/>
      <dgm:t>
        <a:bodyPr/>
        <a:lstStyle/>
        <a:p>
          <a:r>
            <a:rPr lang="en-US" dirty="0"/>
            <a:t>Training</a:t>
          </a:r>
        </a:p>
      </dgm:t>
    </dgm:pt>
    <dgm:pt modelId="{48A3624F-413F-9B41-A58F-E9000F957028}" type="parTrans" cxnId="{FDEF1269-EE2A-3C49-BA8A-81609351A7AE}">
      <dgm:prSet/>
      <dgm:spPr/>
      <dgm:t>
        <a:bodyPr/>
        <a:lstStyle/>
        <a:p>
          <a:endParaRPr lang="en-US"/>
        </a:p>
      </dgm:t>
    </dgm:pt>
    <dgm:pt modelId="{6E7CE0D2-5B87-9745-9A4E-40DD9F1CEF7A}" type="sibTrans" cxnId="{FDEF1269-EE2A-3C49-BA8A-81609351A7AE}">
      <dgm:prSet/>
      <dgm:spPr/>
      <dgm:t>
        <a:bodyPr/>
        <a:lstStyle/>
        <a:p>
          <a:endParaRPr lang="en-US"/>
        </a:p>
      </dgm:t>
    </dgm:pt>
    <dgm:pt modelId="{829F1383-2D69-264B-B50A-1A857036B56D}" type="pres">
      <dgm:prSet presAssocID="{2BE4B609-8C03-E946-9D44-8DCC7F2BBBFB}" presName="Name0" presStyleCnt="0">
        <dgm:presLayoutVars>
          <dgm:dir/>
          <dgm:resizeHandles val="exact"/>
        </dgm:presLayoutVars>
      </dgm:prSet>
      <dgm:spPr/>
    </dgm:pt>
    <dgm:pt modelId="{FC15E770-3FEF-8C44-A1DB-4B53129B7D52}" type="pres">
      <dgm:prSet presAssocID="{F876BC08-5D7D-B349-84D6-D5C758B51BBE}" presName="parTxOnly" presStyleLbl="node1" presStyleIdx="0" presStyleCnt="3">
        <dgm:presLayoutVars>
          <dgm:bulletEnabled val="1"/>
        </dgm:presLayoutVars>
      </dgm:prSet>
      <dgm:spPr/>
    </dgm:pt>
    <dgm:pt modelId="{2D99EBF3-AF9B-554E-8BD0-5A1A33893570}" type="pres">
      <dgm:prSet presAssocID="{AB04DC0A-0CA8-2442-B1F7-0466BA544BD3}" presName="parSpace" presStyleCnt="0"/>
      <dgm:spPr/>
    </dgm:pt>
    <dgm:pt modelId="{111F495E-12E0-944C-96A7-AD4B1DDBD922}" type="pres">
      <dgm:prSet presAssocID="{3977E914-DF63-874A-AA09-7F03CF313808}" presName="parTxOnly" presStyleLbl="node1" presStyleIdx="1" presStyleCnt="3">
        <dgm:presLayoutVars>
          <dgm:bulletEnabled val="1"/>
        </dgm:presLayoutVars>
      </dgm:prSet>
      <dgm:spPr/>
    </dgm:pt>
    <dgm:pt modelId="{B507AEFC-65B0-2A43-B7A4-A28946F968DF}" type="pres">
      <dgm:prSet presAssocID="{3191E21B-8245-8B4E-8D7F-3B7E339D24D5}" presName="parSpace" presStyleCnt="0"/>
      <dgm:spPr/>
    </dgm:pt>
    <dgm:pt modelId="{3C99AA5C-D3A5-DA45-BED2-43DA06AA62B5}" type="pres">
      <dgm:prSet presAssocID="{1762AB63-74D3-A24D-83E8-F9C5A214E285}" presName="parTxOnly" presStyleLbl="node1" presStyleIdx="2" presStyleCnt="3" custLinFactNeighborX="4186" custLinFactNeighborY="-1165">
        <dgm:presLayoutVars>
          <dgm:bulletEnabled val="1"/>
        </dgm:presLayoutVars>
      </dgm:prSet>
      <dgm:spPr/>
    </dgm:pt>
  </dgm:ptLst>
  <dgm:cxnLst>
    <dgm:cxn modelId="{B9321A42-9148-A442-B349-EB8538BB45B3}" type="presOf" srcId="{3977E914-DF63-874A-AA09-7F03CF313808}" destId="{111F495E-12E0-944C-96A7-AD4B1DDBD922}" srcOrd="0" destOrd="0" presId="urn:microsoft.com/office/officeart/2005/8/layout/hChevron3"/>
    <dgm:cxn modelId="{8343E052-C785-6C46-A473-FA08672AF3E3}" type="presOf" srcId="{1762AB63-74D3-A24D-83E8-F9C5A214E285}" destId="{3C99AA5C-D3A5-DA45-BED2-43DA06AA62B5}" srcOrd="0" destOrd="0" presId="urn:microsoft.com/office/officeart/2005/8/layout/hChevron3"/>
    <dgm:cxn modelId="{7872005B-D891-A34B-B5CB-76367EF99C42}" srcId="{2BE4B609-8C03-E946-9D44-8DCC7F2BBBFB}" destId="{3977E914-DF63-874A-AA09-7F03CF313808}" srcOrd="1" destOrd="0" parTransId="{92BA29BE-1DE7-5A4A-9630-CF704ED7B859}" sibTransId="{3191E21B-8245-8B4E-8D7F-3B7E339D24D5}"/>
    <dgm:cxn modelId="{13181563-0AEC-FF41-BC29-C129CE121D2F}" type="presOf" srcId="{F876BC08-5D7D-B349-84D6-D5C758B51BBE}" destId="{FC15E770-3FEF-8C44-A1DB-4B53129B7D52}" srcOrd="0" destOrd="0" presId="urn:microsoft.com/office/officeart/2005/8/layout/hChevron3"/>
    <dgm:cxn modelId="{FDEF1269-EE2A-3C49-BA8A-81609351A7AE}" srcId="{2BE4B609-8C03-E946-9D44-8DCC7F2BBBFB}" destId="{1762AB63-74D3-A24D-83E8-F9C5A214E285}" srcOrd="2" destOrd="0" parTransId="{48A3624F-413F-9B41-A58F-E9000F957028}" sibTransId="{6E7CE0D2-5B87-9745-9A4E-40DD9F1CEF7A}"/>
    <dgm:cxn modelId="{5A80ED94-DAAB-F14A-B89A-2959DFB4C6AF}" srcId="{2BE4B609-8C03-E946-9D44-8DCC7F2BBBFB}" destId="{F876BC08-5D7D-B349-84D6-D5C758B51BBE}" srcOrd="0" destOrd="0" parTransId="{B1F7AE7E-6221-9345-8400-BAE718D31E41}" sibTransId="{AB04DC0A-0CA8-2442-B1F7-0466BA544BD3}"/>
    <dgm:cxn modelId="{46DEFBAF-2B4B-774D-BE8A-8725EB08B489}" type="presOf" srcId="{2BE4B609-8C03-E946-9D44-8DCC7F2BBBFB}" destId="{829F1383-2D69-264B-B50A-1A857036B56D}" srcOrd="0" destOrd="0" presId="urn:microsoft.com/office/officeart/2005/8/layout/hChevron3"/>
    <dgm:cxn modelId="{D6301E8A-53F7-F44C-95C0-DF472F584110}" type="presParOf" srcId="{829F1383-2D69-264B-B50A-1A857036B56D}" destId="{FC15E770-3FEF-8C44-A1DB-4B53129B7D52}" srcOrd="0" destOrd="0" presId="urn:microsoft.com/office/officeart/2005/8/layout/hChevron3"/>
    <dgm:cxn modelId="{8295BEB3-2A46-1D42-A909-6BA9B1402BEA}" type="presParOf" srcId="{829F1383-2D69-264B-B50A-1A857036B56D}" destId="{2D99EBF3-AF9B-554E-8BD0-5A1A33893570}" srcOrd="1" destOrd="0" presId="urn:microsoft.com/office/officeart/2005/8/layout/hChevron3"/>
    <dgm:cxn modelId="{6FB9754C-5DBE-0848-8D6F-BA4383280D07}" type="presParOf" srcId="{829F1383-2D69-264B-B50A-1A857036B56D}" destId="{111F495E-12E0-944C-96A7-AD4B1DDBD922}" srcOrd="2" destOrd="0" presId="urn:microsoft.com/office/officeart/2005/8/layout/hChevron3"/>
    <dgm:cxn modelId="{7F5FC15F-8CB3-9543-91AA-F5E13E98FDFA}" type="presParOf" srcId="{829F1383-2D69-264B-B50A-1A857036B56D}" destId="{B507AEFC-65B0-2A43-B7A4-A28946F968DF}" srcOrd="3" destOrd="0" presId="urn:microsoft.com/office/officeart/2005/8/layout/hChevron3"/>
    <dgm:cxn modelId="{3257C1F1-D553-4E43-AF60-CD9CD6F0DAFF}" type="presParOf" srcId="{829F1383-2D69-264B-B50A-1A857036B56D}" destId="{3C99AA5C-D3A5-DA45-BED2-43DA06AA62B5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F495E-12E0-944C-96A7-AD4B1DDBD922}">
      <dsp:nvSpPr>
        <dsp:cNvPr id="0" name=""/>
        <dsp:cNvSpPr/>
      </dsp:nvSpPr>
      <dsp:spPr>
        <a:xfrm>
          <a:off x="4993" y="0"/>
          <a:ext cx="3545320" cy="10077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Relation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Annotation</a:t>
          </a:r>
        </a:p>
      </dsp:txBody>
      <dsp:txXfrm>
        <a:off x="4993" y="0"/>
        <a:ext cx="3293371" cy="1007795"/>
      </dsp:txXfrm>
    </dsp:sp>
    <dsp:sp modelId="{3C99AA5C-D3A5-DA45-BED2-43DA06AA62B5}">
      <dsp:nvSpPr>
        <dsp:cNvPr id="0" name=""/>
        <dsp:cNvSpPr/>
      </dsp:nvSpPr>
      <dsp:spPr>
        <a:xfrm>
          <a:off x="2846243" y="0"/>
          <a:ext cx="3545320" cy="10077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Training</a:t>
          </a:r>
          <a:br>
            <a:rPr lang="en-US" sz="2600" kern="1200" dirty="0"/>
          </a:br>
          <a:r>
            <a:rPr lang="en-US" sz="2600" kern="1200" dirty="0"/>
            <a:t>(on noisy labels)</a:t>
          </a:r>
        </a:p>
      </dsp:txBody>
      <dsp:txXfrm>
        <a:off x="3350141" y="0"/>
        <a:ext cx="2537525" cy="1007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F495E-12E0-944C-96A7-AD4B1DDBD922}">
      <dsp:nvSpPr>
        <dsp:cNvPr id="0" name=""/>
        <dsp:cNvSpPr/>
      </dsp:nvSpPr>
      <dsp:spPr>
        <a:xfrm>
          <a:off x="4993" y="0"/>
          <a:ext cx="3545320" cy="10077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Relation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Annotation</a:t>
          </a:r>
        </a:p>
      </dsp:txBody>
      <dsp:txXfrm>
        <a:off x="4993" y="0"/>
        <a:ext cx="3293371" cy="1007795"/>
      </dsp:txXfrm>
    </dsp:sp>
    <dsp:sp modelId="{3C99AA5C-D3A5-DA45-BED2-43DA06AA62B5}">
      <dsp:nvSpPr>
        <dsp:cNvPr id="0" name=""/>
        <dsp:cNvSpPr/>
      </dsp:nvSpPr>
      <dsp:spPr>
        <a:xfrm>
          <a:off x="2846243" y="0"/>
          <a:ext cx="3545320" cy="10077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Training</a:t>
          </a:r>
          <a:br>
            <a:rPr lang="en-US" sz="2600" kern="1200" dirty="0"/>
          </a:br>
          <a:r>
            <a:rPr lang="en-US" sz="2600" kern="1200" dirty="0"/>
            <a:t>(on noisy labels)</a:t>
          </a:r>
        </a:p>
      </dsp:txBody>
      <dsp:txXfrm>
        <a:off x="3350141" y="0"/>
        <a:ext cx="2537525" cy="10077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F495E-12E0-944C-96A7-AD4B1DDBD922}">
      <dsp:nvSpPr>
        <dsp:cNvPr id="0" name=""/>
        <dsp:cNvSpPr/>
      </dsp:nvSpPr>
      <dsp:spPr>
        <a:xfrm>
          <a:off x="4993" y="0"/>
          <a:ext cx="3545320" cy="10077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Relation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Annotation</a:t>
          </a:r>
        </a:p>
      </dsp:txBody>
      <dsp:txXfrm>
        <a:off x="4993" y="0"/>
        <a:ext cx="3293371" cy="1007795"/>
      </dsp:txXfrm>
    </dsp:sp>
    <dsp:sp modelId="{3C99AA5C-D3A5-DA45-BED2-43DA06AA62B5}">
      <dsp:nvSpPr>
        <dsp:cNvPr id="0" name=""/>
        <dsp:cNvSpPr/>
      </dsp:nvSpPr>
      <dsp:spPr>
        <a:xfrm>
          <a:off x="2846243" y="0"/>
          <a:ext cx="3545320" cy="10077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Training</a:t>
          </a:r>
          <a:br>
            <a:rPr lang="en-US" sz="2600" kern="1200" dirty="0"/>
          </a:br>
          <a:r>
            <a:rPr lang="en-US" sz="2600" kern="1200" dirty="0"/>
            <a:t>(on noisy labels)</a:t>
          </a:r>
        </a:p>
      </dsp:txBody>
      <dsp:txXfrm>
        <a:off x="3350141" y="0"/>
        <a:ext cx="2537525" cy="10077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F495E-12E0-944C-96A7-AD4B1DDBD922}">
      <dsp:nvSpPr>
        <dsp:cNvPr id="0" name=""/>
        <dsp:cNvSpPr/>
      </dsp:nvSpPr>
      <dsp:spPr>
        <a:xfrm>
          <a:off x="4993" y="0"/>
          <a:ext cx="3545320" cy="10077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Relation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Annotation</a:t>
          </a:r>
        </a:p>
      </dsp:txBody>
      <dsp:txXfrm>
        <a:off x="4993" y="0"/>
        <a:ext cx="3293371" cy="1007795"/>
      </dsp:txXfrm>
    </dsp:sp>
    <dsp:sp modelId="{3C99AA5C-D3A5-DA45-BED2-43DA06AA62B5}">
      <dsp:nvSpPr>
        <dsp:cNvPr id="0" name=""/>
        <dsp:cNvSpPr/>
      </dsp:nvSpPr>
      <dsp:spPr>
        <a:xfrm>
          <a:off x="2846243" y="0"/>
          <a:ext cx="3545320" cy="10077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Training</a:t>
          </a:r>
          <a:br>
            <a:rPr lang="en-US" sz="2600" kern="1200" dirty="0"/>
          </a:br>
          <a:r>
            <a:rPr lang="en-US" sz="2600" kern="1200" dirty="0"/>
            <a:t>(on noisy labels)</a:t>
          </a:r>
        </a:p>
      </dsp:txBody>
      <dsp:txXfrm>
        <a:off x="3350141" y="0"/>
        <a:ext cx="2537525" cy="10077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5E770-3FEF-8C44-A1DB-4B53129B7D52}">
      <dsp:nvSpPr>
        <dsp:cNvPr id="0" name=""/>
        <dsp:cNvSpPr/>
      </dsp:nvSpPr>
      <dsp:spPr>
        <a:xfrm>
          <a:off x="2808" y="12670"/>
          <a:ext cx="2456133" cy="9824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Entity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Identification</a:t>
          </a:r>
        </a:p>
      </dsp:txBody>
      <dsp:txXfrm>
        <a:off x="2808" y="12670"/>
        <a:ext cx="2210520" cy="982453"/>
      </dsp:txXfrm>
    </dsp:sp>
    <dsp:sp modelId="{111F495E-12E0-944C-96A7-AD4B1DDBD922}">
      <dsp:nvSpPr>
        <dsp:cNvPr id="0" name=""/>
        <dsp:cNvSpPr/>
      </dsp:nvSpPr>
      <dsp:spPr>
        <a:xfrm>
          <a:off x="1967715" y="12670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Relation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Annotation</a:t>
          </a:r>
        </a:p>
      </dsp:txBody>
      <dsp:txXfrm>
        <a:off x="2458942" y="12670"/>
        <a:ext cx="1473680" cy="982453"/>
      </dsp:txXfrm>
    </dsp:sp>
    <dsp:sp modelId="{3C99AA5C-D3A5-DA45-BED2-43DA06AA62B5}">
      <dsp:nvSpPr>
        <dsp:cNvPr id="0" name=""/>
        <dsp:cNvSpPr/>
      </dsp:nvSpPr>
      <dsp:spPr>
        <a:xfrm>
          <a:off x="3935430" y="1225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Training</a:t>
          </a:r>
          <a:br>
            <a:rPr lang="en-US" sz="2000" kern="1200" dirty="0"/>
          </a:br>
          <a:r>
            <a:rPr lang="en-US" sz="2000" kern="1200" dirty="0"/>
            <a:t>(on noisy labels)</a:t>
          </a:r>
        </a:p>
      </dsp:txBody>
      <dsp:txXfrm>
        <a:off x="4426657" y="1225"/>
        <a:ext cx="1473680" cy="9824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5E770-3FEF-8C44-A1DB-4B53129B7D52}">
      <dsp:nvSpPr>
        <dsp:cNvPr id="0" name=""/>
        <dsp:cNvSpPr/>
      </dsp:nvSpPr>
      <dsp:spPr>
        <a:xfrm>
          <a:off x="2808" y="12670"/>
          <a:ext cx="2456133" cy="9824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Entity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Identification</a:t>
          </a:r>
        </a:p>
      </dsp:txBody>
      <dsp:txXfrm>
        <a:off x="2808" y="12670"/>
        <a:ext cx="2210520" cy="982453"/>
      </dsp:txXfrm>
    </dsp:sp>
    <dsp:sp modelId="{111F495E-12E0-944C-96A7-AD4B1DDBD922}">
      <dsp:nvSpPr>
        <dsp:cNvPr id="0" name=""/>
        <dsp:cNvSpPr/>
      </dsp:nvSpPr>
      <dsp:spPr>
        <a:xfrm>
          <a:off x="1967715" y="12670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Relation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Annotation</a:t>
          </a:r>
        </a:p>
      </dsp:txBody>
      <dsp:txXfrm>
        <a:off x="2458942" y="12670"/>
        <a:ext cx="1473680" cy="982453"/>
      </dsp:txXfrm>
    </dsp:sp>
    <dsp:sp modelId="{3C99AA5C-D3A5-DA45-BED2-43DA06AA62B5}">
      <dsp:nvSpPr>
        <dsp:cNvPr id="0" name=""/>
        <dsp:cNvSpPr/>
      </dsp:nvSpPr>
      <dsp:spPr>
        <a:xfrm>
          <a:off x="3935430" y="1225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Training</a:t>
          </a:r>
          <a:br>
            <a:rPr lang="en-US" sz="2000" kern="1200" dirty="0"/>
          </a:br>
          <a:r>
            <a:rPr lang="en-US" sz="2000" kern="1200" dirty="0"/>
            <a:t>(on noisy labels)</a:t>
          </a:r>
        </a:p>
      </dsp:txBody>
      <dsp:txXfrm>
        <a:off x="4426657" y="1225"/>
        <a:ext cx="1473680" cy="9824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5E770-3FEF-8C44-A1DB-4B53129B7D52}">
      <dsp:nvSpPr>
        <dsp:cNvPr id="0" name=""/>
        <dsp:cNvSpPr/>
      </dsp:nvSpPr>
      <dsp:spPr>
        <a:xfrm>
          <a:off x="2808" y="12670"/>
          <a:ext cx="2456133" cy="9824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Entity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Identification</a:t>
          </a:r>
        </a:p>
      </dsp:txBody>
      <dsp:txXfrm>
        <a:off x="2808" y="12670"/>
        <a:ext cx="2210520" cy="982453"/>
      </dsp:txXfrm>
    </dsp:sp>
    <dsp:sp modelId="{111F495E-12E0-944C-96A7-AD4B1DDBD922}">
      <dsp:nvSpPr>
        <dsp:cNvPr id="0" name=""/>
        <dsp:cNvSpPr/>
      </dsp:nvSpPr>
      <dsp:spPr>
        <a:xfrm>
          <a:off x="1967715" y="12670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Relation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Annotation</a:t>
          </a:r>
        </a:p>
      </dsp:txBody>
      <dsp:txXfrm>
        <a:off x="2458942" y="12670"/>
        <a:ext cx="1473680" cy="982453"/>
      </dsp:txXfrm>
    </dsp:sp>
    <dsp:sp modelId="{3C99AA5C-D3A5-DA45-BED2-43DA06AA62B5}">
      <dsp:nvSpPr>
        <dsp:cNvPr id="0" name=""/>
        <dsp:cNvSpPr/>
      </dsp:nvSpPr>
      <dsp:spPr>
        <a:xfrm>
          <a:off x="3935430" y="1225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Training</a:t>
          </a:r>
          <a:br>
            <a:rPr lang="en-US" sz="2000" kern="1200" dirty="0"/>
          </a:br>
          <a:r>
            <a:rPr lang="en-US" sz="2000" kern="1200" dirty="0"/>
            <a:t>(on noisy labels)</a:t>
          </a:r>
        </a:p>
      </dsp:txBody>
      <dsp:txXfrm>
        <a:off x="4426657" y="1225"/>
        <a:ext cx="1473680" cy="9824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5E770-3FEF-8C44-A1DB-4B53129B7D52}">
      <dsp:nvSpPr>
        <dsp:cNvPr id="0" name=""/>
        <dsp:cNvSpPr/>
      </dsp:nvSpPr>
      <dsp:spPr>
        <a:xfrm>
          <a:off x="2808" y="12670"/>
          <a:ext cx="2456133" cy="9824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014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Auto (</a:t>
          </a:r>
          <a:r>
            <a:rPr lang="en-US" sz="2100" kern="1200" dirty="0" err="1"/>
            <a:t>Pred</a:t>
          </a:r>
          <a:r>
            <a:rPr lang="en-US" sz="2100" kern="1200" dirty="0"/>
            <a:t>, </a:t>
          </a:r>
          <a:r>
            <a:rPr lang="en-US" sz="2100" kern="1200" dirty="0" err="1"/>
            <a:t>Obj</a:t>
          </a:r>
          <a:r>
            <a:rPr lang="en-US" sz="2100" kern="1200" dirty="0"/>
            <a:t>)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Annotation</a:t>
          </a:r>
        </a:p>
      </dsp:txBody>
      <dsp:txXfrm>
        <a:off x="2808" y="12670"/>
        <a:ext cx="2210520" cy="982453"/>
      </dsp:txXfrm>
    </dsp:sp>
    <dsp:sp modelId="{111F495E-12E0-944C-96A7-AD4B1DDBD922}">
      <dsp:nvSpPr>
        <dsp:cNvPr id="0" name=""/>
        <dsp:cNvSpPr/>
      </dsp:nvSpPr>
      <dsp:spPr>
        <a:xfrm>
          <a:off x="1967715" y="12670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Label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Propagation</a:t>
          </a:r>
        </a:p>
      </dsp:txBody>
      <dsp:txXfrm>
        <a:off x="2458942" y="12670"/>
        <a:ext cx="1473680" cy="982453"/>
      </dsp:txXfrm>
    </dsp:sp>
    <dsp:sp modelId="{3C99AA5C-D3A5-DA45-BED2-43DA06AA62B5}">
      <dsp:nvSpPr>
        <dsp:cNvPr id="0" name=""/>
        <dsp:cNvSpPr/>
      </dsp:nvSpPr>
      <dsp:spPr>
        <a:xfrm>
          <a:off x="3935430" y="1225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Training</a:t>
          </a:r>
        </a:p>
      </dsp:txBody>
      <dsp:txXfrm>
        <a:off x="4426657" y="1225"/>
        <a:ext cx="1473680" cy="9824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5E770-3FEF-8C44-A1DB-4B53129B7D52}">
      <dsp:nvSpPr>
        <dsp:cNvPr id="0" name=""/>
        <dsp:cNvSpPr/>
      </dsp:nvSpPr>
      <dsp:spPr>
        <a:xfrm>
          <a:off x="2808" y="12670"/>
          <a:ext cx="2456133" cy="9824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014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Auto (</a:t>
          </a:r>
          <a:r>
            <a:rPr lang="en-US" sz="2100" kern="1200" dirty="0" err="1"/>
            <a:t>Pred</a:t>
          </a:r>
          <a:r>
            <a:rPr lang="en-US" sz="2100" kern="1200" dirty="0"/>
            <a:t>, </a:t>
          </a:r>
          <a:r>
            <a:rPr lang="en-US" sz="2100" kern="1200" dirty="0" err="1"/>
            <a:t>Obj</a:t>
          </a:r>
          <a:r>
            <a:rPr lang="en-US" sz="2100" kern="1200" dirty="0"/>
            <a:t>)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Annotation</a:t>
          </a:r>
        </a:p>
      </dsp:txBody>
      <dsp:txXfrm>
        <a:off x="2808" y="12670"/>
        <a:ext cx="2210520" cy="982453"/>
      </dsp:txXfrm>
    </dsp:sp>
    <dsp:sp modelId="{111F495E-12E0-944C-96A7-AD4B1DDBD922}">
      <dsp:nvSpPr>
        <dsp:cNvPr id="0" name=""/>
        <dsp:cNvSpPr/>
      </dsp:nvSpPr>
      <dsp:spPr>
        <a:xfrm>
          <a:off x="1967715" y="12670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Label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Propagation</a:t>
          </a:r>
        </a:p>
      </dsp:txBody>
      <dsp:txXfrm>
        <a:off x="2458942" y="12670"/>
        <a:ext cx="1473680" cy="982453"/>
      </dsp:txXfrm>
    </dsp:sp>
    <dsp:sp modelId="{3C99AA5C-D3A5-DA45-BED2-43DA06AA62B5}">
      <dsp:nvSpPr>
        <dsp:cNvPr id="0" name=""/>
        <dsp:cNvSpPr/>
      </dsp:nvSpPr>
      <dsp:spPr>
        <a:xfrm>
          <a:off x="3935430" y="1225"/>
          <a:ext cx="2456133" cy="98245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56007" rIns="28004" bIns="56007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Training</a:t>
          </a:r>
        </a:p>
      </dsp:txBody>
      <dsp:txXfrm>
        <a:off x="4426657" y="1225"/>
        <a:ext cx="1473680" cy="982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BB650-5196-C244-98CD-F6B6E2F41834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C6515-17C3-4D45-8337-A908509BE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50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A197-3317-C441-A71D-F9AB87CA08D2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8C78-90AE-DE40-8ACF-CB904B45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64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00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54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68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12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529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46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46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0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C1520-DAD8-5149-8710-1B3DDA5C805E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31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63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1463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2FDEC-7787-604A-8BC9-651683CE489C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700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18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977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170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39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244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351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09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071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8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55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Galaxy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30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03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357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80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6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8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swde.codeplex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9.tiff"/><Relationship Id="rId4" Type="http://schemas.openxmlformats.org/officeDocument/2006/relationships/image" Target="../media/image20.tif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://swde.codeplex.com/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100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290.png"/><Relationship Id="rId7" Type="http://schemas.openxmlformats.org/officeDocument/2006/relationships/image" Target="../media/image3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5" Type="http://schemas.openxmlformats.org/officeDocument/2006/relationships/image" Target="../media/image310.png"/><Relationship Id="rId4" Type="http://schemas.openxmlformats.org/officeDocument/2006/relationships/image" Target="../media/image300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81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di2kg.dia.uniroma3.it/#challenge" TargetMode="External"/><Relationship Id="rId2" Type="http://schemas.openxmlformats.org/officeDocument/2006/relationships/hyperlink" Target="https://homes.cs.washington.edu/lockardc/expanded_swde.html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Ceres: Harvesting Knowledge from Semi-Structured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4805511"/>
            <a:ext cx="10058400" cy="1143000"/>
          </a:xfrm>
        </p:spPr>
        <p:txBody>
          <a:bodyPr/>
          <a:lstStyle/>
          <a:p>
            <a:pPr algn="ctr"/>
            <a:r>
              <a:rPr lang="en-US" dirty="0"/>
              <a:t>Xin Luna Dong, Amazon</a:t>
            </a:r>
          </a:p>
          <a:p>
            <a:pPr algn="ctr"/>
            <a:r>
              <a:rPr lang="en-US" dirty="0"/>
              <a:t>July,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B99092-CB74-6349-A5C3-57112A62E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234" y="390391"/>
            <a:ext cx="2061191" cy="24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26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sz="4400" dirty="0"/>
              <a:t>From Broad Graph to Rich Graph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B073B27-4879-7347-989C-541640165A8F}"/>
              </a:ext>
            </a:extLst>
          </p:cNvPr>
          <p:cNvSpPr/>
          <p:nvPr/>
        </p:nvSpPr>
        <p:spPr>
          <a:xfrm>
            <a:off x="2706919" y="2146930"/>
            <a:ext cx="2249715" cy="56605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EE05D33-AF3C-AB45-9D3B-8472EC8B07F3}"/>
              </a:ext>
            </a:extLst>
          </p:cNvPr>
          <p:cNvSpPr/>
          <p:nvPr/>
        </p:nvSpPr>
        <p:spPr>
          <a:xfrm>
            <a:off x="7213601" y="2148800"/>
            <a:ext cx="2249715" cy="56605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D2213F1-B1B9-F643-9CB1-74A728AD466B}"/>
              </a:ext>
            </a:extLst>
          </p:cNvPr>
          <p:cNvSpPr/>
          <p:nvPr/>
        </p:nvSpPr>
        <p:spPr>
          <a:xfrm>
            <a:off x="4804221" y="3262947"/>
            <a:ext cx="1335315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AD1D77B-532A-8542-849E-428E6C953F8D}"/>
              </a:ext>
            </a:extLst>
          </p:cNvPr>
          <p:cNvSpPr/>
          <p:nvPr/>
        </p:nvSpPr>
        <p:spPr>
          <a:xfrm>
            <a:off x="8142505" y="3262945"/>
            <a:ext cx="1335315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4F2CCAC-5483-3044-936E-8C4A39A02555}"/>
              </a:ext>
            </a:extLst>
          </p:cNvPr>
          <p:cNvSpPr/>
          <p:nvPr/>
        </p:nvSpPr>
        <p:spPr>
          <a:xfrm>
            <a:off x="6473363" y="3262946"/>
            <a:ext cx="1335315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5FD6739-1229-5249-B2C0-1ECD814F5FAD}"/>
              </a:ext>
            </a:extLst>
          </p:cNvPr>
          <p:cNvSpPr/>
          <p:nvPr/>
        </p:nvSpPr>
        <p:spPr>
          <a:xfrm>
            <a:off x="2801252" y="3262944"/>
            <a:ext cx="1669142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044F5E5-133F-9440-AD29-5261CE457D9A}"/>
              </a:ext>
            </a:extLst>
          </p:cNvPr>
          <p:cNvSpPr/>
          <p:nvPr/>
        </p:nvSpPr>
        <p:spPr>
          <a:xfrm>
            <a:off x="9811647" y="3262943"/>
            <a:ext cx="1669142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992C2C-BC22-0C4E-B38C-2963F7ABA205}"/>
              </a:ext>
            </a:extLst>
          </p:cNvPr>
          <p:cNvCxnSpPr>
            <a:stCxn id="9" idx="4"/>
            <a:endCxn id="10" idx="0"/>
          </p:cNvCxnSpPr>
          <p:nvPr/>
        </p:nvCxnSpPr>
        <p:spPr>
          <a:xfrm>
            <a:off x="3831777" y="2712988"/>
            <a:ext cx="1640102" cy="54995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12D55E8-B1EA-7145-AB3A-73B95A443000}"/>
              </a:ext>
            </a:extLst>
          </p:cNvPr>
          <p:cNvCxnSpPr>
            <a:cxnSpLocks/>
            <a:stCxn id="29" idx="4"/>
            <a:endCxn id="10" idx="0"/>
          </p:cNvCxnSpPr>
          <p:nvPr/>
        </p:nvCxnSpPr>
        <p:spPr>
          <a:xfrm flipH="1">
            <a:off x="5471879" y="2714858"/>
            <a:ext cx="2866580" cy="54808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CB391D7-496F-C545-8C29-936B317B7441}"/>
              </a:ext>
            </a:extLst>
          </p:cNvPr>
          <p:cNvCxnSpPr>
            <a:cxnSpLocks/>
            <a:stCxn id="29" idx="4"/>
            <a:endCxn id="31" idx="0"/>
          </p:cNvCxnSpPr>
          <p:nvPr/>
        </p:nvCxnSpPr>
        <p:spPr>
          <a:xfrm flipH="1">
            <a:off x="7141021" y="2714858"/>
            <a:ext cx="1197438" cy="54808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2CACA83-380A-6D4F-8476-6D9A3246CBC6}"/>
              </a:ext>
            </a:extLst>
          </p:cNvPr>
          <p:cNvCxnSpPr>
            <a:cxnSpLocks/>
            <a:stCxn id="29" idx="4"/>
            <a:endCxn id="30" idx="0"/>
          </p:cNvCxnSpPr>
          <p:nvPr/>
        </p:nvCxnSpPr>
        <p:spPr>
          <a:xfrm>
            <a:off x="8338459" y="2714858"/>
            <a:ext cx="471704" cy="54808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90C7C79-8961-C344-B6ED-7738AED59E39}"/>
              </a:ext>
            </a:extLst>
          </p:cNvPr>
          <p:cNvCxnSpPr>
            <a:cxnSpLocks/>
            <a:stCxn id="29" idx="4"/>
            <a:endCxn id="40" idx="0"/>
          </p:cNvCxnSpPr>
          <p:nvPr/>
        </p:nvCxnSpPr>
        <p:spPr>
          <a:xfrm>
            <a:off x="8338459" y="2714858"/>
            <a:ext cx="2307759" cy="54808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851D19A-50F4-E240-A7B7-C363DA793BCE}"/>
              </a:ext>
            </a:extLst>
          </p:cNvPr>
          <p:cNvCxnSpPr>
            <a:cxnSpLocks/>
            <a:stCxn id="9" idx="4"/>
            <a:endCxn id="40" idx="0"/>
          </p:cNvCxnSpPr>
          <p:nvPr/>
        </p:nvCxnSpPr>
        <p:spPr>
          <a:xfrm>
            <a:off x="3831777" y="2712988"/>
            <a:ext cx="6814441" cy="54995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3A117C1-DA1A-2741-8573-CA6DFFF19D1C}"/>
              </a:ext>
            </a:extLst>
          </p:cNvPr>
          <p:cNvCxnSpPr>
            <a:cxnSpLocks/>
            <a:stCxn id="9" idx="4"/>
            <a:endCxn id="30" idx="0"/>
          </p:cNvCxnSpPr>
          <p:nvPr/>
        </p:nvCxnSpPr>
        <p:spPr>
          <a:xfrm>
            <a:off x="3831777" y="2712988"/>
            <a:ext cx="4978386" cy="54995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E48B9B1-856D-6540-B92A-F272C99C258E}"/>
              </a:ext>
            </a:extLst>
          </p:cNvPr>
          <p:cNvCxnSpPr>
            <a:cxnSpLocks/>
            <a:stCxn id="9" idx="4"/>
            <a:endCxn id="31" idx="0"/>
          </p:cNvCxnSpPr>
          <p:nvPr/>
        </p:nvCxnSpPr>
        <p:spPr>
          <a:xfrm>
            <a:off x="3831777" y="2712988"/>
            <a:ext cx="3309244" cy="54995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44C2B30-4138-ED48-BA18-89C5CAB45B83}"/>
              </a:ext>
            </a:extLst>
          </p:cNvPr>
          <p:cNvCxnSpPr>
            <a:cxnSpLocks/>
            <a:stCxn id="9" idx="4"/>
            <a:endCxn id="35" idx="0"/>
          </p:cNvCxnSpPr>
          <p:nvPr/>
        </p:nvCxnSpPr>
        <p:spPr>
          <a:xfrm flipH="1">
            <a:off x="3635823" y="2712988"/>
            <a:ext cx="195954" cy="54995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7F472EC-747E-0547-A6BE-5535690FB66F}"/>
              </a:ext>
            </a:extLst>
          </p:cNvPr>
          <p:cNvCxnSpPr>
            <a:cxnSpLocks/>
            <a:stCxn id="9" idx="4"/>
            <a:endCxn id="26" idx="0"/>
          </p:cNvCxnSpPr>
          <p:nvPr/>
        </p:nvCxnSpPr>
        <p:spPr>
          <a:xfrm flipH="1">
            <a:off x="1786299" y="2712988"/>
            <a:ext cx="2045478" cy="55396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39E40967-B601-E942-AE0C-588B174C7384}"/>
              </a:ext>
            </a:extLst>
          </p:cNvPr>
          <p:cNvSpPr/>
          <p:nvPr/>
        </p:nvSpPr>
        <p:spPr>
          <a:xfrm>
            <a:off x="951728" y="3266956"/>
            <a:ext cx="1669142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48229F0-B9FB-6A4E-A4E7-6AC007DE7E51}"/>
              </a:ext>
            </a:extLst>
          </p:cNvPr>
          <p:cNvCxnSpPr>
            <a:cxnSpLocks/>
            <a:stCxn id="29" idx="4"/>
            <a:endCxn id="26" idx="0"/>
          </p:cNvCxnSpPr>
          <p:nvPr/>
        </p:nvCxnSpPr>
        <p:spPr>
          <a:xfrm flipH="1">
            <a:off x="1786299" y="2714858"/>
            <a:ext cx="6552160" cy="55209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7069F6-0776-4B40-8732-7D322087762A}"/>
              </a:ext>
            </a:extLst>
          </p:cNvPr>
          <p:cNvGrpSpPr/>
          <p:nvPr/>
        </p:nvGrpSpPr>
        <p:grpSpPr>
          <a:xfrm>
            <a:off x="951728" y="3829000"/>
            <a:ext cx="10529061" cy="1118155"/>
            <a:chOff x="951728" y="3829000"/>
            <a:chExt cx="10529061" cy="1118155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5C4AF6-EB36-564A-AA4F-CC2858F05160}"/>
                </a:ext>
              </a:extLst>
            </p:cNvPr>
            <p:cNvSpPr/>
            <p:nvPr/>
          </p:nvSpPr>
          <p:spPr>
            <a:xfrm>
              <a:off x="4804221" y="4377089"/>
              <a:ext cx="1335315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9DDF0C2-CD29-F549-8C55-E0E331C9D579}"/>
                </a:ext>
              </a:extLst>
            </p:cNvPr>
            <p:cNvSpPr/>
            <p:nvPr/>
          </p:nvSpPr>
          <p:spPr>
            <a:xfrm>
              <a:off x="8142505" y="4377087"/>
              <a:ext cx="1335315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1A0739F-F9DD-9D42-9DD0-1F18A76FB186}"/>
                </a:ext>
              </a:extLst>
            </p:cNvPr>
            <p:cNvSpPr/>
            <p:nvPr/>
          </p:nvSpPr>
          <p:spPr>
            <a:xfrm>
              <a:off x="6473363" y="4377088"/>
              <a:ext cx="1335315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3D8E187-ECF7-D645-B51E-6C44A08CC026}"/>
                </a:ext>
              </a:extLst>
            </p:cNvPr>
            <p:cNvSpPr/>
            <p:nvPr/>
          </p:nvSpPr>
          <p:spPr>
            <a:xfrm>
              <a:off x="2801252" y="4377086"/>
              <a:ext cx="1669142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274DA99-9F50-A043-BDD7-969B1CFB5736}"/>
                </a:ext>
              </a:extLst>
            </p:cNvPr>
            <p:cNvSpPr/>
            <p:nvPr/>
          </p:nvSpPr>
          <p:spPr>
            <a:xfrm>
              <a:off x="9811647" y="4377085"/>
              <a:ext cx="1669142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A9EB55-5A06-8C47-B82D-0D2A722B522B}"/>
                </a:ext>
              </a:extLst>
            </p:cNvPr>
            <p:cNvSpPr/>
            <p:nvPr/>
          </p:nvSpPr>
          <p:spPr>
            <a:xfrm>
              <a:off x="951728" y="4381098"/>
              <a:ext cx="1669142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B34B9FE-477A-B543-8C49-C7E88F2B739B}"/>
                </a:ext>
              </a:extLst>
            </p:cNvPr>
            <p:cNvCxnSpPr>
              <a:cxnSpLocks/>
              <a:stCxn id="35" idx="4"/>
              <a:endCxn id="45" idx="0"/>
            </p:cNvCxnSpPr>
            <p:nvPr/>
          </p:nvCxnSpPr>
          <p:spPr>
            <a:xfrm flipH="1">
              <a:off x="1786299" y="3829001"/>
              <a:ext cx="1849524" cy="552097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F25E12E1-EBB0-A74F-905A-EF79C828C6B3}"/>
                </a:ext>
              </a:extLst>
            </p:cNvPr>
            <p:cNvCxnSpPr>
              <a:cxnSpLocks/>
              <a:stCxn id="26" idx="4"/>
              <a:endCxn id="34" idx="0"/>
            </p:cNvCxnSpPr>
            <p:nvPr/>
          </p:nvCxnSpPr>
          <p:spPr>
            <a:xfrm>
              <a:off x="1786299" y="3833013"/>
              <a:ext cx="3685580" cy="544076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1EA80EE-72EC-7547-AAAC-16E7496A8FA2}"/>
                </a:ext>
              </a:extLst>
            </p:cNvPr>
            <p:cNvCxnSpPr>
              <a:cxnSpLocks/>
              <a:stCxn id="35" idx="4"/>
              <a:endCxn id="37" idx="0"/>
            </p:cNvCxnSpPr>
            <p:nvPr/>
          </p:nvCxnSpPr>
          <p:spPr>
            <a:xfrm>
              <a:off x="3635823" y="3829001"/>
              <a:ext cx="3505198" cy="548087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D63FD7C3-01EE-394F-BB0B-F5521EE6EC20}"/>
                </a:ext>
              </a:extLst>
            </p:cNvPr>
            <p:cNvCxnSpPr>
              <a:cxnSpLocks/>
              <a:stCxn id="10" idx="4"/>
              <a:endCxn id="38" idx="0"/>
            </p:cNvCxnSpPr>
            <p:nvPr/>
          </p:nvCxnSpPr>
          <p:spPr>
            <a:xfrm flipH="1">
              <a:off x="3635823" y="3829004"/>
              <a:ext cx="1836056" cy="548082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0D0F95C-C836-D94E-BB16-A6511A13C095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5485347" y="3833010"/>
              <a:ext cx="1655674" cy="54407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B7C573BB-A51B-1E49-A56A-C35B4C1550A3}"/>
                </a:ext>
              </a:extLst>
            </p:cNvPr>
            <p:cNvCxnSpPr>
              <a:cxnSpLocks/>
              <a:stCxn id="10" idx="4"/>
            </p:cNvCxnSpPr>
            <p:nvPr/>
          </p:nvCxnSpPr>
          <p:spPr>
            <a:xfrm>
              <a:off x="5471879" y="3829004"/>
              <a:ext cx="3324815" cy="544077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47A90736-5D40-5948-A0BD-FB443DD1AE23}"/>
                </a:ext>
              </a:extLst>
            </p:cNvPr>
            <p:cNvCxnSpPr>
              <a:cxnSpLocks/>
              <a:stCxn id="31" idx="4"/>
              <a:endCxn id="45" idx="0"/>
            </p:cNvCxnSpPr>
            <p:nvPr/>
          </p:nvCxnSpPr>
          <p:spPr>
            <a:xfrm flipH="1">
              <a:off x="1786299" y="3829003"/>
              <a:ext cx="5354722" cy="552095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11AB6A3-5C29-4E48-B8A2-DC5A3610B192}"/>
                </a:ext>
              </a:extLst>
            </p:cNvPr>
            <p:cNvCxnSpPr>
              <a:cxnSpLocks/>
              <a:stCxn id="30" idx="4"/>
              <a:endCxn id="39" idx="0"/>
            </p:cNvCxnSpPr>
            <p:nvPr/>
          </p:nvCxnSpPr>
          <p:spPr>
            <a:xfrm>
              <a:off x="8810163" y="3829002"/>
              <a:ext cx="1836055" cy="548083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2D7C5E2-0E4E-F348-ADF8-00F56FA744CB}"/>
                </a:ext>
              </a:extLst>
            </p:cNvPr>
            <p:cNvCxnSpPr>
              <a:cxnSpLocks/>
              <a:stCxn id="40" idx="4"/>
              <a:endCxn id="37" idx="0"/>
            </p:cNvCxnSpPr>
            <p:nvPr/>
          </p:nvCxnSpPr>
          <p:spPr>
            <a:xfrm flipH="1">
              <a:off x="7141021" y="3829000"/>
              <a:ext cx="3505197" cy="54808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7A7240F-2DA5-3946-B83A-068F64790A3A}"/>
              </a:ext>
            </a:extLst>
          </p:cNvPr>
          <p:cNvGrpSpPr/>
          <p:nvPr/>
        </p:nvGrpSpPr>
        <p:grpSpPr>
          <a:xfrm>
            <a:off x="934834" y="4947152"/>
            <a:ext cx="10529061" cy="1118155"/>
            <a:chOff x="934834" y="4947152"/>
            <a:chExt cx="10529061" cy="1118155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73890F10-775E-194C-B856-BF3D4766DFB3}"/>
                </a:ext>
              </a:extLst>
            </p:cNvPr>
            <p:cNvSpPr/>
            <p:nvPr/>
          </p:nvSpPr>
          <p:spPr>
            <a:xfrm>
              <a:off x="4787327" y="5495241"/>
              <a:ext cx="1335315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3AAE573-1347-5046-A4CB-67A972D0A7C0}"/>
                </a:ext>
              </a:extLst>
            </p:cNvPr>
            <p:cNvSpPr/>
            <p:nvPr/>
          </p:nvSpPr>
          <p:spPr>
            <a:xfrm>
              <a:off x="8125611" y="5495239"/>
              <a:ext cx="1335315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8A4E244-C4EF-1540-BE8A-4485B6BF722D}"/>
                </a:ext>
              </a:extLst>
            </p:cNvPr>
            <p:cNvSpPr/>
            <p:nvPr/>
          </p:nvSpPr>
          <p:spPr>
            <a:xfrm>
              <a:off x="6456469" y="5495240"/>
              <a:ext cx="1335315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ECD7AA6-8D39-4946-9529-2254360CDB0C}"/>
                </a:ext>
              </a:extLst>
            </p:cNvPr>
            <p:cNvSpPr/>
            <p:nvPr/>
          </p:nvSpPr>
          <p:spPr>
            <a:xfrm>
              <a:off x="2784358" y="5495238"/>
              <a:ext cx="1669142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D88897F-7DAD-D740-9889-C25B11FAC04A}"/>
                </a:ext>
              </a:extLst>
            </p:cNvPr>
            <p:cNvSpPr/>
            <p:nvPr/>
          </p:nvSpPr>
          <p:spPr>
            <a:xfrm>
              <a:off x="9794753" y="5495237"/>
              <a:ext cx="1669142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0D4262C-A762-8545-87D2-CC94F95AAFDE}"/>
                </a:ext>
              </a:extLst>
            </p:cNvPr>
            <p:cNvSpPr/>
            <p:nvPr/>
          </p:nvSpPr>
          <p:spPr>
            <a:xfrm>
              <a:off x="934834" y="5499250"/>
              <a:ext cx="1669142" cy="56605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106799C9-E809-264F-A291-3C912E448392}"/>
                </a:ext>
              </a:extLst>
            </p:cNvPr>
            <p:cNvCxnSpPr>
              <a:cxnSpLocks/>
              <a:endCxn id="70" idx="0"/>
            </p:cNvCxnSpPr>
            <p:nvPr/>
          </p:nvCxnSpPr>
          <p:spPr>
            <a:xfrm flipH="1">
              <a:off x="1769405" y="4947153"/>
              <a:ext cx="1849524" cy="552097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E97A264F-5B2E-5243-B9A9-BE209784A642}"/>
                </a:ext>
              </a:extLst>
            </p:cNvPr>
            <p:cNvCxnSpPr>
              <a:cxnSpLocks/>
              <a:endCxn id="65" idx="0"/>
            </p:cNvCxnSpPr>
            <p:nvPr/>
          </p:nvCxnSpPr>
          <p:spPr>
            <a:xfrm>
              <a:off x="1769405" y="4951165"/>
              <a:ext cx="3685580" cy="544076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0D83612F-2BE3-9642-B4E2-18A156B26577}"/>
                </a:ext>
              </a:extLst>
            </p:cNvPr>
            <p:cNvCxnSpPr>
              <a:cxnSpLocks/>
              <a:endCxn id="67" idx="0"/>
            </p:cNvCxnSpPr>
            <p:nvPr/>
          </p:nvCxnSpPr>
          <p:spPr>
            <a:xfrm>
              <a:off x="3618929" y="4947153"/>
              <a:ext cx="3505198" cy="548087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6B5186EB-98AC-334B-9AB3-F93073BC4789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 flipH="1">
              <a:off x="3618929" y="4947156"/>
              <a:ext cx="1836056" cy="548082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9D800AFB-6674-9F4A-9F7B-395D1A1F1ACB}"/>
                </a:ext>
              </a:extLst>
            </p:cNvPr>
            <p:cNvCxnSpPr>
              <a:cxnSpLocks/>
              <a:endCxn id="67" idx="0"/>
            </p:cNvCxnSpPr>
            <p:nvPr/>
          </p:nvCxnSpPr>
          <p:spPr>
            <a:xfrm>
              <a:off x="5468453" y="4951162"/>
              <a:ext cx="1655674" cy="54407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F98B6A7F-4F0F-2D4D-B249-A5AA25D60F90}"/>
                </a:ext>
              </a:extLst>
            </p:cNvPr>
            <p:cNvCxnSpPr>
              <a:cxnSpLocks/>
            </p:cNvCxnSpPr>
            <p:nvPr/>
          </p:nvCxnSpPr>
          <p:spPr>
            <a:xfrm>
              <a:off x="5454985" y="4947156"/>
              <a:ext cx="3324815" cy="544077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BB4300A9-BDB8-6B40-9347-C4C45EC01FF6}"/>
                </a:ext>
              </a:extLst>
            </p:cNvPr>
            <p:cNvCxnSpPr>
              <a:cxnSpLocks/>
              <a:endCxn id="70" idx="0"/>
            </p:cNvCxnSpPr>
            <p:nvPr/>
          </p:nvCxnSpPr>
          <p:spPr>
            <a:xfrm flipH="1">
              <a:off x="1769405" y="4947155"/>
              <a:ext cx="5354722" cy="552095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6ED57BF0-0927-E947-92D9-3DF4FF29BCA7}"/>
                </a:ext>
              </a:extLst>
            </p:cNvPr>
            <p:cNvCxnSpPr>
              <a:cxnSpLocks/>
              <a:endCxn id="69" idx="0"/>
            </p:cNvCxnSpPr>
            <p:nvPr/>
          </p:nvCxnSpPr>
          <p:spPr>
            <a:xfrm>
              <a:off x="8793269" y="4947154"/>
              <a:ext cx="1836055" cy="548083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88827862-1DFA-C148-A3AE-373323A2D2DA}"/>
                </a:ext>
              </a:extLst>
            </p:cNvPr>
            <p:cNvCxnSpPr>
              <a:cxnSpLocks/>
              <a:endCxn id="67" idx="0"/>
            </p:cNvCxnSpPr>
            <p:nvPr/>
          </p:nvCxnSpPr>
          <p:spPr>
            <a:xfrm flipH="1">
              <a:off x="7124127" y="4947152"/>
              <a:ext cx="3505197" cy="54808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97D8EDD-5AA0-1744-8FBD-3A45F1475F3B}"/>
              </a:ext>
            </a:extLst>
          </p:cNvPr>
          <p:cNvSpPr/>
          <p:nvPr/>
        </p:nvSpPr>
        <p:spPr>
          <a:xfrm>
            <a:off x="528638" y="1928813"/>
            <a:ext cx="11430000" cy="2185987"/>
          </a:xfrm>
          <a:prstGeom prst="rect">
            <a:avLst/>
          </a:prstGeom>
          <a:noFill/>
          <a:ln w="28575"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D56407-94AC-9E40-9448-4879F80209E9}"/>
              </a:ext>
            </a:extLst>
          </p:cNvPr>
          <p:cNvSpPr txBox="1"/>
          <p:nvPr/>
        </p:nvSpPr>
        <p:spPr>
          <a:xfrm>
            <a:off x="669895" y="2003658"/>
            <a:ext cx="1718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Broad, shallow</a:t>
            </a:r>
            <a:br>
              <a:rPr lang="en-US" sz="2000" dirty="0"/>
            </a:br>
            <a:r>
              <a:rPr lang="en-US" sz="2000" dirty="0"/>
              <a:t>graph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9B4B77D-92F7-A945-B929-359DD3E2ED88}"/>
              </a:ext>
            </a:extLst>
          </p:cNvPr>
          <p:cNvSpPr txBox="1"/>
          <p:nvPr/>
        </p:nvSpPr>
        <p:spPr>
          <a:xfrm>
            <a:off x="72045" y="4943142"/>
            <a:ext cx="1357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Rich, deep graph</a:t>
            </a:r>
          </a:p>
        </p:txBody>
      </p:sp>
    </p:spTree>
    <p:extLst>
      <p:ext uri="{BB962C8B-B14F-4D97-AF65-F5344CB8AC3E}">
        <p14:creationId xmlns:p14="http://schemas.microsoft.com/office/powerpoint/2010/main" val="326080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15231"/>
            <a:ext cx="9946434" cy="436728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b="1" i="1" dirty="0"/>
              <a:t>Rich</a:t>
            </a:r>
            <a:r>
              <a:rPr lang="en-US" sz="3600" dirty="0"/>
              <a:t> Graph: e.g., Freebase, Google KG, Bing KG</a:t>
            </a:r>
          </a:p>
          <a:p>
            <a:pPr>
              <a:buFont typeface="Wingdings" charset="2"/>
              <a:buChar char="q"/>
            </a:pPr>
            <a:r>
              <a:rPr lang="en-US" sz="3600" b="1" i="1" dirty="0"/>
              <a:t>Broad</a:t>
            </a:r>
            <a:r>
              <a:rPr lang="en-US" sz="3600" dirty="0"/>
              <a:t> Graph: e.g., Amazon Product Graph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Commonality</a:t>
            </a:r>
          </a:p>
          <a:p>
            <a:pPr lvl="1">
              <a:buFont typeface="Wingdings" charset="2"/>
              <a:buChar char="q"/>
            </a:pPr>
            <a:r>
              <a:rPr lang="en-US" sz="2800" dirty="0"/>
              <a:t> Build a graph for each vertical and then assemble graphs for different verticals</a:t>
            </a:r>
          </a:p>
          <a:p>
            <a:pPr lvl="1">
              <a:buFont typeface="Wingdings" charset="2"/>
              <a:buChar char="q"/>
            </a:pPr>
            <a:r>
              <a:rPr lang="en-US" sz="2800" dirty="0"/>
              <a:t> Collect knowledge from a few sources</a:t>
            </a:r>
          </a:p>
          <a:p>
            <a:pPr lvl="1">
              <a:buFont typeface="Wingdings" charset="2"/>
              <a:buChar char="q"/>
            </a:pPr>
            <a:r>
              <a:rPr lang="en-US" sz="2800" dirty="0"/>
              <a:t> Apply techniques such as data extraction, integration, cleaning</a:t>
            </a:r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9442036" cy="1450757"/>
          </a:xfrm>
        </p:spPr>
        <p:txBody>
          <a:bodyPr/>
          <a:lstStyle/>
          <a:p>
            <a:r>
              <a:rPr lang="en-US" dirty="0"/>
              <a:t>Knowledge Graph Types</a:t>
            </a:r>
          </a:p>
        </p:txBody>
      </p:sp>
    </p:spTree>
    <p:extLst>
      <p:ext uri="{BB962C8B-B14F-4D97-AF65-F5344CB8AC3E}">
        <p14:creationId xmlns:p14="http://schemas.microsoft.com/office/powerpoint/2010/main" val="2183795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831484" cy="1450757"/>
          </a:xfrm>
        </p:spPr>
        <p:txBody>
          <a:bodyPr>
            <a:normAutofit/>
          </a:bodyPr>
          <a:lstStyle/>
          <a:p>
            <a:r>
              <a:rPr lang="en-US" dirty="0"/>
              <a:t>Still Missing A Lot of Long-tail Knowledge</a:t>
            </a:r>
          </a:p>
        </p:txBody>
      </p:sp>
      <p:pic>
        <p:nvPicPr>
          <p:cNvPr id="10" name="Google Shape;306;p33">
            <a:extLst>
              <a:ext uri="{FF2B5EF4-FFF2-40B4-BE49-F238E27FC236}">
                <a16:creationId xmlns:a16="http://schemas.microsoft.com/office/drawing/2014/main" id="{C8F611B0-9AB6-5243-9B12-3D395139F0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6242"/>
          <a:stretch/>
        </p:blipFill>
        <p:spPr>
          <a:xfrm>
            <a:off x="1808179" y="1737361"/>
            <a:ext cx="2484597" cy="51206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Google Shape;307;p33">
            <a:extLst>
              <a:ext uri="{FF2B5EF4-FFF2-40B4-BE49-F238E27FC236}">
                <a16:creationId xmlns:a16="http://schemas.microsoft.com/office/drawing/2014/main" id="{9769791F-9AF6-5240-BA2C-C49C21410EC9}"/>
              </a:ext>
            </a:extLst>
          </p:cNvPr>
          <p:cNvGraphicFramePr/>
          <p:nvPr>
            <p:extLst/>
          </p:nvPr>
        </p:nvGraphicFramePr>
        <p:xfrm>
          <a:off x="4230447" y="1766466"/>
          <a:ext cx="6051677" cy="562480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5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1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2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</a:t>
                      </a:r>
                      <a:r>
                        <a:rPr lang="en" sz="1200" baseline="-25000"/>
                        <a:t>3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4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5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6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...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...</a:t>
                      </a:r>
                      <a:endParaRPr sz="12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12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E</a:t>
                      </a:r>
                      <a:r>
                        <a:rPr lang="en" sz="1200" baseline="-25000" dirty="0"/>
                        <a:t>1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E</a:t>
                      </a:r>
                      <a:r>
                        <a:rPr lang="en" sz="1200" baseline="-25000" dirty="0"/>
                        <a:t>2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/>
                        <a:t>EXISTING</a:t>
                      </a:r>
                      <a:endParaRPr sz="12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/>
                        <a:t>KNOWLEDGE</a:t>
                      </a:r>
                      <a:endParaRPr sz="1200" b="1" dirty="0"/>
                    </a:p>
                  </a:txBody>
                  <a:tcPr marL="88353" marR="88353" marT="44177" marB="44177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</a:t>
                      </a:r>
                      <a:r>
                        <a:rPr lang="en" sz="1200" baseline="-25000"/>
                        <a:t>3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</a:t>
                      </a:r>
                      <a:r>
                        <a:rPr lang="en" sz="1200" baseline="-25000"/>
                        <a:t>4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5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6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...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 VALUES</a:t>
                      </a:r>
                      <a:endParaRPr sz="1100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 err="1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 err="1">
                          <a:solidFill>
                            <a:schemeClr val="dk1"/>
                          </a:solidFill>
                        </a:rPr>
                        <a:t>m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791">
                <a:tc rowSpan="8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2" name="Google Shape;308;p33">
            <a:extLst>
              <a:ext uri="{FF2B5EF4-FFF2-40B4-BE49-F238E27FC236}">
                <a16:creationId xmlns:a16="http://schemas.microsoft.com/office/drawing/2014/main" id="{B46B1B51-E4D4-584A-88E1-953C8F7AA9C7}"/>
              </a:ext>
            </a:extLst>
          </p:cNvPr>
          <p:cNvSpPr/>
          <p:nvPr/>
        </p:nvSpPr>
        <p:spPr>
          <a:xfrm>
            <a:off x="7982858" y="3405195"/>
            <a:ext cx="3387508" cy="1123262"/>
          </a:xfrm>
          <a:prstGeom prst="wedgeRectCallout">
            <a:avLst>
              <a:gd name="adj1" fmla="val -77860"/>
              <a:gd name="adj2" fmla="val -104894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Head knowledge curated, integrated, and cleaned from large data sets</a:t>
            </a:r>
            <a:endParaRPr sz="2400" dirty="0"/>
          </a:p>
        </p:txBody>
      </p:sp>
      <p:sp>
        <p:nvSpPr>
          <p:cNvPr id="13" name="Google Shape;309;p33">
            <a:extLst>
              <a:ext uri="{FF2B5EF4-FFF2-40B4-BE49-F238E27FC236}">
                <a16:creationId xmlns:a16="http://schemas.microsoft.com/office/drawing/2014/main" id="{9DCFDFCC-FAE0-044E-8A4C-599D2B9D23A5}"/>
              </a:ext>
            </a:extLst>
          </p:cNvPr>
          <p:cNvSpPr/>
          <p:nvPr/>
        </p:nvSpPr>
        <p:spPr>
          <a:xfrm>
            <a:off x="6092014" y="5529635"/>
            <a:ext cx="3678900" cy="694800"/>
          </a:xfrm>
          <a:prstGeom prst="wedgeRectCallout">
            <a:avLst>
              <a:gd name="adj1" fmla="val -35139"/>
              <a:gd name="adj2" fmla="val -50878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Missing long-tail knowledge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08434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831484" cy="1450757"/>
          </a:xfrm>
        </p:spPr>
        <p:txBody>
          <a:bodyPr>
            <a:normAutofit/>
          </a:bodyPr>
          <a:lstStyle/>
          <a:p>
            <a:r>
              <a:rPr lang="en-US" dirty="0"/>
              <a:t>Still Missing A Lot of Long-tail Knowledge</a:t>
            </a:r>
          </a:p>
        </p:txBody>
      </p:sp>
      <p:pic>
        <p:nvPicPr>
          <p:cNvPr id="10" name="Google Shape;306;p33">
            <a:extLst>
              <a:ext uri="{FF2B5EF4-FFF2-40B4-BE49-F238E27FC236}">
                <a16:creationId xmlns:a16="http://schemas.microsoft.com/office/drawing/2014/main" id="{C8F611B0-9AB6-5243-9B12-3D395139F0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6242"/>
          <a:stretch/>
        </p:blipFill>
        <p:spPr>
          <a:xfrm>
            <a:off x="1808179" y="1737361"/>
            <a:ext cx="2484597" cy="51206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Google Shape;307;p33">
            <a:extLst>
              <a:ext uri="{FF2B5EF4-FFF2-40B4-BE49-F238E27FC236}">
                <a16:creationId xmlns:a16="http://schemas.microsoft.com/office/drawing/2014/main" id="{9769791F-9AF6-5240-BA2C-C49C21410EC9}"/>
              </a:ext>
            </a:extLst>
          </p:cNvPr>
          <p:cNvGraphicFramePr/>
          <p:nvPr>
            <p:extLst/>
          </p:nvPr>
        </p:nvGraphicFramePr>
        <p:xfrm>
          <a:off x="4230447" y="1766466"/>
          <a:ext cx="6051677" cy="562480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5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1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2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</a:t>
                      </a:r>
                      <a:r>
                        <a:rPr lang="en" sz="1200" baseline="-25000"/>
                        <a:t>3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4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5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6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...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...</a:t>
                      </a:r>
                      <a:endParaRPr sz="12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12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E</a:t>
                      </a:r>
                      <a:r>
                        <a:rPr lang="en" sz="1200" baseline="-25000" dirty="0"/>
                        <a:t>1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E</a:t>
                      </a:r>
                      <a:r>
                        <a:rPr lang="en" sz="1200" baseline="-25000" dirty="0"/>
                        <a:t>2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/>
                        <a:t>EXISTING</a:t>
                      </a:r>
                      <a:endParaRPr sz="12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/>
                        <a:t>KNOWLEDGE</a:t>
                      </a:r>
                      <a:endParaRPr sz="1200" b="1" dirty="0"/>
                    </a:p>
                  </a:txBody>
                  <a:tcPr marL="88353" marR="88353" marT="44177" marB="44177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</a:t>
                      </a:r>
                      <a:r>
                        <a:rPr lang="en" sz="1200" baseline="-25000"/>
                        <a:t>3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</a:t>
                      </a:r>
                      <a:r>
                        <a:rPr lang="en" sz="1200" baseline="-25000"/>
                        <a:t>4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5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6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...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 VALUES</a:t>
                      </a:r>
                      <a:endParaRPr sz="1100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 err="1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 err="1">
                          <a:solidFill>
                            <a:schemeClr val="dk1"/>
                          </a:solidFill>
                        </a:rPr>
                        <a:t>m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791">
                <a:tc rowSpan="8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B1D994CA-03E6-724D-A848-148F8A65C1BB}"/>
              </a:ext>
            </a:extLst>
          </p:cNvPr>
          <p:cNvSpPr/>
          <p:nvPr/>
        </p:nvSpPr>
        <p:spPr>
          <a:xfrm>
            <a:off x="357808" y="2835965"/>
            <a:ext cx="2676939" cy="1139686"/>
          </a:xfrm>
          <a:prstGeom prst="wedgeRoundRectCallout">
            <a:avLst>
              <a:gd name="adj1" fmla="val 156401"/>
              <a:gd name="adj2" fmla="val 60130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  <a:p>
            <a:r>
              <a:rPr lang="en-US" dirty="0"/>
              <a:t>- Alexa, when did Van Gogh live in Paris?</a:t>
            </a:r>
            <a:br>
              <a:rPr lang="en-US" dirty="0"/>
            </a:br>
            <a:r>
              <a:rPr lang="en-US" dirty="0"/>
              <a:t>- Sorry, I’m not sure.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75A4CE83-FFB5-784B-A30A-3AAFAE44AE86}"/>
              </a:ext>
            </a:extLst>
          </p:cNvPr>
          <p:cNvSpPr/>
          <p:nvPr/>
        </p:nvSpPr>
        <p:spPr>
          <a:xfrm>
            <a:off x="8799444" y="4424897"/>
            <a:ext cx="3273286" cy="1589184"/>
          </a:xfrm>
          <a:prstGeom prst="wedgeRoundRectCallout">
            <a:avLst>
              <a:gd name="adj1" fmla="val -41675"/>
              <a:gd name="adj2" fmla="val 93411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- Alexa, which body part does the lotus position in yoga stretch?</a:t>
            </a:r>
          </a:p>
          <a:p>
            <a:r>
              <a:rPr lang="en-US" dirty="0"/>
              <a:t>- Here’s something I found on Wikipedia: Lotus position is…</a:t>
            </a:r>
          </a:p>
        </p:txBody>
      </p:sp>
      <p:sp>
        <p:nvSpPr>
          <p:cNvPr id="15" name="Rounded Rectangular Callout 14">
            <a:extLst>
              <a:ext uri="{FF2B5EF4-FFF2-40B4-BE49-F238E27FC236}">
                <a16:creationId xmlns:a16="http://schemas.microsoft.com/office/drawing/2014/main" id="{FF796F09-EDF4-954D-B716-6C7904F26CE0}"/>
              </a:ext>
            </a:extLst>
          </p:cNvPr>
          <p:cNvSpPr/>
          <p:nvPr/>
        </p:nvSpPr>
        <p:spPr>
          <a:xfrm>
            <a:off x="9142437" y="2340689"/>
            <a:ext cx="2930292" cy="1429798"/>
          </a:xfrm>
          <a:prstGeom prst="wedgeRoundRectCallout">
            <a:avLst>
              <a:gd name="adj1" fmla="val -81568"/>
              <a:gd name="adj2" fmla="val 52430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- Alexa, does Taylor Swift have a pet?</a:t>
            </a:r>
            <a:br>
              <a:rPr lang="en-US" dirty="0"/>
            </a:br>
            <a:r>
              <a:rPr lang="en-US" dirty="0"/>
              <a:t>- Yes, Taylor Swift has at least one nickname</a:t>
            </a:r>
          </a:p>
        </p:txBody>
      </p:sp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FA4C6A50-B569-AF4F-A20B-1928C1234AD4}"/>
              </a:ext>
            </a:extLst>
          </p:cNvPr>
          <p:cNvSpPr/>
          <p:nvPr/>
        </p:nvSpPr>
        <p:spPr>
          <a:xfrm>
            <a:off x="357809" y="4424897"/>
            <a:ext cx="2676938" cy="1021745"/>
          </a:xfrm>
          <a:prstGeom prst="wedgeRoundRectCallout">
            <a:avLst>
              <a:gd name="adj1" fmla="val 169063"/>
              <a:gd name="adj2" fmla="val 111532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- Alexa, tell me the recent movies by </a:t>
            </a:r>
            <a:r>
              <a:rPr lang="en-US" dirty="0" err="1"/>
              <a:t>Ziyi</a:t>
            </a:r>
            <a:r>
              <a:rPr lang="en-US" dirty="0"/>
              <a:t> Zhang</a:t>
            </a:r>
            <a:br>
              <a:rPr lang="en-US" dirty="0"/>
            </a:br>
            <a:r>
              <a:rPr lang="en-US" dirty="0"/>
              <a:t>- Sorry, I don’t know that</a:t>
            </a:r>
          </a:p>
        </p:txBody>
      </p:sp>
    </p:spTree>
    <p:extLst>
      <p:ext uri="{BB962C8B-B14F-4D97-AF65-F5344CB8AC3E}">
        <p14:creationId xmlns:p14="http://schemas.microsoft.com/office/powerpoint/2010/main" val="217725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831484" cy="1450757"/>
          </a:xfrm>
        </p:spPr>
        <p:txBody>
          <a:bodyPr>
            <a:normAutofit/>
          </a:bodyPr>
          <a:lstStyle/>
          <a:p>
            <a:r>
              <a:rPr lang="en-US" dirty="0"/>
              <a:t>Still Missing A Lot of Long-tail Knowledge</a:t>
            </a:r>
          </a:p>
        </p:txBody>
      </p:sp>
      <p:pic>
        <p:nvPicPr>
          <p:cNvPr id="10" name="Google Shape;306;p33">
            <a:extLst>
              <a:ext uri="{FF2B5EF4-FFF2-40B4-BE49-F238E27FC236}">
                <a16:creationId xmlns:a16="http://schemas.microsoft.com/office/drawing/2014/main" id="{C8F611B0-9AB6-5243-9B12-3D395139F0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6242"/>
          <a:stretch/>
        </p:blipFill>
        <p:spPr>
          <a:xfrm>
            <a:off x="1808179" y="1737361"/>
            <a:ext cx="2484597" cy="51206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Google Shape;307;p33">
            <a:extLst>
              <a:ext uri="{FF2B5EF4-FFF2-40B4-BE49-F238E27FC236}">
                <a16:creationId xmlns:a16="http://schemas.microsoft.com/office/drawing/2014/main" id="{9769791F-9AF6-5240-BA2C-C49C21410EC9}"/>
              </a:ext>
            </a:extLst>
          </p:cNvPr>
          <p:cNvGraphicFramePr/>
          <p:nvPr>
            <p:extLst/>
          </p:nvPr>
        </p:nvGraphicFramePr>
        <p:xfrm>
          <a:off x="4230447" y="1766466"/>
          <a:ext cx="6051677" cy="562480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5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5598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1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2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</a:t>
                      </a:r>
                      <a:r>
                        <a:rPr lang="en" sz="1200" baseline="-25000"/>
                        <a:t>3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A</a:t>
                      </a:r>
                      <a:r>
                        <a:rPr lang="en" sz="1200" baseline="-25000" dirty="0"/>
                        <a:t>4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5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6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...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...</a:t>
                      </a:r>
                      <a:endParaRPr sz="12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12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E</a:t>
                      </a:r>
                      <a:r>
                        <a:rPr lang="en" sz="1200" baseline="-25000" dirty="0"/>
                        <a:t>1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E</a:t>
                      </a:r>
                      <a:r>
                        <a:rPr lang="en" sz="1200" baseline="-25000" dirty="0"/>
                        <a:t>2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/>
                        <a:t>EXISTING</a:t>
                      </a:r>
                      <a:endParaRPr sz="12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/>
                        <a:t>KNOWLEDGE</a:t>
                      </a:r>
                      <a:endParaRPr sz="1200" b="1" dirty="0"/>
                    </a:p>
                  </a:txBody>
                  <a:tcPr marL="88353" marR="88353" marT="44177" marB="44177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</a:t>
                      </a:r>
                      <a:r>
                        <a:rPr lang="en" sz="1200" baseline="-25000"/>
                        <a:t>3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</a:t>
                      </a:r>
                      <a:r>
                        <a:rPr lang="en" sz="1200" baseline="-25000"/>
                        <a:t>4</a:t>
                      </a:r>
                      <a:endParaRPr sz="1200" baseline="-250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5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>
                          <a:solidFill>
                            <a:schemeClr val="dk1"/>
                          </a:solidFill>
                        </a:rPr>
                        <a:t>6</a:t>
                      </a:r>
                      <a:endParaRPr sz="1200" baseline="-250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/>
                        <a:t>...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 VALUES</a:t>
                      </a:r>
                      <a:endParaRPr sz="1100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dirty="0" err="1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1200" baseline="-25000" dirty="0" err="1">
                          <a:solidFill>
                            <a:schemeClr val="dk1"/>
                          </a:solidFill>
                        </a:rPr>
                        <a:t>m</a:t>
                      </a:r>
                      <a:endParaRPr sz="1200" dirty="0"/>
                    </a:p>
                  </a:txBody>
                  <a:tcPr marL="88339" marR="88339" marT="88339" marB="8833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339" marR="88339" marT="88339" marB="88339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791">
                <a:tc rowSpan="8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1400" b="1" dirty="0">
                        <a:solidFill>
                          <a:srgbClr val="CC0000"/>
                        </a:solidFill>
                      </a:endParaRPr>
                    </a:p>
                  </a:txBody>
                  <a:tcPr marL="88353" marR="88353" marT="44177" marB="44177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791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88339" marR="88339" marT="88339" marB="8833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3" name="Google Shape;309;p33">
            <a:extLst>
              <a:ext uri="{FF2B5EF4-FFF2-40B4-BE49-F238E27FC236}">
                <a16:creationId xmlns:a16="http://schemas.microsoft.com/office/drawing/2014/main" id="{9DCFDFCC-FAE0-044E-8A4C-599D2B9D23A5}"/>
              </a:ext>
            </a:extLst>
          </p:cNvPr>
          <p:cNvSpPr/>
          <p:nvPr/>
        </p:nvSpPr>
        <p:spPr>
          <a:xfrm>
            <a:off x="5605669" y="5592417"/>
            <a:ext cx="4492487" cy="914400"/>
          </a:xfrm>
          <a:prstGeom prst="wedgeRectCallout">
            <a:avLst>
              <a:gd name="adj1" fmla="val -35139"/>
              <a:gd name="adj2" fmla="val -50878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0000"/>
                </a:solidFill>
              </a:rPr>
              <a:t>How can we collect long-tail knowledge</a:t>
            </a:r>
            <a:endParaRPr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26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831484" cy="1450757"/>
          </a:xfrm>
        </p:spPr>
        <p:txBody>
          <a:bodyPr>
            <a:normAutofit/>
          </a:bodyPr>
          <a:lstStyle/>
          <a:p>
            <a:r>
              <a:rPr lang="en-US" sz="4400" dirty="0"/>
              <a:t>Our Mission</a:t>
            </a:r>
          </a:p>
        </p:txBody>
      </p:sp>
      <p:sp>
        <p:nvSpPr>
          <p:cNvPr id="7" name="Google Shape;315;p34">
            <a:extLst>
              <a:ext uri="{FF2B5EF4-FFF2-40B4-BE49-F238E27FC236}">
                <a16:creationId xmlns:a16="http://schemas.microsoft.com/office/drawing/2014/main" id="{A2B61937-61E0-A74C-B6F1-33CE46B34013}"/>
              </a:ext>
            </a:extLst>
          </p:cNvPr>
          <p:cNvSpPr txBox="1">
            <a:spLocks/>
          </p:cNvSpPr>
          <p:nvPr/>
        </p:nvSpPr>
        <p:spPr>
          <a:xfrm>
            <a:off x="1934817" y="3255262"/>
            <a:ext cx="9691126" cy="1271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None/>
            </a:pPr>
            <a:r>
              <a:rPr lang="en-US" sz="4800" dirty="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Leaving NO Valuable Data Behind</a:t>
            </a:r>
          </a:p>
        </p:txBody>
      </p:sp>
    </p:spTree>
    <p:extLst>
      <p:ext uri="{BB962C8B-B14F-4D97-AF65-F5344CB8AC3E}">
        <p14:creationId xmlns:p14="http://schemas.microsoft.com/office/powerpoint/2010/main" val="2340864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286603"/>
            <a:ext cx="10177360" cy="1450757"/>
          </a:xfrm>
        </p:spPr>
        <p:txBody>
          <a:bodyPr>
            <a:normAutofit/>
          </a:bodyPr>
          <a:lstStyle/>
          <a:p>
            <a:r>
              <a:rPr lang="en-US" sz="4000" dirty="0"/>
              <a:t>How to Scale Up Knowledge Graph Construction?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F411FC-D659-CF4B-948C-9144B553E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1B3545-B9B0-4B4E-B297-EB80B3120200}"/>
              </a:ext>
            </a:extLst>
          </p:cNvPr>
          <p:cNvSpPr txBox="1"/>
          <p:nvPr/>
        </p:nvSpPr>
        <p:spPr>
          <a:xfrm>
            <a:off x="2688653" y="3616401"/>
            <a:ext cx="25388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One vertical,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</a:rPr>
              <a:t>A few sources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31630-D6E5-3F4B-9B4C-DDDB5219283E}"/>
              </a:ext>
            </a:extLst>
          </p:cNvPr>
          <p:cNvGrpSpPr/>
          <p:nvPr/>
        </p:nvGrpSpPr>
        <p:grpSpPr>
          <a:xfrm>
            <a:off x="6570170" y="3227587"/>
            <a:ext cx="3821605" cy="927423"/>
            <a:chOff x="6570170" y="3227587"/>
            <a:chExt cx="3821605" cy="927423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E1F91E4-513D-1D49-8894-F0223A1485F1}"/>
                </a:ext>
              </a:extLst>
            </p:cNvPr>
            <p:cNvCxnSpPr>
              <a:stCxn id="4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6FF124-4151-0247-94AB-F22EDD56F8E4}"/>
                </a:ext>
              </a:extLst>
            </p:cNvPr>
            <p:cNvSpPr txBox="1"/>
            <p:nvPr/>
          </p:nvSpPr>
          <p:spPr>
            <a:xfrm>
              <a:off x="7430861" y="3227587"/>
              <a:ext cx="29609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Thousands-to-millions of sources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34B867-C49E-BD49-A0C2-C7D17D504D2D}"/>
              </a:ext>
            </a:extLst>
          </p:cNvPr>
          <p:cNvGrpSpPr/>
          <p:nvPr/>
        </p:nvGrpSpPr>
        <p:grpSpPr>
          <a:xfrm>
            <a:off x="5885669" y="1882589"/>
            <a:ext cx="3365907" cy="1439664"/>
            <a:chOff x="5885669" y="1882589"/>
            <a:chExt cx="3365907" cy="143966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3BE379-3B5D-AA4F-A03F-7572E3EAC337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256CD9-8080-9D4D-87AD-8D92E82F533E}"/>
                </a:ext>
              </a:extLst>
            </p:cNvPr>
            <p:cNvSpPr txBox="1"/>
            <p:nvPr/>
          </p:nvSpPr>
          <p:spPr>
            <a:xfrm>
              <a:off x="6041331" y="1930063"/>
              <a:ext cx="32102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Hierarchy of thousands of types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1C4F67-43AB-1848-BD5D-CB6038B8B210}"/>
              </a:ext>
            </a:extLst>
          </p:cNvPr>
          <p:cNvGrpSpPr/>
          <p:nvPr/>
        </p:nvGrpSpPr>
        <p:grpSpPr>
          <a:xfrm>
            <a:off x="3065930" y="4987767"/>
            <a:ext cx="3616175" cy="1392191"/>
            <a:chOff x="3065930" y="4987767"/>
            <a:chExt cx="3616175" cy="1392191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7BD7F82-71B0-9441-9B75-1AA90853EF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A3F29B-6365-104A-9B56-80F16F7DBEF4}"/>
                </a:ext>
              </a:extLst>
            </p:cNvPr>
            <p:cNvSpPr txBox="1"/>
            <p:nvPr/>
          </p:nvSpPr>
          <p:spPr>
            <a:xfrm>
              <a:off x="3721191" y="5548961"/>
              <a:ext cx="29609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Effective search, mining and analysis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3C34064-C4D8-C248-A212-45DE94A948D6}"/>
              </a:ext>
            </a:extLst>
          </p:cNvPr>
          <p:cNvSpPr txBox="1"/>
          <p:nvPr/>
        </p:nvSpPr>
        <p:spPr>
          <a:xfrm>
            <a:off x="6720045" y="4887241"/>
            <a:ext cx="5323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Big challenge: Limited training labels for large-scale, rich data</a:t>
            </a:r>
          </a:p>
        </p:txBody>
      </p:sp>
    </p:spTree>
    <p:extLst>
      <p:ext uri="{BB962C8B-B14F-4D97-AF65-F5344CB8AC3E}">
        <p14:creationId xmlns:p14="http://schemas.microsoft.com/office/powerpoint/2010/main" val="410476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96315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How to Get to the Next Level of Success?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97741"/>
            <a:ext cx="9715500" cy="4500282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Challenges: Limited training labels for large-scale, </a:t>
            </a:r>
            <a:br>
              <a:rPr lang="en-US" sz="3200" dirty="0"/>
            </a:br>
            <a:r>
              <a:rPr lang="en-US" sz="3200" dirty="0"/>
              <a:t>rich data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/>
              <a:t>Solution: Unsupervised learning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99BBCA-BED1-8440-8CAA-5C56313A1EEA}"/>
              </a:ext>
            </a:extLst>
          </p:cNvPr>
          <p:cNvSpPr txBox="1"/>
          <p:nvPr/>
        </p:nvSpPr>
        <p:spPr>
          <a:xfrm>
            <a:off x="7082119" y="2850776"/>
            <a:ext cx="9396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✘</a:t>
            </a:r>
          </a:p>
        </p:txBody>
      </p:sp>
    </p:spTree>
    <p:extLst>
      <p:ext uri="{BB962C8B-B14F-4D97-AF65-F5344CB8AC3E}">
        <p14:creationId xmlns:p14="http://schemas.microsoft.com/office/powerpoint/2010/main" val="167892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79" y="2079812"/>
            <a:ext cx="10411161" cy="4518211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Challenges: Limited training labels for large-scale, </a:t>
            </a:r>
            <a:br>
              <a:rPr lang="en-US" sz="3200" dirty="0"/>
            </a:br>
            <a:r>
              <a:rPr lang="en-US" sz="3200" dirty="0"/>
              <a:t>rich data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/>
              <a:t>Solution: Learning with limited labels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/>
              <a:t>Active learning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/>
              <a:t>Weak learning (e.g., distance supervision, data programming)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/>
              <a:t>Semi-supervised learning (e.g., graph-based learning)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/>
              <a:t>Transfer learning 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/>
              <a:t>Meta-learning (including one/few-shot learning)</a:t>
            </a: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1A145D-97DF-3243-8AD4-AAFA2A6F2E79}"/>
              </a:ext>
            </a:extLst>
          </p:cNvPr>
          <p:cNvSpPr txBox="1"/>
          <p:nvPr/>
        </p:nvSpPr>
        <p:spPr>
          <a:xfrm>
            <a:off x="7906871" y="2689412"/>
            <a:ext cx="8755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92D050"/>
                </a:solidFill>
              </a:rPr>
              <a:t>✓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9E8A5BC-2A4A-9443-A2C9-417DC9D2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96315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How to Get to the Next Level of Success?</a:t>
            </a:r>
          </a:p>
        </p:txBody>
      </p:sp>
    </p:spTree>
    <p:extLst>
      <p:ext uri="{BB962C8B-B14F-4D97-AF65-F5344CB8AC3E}">
        <p14:creationId xmlns:p14="http://schemas.microsoft.com/office/powerpoint/2010/main" val="2652064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Philosophy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967" y="1912655"/>
            <a:ext cx="6677025" cy="44230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" y="4271962"/>
            <a:ext cx="26736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/>
              <a:t>Roofshots</a:t>
            </a:r>
            <a:r>
              <a:rPr lang="en-US" sz="2000" dirty="0"/>
              <a:t>: Deliver incrementally and make production impacts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18333" y="1916937"/>
            <a:ext cx="26736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Moonshots</a:t>
            </a:r>
            <a:r>
              <a:rPr lang="en-US" sz="2000" dirty="0"/>
              <a:t>: Strive to apply and invent the state-of-the-art</a:t>
            </a:r>
          </a:p>
        </p:txBody>
      </p:sp>
    </p:spTree>
    <p:extLst>
      <p:ext uri="{BB962C8B-B14F-4D97-AF65-F5344CB8AC3E}">
        <p14:creationId xmlns:p14="http://schemas.microsoft.com/office/powerpoint/2010/main" val="143890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Example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7498804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04418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5733248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11" name="Oval 110"/>
          <p:cNvSpPr/>
          <p:nvPr/>
        </p:nvSpPr>
        <p:spPr>
          <a:xfrm>
            <a:off x="1249922" y="311999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4312558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4312558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6827879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6827879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6827879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4312558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4312558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6827879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6827879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6827879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5104418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7619739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7619739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7619739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369312" y="3409930"/>
            <a:ext cx="93713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369312" y="4853567"/>
            <a:ext cx="944119" cy="77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5733248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5733248" y="517570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30" name="Freeform 129"/>
          <p:cNvSpPr/>
          <p:nvPr/>
        </p:nvSpPr>
        <p:spPr>
          <a:xfrm>
            <a:off x="5104418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5104418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5092774" y="3779788"/>
            <a:ext cx="1106567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directed_by</a:t>
            </a:r>
          </a:p>
        </p:txBody>
      </p:sp>
      <p:sp>
        <p:nvSpPr>
          <p:cNvPr id="133" name="Text Box 30"/>
          <p:cNvSpPr txBox="1"/>
          <p:nvPr/>
        </p:nvSpPr>
        <p:spPr>
          <a:xfrm>
            <a:off x="3532342" y="308779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4" name="Text Box 31"/>
          <p:cNvSpPr txBox="1"/>
          <p:nvPr/>
        </p:nvSpPr>
        <p:spPr>
          <a:xfrm>
            <a:off x="7934154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7934154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7922510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3532341" y="493106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8" name="Text Box 35"/>
          <p:cNvSpPr txBox="1"/>
          <p:nvPr/>
        </p:nvSpPr>
        <p:spPr>
          <a:xfrm>
            <a:off x="1645851" y="3242898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“Forrest Gump”</a:t>
            </a:r>
          </a:p>
        </p:txBody>
      </p:sp>
      <p:sp>
        <p:nvSpPr>
          <p:cNvPr id="139" name="Oval 138"/>
          <p:cNvSpPr/>
          <p:nvPr/>
        </p:nvSpPr>
        <p:spPr>
          <a:xfrm>
            <a:off x="1249922" y="458748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1727367" y="4710397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“Larry Crowne”</a:t>
            </a:r>
          </a:p>
        </p:txBody>
      </p:sp>
      <p:sp>
        <p:nvSpPr>
          <p:cNvPr id="141" name="Oval 140"/>
          <p:cNvSpPr/>
          <p:nvPr/>
        </p:nvSpPr>
        <p:spPr>
          <a:xfrm>
            <a:off x="8877399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029891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“</a:t>
            </a:r>
            <a:r>
              <a:rPr lang="zh-CN" altLang="en-US" sz="1400" dirty="0">
                <a:ea typeface="宋体" charset="-122"/>
                <a:cs typeface="Times New Roman" charset="0"/>
              </a:rPr>
              <a:t>罗宾</a:t>
            </a:r>
            <a:r>
              <a:rPr lang="en-US" altLang="zh-CN" sz="1400" dirty="0">
                <a:ea typeface="宋体" charset="-122"/>
                <a:cs typeface="Times New Roman" charset="0"/>
              </a:rPr>
              <a:t>·</a:t>
            </a:r>
            <a:r>
              <a:rPr lang="zh-CN" altLang="en-US" sz="1400" dirty="0">
                <a:ea typeface="宋体" charset="-122"/>
                <a:cs typeface="Times New Roman" charset="0"/>
              </a:rPr>
              <a:t>怀特</a:t>
            </a:r>
            <a:r>
              <a:rPr lang="en-US" sz="1400" dirty="0">
                <a:effectLst/>
                <a:ea typeface="宋体" charset="-122"/>
                <a:cs typeface="Times New Roman" charset="0"/>
              </a:rPr>
              <a:t>”</a:t>
            </a:r>
          </a:p>
        </p:txBody>
      </p:sp>
      <p:sp>
        <p:nvSpPr>
          <p:cNvPr id="143" name="Oval 142"/>
          <p:cNvSpPr/>
          <p:nvPr/>
        </p:nvSpPr>
        <p:spPr>
          <a:xfrm>
            <a:off x="8877399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9343200" y="3815581"/>
            <a:ext cx="140264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“Tom Hanks”</a:t>
            </a:r>
          </a:p>
        </p:txBody>
      </p:sp>
      <p:sp>
        <p:nvSpPr>
          <p:cNvPr id="145" name="Oval 144"/>
          <p:cNvSpPr/>
          <p:nvPr/>
        </p:nvSpPr>
        <p:spPr>
          <a:xfrm>
            <a:off x="8877399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9343200" y="5187633"/>
            <a:ext cx="140264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“Julia Roberts”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5104418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5418833" y="444791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03" name="Oval 102"/>
          <p:cNvSpPr/>
          <p:nvPr/>
        </p:nvSpPr>
        <p:spPr>
          <a:xfrm>
            <a:off x="8877624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9029014" y="2555963"/>
            <a:ext cx="18865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“Robin Wright Penn”</a:t>
            </a:r>
          </a:p>
        </p:txBody>
      </p:sp>
      <p:sp>
        <p:nvSpPr>
          <p:cNvPr id="99" name="Oval 98"/>
          <p:cNvSpPr/>
          <p:nvPr/>
        </p:nvSpPr>
        <p:spPr>
          <a:xfrm>
            <a:off x="8873504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9260488" y="1966935"/>
            <a:ext cx="1656550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“Robin Wright”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7847996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cxnSp>
        <p:nvCxnSpPr>
          <p:cNvPr id="147" name="Straight Connector 146"/>
          <p:cNvCxnSpPr>
            <a:stCxn id="115" idx="5"/>
            <a:endCxn id="141" idx="2"/>
          </p:cNvCxnSpPr>
          <p:nvPr/>
        </p:nvCxnSpPr>
        <p:spPr>
          <a:xfrm>
            <a:off x="7498804" y="2963893"/>
            <a:ext cx="1378595" cy="3246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 Box 33"/>
          <p:cNvSpPr txBox="1"/>
          <p:nvPr/>
        </p:nvSpPr>
        <p:spPr>
          <a:xfrm>
            <a:off x="7885121" y="2821500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8877402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sz="1400" dirty="0">
                <a:solidFill>
                  <a:schemeClr val="tx1"/>
                </a:solidFill>
                <a:ea typeface="宋体" charset="-122"/>
                <a:cs typeface="Times New Roman" charset="0"/>
              </a:rPr>
              <a:t>July 9</a:t>
            </a:r>
            <a:r>
              <a:rPr lang="en-US" sz="1400" baseline="30000" dirty="0">
                <a:solidFill>
                  <a:schemeClr val="tx1"/>
                </a:solidFill>
                <a:ea typeface="宋体" charset="-122"/>
                <a:cs typeface="Times New Roman" charset="0"/>
              </a:rPr>
              <a:t>th</a:t>
            </a:r>
            <a:r>
              <a:rPr lang="en-US" sz="1400" dirty="0">
                <a:solidFill>
                  <a:schemeClr val="tx1"/>
                </a:solidFill>
                <a:ea typeface="宋体" charset="-122"/>
                <a:cs typeface="Times New Roman" charset="0"/>
              </a:rPr>
              <a:t>, 1956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7498804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7599353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a typeface="宋体" charset="-122"/>
                <a:cs typeface="Times New Roman" charset="0"/>
              </a:rPr>
              <a:t>birth_date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249922" y="3788790"/>
            <a:ext cx="2114442" cy="550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Movie</a:t>
            </a:r>
          </a:p>
        </p:txBody>
      </p:sp>
      <p:cxnSp>
        <p:nvCxnSpPr>
          <p:cNvPr id="56" name="Straight Connector 55"/>
          <p:cNvCxnSpPr>
            <a:stCxn id="55" idx="6"/>
            <a:endCxn id="112" idx="3"/>
          </p:cNvCxnSpPr>
          <p:nvPr/>
        </p:nvCxnSpPr>
        <p:spPr>
          <a:xfrm flipV="1">
            <a:off x="3364364" y="3620092"/>
            <a:ext cx="1063307" cy="4437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30"/>
          <p:cNvSpPr txBox="1"/>
          <p:nvPr/>
        </p:nvSpPr>
        <p:spPr>
          <a:xfrm>
            <a:off x="3709123" y="3814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61" name="Straight Connector 60"/>
          <p:cNvCxnSpPr>
            <a:stCxn id="55" idx="6"/>
            <a:endCxn id="113" idx="1"/>
          </p:cNvCxnSpPr>
          <p:nvPr/>
        </p:nvCxnSpPr>
        <p:spPr>
          <a:xfrm>
            <a:off x="3364364" y="4063818"/>
            <a:ext cx="1063307" cy="5139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30"/>
          <p:cNvSpPr txBox="1"/>
          <p:nvPr/>
        </p:nvSpPr>
        <p:spPr>
          <a:xfrm>
            <a:off x="3704408" y="436174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5" name="Oval 64"/>
          <p:cNvSpPr/>
          <p:nvPr/>
        </p:nvSpPr>
        <p:spPr>
          <a:xfrm>
            <a:off x="8873098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Person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7498804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7777092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3" name="Rectangular Callout 62"/>
          <p:cNvSpPr/>
          <p:nvPr/>
        </p:nvSpPr>
        <p:spPr>
          <a:xfrm>
            <a:off x="202748" y="5409447"/>
            <a:ext cx="1531528" cy="471487"/>
          </a:xfrm>
          <a:prstGeom prst="wedgeRectCallout">
            <a:avLst>
              <a:gd name="adj1" fmla="val 56220"/>
              <a:gd name="adj2" fmla="val -280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 type</a:t>
            </a:r>
          </a:p>
        </p:txBody>
      </p:sp>
      <p:sp>
        <p:nvSpPr>
          <p:cNvPr id="67" name="Rectangular Callout 66"/>
          <p:cNvSpPr/>
          <p:nvPr/>
        </p:nvSpPr>
        <p:spPr>
          <a:xfrm>
            <a:off x="2788822" y="1948393"/>
            <a:ext cx="1531528" cy="471487"/>
          </a:xfrm>
          <a:prstGeom prst="wedgeRectCallout">
            <a:avLst>
              <a:gd name="adj1" fmla="val 74002"/>
              <a:gd name="adj2" fmla="val 156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</a:t>
            </a:r>
          </a:p>
        </p:txBody>
      </p:sp>
      <p:sp>
        <p:nvSpPr>
          <p:cNvPr id="68" name="Rectangular Callout 67"/>
          <p:cNvSpPr/>
          <p:nvPr/>
        </p:nvSpPr>
        <p:spPr>
          <a:xfrm>
            <a:off x="3939813" y="5710806"/>
            <a:ext cx="1531528" cy="471487"/>
          </a:xfrm>
          <a:prstGeom prst="wedgeRectCallout">
            <a:avLst>
              <a:gd name="adj1" fmla="val 67358"/>
              <a:gd name="adj2" fmla="val -193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</a:t>
            </a:r>
          </a:p>
        </p:txBody>
      </p:sp>
    </p:spTree>
    <p:extLst>
      <p:ext uri="{BB962C8B-B14F-4D97-AF65-F5344CB8AC3E}">
        <p14:creationId xmlns:p14="http://schemas.microsoft.com/office/powerpoint/2010/main" val="3508193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/>
              <a:t>Moonshot: Open Knowledge Extraction </a:t>
            </a:r>
            <a:br>
              <a:rPr lang="en-US" sz="4400" dirty="0"/>
            </a:br>
            <a:r>
              <a:rPr lang="en-US" sz="4400" dirty="0"/>
              <a:t>and QA from Semi-Structured Web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10686953-AB47-1743-9A15-381E8F2870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66" y="1960673"/>
            <a:ext cx="3073947" cy="30587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B6AA7F-5E28-6547-BAC5-6DB104A1D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49" y="2524875"/>
            <a:ext cx="4029263" cy="305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D4555C-4CF8-FD43-83BB-24AEFB8DF3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416" y="3089080"/>
            <a:ext cx="3467396" cy="3058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5A85D7-28A1-424D-B1D9-46DA4BD07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7397" y="3410657"/>
            <a:ext cx="3769499" cy="1393572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E0D6201A-3ED4-2740-93C4-3FD5B6D7E186}"/>
              </a:ext>
            </a:extLst>
          </p:cNvPr>
          <p:cNvSpPr/>
          <p:nvPr/>
        </p:nvSpPr>
        <p:spPr>
          <a:xfrm>
            <a:off x="4281714" y="3918857"/>
            <a:ext cx="1118252" cy="5660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603B9D-6B7A-F045-A327-04B5982419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0720" y="3352600"/>
            <a:ext cx="1609920" cy="1609920"/>
          </a:xfrm>
          <a:prstGeom prst="rect">
            <a:avLst/>
          </a:prstGeom>
        </p:spPr>
      </p:pic>
      <p:sp>
        <p:nvSpPr>
          <p:cNvPr id="11" name="Left-Right Arrow 10">
            <a:extLst>
              <a:ext uri="{FF2B5EF4-FFF2-40B4-BE49-F238E27FC236}">
                <a16:creationId xmlns:a16="http://schemas.microsoft.com/office/drawing/2014/main" id="{86B1C5B8-B751-9246-8372-284C2DD52E79}"/>
              </a:ext>
            </a:extLst>
          </p:cNvPr>
          <p:cNvSpPr/>
          <p:nvPr/>
        </p:nvSpPr>
        <p:spPr>
          <a:xfrm>
            <a:off x="9096896" y="3918857"/>
            <a:ext cx="1253824" cy="56605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QA</a:t>
            </a:r>
          </a:p>
        </p:txBody>
      </p:sp>
    </p:spTree>
    <p:extLst>
      <p:ext uri="{BB962C8B-B14F-4D97-AF65-F5344CB8AC3E}">
        <p14:creationId xmlns:p14="http://schemas.microsoft.com/office/powerpoint/2010/main" val="2273383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Why Semi-Structured Websites?</a:t>
            </a:r>
          </a:p>
        </p:txBody>
      </p:sp>
    </p:spTree>
    <p:extLst>
      <p:ext uri="{BB962C8B-B14F-4D97-AF65-F5344CB8AC3E}">
        <p14:creationId xmlns:p14="http://schemas.microsoft.com/office/powerpoint/2010/main" val="3442820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Semi-Structured Data on the Web</a:t>
            </a: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43942"/>
            <a:ext cx="4501109" cy="4478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121" y="1843941"/>
            <a:ext cx="5899952" cy="4478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1843942"/>
            <a:ext cx="5096475" cy="449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3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Promise from Semi-Structured Data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10058400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200" dirty="0"/>
              <a:t>Knowledge Vault @ Google showed big potential from DOM-tree extraction </a:t>
            </a:r>
            <a:r>
              <a:rPr lang="en-US" sz="2800" dirty="0"/>
              <a:t>[Dong et al., KDD’14][Dong et al., VLDB’14]</a:t>
            </a: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1026" name="Picture 2" descr="https://lh4.googleusercontent.com/yMTwvem1yVozT3qlgQ2Fm0Fjfk7VVCaTvDgX3oRFc2b5cAMEqgDkTAsvkRgkfWCdbW1H8-mXjKoj6NAKOFKipOn_2bQPEf-n9tIkOmB2KXtjXhgoC3nJQxjoZvV2e8NSSMZQUC-Yp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330" y="3069694"/>
            <a:ext cx="4581525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37672" y="3210379"/>
            <a:ext cx="11872865" cy="1055914"/>
            <a:chOff x="237672" y="3210379"/>
            <a:chExt cx="11872865" cy="105591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7672" y="3210379"/>
              <a:ext cx="3530600" cy="6985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60887" y="3210379"/>
              <a:ext cx="3530600" cy="6985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41837" y="3580493"/>
              <a:ext cx="3568700" cy="6858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407BA2B-E653-7D4A-8123-B44FED1CD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F443D7-DB2A-1C4A-8EBA-8A3F8840B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196" y="4954421"/>
            <a:ext cx="1869886" cy="136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5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04686" y="2043113"/>
            <a:ext cx="643451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ClosedIE</a:t>
            </a:r>
            <a:r>
              <a:rPr lang="en-US" sz="3200" dirty="0">
                <a:solidFill>
                  <a:schemeClr val="tx1"/>
                </a:solidFill>
              </a:rPr>
              <a:t>: Only extracting facts corresponding to ontology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r>
              <a:rPr lang="en-US" sz="3000" dirty="0" err="1">
                <a:solidFill>
                  <a:srgbClr val="FF0000"/>
                </a:solidFill>
              </a:rPr>
              <a:t>film.film.directed_by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marL="201168" lvl="1" indent="0" fontAlgn="base">
              <a:buNone/>
            </a:pP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ClosedIE</a:t>
            </a:r>
            <a:r>
              <a:rPr lang="en-US" sz="4400" dirty="0"/>
              <a:t> from Semi-Structured Web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D5FD5E-05BE-424D-88AB-B42CD5494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200" y="2036234"/>
            <a:ext cx="4240110" cy="385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68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04686" y="2043113"/>
            <a:ext cx="593271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ClosedIE</a:t>
            </a:r>
            <a:r>
              <a:rPr lang="en-US" sz="3200" dirty="0">
                <a:solidFill>
                  <a:schemeClr val="tx1"/>
                </a:solidFill>
              </a:rPr>
              <a:t>: Normalize predicates by ontology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r>
              <a:rPr lang="en-US" sz="3000" dirty="0" err="1">
                <a:solidFill>
                  <a:srgbClr val="FF0000"/>
                </a:solidFill>
              </a:rPr>
              <a:t>film.film.directed_by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marL="201168" lvl="1" indent="0" fontAlgn="base">
              <a:buNone/>
            </a:pP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F93703-54A3-AF4D-89D6-BC52CFA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0" y="1847850"/>
            <a:ext cx="27305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54595E-913E-6F47-B48D-7D8CC11BC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7137400" y="2940050"/>
            <a:ext cx="4775200" cy="33845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625156-929D-4A4C-A5E8-5C2A6BD8116B}"/>
              </a:ext>
            </a:extLst>
          </p:cNvPr>
          <p:cNvSpPr/>
          <p:nvPr/>
        </p:nvSpPr>
        <p:spPr>
          <a:xfrm>
            <a:off x="8168772" y="5081155"/>
            <a:ext cx="2461128" cy="405245"/>
          </a:xfrm>
          <a:prstGeom prst="rect">
            <a:avLst/>
          </a:prstGeom>
          <a:noFill/>
          <a:ln w="825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261CEF3-8625-BC4F-9930-141F3A41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ClosedIE</a:t>
            </a:r>
            <a:r>
              <a:rPr lang="en-US" sz="4400" dirty="0"/>
              <a:t>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882920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DA7EE-B2F0-064D-A8F8-BB956D94A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Gap to Fill by </a:t>
            </a:r>
            <a:r>
              <a:rPr lang="en-US" dirty="0" err="1"/>
              <a:t>ClosedIE</a:t>
            </a:r>
            <a:endParaRPr lang="en-US" dirty="0"/>
          </a:p>
        </p:txBody>
      </p:sp>
      <p:pic>
        <p:nvPicPr>
          <p:cNvPr id="4" name="Google Shape;654;p73">
            <a:extLst>
              <a:ext uri="{FF2B5EF4-FFF2-40B4-BE49-F238E27FC236}">
                <a16:creationId xmlns:a16="http://schemas.microsoft.com/office/drawing/2014/main" id="{1644E459-F13D-0240-8679-9CFA38EC50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6242"/>
          <a:stretch/>
        </p:blipFill>
        <p:spPr>
          <a:xfrm>
            <a:off x="1877473" y="1889307"/>
            <a:ext cx="2170573" cy="44083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655;p73">
            <a:extLst>
              <a:ext uri="{FF2B5EF4-FFF2-40B4-BE49-F238E27FC236}">
                <a16:creationId xmlns:a16="http://schemas.microsoft.com/office/drawing/2014/main" id="{B47F98E4-F024-7644-91D8-4817D081B926}"/>
              </a:ext>
            </a:extLst>
          </p:cNvPr>
          <p:cNvGraphicFramePr/>
          <p:nvPr>
            <p:extLst/>
          </p:nvPr>
        </p:nvGraphicFramePr>
        <p:xfrm>
          <a:off x="4048046" y="1860440"/>
          <a:ext cx="5449520" cy="446766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807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700"/>
                    </a:p>
                  </a:txBody>
                  <a:tcPr marL="76550" marR="76550" marT="76550" marB="76550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800" b="1" dirty="0">
                        <a:solidFill>
                          <a:srgbClr val="CC0000"/>
                        </a:solidFill>
                      </a:endParaRPr>
                    </a:p>
                  </a:txBody>
                  <a:tcPr marL="76563" marR="76563" marT="38281" marB="38281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/>
                        <a:t>EXISTING</a:t>
                      </a:r>
                      <a:endParaRPr sz="8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/>
                        <a:t>KNOWLEDGE</a:t>
                      </a:r>
                      <a:endParaRPr sz="800" b="1" dirty="0"/>
                    </a:p>
                  </a:txBody>
                  <a:tcPr marL="76563" marR="76563" marT="38281" marB="38281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>
                        <a:solidFill>
                          <a:srgbClr val="CC0000"/>
                        </a:solidFill>
                      </a:endParaRPr>
                    </a:p>
                  </a:txBody>
                  <a:tcPr marL="76563" marR="76563" marT="38281" marB="38281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184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7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700" b="1">
                        <a:solidFill>
                          <a:srgbClr val="CC0000"/>
                        </a:solidFill>
                      </a:endParaRPr>
                    </a:p>
                  </a:txBody>
                  <a:tcPr marL="76563" marR="76563" marT="38281" marB="38281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ClosedIE</a:t>
                      </a:r>
                      <a:endParaRPr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192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04686" y="2043113"/>
            <a:ext cx="643451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ClosedIE</a:t>
            </a:r>
            <a:r>
              <a:rPr lang="en-US" sz="3200" dirty="0">
                <a:solidFill>
                  <a:schemeClr val="tx1"/>
                </a:solidFill>
              </a:rPr>
              <a:t>: Only extracting facts corresponding to ontology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r>
              <a:rPr lang="en-US" sz="3000" dirty="0" err="1">
                <a:solidFill>
                  <a:srgbClr val="FF0000"/>
                </a:solidFill>
              </a:rPr>
              <a:t>film.film.directed_by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OpenIE</a:t>
            </a:r>
            <a:r>
              <a:rPr lang="en-US" sz="3200" dirty="0">
                <a:solidFill>
                  <a:schemeClr val="tx1"/>
                </a:solidFill>
              </a:rPr>
              <a:t>: Extract all relations expressed on the webpage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br>
              <a:rPr lang="en-US" sz="3000" dirty="0">
                <a:solidFill>
                  <a:schemeClr val="tx1"/>
                </a:solidFill>
              </a:rPr>
            </a:br>
            <a:r>
              <a:rPr lang="en-US" sz="3000" dirty="0">
                <a:solidFill>
                  <a:srgbClr val="FF0000"/>
                </a:solidFill>
              </a:rPr>
              <a:t>“Director”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OpenIE</a:t>
            </a:r>
            <a:r>
              <a:rPr lang="en-US" sz="4400" dirty="0"/>
              <a:t> from Semi-Structured Web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D5FD5E-05BE-424D-88AB-B42CD5494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200" y="2036234"/>
            <a:ext cx="4240110" cy="385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9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04686" y="2043113"/>
            <a:ext cx="593271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ClosedIE</a:t>
            </a:r>
            <a:r>
              <a:rPr lang="en-US" sz="3200" dirty="0">
                <a:solidFill>
                  <a:schemeClr val="tx1"/>
                </a:solidFill>
              </a:rPr>
              <a:t>: Normalize predicates by ontology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r>
              <a:rPr lang="en-US" sz="3000" dirty="0" err="1">
                <a:solidFill>
                  <a:srgbClr val="FF0000"/>
                </a:solidFill>
              </a:rPr>
              <a:t>film.film.directed_by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OpenIE</a:t>
            </a:r>
            <a:r>
              <a:rPr lang="en-US" sz="3200" dirty="0">
                <a:solidFill>
                  <a:schemeClr val="tx1"/>
                </a:solidFill>
              </a:rPr>
              <a:t>: Predicates are unnormalized strings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br>
              <a:rPr lang="en-US" sz="3000" dirty="0">
                <a:solidFill>
                  <a:schemeClr val="tx1"/>
                </a:solidFill>
              </a:rPr>
            </a:br>
            <a:r>
              <a:rPr lang="en-US" sz="3000" dirty="0">
                <a:solidFill>
                  <a:srgbClr val="FF0000"/>
                </a:solidFill>
              </a:rPr>
              <a:t>“Directed By”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F93703-54A3-AF4D-89D6-BC52CFA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0" y="1847850"/>
            <a:ext cx="27305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54595E-913E-6F47-B48D-7D8CC11BC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7137400" y="2940050"/>
            <a:ext cx="4775200" cy="33845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625156-929D-4A4C-A5E8-5C2A6BD8116B}"/>
              </a:ext>
            </a:extLst>
          </p:cNvPr>
          <p:cNvSpPr/>
          <p:nvPr/>
        </p:nvSpPr>
        <p:spPr>
          <a:xfrm>
            <a:off x="8168772" y="5081155"/>
            <a:ext cx="2461128" cy="405245"/>
          </a:xfrm>
          <a:prstGeom prst="rect">
            <a:avLst/>
          </a:prstGeom>
          <a:noFill/>
          <a:ln w="825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261CEF3-8625-BC4F-9930-141F3A41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OpenIE</a:t>
            </a:r>
            <a:r>
              <a:rPr lang="en-US" sz="4400" dirty="0"/>
              <a:t>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162405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F93703-54A3-AF4D-89D6-BC52CFA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0" y="1847850"/>
            <a:ext cx="27305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54595E-913E-6F47-B48D-7D8CC11BC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7137400" y="2940050"/>
            <a:ext cx="4775200" cy="338455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55D777-FAE2-4741-B595-67F76B04D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894070" cy="44788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(“When Harry Met Sally”, “Rating:”, “R”)</a:t>
            </a:r>
          </a:p>
          <a:p>
            <a:r>
              <a:rPr lang="en-US" dirty="0"/>
              <a:t>(“When Harry Met Sally”, “Genre:”, “Comedy”)</a:t>
            </a:r>
          </a:p>
          <a:p>
            <a:r>
              <a:rPr lang="en-US" dirty="0"/>
              <a:t>(“When Harry Met Sally”, “Genre:”, “Drama”)</a:t>
            </a:r>
          </a:p>
          <a:p>
            <a:r>
              <a:rPr lang="en-US" dirty="0"/>
              <a:t>(“When Harry Met Sally”, “Genre:”, “Romance”)</a:t>
            </a:r>
          </a:p>
          <a:p>
            <a:r>
              <a:rPr lang="en-US" dirty="0"/>
              <a:t>(“When Harry Met Sally”, “Directed By:”, “Rob Reiner”)</a:t>
            </a:r>
          </a:p>
          <a:p>
            <a:r>
              <a:rPr lang="en-US" dirty="0"/>
              <a:t>(“When Harry Met Sally”, “Written By:”, “Nora Ephron”)</a:t>
            </a:r>
          </a:p>
          <a:p>
            <a:r>
              <a:rPr lang="en-US" dirty="0"/>
              <a:t>(“When Harry Met Sally”, “In Theaters”, “Jul 12, 1989 Wide”)</a:t>
            </a:r>
          </a:p>
          <a:p>
            <a:r>
              <a:rPr lang="en-US" dirty="0"/>
              <a:t>(“When Harry Met Sally”, “On Disc/Streaming”, “Oct 13, 1998”)</a:t>
            </a:r>
          </a:p>
          <a:p>
            <a:r>
              <a:rPr lang="en-US" dirty="0"/>
              <a:t>(“When Harry Met Sally”, “Runtime”, “96 minutes”)</a:t>
            </a:r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32A7B41-3DC5-FE48-B796-8A72BF93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OpenIE</a:t>
            </a:r>
            <a:r>
              <a:rPr lang="en-US" sz="4400" dirty="0"/>
              <a:t>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3867019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in Search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617" y="1765936"/>
            <a:ext cx="8529667" cy="50920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736F2E-C343-3048-9F4B-22A38DFD0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43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F93703-54A3-AF4D-89D6-BC52CFA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0" y="1847850"/>
            <a:ext cx="27305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54595E-913E-6F47-B48D-7D8CC11BC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7137400" y="2940050"/>
            <a:ext cx="4775200" cy="338455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55D777-FAE2-4741-B595-67F76B04D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894070" cy="44788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(“When Harry Met Sally”, “</a:t>
            </a:r>
            <a:r>
              <a:rPr lang="en-US" b="1" dirty="0"/>
              <a:t>Rating</a:t>
            </a:r>
            <a:r>
              <a:rPr lang="en-US" dirty="0"/>
              <a:t>:”, “R”)</a:t>
            </a:r>
          </a:p>
          <a:p>
            <a:r>
              <a:rPr lang="en-US" dirty="0"/>
              <a:t>(“When Harry Met Sally”, “Genre:”, “Comedy”)</a:t>
            </a:r>
          </a:p>
          <a:p>
            <a:r>
              <a:rPr lang="en-US" dirty="0"/>
              <a:t>(“When Harry Met Sally”, “Genre:”, “Drama”)</a:t>
            </a:r>
          </a:p>
          <a:p>
            <a:r>
              <a:rPr lang="en-US" dirty="0"/>
              <a:t>(“When Harry Met Sally”, “Genre:”, “Romance”)</a:t>
            </a:r>
          </a:p>
          <a:p>
            <a:r>
              <a:rPr lang="en-US" dirty="0"/>
              <a:t>(“When Harry Met Sally”, “Directed By:”, “Rob Reiner”)</a:t>
            </a:r>
          </a:p>
          <a:p>
            <a:r>
              <a:rPr lang="en-US" dirty="0"/>
              <a:t>(“When Harry Met Sally”, “Written By:”, “Nora Ephron”)</a:t>
            </a:r>
          </a:p>
          <a:p>
            <a:r>
              <a:rPr lang="en-US" dirty="0"/>
              <a:t>(“When Harry Met Sally”, “</a:t>
            </a:r>
            <a:r>
              <a:rPr lang="en-US" b="1" dirty="0"/>
              <a:t>In Theaters</a:t>
            </a:r>
            <a:r>
              <a:rPr lang="en-US" dirty="0"/>
              <a:t>”, “Jul 12, 1989 Wide”)</a:t>
            </a:r>
          </a:p>
          <a:p>
            <a:r>
              <a:rPr lang="en-US" dirty="0"/>
              <a:t>(“When Harry Met Sally”, “</a:t>
            </a:r>
            <a:r>
              <a:rPr lang="en-US" b="1" dirty="0"/>
              <a:t>On Disc/Streaming</a:t>
            </a:r>
            <a:r>
              <a:rPr lang="en-US" dirty="0"/>
              <a:t>”, “Oct 13, 1998”)</a:t>
            </a:r>
          </a:p>
          <a:p>
            <a:r>
              <a:rPr lang="en-US" dirty="0"/>
              <a:t>(“When Harry Met Sally”, “Runtime”, “96 minutes”)</a:t>
            </a:r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661CE5D-00E9-0E47-9EE6-D4E350EE3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OpenIE</a:t>
            </a:r>
            <a:r>
              <a:rPr lang="en-US" sz="4400" dirty="0"/>
              <a:t>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317412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DA7EE-B2F0-064D-A8F8-BB956D94A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Gap To Fill by </a:t>
            </a:r>
            <a:r>
              <a:rPr lang="en-US" dirty="0" err="1"/>
              <a:t>OpenIE</a:t>
            </a:r>
            <a:endParaRPr lang="en-US" dirty="0"/>
          </a:p>
        </p:txBody>
      </p:sp>
      <p:pic>
        <p:nvPicPr>
          <p:cNvPr id="4" name="Google Shape;654;p73">
            <a:extLst>
              <a:ext uri="{FF2B5EF4-FFF2-40B4-BE49-F238E27FC236}">
                <a16:creationId xmlns:a16="http://schemas.microsoft.com/office/drawing/2014/main" id="{1644E459-F13D-0240-8679-9CFA38EC50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6242"/>
          <a:stretch/>
        </p:blipFill>
        <p:spPr>
          <a:xfrm>
            <a:off x="1877473" y="1889307"/>
            <a:ext cx="2170573" cy="44083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655;p73">
            <a:extLst>
              <a:ext uri="{FF2B5EF4-FFF2-40B4-BE49-F238E27FC236}">
                <a16:creationId xmlns:a16="http://schemas.microsoft.com/office/drawing/2014/main" id="{4AA86013-C950-6F42-BAF5-D4C91D376727}"/>
              </a:ext>
            </a:extLst>
          </p:cNvPr>
          <p:cNvGraphicFramePr/>
          <p:nvPr>
            <p:extLst/>
          </p:nvPr>
        </p:nvGraphicFramePr>
        <p:xfrm>
          <a:off x="4048046" y="1788535"/>
          <a:ext cx="5593051" cy="45700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9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8809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700"/>
                    </a:p>
                  </a:txBody>
                  <a:tcPr marL="78566" marR="78566" marT="78566" marB="78566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900" b="1" dirty="0">
                        <a:solidFill>
                          <a:srgbClr val="CC0000"/>
                        </a:solidFill>
                      </a:endParaRPr>
                    </a:p>
                  </a:txBody>
                  <a:tcPr marL="78579" marR="78579" marT="39290" marB="39290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/>
                        <a:t>EXISTING</a:t>
                      </a:r>
                      <a:endParaRPr sz="9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/>
                        <a:t>KNOWLEDGE</a:t>
                      </a:r>
                      <a:endParaRPr sz="900" b="1" dirty="0"/>
                    </a:p>
                  </a:txBody>
                  <a:tcPr marL="78579" marR="78579" marT="39290" marB="39290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>
                        <a:solidFill>
                          <a:srgbClr val="CC0000"/>
                        </a:solidFill>
                      </a:endParaRPr>
                    </a:p>
                  </a:txBody>
                  <a:tcPr marL="78579" marR="78579" marT="39290" marB="39290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 err="1"/>
                        <a:t>OpenIE</a:t>
                      </a:r>
                      <a:endParaRPr sz="800" b="1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905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7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700" b="1" dirty="0">
                        <a:solidFill>
                          <a:srgbClr val="CC0000"/>
                        </a:solidFill>
                      </a:endParaRPr>
                    </a:p>
                  </a:txBody>
                  <a:tcPr marL="78579" marR="78579" marT="39290" marB="39290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 err="1"/>
                        <a:t>ClosedIE</a:t>
                      </a:r>
                      <a:endParaRPr sz="800" b="1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0252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Okay, Isn’t This Trivial?</a:t>
            </a:r>
          </a:p>
        </p:txBody>
      </p:sp>
    </p:spTree>
    <p:extLst>
      <p:ext uri="{BB962C8B-B14F-4D97-AF65-F5344CB8AC3E}">
        <p14:creationId xmlns:p14="http://schemas.microsoft.com/office/powerpoint/2010/main" val="1929132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43113"/>
            <a:ext cx="9946434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Opportunities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Large volume of semi-structured data on Web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Similar format for webpages from the same website</a:t>
            </a:r>
            <a:endParaRPr lang="en-US" sz="3600" dirty="0"/>
          </a:p>
          <a:p>
            <a:pPr>
              <a:buFont typeface="Wingdings" charset="2"/>
              <a:buChar char="q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Challenges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Formatting can vary slightly on different webpages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Data are formatted differently across websites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Impossible to manually collect training data for each predicate on each website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8829734" cy="1450757"/>
          </a:xfrm>
        </p:spPr>
        <p:txBody>
          <a:bodyPr/>
          <a:lstStyle/>
          <a:p>
            <a:r>
              <a:rPr lang="en-US" dirty="0"/>
              <a:t>Knowledge Extraction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3457205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Knowledge Extraction from</a:t>
            </a:r>
            <a:br>
              <a:rPr lang="en-US" dirty="0"/>
            </a:br>
            <a:r>
              <a:rPr lang="en-US" dirty="0"/>
              <a:t>Semi-Structured Web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6147662" y="2048450"/>
            <a:ext cx="5873521" cy="3836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Extracted relationships</a:t>
            </a:r>
            <a:endParaRPr lang="en-US" dirty="0"/>
          </a:p>
          <a:p>
            <a:r>
              <a:rPr lang="en-US" sz="2400" dirty="0"/>
              <a:t>(Top Gun, </a:t>
            </a:r>
            <a:r>
              <a:rPr lang="en-US" sz="2400" dirty="0" err="1"/>
              <a:t>type.object.name</a:t>
            </a:r>
            <a:r>
              <a:rPr lang="en-US" sz="2400" dirty="0"/>
              <a:t>, “Top Gun”)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film.film.genre</a:t>
            </a:r>
            <a:r>
              <a:rPr lang="en-US" sz="2400" dirty="0"/>
              <a:t>, Action)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film.film.directed_by</a:t>
            </a:r>
            <a:r>
              <a:rPr lang="en-US" sz="2400" dirty="0"/>
              <a:t>, Tony Scott)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film.film.starring</a:t>
            </a:r>
            <a:r>
              <a:rPr lang="en-US" sz="2400" dirty="0"/>
              <a:t>, Tom Cruise)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film.film.runtime</a:t>
            </a:r>
            <a:r>
              <a:rPr lang="en-US" sz="2400" dirty="0"/>
              <a:t>, “1h 50min”)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film.film.release_Date_s</a:t>
            </a:r>
            <a:r>
              <a:rPr lang="en-US" sz="2400" dirty="0"/>
              <a:t>, “16 May 1986”)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428624" y="1698794"/>
            <a:ext cx="5512665" cy="4828582"/>
            <a:chOff x="428624" y="2394832"/>
            <a:chExt cx="5512665" cy="4828582"/>
          </a:xfrm>
        </p:grpSpPr>
        <p:grpSp>
          <p:nvGrpSpPr>
            <p:cNvPr id="4" name="Group 3"/>
            <p:cNvGrpSpPr/>
            <p:nvPr/>
          </p:nvGrpSpPr>
          <p:grpSpPr>
            <a:xfrm>
              <a:off x="1440180" y="2394832"/>
              <a:ext cx="4501109" cy="4828582"/>
              <a:chOff x="730827" y="1329729"/>
              <a:chExt cx="4896137" cy="5207885"/>
            </a:xfrm>
          </p:grpSpPr>
          <p:pic>
            <p:nvPicPr>
              <p:cNvPr id="10" name="Content Placeholder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0827" y="1706851"/>
                <a:ext cx="4896137" cy="4830763"/>
              </a:xfrm>
              <a:prstGeom prst="rect">
                <a:avLst/>
              </a:prstGeom>
            </p:spPr>
          </p:pic>
          <p:cxnSp>
            <p:nvCxnSpPr>
              <p:cNvPr id="11" name="Straight Arrow Connector 10"/>
              <p:cNvCxnSpPr/>
              <p:nvPr/>
            </p:nvCxnSpPr>
            <p:spPr>
              <a:xfrm>
                <a:off x="1911927" y="1762949"/>
                <a:ext cx="25400" cy="29791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1632527" y="1348910"/>
                <a:ext cx="698500" cy="431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Title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3" name="Straight Arrow Connector 12"/>
              <p:cNvCxnSpPr>
                <a:stCxn id="21" idx="2"/>
              </p:cNvCxnSpPr>
              <p:nvPr/>
            </p:nvCxnSpPr>
            <p:spPr>
              <a:xfrm flipH="1">
                <a:off x="3656227" y="1761269"/>
                <a:ext cx="856258" cy="59196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>
                <a:stCxn id="20" idx="2"/>
              </p:cNvCxnSpPr>
              <p:nvPr/>
            </p:nvCxnSpPr>
            <p:spPr>
              <a:xfrm flipH="1">
                <a:off x="3016827" y="1773972"/>
                <a:ext cx="65916" cy="579261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V="1">
                <a:off x="934027" y="2518063"/>
                <a:ext cx="654050" cy="29322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flipH="1">
                <a:off x="1981777" y="5578763"/>
                <a:ext cx="609600" cy="381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stCxn id="23" idx="1"/>
              </p:cNvCxnSpPr>
              <p:nvPr/>
            </p:nvCxnSpPr>
            <p:spPr>
              <a:xfrm flipH="1">
                <a:off x="3159845" y="5794533"/>
                <a:ext cx="593582" cy="13983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2627960" y="1342433"/>
                <a:ext cx="909566" cy="431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Genre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656227" y="1329729"/>
                <a:ext cx="1712517" cy="431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Release Date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591377" y="5392610"/>
                <a:ext cx="1250950" cy="431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Director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753427" y="5578763"/>
                <a:ext cx="928026" cy="431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Actors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428624" y="3568428"/>
              <a:ext cx="10951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</a:rPr>
                <a:t>Runtime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04617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43113"/>
            <a:ext cx="9946434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Opportunities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Large volume of semi-structured data on Web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Similar format for webpages from the same website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buFont typeface="Wingdings" charset="2"/>
              <a:buChar char="q"/>
            </a:pPr>
            <a:r>
              <a:rPr lang="en-US" sz="3600" dirty="0"/>
              <a:t>Challenges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Formatting can vary slightly on different webpages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Data are formatted differently across websites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Impossible to manually collect training data for each predicate on each website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8829734" cy="1450757"/>
          </a:xfrm>
        </p:spPr>
        <p:txBody>
          <a:bodyPr/>
          <a:lstStyle/>
          <a:p>
            <a:r>
              <a:rPr lang="en-US" dirty="0"/>
              <a:t>Knowledge Extraction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775703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Ceres: Knowledge Extraction from</a:t>
            </a:r>
            <a:br>
              <a:rPr lang="en-US" dirty="0"/>
            </a:br>
            <a:r>
              <a:rPr lang="en-US" dirty="0"/>
              <a:t>Semi-Structured Web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EC53D59-A558-C949-ABDA-999151AD2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082" y="1901371"/>
            <a:ext cx="5840814" cy="458921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E140C20-551B-3F4C-BE46-C04BB05EE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749" y="1901371"/>
            <a:ext cx="4654292" cy="45777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A43BF49-11B9-824A-82B6-F0A062CA655C}"/>
              </a:ext>
            </a:extLst>
          </p:cNvPr>
          <p:cNvSpPr/>
          <p:nvPr/>
        </p:nvSpPr>
        <p:spPr>
          <a:xfrm>
            <a:off x="1625601" y="6241144"/>
            <a:ext cx="9053786" cy="6168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Same </a:t>
            </a:r>
            <a:r>
              <a:rPr lang="en-US" sz="3600" dirty="0" err="1">
                <a:solidFill>
                  <a:schemeClr val="bg1"/>
                </a:solidFill>
              </a:rPr>
              <a:t>pred</a:t>
            </a:r>
            <a:r>
              <a:rPr lang="en-US" sz="3600" dirty="0">
                <a:solidFill>
                  <a:schemeClr val="bg1"/>
                </a:solidFill>
              </a:rPr>
              <a:t> may corr. to diff DOM tree nodes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8AB2903-527C-C649-B95A-BE548B94626D}"/>
              </a:ext>
            </a:extLst>
          </p:cNvPr>
          <p:cNvSpPr/>
          <p:nvPr/>
        </p:nvSpPr>
        <p:spPr>
          <a:xfrm>
            <a:off x="1422791" y="5573486"/>
            <a:ext cx="681780" cy="21849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A0B6F12D-DDC0-D445-BA2D-F0A8A4ABC45B}"/>
              </a:ext>
            </a:extLst>
          </p:cNvPr>
          <p:cNvSpPr/>
          <p:nvPr/>
        </p:nvSpPr>
        <p:spPr>
          <a:xfrm>
            <a:off x="7935737" y="4093029"/>
            <a:ext cx="961520" cy="20648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395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Ceres: Knowledge Extraction from</a:t>
            </a:r>
            <a:br>
              <a:rPr lang="en-US" dirty="0"/>
            </a:br>
            <a:r>
              <a:rPr lang="en-US" dirty="0"/>
              <a:t>Semi-Structured Web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E24B78-66E2-C648-9D97-E97BBBFE0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048" y="1814305"/>
            <a:ext cx="4779334" cy="46648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C25228-0D57-944A-87E0-13F8AF59B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771" y="1814306"/>
            <a:ext cx="4742812" cy="4664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A43BF49-11B9-824A-82B6-F0A062CA655C}"/>
              </a:ext>
            </a:extLst>
          </p:cNvPr>
          <p:cNvSpPr/>
          <p:nvPr/>
        </p:nvSpPr>
        <p:spPr>
          <a:xfrm>
            <a:off x="1088571" y="6241144"/>
            <a:ext cx="10000344" cy="61685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Same DOM tree node may correspond to diff </a:t>
            </a:r>
            <a:r>
              <a:rPr lang="en-US" sz="3600" dirty="0" err="1">
                <a:solidFill>
                  <a:schemeClr val="bg1"/>
                </a:solidFill>
              </a:rPr>
              <a:t>preds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73AC3D-C0DE-7247-B328-7F45AF8179D0}"/>
              </a:ext>
            </a:extLst>
          </p:cNvPr>
          <p:cNvSpPr/>
          <p:nvPr/>
        </p:nvSpPr>
        <p:spPr>
          <a:xfrm>
            <a:off x="1872734" y="5718629"/>
            <a:ext cx="870465" cy="21771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EFB7DBC-4D5E-FB4E-85A6-85F33A01A93A}"/>
              </a:ext>
            </a:extLst>
          </p:cNvPr>
          <p:cNvSpPr/>
          <p:nvPr/>
        </p:nvSpPr>
        <p:spPr>
          <a:xfrm>
            <a:off x="6615546" y="5941413"/>
            <a:ext cx="917368" cy="22278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389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43113"/>
            <a:ext cx="9946434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Opportunities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Large volume of semi-structured data on Web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Similar format for webpages from the same website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buFont typeface="Wingdings" charset="2"/>
              <a:buChar char="q"/>
            </a:pPr>
            <a:r>
              <a:rPr lang="en-US" sz="3600" dirty="0"/>
              <a:t>Challenges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Formatting can vary slightly on different webpages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Data are formatted differently across websites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Impossible to manually collect training data for each predicate on each website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8829734" cy="1450757"/>
          </a:xfrm>
        </p:spPr>
        <p:txBody>
          <a:bodyPr/>
          <a:lstStyle/>
          <a:p>
            <a:r>
              <a:rPr lang="en-US" dirty="0"/>
              <a:t>Knowledge Extraction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1606669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Semi-Structured Data on the Web</a:t>
            </a: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43942"/>
            <a:ext cx="4501109" cy="4478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121" y="1843941"/>
            <a:ext cx="5899952" cy="4478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1843942"/>
            <a:ext cx="5096475" cy="449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5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Graph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2604135" y="1900237"/>
            <a:ext cx="7543800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Mission: To answer any question about products and related knowledge in the world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437" y="2697308"/>
            <a:ext cx="5791200" cy="850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108" y="3883348"/>
            <a:ext cx="3904810" cy="2248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858" y="4036799"/>
            <a:ext cx="2709942" cy="2095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2F4500-E575-FB40-B96F-EF347AC6C5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62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43113"/>
            <a:ext cx="9946434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Opportunities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Large volume of semi-structured data on Web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Similar format for webpages from the same website</a:t>
            </a:r>
            <a:endParaRPr lang="en-US" sz="3600" dirty="0"/>
          </a:p>
          <a:p>
            <a:pPr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Challenges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Formatting can vary slightly on different webpages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Data are formatted differently across websites</a:t>
            </a:r>
          </a:p>
          <a:p>
            <a:pPr lvl="2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Impossible to manually collect training data for each predicate on each website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8829734" cy="1450757"/>
          </a:xfrm>
        </p:spPr>
        <p:txBody>
          <a:bodyPr/>
          <a:lstStyle/>
          <a:p>
            <a:r>
              <a:rPr lang="en-US" dirty="0"/>
              <a:t>Knowledge Extraction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3684065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How to Harvest Knowledge from Semi-Structured Web?</a:t>
            </a:r>
          </a:p>
        </p:txBody>
      </p:sp>
    </p:spTree>
    <p:extLst>
      <p:ext uri="{BB962C8B-B14F-4D97-AF65-F5344CB8AC3E}">
        <p14:creationId xmlns:p14="http://schemas.microsoft.com/office/powerpoint/2010/main" val="10008729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Ceres: Open Knowledge Extraction and QA from Semi-Structured Web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38ABCE-66B8-3148-BE7B-1FD4C47686FA}"/>
              </a:ext>
            </a:extLst>
          </p:cNvPr>
          <p:cNvSpPr/>
          <p:nvPr/>
        </p:nvSpPr>
        <p:spPr>
          <a:xfrm>
            <a:off x="1567544" y="2506608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ClosedIE</a:t>
            </a:r>
            <a:endParaRPr lang="en-US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10999C-ACDA-AB49-8231-4E8781D9DCE7}"/>
              </a:ext>
            </a:extLst>
          </p:cNvPr>
          <p:cNvSpPr/>
          <p:nvPr/>
        </p:nvSpPr>
        <p:spPr>
          <a:xfrm>
            <a:off x="1567544" y="4094912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OpenIE</a:t>
            </a:r>
            <a:endParaRPr lang="en-US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FCA55F-DD06-3249-AA85-07E45FE3EC95}"/>
              </a:ext>
            </a:extLst>
          </p:cNvPr>
          <p:cNvSpPr/>
          <p:nvPr/>
        </p:nvSpPr>
        <p:spPr>
          <a:xfrm>
            <a:off x="4129312" y="3413118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Schema</a:t>
            </a:r>
            <a:br>
              <a:rPr lang="en-US" sz="2400" dirty="0"/>
            </a:br>
            <a:r>
              <a:rPr lang="en-US" sz="2400" dirty="0"/>
              <a:t>Alignment</a:t>
            </a:r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06FAB108-B9E8-7D40-9E97-F9160CF37EB5}"/>
              </a:ext>
            </a:extLst>
          </p:cNvPr>
          <p:cNvSpPr/>
          <p:nvPr/>
        </p:nvSpPr>
        <p:spPr>
          <a:xfrm>
            <a:off x="6705599" y="2399642"/>
            <a:ext cx="1611086" cy="1291771"/>
          </a:xfrm>
          <a:prstGeom prst="ca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Knowledge </a:t>
            </a:r>
            <a:br>
              <a:rPr lang="en-US" sz="2400" dirty="0"/>
            </a:br>
            <a:r>
              <a:rPr lang="en-US" sz="2400" dirty="0"/>
              <a:t>Graph</a:t>
            </a:r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id="{8B789E92-34D4-0845-B979-96FBECD12EF9}"/>
              </a:ext>
            </a:extLst>
          </p:cNvPr>
          <p:cNvSpPr/>
          <p:nvPr/>
        </p:nvSpPr>
        <p:spPr>
          <a:xfrm>
            <a:off x="6705598" y="3884454"/>
            <a:ext cx="1611087" cy="1291771"/>
          </a:xfrm>
          <a:prstGeom prst="ca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Open KG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1C494E-7156-3B4F-BCD5-E48430EB9623}"/>
              </a:ext>
            </a:extLst>
          </p:cNvPr>
          <p:cNvSpPr/>
          <p:nvPr/>
        </p:nvSpPr>
        <p:spPr>
          <a:xfrm>
            <a:off x="9165771" y="3285013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Search/QA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B8CE142-8C9D-0347-9707-3F0800F3C89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3772" y="4187242"/>
            <a:ext cx="813788" cy="3140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6A8BD86-CA78-7A4D-8411-800F26BB60B2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3323771" y="4530339"/>
            <a:ext cx="338182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5C0AA93-C156-BF44-9DBB-7078A8DE7995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5871028" y="3045528"/>
            <a:ext cx="834571" cy="35923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33A5788-AE83-E749-B7C5-7131079800A9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8316685" y="3045527"/>
            <a:ext cx="849086" cy="645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1E1E5FE-AB3B-7742-A163-F4EAC77C3694}"/>
              </a:ext>
            </a:extLst>
          </p:cNvPr>
          <p:cNvCxnSpPr>
            <a:cxnSpLocks/>
            <a:stCxn id="26" idx="4"/>
            <a:endCxn id="27" idx="1"/>
          </p:cNvCxnSpPr>
          <p:nvPr/>
        </p:nvCxnSpPr>
        <p:spPr>
          <a:xfrm flipV="1">
            <a:off x="8316685" y="3691413"/>
            <a:ext cx="849086" cy="8389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7EE50FD-2E78-5B41-8DEE-6D023162F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01ECEE-C80F-DC43-982B-D205C26A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6" y="4954421"/>
            <a:ext cx="1869886" cy="1368757"/>
          </a:xfrm>
          <a:prstGeom prst="rect">
            <a:avLst/>
          </a:prstGeom>
        </p:spPr>
      </p:pic>
      <p:graphicFrame>
        <p:nvGraphicFramePr>
          <p:cNvPr id="18" name="Google Shape;655;p73">
            <a:extLst>
              <a:ext uri="{FF2B5EF4-FFF2-40B4-BE49-F238E27FC236}">
                <a16:creationId xmlns:a16="http://schemas.microsoft.com/office/drawing/2014/main" id="{136D5CBE-A207-D142-8B32-9E82BA55AE90}"/>
              </a:ext>
            </a:extLst>
          </p:cNvPr>
          <p:cNvGraphicFramePr/>
          <p:nvPr>
            <p:extLst/>
          </p:nvPr>
        </p:nvGraphicFramePr>
        <p:xfrm>
          <a:off x="8572238" y="1788441"/>
          <a:ext cx="1515186" cy="129337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9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942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69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EXISTING</a:t>
                      </a:r>
                      <a:endParaRPr sz="200"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KNOWLEDGE</a:t>
                      </a:r>
                      <a:endParaRPr sz="200" b="1"/>
                    </a:p>
                  </a:txBody>
                  <a:tcPr marL="64366" marR="64366" marT="32183" marB="32183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480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21" name="Google Shape;655;p73">
            <a:extLst>
              <a:ext uri="{FF2B5EF4-FFF2-40B4-BE49-F238E27FC236}">
                <a16:creationId xmlns:a16="http://schemas.microsoft.com/office/drawing/2014/main" id="{125847C4-0436-6D4A-AA87-FD7D2DD238C8}"/>
              </a:ext>
            </a:extLst>
          </p:cNvPr>
          <p:cNvGraphicFramePr/>
          <p:nvPr>
            <p:extLst/>
          </p:nvPr>
        </p:nvGraphicFramePr>
        <p:xfrm>
          <a:off x="8572239" y="4598916"/>
          <a:ext cx="1515188" cy="129803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3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11907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EXISTING</a:t>
                      </a:r>
                      <a:endParaRPr sz="2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KNOWLEDGE</a:t>
                      </a:r>
                      <a:endParaRPr sz="200" b="1" dirty="0"/>
                    </a:p>
                  </a:txBody>
                  <a:tcPr marL="77958" marR="77958" marT="38979" marB="38979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2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316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49F70AE-6E35-1042-A43F-1513BD04AA70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3323771" y="3045528"/>
            <a:ext cx="338182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7375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Ceres: Open Knowledge Extraction and QA from Semi-Structured Web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38ABCE-66B8-3148-BE7B-1FD4C47686FA}"/>
              </a:ext>
            </a:extLst>
          </p:cNvPr>
          <p:cNvSpPr/>
          <p:nvPr/>
        </p:nvSpPr>
        <p:spPr>
          <a:xfrm>
            <a:off x="1567544" y="2506608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ClosedIE</a:t>
            </a:r>
            <a:endParaRPr lang="en-US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10999C-ACDA-AB49-8231-4E8781D9DCE7}"/>
              </a:ext>
            </a:extLst>
          </p:cNvPr>
          <p:cNvSpPr/>
          <p:nvPr/>
        </p:nvSpPr>
        <p:spPr>
          <a:xfrm>
            <a:off x="1567544" y="4094912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OpenIE</a:t>
            </a:r>
            <a:endParaRPr lang="en-US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FCA55F-DD06-3249-AA85-07E45FE3EC95}"/>
              </a:ext>
            </a:extLst>
          </p:cNvPr>
          <p:cNvSpPr/>
          <p:nvPr/>
        </p:nvSpPr>
        <p:spPr>
          <a:xfrm>
            <a:off x="4129312" y="3413118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Schema</a:t>
            </a:r>
            <a:br>
              <a:rPr lang="en-US" sz="2400" dirty="0"/>
            </a:br>
            <a:r>
              <a:rPr lang="en-US" sz="2400" dirty="0"/>
              <a:t>Alignment</a:t>
            </a:r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06FAB108-B9E8-7D40-9E97-F9160CF37EB5}"/>
              </a:ext>
            </a:extLst>
          </p:cNvPr>
          <p:cNvSpPr/>
          <p:nvPr/>
        </p:nvSpPr>
        <p:spPr>
          <a:xfrm>
            <a:off x="6705599" y="2399642"/>
            <a:ext cx="1611086" cy="1291771"/>
          </a:xfrm>
          <a:prstGeom prst="ca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Knowledge </a:t>
            </a:r>
            <a:br>
              <a:rPr lang="en-US" sz="2400" dirty="0"/>
            </a:br>
            <a:r>
              <a:rPr lang="en-US" sz="2400" dirty="0"/>
              <a:t>Graph</a:t>
            </a:r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id="{8B789E92-34D4-0845-B979-96FBECD12EF9}"/>
              </a:ext>
            </a:extLst>
          </p:cNvPr>
          <p:cNvSpPr/>
          <p:nvPr/>
        </p:nvSpPr>
        <p:spPr>
          <a:xfrm>
            <a:off x="6705598" y="3884454"/>
            <a:ext cx="1611087" cy="1291771"/>
          </a:xfrm>
          <a:prstGeom prst="can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Open KG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1C494E-7156-3B4F-BCD5-E48430EB9623}"/>
              </a:ext>
            </a:extLst>
          </p:cNvPr>
          <p:cNvSpPr/>
          <p:nvPr/>
        </p:nvSpPr>
        <p:spPr>
          <a:xfrm>
            <a:off x="9165771" y="3285013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Search/QA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B8CE142-8C9D-0347-9707-3F0800F3C89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3772" y="4187242"/>
            <a:ext cx="813788" cy="3140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6A8BD86-CA78-7A4D-8411-800F26BB60B2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3323771" y="4530339"/>
            <a:ext cx="338182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5C0AA93-C156-BF44-9DBB-7078A8DE7995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5871028" y="3045528"/>
            <a:ext cx="834571" cy="35923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33A5788-AE83-E749-B7C5-7131079800A9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8316685" y="3045527"/>
            <a:ext cx="849086" cy="645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1E1E5FE-AB3B-7742-A163-F4EAC77C3694}"/>
              </a:ext>
            </a:extLst>
          </p:cNvPr>
          <p:cNvCxnSpPr>
            <a:cxnSpLocks/>
            <a:stCxn id="26" idx="4"/>
            <a:endCxn id="27" idx="1"/>
          </p:cNvCxnSpPr>
          <p:nvPr/>
        </p:nvCxnSpPr>
        <p:spPr>
          <a:xfrm flipV="1">
            <a:off x="8316685" y="3691413"/>
            <a:ext cx="849086" cy="8389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7EE50FD-2E78-5B41-8DEE-6D023162F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01ECEE-C80F-DC43-982B-D205C26A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6" y="4954421"/>
            <a:ext cx="1869886" cy="1368757"/>
          </a:xfrm>
          <a:prstGeom prst="rect">
            <a:avLst/>
          </a:prstGeom>
        </p:spPr>
      </p:pic>
      <p:graphicFrame>
        <p:nvGraphicFramePr>
          <p:cNvPr id="18" name="Google Shape;655;p73">
            <a:extLst>
              <a:ext uri="{FF2B5EF4-FFF2-40B4-BE49-F238E27FC236}">
                <a16:creationId xmlns:a16="http://schemas.microsoft.com/office/drawing/2014/main" id="{136D5CBE-A207-D142-8B32-9E82BA55AE90}"/>
              </a:ext>
            </a:extLst>
          </p:cNvPr>
          <p:cNvGraphicFramePr/>
          <p:nvPr>
            <p:extLst/>
          </p:nvPr>
        </p:nvGraphicFramePr>
        <p:xfrm>
          <a:off x="8572238" y="1788441"/>
          <a:ext cx="1515186" cy="129337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9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942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69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EXISTING</a:t>
                      </a:r>
                      <a:endParaRPr sz="200"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KNOWLEDGE</a:t>
                      </a:r>
                      <a:endParaRPr sz="200" b="1"/>
                    </a:p>
                  </a:txBody>
                  <a:tcPr marL="64366" marR="64366" marT="32183" marB="32183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480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21" name="Google Shape;655;p73">
            <a:extLst>
              <a:ext uri="{FF2B5EF4-FFF2-40B4-BE49-F238E27FC236}">
                <a16:creationId xmlns:a16="http://schemas.microsoft.com/office/drawing/2014/main" id="{125847C4-0436-6D4A-AA87-FD7D2DD238C8}"/>
              </a:ext>
            </a:extLst>
          </p:cNvPr>
          <p:cNvGraphicFramePr/>
          <p:nvPr>
            <p:extLst/>
          </p:nvPr>
        </p:nvGraphicFramePr>
        <p:xfrm>
          <a:off x="8572239" y="4598916"/>
          <a:ext cx="1515188" cy="129803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3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11907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EXISTING</a:t>
                      </a:r>
                      <a:endParaRPr sz="2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KNOWLEDGE</a:t>
                      </a:r>
                      <a:endParaRPr sz="200" b="1" dirty="0"/>
                    </a:p>
                  </a:txBody>
                  <a:tcPr marL="77958" marR="77958" marT="38979" marB="38979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2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316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49F70AE-6E35-1042-A43F-1513BD04AA70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3323771" y="3045528"/>
            <a:ext cx="338182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3674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Review: Distant Supervision</a:t>
            </a: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hape 804">
            <a:extLst>
              <a:ext uri="{FF2B5EF4-FFF2-40B4-BE49-F238E27FC236}">
                <a16:creationId xmlns:a16="http://schemas.microsoft.com/office/drawing/2014/main" id="{C2565F69-0434-8348-B12B-5EEBB1C7A233}"/>
              </a:ext>
            </a:extLst>
          </p:cNvPr>
          <p:cNvSpPr txBox="1"/>
          <p:nvPr/>
        </p:nvSpPr>
        <p:spPr>
          <a:xfrm>
            <a:off x="7407166" y="6384386"/>
            <a:ext cx="4669383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[Adapted example from Luke </a:t>
            </a:r>
            <a:r>
              <a:rPr lang="en" dirty="0" err="1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Zettlemoyer</a:t>
            </a: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]</a:t>
            </a:r>
            <a:endParaRPr dirty="0">
              <a:solidFill>
                <a:schemeClr val="bg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" name="Shape 805">
            <a:extLst>
              <a:ext uri="{FF2B5EF4-FFF2-40B4-BE49-F238E27FC236}">
                <a16:creationId xmlns:a16="http://schemas.microsoft.com/office/drawing/2014/main" id="{4E9874F9-6C2D-6343-91C3-4A20EEE61CA9}"/>
              </a:ext>
            </a:extLst>
          </p:cNvPr>
          <p:cNvSpPr/>
          <p:nvPr/>
        </p:nvSpPr>
        <p:spPr>
          <a:xfrm>
            <a:off x="158742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Bill Gates founded Microsoft in 1975.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Bill Gates, founder of Microsoft, …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Bill Gates attended Harvard from …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Google was founded by Larry Page ...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Shape 806">
            <a:extLst>
              <a:ext uri="{FF2B5EF4-FFF2-40B4-BE49-F238E27FC236}">
                <a16:creationId xmlns:a16="http://schemas.microsoft.com/office/drawing/2014/main" id="{5628B57E-0D2B-D443-B042-E0874FF09CAB}"/>
              </a:ext>
            </a:extLst>
          </p:cNvPr>
          <p:cNvSpPr/>
          <p:nvPr/>
        </p:nvSpPr>
        <p:spPr>
          <a:xfrm>
            <a:off x="1587420" y="5150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Founder, Microsoft)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/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(Larry Page, Founder, Google)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/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</a:t>
            </a:r>
            <a:r>
              <a:rPr lang="en" sz="1600" dirty="0" err="1">
                <a:latin typeface="Proxima Nova"/>
                <a:ea typeface="Proxima Nova"/>
                <a:cs typeface="Proxima Nova"/>
                <a:sym typeface="Proxima Nova"/>
              </a:rPr>
              <a:t>CollegeAttended</a:t>
            </a: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, Harvard)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" name="Shape 807">
            <a:extLst>
              <a:ext uri="{FF2B5EF4-FFF2-40B4-BE49-F238E27FC236}">
                <a16:creationId xmlns:a16="http://schemas.microsoft.com/office/drawing/2014/main" id="{F69BDEBF-A833-AA4E-889A-C3A5DB6C0138}"/>
              </a:ext>
            </a:extLst>
          </p:cNvPr>
          <p:cNvSpPr txBox="1"/>
          <p:nvPr/>
        </p:nvSpPr>
        <p:spPr>
          <a:xfrm>
            <a:off x="2352283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Corpus Text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" name="Shape 808">
            <a:extLst>
              <a:ext uri="{FF2B5EF4-FFF2-40B4-BE49-F238E27FC236}">
                <a16:creationId xmlns:a16="http://schemas.microsoft.com/office/drawing/2014/main" id="{58E68F7D-76E4-FF41-96E8-9E44B45EB475}"/>
              </a:ext>
            </a:extLst>
          </p:cNvPr>
          <p:cNvSpPr txBox="1"/>
          <p:nvPr/>
        </p:nvSpPr>
        <p:spPr>
          <a:xfrm>
            <a:off x="2286108" y="4705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Freebase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Shape 809">
            <a:extLst>
              <a:ext uri="{FF2B5EF4-FFF2-40B4-BE49-F238E27FC236}">
                <a16:creationId xmlns:a16="http://schemas.microsoft.com/office/drawing/2014/main" id="{A003A2FB-7C94-CE46-AD00-A4CA1312069E}"/>
              </a:ext>
            </a:extLst>
          </p:cNvPr>
          <p:cNvSpPr/>
          <p:nvPr/>
        </p:nvSpPr>
        <p:spPr>
          <a:xfrm>
            <a:off x="649047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810">
            <a:extLst>
              <a:ext uri="{FF2B5EF4-FFF2-40B4-BE49-F238E27FC236}">
                <a16:creationId xmlns:a16="http://schemas.microsoft.com/office/drawing/2014/main" id="{5593EFB0-8A2C-BE41-A9F4-0A06ED8A8426}"/>
              </a:ext>
            </a:extLst>
          </p:cNvPr>
          <p:cNvSpPr txBox="1"/>
          <p:nvPr/>
        </p:nvSpPr>
        <p:spPr>
          <a:xfrm>
            <a:off x="7189158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Training Data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840890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hape 806">
            <a:extLst>
              <a:ext uri="{FF2B5EF4-FFF2-40B4-BE49-F238E27FC236}">
                <a16:creationId xmlns:a16="http://schemas.microsoft.com/office/drawing/2014/main" id="{5628B57E-0D2B-D443-B042-E0874FF09CAB}"/>
              </a:ext>
            </a:extLst>
          </p:cNvPr>
          <p:cNvSpPr/>
          <p:nvPr/>
        </p:nvSpPr>
        <p:spPr>
          <a:xfrm>
            <a:off x="1587420" y="5150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Founder: (Bill Gates, Microsoft)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Founder: (Larry Page, Google)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CollegeAttended: (Bill Gates, Harvard)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" name="Shape 807">
            <a:extLst>
              <a:ext uri="{FF2B5EF4-FFF2-40B4-BE49-F238E27FC236}">
                <a16:creationId xmlns:a16="http://schemas.microsoft.com/office/drawing/2014/main" id="{F69BDEBF-A833-AA4E-889A-C3A5DB6C0138}"/>
              </a:ext>
            </a:extLst>
          </p:cNvPr>
          <p:cNvSpPr txBox="1"/>
          <p:nvPr/>
        </p:nvSpPr>
        <p:spPr>
          <a:xfrm>
            <a:off x="2352283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Corpus Text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" name="Shape 808">
            <a:extLst>
              <a:ext uri="{FF2B5EF4-FFF2-40B4-BE49-F238E27FC236}">
                <a16:creationId xmlns:a16="http://schemas.microsoft.com/office/drawing/2014/main" id="{58E68F7D-76E4-FF41-96E8-9E44B45EB475}"/>
              </a:ext>
            </a:extLst>
          </p:cNvPr>
          <p:cNvSpPr txBox="1"/>
          <p:nvPr/>
        </p:nvSpPr>
        <p:spPr>
          <a:xfrm>
            <a:off x="2286108" y="4705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Freebase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Shape 809">
            <a:extLst>
              <a:ext uri="{FF2B5EF4-FFF2-40B4-BE49-F238E27FC236}">
                <a16:creationId xmlns:a16="http://schemas.microsoft.com/office/drawing/2014/main" id="{A003A2FB-7C94-CE46-AD00-A4CA1312069E}"/>
              </a:ext>
            </a:extLst>
          </p:cNvPr>
          <p:cNvSpPr/>
          <p:nvPr/>
        </p:nvSpPr>
        <p:spPr>
          <a:xfrm>
            <a:off x="649047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810">
            <a:extLst>
              <a:ext uri="{FF2B5EF4-FFF2-40B4-BE49-F238E27FC236}">
                <a16:creationId xmlns:a16="http://schemas.microsoft.com/office/drawing/2014/main" id="{5593EFB0-8A2C-BE41-A9F4-0A06ED8A8426}"/>
              </a:ext>
            </a:extLst>
          </p:cNvPr>
          <p:cNvSpPr txBox="1"/>
          <p:nvPr/>
        </p:nvSpPr>
        <p:spPr>
          <a:xfrm>
            <a:off x="7189158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Training Data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" name="Shape 817">
            <a:extLst>
              <a:ext uri="{FF2B5EF4-FFF2-40B4-BE49-F238E27FC236}">
                <a16:creationId xmlns:a16="http://schemas.microsoft.com/office/drawing/2014/main" id="{1A6D52E7-4541-6641-9279-DA3718B1A6FA}"/>
              </a:ext>
            </a:extLst>
          </p:cNvPr>
          <p:cNvSpPr/>
          <p:nvPr/>
        </p:nvSpPr>
        <p:spPr>
          <a:xfrm>
            <a:off x="158742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 founded Microsoft in 1975.</a:t>
            </a:r>
            <a:endParaRPr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Bill Gates, founder of Microsoft, …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Bill Gates attended Harvard from …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Google was founded by Larry Page ...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" name="Shape 818">
            <a:extLst>
              <a:ext uri="{FF2B5EF4-FFF2-40B4-BE49-F238E27FC236}">
                <a16:creationId xmlns:a16="http://schemas.microsoft.com/office/drawing/2014/main" id="{08677FDC-B957-F848-8CE5-7758E3A040B7}"/>
              </a:ext>
            </a:extLst>
          </p:cNvPr>
          <p:cNvSpPr/>
          <p:nvPr/>
        </p:nvSpPr>
        <p:spPr>
          <a:xfrm>
            <a:off x="1587420" y="5150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(Bill Gates, Founder, Microsoft)</a:t>
            </a:r>
            <a:endParaRPr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(Larry Page, Founder, Google)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/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</a:t>
            </a:r>
            <a:r>
              <a:rPr lang="en" sz="1600" dirty="0" err="1">
                <a:latin typeface="Proxima Nova"/>
                <a:ea typeface="Proxima Nova"/>
                <a:cs typeface="Proxima Nova"/>
                <a:sym typeface="Proxima Nova"/>
              </a:rPr>
              <a:t>CollegeAttended</a:t>
            </a: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, Harvard)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" name="Shape 821">
            <a:extLst>
              <a:ext uri="{FF2B5EF4-FFF2-40B4-BE49-F238E27FC236}">
                <a16:creationId xmlns:a16="http://schemas.microsoft.com/office/drawing/2014/main" id="{ABF7F985-7203-9C43-BD33-BF083B6F9C71}"/>
              </a:ext>
            </a:extLst>
          </p:cNvPr>
          <p:cNvSpPr/>
          <p:nvPr/>
        </p:nvSpPr>
        <p:spPr>
          <a:xfrm>
            <a:off x="649047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Microsoft)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Label: Founder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Feature: X founded Y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BD4DE24-2FBC-8545-BE8A-0B7AF998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Review: Distant Supervision</a:t>
            </a:r>
          </a:p>
        </p:txBody>
      </p:sp>
      <p:sp>
        <p:nvSpPr>
          <p:cNvPr id="18" name="Shape 804">
            <a:extLst>
              <a:ext uri="{FF2B5EF4-FFF2-40B4-BE49-F238E27FC236}">
                <a16:creationId xmlns:a16="http://schemas.microsoft.com/office/drawing/2014/main" id="{3C3B8CD3-F6E7-764B-B8D7-4534DF94A3FA}"/>
              </a:ext>
            </a:extLst>
          </p:cNvPr>
          <p:cNvSpPr txBox="1"/>
          <p:nvPr/>
        </p:nvSpPr>
        <p:spPr>
          <a:xfrm>
            <a:off x="7407166" y="6384386"/>
            <a:ext cx="4669383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[Adapted example from Luke </a:t>
            </a:r>
            <a:r>
              <a:rPr lang="en" dirty="0" err="1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Zettlemoyer</a:t>
            </a: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]</a:t>
            </a:r>
            <a:endParaRPr dirty="0">
              <a:solidFill>
                <a:schemeClr val="bg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36549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hape 807">
            <a:extLst>
              <a:ext uri="{FF2B5EF4-FFF2-40B4-BE49-F238E27FC236}">
                <a16:creationId xmlns:a16="http://schemas.microsoft.com/office/drawing/2014/main" id="{F69BDEBF-A833-AA4E-889A-C3A5DB6C0138}"/>
              </a:ext>
            </a:extLst>
          </p:cNvPr>
          <p:cNvSpPr txBox="1"/>
          <p:nvPr/>
        </p:nvSpPr>
        <p:spPr>
          <a:xfrm>
            <a:off x="2352283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Corpus Text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" name="Shape 808">
            <a:extLst>
              <a:ext uri="{FF2B5EF4-FFF2-40B4-BE49-F238E27FC236}">
                <a16:creationId xmlns:a16="http://schemas.microsoft.com/office/drawing/2014/main" id="{58E68F7D-76E4-FF41-96E8-9E44B45EB475}"/>
              </a:ext>
            </a:extLst>
          </p:cNvPr>
          <p:cNvSpPr txBox="1"/>
          <p:nvPr/>
        </p:nvSpPr>
        <p:spPr>
          <a:xfrm>
            <a:off x="2286108" y="4705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Freebase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Shape 809">
            <a:extLst>
              <a:ext uri="{FF2B5EF4-FFF2-40B4-BE49-F238E27FC236}">
                <a16:creationId xmlns:a16="http://schemas.microsoft.com/office/drawing/2014/main" id="{A003A2FB-7C94-CE46-AD00-A4CA1312069E}"/>
              </a:ext>
            </a:extLst>
          </p:cNvPr>
          <p:cNvSpPr/>
          <p:nvPr/>
        </p:nvSpPr>
        <p:spPr>
          <a:xfrm>
            <a:off x="649047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810">
            <a:extLst>
              <a:ext uri="{FF2B5EF4-FFF2-40B4-BE49-F238E27FC236}">
                <a16:creationId xmlns:a16="http://schemas.microsoft.com/office/drawing/2014/main" id="{5593EFB0-8A2C-BE41-A9F4-0A06ED8A8426}"/>
              </a:ext>
            </a:extLst>
          </p:cNvPr>
          <p:cNvSpPr txBox="1"/>
          <p:nvPr/>
        </p:nvSpPr>
        <p:spPr>
          <a:xfrm>
            <a:off x="7189158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Training Data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" name="Shape 830">
            <a:extLst>
              <a:ext uri="{FF2B5EF4-FFF2-40B4-BE49-F238E27FC236}">
                <a16:creationId xmlns:a16="http://schemas.microsoft.com/office/drawing/2014/main" id="{8CB6B4C6-B521-1446-A83E-63948249C300}"/>
              </a:ext>
            </a:extLst>
          </p:cNvPr>
          <p:cNvSpPr/>
          <p:nvPr/>
        </p:nvSpPr>
        <p:spPr>
          <a:xfrm>
            <a:off x="158742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 founded Microsoft in 1975.</a:t>
            </a:r>
            <a:endParaRPr sz="16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Gates, founder of Microsoft, …</a:t>
            </a:r>
            <a:endParaRPr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Bill Gates attended Harvard from …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Google was founded by Larry Page ...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" name="Shape 834">
            <a:extLst>
              <a:ext uri="{FF2B5EF4-FFF2-40B4-BE49-F238E27FC236}">
                <a16:creationId xmlns:a16="http://schemas.microsoft.com/office/drawing/2014/main" id="{4D4EC85D-8B29-CC44-B87F-698AD1DC89A5}"/>
              </a:ext>
            </a:extLst>
          </p:cNvPr>
          <p:cNvSpPr/>
          <p:nvPr/>
        </p:nvSpPr>
        <p:spPr>
          <a:xfrm>
            <a:off x="649047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Microsoft)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Label: Founder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Feature: X founded Y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Feature: X, founder of Y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D57AECE-0EF4-3546-BFDE-CAF330126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Review: Distant Supervision</a:t>
            </a:r>
          </a:p>
        </p:txBody>
      </p:sp>
      <p:sp>
        <p:nvSpPr>
          <p:cNvPr id="16" name="Shape 818">
            <a:extLst>
              <a:ext uri="{FF2B5EF4-FFF2-40B4-BE49-F238E27FC236}">
                <a16:creationId xmlns:a16="http://schemas.microsoft.com/office/drawing/2014/main" id="{A45ACC78-F43B-9B48-B56D-5C971E4260B0}"/>
              </a:ext>
            </a:extLst>
          </p:cNvPr>
          <p:cNvSpPr/>
          <p:nvPr/>
        </p:nvSpPr>
        <p:spPr>
          <a:xfrm>
            <a:off x="1587420" y="5150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(Bill Gates, Founder, Microsoft)</a:t>
            </a:r>
            <a:endParaRPr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(Larry Page, Founder, Google)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/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</a:t>
            </a:r>
            <a:r>
              <a:rPr lang="en" sz="1600" dirty="0" err="1">
                <a:latin typeface="Proxima Nova"/>
                <a:ea typeface="Proxima Nova"/>
                <a:cs typeface="Proxima Nova"/>
                <a:sym typeface="Proxima Nova"/>
              </a:rPr>
              <a:t>CollegeAttended</a:t>
            </a: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, Harvard)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" name="Shape 804">
            <a:extLst>
              <a:ext uri="{FF2B5EF4-FFF2-40B4-BE49-F238E27FC236}">
                <a16:creationId xmlns:a16="http://schemas.microsoft.com/office/drawing/2014/main" id="{155F52C3-AAD4-0949-A75D-A934F7B397DE}"/>
              </a:ext>
            </a:extLst>
          </p:cNvPr>
          <p:cNvSpPr txBox="1"/>
          <p:nvPr/>
        </p:nvSpPr>
        <p:spPr>
          <a:xfrm>
            <a:off x="7407166" y="6384386"/>
            <a:ext cx="4669383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[Adapted example from Luke </a:t>
            </a:r>
            <a:r>
              <a:rPr lang="en" dirty="0" err="1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Zettlemoyer</a:t>
            </a: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]</a:t>
            </a:r>
            <a:endParaRPr dirty="0">
              <a:solidFill>
                <a:schemeClr val="bg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763622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hape 805">
            <a:extLst>
              <a:ext uri="{FF2B5EF4-FFF2-40B4-BE49-F238E27FC236}">
                <a16:creationId xmlns:a16="http://schemas.microsoft.com/office/drawing/2014/main" id="{4E9874F9-6C2D-6343-91C3-4A20EEE61CA9}"/>
              </a:ext>
            </a:extLst>
          </p:cNvPr>
          <p:cNvSpPr/>
          <p:nvPr/>
        </p:nvSpPr>
        <p:spPr>
          <a:xfrm>
            <a:off x="158742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Shape 806">
            <a:extLst>
              <a:ext uri="{FF2B5EF4-FFF2-40B4-BE49-F238E27FC236}">
                <a16:creationId xmlns:a16="http://schemas.microsoft.com/office/drawing/2014/main" id="{5628B57E-0D2B-D443-B042-E0874FF09CAB}"/>
              </a:ext>
            </a:extLst>
          </p:cNvPr>
          <p:cNvSpPr/>
          <p:nvPr/>
        </p:nvSpPr>
        <p:spPr>
          <a:xfrm>
            <a:off x="1587420" y="5150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Founder: (Bill Gates, Microsoft)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Founder: (Larry Page, Google)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CollegeAttended: (Bill Gates, Harvard)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" name="Shape 807">
            <a:extLst>
              <a:ext uri="{FF2B5EF4-FFF2-40B4-BE49-F238E27FC236}">
                <a16:creationId xmlns:a16="http://schemas.microsoft.com/office/drawing/2014/main" id="{F69BDEBF-A833-AA4E-889A-C3A5DB6C0138}"/>
              </a:ext>
            </a:extLst>
          </p:cNvPr>
          <p:cNvSpPr txBox="1"/>
          <p:nvPr/>
        </p:nvSpPr>
        <p:spPr>
          <a:xfrm>
            <a:off x="2352283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Corpus Text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" name="Shape 808">
            <a:extLst>
              <a:ext uri="{FF2B5EF4-FFF2-40B4-BE49-F238E27FC236}">
                <a16:creationId xmlns:a16="http://schemas.microsoft.com/office/drawing/2014/main" id="{58E68F7D-76E4-FF41-96E8-9E44B45EB475}"/>
              </a:ext>
            </a:extLst>
          </p:cNvPr>
          <p:cNvSpPr txBox="1"/>
          <p:nvPr/>
        </p:nvSpPr>
        <p:spPr>
          <a:xfrm>
            <a:off x="2286108" y="4705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Freebase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Shape 809">
            <a:extLst>
              <a:ext uri="{FF2B5EF4-FFF2-40B4-BE49-F238E27FC236}">
                <a16:creationId xmlns:a16="http://schemas.microsoft.com/office/drawing/2014/main" id="{A003A2FB-7C94-CE46-AD00-A4CA1312069E}"/>
              </a:ext>
            </a:extLst>
          </p:cNvPr>
          <p:cNvSpPr/>
          <p:nvPr/>
        </p:nvSpPr>
        <p:spPr>
          <a:xfrm>
            <a:off x="649047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810">
            <a:extLst>
              <a:ext uri="{FF2B5EF4-FFF2-40B4-BE49-F238E27FC236}">
                <a16:creationId xmlns:a16="http://schemas.microsoft.com/office/drawing/2014/main" id="{5593EFB0-8A2C-BE41-A9F4-0A06ED8A8426}"/>
              </a:ext>
            </a:extLst>
          </p:cNvPr>
          <p:cNvSpPr txBox="1"/>
          <p:nvPr/>
        </p:nvSpPr>
        <p:spPr>
          <a:xfrm>
            <a:off x="7189158" y="3066119"/>
            <a:ext cx="25527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Training Data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" name="Shape 831">
            <a:extLst>
              <a:ext uri="{FF2B5EF4-FFF2-40B4-BE49-F238E27FC236}">
                <a16:creationId xmlns:a16="http://schemas.microsoft.com/office/drawing/2014/main" id="{6A805523-5E52-8043-A50F-676CF97FA4ED}"/>
              </a:ext>
            </a:extLst>
          </p:cNvPr>
          <p:cNvSpPr/>
          <p:nvPr/>
        </p:nvSpPr>
        <p:spPr>
          <a:xfrm>
            <a:off x="1587420" y="5150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Founder: (Bill Gates, Microsoft)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Founder: (Larry Page, Google)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CollegeAttended: (Bill Gates, Harvard)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" name="Shape 834">
            <a:extLst>
              <a:ext uri="{FF2B5EF4-FFF2-40B4-BE49-F238E27FC236}">
                <a16:creationId xmlns:a16="http://schemas.microsoft.com/office/drawing/2014/main" id="{4D4EC85D-8B29-CC44-B87F-698AD1DC89A5}"/>
              </a:ext>
            </a:extLst>
          </p:cNvPr>
          <p:cNvSpPr/>
          <p:nvPr/>
        </p:nvSpPr>
        <p:spPr>
          <a:xfrm>
            <a:off x="649047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Microsoft)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Label: Founder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Feature: X founded Y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Feature: X, founder of Y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" name="Shape 843">
            <a:extLst>
              <a:ext uri="{FF2B5EF4-FFF2-40B4-BE49-F238E27FC236}">
                <a16:creationId xmlns:a16="http://schemas.microsoft.com/office/drawing/2014/main" id="{4667ABD9-9F88-4841-AB65-B1F5276B68AD}"/>
              </a:ext>
            </a:extLst>
          </p:cNvPr>
          <p:cNvSpPr/>
          <p:nvPr/>
        </p:nvSpPr>
        <p:spPr>
          <a:xfrm>
            <a:off x="1587420" y="3511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 founded Microsoft in 1975.</a:t>
            </a:r>
            <a:endParaRPr sz="16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Gates, founder of Microsoft, …</a:t>
            </a:r>
            <a:endParaRPr sz="16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 attended Harvard from …</a:t>
            </a:r>
            <a:endParaRPr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Google was founded by Larry Page ...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" name="Shape 844">
            <a:extLst>
              <a:ext uri="{FF2B5EF4-FFF2-40B4-BE49-F238E27FC236}">
                <a16:creationId xmlns:a16="http://schemas.microsoft.com/office/drawing/2014/main" id="{4569EBC8-1F77-AD49-B48A-A52BCD0CB0F9}"/>
              </a:ext>
            </a:extLst>
          </p:cNvPr>
          <p:cNvSpPr/>
          <p:nvPr/>
        </p:nvSpPr>
        <p:spPr>
          <a:xfrm>
            <a:off x="1587420" y="5150619"/>
            <a:ext cx="3950100" cy="10455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600" dirty="0">
                <a:latin typeface="Proxima Nova"/>
                <a:ea typeface="Proxima Nova"/>
                <a:cs typeface="Proxima Nova"/>
                <a:sym typeface="Proxima Nova"/>
              </a:rPr>
              <a:t>(Bill Gates, Founder, Microsoft)</a:t>
            </a:r>
          </a:p>
          <a:p>
            <a:pPr lvl="0"/>
            <a:r>
              <a:rPr lang="en-US" sz="1600" dirty="0">
                <a:latin typeface="Proxima Nova"/>
                <a:ea typeface="Proxima Nova"/>
                <a:cs typeface="Proxima Nova"/>
                <a:sym typeface="Proxima Nova"/>
              </a:rPr>
              <a:t>(Larry Page, Founder , Google)</a:t>
            </a:r>
          </a:p>
          <a:p>
            <a:pPr lvl="0"/>
            <a:r>
              <a:rPr lang="en" sz="16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(Bill Gates, </a:t>
            </a:r>
            <a:r>
              <a:rPr lang="en" sz="1600" dirty="0" err="1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CollegeAttended</a:t>
            </a:r>
            <a:r>
              <a:rPr lang="en" sz="16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, Harvard)</a:t>
            </a:r>
            <a:endParaRPr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" name="Shape 849">
            <a:extLst>
              <a:ext uri="{FF2B5EF4-FFF2-40B4-BE49-F238E27FC236}">
                <a16:creationId xmlns:a16="http://schemas.microsoft.com/office/drawing/2014/main" id="{53E1160B-97E7-BC40-BB79-7BA94F0FBEA1}"/>
              </a:ext>
            </a:extLst>
          </p:cNvPr>
          <p:cNvSpPr/>
          <p:nvPr/>
        </p:nvSpPr>
        <p:spPr>
          <a:xfrm>
            <a:off x="6490470" y="4654544"/>
            <a:ext cx="3950100" cy="749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(Bill Gates, Harvard)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Label: </a:t>
            </a:r>
            <a:r>
              <a:rPr lang="en" sz="1600" dirty="0" err="1">
                <a:latin typeface="Proxima Nova"/>
                <a:ea typeface="Proxima Nova"/>
                <a:cs typeface="Proxima Nova"/>
                <a:sym typeface="Proxima Nova"/>
              </a:rPr>
              <a:t>CollegeAttended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roxima Nova"/>
                <a:ea typeface="Proxima Nova"/>
                <a:cs typeface="Proxima Nova"/>
                <a:sym typeface="Proxima Nova"/>
              </a:rPr>
              <a:t>Feature: X attended Y</a:t>
            </a:r>
            <a:endParaRPr sz="16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691B09C-8033-4D49-8021-8E3F1A47A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Review: Distant Supervision</a:t>
            </a:r>
          </a:p>
        </p:txBody>
      </p:sp>
      <p:sp>
        <p:nvSpPr>
          <p:cNvPr id="21" name="Shape 804">
            <a:extLst>
              <a:ext uri="{FF2B5EF4-FFF2-40B4-BE49-F238E27FC236}">
                <a16:creationId xmlns:a16="http://schemas.microsoft.com/office/drawing/2014/main" id="{433308AB-F600-0C4B-BD2A-10437ADE4534}"/>
              </a:ext>
            </a:extLst>
          </p:cNvPr>
          <p:cNvSpPr txBox="1"/>
          <p:nvPr/>
        </p:nvSpPr>
        <p:spPr>
          <a:xfrm>
            <a:off x="7407166" y="6384386"/>
            <a:ext cx="4669383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[Adapted example from Luke </a:t>
            </a:r>
            <a:r>
              <a:rPr lang="en" dirty="0" err="1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Zettlemoyer</a:t>
            </a:r>
            <a:r>
              <a:rPr lang="en" dirty="0">
                <a:solidFill>
                  <a:schemeClr val="bg1"/>
                </a:solidFill>
                <a:latin typeface="Proxima Nova"/>
                <a:ea typeface="Proxima Nova"/>
                <a:cs typeface="Proxima Nova"/>
                <a:sym typeface="Proxima Nova"/>
              </a:rPr>
              <a:t>]</a:t>
            </a:r>
            <a:endParaRPr dirty="0">
              <a:solidFill>
                <a:schemeClr val="bg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9744727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23351" y="3329031"/>
            <a:ext cx="3631972" cy="3945944"/>
            <a:chOff x="990732" y="4191403"/>
            <a:chExt cx="3631972" cy="3945944"/>
          </a:xfrm>
        </p:grpSpPr>
        <p:pic>
          <p:nvPicPr>
            <p:cNvPr id="11" name="Content Placeholder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732" y="4523274"/>
              <a:ext cx="3631972" cy="3614073"/>
            </a:xfrm>
            <a:prstGeom prst="rect">
              <a:avLst/>
            </a:prstGeom>
          </p:spPr>
        </p:pic>
        <p:cxnSp>
          <p:nvCxnSpPr>
            <p:cNvPr id="12" name="Straight Arrow Connector 11"/>
            <p:cNvCxnSpPr/>
            <p:nvPr/>
          </p:nvCxnSpPr>
          <p:spPr>
            <a:xfrm>
              <a:off x="1692627" y="4575287"/>
              <a:ext cx="23351" cy="27621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032008" y="4191403"/>
              <a:ext cx="17767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</a:rPr>
                <a:t>Movie entity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00113" y="3297093"/>
            <a:ext cx="4438743" cy="3884347"/>
            <a:chOff x="631221" y="2321568"/>
            <a:chExt cx="5601465" cy="4901846"/>
          </a:xfrm>
        </p:grpSpPr>
        <p:grpSp>
          <p:nvGrpSpPr>
            <p:cNvPr id="26" name="Group 25"/>
            <p:cNvGrpSpPr/>
            <p:nvPr/>
          </p:nvGrpSpPr>
          <p:grpSpPr>
            <a:xfrm>
              <a:off x="1440180" y="2321568"/>
              <a:ext cx="4792506" cy="4901846"/>
              <a:chOff x="730827" y="1250709"/>
              <a:chExt cx="5213108" cy="5286905"/>
            </a:xfrm>
          </p:grpSpPr>
          <p:pic>
            <p:nvPicPr>
              <p:cNvPr id="28" name="Content Placeholder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0827" y="1706851"/>
                <a:ext cx="4896137" cy="4830763"/>
              </a:xfrm>
              <a:prstGeom prst="rect">
                <a:avLst/>
              </a:prstGeom>
            </p:spPr>
          </p:pic>
          <p:cxnSp>
            <p:nvCxnSpPr>
              <p:cNvPr id="31" name="Straight Arrow Connector 30"/>
              <p:cNvCxnSpPr/>
              <p:nvPr/>
            </p:nvCxnSpPr>
            <p:spPr>
              <a:xfrm flipH="1">
                <a:off x="3656227" y="1761269"/>
                <a:ext cx="856258" cy="59196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 flipH="1">
                <a:off x="3016827" y="1773972"/>
                <a:ext cx="65916" cy="579261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flipV="1">
                <a:off x="934027" y="2518063"/>
                <a:ext cx="654050" cy="29322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flipH="1">
                <a:off x="1981777" y="5578763"/>
                <a:ext cx="609600" cy="381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flipH="1">
                <a:off x="3159845" y="5794533"/>
                <a:ext cx="593582" cy="13983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/>
              <p:cNvSpPr txBox="1"/>
              <p:nvPr/>
            </p:nvSpPr>
            <p:spPr>
              <a:xfrm>
                <a:off x="2408307" y="1263415"/>
                <a:ext cx="1129220" cy="544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Genre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656226" y="1250709"/>
                <a:ext cx="2287709" cy="544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Release Date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591377" y="5392610"/>
                <a:ext cx="1666189" cy="544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Director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753427" y="5578764"/>
                <a:ext cx="1222764" cy="544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Actors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631221" y="3594853"/>
              <a:ext cx="1523088" cy="504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Runtime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/>
          <p:cNvSpPr/>
          <p:nvPr/>
        </p:nvSpPr>
        <p:spPr>
          <a:xfrm>
            <a:off x="2937165" y="1867158"/>
            <a:ext cx="4655125" cy="142625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869959" y="2893303"/>
            <a:ext cx="3171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</a:rPr>
              <a:t>Automatic Label Generation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8256290" y="3632225"/>
            <a:ext cx="3864297" cy="2388386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CN" sz="1500" dirty="0"/>
          </a:p>
          <a:p>
            <a:pPr marL="0" indent="0">
              <a:buNone/>
            </a:pPr>
            <a:r>
              <a:rPr lang="en-US" altLang="zh-CN" dirty="0"/>
              <a:t>Extracted triples</a:t>
            </a:r>
            <a:endParaRPr lang="en-US" dirty="0"/>
          </a:p>
          <a:p>
            <a:r>
              <a:rPr lang="en-US" sz="2400" dirty="0"/>
              <a:t>(Top Gun, </a:t>
            </a:r>
            <a:r>
              <a:rPr lang="en-US" sz="2400" dirty="0" err="1"/>
              <a:t>type.object.name</a:t>
            </a:r>
            <a:r>
              <a:rPr lang="en-US" sz="2400" dirty="0"/>
              <a:t>, “Top Gun”)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film.film.genre</a:t>
            </a:r>
            <a:r>
              <a:rPr lang="en-US" sz="2400" dirty="0"/>
              <a:t>, Action)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film.film.directed_by</a:t>
            </a:r>
            <a:r>
              <a:rPr lang="en-US" sz="2400" dirty="0"/>
              <a:t>, Tony Scott)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film.film.starring</a:t>
            </a:r>
            <a:r>
              <a:rPr lang="en-US" sz="2400" dirty="0"/>
              <a:t>, Tom Cruise)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film.film.runtime</a:t>
            </a:r>
            <a:r>
              <a:rPr lang="en-US" sz="2400" dirty="0"/>
              <a:t>, “1h 50min”)</a:t>
            </a:r>
          </a:p>
          <a:p>
            <a:r>
              <a:rPr lang="en-US" sz="2400" dirty="0"/>
              <a:t>(Top Gun, </a:t>
            </a:r>
            <a:r>
              <a:rPr lang="en-US" sz="2400" dirty="0" err="1"/>
              <a:t>film.film.release_Date_s</a:t>
            </a:r>
            <a:r>
              <a:rPr lang="en-US" sz="2400" dirty="0"/>
              <a:t>, “16 May 1986”)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D3894FE-AF14-AB4B-8086-2E0F1C668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47" y="286603"/>
            <a:ext cx="11184784" cy="1450757"/>
          </a:xfrm>
        </p:spPr>
        <p:txBody>
          <a:bodyPr>
            <a:normAutofit/>
          </a:bodyPr>
          <a:lstStyle/>
          <a:p>
            <a:r>
              <a:rPr lang="en-US" dirty="0" err="1"/>
              <a:t>ClosedIE</a:t>
            </a:r>
            <a:r>
              <a:rPr lang="en-US" dirty="0"/>
              <a:t> Solution: Distant Supervision </a:t>
            </a:r>
            <a:r>
              <a:rPr lang="en-US" sz="3600" dirty="0"/>
              <a:t>[VLDB’18]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9039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2937165" y="1867158"/>
            <a:ext cx="4655125" cy="142625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869959" y="2893303"/>
            <a:ext cx="3171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</a:rPr>
              <a:t>Automatic Label Generation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30F554-8EF3-4E4E-9D5E-2E7DA96B6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57" y="3570514"/>
            <a:ext cx="9946434" cy="2811998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Key to success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2-Step annotation to automatically create training labels from seed knowledge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Leverage similarity across webpages in the same website to improve labelling accuracy</a:t>
            </a:r>
            <a:endParaRPr lang="en-US" sz="28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824BD19-146E-1C42-9287-D1EB319DC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47" y="286603"/>
            <a:ext cx="11184784" cy="1450757"/>
          </a:xfrm>
        </p:spPr>
        <p:txBody>
          <a:bodyPr>
            <a:normAutofit/>
          </a:bodyPr>
          <a:lstStyle/>
          <a:p>
            <a:r>
              <a:rPr lang="en-US" dirty="0" err="1"/>
              <a:t>ClosedIE</a:t>
            </a:r>
            <a:r>
              <a:rPr lang="en-US" dirty="0"/>
              <a:t> Solution: Distant Supervision </a:t>
            </a:r>
            <a:r>
              <a:rPr lang="en-US" sz="3600" dirty="0"/>
              <a:t>[VLDB’18]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69146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Where Are We in Building Knowledge Graphs?</a:t>
            </a:r>
          </a:p>
        </p:txBody>
      </p:sp>
    </p:spTree>
    <p:extLst>
      <p:ext uri="{BB962C8B-B14F-4D97-AF65-F5344CB8AC3E}">
        <p14:creationId xmlns:p14="http://schemas.microsoft.com/office/powerpoint/2010/main" val="15473207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2937165" y="1867158"/>
            <a:ext cx="4655125" cy="142625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869959" y="2893303"/>
            <a:ext cx="3171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</a:rPr>
              <a:t>Automatic Label Generation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30F554-8EF3-4E4E-9D5E-2E7DA96B6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57" y="3570514"/>
            <a:ext cx="9946434" cy="2811998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Key to success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2-Step annotation to automatically create training labels from seed knowledge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Leverage similarity across webpages in the same website to improve labelling accuracy</a:t>
            </a:r>
            <a:endParaRPr lang="en-US" sz="28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C9F6708-0A00-6A48-94ED-E2A2DAFC05EA}"/>
              </a:ext>
            </a:extLst>
          </p:cNvPr>
          <p:cNvSpPr/>
          <p:nvPr/>
        </p:nvSpPr>
        <p:spPr>
          <a:xfrm>
            <a:off x="2793583" y="1735122"/>
            <a:ext cx="4640464" cy="14446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Weak learning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F42D3A4-5500-D04C-B7DD-8658A0BE1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47" y="286603"/>
            <a:ext cx="11184784" cy="1450757"/>
          </a:xfrm>
        </p:spPr>
        <p:txBody>
          <a:bodyPr>
            <a:normAutofit/>
          </a:bodyPr>
          <a:lstStyle/>
          <a:p>
            <a:r>
              <a:rPr lang="en-US" dirty="0" err="1"/>
              <a:t>ClosedIE</a:t>
            </a:r>
            <a:r>
              <a:rPr lang="en-US" dirty="0"/>
              <a:t> Solution: Distant Supervision </a:t>
            </a:r>
            <a:r>
              <a:rPr lang="en-US" sz="3600" dirty="0"/>
              <a:t>[VLDB’18]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0095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1440180" y="1925129"/>
            <a:ext cx="10058400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200" dirty="0"/>
              <a:t>Extraction experiments on </a:t>
            </a:r>
            <a:r>
              <a:rPr lang="en-US" sz="2800" dirty="0">
                <a:hlinkClick r:id="rId3"/>
              </a:rPr>
              <a:t>http://swde.codeplex.com/</a:t>
            </a:r>
            <a:r>
              <a:rPr lang="en-US" sz="2800" dirty="0"/>
              <a:t> (2011)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FBAA059-0FC5-8F41-AA18-3E4264AAC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85121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Ceres: Automatic Knowledge Extraction from Semi-structured Web </a:t>
            </a:r>
            <a:r>
              <a:rPr lang="en-US" sz="3600" dirty="0"/>
              <a:t>[VLDB’18]</a:t>
            </a:r>
            <a:endParaRPr lang="en-US" sz="4400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8BDC03D-F512-4D40-81B1-34A958C4B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159549"/>
              </p:ext>
            </p:extLst>
          </p:nvPr>
        </p:nvGraphicFramePr>
        <p:xfrm>
          <a:off x="685779" y="2632364"/>
          <a:ext cx="8559821" cy="3404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656">
                  <a:extLst>
                    <a:ext uri="{9D8B030D-6E8A-4147-A177-3AD203B41FA5}">
                      <a16:colId xmlns:a16="http://schemas.microsoft.com/office/drawing/2014/main" val="143100067"/>
                    </a:ext>
                  </a:extLst>
                </a:gridCol>
                <a:gridCol w="912988">
                  <a:extLst>
                    <a:ext uri="{9D8B030D-6E8A-4147-A177-3AD203B41FA5}">
                      <a16:colId xmlns:a16="http://schemas.microsoft.com/office/drawing/2014/main" val="1913876332"/>
                    </a:ext>
                  </a:extLst>
                </a:gridCol>
                <a:gridCol w="928730">
                  <a:extLst>
                    <a:ext uri="{9D8B030D-6E8A-4147-A177-3AD203B41FA5}">
                      <a16:colId xmlns:a16="http://schemas.microsoft.com/office/drawing/2014/main" val="139670447"/>
                    </a:ext>
                  </a:extLst>
                </a:gridCol>
                <a:gridCol w="912989">
                  <a:extLst>
                    <a:ext uri="{9D8B030D-6E8A-4147-A177-3AD203B41FA5}">
                      <a16:colId xmlns:a16="http://schemas.microsoft.com/office/drawing/2014/main" val="3756140171"/>
                    </a:ext>
                  </a:extLst>
                </a:gridCol>
                <a:gridCol w="865765">
                  <a:extLst>
                    <a:ext uri="{9D8B030D-6E8A-4147-A177-3AD203B41FA5}">
                      <a16:colId xmlns:a16="http://schemas.microsoft.com/office/drawing/2014/main" val="890843612"/>
                    </a:ext>
                  </a:extLst>
                </a:gridCol>
                <a:gridCol w="991694">
                  <a:extLst>
                    <a:ext uri="{9D8B030D-6E8A-4147-A177-3AD203B41FA5}">
                      <a16:colId xmlns:a16="http://schemas.microsoft.com/office/drawing/2014/main" val="3494789301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val="2724352148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val="2001406800"/>
                    </a:ext>
                  </a:extLst>
                </a:gridCol>
                <a:gridCol w="881505">
                  <a:extLst>
                    <a:ext uri="{9D8B030D-6E8A-4147-A177-3AD203B41FA5}">
                      <a16:colId xmlns:a16="http://schemas.microsoft.com/office/drawing/2014/main" val="3514666031"/>
                    </a:ext>
                  </a:extLst>
                </a:gridCol>
              </a:tblGrid>
              <a:tr h="56743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Vertex 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Gulhane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et al, 2011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Ceres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726413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8878319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Movie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0686131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NBAPlayer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3189900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University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6384719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Book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967937"/>
                  </a:ext>
                </a:extLst>
              </a:tr>
            </a:tbl>
          </a:graphicData>
        </a:graphic>
      </p:graphicFrame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5442A203-C80C-D642-97EF-1F4C579CC938}"/>
              </a:ext>
            </a:extLst>
          </p:cNvPr>
          <p:cNvSpPr/>
          <p:nvPr/>
        </p:nvSpPr>
        <p:spPr>
          <a:xfrm>
            <a:off x="2487101" y="6247525"/>
            <a:ext cx="3146333" cy="471487"/>
          </a:xfrm>
          <a:prstGeom prst="wedgeRectCallout">
            <a:avLst>
              <a:gd name="adj1" fmla="val 54836"/>
              <a:gd name="adj2" fmla="val -136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Very high precision</a:t>
            </a:r>
          </a:p>
        </p:txBody>
      </p: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6AD4EB2F-FAEF-6D41-8401-7D5535A526ED}"/>
              </a:ext>
            </a:extLst>
          </p:cNvPr>
          <p:cNvSpPr/>
          <p:nvPr/>
        </p:nvSpPr>
        <p:spPr>
          <a:xfrm>
            <a:off x="8079519" y="6111262"/>
            <a:ext cx="3419061" cy="682069"/>
          </a:xfrm>
          <a:prstGeom prst="wedgeRectCallout">
            <a:avLst>
              <a:gd name="adj1" fmla="val -47768"/>
              <a:gd name="adj2" fmla="val -24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Competent w. rule-based wrapper induction</a:t>
            </a:r>
          </a:p>
        </p:txBody>
      </p:sp>
    </p:spTree>
    <p:extLst>
      <p:ext uri="{BB962C8B-B14F-4D97-AF65-F5344CB8AC3E}">
        <p14:creationId xmlns:p14="http://schemas.microsoft.com/office/powerpoint/2010/main" val="34019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1925129"/>
            <a:ext cx="10058400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Extraction on long-tail movie websites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917666" y="2514021"/>
          <a:ext cx="10580914" cy="393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7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#Websites / #Webpages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33 / 434K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Language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English and 6 other languages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Domains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Animated films, Documentary films, Financial performance, etc.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# Annotated pages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70K (16%)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Annotated : Extracted #entities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 : </a:t>
                      </a:r>
                      <a:r>
                        <a:rPr lang="en-US" sz="2400" b="1" dirty="0">
                          <a:effectLst/>
                        </a:rPr>
                        <a:t>2.6</a:t>
                      </a:r>
                      <a:endParaRPr lang="en-US" sz="2400" b="1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0022208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Annotated : Extracted #triples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 : </a:t>
                      </a:r>
                      <a:r>
                        <a:rPr lang="en-US" sz="2400" b="1" dirty="0">
                          <a:effectLst/>
                        </a:rPr>
                        <a:t>3.0</a:t>
                      </a:r>
                      <a:endParaRPr lang="en-US" sz="2400" b="1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1749088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# Extractions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1.25 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2335443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Precision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90%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6329922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4B89744F-307B-9048-9C36-7DFC71A6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85121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Ceres: Automatic Knowledge Extraction from Semi-structured Web </a:t>
            </a:r>
            <a:r>
              <a:rPr lang="en-US" sz="3600" dirty="0"/>
              <a:t>[VLDB’18]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61653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1925129"/>
            <a:ext cx="10058400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Extraction on long-tail movie websites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ED59C-6E99-A947-A7E8-2DF9180D7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363" y="2443220"/>
            <a:ext cx="5184323" cy="38213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113268-2397-B84C-8F84-5F24BBB25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6" y="4896365"/>
            <a:ext cx="1869886" cy="1368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EB3103-53A1-4B48-9FD1-CA882AFC8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8719" y="4560987"/>
            <a:ext cx="1924407" cy="189131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77E8CC9-A6FF-2941-BFF5-0BD61E1A3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85121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Ceres: Automatic Knowledge Extraction from Semi-structured Web </a:t>
            </a:r>
            <a:r>
              <a:rPr lang="en-US" sz="3600" dirty="0"/>
              <a:t>[VLDB’18]</a:t>
            </a: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496A83-4C52-3E4C-A63F-C292AF023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6938" y="1173613"/>
            <a:ext cx="890652" cy="12378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4815FD-C38A-4F42-A93D-777D4615C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0679" y="1173613"/>
            <a:ext cx="924474" cy="12378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E509F9-45DD-9D4F-B0CE-36D727AE90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5153" y="1168196"/>
            <a:ext cx="946853" cy="125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2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DA7EE-B2F0-064D-A8F8-BB956D94A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ClosedIE</a:t>
            </a:r>
            <a:r>
              <a:rPr lang="en-US" dirty="0"/>
              <a:t> on Semi-Structured Web Data</a:t>
            </a:r>
          </a:p>
        </p:txBody>
      </p:sp>
      <p:pic>
        <p:nvPicPr>
          <p:cNvPr id="4" name="Google Shape;654;p73">
            <a:extLst>
              <a:ext uri="{FF2B5EF4-FFF2-40B4-BE49-F238E27FC236}">
                <a16:creationId xmlns:a16="http://schemas.microsoft.com/office/drawing/2014/main" id="{1644E459-F13D-0240-8679-9CFA38EC50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6242"/>
          <a:stretch/>
        </p:blipFill>
        <p:spPr>
          <a:xfrm>
            <a:off x="1877473" y="1889307"/>
            <a:ext cx="2170573" cy="44083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655;p73">
            <a:extLst>
              <a:ext uri="{FF2B5EF4-FFF2-40B4-BE49-F238E27FC236}">
                <a16:creationId xmlns:a16="http://schemas.microsoft.com/office/drawing/2014/main" id="{B47F98E4-F024-7644-91D8-4817D081B926}"/>
              </a:ext>
            </a:extLst>
          </p:cNvPr>
          <p:cNvGraphicFramePr/>
          <p:nvPr>
            <p:extLst/>
          </p:nvPr>
        </p:nvGraphicFramePr>
        <p:xfrm>
          <a:off x="4048046" y="1860440"/>
          <a:ext cx="5449520" cy="446766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56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807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700"/>
                    </a:p>
                  </a:txBody>
                  <a:tcPr marL="76550" marR="76550" marT="76550" marB="76550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800" b="1" dirty="0">
                        <a:solidFill>
                          <a:srgbClr val="CC0000"/>
                        </a:solidFill>
                      </a:endParaRPr>
                    </a:p>
                  </a:txBody>
                  <a:tcPr marL="76563" marR="76563" marT="38281" marB="38281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/>
                        <a:t>EXISTING</a:t>
                      </a:r>
                      <a:endParaRPr sz="8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/>
                        <a:t>KNOWLEDGE</a:t>
                      </a:r>
                      <a:endParaRPr sz="800" b="1" dirty="0"/>
                    </a:p>
                  </a:txBody>
                  <a:tcPr marL="76563" marR="76563" marT="38281" marB="38281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 baseline="-250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>
                        <a:solidFill>
                          <a:srgbClr val="CC0000"/>
                        </a:solidFill>
                      </a:endParaRPr>
                    </a:p>
                  </a:txBody>
                  <a:tcPr marL="76563" marR="76563" marT="38281" marB="38281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18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700"/>
                    </a:p>
                  </a:txBody>
                  <a:tcPr marL="76550" marR="76550" marT="76550" marB="76550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184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7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700" b="1">
                        <a:solidFill>
                          <a:srgbClr val="CC0000"/>
                        </a:solidFill>
                      </a:endParaRPr>
                    </a:p>
                  </a:txBody>
                  <a:tcPr marL="76563" marR="76563" marT="38281" marB="38281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ClosedIE</a:t>
                      </a:r>
                      <a:endParaRPr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184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6550" marR="76550" marT="76550" marB="76550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9481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Ceres: Open Knowledge Extraction and QA from Semi-Structured Web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38ABCE-66B8-3148-BE7B-1FD4C47686FA}"/>
              </a:ext>
            </a:extLst>
          </p:cNvPr>
          <p:cNvSpPr/>
          <p:nvPr/>
        </p:nvSpPr>
        <p:spPr>
          <a:xfrm>
            <a:off x="1567544" y="2506608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ClosedIE</a:t>
            </a:r>
            <a:endParaRPr lang="en-US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10999C-ACDA-AB49-8231-4E8781D9DCE7}"/>
              </a:ext>
            </a:extLst>
          </p:cNvPr>
          <p:cNvSpPr/>
          <p:nvPr/>
        </p:nvSpPr>
        <p:spPr>
          <a:xfrm>
            <a:off x="1567544" y="4094912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OpenIE</a:t>
            </a:r>
            <a:endParaRPr lang="en-US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FCA55F-DD06-3249-AA85-07E45FE3EC95}"/>
              </a:ext>
            </a:extLst>
          </p:cNvPr>
          <p:cNvSpPr/>
          <p:nvPr/>
        </p:nvSpPr>
        <p:spPr>
          <a:xfrm>
            <a:off x="4129312" y="3413118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Schema</a:t>
            </a:r>
            <a:br>
              <a:rPr lang="en-US" sz="2400" dirty="0"/>
            </a:br>
            <a:r>
              <a:rPr lang="en-US" sz="2400" dirty="0"/>
              <a:t>Alignment</a:t>
            </a:r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06FAB108-B9E8-7D40-9E97-F9160CF37EB5}"/>
              </a:ext>
            </a:extLst>
          </p:cNvPr>
          <p:cNvSpPr/>
          <p:nvPr/>
        </p:nvSpPr>
        <p:spPr>
          <a:xfrm>
            <a:off x="6705599" y="2399642"/>
            <a:ext cx="1611086" cy="1291771"/>
          </a:xfrm>
          <a:prstGeom prst="can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Knowledge </a:t>
            </a:r>
            <a:br>
              <a:rPr lang="en-US" sz="2400" dirty="0"/>
            </a:br>
            <a:r>
              <a:rPr lang="en-US" sz="2400" dirty="0"/>
              <a:t>Graph</a:t>
            </a:r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id="{8B789E92-34D4-0845-B979-96FBECD12EF9}"/>
              </a:ext>
            </a:extLst>
          </p:cNvPr>
          <p:cNvSpPr/>
          <p:nvPr/>
        </p:nvSpPr>
        <p:spPr>
          <a:xfrm>
            <a:off x="6705598" y="3884454"/>
            <a:ext cx="1611087" cy="1291771"/>
          </a:xfrm>
          <a:prstGeom prst="ca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Open KG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1C494E-7156-3B4F-BCD5-E48430EB9623}"/>
              </a:ext>
            </a:extLst>
          </p:cNvPr>
          <p:cNvSpPr/>
          <p:nvPr/>
        </p:nvSpPr>
        <p:spPr>
          <a:xfrm>
            <a:off x="9165771" y="3285013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Search/QA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B8CE142-8C9D-0347-9707-3F0800F3C89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3772" y="4187242"/>
            <a:ext cx="813788" cy="3140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6A8BD86-CA78-7A4D-8411-800F26BB60B2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3323771" y="4530339"/>
            <a:ext cx="338182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5C0AA93-C156-BF44-9DBB-7078A8DE7995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5871028" y="3045528"/>
            <a:ext cx="834571" cy="35923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33A5788-AE83-E749-B7C5-7131079800A9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8316685" y="3045527"/>
            <a:ext cx="849086" cy="645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1E1E5FE-AB3B-7742-A163-F4EAC77C3694}"/>
              </a:ext>
            </a:extLst>
          </p:cNvPr>
          <p:cNvCxnSpPr>
            <a:cxnSpLocks/>
            <a:stCxn id="26" idx="4"/>
            <a:endCxn id="27" idx="1"/>
          </p:cNvCxnSpPr>
          <p:nvPr/>
        </p:nvCxnSpPr>
        <p:spPr>
          <a:xfrm flipV="1">
            <a:off x="8316685" y="3691413"/>
            <a:ext cx="849086" cy="8389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7EE50FD-2E78-5B41-8DEE-6D023162F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01ECEE-C80F-DC43-982B-D205C26A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6" y="4954421"/>
            <a:ext cx="1869886" cy="1368757"/>
          </a:xfrm>
          <a:prstGeom prst="rect">
            <a:avLst/>
          </a:prstGeom>
        </p:spPr>
      </p:pic>
      <p:graphicFrame>
        <p:nvGraphicFramePr>
          <p:cNvPr id="18" name="Google Shape;655;p73">
            <a:extLst>
              <a:ext uri="{FF2B5EF4-FFF2-40B4-BE49-F238E27FC236}">
                <a16:creationId xmlns:a16="http://schemas.microsoft.com/office/drawing/2014/main" id="{136D5CBE-A207-D142-8B32-9E82BA55AE90}"/>
              </a:ext>
            </a:extLst>
          </p:cNvPr>
          <p:cNvGraphicFramePr/>
          <p:nvPr>
            <p:extLst/>
          </p:nvPr>
        </p:nvGraphicFramePr>
        <p:xfrm>
          <a:off x="8572238" y="1788441"/>
          <a:ext cx="1515186" cy="129337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9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942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69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EXISTING</a:t>
                      </a:r>
                      <a:endParaRPr sz="200"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KNOWLEDGE</a:t>
                      </a:r>
                      <a:endParaRPr sz="200" b="1"/>
                    </a:p>
                  </a:txBody>
                  <a:tcPr marL="64366" marR="64366" marT="32183" marB="32183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480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21" name="Google Shape;655;p73">
            <a:extLst>
              <a:ext uri="{FF2B5EF4-FFF2-40B4-BE49-F238E27FC236}">
                <a16:creationId xmlns:a16="http://schemas.microsoft.com/office/drawing/2014/main" id="{125847C4-0436-6D4A-AA87-FD7D2DD238C8}"/>
              </a:ext>
            </a:extLst>
          </p:cNvPr>
          <p:cNvGraphicFramePr/>
          <p:nvPr>
            <p:extLst/>
          </p:nvPr>
        </p:nvGraphicFramePr>
        <p:xfrm>
          <a:off x="8572239" y="4598916"/>
          <a:ext cx="1515188" cy="129803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3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11907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EXISTING</a:t>
                      </a:r>
                      <a:endParaRPr sz="2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KNOWLEDGE</a:t>
                      </a:r>
                      <a:endParaRPr sz="200" b="1" dirty="0"/>
                    </a:p>
                  </a:txBody>
                  <a:tcPr marL="77958" marR="77958" marT="38979" marB="38979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2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316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49F70AE-6E35-1042-A43F-1513BD04AA70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3323771" y="3045528"/>
            <a:ext cx="338182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0792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04686" y="2043113"/>
            <a:ext cx="643451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ClosedIE</a:t>
            </a:r>
            <a:r>
              <a:rPr lang="en-US" sz="3200" dirty="0">
                <a:solidFill>
                  <a:schemeClr val="tx1"/>
                </a:solidFill>
              </a:rPr>
              <a:t>: Only extracting facts corresponding to ontology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r>
              <a:rPr lang="en-US" sz="3000" dirty="0" err="1">
                <a:solidFill>
                  <a:srgbClr val="FF0000"/>
                </a:solidFill>
              </a:rPr>
              <a:t>film.film.directed_by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OpenIE</a:t>
            </a:r>
            <a:r>
              <a:rPr lang="en-US" sz="3200" dirty="0">
                <a:solidFill>
                  <a:schemeClr val="tx1"/>
                </a:solidFill>
              </a:rPr>
              <a:t>: Extract all relations expressed on the webpage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br>
              <a:rPr lang="en-US" sz="3000" dirty="0">
                <a:solidFill>
                  <a:schemeClr val="tx1"/>
                </a:solidFill>
              </a:rPr>
            </a:br>
            <a:r>
              <a:rPr lang="en-US" sz="3000" dirty="0">
                <a:solidFill>
                  <a:srgbClr val="FF0000"/>
                </a:solidFill>
              </a:rPr>
              <a:t>“Director”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 from Semi-Structured Web </a:t>
            </a:r>
            <a:r>
              <a:rPr lang="en-US" sz="3600" dirty="0"/>
              <a:t>[NAACL’19]</a:t>
            </a:r>
            <a:endParaRPr lang="en-US"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D5FD5E-05BE-424D-88AB-B42CD5494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200" y="2036234"/>
            <a:ext cx="4240110" cy="385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311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04686" y="2043113"/>
            <a:ext cx="593271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ClosedIE</a:t>
            </a:r>
            <a:r>
              <a:rPr lang="en-US" sz="3200" dirty="0">
                <a:solidFill>
                  <a:schemeClr val="tx1"/>
                </a:solidFill>
              </a:rPr>
              <a:t>: Normalize predicates by ontology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r>
              <a:rPr lang="en-US" sz="3000" dirty="0" err="1">
                <a:solidFill>
                  <a:srgbClr val="FF0000"/>
                </a:solidFill>
              </a:rPr>
              <a:t>film.film.directed_by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r>
              <a:rPr lang="en-US" sz="3200" dirty="0" err="1">
                <a:solidFill>
                  <a:schemeClr val="tx1"/>
                </a:solidFill>
              </a:rPr>
              <a:t>OpenIE</a:t>
            </a:r>
            <a:r>
              <a:rPr lang="en-US" sz="3200" dirty="0">
                <a:solidFill>
                  <a:schemeClr val="tx1"/>
                </a:solidFill>
              </a:rPr>
              <a:t>: Predicates are unnormalized strings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(“When Harry Met Sally…”, </a:t>
            </a:r>
            <a:br>
              <a:rPr lang="en-US" sz="3000" dirty="0">
                <a:solidFill>
                  <a:schemeClr val="tx1"/>
                </a:solidFill>
              </a:rPr>
            </a:br>
            <a:r>
              <a:rPr lang="en-US" sz="3000" dirty="0">
                <a:solidFill>
                  <a:srgbClr val="FF0000"/>
                </a:solidFill>
              </a:rPr>
              <a:t>“Directed By”</a:t>
            </a:r>
            <a:r>
              <a:rPr lang="en-US" sz="3000" dirty="0">
                <a:solidFill>
                  <a:schemeClr val="tx1"/>
                </a:solidFill>
              </a:rPr>
              <a:t>, “Rob Reiner”)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F93703-54A3-AF4D-89D6-BC52CFA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0" y="1847850"/>
            <a:ext cx="27305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54595E-913E-6F47-B48D-7D8CC11BC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7137400" y="2940050"/>
            <a:ext cx="4775200" cy="33845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625156-929D-4A4C-A5E8-5C2A6BD8116B}"/>
              </a:ext>
            </a:extLst>
          </p:cNvPr>
          <p:cNvSpPr/>
          <p:nvPr/>
        </p:nvSpPr>
        <p:spPr>
          <a:xfrm>
            <a:off x="8168772" y="5081155"/>
            <a:ext cx="2461128" cy="405245"/>
          </a:xfrm>
          <a:prstGeom prst="rect">
            <a:avLst/>
          </a:prstGeom>
          <a:noFill/>
          <a:ln w="825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261CEF3-8625-BC4F-9930-141F3A41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 from Semi-Structured Web </a:t>
            </a:r>
            <a:r>
              <a:rPr lang="en-US" sz="3600" dirty="0"/>
              <a:t>[NAACL’19]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427196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F93703-54A3-AF4D-89D6-BC52CFA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0" y="1847850"/>
            <a:ext cx="27305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54595E-913E-6F47-B48D-7D8CC11BC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7137400" y="2940050"/>
            <a:ext cx="4775200" cy="33845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625156-929D-4A4C-A5E8-5C2A6BD8116B}"/>
              </a:ext>
            </a:extLst>
          </p:cNvPr>
          <p:cNvSpPr/>
          <p:nvPr/>
        </p:nvSpPr>
        <p:spPr>
          <a:xfrm>
            <a:off x="8168772" y="5081155"/>
            <a:ext cx="2461128" cy="405245"/>
          </a:xfrm>
          <a:prstGeom prst="rect">
            <a:avLst/>
          </a:prstGeom>
          <a:noFill/>
          <a:ln w="825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55D777-FAE2-4741-B595-67F76B04D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894070" cy="44788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(“When Harry Met Sally”, “Rating:”, “R”)</a:t>
            </a:r>
          </a:p>
          <a:p>
            <a:r>
              <a:rPr lang="en-US" dirty="0"/>
              <a:t>(“When Harry Met Sally”, “Genre:”, “Comedy”)</a:t>
            </a:r>
          </a:p>
          <a:p>
            <a:r>
              <a:rPr lang="en-US" dirty="0"/>
              <a:t>(“When Harry Met Sally”, “Genre:”, “Drama”)</a:t>
            </a:r>
          </a:p>
          <a:p>
            <a:r>
              <a:rPr lang="en-US" dirty="0"/>
              <a:t>(“When Harry Met Sally”, “Genre:”, “Romance”)</a:t>
            </a:r>
          </a:p>
          <a:p>
            <a:r>
              <a:rPr lang="en-US" dirty="0"/>
              <a:t>(“When Harry Met Sally”, “Directed By:”, “Rob Reiner”)</a:t>
            </a:r>
          </a:p>
          <a:p>
            <a:r>
              <a:rPr lang="en-US" dirty="0"/>
              <a:t>(“When Harry Met Sally”, “Written By:”, “Nora Ephron”)</a:t>
            </a:r>
          </a:p>
          <a:p>
            <a:r>
              <a:rPr lang="en-US" dirty="0"/>
              <a:t>(“When Harry Met Sally”, “In Theaters”, “Jul 12, 1989 Wide”)</a:t>
            </a:r>
          </a:p>
          <a:p>
            <a:r>
              <a:rPr lang="en-US" dirty="0"/>
              <a:t>(“When Harry Met Sally”, “On Disc/Streaming”, “Oct 13, 1998”)</a:t>
            </a:r>
          </a:p>
          <a:p>
            <a:r>
              <a:rPr lang="en-US" dirty="0"/>
              <a:t>(“When Harry Met Sally”, “Runtime”, “96 minutes”)</a:t>
            </a:r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32A7B41-3DC5-FE48-B796-8A72BF93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 from Semi-Structured Web </a:t>
            </a:r>
            <a:r>
              <a:rPr lang="en-US" sz="3600" dirty="0"/>
              <a:t>[NAACL’19]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330483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F93703-54A3-AF4D-89D6-BC52CFA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0" y="1847850"/>
            <a:ext cx="2730500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54595E-913E-6F47-B48D-7D8CC11BC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7137400" y="2940050"/>
            <a:ext cx="4775200" cy="33845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625156-929D-4A4C-A5E8-5C2A6BD8116B}"/>
              </a:ext>
            </a:extLst>
          </p:cNvPr>
          <p:cNvSpPr/>
          <p:nvPr/>
        </p:nvSpPr>
        <p:spPr>
          <a:xfrm>
            <a:off x="8168772" y="5081155"/>
            <a:ext cx="2461128" cy="405245"/>
          </a:xfrm>
          <a:prstGeom prst="rect">
            <a:avLst/>
          </a:prstGeom>
          <a:noFill/>
          <a:ln w="825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55D777-FAE2-4741-B595-67F76B04D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894070" cy="44788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(“When Harry Met Sally”, “</a:t>
            </a:r>
            <a:r>
              <a:rPr lang="en-US" b="1" dirty="0"/>
              <a:t>Rating</a:t>
            </a:r>
            <a:r>
              <a:rPr lang="en-US" dirty="0"/>
              <a:t>:”, “R”)</a:t>
            </a:r>
          </a:p>
          <a:p>
            <a:r>
              <a:rPr lang="en-US" dirty="0"/>
              <a:t>(“When Harry Met Sally”, “Genre:”, “Comedy”)</a:t>
            </a:r>
          </a:p>
          <a:p>
            <a:r>
              <a:rPr lang="en-US" dirty="0"/>
              <a:t>(“When Harry Met Sally”, “Genre:”, “Drama”)</a:t>
            </a:r>
          </a:p>
          <a:p>
            <a:r>
              <a:rPr lang="en-US" dirty="0"/>
              <a:t>(“When Harry Met Sally”, “Genre:”, “Romance”)</a:t>
            </a:r>
          </a:p>
          <a:p>
            <a:r>
              <a:rPr lang="en-US" dirty="0"/>
              <a:t>(“When Harry Met Sally”, “Directed By:”, “Rob Reiner”)</a:t>
            </a:r>
          </a:p>
          <a:p>
            <a:r>
              <a:rPr lang="en-US" dirty="0"/>
              <a:t>(“When Harry Met Sally”, “Written By:”, “Nora Ephron”)</a:t>
            </a:r>
          </a:p>
          <a:p>
            <a:r>
              <a:rPr lang="en-US" dirty="0"/>
              <a:t>(“When Harry Met Sally”, “</a:t>
            </a:r>
            <a:r>
              <a:rPr lang="en-US" b="1" dirty="0"/>
              <a:t>In Theaters</a:t>
            </a:r>
            <a:r>
              <a:rPr lang="en-US" dirty="0"/>
              <a:t>”, “Jul 12, 1989 Wide”)</a:t>
            </a:r>
          </a:p>
          <a:p>
            <a:r>
              <a:rPr lang="en-US" dirty="0"/>
              <a:t>(“When Harry Met Sally”, “</a:t>
            </a:r>
            <a:r>
              <a:rPr lang="en-US" b="1" dirty="0"/>
              <a:t>On Disc/Streaming</a:t>
            </a:r>
            <a:r>
              <a:rPr lang="en-US" dirty="0"/>
              <a:t>”, “Oct 13, 1998”)</a:t>
            </a:r>
          </a:p>
          <a:p>
            <a:r>
              <a:rPr lang="en-US" dirty="0"/>
              <a:t>(“When Harry Met Sally”, “Runtime”, “96 minutes”)</a:t>
            </a:r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661CE5D-00E9-0E47-9EE6-D4E350EE3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 from Semi-Structured Web </a:t>
            </a:r>
            <a:r>
              <a:rPr lang="en-US" sz="3600" dirty="0"/>
              <a:t>[NAACL’19]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27851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Type I: Rich Graph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7498804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04418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5733248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11" name="Oval 110"/>
          <p:cNvSpPr/>
          <p:nvPr/>
        </p:nvSpPr>
        <p:spPr>
          <a:xfrm>
            <a:off x="1249922" y="311999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4312558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4312558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6827879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6827879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6827879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4312558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4312558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6827879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6827879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6827879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5104418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7619739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7619739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7619739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369312" y="3409930"/>
            <a:ext cx="93713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369312" y="4853567"/>
            <a:ext cx="944119" cy="77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5733248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5733248" y="517570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30" name="Freeform 129"/>
          <p:cNvSpPr/>
          <p:nvPr/>
        </p:nvSpPr>
        <p:spPr>
          <a:xfrm>
            <a:off x="5104418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5104418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5092774" y="3779788"/>
            <a:ext cx="1106567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directed_by</a:t>
            </a:r>
          </a:p>
        </p:txBody>
      </p:sp>
      <p:sp>
        <p:nvSpPr>
          <p:cNvPr id="133" name="Text Box 30"/>
          <p:cNvSpPr txBox="1"/>
          <p:nvPr/>
        </p:nvSpPr>
        <p:spPr>
          <a:xfrm>
            <a:off x="3532342" y="308779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4" name="Text Box 31"/>
          <p:cNvSpPr txBox="1"/>
          <p:nvPr/>
        </p:nvSpPr>
        <p:spPr>
          <a:xfrm>
            <a:off x="7934154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7934154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7922510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3532341" y="493106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8" name="Text Box 35"/>
          <p:cNvSpPr txBox="1"/>
          <p:nvPr/>
        </p:nvSpPr>
        <p:spPr>
          <a:xfrm>
            <a:off x="1645851" y="3242898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“Forrest Gump”</a:t>
            </a:r>
          </a:p>
        </p:txBody>
      </p:sp>
      <p:sp>
        <p:nvSpPr>
          <p:cNvPr id="139" name="Oval 138"/>
          <p:cNvSpPr/>
          <p:nvPr/>
        </p:nvSpPr>
        <p:spPr>
          <a:xfrm>
            <a:off x="1249922" y="458748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1727367" y="4710397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“Larry Crowne”</a:t>
            </a:r>
          </a:p>
        </p:txBody>
      </p:sp>
      <p:sp>
        <p:nvSpPr>
          <p:cNvPr id="141" name="Oval 140"/>
          <p:cNvSpPr/>
          <p:nvPr/>
        </p:nvSpPr>
        <p:spPr>
          <a:xfrm>
            <a:off x="8877399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029891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“</a:t>
            </a:r>
            <a:r>
              <a:rPr lang="zh-CN" altLang="en-US" sz="1400" dirty="0">
                <a:ea typeface="宋体" charset="-122"/>
                <a:cs typeface="Times New Roman" charset="0"/>
              </a:rPr>
              <a:t>罗宾</a:t>
            </a:r>
            <a:r>
              <a:rPr lang="en-US" altLang="zh-CN" sz="1400" dirty="0">
                <a:ea typeface="宋体" charset="-122"/>
                <a:cs typeface="Times New Roman" charset="0"/>
              </a:rPr>
              <a:t>·</a:t>
            </a:r>
            <a:r>
              <a:rPr lang="zh-CN" altLang="en-US" sz="1400" dirty="0">
                <a:ea typeface="宋体" charset="-122"/>
                <a:cs typeface="Times New Roman" charset="0"/>
              </a:rPr>
              <a:t>怀特</a:t>
            </a:r>
            <a:r>
              <a:rPr lang="en-US" sz="1400" dirty="0">
                <a:effectLst/>
                <a:ea typeface="宋体" charset="-122"/>
                <a:cs typeface="Times New Roman" charset="0"/>
              </a:rPr>
              <a:t>”</a:t>
            </a:r>
          </a:p>
        </p:txBody>
      </p:sp>
      <p:sp>
        <p:nvSpPr>
          <p:cNvPr id="143" name="Oval 142"/>
          <p:cNvSpPr/>
          <p:nvPr/>
        </p:nvSpPr>
        <p:spPr>
          <a:xfrm>
            <a:off x="8877399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9343200" y="3815581"/>
            <a:ext cx="140264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“Tom Hanks”</a:t>
            </a:r>
          </a:p>
        </p:txBody>
      </p:sp>
      <p:sp>
        <p:nvSpPr>
          <p:cNvPr id="145" name="Oval 144"/>
          <p:cNvSpPr/>
          <p:nvPr/>
        </p:nvSpPr>
        <p:spPr>
          <a:xfrm>
            <a:off x="8877399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9343200" y="5187633"/>
            <a:ext cx="140264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“Julia Roberts”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5104418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5418833" y="444791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starring</a:t>
            </a:r>
          </a:p>
        </p:txBody>
      </p:sp>
      <p:sp>
        <p:nvSpPr>
          <p:cNvPr id="103" name="Oval 102"/>
          <p:cNvSpPr/>
          <p:nvPr/>
        </p:nvSpPr>
        <p:spPr>
          <a:xfrm>
            <a:off x="8877624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9029014" y="2555963"/>
            <a:ext cx="18865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“Robin Wright Penn”</a:t>
            </a:r>
          </a:p>
        </p:txBody>
      </p:sp>
      <p:sp>
        <p:nvSpPr>
          <p:cNvPr id="99" name="Oval 98"/>
          <p:cNvSpPr/>
          <p:nvPr/>
        </p:nvSpPr>
        <p:spPr>
          <a:xfrm>
            <a:off x="8873504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9260488" y="1966935"/>
            <a:ext cx="1656550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“Robin Wright”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7847996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cxnSp>
        <p:nvCxnSpPr>
          <p:cNvPr id="147" name="Straight Connector 146"/>
          <p:cNvCxnSpPr>
            <a:stCxn id="115" idx="5"/>
            <a:endCxn id="141" idx="2"/>
          </p:cNvCxnSpPr>
          <p:nvPr/>
        </p:nvCxnSpPr>
        <p:spPr>
          <a:xfrm>
            <a:off x="7498804" y="2963893"/>
            <a:ext cx="1378595" cy="3246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 Box 33"/>
          <p:cNvSpPr txBox="1"/>
          <p:nvPr/>
        </p:nvSpPr>
        <p:spPr>
          <a:xfrm>
            <a:off x="7885121" y="2821500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8877402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sz="1400" dirty="0">
                <a:solidFill>
                  <a:schemeClr val="tx1"/>
                </a:solidFill>
                <a:ea typeface="宋体" charset="-122"/>
                <a:cs typeface="Times New Roman" charset="0"/>
              </a:rPr>
              <a:t>July 9</a:t>
            </a:r>
            <a:r>
              <a:rPr lang="en-US" sz="1400" baseline="30000" dirty="0">
                <a:solidFill>
                  <a:schemeClr val="tx1"/>
                </a:solidFill>
                <a:ea typeface="宋体" charset="-122"/>
                <a:cs typeface="Times New Roman" charset="0"/>
              </a:rPr>
              <a:t>th</a:t>
            </a:r>
            <a:r>
              <a:rPr lang="en-US" sz="1400" dirty="0">
                <a:solidFill>
                  <a:schemeClr val="tx1"/>
                </a:solidFill>
                <a:ea typeface="宋体" charset="-122"/>
                <a:cs typeface="Times New Roman" charset="0"/>
              </a:rPr>
              <a:t>, 1956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7498804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7599353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a typeface="宋体" charset="-122"/>
                <a:cs typeface="Times New Roman" charset="0"/>
              </a:rPr>
              <a:t>birth_date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249922" y="3788790"/>
            <a:ext cx="2114442" cy="550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Movie</a:t>
            </a:r>
          </a:p>
        </p:txBody>
      </p:sp>
      <p:cxnSp>
        <p:nvCxnSpPr>
          <p:cNvPr id="56" name="Straight Connector 55"/>
          <p:cNvCxnSpPr>
            <a:stCxn id="55" idx="6"/>
            <a:endCxn id="112" idx="3"/>
          </p:cNvCxnSpPr>
          <p:nvPr/>
        </p:nvCxnSpPr>
        <p:spPr>
          <a:xfrm flipV="1">
            <a:off x="3364364" y="3620092"/>
            <a:ext cx="1063307" cy="4437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30"/>
          <p:cNvSpPr txBox="1"/>
          <p:nvPr/>
        </p:nvSpPr>
        <p:spPr>
          <a:xfrm>
            <a:off x="3709123" y="3814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61" name="Straight Connector 60"/>
          <p:cNvCxnSpPr>
            <a:stCxn id="55" idx="6"/>
            <a:endCxn id="113" idx="1"/>
          </p:cNvCxnSpPr>
          <p:nvPr/>
        </p:nvCxnSpPr>
        <p:spPr>
          <a:xfrm>
            <a:off x="3364364" y="4063818"/>
            <a:ext cx="1063307" cy="5139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30"/>
          <p:cNvSpPr txBox="1"/>
          <p:nvPr/>
        </p:nvSpPr>
        <p:spPr>
          <a:xfrm>
            <a:off x="3704408" y="436174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5" name="Oval 64"/>
          <p:cNvSpPr/>
          <p:nvPr/>
        </p:nvSpPr>
        <p:spPr>
          <a:xfrm>
            <a:off x="8873098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Person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7498804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7777092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3" name="Rectangular Callout 62"/>
          <p:cNvSpPr/>
          <p:nvPr/>
        </p:nvSpPr>
        <p:spPr>
          <a:xfrm>
            <a:off x="202748" y="5409447"/>
            <a:ext cx="1531528" cy="471487"/>
          </a:xfrm>
          <a:prstGeom prst="wedgeRectCallout">
            <a:avLst>
              <a:gd name="adj1" fmla="val 56220"/>
              <a:gd name="adj2" fmla="val -280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 type</a:t>
            </a:r>
          </a:p>
        </p:txBody>
      </p:sp>
      <p:sp>
        <p:nvSpPr>
          <p:cNvPr id="67" name="Rectangular Callout 66"/>
          <p:cNvSpPr/>
          <p:nvPr/>
        </p:nvSpPr>
        <p:spPr>
          <a:xfrm>
            <a:off x="2788822" y="1948393"/>
            <a:ext cx="1531528" cy="471487"/>
          </a:xfrm>
          <a:prstGeom prst="wedgeRectCallout">
            <a:avLst>
              <a:gd name="adj1" fmla="val 74002"/>
              <a:gd name="adj2" fmla="val 156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</a:t>
            </a:r>
          </a:p>
        </p:txBody>
      </p:sp>
      <p:sp>
        <p:nvSpPr>
          <p:cNvPr id="68" name="Rectangular Callout 67"/>
          <p:cNvSpPr/>
          <p:nvPr/>
        </p:nvSpPr>
        <p:spPr>
          <a:xfrm>
            <a:off x="3939813" y="5710806"/>
            <a:ext cx="1531528" cy="471487"/>
          </a:xfrm>
          <a:prstGeom prst="wedgeRectCallout">
            <a:avLst>
              <a:gd name="adj1" fmla="val 67358"/>
              <a:gd name="adj2" fmla="val -193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</a:t>
            </a:r>
          </a:p>
        </p:txBody>
      </p:sp>
    </p:spTree>
    <p:extLst>
      <p:ext uri="{BB962C8B-B14F-4D97-AF65-F5344CB8AC3E}">
        <p14:creationId xmlns:p14="http://schemas.microsoft.com/office/powerpoint/2010/main" val="40163910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912751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OpenIE</a:t>
            </a:r>
            <a:r>
              <a:rPr lang="en-US" dirty="0"/>
              <a:t> Solution: Belief Propagation </a:t>
            </a:r>
            <a:r>
              <a:rPr lang="en-US" sz="3600" dirty="0"/>
              <a:t>[NAACL’19]</a:t>
            </a:r>
            <a:endParaRPr lang="en-US" sz="4000" dirty="0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" name="Content Placeholder 2"/>
          <p:cNvSpPr txBox="1">
            <a:spLocks/>
          </p:cNvSpPr>
          <p:nvPr/>
        </p:nvSpPr>
        <p:spPr>
          <a:xfrm>
            <a:off x="8256290" y="3632225"/>
            <a:ext cx="3864297" cy="2388386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CN" sz="1500" dirty="0"/>
          </a:p>
          <a:p>
            <a:pPr marL="0" indent="0">
              <a:buNone/>
            </a:pPr>
            <a:r>
              <a:rPr lang="en-US" altLang="zh-CN" dirty="0"/>
              <a:t>Extracted triples</a:t>
            </a:r>
            <a:endParaRPr lang="en-US" dirty="0"/>
          </a:p>
          <a:p>
            <a:r>
              <a:rPr lang="en-US" sz="2400" dirty="0"/>
              <a:t>(“Top Gun”, “Director”, “Tony Scott”)</a:t>
            </a:r>
          </a:p>
          <a:p>
            <a:r>
              <a:rPr lang="en-US" sz="2400" dirty="0"/>
              <a:t>(“Top Gun”, “Writers”, “Jim Cash”)</a:t>
            </a:r>
          </a:p>
          <a:p>
            <a:r>
              <a:rPr lang="en-US" sz="2400" dirty="0"/>
              <a:t>(“Top Gun”, “Writers”, “Jack Epps Jr.”)</a:t>
            </a:r>
          </a:p>
          <a:p>
            <a:r>
              <a:rPr lang="en-US" sz="2400" dirty="0"/>
              <a:t>(“Top Gun”, “Stars”, “Tom Cruise”)</a:t>
            </a:r>
          </a:p>
          <a:p>
            <a:r>
              <a:rPr lang="en-US" sz="2400" dirty="0"/>
              <a:t>(“Top Gun”, “Stars”, “Tim Robbins”)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748C755-10A5-3E42-9E3D-64E54E94E97E}"/>
              </a:ext>
            </a:extLst>
          </p:cNvPr>
          <p:cNvGrpSpPr/>
          <p:nvPr/>
        </p:nvGrpSpPr>
        <p:grpSpPr>
          <a:xfrm>
            <a:off x="0" y="2973653"/>
            <a:ext cx="4438743" cy="3884347"/>
            <a:chOff x="0" y="2973653"/>
            <a:chExt cx="4438743" cy="3884347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2973653"/>
              <a:ext cx="4438743" cy="3884347"/>
              <a:chOff x="631221" y="2321566"/>
              <a:chExt cx="5601463" cy="4901844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339171" y="2321566"/>
                <a:ext cx="4893513" cy="4901844"/>
                <a:chOff x="620954" y="1250709"/>
                <a:chExt cx="5322981" cy="5286905"/>
              </a:xfrm>
            </p:grpSpPr>
            <p:pic>
              <p:nvPicPr>
                <p:cNvPr id="28" name="Content Placeholder 3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0827" y="1706851"/>
                  <a:ext cx="4896137" cy="4830763"/>
                </a:xfrm>
                <a:prstGeom prst="rect">
                  <a:avLst/>
                </a:prstGeom>
              </p:spPr>
            </p:pic>
            <p:cxnSp>
              <p:nvCxnSpPr>
                <p:cNvPr id="31" name="Straight Arrow Connector 30"/>
                <p:cNvCxnSpPr/>
                <p:nvPr/>
              </p:nvCxnSpPr>
              <p:spPr>
                <a:xfrm flipH="1">
                  <a:off x="3656227" y="1761269"/>
                  <a:ext cx="856258" cy="591964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/>
                <p:cNvCxnSpPr/>
                <p:nvPr/>
              </p:nvCxnSpPr>
              <p:spPr>
                <a:xfrm flipH="1">
                  <a:off x="3016827" y="1773972"/>
                  <a:ext cx="65916" cy="579261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/>
                <p:cNvCxnSpPr>
                  <a:cxnSpLocks/>
                </p:cNvCxnSpPr>
                <p:nvPr/>
              </p:nvCxnSpPr>
              <p:spPr>
                <a:xfrm flipV="1">
                  <a:off x="620954" y="2518065"/>
                  <a:ext cx="967123" cy="414245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Box 35"/>
                <p:cNvSpPr txBox="1"/>
                <p:nvPr/>
              </p:nvSpPr>
              <p:spPr>
                <a:xfrm>
                  <a:off x="2739817" y="1263415"/>
                  <a:ext cx="797710" cy="544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err="1">
                      <a:solidFill>
                        <a:srgbClr val="FF0000"/>
                      </a:solidFill>
                    </a:rPr>
                    <a:t>Obj</a:t>
                  </a:r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4146047" y="1250709"/>
                  <a:ext cx="1797888" cy="544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err="1">
                      <a:solidFill>
                        <a:srgbClr val="FF0000"/>
                      </a:solidFill>
                    </a:rPr>
                    <a:t>Obj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2784802" y="4531577"/>
                  <a:ext cx="1893567" cy="544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solidFill>
                        <a:srgbClr val="FF0000"/>
                      </a:solidFill>
                    </a:rPr>
                    <a:t>(</a:t>
                  </a:r>
                  <a:r>
                    <a:rPr lang="en-US" sz="2000" dirty="0" err="1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rPr>
                    <a:t>Pred</a:t>
                  </a:r>
                  <a:r>
                    <a:rPr lang="en-US" sz="2000" dirty="0">
                      <a:solidFill>
                        <a:srgbClr val="FF0000"/>
                      </a:solidFill>
                    </a:rPr>
                    <a:t>, </a:t>
                  </a:r>
                  <a:r>
                    <a:rPr lang="en-US" sz="2000" dirty="0" err="1">
                      <a:solidFill>
                        <a:srgbClr val="FF0000"/>
                      </a:solidFill>
                    </a:rPr>
                    <a:t>Obj</a:t>
                  </a:r>
                  <a:r>
                    <a:rPr lang="en-US" sz="2000" dirty="0">
                      <a:solidFill>
                        <a:srgbClr val="FF0000"/>
                      </a:solidFill>
                    </a:rPr>
                    <a:t>)</a:t>
                  </a:r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7" name="TextBox 26"/>
              <p:cNvSpPr txBox="1"/>
              <p:nvPr/>
            </p:nvSpPr>
            <p:spPr>
              <a:xfrm>
                <a:off x="631221" y="3594853"/>
                <a:ext cx="1523088" cy="504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>
                    <a:solidFill>
                      <a:srgbClr val="FF0000"/>
                    </a:solidFill>
                  </a:rPr>
                  <a:t>Obj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86098EB-5C5E-954D-9918-A90AA9ED8D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9427" y="5733000"/>
              <a:ext cx="1488783" cy="439721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AF48FF1-C26E-5249-8A72-E462F200DE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864" y="5733000"/>
              <a:ext cx="1425168" cy="47902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5B1DDF-ED07-0E46-B29F-79C51FB0A541}"/>
              </a:ext>
            </a:extLst>
          </p:cNvPr>
          <p:cNvGrpSpPr/>
          <p:nvPr/>
        </p:nvGrpSpPr>
        <p:grpSpPr>
          <a:xfrm>
            <a:off x="3829693" y="2964860"/>
            <a:ext cx="4438743" cy="3893712"/>
            <a:chOff x="3829693" y="2964860"/>
            <a:chExt cx="4438743" cy="389371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B037CFD-D838-704D-B735-996D394150EE}"/>
                </a:ext>
              </a:extLst>
            </p:cNvPr>
            <p:cNvGrpSpPr/>
            <p:nvPr/>
          </p:nvGrpSpPr>
          <p:grpSpPr>
            <a:xfrm>
              <a:off x="3829693" y="2964860"/>
              <a:ext cx="4438743" cy="3884347"/>
              <a:chOff x="3829693" y="2964860"/>
              <a:chExt cx="4438743" cy="3884347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8CE2377D-D787-0445-99E7-2A9F9E3CAC17}"/>
                  </a:ext>
                </a:extLst>
              </p:cNvPr>
              <p:cNvGrpSpPr/>
              <p:nvPr/>
            </p:nvGrpSpPr>
            <p:grpSpPr>
              <a:xfrm>
                <a:off x="3829693" y="2964860"/>
                <a:ext cx="4438743" cy="3884347"/>
                <a:chOff x="3829693" y="2964860"/>
                <a:chExt cx="4438743" cy="3884347"/>
              </a:xfrm>
            </p:grpSpPr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8B8BBA8C-5456-EA41-BE0F-A58657411C8F}"/>
                    </a:ext>
                  </a:extLst>
                </p:cNvPr>
                <p:cNvGrpSpPr/>
                <p:nvPr/>
              </p:nvGrpSpPr>
              <p:grpSpPr>
                <a:xfrm>
                  <a:off x="3829693" y="2964860"/>
                  <a:ext cx="4438743" cy="3884347"/>
                  <a:chOff x="631221" y="2321568"/>
                  <a:chExt cx="5601465" cy="4901846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8F0A7D95-19D2-EB4C-8CD4-22D4AABD309E}"/>
                      </a:ext>
                    </a:extLst>
                  </p:cNvPr>
                  <p:cNvGrpSpPr/>
                  <p:nvPr/>
                </p:nvGrpSpPr>
                <p:grpSpPr>
                  <a:xfrm>
                    <a:off x="1339172" y="2321568"/>
                    <a:ext cx="4893514" cy="4901846"/>
                    <a:chOff x="620954" y="1250709"/>
                    <a:chExt cx="5322981" cy="5286905"/>
                  </a:xfrm>
                </p:grpSpPr>
                <p:pic>
                  <p:nvPicPr>
                    <p:cNvPr id="44" name="Content Placeholder 3">
                      <a:extLst>
                        <a:ext uri="{FF2B5EF4-FFF2-40B4-BE49-F238E27FC236}">
                          <a16:creationId xmlns:a16="http://schemas.microsoft.com/office/drawing/2014/main" id="{62869983-C10F-834B-B396-77E8E6D2C6C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730827" y="1706851"/>
                      <a:ext cx="4896137" cy="4830763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45" name="Straight Arrow Connector 44">
                      <a:extLst>
                        <a:ext uri="{FF2B5EF4-FFF2-40B4-BE49-F238E27FC236}">
                          <a16:creationId xmlns:a16="http://schemas.microsoft.com/office/drawing/2014/main" id="{9D7672AA-68EF-CF46-B9FA-600902C0C3B8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656227" y="1761269"/>
                      <a:ext cx="856258" cy="591964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Straight Arrow Connector 45">
                      <a:extLst>
                        <a:ext uri="{FF2B5EF4-FFF2-40B4-BE49-F238E27FC236}">
                          <a16:creationId xmlns:a16="http://schemas.microsoft.com/office/drawing/2014/main" id="{D38C64E0-5E79-BF4B-907E-90A3AE8C9BEE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016827" y="1773972"/>
                      <a:ext cx="65916" cy="579261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" name="Straight Arrow Connector 46">
                      <a:extLst>
                        <a:ext uri="{FF2B5EF4-FFF2-40B4-BE49-F238E27FC236}">
                          <a16:creationId xmlns:a16="http://schemas.microsoft.com/office/drawing/2014/main" id="{71169553-3A83-154B-A677-917467D24B2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20954" y="2518065"/>
                      <a:ext cx="967123" cy="414245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0" name="TextBox 49">
                      <a:extLst>
                        <a:ext uri="{FF2B5EF4-FFF2-40B4-BE49-F238E27FC236}">
                          <a16:creationId xmlns:a16="http://schemas.microsoft.com/office/drawing/2014/main" id="{A1D53C46-0CDC-6247-B08D-D4E583AF73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39817" y="1263415"/>
                      <a:ext cx="797710" cy="54458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000" dirty="0" err="1">
                          <a:solidFill>
                            <a:srgbClr val="FF0000"/>
                          </a:solidFill>
                        </a:rPr>
                        <a:t>Obj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0025F0F2-8FB8-E142-B5A4-C174B13F639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46047" y="1250709"/>
                      <a:ext cx="1797888" cy="54458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000" dirty="0" err="1">
                          <a:solidFill>
                            <a:srgbClr val="FF0000"/>
                          </a:solidFill>
                        </a:rPr>
                        <a:t>Obj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FAC6DC1F-1370-4A48-9266-6BF6323599C6}"/>
                      </a:ext>
                    </a:extLst>
                  </p:cNvPr>
                  <p:cNvSpPr txBox="1"/>
                  <p:nvPr/>
                </p:nvSpPr>
                <p:spPr>
                  <a:xfrm>
                    <a:off x="631221" y="3594853"/>
                    <a:ext cx="1523088" cy="50491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dirty="0" err="1">
                        <a:solidFill>
                          <a:srgbClr val="FF0000"/>
                        </a:solidFill>
                      </a:rPr>
                      <a:t>Obj</a:t>
                    </a:r>
                    <a:endParaRPr 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cxnSp>
              <p:nvCxnSpPr>
                <p:cNvPr id="57" name="Straight Arrow Connector 56">
                  <a:extLst>
                    <a:ext uri="{FF2B5EF4-FFF2-40B4-BE49-F238E27FC236}">
                      <a16:creationId xmlns:a16="http://schemas.microsoft.com/office/drawing/2014/main" id="{067BF38D-58A1-5240-BD0B-02014D5A9E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798089" y="6454381"/>
                  <a:ext cx="2012469" cy="128049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>
                  <a:extLst>
                    <a:ext uri="{FF2B5EF4-FFF2-40B4-BE49-F238E27FC236}">
                      <a16:creationId xmlns:a16="http://schemas.microsoft.com/office/drawing/2014/main" id="{3E5848FA-6F44-4243-8B8B-554BC0225F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224827" y="6406521"/>
                  <a:ext cx="965919" cy="104226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74B5AFA-6FF7-884B-ADAE-6A59FCB77858}"/>
                  </a:ext>
                </a:extLst>
              </p:cNvPr>
              <p:cNvSpPr txBox="1"/>
              <p:nvPr/>
            </p:nvSpPr>
            <p:spPr>
              <a:xfrm>
                <a:off x="6007361" y="5380421"/>
                <a:ext cx="13794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(</a:t>
                </a:r>
                <a:r>
                  <a:rPr lang="en-US" sz="2000" dirty="0" err="1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Pred</a:t>
                </a:r>
                <a:r>
                  <a:rPr lang="en-US" sz="2000" dirty="0">
                    <a:solidFill>
                      <a:srgbClr val="FF0000"/>
                    </a:solidFill>
                  </a:rPr>
                  <a:t>, </a:t>
                </a:r>
                <a:r>
                  <a:rPr lang="en-US" sz="2000" dirty="0" err="1">
                    <a:solidFill>
                      <a:srgbClr val="FF0000"/>
                    </a:solidFill>
                  </a:rPr>
                  <a:t>Obj</a:t>
                </a:r>
                <a:r>
                  <a:rPr lang="en-US" sz="2000" dirty="0">
                    <a:solidFill>
                      <a:srgbClr val="FF0000"/>
                    </a:solidFill>
                  </a:rPr>
                  <a:t>)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4" name="Straight Arrow Connector 63">
                <a:extLst>
                  <a:ext uri="{FF2B5EF4-FFF2-40B4-BE49-F238E27FC236}">
                    <a16:creationId xmlns:a16="http://schemas.microsoft.com/office/drawing/2014/main" id="{EC01EDF5-81A0-5148-806B-3E53E91185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19446" y="5729278"/>
                <a:ext cx="1488783" cy="439721"/>
              </a:xfrm>
              <a:prstGeom prst="straightConnector1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2FA184F2-415C-1E48-B3E5-0530D4CCE2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81883" y="5729278"/>
                <a:ext cx="1425168" cy="47902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F2A2A60-9768-D045-9CE3-4DB65914D948}"/>
                </a:ext>
              </a:extLst>
            </p:cNvPr>
            <p:cNvSpPr txBox="1"/>
            <p:nvPr/>
          </p:nvSpPr>
          <p:spPr>
            <a:xfrm>
              <a:off x="6707786" y="6458462"/>
              <a:ext cx="13794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(</a:t>
              </a:r>
              <a:r>
                <a:rPr lang="en-US" sz="2000" dirty="0" err="1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Pred</a:t>
              </a:r>
              <a:r>
                <a:rPr lang="en-US" sz="2000" dirty="0">
                  <a:solidFill>
                    <a:srgbClr val="FF0000"/>
                  </a:solidFill>
                </a:rPr>
                <a:t>, </a:t>
              </a:r>
              <a:r>
                <a:rPr lang="en-US" sz="2000" dirty="0" err="1">
                  <a:solidFill>
                    <a:srgbClr val="FF0000"/>
                  </a:solidFill>
                </a:rPr>
                <a:t>Obj</a:t>
              </a:r>
              <a:r>
                <a:rPr lang="en-US" sz="2000" dirty="0">
                  <a:solidFill>
                    <a:srgbClr val="FF0000"/>
                  </a:solidFill>
                </a:rPr>
                <a:t>)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04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912751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OpenIE</a:t>
            </a:r>
            <a:r>
              <a:rPr lang="en-US" dirty="0"/>
              <a:t> Solution: Belief Propagation </a:t>
            </a:r>
            <a:r>
              <a:rPr lang="en-US" sz="3600" dirty="0"/>
              <a:t>[NAACL’19]</a:t>
            </a:r>
            <a:endParaRPr lang="en-US" sz="4000" dirty="0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3043035" y="1902775"/>
          <a:ext cx="6391564" cy="100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" name="Content Placeholder 2"/>
          <p:cNvSpPr txBox="1">
            <a:spLocks/>
          </p:cNvSpPr>
          <p:nvPr/>
        </p:nvSpPr>
        <p:spPr>
          <a:xfrm>
            <a:off x="8256290" y="3632225"/>
            <a:ext cx="3864297" cy="2388386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CN" sz="1500" dirty="0"/>
          </a:p>
          <a:p>
            <a:pPr marL="0" indent="0">
              <a:buNone/>
            </a:pPr>
            <a:r>
              <a:rPr lang="en-US" altLang="zh-CN" dirty="0"/>
              <a:t>Extracted triples</a:t>
            </a:r>
            <a:endParaRPr lang="en-US" dirty="0"/>
          </a:p>
          <a:p>
            <a:r>
              <a:rPr lang="en-US" sz="2400" dirty="0"/>
              <a:t>(“Top Gun”, “Director”, “Tony Scott”)</a:t>
            </a:r>
          </a:p>
          <a:p>
            <a:r>
              <a:rPr lang="en-US" sz="2400" dirty="0"/>
              <a:t>(“Top Gun”, “Writers”, “Jim Cash”)</a:t>
            </a:r>
          </a:p>
          <a:p>
            <a:r>
              <a:rPr lang="en-US" sz="2400" dirty="0"/>
              <a:t>(“Top Gun”, “Writers”, “Jack Epps Jr.”)</a:t>
            </a:r>
          </a:p>
          <a:p>
            <a:r>
              <a:rPr lang="en-US" sz="2400" dirty="0"/>
              <a:t>(“Top Gun”, “Stars”, “Tom Cruise”)</a:t>
            </a:r>
          </a:p>
          <a:p>
            <a:r>
              <a:rPr lang="en-US" sz="2400" dirty="0"/>
              <a:t>(“Top Gun”, “Stars”, “Tim Robbins”)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748C755-10A5-3E42-9E3D-64E54E94E97E}"/>
              </a:ext>
            </a:extLst>
          </p:cNvPr>
          <p:cNvGrpSpPr/>
          <p:nvPr/>
        </p:nvGrpSpPr>
        <p:grpSpPr>
          <a:xfrm>
            <a:off x="0" y="2973653"/>
            <a:ext cx="4438743" cy="3884347"/>
            <a:chOff x="0" y="2973653"/>
            <a:chExt cx="4438743" cy="3884347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2973653"/>
              <a:ext cx="4438743" cy="3884347"/>
              <a:chOff x="631221" y="2321566"/>
              <a:chExt cx="5601463" cy="4901844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339171" y="2321566"/>
                <a:ext cx="4893513" cy="4901844"/>
                <a:chOff x="620954" y="1250709"/>
                <a:chExt cx="5322981" cy="5286905"/>
              </a:xfrm>
            </p:grpSpPr>
            <p:pic>
              <p:nvPicPr>
                <p:cNvPr id="28" name="Content Placeholder 3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0827" y="1706851"/>
                  <a:ext cx="4896137" cy="4830763"/>
                </a:xfrm>
                <a:prstGeom prst="rect">
                  <a:avLst/>
                </a:prstGeom>
              </p:spPr>
            </p:pic>
            <p:cxnSp>
              <p:nvCxnSpPr>
                <p:cNvPr id="31" name="Straight Arrow Connector 30"/>
                <p:cNvCxnSpPr/>
                <p:nvPr/>
              </p:nvCxnSpPr>
              <p:spPr>
                <a:xfrm flipH="1">
                  <a:off x="3656227" y="1761269"/>
                  <a:ext cx="856258" cy="591964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/>
                <p:cNvCxnSpPr/>
                <p:nvPr/>
              </p:nvCxnSpPr>
              <p:spPr>
                <a:xfrm flipH="1">
                  <a:off x="3016827" y="1773972"/>
                  <a:ext cx="65916" cy="579261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/>
                <p:cNvCxnSpPr>
                  <a:cxnSpLocks/>
                </p:cNvCxnSpPr>
                <p:nvPr/>
              </p:nvCxnSpPr>
              <p:spPr>
                <a:xfrm flipV="1">
                  <a:off x="620954" y="2518065"/>
                  <a:ext cx="967123" cy="414245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Box 35"/>
                <p:cNvSpPr txBox="1"/>
                <p:nvPr/>
              </p:nvSpPr>
              <p:spPr>
                <a:xfrm>
                  <a:off x="2739817" y="1263415"/>
                  <a:ext cx="797710" cy="544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err="1">
                      <a:solidFill>
                        <a:srgbClr val="FF0000"/>
                      </a:solidFill>
                    </a:rPr>
                    <a:t>Obj</a:t>
                  </a:r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4146047" y="1250709"/>
                  <a:ext cx="1797888" cy="544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err="1">
                      <a:solidFill>
                        <a:srgbClr val="FF0000"/>
                      </a:solidFill>
                    </a:rPr>
                    <a:t>Obj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2784802" y="4531577"/>
                  <a:ext cx="1893567" cy="544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solidFill>
                        <a:srgbClr val="FF0000"/>
                      </a:solidFill>
                    </a:rPr>
                    <a:t>(</a:t>
                  </a:r>
                  <a:r>
                    <a:rPr lang="en-US" sz="2000" dirty="0" err="1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rPr>
                    <a:t>Pred</a:t>
                  </a:r>
                  <a:r>
                    <a:rPr lang="en-US" sz="2000" dirty="0">
                      <a:solidFill>
                        <a:srgbClr val="FF0000"/>
                      </a:solidFill>
                    </a:rPr>
                    <a:t>, </a:t>
                  </a:r>
                  <a:r>
                    <a:rPr lang="en-US" sz="2000" dirty="0" err="1">
                      <a:solidFill>
                        <a:srgbClr val="FF0000"/>
                      </a:solidFill>
                    </a:rPr>
                    <a:t>Obj</a:t>
                  </a:r>
                  <a:r>
                    <a:rPr lang="en-US" sz="2000" dirty="0">
                      <a:solidFill>
                        <a:srgbClr val="FF0000"/>
                      </a:solidFill>
                    </a:rPr>
                    <a:t>)</a:t>
                  </a:r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7" name="TextBox 26"/>
              <p:cNvSpPr txBox="1"/>
              <p:nvPr/>
            </p:nvSpPr>
            <p:spPr>
              <a:xfrm>
                <a:off x="631221" y="3594853"/>
                <a:ext cx="1523088" cy="504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>
                    <a:solidFill>
                      <a:srgbClr val="FF0000"/>
                    </a:solidFill>
                  </a:rPr>
                  <a:t>Obj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86098EB-5C5E-954D-9918-A90AA9ED8D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9427" y="5733000"/>
              <a:ext cx="1488783" cy="439721"/>
            </a:xfrm>
            <a:prstGeom prst="straightConnector1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AF48FF1-C26E-5249-8A72-E462F200DE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864" y="5733000"/>
              <a:ext cx="1425168" cy="47902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5B1DDF-ED07-0E46-B29F-79C51FB0A541}"/>
              </a:ext>
            </a:extLst>
          </p:cNvPr>
          <p:cNvGrpSpPr/>
          <p:nvPr/>
        </p:nvGrpSpPr>
        <p:grpSpPr>
          <a:xfrm>
            <a:off x="3829693" y="2964860"/>
            <a:ext cx="4438743" cy="3893712"/>
            <a:chOff x="3829693" y="2964860"/>
            <a:chExt cx="4438743" cy="389371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B037CFD-D838-704D-B735-996D394150EE}"/>
                </a:ext>
              </a:extLst>
            </p:cNvPr>
            <p:cNvGrpSpPr/>
            <p:nvPr/>
          </p:nvGrpSpPr>
          <p:grpSpPr>
            <a:xfrm>
              <a:off x="3829693" y="2964860"/>
              <a:ext cx="4438743" cy="3884347"/>
              <a:chOff x="3829693" y="2964860"/>
              <a:chExt cx="4438743" cy="3884347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8CE2377D-D787-0445-99E7-2A9F9E3CAC17}"/>
                  </a:ext>
                </a:extLst>
              </p:cNvPr>
              <p:cNvGrpSpPr/>
              <p:nvPr/>
            </p:nvGrpSpPr>
            <p:grpSpPr>
              <a:xfrm>
                <a:off x="3829693" y="2964860"/>
                <a:ext cx="4438743" cy="3884347"/>
                <a:chOff x="3829693" y="2964860"/>
                <a:chExt cx="4438743" cy="3884347"/>
              </a:xfrm>
            </p:grpSpPr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8B8BBA8C-5456-EA41-BE0F-A58657411C8F}"/>
                    </a:ext>
                  </a:extLst>
                </p:cNvPr>
                <p:cNvGrpSpPr/>
                <p:nvPr/>
              </p:nvGrpSpPr>
              <p:grpSpPr>
                <a:xfrm>
                  <a:off x="3829693" y="2964860"/>
                  <a:ext cx="4438743" cy="3884347"/>
                  <a:chOff x="631221" y="2321568"/>
                  <a:chExt cx="5601465" cy="4901846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8F0A7D95-19D2-EB4C-8CD4-22D4AABD309E}"/>
                      </a:ext>
                    </a:extLst>
                  </p:cNvPr>
                  <p:cNvGrpSpPr/>
                  <p:nvPr/>
                </p:nvGrpSpPr>
                <p:grpSpPr>
                  <a:xfrm>
                    <a:off x="1339172" y="2321568"/>
                    <a:ext cx="4893514" cy="4901846"/>
                    <a:chOff x="620954" y="1250709"/>
                    <a:chExt cx="5322981" cy="5286905"/>
                  </a:xfrm>
                </p:grpSpPr>
                <p:pic>
                  <p:nvPicPr>
                    <p:cNvPr id="44" name="Content Placeholder 3">
                      <a:extLst>
                        <a:ext uri="{FF2B5EF4-FFF2-40B4-BE49-F238E27FC236}">
                          <a16:creationId xmlns:a16="http://schemas.microsoft.com/office/drawing/2014/main" id="{62869983-C10F-834B-B396-77E8E6D2C6C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730827" y="1706851"/>
                      <a:ext cx="4896137" cy="4830763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45" name="Straight Arrow Connector 44">
                      <a:extLst>
                        <a:ext uri="{FF2B5EF4-FFF2-40B4-BE49-F238E27FC236}">
                          <a16:creationId xmlns:a16="http://schemas.microsoft.com/office/drawing/2014/main" id="{9D7672AA-68EF-CF46-B9FA-600902C0C3B8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656227" y="1761269"/>
                      <a:ext cx="856258" cy="591964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Straight Arrow Connector 45">
                      <a:extLst>
                        <a:ext uri="{FF2B5EF4-FFF2-40B4-BE49-F238E27FC236}">
                          <a16:creationId xmlns:a16="http://schemas.microsoft.com/office/drawing/2014/main" id="{D38C64E0-5E79-BF4B-907E-90A3AE8C9BEE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016827" y="1773972"/>
                      <a:ext cx="65916" cy="579261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" name="Straight Arrow Connector 46">
                      <a:extLst>
                        <a:ext uri="{FF2B5EF4-FFF2-40B4-BE49-F238E27FC236}">
                          <a16:creationId xmlns:a16="http://schemas.microsoft.com/office/drawing/2014/main" id="{71169553-3A83-154B-A677-917467D24B2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20954" y="2518065"/>
                      <a:ext cx="967123" cy="414245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0" name="TextBox 49">
                      <a:extLst>
                        <a:ext uri="{FF2B5EF4-FFF2-40B4-BE49-F238E27FC236}">
                          <a16:creationId xmlns:a16="http://schemas.microsoft.com/office/drawing/2014/main" id="{A1D53C46-0CDC-6247-B08D-D4E583AF73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39817" y="1263415"/>
                      <a:ext cx="797710" cy="54458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000" dirty="0" err="1">
                          <a:solidFill>
                            <a:srgbClr val="FF0000"/>
                          </a:solidFill>
                        </a:rPr>
                        <a:t>Obj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0025F0F2-8FB8-E142-B5A4-C174B13F639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46047" y="1250709"/>
                      <a:ext cx="1797888" cy="54458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000" dirty="0" err="1">
                          <a:solidFill>
                            <a:srgbClr val="FF0000"/>
                          </a:solidFill>
                        </a:rPr>
                        <a:t>Obj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FAC6DC1F-1370-4A48-9266-6BF6323599C6}"/>
                      </a:ext>
                    </a:extLst>
                  </p:cNvPr>
                  <p:cNvSpPr txBox="1"/>
                  <p:nvPr/>
                </p:nvSpPr>
                <p:spPr>
                  <a:xfrm>
                    <a:off x="631221" y="3594853"/>
                    <a:ext cx="1523088" cy="50491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dirty="0" err="1">
                        <a:solidFill>
                          <a:srgbClr val="FF0000"/>
                        </a:solidFill>
                      </a:rPr>
                      <a:t>Obj</a:t>
                    </a:r>
                    <a:endParaRPr 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cxnSp>
              <p:nvCxnSpPr>
                <p:cNvPr id="57" name="Straight Arrow Connector 56">
                  <a:extLst>
                    <a:ext uri="{FF2B5EF4-FFF2-40B4-BE49-F238E27FC236}">
                      <a16:creationId xmlns:a16="http://schemas.microsoft.com/office/drawing/2014/main" id="{067BF38D-58A1-5240-BD0B-02014D5A9E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798089" y="6454381"/>
                  <a:ext cx="2012469" cy="128049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>
                  <a:extLst>
                    <a:ext uri="{FF2B5EF4-FFF2-40B4-BE49-F238E27FC236}">
                      <a16:creationId xmlns:a16="http://schemas.microsoft.com/office/drawing/2014/main" id="{3E5848FA-6F44-4243-8B8B-554BC0225F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224827" y="6406521"/>
                  <a:ext cx="965919" cy="104226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74B5AFA-6FF7-884B-ADAE-6A59FCB77858}"/>
                  </a:ext>
                </a:extLst>
              </p:cNvPr>
              <p:cNvSpPr txBox="1"/>
              <p:nvPr/>
            </p:nvSpPr>
            <p:spPr>
              <a:xfrm>
                <a:off x="6007361" y="5380421"/>
                <a:ext cx="13794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(</a:t>
                </a:r>
                <a:r>
                  <a:rPr lang="en-US" sz="2000" dirty="0" err="1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Pred</a:t>
                </a:r>
                <a:r>
                  <a:rPr lang="en-US" sz="2000" dirty="0">
                    <a:solidFill>
                      <a:srgbClr val="FF0000"/>
                    </a:solidFill>
                  </a:rPr>
                  <a:t>, </a:t>
                </a:r>
                <a:r>
                  <a:rPr lang="en-US" sz="2000" dirty="0" err="1">
                    <a:solidFill>
                      <a:srgbClr val="FF0000"/>
                    </a:solidFill>
                  </a:rPr>
                  <a:t>Obj</a:t>
                </a:r>
                <a:r>
                  <a:rPr lang="en-US" sz="2000" dirty="0">
                    <a:solidFill>
                      <a:srgbClr val="FF0000"/>
                    </a:solidFill>
                  </a:rPr>
                  <a:t>)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4" name="Straight Arrow Connector 63">
                <a:extLst>
                  <a:ext uri="{FF2B5EF4-FFF2-40B4-BE49-F238E27FC236}">
                    <a16:creationId xmlns:a16="http://schemas.microsoft.com/office/drawing/2014/main" id="{EC01EDF5-81A0-5148-806B-3E53E91185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19446" y="5729278"/>
                <a:ext cx="1488783" cy="439721"/>
              </a:xfrm>
              <a:prstGeom prst="straightConnector1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2FA184F2-415C-1E48-B3E5-0530D4CCE2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81883" y="5729278"/>
                <a:ext cx="1425168" cy="47902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F2A2A60-9768-D045-9CE3-4DB65914D948}"/>
                </a:ext>
              </a:extLst>
            </p:cNvPr>
            <p:cNvSpPr txBox="1"/>
            <p:nvPr/>
          </p:nvSpPr>
          <p:spPr>
            <a:xfrm>
              <a:off x="6707786" y="6458462"/>
              <a:ext cx="13794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(</a:t>
              </a:r>
              <a:r>
                <a:rPr lang="en-US" sz="2000" dirty="0" err="1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Pred</a:t>
              </a:r>
              <a:r>
                <a:rPr lang="en-US" sz="2000" dirty="0">
                  <a:solidFill>
                    <a:srgbClr val="FF0000"/>
                  </a:solidFill>
                </a:rPr>
                <a:t>, </a:t>
              </a:r>
              <a:r>
                <a:rPr lang="en-US" sz="2000" dirty="0" err="1">
                  <a:solidFill>
                    <a:srgbClr val="FF0000"/>
                  </a:solidFill>
                </a:rPr>
                <a:t>Obj</a:t>
              </a:r>
              <a:r>
                <a:rPr lang="en-US" sz="2000" dirty="0">
                  <a:solidFill>
                    <a:srgbClr val="FF0000"/>
                  </a:solidFill>
                </a:rPr>
                <a:t>)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202C2675-F6D4-1E49-ABF6-8A6541567EF5}"/>
              </a:ext>
            </a:extLst>
          </p:cNvPr>
          <p:cNvSpPr/>
          <p:nvPr/>
        </p:nvSpPr>
        <p:spPr>
          <a:xfrm>
            <a:off x="2775000" y="1725362"/>
            <a:ext cx="4640464" cy="14446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Semi-supervised learning</a:t>
            </a:r>
          </a:p>
        </p:txBody>
      </p:sp>
    </p:spTree>
    <p:extLst>
      <p:ext uri="{BB962C8B-B14F-4D97-AF65-F5344CB8AC3E}">
        <p14:creationId xmlns:p14="http://schemas.microsoft.com/office/powerpoint/2010/main" val="223711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F297AB-3193-6A41-A4FE-B879BB258E50}"/>
              </a:ext>
            </a:extLst>
          </p:cNvPr>
          <p:cNvSpPr txBox="1">
            <a:spLocks/>
          </p:cNvSpPr>
          <p:nvPr/>
        </p:nvSpPr>
        <p:spPr>
          <a:xfrm>
            <a:off x="1219199" y="1925129"/>
            <a:ext cx="10628243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200" dirty="0"/>
              <a:t>Extraction experiments on </a:t>
            </a:r>
            <a:r>
              <a:rPr lang="en-US" sz="3200" dirty="0">
                <a:hlinkClick r:id="rId2"/>
              </a:rPr>
              <a:t>http://swde.codeplex.com/</a:t>
            </a:r>
            <a:r>
              <a:rPr lang="en-US" sz="3200" dirty="0"/>
              <a:t> (2019)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62B5C9C-ACB3-9146-B4EC-54564D2C9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 from Semi-Structured Web </a:t>
            </a:r>
            <a:r>
              <a:rPr lang="en-US" sz="3600" dirty="0"/>
              <a:t>[NAACL’19]</a:t>
            </a:r>
            <a:endParaRPr lang="en-US" sz="4400" dirty="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4F2D0CA-AFBE-2F42-97CB-F1336CDD2BA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05048" y="2484873"/>
          <a:ext cx="11586952" cy="3309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984">
                  <a:extLst>
                    <a:ext uri="{9D8B030D-6E8A-4147-A177-3AD203B41FA5}">
                      <a16:colId xmlns:a16="http://schemas.microsoft.com/office/drawing/2014/main" val="143100067"/>
                    </a:ext>
                  </a:extLst>
                </a:gridCol>
                <a:gridCol w="869429">
                  <a:extLst>
                    <a:ext uri="{9D8B030D-6E8A-4147-A177-3AD203B41FA5}">
                      <a16:colId xmlns:a16="http://schemas.microsoft.com/office/drawing/2014/main" val="1913876332"/>
                    </a:ext>
                  </a:extLst>
                </a:gridCol>
                <a:gridCol w="884420">
                  <a:extLst>
                    <a:ext uri="{9D8B030D-6E8A-4147-A177-3AD203B41FA5}">
                      <a16:colId xmlns:a16="http://schemas.microsoft.com/office/drawing/2014/main" val="139670447"/>
                    </a:ext>
                  </a:extLst>
                </a:gridCol>
                <a:gridCol w="869430">
                  <a:extLst>
                    <a:ext uri="{9D8B030D-6E8A-4147-A177-3AD203B41FA5}">
                      <a16:colId xmlns:a16="http://schemas.microsoft.com/office/drawing/2014/main" val="3756140171"/>
                    </a:ext>
                  </a:extLst>
                </a:gridCol>
                <a:gridCol w="824459">
                  <a:extLst>
                    <a:ext uri="{9D8B030D-6E8A-4147-A177-3AD203B41FA5}">
                      <a16:colId xmlns:a16="http://schemas.microsoft.com/office/drawing/2014/main" val="890843612"/>
                    </a:ext>
                  </a:extLst>
                </a:gridCol>
                <a:gridCol w="944380">
                  <a:extLst>
                    <a:ext uri="{9D8B030D-6E8A-4147-A177-3AD203B41FA5}">
                      <a16:colId xmlns:a16="http://schemas.microsoft.com/office/drawing/2014/main" val="3494789301"/>
                    </a:ext>
                  </a:extLst>
                </a:gridCol>
                <a:gridCol w="854439">
                  <a:extLst>
                    <a:ext uri="{9D8B030D-6E8A-4147-A177-3AD203B41FA5}">
                      <a16:colId xmlns:a16="http://schemas.microsoft.com/office/drawing/2014/main" val="2724352148"/>
                    </a:ext>
                  </a:extLst>
                </a:gridCol>
                <a:gridCol w="854440">
                  <a:extLst>
                    <a:ext uri="{9D8B030D-6E8A-4147-A177-3AD203B41FA5}">
                      <a16:colId xmlns:a16="http://schemas.microsoft.com/office/drawing/2014/main" val="2001406800"/>
                    </a:ext>
                  </a:extLst>
                </a:gridCol>
                <a:gridCol w="839449">
                  <a:extLst>
                    <a:ext uri="{9D8B030D-6E8A-4147-A177-3AD203B41FA5}">
                      <a16:colId xmlns:a16="http://schemas.microsoft.com/office/drawing/2014/main" val="3514666031"/>
                    </a:ext>
                  </a:extLst>
                </a:gridCol>
                <a:gridCol w="761610">
                  <a:extLst>
                    <a:ext uri="{9D8B030D-6E8A-4147-A177-3AD203B41FA5}">
                      <a16:colId xmlns:a16="http://schemas.microsoft.com/office/drawing/2014/main" val="3541471986"/>
                    </a:ext>
                  </a:extLst>
                </a:gridCol>
                <a:gridCol w="872318">
                  <a:extLst>
                    <a:ext uri="{9D8B030D-6E8A-4147-A177-3AD203B41FA5}">
                      <a16:colId xmlns:a16="http://schemas.microsoft.com/office/drawing/2014/main" val="2425943551"/>
                    </a:ext>
                  </a:extLst>
                </a:gridCol>
                <a:gridCol w="910290">
                  <a:extLst>
                    <a:ext uri="{9D8B030D-6E8A-4147-A177-3AD203B41FA5}">
                      <a16:colId xmlns:a16="http://schemas.microsoft.com/office/drawing/2014/main" val="2794031445"/>
                    </a:ext>
                  </a:extLst>
                </a:gridCol>
                <a:gridCol w="891304">
                  <a:extLst>
                    <a:ext uri="{9D8B030D-6E8A-4147-A177-3AD203B41FA5}">
                      <a16:colId xmlns:a16="http://schemas.microsoft.com/office/drawing/2014/main" val="1803538199"/>
                    </a:ext>
                  </a:extLst>
                </a:gridCol>
              </a:tblGrid>
              <a:tr h="551649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Vertex 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Gulhane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et al, 2011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Ceres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OpenCeres</a:t>
                      </a:r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726413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8878319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Movie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0686131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NBAPlayer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3189900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University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6384719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Book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967937"/>
                  </a:ext>
                </a:extLst>
              </a:tr>
            </a:tbl>
          </a:graphicData>
        </a:graphic>
      </p:graphicFrame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5E80CAB1-A1D8-0141-AFA2-F28A1B6F09A5}"/>
              </a:ext>
            </a:extLst>
          </p:cNvPr>
          <p:cNvSpPr/>
          <p:nvPr/>
        </p:nvSpPr>
        <p:spPr>
          <a:xfrm>
            <a:off x="8808679" y="6013937"/>
            <a:ext cx="3038763" cy="681147"/>
          </a:xfrm>
          <a:prstGeom prst="wedgeRectCallout">
            <a:avLst>
              <a:gd name="adj1" fmla="val 41776"/>
              <a:gd name="adj2" fmla="val -1693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Much more predicates</a:t>
            </a: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86B73C77-3827-8D40-A178-9EE539D661CC}"/>
              </a:ext>
            </a:extLst>
          </p:cNvPr>
          <p:cNvSpPr/>
          <p:nvPr/>
        </p:nvSpPr>
        <p:spPr>
          <a:xfrm>
            <a:off x="5013938" y="6033540"/>
            <a:ext cx="3038763" cy="681147"/>
          </a:xfrm>
          <a:prstGeom prst="wedgeRectCallout">
            <a:avLst>
              <a:gd name="adj1" fmla="val 76664"/>
              <a:gd name="adj2" fmla="val -1965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Precision much lower</a:t>
            </a:r>
          </a:p>
        </p:txBody>
      </p:sp>
    </p:spTree>
    <p:extLst>
      <p:ext uri="{BB962C8B-B14F-4D97-AF65-F5344CB8AC3E}">
        <p14:creationId xmlns:p14="http://schemas.microsoft.com/office/powerpoint/2010/main" val="212647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0474F53-3FBA-C942-8A4D-42E23D304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714" y="1901371"/>
            <a:ext cx="9921966" cy="4559064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Movie</a:t>
            </a:r>
          </a:p>
          <a:p>
            <a:pPr lvl="1"/>
            <a:r>
              <a:rPr lang="en-US" sz="2400" dirty="0"/>
              <a:t>Seed: Director, Writer, Producer, Actor, Release Date, Genre, Alternate Title</a:t>
            </a:r>
          </a:p>
          <a:p>
            <a:pPr lvl="1"/>
            <a:r>
              <a:rPr lang="en-US" sz="2400" dirty="0"/>
              <a:t>New: Country, Filmed In, Language, MPAA Rating, Set In, Reviewed by, Studio, </a:t>
            </a:r>
            <a:r>
              <a:rPr lang="en-US" sz="2400" dirty="0" err="1"/>
              <a:t>Metascore</a:t>
            </a:r>
            <a:r>
              <a:rPr lang="en-US" sz="2400" dirty="0"/>
              <a:t>, Box Office, Distributor, Tagline, Budget, Sound Mix</a:t>
            </a:r>
          </a:p>
          <a:p>
            <a:r>
              <a:rPr lang="en-US" sz="2400" dirty="0"/>
              <a:t>NBA Player</a:t>
            </a:r>
          </a:p>
          <a:p>
            <a:pPr lvl="1"/>
            <a:r>
              <a:rPr lang="en-US" sz="2400" dirty="0"/>
              <a:t>Seed: Height, Weight, Team</a:t>
            </a:r>
          </a:p>
          <a:p>
            <a:pPr lvl="1"/>
            <a:r>
              <a:rPr lang="en-US" sz="2400" dirty="0"/>
              <a:t>New: Birth Date, Birth Place, Salary, Age, Experience, Position, College, Year Drafted</a:t>
            </a:r>
          </a:p>
          <a:p>
            <a:r>
              <a:rPr lang="en-US" sz="2400" dirty="0"/>
              <a:t>University</a:t>
            </a:r>
          </a:p>
          <a:p>
            <a:pPr lvl="1"/>
            <a:r>
              <a:rPr lang="en-US" sz="2400" dirty="0"/>
              <a:t>Seed: Phone Number, Web address, Type (public/private)</a:t>
            </a:r>
          </a:p>
          <a:p>
            <a:pPr lvl="1"/>
            <a:r>
              <a:rPr lang="en-US" sz="2400" dirty="0"/>
              <a:t>New: Calendar System, Enrollment, Highest Degree, Local Area, Student Services, President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3CAE34-D25E-2246-8686-2882AC8ED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516AC-302A-364F-8FE5-6BDDC4CB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 from Semi-Structured Web </a:t>
            </a:r>
            <a:r>
              <a:rPr lang="en-US" sz="3600" dirty="0"/>
              <a:t>[NAACL’19]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722365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044757-F137-7340-B34E-5B44DA979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9373" y="2311011"/>
            <a:ext cx="5343939" cy="4007954"/>
          </a:xfr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A9368917-CE9A-4041-AF1D-ABBA4F91F80C}"/>
              </a:ext>
            </a:extLst>
          </p:cNvPr>
          <p:cNvSpPr/>
          <p:nvPr/>
        </p:nvSpPr>
        <p:spPr>
          <a:xfrm>
            <a:off x="8922620" y="2838982"/>
            <a:ext cx="2897204" cy="1155501"/>
          </a:xfrm>
          <a:prstGeom prst="wedgeRectCallout">
            <a:avLst>
              <a:gd name="adj1" fmla="val -83623"/>
              <a:gd name="adj2" fmla="val 604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OpenIE</a:t>
            </a:r>
            <a:r>
              <a:rPr lang="en-US" sz="2400" dirty="0"/>
              <a:t> added significant amount of knowledge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F297AB-3193-6A41-A4FE-B879BB258E50}"/>
              </a:ext>
            </a:extLst>
          </p:cNvPr>
          <p:cNvSpPr txBox="1">
            <a:spLocks/>
          </p:cNvSpPr>
          <p:nvPr/>
        </p:nvSpPr>
        <p:spPr>
          <a:xfrm>
            <a:off x="1440180" y="1925129"/>
            <a:ext cx="10058400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600"/>
              <a:t>Extraction on long-tail movie websites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BA5B31FC-AD96-6D42-9E73-26C85BCBD773}"/>
              </a:ext>
            </a:extLst>
          </p:cNvPr>
          <p:cNvSpPr/>
          <p:nvPr/>
        </p:nvSpPr>
        <p:spPr>
          <a:xfrm>
            <a:off x="423310" y="5008978"/>
            <a:ext cx="2849279" cy="1151189"/>
          </a:xfrm>
          <a:prstGeom prst="wedgeRectCallout">
            <a:avLst>
              <a:gd name="adj1" fmla="val 105800"/>
              <a:gd name="adj2" fmla="val -108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Still need </a:t>
            </a:r>
            <a:r>
              <a:rPr lang="en-US" sz="2400" dirty="0" err="1"/>
              <a:t>prec</a:t>
            </a:r>
            <a:r>
              <a:rPr lang="en-US" sz="2400" dirty="0"/>
              <a:t> improvement on new relations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AC8F7D-3A8D-934A-B391-1274CF395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62B5C9C-ACB3-9146-B4EC-54564D2C9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 from Semi-Structured Web </a:t>
            </a:r>
            <a:r>
              <a:rPr lang="en-US" sz="3600" dirty="0"/>
              <a:t>[NAACL’19]</a:t>
            </a:r>
            <a:endParaRPr lang="en-US" sz="4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309271-4FF2-C74A-A917-6E8F78B89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0184" y="1145651"/>
            <a:ext cx="890652" cy="12378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D28B44-7FBA-0A4A-9558-012B1044D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3925" y="1145651"/>
            <a:ext cx="924474" cy="123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4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BD676EC-1C8C-BF4A-8703-85B336A0F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887" y="1930795"/>
            <a:ext cx="6502146" cy="4876609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A9368917-CE9A-4041-AF1D-ABBA4F91F80C}"/>
              </a:ext>
            </a:extLst>
          </p:cNvPr>
          <p:cNvSpPr/>
          <p:nvPr/>
        </p:nvSpPr>
        <p:spPr>
          <a:xfrm>
            <a:off x="7262635" y="4531574"/>
            <a:ext cx="2897204" cy="1155501"/>
          </a:xfrm>
          <a:prstGeom prst="wedgeRectCallout">
            <a:avLst>
              <a:gd name="adj1" fmla="val -73603"/>
              <a:gd name="adj2" fmla="val -677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The more training data, the better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F297AB-3193-6A41-A4FE-B879BB258E50}"/>
              </a:ext>
            </a:extLst>
          </p:cNvPr>
          <p:cNvSpPr txBox="1">
            <a:spLocks/>
          </p:cNvSpPr>
          <p:nvPr/>
        </p:nvSpPr>
        <p:spPr>
          <a:xfrm>
            <a:off x="827314" y="1925129"/>
            <a:ext cx="10671266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600" dirty="0"/>
              <a:t>Learning from a few websites and apply on a new sites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BA5B31FC-AD96-6D42-9E73-26C85BCBD773}"/>
              </a:ext>
            </a:extLst>
          </p:cNvPr>
          <p:cNvSpPr/>
          <p:nvPr/>
        </p:nvSpPr>
        <p:spPr>
          <a:xfrm>
            <a:off x="220110" y="3367420"/>
            <a:ext cx="2849279" cy="870751"/>
          </a:xfrm>
          <a:prstGeom prst="wedgeRectCallout">
            <a:avLst>
              <a:gd name="adj1" fmla="val 105800"/>
              <a:gd name="adj2" fmla="val -790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Reasonable </a:t>
            </a:r>
            <a:r>
              <a:rPr lang="en-US" sz="2400" dirty="0" err="1"/>
              <a:t>prec</a:t>
            </a:r>
            <a:r>
              <a:rPr lang="en-US" sz="2400" dirty="0"/>
              <a:t> across websites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AC8F7D-3A8D-934A-B391-1274CF395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62B5C9C-ACB3-9146-B4EC-54564D2C9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4400" dirty="0"/>
              <a:t>Across-Site Ceres : </a:t>
            </a:r>
            <a:r>
              <a:rPr lang="en-US" sz="4400" dirty="0" err="1"/>
              <a:t>OpenIE</a:t>
            </a:r>
            <a:r>
              <a:rPr lang="en-US" sz="4400" dirty="0"/>
              <a:t> Across </a:t>
            </a:r>
            <a:br>
              <a:rPr lang="en-US" sz="4400" dirty="0"/>
            </a:br>
            <a:r>
              <a:rPr lang="en-US" sz="4400" dirty="0"/>
              <a:t>Websites (Preliminary Results)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309271-4FF2-C74A-A917-6E8F78B89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7107" y="425540"/>
            <a:ext cx="890652" cy="12378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D28B44-7FBA-0A4A-9558-012B1044D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0848" y="425540"/>
            <a:ext cx="924474" cy="12378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DCF24C-8770-0D4C-8A51-1E5B21FF06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1500" y="423492"/>
            <a:ext cx="912104" cy="123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5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Ceres: Open Knowledge Extraction and QA from Semi-Structured Web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38ABCE-66B8-3148-BE7B-1FD4C47686FA}"/>
              </a:ext>
            </a:extLst>
          </p:cNvPr>
          <p:cNvSpPr/>
          <p:nvPr/>
        </p:nvSpPr>
        <p:spPr>
          <a:xfrm>
            <a:off x="1567544" y="2506608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ClosedIE</a:t>
            </a:r>
            <a:endParaRPr lang="en-US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10999C-ACDA-AB49-8231-4E8781D9DCE7}"/>
              </a:ext>
            </a:extLst>
          </p:cNvPr>
          <p:cNvSpPr/>
          <p:nvPr/>
        </p:nvSpPr>
        <p:spPr>
          <a:xfrm>
            <a:off x="1567544" y="4094912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OpenIE</a:t>
            </a:r>
            <a:endParaRPr lang="en-US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FCA55F-DD06-3249-AA85-07E45FE3EC95}"/>
              </a:ext>
            </a:extLst>
          </p:cNvPr>
          <p:cNvSpPr/>
          <p:nvPr/>
        </p:nvSpPr>
        <p:spPr>
          <a:xfrm>
            <a:off x="4129312" y="3413118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Schema</a:t>
            </a:r>
            <a:br>
              <a:rPr lang="en-US" sz="2400" dirty="0"/>
            </a:br>
            <a:r>
              <a:rPr lang="en-US" sz="2400" dirty="0"/>
              <a:t>Alignment</a:t>
            </a:r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06FAB108-B9E8-7D40-9E97-F9160CF37EB5}"/>
              </a:ext>
            </a:extLst>
          </p:cNvPr>
          <p:cNvSpPr/>
          <p:nvPr/>
        </p:nvSpPr>
        <p:spPr>
          <a:xfrm>
            <a:off x="6705599" y="2399642"/>
            <a:ext cx="1611086" cy="1291771"/>
          </a:xfrm>
          <a:prstGeom prst="can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Knowledge </a:t>
            </a:r>
            <a:br>
              <a:rPr lang="en-US" sz="2400" dirty="0"/>
            </a:br>
            <a:r>
              <a:rPr lang="en-US" sz="2400" dirty="0"/>
              <a:t>Graph</a:t>
            </a:r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id="{8B789E92-34D4-0845-B979-96FBECD12EF9}"/>
              </a:ext>
            </a:extLst>
          </p:cNvPr>
          <p:cNvSpPr/>
          <p:nvPr/>
        </p:nvSpPr>
        <p:spPr>
          <a:xfrm>
            <a:off x="6705598" y="3884454"/>
            <a:ext cx="1611087" cy="1291771"/>
          </a:xfrm>
          <a:prstGeom prst="can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Open KG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1C494E-7156-3B4F-BCD5-E48430EB9623}"/>
              </a:ext>
            </a:extLst>
          </p:cNvPr>
          <p:cNvSpPr/>
          <p:nvPr/>
        </p:nvSpPr>
        <p:spPr>
          <a:xfrm>
            <a:off x="9165771" y="3285013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Search/QA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B8CE142-8C9D-0347-9707-3F0800F3C89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3772" y="4187242"/>
            <a:ext cx="813788" cy="3140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6A8BD86-CA78-7A4D-8411-800F26BB60B2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3323771" y="4530339"/>
            <a:ext cx="338182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5C0AA93-C156-BF44-9DBB-7078A8DE7995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5871028" y="3045528"/>
            <a:ext cx="834571" cy="35923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33A5788-AE83-E749-B7C5-7131079800A9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8316685" y="3045527"/>
            <a:ext cx="849086" cy="645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1E1E5FE-AB3B-7742-A163-F4EAC77C3694}"/>
              </a:ext>
            </a:extLst>
          </p:cNvPr>
          <p:cNvCxnSpPr>
            <a:cxnSpLocks/>
            <a:stCxn id="26" idx="4"/>
            <a:endCxn id="27" idx="1"/>
          </p:cNvCxnSpPr>
          <p:nvPr/>
        </p:nvCxnSpPr>
        <p:spPr>
          <a:xfrm flipV="1">
            <a:off x="8316685" y="3691413"/>
            <a:ext cx="849086" cy="8389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7EE50FD-2E78-5B41-8DEE-6D023162F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01ECEE-C80F-DC43-982B-D205C26A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6" y="4954421"/>
            <a:ext cx="1869886" cy="1368757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49F70AE-6E35-1042-A43F-1513BD04AA70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3323771" y="3045528"/>
            <a:ext cx="338182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2437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33304" cy="1450757"/>
          </a:xfrm>
        </p:spPr>
        <p:txBody>
          <a:bodyPr/>
          <a:lstStyle/>
          <a:p>
            <a:r>
              <a:rPr lang="en-US" dirty="0"/>
              <a:t>Relation Alignment—Motivation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74A3F9-D805-714F-A274-DEEE94734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618" y="2706624"/>
            <a:ext cx="3884492" cy="35272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54B065-AAB7-DB41-B773-BF6C941748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623"/>
          <a:stretch/>
        </p:blipFill>
        <p:spPr>
          <a:xfrm>
            <a:off x="6351016" y="2706624"/>
            <a:ext cx="4775200" cy="3384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655F556-C173-BD4B-AA62-5C12C9C6FB20}"/>
              </a:ext>
            </a:extLst>
          </p:cNvPr>
          <p:cNvSpPr/>
          <p:nvPr/>
        </p:nvSpPr>
        <p:spPr>
          <a:xfrm>
            <a:off x="7354956" y="4797691"/>
            <a:ext cx="2461128" cy="405245"/>
          </a:xfrm>
          <a:prstGeom prst="rect">
            <a:avLst/>
          </a:prstGeom>
          <a:noFill/>
          <a:ln w="825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828;p81">
            <a:extLst>
              <a:ext uri="{FF2B5EF4-FFF2-40B4-BE49-F238E27FC236}">
                <a16:creationId xmlns:a16="http://schemas.microsoft.com/office/drawing/2014/main" id="{45A6FB46-E647-7E45-ABB0-DD55D5D2F8AC}"/>
              </a:ext>
            </a:extLst>
          </p:cNvPr>
          <p:cNvSpPr txBox="1"/>
          <p:nvPr/>
        </p:nvSpPr>
        <p:spPr>
          <a:xfrm>
            <a:off x="1555284" y="1900307"/>
            <a:ext cx="9570932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Are they the same relationship?—Important for </a:t>
            </a:r>
            <a:r>
              <a:rPr lang="en" sz="3200" dirty="0" err="1"/>
              <a:t>OpenIE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7988768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33304" cy="1450757"/>
          </a:xfrm>
        </p:spPr>
        <p:txBody>
          <a:bodyPr/>
          <a:lstStyle/>
          <a:p>
            <a:r>
              <a:rPr lang="en-US" dirty="0"/>
              <a:t>Relation Alignment—More Intuition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70DA921-4935-7A4E-B7DB-EC8773E77616}"/>
              </a:ext>
            </a:extLst>
          </p:cNvPr>
          <p:cNvSpPr/>
          <p:nvPr/>
        </p:nvSpPr>
        <p:spPr>
          <a:xfrm>
            <a:off x="2444413" y="3188532"/>
            <a:ext cx="638735" cy="60431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23885A-F07A-814F-9A3B-E5611CC6EE50}"/>
              </a:ext>
            </a:extLst>
          </p:cNvPr>
          <p:cNvSpPr/>
          <p:nvPr/>
        </p:nvSpPr>
        <p:spPr>
          <a:xfrm>
            <a:off x="4399769" y="3182486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16F254-F5C3-414B-BB44-9821826DADB6}"/>
              </a:ext>
            </a:extLst>
          </p:cNvPr>
          <p:cNvSpPr/>
          <p:nvPr/>
        </p:nvSpPr>
        <p:spPr>
          <a:xfrm>
            <a:off x="2444413" y="4135857"/>
            <a:ext cx="638735" cy="60431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F6D267-BA93-8241-8A36-7F00C537F7F6}"/>
              </a:ext>
            </a:extLst>
          </p:cNvPr>
          <p:cNvSpPr/>
          <p:nvPr/>
        </p:nvSpPr>
        <p:spPr>
          <a:xfrm>
            <a:off x="4387440" y="4145134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4C98DD9-105B-6441-98CA-46D7FB0686D3}"/>
              </a:ext>
            </a:extLst>
          </p:cNvPr>
          <p:cNvSpPr/>
          <p:nvPr/>
        </p:nvSpPr>
        <p:spPr>
          <a:xfrm>
            <a:off x="1685676" y="2416994"/>
            <a:ext cx="638735" cy="60431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P2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FD058BF-0F2B-4A42-AD02-9DC10F167D50}"/>
              </a:ext>
            </a:extLst>
          </p:cNvPr>
          <p:cNvCxnSpPr>
            <a:stCxn id="12" idx="4"/>
            <a:endCxn id="14" idx="0"/>
          </p:cNvCxnSpPr>
          <p:nvPr/>
        </p:nvCxnSpPr>
        <p:spPr>
          <a:xfrm>
            <a:off x="2763781" y="3792841"/>
            <a:ext cx="0" cy="3430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4C62890-CE2B-A145-AB7C-DB71C7CB7279}"/>
              </a:ext>
            </a:extLst>
          </p:cNvPr>
          <p:cNvSpPr txBox="1"/>
          <p:nvPr/>
        </p:nvSpPr>
        <p:spPr>
          <a:xfrm>
            <a:off x="1850695" y="3721975"/>
            <a:ext cx="9474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“Full cast and crew”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56E263A-5849-6942-AE33-B11BC7431AB8}"/>
              </a:ext>
            </a:extLst>
          </p:cNvPr>
          <p:cNvCxnSpPr>
            <a:cxnSpLocks/>
            <a:stCxn id="12" idx="1"/>
            <a:endCxn id="16" idx="5"/>
          </p:cNvCxnSpPr>
          <p:nvPr/>
        </p:nvCxnSpPr>
        <p:spPr>
          <a:xfrm flipH="1" flipV="1">
            <a:off x="2230870" y="2932805"/>
            <a:ext cx="307085" cy="3442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4C29D5C-8801-4644-9A8E-ED7FCF00CFAB}"/>
              </a:ext>
            </a:extLst>
          </p:cNvPr>
          <p:cNvSpPr txBox="1"/>
          <p:nvPr/>
        </p:nvSpPr>
        <p:spPr>
          <a:xfrm>
            <a:off x="1672074" y="3116959"/>
            <a:ext cx="1080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“Cast:”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73891A-5728-504D-82B0-FF302724D1AF}"/>
              </a:ext>
            </a:extLst>
          </p:cNvPr>
          <p:cNvCxnSpPr>
            <a:cxnSpLocks/>
            <a:stCxn id="12" idx="6"/>
            <a:endCxn id="13" idx="2"/>
          </p:cNvCxnSpPr>
          <p:nvPr/>
        </p:nvCxnSpPr>
        <p:spPr>
          <a:xfrm flipV="1">
            <a:off x="3083149" y="3484641"/>
            <a:ext cx="1316621" cy="604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C63DB63-E58D-F94B-BF54-5F315D53392F}"/>
              </a:ext>
            </a:extLst>
          </p:cNvPr>
          <p:cNvCxnSpPr>
            <a:cxnSpLocks/>
            <a:stCxn id="14" idx="6"/>
            <a:endCxn id="15" idx="2"/>
          </p:cNvCxnSpPr>
          <p:nvPr/>
        </p:nvCxnSpPr>
        <p:spPr>
          <a:xfrm>
            <a:off x="3083148" y="4438012"/>
            <a:ext cx="1304292" cy="927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4017D12-B855-5F4A-BC86-37CFEB189F0D}"/>
              </a:ext>
            </a:extLst>
          </p:cNvPr>
          <p:cNvCxnSpPr>
            <a:cxnSpLocks/>
            <a:stCxn id="13" idx="4"/>
            <a:endCxn id="15" idx="0"/>
          </p:cNvCxnSpPr>
          <p:nvPr/>
        </p:nvCxnSpPr>
        <p:spPr>
          <a:xfrm flipH="1">
            <a:off x="4706808" y="3786796"/>
            <a:ext cx="12329" cy="3583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793576A-EA26-B64E-8857-472BE5BB4D1E}"/>
              </a:ext>
            </a:extLst>
          </p:cNvPr>
          <p:cNvSpPr txBox="1"/>
          <p:nvPr/>
        </p:nvSpPr>
        <p:spPr>
          <a:xfrm>
            <a:off x="4932634" y="3879647"/>
            <a:ext cx="8675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film.actor</a:t>
            </a:r>
            <a:endParaRPr lang="en-US" sz="10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96472A-197B-F84D-9448-83B6890A3881}"/>
              </a:ext>
            </a:extLst>
          </p:cNvPr>
          <p:cNvSpPr/>
          <p:nvPr/>
        </p:nvSpPr>
        <p:spPr>
          <a:xfrm>
            <a:off x="5038504" y="5085039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DBB368-86F3-9945-A698-FEC242E9524D}"/>
              </a:ext>
            </a:extLst>
          </p:cNvPr>
          <p:cNvSpPr txBox="1"/>
          <p:nvPr/>
        </p:nvSpPr>
        <p:spPr>
          <a:xfrm>
            <a:off x="5217731" y="4670040"/>
            <a:ext cx="10182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film.director</a:t>
            </a:r>
            <a:endParaRPr lang="en-US" sz="105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5BEBFE3-6F1D-6646-BBBD-55715CC83391}"/>
              </a:ext>
            </a:extLst>
          </p:cNvPr>
          <p:cNvCxnSpPr>
            <a:cxnSpLocks/>
            <a:stCxn id="25" idx="0"/>
            <a:endCxn id="15" idx="5"/>
          </p:cNvCxnSpPr>
          <p:nvPr/>
        </p:nvCxnSpPr>
        <p:spPr>
          <a:xfrm flipH="1" flipV="1">
            <a:off x="4932634" y="4660945"/>
            <a:ext cx="425237" cy="424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84C6EFA-6521-B642-9807-43591780C636}"/>
              </a:ext>
            </a:extLst>
          </p:cNvPr>
          <p:cNvSpPr/>
          <p:nvPr/>
        </p:nvSpPr>
        <p:spPr>
          <a:xfrm>
            <a:off x="5903814" y="3879647"/>
            <a:ext cx="101822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film.director</a:t>
            </a:r>
            <a:endParaRPr lang="en-US" sz="10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C39EC9F-6FAF-494D-AC12-03278FABC4AC}"/>
              </a:ext>
            </a:extLst>
          </p:cNvPr>
          <p:cNvSpPr/>
          <p:nvPr/>
        </p:nvSpPr>
        <p:spPr>
          <a:xfrm>
            <a:off x="3852312" y="5085039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3CB222-1105-F74E-A303-66E4AA1D0BBB}"/>
              </a:ext>
            </a:extLst>
          </p:cNvPr>
          <p:cNvSpPr txBox="1"/>
          <p:nvPr/>
        </p:nvSpPr>
        <p:spPr>
          <a:xfrm>
            <a:off x="3168241" y="4697793"/>
            <a:ext cx="10182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film.director</a:t>
            </a:r>
            <a:endParaRPr lang="en-US" sz="105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12BB118-0776-2C4F-9E29-231EA7B86F1A}"/>
              </a:ext>
            </a:extLst>
          </p:cNvPr>
          <p:cNvCxnSpPr>
            <a:cxnSpLocks/>
            <a:stCxn id="29" idx="0"/>
            <a:endCxn id="15" idx="3"/>
          </p:cNvCxnSpPr>
          <p:nvPr/>
        </p:nvCxnSpPr>
        <p:spPr>
          <a:xfrm flipV="1">
            <a:off x="4171679" y="4660945"/>
            <a:ext cx="309302" cy="424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5029318-CF0A-3F41-95DE-B7C9EA884A9B}"/>
              </a:ext>
            </a:extLst>
          </p:cNvPr>
          <p:cNvSpPr txBox="1"/>
          <p:nvPr/>
        </p:nvSpPr>
        <p:spPr>
          <a:xfrm>
            <a:off x="2388038" y="2437095"/>
            <a:ext cx="10967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err="1"/>
              <a:t>OpenIE</a:t>
            </a:r>
            <a:endParaRPr lang="en-US" sz="1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1D86EE-C858-174D-844F-F77B6F11B98D}"/>
              </a:ext>
            </a:extLst>
          </p:cNvPr>
          <p:cNvSpPr txBox="1"/>
          <p:nvPr/>
        </p:nvSpPr>
        <p:spPr>
          <a:xfrm>
            <a:off x="4506093" y="2447785"/>
            <a:ext cx="54373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KB</a:t>
            </a:r>
            <a:endParaRPr lang="en-US" sz="18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ABF795A-4474-214E-A108-A8F51541EE1B}"/>
              </a:ext>
            </a:extLst>
          </p:cNvPr>
          <p:cNvSpPr/>
          <p:nvPr/>
        </p:nvSpPr>
        <p:spPr>
          <a:xfrm>
            <a:off x="7956890" y="2836302"/>
            <a:ext cx="930031" cy="2045368"/>
          </a:xfrm>
          <a:prstGeom prst="ellipse">
            <a:avLst/>
          </a:prstGeom>
          <a:gradFill flip="none" rotWithShape="1">
            <a:gsLst>
              <a:gs pos="64000">
                <a:schemeClr val="accent1">
                  <a:tint val="66000"/>
                  <a:satMod val="160000"/>
                </a:schemeClr>
              </a:gs>
              <a:gs pos="0">
                <a:schemeClr val="accent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FF5405B-D97D-294D-89B4-30777CDFE23B}"/>
              </a:ext>
            </a:extLst>
          </p:cNvPr>
          <p:cNvCxnSpPr>
            <a:cxnSpLocks/>
          </p:cNvCxnSpPr>
          <p:nvPr/>
        </p:nvCxnSpPr>
        <p:spPr>
          <a:xfrm>
            <a:off x="7931087" y="3649301"/>
            <a:ext cx="100107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A98A6FE-E0C7-BE49-90B5-6F4639590F54}"/>
              </a:ext>
            </a:extLst>
          </p:cNvPr>
          <p:cNvCxnSpPr>
            <a:cxnSpLocks/>
          </p:cNvCxnSpPr>
          <p:nvPr/>
        </p:nvCxnSpPr>
        <p:spPr>
          <a:xfrm>
            <a:off x="7971428" y="4520164"/>
            <a:ext cx="9278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173C95B-AF2D-B34C-8DB8-DB83DCE963A6}"/>
              </a:ext>
            </a:extLst>
          </p:cNvPr>
          <p:cNvSpPr txBox="1"/>
          <p:nvPr/>
        </p:nvSpPr>
        <p:spPr>
          <a:xfrm>
            <a:off x="7440890" y="3203622"/>
            <a:ext cx="2069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Both entities known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41CFFF-2792-8F4C-9CCA-D941ACCD3902}"/>
              </a:ext>
            </a:extLst>
          </p:cNvPr>
          <p:cNvSpPr txBox="1"/>
          <p:nvPr/>
        </p:nvSpPr>
        <p:spPr>
          <a:xfrm>
            <a:off x="7440890" y="3884878"/>
            <a:ext cx="210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entity unknown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BE3BB2-1701-1743-9D97-B036954B7531}"/>
              </a:ext>
            </a:extLst>
          </p:cNvPr>
          <p:cNvSpPr txBox="1"/>
          <p:nvPr/>
        </p:nvSpPr>
        <p:spPr>
          <a:xfrm>
            <a:off x="7252100" y="4492072"/>
            <a:ext cx="2339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Both entities unknown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F93B57-F828-9B43-8E14-4F8F5BEA3EDE}"/>
              </a:ext>
            </a:extLst>
          </p:cNvPr>
          <p:cNvSpPr txBox="1"/>
          <p:nvPr/>
        </p:nvSpPr>
        <p:spPr>
          <a:xfrm>
            <a:off x="9896549" y="3786796"/>
            <a:ext cx="2078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Neighbor’s power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6BDA4B4-7C40-D64B-9710-C8E0244C16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96" r="24705" b="46745"/>
          <a:stretch/>
        </p:blipFill>
        <p:spPr>
          <a:xfrm>
            <a:off x="10383815" y="2141682"/>
            <a:ext cx="993019" cy="120632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C7CDE35-144E-F248-B45E-2EDDF44952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19" r="34981"/>
          <a:stretch/>
        </p:blipFill>
        <p:spPr>
          <a:xfrm>
            <a:off x="10383815" y="4499679"/>
            <a:ext cx="993019" cy="1202799"/>
          </a:xfrm>
          <a:prstGeom prst="rect">
            <a:avLst/>
          </a:prstGeom>
        </p:spPr>
      </p:pic>
      <p:sp>
        <p:nvSpPr>
          <p:cNvPr id="44" name="L-Shape 43">
            <a:extLst>
              <a:ext uri="{FF2B5EF4-FFF2-40B4-BE49-F238E27FC236}">
                <a16:creationId xmlns:a16="http://schemas.microsoft.com/office/drawing/2014/main" id="{76D65CB4-2DFA-3A4F-8EE4-FD9E9B1033B4}"/>
              </a:ext>
            </a:extLst>
          </p:cNvPr>
          <p:cNvSpPr/>
          <p:nvPr/>
        </p:nvSpPr>
        <p:spPr>
          <a:xfrm rot="19012827">
            <a:off x="9208242" y="3411543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-Shape 44">
            <a:extLst>
              <a:ext uri="{FF2B5EF4-FFF2-40B4-BE49-F238E27FC236}">
                <a16:creationId xmlns:a16="http://schemas.microsoft.com/office/drawing/2014/main" id="{DC1EFE87-4189-8644-A2A6-83AFC91C23B0}"/>
              </a:ext>
            </a:extLst>
          </p:cNvPr>
          <p:cNvSpPr/>
          <p:nvPr/>
        </p:nvSpPr>
        <p:spPr>
          <a:xfrm rot="19012827">
            <a:off x="9172752" y="4090035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4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5" grpId="0" animBg="1"/>
      <p:bldP spid="26" grpId="0"/>
      <p:bldP spid="28" grpId="0"/>
      <p:bldP spid="29" grpId="0" animBg="1"/>
      <p:bldP spid="30" grpId="0"/>
      <p:bldP spid="35" grpId="0" animBg="1"/>
      <p:bldP spid="38" grpId="0"/>
      <p:bldP spid="39" grpId="0"/>
      <p:bldP spid="40" grpId="0"/>
      <p:bldP spid="41" grpId="0"/>
      <p:bldP spid="44" grpId="0" animBg="1"/>
      <p:bldP spid="4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2E13DD-041A-AF43-80D5-E47E2F73E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146" y="2991781"/>
            <a:ext cx="3314700" cy="2921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532DA2-DAE2-0B43-918C-506FCDDA4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196" y="2190919"/>
            <a:ext cx="3530600" cy="584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0C585C-FD5B-9F40-B0B3-1568DE1FAC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70"/>
          <a:stretch/>
        </p:blipFill>
        <p:spPr>
          <a:xfrm>
            <a:off x="4683796" y="2067661"/>
            <a:ext cx="6766560" cy="2532956"/>
          </a:xfrm>
          <a:prstGeom prst="rect">
            <a:avLst/>
          </a:prstGeom>
        </p:spPr>
      </p:pic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2D076C5-C756-9F4D-ACA5-280BD78EE478}"/>
              </a:ext>
            </a:extLst>
          </p:cNvPr>
          <p:cNvSpPr/>
          <p:nvPr/>
        </p:nvSpPr>
        <p:spPr>
          <a:xfrm>
            <a:off x="4794286" y="5110649"/>
            <a:ext cx="2176272" cy="914400"/>
          </a:xfrm>
          <a:prstGeom prst="wedgeRectCallout">
            <a:avLst>
              <a:gd name="adj1" fmla="val -37416"/>
              <a:gd name="adj2" fmla="val -1044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Alignment between existing relations and predicted relation</a:t>
            </a:r>
          </a:p>
        </p:txBody>
      </p:sp>
      <p:sp>
        <p:nvSpPr>
          <p:cNvPr id="34" name="Rectangular Callout 33">
            <a:extLst>
              <a:ext uri="{FF2B5EF4-FFF2-40B4-BE49-F238E27FC236}">
                <a16:creationId xmlns:a16="http://schemas.microsoft.com/office/drawing/2014/main" id="{3624B260-5BEA-C349-95A6-FE9D5CCA4A0E}"/>
              </a:ext>
            </a:extLst>
          </p:cNvPr>
          <p:cNvSpPr/>
          <p:nvPr/>
        </p:nvSpPr>
        <p:spPr>
          <a:xfrm>
            <a:off x="7753894" y="5110649"/>
            <a:ext cx="2380488" cy="914400"/>
          </a:xfrm>
          <a:prstGeom prst="wedgeRectCallout">
            <a:avLst>
              <a:gd name="adj1" fmla="val 40736"/>
              <a:gd name="adj2" fmla="val -1034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Consistency between object’s neighbors and predicted relation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BBC48A0-03D2-F348-B859-B73C62884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64" y="29708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OpenKI</a:t>
            </a:r>
            <a:r>
              <a:rPr lang="en-US" dirty="0"/>
              <a:t>: Universal Schema to Cluster </a:t>
            </a:r>
            <a:r>
              <a:rPr lang="en-US" dirty="0" err="1"/>
              <a:t>OpenIE</a:t>
            </a:r>
            <a:r>
              <a:rPr lang="en-US" dirty="0"/>
              <a:t> Predicates </a:t>
            </a:r>
            <a:r>
              <a:rPr lang="en-US" sz="4000" dirty="0"/>
              <a:t>[NAACL’19]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691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15231"/>
            <a:ext cx="9946434" cy="436728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b="1" i="1" dirty="0"/>
              <a:t>Rich</a:t>
            </a:r>
            <a:r>
              <a:rPr lang="en-US" sz="3600" dirty="0"/>
              <a:t> Graph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Comprehensive ontology on a few verticals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Rich data collected from a few sources in each vertical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Wiki (Wikipedia, </a:t>
            </a:r>
            <a:r>
              <a:rPr lang="en-US" sz="3200" dirty="0" err="1"/>
              <a:t>WikiData</a:t>
            </a:r>
            <a:r>
              <a:rPr lang="en-US" sz="3200" dirty="0"/>
              <a:t>) to cover the rest of verticals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Example: Freebase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1500 types, 35K predicates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130M entities, 2.3B triples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755" y="300028"/>
            <a:ext cx="9442036" cy="1450757"/>
          </a:xfrm>
        </p:spPr>
        <p:txBody>
          <a:bodyPr/>
          <a:lstStyle/>
          <a:p>
            <a:r>
              <a:rPr lang="en-US" dirty="0"/>
              <a:t>Knowledge Graph Type I: Rich Graph</a:t>
            </a:r>
          </a:p>
        </p:txBody>
      </p:sp>
    </p:spTree>
    <p:extLst>
      <p:ext uri="{BB962C8B-B14F-4D97-AF65-F5344CB8AC3E}">
        <p14:creationId xmlns:p14="http://schemas.microsoft.com/office/powerpoint/2010/main" val="19642577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7C66E8-132D-2D42-8A18-5B735E62B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802" y="2857629"/>
            <a:ext cx="6359379" cy="201602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278532B-29FA-DC47-905B-08570BBF8B7D}"/>
              </a:ext>
            </a:extLst>
          </p:cNvPr>
          <p:cNvSpPr/>
          <p:nvPr/>
        </p:nvSpPr>
        <p:spPr>
          <a:xfrm>
            <a:off x="10209897" y="2857629"/>
            <a:ext cx="930031" cy="2045368"/>
          </a:xfrm>
          <a:prstGeom prst="ellipse">
            <a:avLst/>
          </a:prstGeom>
          <a:gradFill flip="none" rotWithShape="1">
            <a:gsLst>
              <a:gs pos="64000">
                <a:schemeClr val="accent1">
                  <a:tint val="66000"/>
                  <a:satMod val="160000"/>
                </a:schemeClr>
              </a:gs>
              <a:gs pos="0">
                <a:schemeClr val="accent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7A8E05-B3A5-334A-BB03-816F6960A57F}"/>
              </a:ext>
            </a:extLst>
          </p:cNvPr>
          <p:cNvCxnSpPr>
            <a:cxnSpLocks/>
          </p:cNvCxnSpPr>
          <p:nvPr/>
        </p:nvCxnSpPr>
        <p:spPr>
          <a:xfrm>
            <a:off x="10184094" y="3670628"/>
            <a:ext cx="100107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180AD1-2491-7548-BF68-D0A6AF8C3DC7}"/>
              </a:ext>
            </a:extLst>
          </p:cNvPr>
          <p:cNvCxnSpPr>
            <a:cxnSpLocks/>
          </p:cNvCxnSpPr>
          <p:nvPr/>
        </p:nvCxnSpPr>
        <p:spPr>
          <a:xfrm>
            <a:off x="10224435" y="4541491"/>
            <a:ext cx="9278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F0CE96E-812D-4241-AAAF-34CEB54256E2}"/>
              </a:ext>
            </a:extLst>
          </p:cNvPr>
          <p:cNvSpPr txBox="1"/>
          <p:nvPr/>
        </p:nvSpPr>
        <p:spPr>
          <a:xfrm>
            <a:off x="10030359" y="3222671"/>
            <a:ext cx="1317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Both known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EE425C-05C6-064B-BB5C-691FA88A0065}"/>
              </a:ext>
            </a:extLst>
          </p:cNvPr>
          <p:cNvSpPr txBox="1"/>
          <p:nvPr/>
        </p:nvSpPr>
        <p:spPr>
          <a:xfrm>
            <a:off x="9976571" y="3887432"/>
            <a:ext cx="1504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unknown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B385F-4CE8-0C44-AE6A-84E3D2B8143F}"/>
              </a:ext>
            </a:extLst>
          </p:cNvPr>
          <p:cNvSpPr txBox="1"/>
          <p:nvPr/>
        </p:nvSpPr>
        <p:spPr>
          <a:xfrm>
            <a:off x="9894537" y="4506016"/>
            <a:ext cx="156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Both unknown</a:t>
            </a:r>
          </a:p>
        </p:txBody>
      </p:sp>
      <p:sp>
        <p:nvSpPr>
          <p:cNvPr id="16" name="L-Shape 15">
            <a:extLst>
              <a:ext uri="{FF2B5EF4-FFF2-40B4-BE49-F238E27FC236}">
                <a16:creationId xmlns:a16="http://schemas.microsoft.com/office/drawing/2014/main" id="{43EE4391-0F7B-984F-B6E4-D004BD4FF4FA}"/>
              </a:ext>
            </a:extLst>
          </p:cNvPr>
          <p:cNvSpPr/>
          <p:nvPr/>
        </p:nvSpPr>
        <p:spPr>
          <a:xfrm rot="19012827">
            <a:off x="11310419" y="3432870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48A92DB0-937B-3E40-83DE-D6BD455BC92D}"/>
              </a:ext>
            </a:extLst>
          </p:cNvPr>
          <p:cNvSpPr/>
          <p:nvPr/>
        </p:nvSpPr>
        <p:spPr>
          <a:xfrm rot="19012827">
            <a:off x="11274929" y="4111362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4F8301C-40D2-D145-B4A3-17350341E327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8998917" y="3187408"/>
            <a:ext cx="977654" cy="8846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ular Callout 20">
            <a:extLst>
              <a:ext uri="{FF2B5EF4-FFF2-40B4-BE49-F238E27FC236}">
                <a16:creationId xmlns:a16="http://schemas.microsoft.com/office/drawing/2014/main" id="{D45797CE-55B5-AF46-9766-02B2DB111BC8}"/>
              </a:ext>
            </a:extLst>
          </p:cNvPr>
          <p:cNvSpPr/>
          <p:nvPr/>
        </p:nvSpPr>
        <p:spPr>
          <a:xfrm>
            <a:off x="593889" y="4902998"/>
            <a:ext cx="1941921" cy="649390"/>
          </a:xfrm>
          <a:prstGeom prst="wedgeRectCallout">
            <a:avLst>
              <a:gd name="adj1" fmla="val 85432"/>
              <a:gd name="adj2" fmla="val -207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Consider neighbors help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FE92A94-59EE-204A-8619-894076DC4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64" y="29708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OpenKI</a:t>
            </a:r>
            <a:r>
              <a:rPr lang="en-US" dirty="0"/>
              <a:t>: Universal Schema to Cluster </a:t>
            </a:r>
            <a:r>
              <a:rPr lang="en-US" dirty="0" err="1"/>
              <a:t>OpenIE</a:t>
            </a:r>
            <a:r>
              <a:rPr lang="en-US" dirty="0"/>
              <a:t> Predicates </a:t>
            </a:r>
            <a:r>
              <a:rPr lang="en-US" sz="4000" dirty="0"/>
              <a:t>[NAACL’19]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468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AE8913C-DE84-6949-9C80-D14B72307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82796" y="747752"/>
            <a:ext cx="8146997" cy="6110248"/>
          </a:xfr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6AACA26-2271-F645-AB9D-171CE8B95DD5}"/>
              </a:ext>
            </a:extLst>
          </p:cNvPr>
          <p:cNvSpPr/>
          <p:nvPr/>
        </p:nvSpPr>
        <p:spPr>
          <a:xfrm>
            <a:off x="5087983" y="1565449"/>
            <a:ext cx="1340559" cy="127618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Film.Genre</a:t>
            </a:r>
            <a:endParaRPr lang="en-US" sz="12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CDCA09-4C0F-C24F-ABF8-F816AA892A92}"/>
              </a:ext>
            </a:extLst>
          </p:cNvPr>
          <p:cNvSpPr/>
          <p:nvPr/>
        </p:nvSpPr>
        <p:spPr>
          <a:xfrm>
            <a:off x="7135906" y="1846857"/>
            <a:ext cx="1801906" cy="99477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Film.Actor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B277767-8119-1D4C-A86A-F4EE94B52E10}"/>
              </a:ext>
            </a:extLst>
          </p:cNvPr>
          <p:cNvSpPr/>
          <p:nvPr/>
        </p:nvSpPr>
        <p:spPr>
          <a:xfrm>
            <a:off x="8364560" y="1426871"/>
            <a:ext cx="1474695" cy="1952897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Film</a:t>
            </a:r>
          </a:p>
          <a:p>
            <a:pPr algn="ctr"/>
            <a:r>
              <a:rPr lang="en-US" dirty="0"/>
              <a:t>Writer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82044D6-76E4-0A49-9391-1BFD5EED4592}"/>
              </a:ext>
            </a:extLst>
          </p:cNvPr>
          <p:cNvSpPr/>
          <p:nvPr/>
        </p:nvSpPr>
        <p:spPr>
          <a:xfrm>
            <a:off x="8241620" y="1565449"/>
            <a:ext cx="1592357" cy="20293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Film</a:t>
            </a:r>
          </a:p>
          <a:p>
            <a:pPr algn="ctr"/>
            <a:r>
              <a:rPr lang="en-US" dirty="0"/>
              <a:t>Director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996C8B-ED6B-BA4E-961C-2C916EAA6B08}"/>
              </a:ext>
            </a:extLst>
          </p:cNvPr>
          <p:cNvSpPr/>
          <p:nvPr/>
        </p:nvSpPr>
        <p:spPr>
          <a:xfrm>
            <a:off x="6268187" y="5275077"/>
            <a:ext cx="1002189" cy="80239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/>
              <a:t>Film.Actor</a:t>
            </a:r>
            <a:endParaRPr lang="en-US" sz="8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C382939-8E43-134D-8ADB-EE1EE8330C91}"/>
              </a:ext>
            </a:extLst>
          </p:cNvPr>
          <p:cNvSpPr/>
          <p:nvPr/>
        </p:nvSpPr>
        <p:spPr>
          <a:xfrm>
            <a:off x="6502573" y="3379768"/>
            <a:ext cx="1154623" cy="89457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TV</a:t>
            </a:r>
          </a:p>
          <a:p>
            <a:pPr algn="ctr"/>
            <a:r>
              <a:rPr lang="en-US" dirty="0"/>
              <a:t>Writer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BECE8B-DD0D-9347-B67B-90F5BEA7FFF5}"/>
              </a:ext>
            </a:extLst>
          </p:cNvPr>
          <p:cNvSpPr/>
          <p:nvPr/>
        </p:nvSpPr>
        <p:spPr>
          <a:xfrm>
            <a:off x="8403687" y="5383012"/>
            <a:ext cx="1068250" cy="44004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Producer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4A3FEF4-5393-474A-91B2-78C9F5C60789}"/>
              </a:ext>
            </a:extLst>
          </p:cNvPr>
          <p:cNvSpPr/>
          <p:nvPr/>
        </p:nvSpPr>
        <p:spPr>
          <a:xfrm>
            <a:off x="3709852" y="2619070"/>
            <a:ext cx="1319348" cy="1312850"/>
          </a:xfrm>
          <a:prstGeom prst="ellipse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Keywords/</a:t>
            </a:r>
          </a:p>
          <a:p>
            <a:pPr algn="ctr"/>
            <a:r>
              <a:rPr lang="en-US" sz="1200" dirty="0"/>
              <a:t>Themes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18486D5-B1B2-3648-B78D-1E54B8D2C57F}"/>
              </a:ext>
            </a:extLst>
          </p:cNvPr>
          <p:cNvSpPr/>
          <p:nvPr/>
        </p:nvSpPr>
        <p:spPr>
          <a:xfrm>
            <a:off x="8082444" y="3993688"/>
            <a:ext cx="1319348" cy="1017656"/>
          </a:xfrm>
          <a:prstGeom prst="ellipse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Rating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2B7F46E-422F-AA4F-BC8B-9B4D2694A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532" y="125464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OpenKI</a:t>
            </a:r>
            <a:r>
              <a:rPr lang="en-US" dirty="0"/>
              <a:t>: Universal Schema to Cluster </a:t>
            </a:r>
            <a:r>
              <a:rPr lang="en-US" dirty="0" err="1"/>
              <a:t>OpenIE</a:t>
            </a:r>
            <a:r>
              <a:rPr lang="en-US" dirty="0"/>
              <a:t> Predicates </a:t>
            </a:r>
            <a:r>
              <a:rPr lang="en-US" sz="4000" dirty="0"/>
              <a:t>[NAACL’19]</a:t>
            </a:r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66A9FAA-C75F-664D-AC92-B38E4AAA2EEF}"/>
              </a:ext>
            </a:extLst>
          </p:cNvPr>
          <p:cNvSpPr/>
          <p:nvPr/>
        </p:nvSpPr>
        <p:spPr>
          <a:xfrm>
            <a:off x="139521" y="5421282"/>
            <a:ext cx="6363052" cy="14446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Unsupervised pre-training for different granularities</a:t>
            </a:r>
          </a:p>
        </p:txBody>
      </p:sp>
      <p:pic>
        <p:nvPicPr>
          <p:cNvPr id="18" name="Google Shape;169;p26">
            <a:extLst>
              <a:ext uri="{FF2B5EF4-FFF2-40B4-BE49-F238E27FC236}">
                <a16:creationId xmlns:a16="http://schemas.microsoft.com/office/drawing/2014/main" id="{814E68E5-6B23-344F-88A4-9FB4B251998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4970" y="2143380"/>
            <a:ext cx="960831" cy="123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76;p26">
            <a:extLst>
              <a:ext uri="{FF2B5EF4-FFF2-40B4-BE49-F238E27FC236}">
                <a16:creationId xmlns:a16="http://schemas.microsoft.com/office/drawing/2014/main" id="{052ED51C-10F2-0C49-BC0D-C3AB20BFC6F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007" y="2143775"/>
            <a:ext cx="903963" cy="123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A2D1710-C569-AE49-87CD-7B695546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007" y="3367383"/>
            <a:ext cx="923811" cy="12839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6332A51-8818-174C-A51B-09B36CEE55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7702" y="3379373"/>
            <a:ext cx="953687" cy="12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5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DA7EE-B2F0-064D-A8F8-BB956D94A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OpenIE</a:t>
            </a:r>
            <a:r>
              <a:rPr lang="en-US" dirty="0"/>
              <a:t> on Semi-Structured Web Data</a:t>
            </a:r>
          </a:p>
        </p:txBody>
      </p:sp>
      <p:pic>
        <p:nvPicPr>
          <p:cNvPr id="4" name="Google Shape;654;p73">
            <a:extLst>
              <a:ext uri="{FF2B5EF4-FFF2-40B4-BE49-F238E27FC236}">
                <a16:creationId xmlns:a16="http://schemas.microsoft.com/office/drawing/2014/main" id="{1644E459-F13D-0240-8679-9CFA38EC50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6242"/>
          <a:stretch/>
        </p:blipFill>
        <p:spPr>
          <a:xfrm>
            <a:off x="1877473" y="1889307"/>
            <a:ext cx="2170573" cy="44083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655;p73">
            <a:extLst>
              <a:ext uri="{FF2B5EF4-FFF2-40B4-BE49-F238E27FC236}">
                <a16:creationId xmlns:a16="http://schemas.microsoft.com/office/drawing/2014/main" id="{4AA86013-C950-6F42-BAF5-D4C91D3767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72743"/>
              </p:ext>
            </p:extLst>
          </p:nvPr>
        </p:nvGraphicFramePr>
        <p:xfrm>
          <a:off x="4048046" y="1788535"/>
          <a:ext cx="5593051" cy="45700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9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900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8809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A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700"/>
                    </a:p>
                  </a:txBody>
                  <a:tcPr marL="78566" marR="78566" marT="78566" marB="78566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900" b="1" dirty="0">
                        <a:solidFill>
                          <a:srgbClr val="CC0000"/>
                        </a:solidFill>
                      </a:endParaRPr>
                    </a:p>
                  </a:txBody>
                  <a:tcPr marL="78579" marR="78579" marT="39290" marB="39290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1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2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/>
                        <a:t>EXISTING</a:t>
                      </a:r>
                      <a:endParaRPr sz="9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/>
                        <a:t>KNOWLEDGE</a:t>
                      </a:r>
                      <a:endParaRPr sz="900" b="1" dirty="0"/>
                    </a:p>
                  </a:txBody>
                  <a:tcPr marL="78579" marR="78579" marT="39290" marB="39290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3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E</a:t>
                      </a:r>
                      <a:r>
                        <a:rPr lang="en" sz="700" baseline="-25000"/>
                        <a:t>4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700" baseline="-250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...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>
                        <a:solidFill>
                          <a:srgbClr val="CC0000"/>
                        </a:solidFill>
                      </a:endParaRPr>
                    </a:p>
                  </a:txBody>
                  <a:tcPr marL="78579" marR="78579" marT="39290" marB="39290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90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7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700"/>
                    </a:p>
                  </a:txBody>
                  <a:tcPr marL="78566" marR="78566" marT="78566" marB="78566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 err="1"/>
                        <a:t>OpenIE</a:t>
                      </a:r>
                      <a:endParaRPr sz="800" b="1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905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7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700" b="1" dirty="0">
                        <a:solidFill>
                          <a:srgbClr val="CC0000"/>
                        </a:solidFill>
                      </a:endParaRPr>
                    </a:p>
                  </a:txBody>
                  <a:tcPr marL="78579" marR="78579" marT="39290" marB="39290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dirty="0" err="1"/>
                        <a:t>ClosedIE</a:t>
                      </a:r>
                      <a:endParaRPr sz="800" b="1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190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dirty="0"/>
                    </a:p>
                  </a:txBody>
                  <a:tcPr marL="78566" marR="78566" marT="78566" marB="78566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5152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Ceres: Open Knowledge Extraction and QA from Semi-Structured Web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38ABCE-66B8-3148-BE7B-1FD4C47686FA}"/>
              </a:ext>
            </a:extLst>
          </p:cNvPr>
          <p:cNvSpPr/>
          <p:nvPr/>
        </p:nvSpPr>
        <p:spPr>
          <a:xfrm>
            <a:off x="1567544" y="2506608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ClosedIE</a:t>
            </a:r>
            <a:endParaRPr lang="en-US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10999C-ACDA-AB49-8231-4E8781D9DCE7}"/>
              </a:ext>
            </a:extLst>
          </p:cNvPr>
          <p:cNvSpPr/>
          <p:nvPr/>
        </p:nvSpPr>
        <p:spPr>
          <a:xfrm>
            <a:off x="1567544" y="4094912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OpenIE</a:t>
            </a:r>
            <a:endParaRPr lang="en-US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FCA55F-DD06-3249-AA85-07E45FE3EC95}"/>
              </a:ext>
            </a:extLst>
          </p:cNvPr>
          <p:cNvSpPr/>
          <p:nvPr/>
        </p:nvSpPr>
        <p:spPr>
          <a:xfrm>
            <a:off x="4129312" y="3413118"/>
            <a:ext cx="1756228" cy="8128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Schema</a:t>
            </a:r>
            <a:br>
              <a:rPr lang="en-US" sz="2400" dirty="0"/>
            </a:br>
            <a:r>
              <a:rPr lang="en-US" sz="2400" dirty="0"/>
              <a:t>Alignment</a:t>
            </a:r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06FAB108-B9E8-7D40-9E97-F9160CF37EB5}"/>
              </a:ext>
            </a:extLst>
          </p:cNvPr>
          <p:cNvSpPr/>
          <p:nvPr/>
        </p:nvSpPr>
        <p:spPr>
          <a:xfrm>
            <a:off x="6705599" y="2399642"/>
            <a:ext cx="1611086" cy="1291771"/>
          </a:xfrm>
          <a:prstGeom prst="can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Knowledge </a:t>
            </a:r>
            <a:br>
              <a:rPr lang="en-US" sz="2400" dirty="0"/>
            </a:br>
            <a:r>
              <a:rPr lang="en-US" sz="2400" dirty="0"/>
              <a:t>Graph</a:t>
            </a:r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id="{8B789E92-34D4-0845-B979-96FBECD12EF9}"/>
              </a:ext>
            </a:extLst>
          </p:cNvPr>
          <p:cNvSpPr/>
          <p:nvPr/>
        </p:nvSpPr>
        <p:spPr>
          <a:xfrm>
            <a:off x="6705598" y="3884454"/>
            <a:ext cx="1611087" cy="1291771"/>
          </a:xfrm>
          <a:prstGeom prst="can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Open KG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1C494E-7156-3B4F-BCD5-E48430EB9623}"/>
              </a:ext>
            </a:extLst>
          </p:cNvPr>
          <p:cNvSpPr/>
          <p:nvPr/>
        </p:nvSpPr>
        <p:spPr>
          <a:xfrm>
            <a:off x="9165771" y="3285013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Search/QA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B8CE142-8C9D-0347-9707-3F0800F3C89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3772" y="4187242"/>
            <a:ext cx="813788" cy="3140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6A8BD86-CA78-7A4D-8411-800F26BB60B2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3323771" y="4530339"/>
            <a:ext cx="338182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5C0AA93-C156-BF44-9DBB-7078A8DE7995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5871028" y="3045528"/>
            <a:ext cx="834571" cy="35923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33A5788-AE83-E749-B7C5-7131079800A9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8316685" y="3045527"/>
            <a:ext cx="849086" cy="645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1E1E5FE-AB3B-7742-A163-F4EAC77C3694}"/>
              </a:ext>
            </a:extLst>
          </p:cNvPr>
          <p:cNvCxnSpPr>
            <a:cxnSpLocks/>
            <a:stCxn id="26" idx="4"/>
            <a:endCxn id="27" idx="1"/>
          </p:cNvCxnSpPr>
          <p:nvPr/>
        </p:nvCxnSpPr>
        <p:spPr>
          <a:xfrm flipV="1">
            <a:off x="8316685" y="3691413"/>
            <a:ext cx="849086" cy="8389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7EE50FD-2E78-5B41-8DEE-6D023162F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01ECEE-C80F-DC43-982B-D205C26A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6" y="4954421"/>
            <a:ext cx="1869886" cy="1368757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49F70AE-6E35-1042-A43F-1513BD04AA70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3315880" y="2997488"/>
            <a:ext cx="3389719" cy="4804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7146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46BA1-A1D5-2041-8348-D10F58F4C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Prototype: </a:t>
            </a:r>
            <a:r>
              <a:rPr lang="en-US" dirty="0" err="1"/>
              <a:t>Question</a:t>
            </a:r>
            <a:r>
              <a:rPr lang="en-US" dirty="0" err="1">
                <a:sym typeface="Wingdings" pitchFamily="2" charset="2"/>
              </a:rPr>
              <a:t>Predicate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B10EB8-BCBE-024E-A4F1-114241CED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438" y="2043113"/>
            <a:ext cx="10015537" cy="433939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en-US" sz="3500" dirty="0"/>
              <a:t>Easy questions we get right</a:t>
            </a:r>
          </a:p>
          <a:p>
            <a:pPr lvl="1">
              <a:buFont typeface="Wingdings" charset="2"/>
              <a:buChar char="q"/>
            </a:pPr>
            <a:r>
              <a:rPr lang="en-US" sz="2600" dirty="0"/>
              <a:t>“How many calories are there in X” -&gt; </a:t>
            </a:r>
            <a:r>
              <a:rPr lang="en-US" sz="2600" dirty="0" err="1"/>
              <a:t>caloriesPerServing</a:t>
            </a:r>
            <a:endParaRPr lang="en-US" sz="2600" dirty="0"/>
          </a:p>
          <a:p>
            <a:pPr lvl="1">
              <a:buFont typeface="Wingdings" charset="2"/>
              <a:buChar char="q"/>
            </a:pPr>
            <a:r>
              <a:rPr lang="en-US" sz="2600" dirty="0"/>
              <a:t>“Can I eat X while on a low carbohydrates diet?” -&gt; </a:t>
            </a:r>
            <a:r>
              <a:rPr lang="en-US" sz="2600" dirty="0" err="1"/>
              <a:t>carbsPerServing</a:t>
            </a:r>
            <a:endParaRPr lang="en-US" sz="2600" dirty="0"/>
          </a:p>
          <a:p>
            <a:pPr lvl="1">
              <a:buFont typeface="Wingdings" charset="2"/>
              <a:buChar char="q"/>
            </a:pPr>
            <a:r>
              <a:rPr lang="en-US" sz="2600" dirty="0"/>
              <a:t>“Is X </a:t>
            </a:r>
            <a:r>
              <a:rPr lang="en-US" sz="2600" dirty="0" err="1"/>
              <a:t>nonGMO</a:t>
            </a:r>
            <a:r>
              <a:rPr lang="en-US" sz="2600" dirty="0"/>
              <a:t>?” -&gt; </a:t>
            </a:r>
            <a:r>
              <a:rPr lang="en-US" sz="2600" dirty="0" err="1"/>
              <a:t>isGMOFree</a:t>
            </a:r>
            <a:endParaRPr lang="en-US" sz="2600" dirty="0"/>
          </a:p>
          <a:p>
            <a:pPr>
              <a:buFont typeface="Wingdings" charset="2"/>
              <a:buChar char="q"/>
            </a:pPr>
            <a:r>
              <a:rPr lang="en-US" sz="3500" dirty="0"/>
              <a:t>Hard questions we get right</a:t>
            </a:r>
          </a:p>
          <a:p>
            <a:pPr lvl="1">
              <a:buFont typeface="Wingdings" charset="2"/>
              <a:buChar char="q"/>
            </a:pPr>
            <a:r>
              <a:rPr lang="en-US" sz="2600" dirty="0"/>
              <a:t>“Is X OK for people with celiac disease” -&gt; </a:t>
            </a:r>
            <a:r>
              <a:rPr lang="en-US" sz="2600" dirty="0" err="1"/>
              <a:t>isGlutenFree</a:t>
            </a:r>
            <a:endParaRPr lang="en-US" sz="2600" dirty="0"/>
          </a:p>
          <a:p>
            <a:pPr lvl="1">
              <a:buFont typeface="Wingdings" charset="2"/>
              <a:buChar char="q"/>
            </a:pPr>
            <a:r>
              <a:rPr lang="en-US" sz="2600" dirty="0"/>
              <a:t>“Was X grown without pesticides” -&gt; </a:t>
            </a:r>
            <a:r>
              <a:rPr lang="en-US" sz="2600" dirty="0" err="1"/>
              <a:t>IsOrganic</a:t>
            </a:r>
            <a:endParaRPr lang="en-US" sz="2600" dirty="0"/>
          </a:p>
          <a:p>
            <a:pPr lvl="1">
              <a:buFont typeface="Wingdings" charset="2"/>
              <a:buChar char="q"/>
            </a:pPr>
            <a:r>
              <a:rPr lang="en-US" sz="2600" dirty="0"/>
              <a:t>“How long can I store X” -&gt; </a:t>
            </a:r>
            <a:r>
              <a:rPr lang="en-US" sz="2600" dirty="0" err="1"/>
              <a:t>shelfLife</a:t>
            </a:r>
            <a:endParaRPr lang="en-US" sz="2600" dirty="0"/>
          </a:p>
          <a:p>
            <a:pPr lvl="1">
              <a:buFont typeface="Wingdings" charset="2"/>
              <a:buChar char="q"/>
            </a:pPr>
            <a:r>
              <a:rPr lang="en-US" sz="2600" dirty="0"/>
              <a:t>“How many ounces of X do I get” -&gt; Weight</a:t>
            </a:r>
          </a:p>
          <a:p>
            <a:pPr lvl="1">
              <a:buFont typeface="Wingdings" charset="2"/>
              <a:buChar char="q"/>
            </a:pPr>
            <a:r>
              <a:rPr lang="en-US" sz="2600" dirty="0"/>
              <a:t>“Is X a Halal food” -&gt; </a:t>
            </a:r>
            <a:r>
              <a:rPr lang="en-US" sz="2600" dirty="0" err="1"/>
              <a:t>IsKosher</a:t>
            </a:r>
            <a:endParaRPr lang="en-US" sz="2600" dirty="0"/>
          </a:p>
          <a:p>
            <a:pPr marL="201168" lvl="1" indent="0">
              <a:buNone/>
            </a:pP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6564876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0075-388F-0F4D-81AB-7B80267A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Question</a:t>
            </a:r>
            <a:r>
              <a:rPr lang="en-US" dirty="0" err="1">
                <a:sym typeface="Wingdings" pitchFamily="2" charset="2"/>
              </a:rPr>
              <a:t>Question</a:t>
            </a:r>
            <a:r>
              <a:rPr lang="en-US" dirty="0">
                <a:sym typeface="Wingdings" pitchFamily="2" charset="2"/>
              </a:rPr>
              <a:t>: </a:t>
            </a:r>
            <a:r>
              <a:rPr lang="en-US" dirty="0"/>
              <a:t>VAE Preliminary Interpolation Examples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A1EA9A7-4473-4F46-B08B-3D6F0042F5D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378146" y="2285773"/>
          <a:ext cx="4023575" cy="3311352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023575">
                  <a:extLst>
                    <a:ext uri="{9D8B030D-6E8A-4147-A177-3AD203B41FA5}">
                      <a16:colId xmlns:a16="http://schemas.microsoft.com/office/drawing/2014/main" val="2234411741"/>
                    </a:ext>
                  </a:extLst>
                </a:gridCol>
              </a:tblGrid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were the tomatoes grown without pesticides ?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5930580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were the seed been grown irradiated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970725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have the seed been chemically irradiated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5385716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have the seed been pesticide tested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94873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have the honey been irradiated tested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3858760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does the seed contain sulfites ?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0548015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Is the fennel usda irradiated ?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3811566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does your fennel seeds irradiated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5328911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does these fennel seeds irradiated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6060907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are the seeds organic ?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5413676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are the seeds organic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1263868"/>
                  </a:ext>
                </a:extLst>
              </a:tr>
              <a:tr h="2759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are the tomatoes organic ?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729894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905AD9C-F0FA-334D-A22F-B89EE9B671A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29496" y="4429839"/>
          <a:ext cx="3835400" cy="152019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282682290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are the ingredients all vegetarian ?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09313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are the products any vegetarian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579963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are any contain vegetarian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295766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does it contain </a:t>
                      </a:r>
                      <a:r>
                        <a:rPr lang="en-US" sz="1600" u="none" strike="noStrike" dirty="0" err="1">
                          <a:effectLst/>
                        </a:rPr>
                        <a:t>msg</a:t>
                      </a:r>
                      <a:r>
                        <a:rPr lang="en-US" sz="1600" u="none" strike="noStrike" dirty="0">
                          <a:effectLst/>
                        </a:rPr>
                        <a:t>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505766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does it contain </a:t>
                      </a:r>
                      <a:r>
                        <a:rPr lang="en-US" sz="1600" u="none" strike="noStrike" dirty="0" err="1">
                          <a:effectLst/>
                        </a:rPr>
                        <a:t>gelatine</a:t>
                      </a:r>
                      <a:r>
                        <a:rPr lang="en-US" sz="1600" u="none" strike="noStrike" dirty="0">
                          <a:effectLst/>
                        </a:rPr>
                        <a:t>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712466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does it contain meat ?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78245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5093089-7321-9A46-89D7-A681E7743FC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32517" y="1931921"/>
          <a:ext cx="2654300" cy="2280285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654300">
                  <a:extLst>
                    <a:ext uri="{9D8B030D-6E8A-4147-A177-3AD203B41FA5}">
                      <a16:colId xmlns:a16="http://schemas.microsoft.com/office/drawing/2014/main" val="53469997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is it vegetarian ?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57320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is it vegetarian friendly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95295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is this vegetarian friendly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273790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is it vegetarian healthy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464498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is vegetarian considered raw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318907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is this contain </a:t>
                      </a:r>
                      <a:r>
                        <a:rPr lang="en-US" sz="1600" u="none" strike="noStrike" dirty="0" err="1">
                          <a:effectLst/>
                        </a:rPr>
                        <a:t>msg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546173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does it contain </a:t>
                      </a:r>
                      <a:r>
                        <a:rPr lang="en-US" sz="1600" u="none" strike="noStrike" dirty="0" err="1">
                          <a:effectLst/>
                        </a:rPr>
                        <a:t>gelatine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381128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does it contain </a:t>
                      </a:r>
                      <a:r>
                        <a:rPr lang="en-US" sz="1600" u="none" strike="noStrike" dirty="0" err="1">
                          <a:effectLst/>
                        </a:rPr>
                        <a:t>gelatine</a:t>
                      </a:r>
                      <a:r>
                        <a:rPr lang="en-US" sz="1600" u="none" strike="noStrike" dirty="0">
                          <a:effectLst/>
                        </a:rPr>
                        <a:t> ?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79359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does it contain meat ?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494876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2FD47B-2CD1-8447-AC6D-5B2195908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92210-4CFC-694A-BAD4-370EA822E974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6561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D1E52-7378-324C-B7EB-8ED612B1F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Predicate</a:t>
            </a:r>
            <a:r>
              <a:rPr lang="en-US" dirty="0" err="1">
                <a:sym typeface="Wingdings" pitchFamily="2" charset="2"/>
              </a:rPr>
              <a:t>Query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/>
              <a:t>Phrase Mining Output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9F3CA19-688F-B34D-8B14-1F8CB4E86C5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102895" y="1801869"/>
          <a:ext cx="9986210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0533">
                  <a:extLst>
                    <a:ext uri="{9D8B030D-6E8A-4147-A177-3AD203B41FA5}">
                      <a16:colId xmlns:a16="http://schemas.microsoft.com/office/drawing/2014/main" val="1814731476"/>
                    </a:ext>
                  </a:extLst>
                </a:gridCol>
                <a:gridCol w="8135677">
                  <a:extLst>
                    <a:ext uri="{9D8B030D-6E8A-4147-A177-3AD203B41FA5}">
                      <a16:colId xmlns:a16="http://schemas.microsoft.com/office/drawing/2014/main" val="28386145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isGlutenFree</a:t>
                      </a:r>
                      <a:endParaRPr lang="en-US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contains_wheat</a:t>
                      </a:r>
                      <a:r>
                        <a:rPr lang="en-US" sz="2000" b="0" i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gluten_free</a:t>
                      </a:r>
                      <a:r>
                        <a:rPr lang="en-US" sz="2000" b="0" i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gluten, </a:t>
                      </a:r>
                      <a:r>
                        <a:rPr lang="en-US" sz="2000" b="0" i="0" kern="1200" dirty="0" err="1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fermented_soy</a:t>
                      </a:r>
                      <a:r>
                        <a:rPr lang="en-US" sz="2000" b="0" i="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soy</a:t>
                      </a:r>
                      <a:endParaRPr lang="en-US" sz="2000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64581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packageSize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how_many_ounces</a:t>
                      </a:r>
                      <a:r>
                        <a:rPr lang="en-US" sz="2000" b="0" i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bulk_package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1_lb, 10_oz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ounces, </a:t>
                      </a:r>
                      <a:r>
                        <a:rPr lang="en-US" sz="2000" b="0" i="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2000" b="0" i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bulk, oz, package</a:t>
                      </a:r>
                      <a:endParaRPr lang="en-US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427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flavor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B050"/>
                          </a:solidFill>
                        </a:rPr>
                        <a:t>taste_like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</a:rPr>
                        <a:t>, taste, flavored, flavors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09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kosher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B050"/>
                          </a:solidFill>
                        </a:rPr>
                        <a:t>kosher_certified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</a:rPr>
                        <a:t>, kosher, halal, </a:t>
                      </a:r>
                      <a:r>
                        <a:rPr lang="en-US" sz="2000" dirty="0" err="1">
                          <a:solidFill>
                            <a:srgbClr val="00B050"/>
                          </a:solidFill>
                        </a:rPr>
                        <a:t>certified_kosher</a:t>
                      </a:r>
                      <a:endParaRPr lang="en-US" sz="2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42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fatPerServing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B050"/>
                          </a:solidFill>
                        </a:rPr>
                        <a:t>saturated_fat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</a:rPr>
                        <a:t>, </a:t>
                      </a:r>
                      <a:r>
                        <a:rPr lang="en-US" sz="2000" dirty="0">
                          <a:solidFill>
                            <a:srgbClr val="FFC000"/>
                          </a:solidFill>
                        </a:rPr>
                        <a:t>saturated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</a:rPr>
                        <a:t>fat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726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isVegetarian</a:t>
                      </a:r>
                      <a:endParaRPr lang="en-US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B050"/>
                          </a:solidFill>
                        </a:rPr>
                        <a:t>suitable_for_vegetarians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</a:rPr>
                        <a:t>, </a:t>
                      </a:r>
                      <a:r>
                        <a:rPr lang="en-US" sz="2000" dirty="0">
                          <a:solidFill>
                            <a:srgbClr val="FFC000"/>
                          </a:solidFill>
                        </a:rPr>
                        <a:t>meat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</a:rPr>
                        <a:t>, vegetarians, vegetarian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268463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581E54-07B9-694D-8BF2-E7826575AADE}"/>
              </a:ext>
            </a:extLst>
          </p:cNvPr>
          <p:cNvSpPr txBox="1">
            <a:spLocks/>
          </p:cNvSpPr>
          <p:nvPr/>
        </p:nvSpPr>
        <p:spPr>
          <a:xfrm>
            <a:off x="1097280" y="4624154"/>
            <a:ext cx="10256520" cy="1578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200" dirty="0"/>
              <a:t>Preliminary evaluation: Accuracy =89%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4003611-C8AE-9544-9568-5A7E1DD69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92210-4CFC-694A-BAD4-370EA822E974}" type="slidenum">
              <a:rPr lang="en-US" smtClean="0"/>
              <a:t>76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54FCB95-E429-B84A-B4B4-D5371BB258C1}"/>
              </a:ext>
            </a:extLst>
          </p:cNvPr>
          <p:cNvSpPr/>
          <p:nvPr/>
        </p:nvSpPr>
        <p:spPr>
          <a:xfrm>
            <a:off x="7697479" y="4624154"/>
            <a:ext cx="4226468" cy="14446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Unsupervised </a:t>
            </a:r>
            <a:br>
              <a:rPr lang="en-US" sz="3200" dirty="0"/>
            </a:br>
            <a:r>
              <a:rPr lang="en-US" sz="3200" dirty="0"/>
              <a:t>pre-training</a:t>
            </a:r>
          </a:p>
        </p:txBody>
      </p:sp>
      <p:pic>
        <p:nvPicPr>
          <p:cNvPr id="9" name="Google Shape;145;p26">
            <a:extLst>
              <a:ext uri="{FF2B5EF4-FFF2-40B4-BE49-F238E27FC236}">
                <a16:creationId xmlns:a16="http://schemas.microsoft.com/office/drawing/2014/main" id="{9C32E176-6516-414E-B187-0A79D70B0E8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48" y="5188052"/>
            <a:ext cx="1155209" cy="145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5;p26">
            <a:extLst>
              <a:ext uri="{FF2B5EF4-FFF2-40B4-BE49-F238E27FC236}">
                <a16:creationId xmlns:a16="http://schemas.microsoft.com/office/drawing/2014/main" id="{6C707450-5EA6-2642-90DC-211303A9D88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5999" y="5188051"/>
            <a:ext cx="1175657" cy="14542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778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419E476A-D8C4-F947-ADA4-D7C538807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686" y="2043113"/>
            <a:ext cx="5631747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Input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Knowledge Graph 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Importance scores for some nodes (e.g., listen count)</a:t>
            </a:r>
          </a:p>
          <a:p>
            <a:pPr fontAlgn="base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Output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Importance scores for all nodes, in different types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85CBAF-B11D-0247-B42A-3147FE62B4AC}"/>
              </a:ext>
            </a:extLst>
          </p:cNvPr>
          <p:cNvSpPr/>
          <p:nvPr/>
        </p:nvSpPr>
        <p:spPr>
          <a:xfrm>
            <a:off x="8268974" y="3947979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AD032B-880E-B549-9E87-91C53F731AB3}"/>
              </a:ext>
            </a:extLst>
          </p:cNvPr>
          <p:cNvSpPr/>
          <p:nvPr/>
        </p:nvSpPr>
        <p:spPr>
          <a:xfrm>
            <a:off x="8693829" y="2067403"/>
            <a:ext cx="1141771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Artist 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B661B60-C610-904A-9629-6AE5EEBD1EDB}"/>
              </a:ext>
            </a:extLst>
          </p:cNvPr>
          <p:cNvSpPr/>
          <p:nvPr/>
        </p:nvSpPr>
        <p:spPr>
          <a:xfrm>
            <a:off x="10175294" y="3455264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7EE39BE-F31D-964A-98CE-6AF035E27F52}"/>
              </a:ext>
            </a:extLst>
          </p:cNvPr>
          <p:cNvSpPr/>
          <p:nvPr/>
        </p:nvSpPr>
        <p:spPr>
          <a:xfrm>
            <a:off x="10480445" y="2043113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3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E839FA-66AC-D843-BDD5-AF8A241CCF32}"/>
              </a:ext>
            </a:extLst>
          </p:cNvPr>
          <p:cNvCxnSpPr>
            <a:stCxn id="20" idx="6"/>
            <a:endCxn id="22" idx="2"/>
          </p:cNvCxnSpPr>
          <p:nvPr/>
        </p:nvCxnSpPr>
        <p:spPr>
          <a:xfrm flipV="1">
            <a:off x="9835600" y="2412042"/>
            <a:ext cx="644845" cy="242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50C62E9-582C-2E4C-80D9-02343DD2E546}"/>
              </a:ext>
            </a:extLst>
          </p:cNvPr>
          <p:cNvSpPr txBox="1"/>
          <p:nvPr/>
        </p:nvSpPr>
        <p:spPr>
          <a:xfrm rot="18377428">
            <a:off x="9733976" y="1667476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335D1F-6E68-464E-A079-23FC4F8241D5}"/>
              </a:ext>
            </a:extLst>
          </p:cNvPr>
          <p:cNvCxnSpPr>
            <a:stCxn id="20" idx="5"/>
            <a:endCxn id="21" idx="1"/>
          </p:cNvCxnSpPr>
          <p:nvPr/>
        </p:nvCxnSpPr>
        <p:spPr>
          <a:xfrm>
            <a:off x="9668392" y="2697203"/>
            <a:ext cx="683240" cy="8661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5D3FA6E-AA8B-7C4B-8C7E-E476D1E56FB1}"/>
              </a:ext>
            </a:extLst>
          </p:cNvPr>
          <p:cNvCxnSpPr>
            <a:stCxn id="20" idx="4"/>
            <a:endCxn id="19" idx="0"/>
          </p:cNvCxnSpPr>
          <p:nvPr/>
        </p:nvCxnSpPr>
        <p:spPr>
          <a:xfrm flipH="1">
            <a:off x="8871030" y="2805260"/>
            <a:ext cx="393685" cy="11427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F1B3FD-FA99-FA47-931E-4BB9EA3E43A0}"/>
              </a:ext>
            </a:extLst>
          </p:cNvPr>
          <p:cNvSpPr txBox="1"/>
          <p:nvPr/>
        </p:nvSpPr>
        <p:spPr>
          <a:xfrm rot="17365441">
            <a:off x="8219884" y="3124117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B9D27C-A22A-F649-B588-F422ADEC2759}"/>
              </a:ext>
            </a:extLst>
          </p:cNvPr>
          <p:cNvSpPr txBox="1"/>
          <p:nvPr/>
        </p:nvSpPr>
        <p:spPr>
          <a:xfrm>
            <a:off x="11366577" y="2546575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63AC77-C99E-DC45-A88E-189BF12F986A}"/>
              </a:ext>
            </a:extLst>
          </p:cNvPr>
          <p:cNvSpPr txBox="1"/>
          <p:nvPr/>
        </p:nvSpPr>
        <p:spPr>
          <a:xfrm>
            <a:off x="9067872" y="4486906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1A058D-87BB-514B-9CCD-088680400BAA}"/>
              </a:ext>
            </a:extLst>
          </p:cNvPr>
          <p:cNvSpPr txBox="1"/>
          <p:nvPr/>
        </p:nvSpPr>
        <p:spPr>
          <a:xfrm>
            <a:off x="11059176" y="3958726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F9C987-0674-BA48-9FA6-04C871FD443C}"/>
              </a:ext>
            </a:extLst>
          </p:cNvPr>
          <p:cNvSpPr txBox="1"/>
          <p:nvPr/>
        </p:nvSpPr>
        <p:spPr>
          <a:xfrm>
            <a:off x="10042707" y="2873430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E34E80-6C03-144C-A773-4E7389AD78A3}"/>
              </a:ext>
            </a:extLst>
          </p:cNvPr>
          <p:cNvSpPr txBox="1"/>
          <p:nvPr/>
        </p:nvSpPr>
        <p:spPr>
          <a:xfrm>
            <a:off x="7989952" y="5405489"/>
            <a:ext cx="4120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Add up listen count?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69B5A200-6A5A-A24A-A555-171B2966C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419E476A-D8C4-F947-ADA4-D7C538807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686" y="2043113"/>
            <a:ext cx="5631747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Input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Knowledge Graph 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Importance scores for some nodes (e.g., listen count)</a:t>
            </a:r>
          </a:p>
          <a:p>
            <a:pPr fontAlgn="base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Output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Importance scores for all nodes, in different types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85CBAF-B11D-0247-B42A-3147FE62B4AC}"/>
              </a:ext>
            </a:extLst>
          </p:cNvPr>
          <p:cNvSpPr/>
          <p:nvPr/>
        </p:nvSpPr>
        <p:spPr>
          <a:xfrm>
            <a:off x="8268974" y="3947979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AD032B-880E-B549-9E87-91C53F731AB3}"/>
              </a:ext>
            </a:extLst>
          </p:cNvPr>
          <p:cNvSpPr/>
          <p:nvPr/>
        </p:nvSpPr>
        <p:spPr>
          <a:xfrm>
            <a:off x="8693829" y="2067403"/>
            <a:ext cx="1141771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Artist 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B661B60-C610-904A-9629-6AE5EEBD1EDB}"/>
              </a:ext>
            </a:extLst>
          </p:cNvPr>
          <p:cNvSpPr/>
          <p:nvPr/>
        </p:nvSpPr>
        <p:spPr>
          <a:xfrm>
            <a:off x="10175294" y="3455264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7EE39BE-F31D-964A-98CE-6AF035E27F52}"/>
              </a:ext>
            </a:extLst>
          </p:cNvPr>
          <p:cNvSpPr/>
          <p:nvPr/>
        </p:nvSpPr>
        <p:spPr>
          <a:xfrm>
            <a:off x="10480445" y="2043113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3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E839FA-66AC-D843-BDD5-AF8A241CCF32}"/>
              </a:ext>
            </a:extLst>
          </p:cNvPr>
          <p:cNvCxnSpPr>
            <a:stCxn id="20" idx="6"/>
            <a:endCxn id="22" idx="2"/>
          </p:cNvCxnSpPr>
          <p:nvPr/>
        </p:nvCxnSpPr>
        <p:spPr>
          <a:xfrm flipV="1">
            <a:off x="9835600" y="2412042"/>
            <a:ext cx="644845" cy="242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50C62E9-582C-2E4C-80D9-02343DD2E546}"/>
              </a:ext>
            </a:extLst>
          </p:cNvPr>
          <p:cNvSpPr txBox="1"/>
          <p:nvPr/>
        </p:nvSpPr>
        <p:spPr>
          <a:xfrm rot="18377428">
            <a:off x="9733976" y="1667476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335D1F-6E68-464E-A079-23FC4F8241D5}"/>
              </a:ext>
            </a:extLst>
          </p:cNvPr>
          <p:cNvCxnSpPr>
            <a:stCxn id="20" idx="5"/>
            <a:endCxn id="21" idx="1"/>
          </p:cNvCxnSpPr>
          <p:nvPr/>
        </p:nvCxnSpPr>
        <p:spPr>
          <a:xfrm>
            <a:off x="9668392" y="2697203"/>
            <a:ext cx="683240" cy="8661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5D3FA6E-AA8B-7C4B-8C7E-E476D1E56FB1}"/>
              </a:ext>
            </a:extLst>
          </p:cNvPr>
          <p:cNvCxnSpPr>
            <a:stCxn id="20" idx="4"/>
            <a:endCxn id="19" idx="0"/>
          </p:cNvCxnSpPr>
          <p:nvPr/>
        </p:nvCxnSpPr>
        <p:spPr>
          <a:xfrm flipH="1">
            <a:off x="8871030" y="2805260"/>
            <a:ext cx="393685" cy="11427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F1B3FD-FA99-FA47-931E-4BB9EA3E43A0}"/>
              </a:ext>
            </a:extLst>
          </p:cNvPr>
          <p:cNvSpPr txBox="1"/>
          <p:nvPr/>
        </p:nvSpPr>
        <p:spPr>
          <a:xfrm rot="17365441">
            <a:off x="8219884" y="3124117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B9D27C-A22A-F649-B588-F422ADEC2759}"/>
              </a:ext>
            </a:extLst>
          </p:cNvPr>
          <p:cNvSpPr txBox="1"/>
          <p:nvPr/>
        </p:nvSpPr>
        <p:spPr>
          <a:xfrm>
            <a:off x="11366577" y="2546575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63AC77-C99E-DC45-A88E-189BF12F986A}"/>
              </a:ext>
            </a:extLst>
          </p:cNvPr>
          <p:cNvSpPr txBox="1"/>
          <p:nvPr/>
        </p:nvSpPr>
        <p:spPr>
          <a:xfrm>
            <a:off x="9067872" y="4486906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1A058D-87BB-514B-9CCD-088680400BAA}"/>
              </a:ext>
            </a:extLst>
          </p:cNvPr>
          <p:cNvSpPr txBox="1"/>
          <p:nvPr/>
        </p:nvSpPr>
        <p:spPr>
          <a:xfrm>
            <a:off x="11059176" y="3958726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F9C987-0674-BA48-9FA6-04C871FD443C}"/>
              </a:ext>
            </a:extLst>
          </p:cNvPr>
          <p:cNvSpPr txBox="1"/>
          <p:nvPr/>
        </p:nvSpPr>
        <p:spPr>
          <a:xfrm>
            <a:off x="10042707" y="2873430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E811E-D267-CF43-AF2A-C70BC8B03333}"/>
              </a:ext>
            </a:extLst>
          </p:cNvPr>
          <p:cNvSpPr/>
          <p:nvPr/>
        </p:nvSpPr>
        <p:spPr>
          <a:xfrm>
            <a:off x="6799903" y="2079323"/>
            <a:ext cx="1141771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Artist 2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50F5FFB-5776-5F48-A9B1-069FCA87D974}"/>
              </a:ext>
            </a:extLst>
          </p:cNvPr>
          <p:cNvCxnSpPr>
            <a:stCxn id="17" idx="5"/>
          </p:cNvCxnSpPr>
          <p:nvPr/>
        </p:nvCxnSpPr>
        <p:spPr>
          <a:xfrm>
            <a:off x="7774466" y="2709123"/>
            <a:ext cx="728632" cy="13260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B85B490-E3D7-1A49-A68D-97E9A6207C7C}"/>
              </a:ext>
            </a:extLst>
          </p:cNvPr>
          <p:cNvSpPr txBox="1"/>
          <p:nvPr/>
        </p:nvSpPr>
        <p:spPr>
          <a:xfrm>
            <a:off x="7094415" y="3331935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E80A8A-2731-4240-AE54-A71AED9333E4}"/>
              </a:ext>
            </a:extLst>
          </p:cNvPr>
          <p:cNvSpPr txBox="1"/>
          <p:nvPr/>
        </p:nvSpPr>
        <p:spPr>
          <a:xfrm>
            <a:off x="8268974" y="5382913"/>
            <a:ext cx="23492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What if… ? 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BF1196A3-939A-B84B-9AF5-61C492C0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533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419E476A-D8C4-F947-ADA4-D7C538807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686" y="2043113"/>
            <a:ext cx="5631747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Input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Knowledge Graph </a:t>
            </a:r>
          </a:p>
          <a:p>
            <a:pPr lvl="1"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Importance scores for some nodes (e.g., listen count)</a:t>
            </a:r>
          </a:p>
          <a:p>
            <a:pPr fontAlgn="base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Output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Importance scores for all nodes, in different types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85CBAF-B11D-0247-B42A-3147FE62B4AC}"/>
              </a:ext>
            </a:extLst>
          </p:cNvPr>
          <p:cNvSpPr/>
          <p:nvPr/>
        </p:nvSpPr>
        <p:spPr>
          <a:xfrm>
            <a:off x="8268974" y="3947979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AD032B-880E-B549-9E87-91C53F731AB3}"/>
              </a:ext>
            </a:extLst>
          </p:cNvPr>
          <p:cNvSpPr/>
          <p:nvPr/>
        </p:nvSpPr>
        <p:spPr>
          <a:xfrm>
            <a:off x="8693829" y="2067403"/>
            <a:ext cx="1141771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Artist 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B661B60-C610-904A-9629-6AE5EEBD1EDB}"/>
              </a:ext>
            </a:extLst>
          </p:cNvPr>
          <p:cNvSpPr/>
          <p:nvPr/>
        </p:nvSpPr>
        <p:spPr>
          <a:xfrm>
            <a:off x="10175294" y="3455264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7EE39BE-F31D-964A-98CE-6AF035E27F52}"/>
              </a:ext>
            </a:extLst>
          </p:cNvPr>
          <p:cNvSpPr/>
          <p:nvPr/>
        </p:nvSpPr>
        <p:spPr>
          <a:xfrm>
            <a:off x="10480445" y="2043113"/>
            <a:ext cx="1204112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Song 3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E839FA-66AC-D843-BDD5-AF8A241CCF32}"/>
              </a:ext>
            </a:extLst>
          </p:cNvPr>
          <p:cNvCxnSpPr>
            <a:stCxn id="20" idx="6"/>
            <a:endCxn id="22" idx="2"/>
          </p:cNvCxnSpPr>
          <p:nvPr/>
        </p:nvCxnSpPr>
        <p:spPr>
          <a:xfrm flipV="1">
            <a:off x="9835600" y="2412042"/>
            <a:ext cx="644845" cy="242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50C62E9-582C-2E4C-80D9-02343DD2E546}"/>
              </a:ext>
            </a:extLst>
          </p:cNvPr>
          <p:cNvSpPr txBox="1"/>
          <p:nvPr/>
        </p:nvSpPr>
        <p:spPr>
          <a:xfrm rot="18377428">
            <a:off x="9733976" y="1667476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335D1F-6E68-464E-A079-23FC4F8241D5}"/>
              </a:ext>
            </a:extLst>
          </p:cNvPr>
          <p:cNvCxnSpPr>
            <a:stCxn id="20" idx="5"/>
            <a:endCxn id="21" idx="1"/>
          </p:cNvCxnSpPr>
          <p:nvPr/>
        </p:nvCxnSpPr>
        <p:spPr>
          <a:xfrm>
            <a:off x="9668392" y="2697203"/>
            <a:ext cx="683240" cy="8661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5D3FA6E-AA8B-7C4B-8C7E-E476D1E56FB1}"/>
              </a:ext>
            </a:extLst>
          </p:cNvPr>
          <p:cNvCxnSpPr>
            <a:stCxn id="20" idx="4"/>
            <a:endCxn id="19" idx="0"/>
          </p:cNvCxnSpPr>
          <p:nvPr/>
        </p:nvCxnSpPr>
        <p:spPr>
          <a:xfrm flipH="1">
            <a:off x="8871030" y="2805260"/>
            <a:ext cx="393685" cy="114271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F1B3FD-FA99-FA47-931E-4BB9EA3E43A0}"/>
              </a:ext>
            </a:extLst>
          </p:cNvPr>
          <p:cNvSpPr txBox="1"/>
          <p:nvPr/>
        </p:nvSpPr>
        <p:spPr>
          <a:xfrm rot="17365441">
            <a:off x="8219884" y="3124117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B9D27C-A22A-F649-B588-F422ADEC2759}"/>
              </a:ext>
            </a:extLst>
          </p:cNvPr>
          <p:cNvSpPr txBox="1"/>
          <p:nvPr/>
        </p:nvSpPr>
        <p:spPr>
          <a:xfrm>
            <a:off x="11366577" y="2546575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63AC77-C99E-DC45-A88E-189BF12F986A}"/>
              </a:ext>
            </a:extLst>
          </p:cNvPr>
          <p:cNvSpPr txBox="1"/>
          <p:nvPr/>
        </p:nvSpPr>
        <p:spPr>
          <a:xfrm>
            <a:off x="9067872" y="4486906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1A058D-87BB-514B-9CCD-088680400BAA}"/>
              </a:ext>
            </a:extLst>
          </p:cNvPr>
          <p:cNvSpPr txBox="1"/>
          <p:nvPr/>
        </p:nvSpPr>
        <p:spPr>
          <a:xfrm>
            <a:off x="11059176" y="3958726"/>
            <a:ext cx="61480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F9C987-0674-BA48-9FA6-04C871FD443C}"/>
              </a:ext>
            </a:extLst>
          </p:cNvPr>
          <p:cNvSpPr txBox="1"/>
          <p:nvPr/>
        </p:nvSpPr>
        <p:spPr>
          <a:xfrm>
            <a:off x="10042707" y="2873430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E811E-D267-CF43-AF2A-C70BC8B03333}"/>
              </a:ext>
            </a:extLst>
          </p:cNvPr>
          <p:cNvSpPr/>
          <p:nvPr/>
        </p:nvSpPr>
        <p:spPr>
          <a:xfrm>
            <a:off x="6799903" y="2079323"/>
            <a:ext cx="1141771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Artist 2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50F5FFB-5776-5F48-A9B1-069FCA87D974}"/>
              </a:ext>
            </a:extLst>
          </p:cNvPr>
          <p:cNvCxnSpPr>
            <a:stCxn id="17" idx="5"/>
          </p:cNvCxnSpPr>
          <p:nvPr/>
        </p:nvCxnSpPr>
        <p:spPr>
          <a:xfrm>
            <a:off x="7774466" y="2709123"/>
            <a:ext cx="728632" cy="13260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B85B490-E3D7-1A49-A68D-97E9A6207C7C}"/>
              </a:ext>
            </a:extLst>
          </p:cNvPr>
          <p:cNvSpPr txBox="1"/>
          <p:nvPr/>
        </p:nvSpPr>
        <p:spPr>
          <a:xfrm>
            <a:off x="7094415" y="3331935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E80A8A-2731-4240-AE54-A71AED9333E4}"/>
              </a:ext>
            </a:extLst>
          </p:cNvPr>
          <p:cNvSpPr txBox="1"/>
          <p:nvPr/>
        </p:nvSpPr>
        <p:spPr>
          <a:xfrm>
            <a:off x="8483236" y="5224763"/>
            <a:ext cx="3405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Is composer less important?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C43C30E-011B-914A-8F29-A93F84DF4337}"/>
              </a:ext>
            </a:extLst>
          </p:cNvPr>
          <p:cNvCxnSpPr>
            <a:cxnSpLocks/>
            <a:stCxn id="36" idx="6"/>
            <a:endCxn id="19" idx="4"/>
          </p:cNvCxnSpPr>
          <p:nvPr/>
        </p:nvCxnSpPr>
        <p:spPr>
          <a:xfrm flipV="1">
            <a:off x="7927012" y="4685836"/>
            <a:ext cx="944018" cy="8936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83D1946-1AD4-6747-BB88-2B9BFB8C6623}"/>
              </a:ext>
            </a:extLst>
          </p:cNvPr>
          <p:cNvSpPr txBox="1"/>
          <p:nvPr/>
        </p:nvSpPr>
        <p:spPr>
          <a:xfrm>
            <a:off x="7370788" y="4776082"/>
            <a:ext cx="119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composer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0D352F1-54FC-3F49-B4D2-F54A5EFD5B65}"/>
              </a:ext>
            </a:extLst>
          </p:cNvPr>
          <p:cNvSpPr/>
          <p:nvPr/>
        </p:nvSpPr>
        <p:spPr>
          <a:xfrm>
            <a:off x="6632499" y="5210555"/>
            <a:ext cx="1294513" cy="737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Person 3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B3CC4DF6-2C6C-284D-9DF0-D1A0186B8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23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Knowledge Graph Type II: Broad Graph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B073B27-4879-7347-989C-541640165A8F}"/>
              </a:ext>
            </a:extLst>
          </p:cNvPr>
          <p:cNvSpPr/>
          <p:nvPr/>
        </p:nvSpPr>
        <p:spPr>
          <a:xfrm>
            <a:off x="2706919" y="2682964"/>
            <a:ext cx="2249715" cy="5660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Tide Plus Feb…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EE05D33-AF3C-AB45-9D3B-8472EC8B07F3}"/>
              </a:ext>
            </a:extLst>
          </p:cNvPr>
          <p:cNvSpPr/>
          <p:nvPr/>
        </p:nvSpPr>
        <p:spPr>
          <a:xfrm>
            <a:off x="7213601" y="2684834"/>
            <a:ext cx="2249715" cy="5660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Tide Plus Col…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D2213F1-B1B9-F643-9CB1-74A728AD466B}"/>
              </a:ext>
            </a:extLst>
          </p:cNvPr>
          <p:cNvSpPr/>
          <p:nvPr/>
        </p:nvSpPr>
        <p:spPr>
          <a:xfrm>
            <a:off x="4804221" y="4760686"/>
            <a:ext cx="1335315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Tide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AD1D77B-532A-8542-849E-428E6C953F8D}"/>
              </a:ext>
            </a:extLst>
          </p:cNvPr>
          <p:cNvSpPr/>
          <p:nvPr/>
        </p:nvSpPr>
        <p:spPr>
          <a:xfrm>
            <a:off x="8142505" y="4760684"/>
            <a:ext cx="1335315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4F2CCAC-5483-3044-936E-8C4A39A02555}"/>
              </a:ext>
            </a:extLst>
          </p:cNvPr>
          <p:cNvSpPr/>
          <p:nvPr/>
        </p:nvSpPr>
        <p:spPr>
          <a:xfrm>
            <a:off x="6473363" y="4760685"/>
            <a:ext cx="1335315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Liquid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5FD6739-1229-5249-B2C0-1ECD814F5FAD}"/>
              </a:ext>
            </a:extLst>
          </p:cNvPr>
          <p:cNvSpPr/>
          <p:nvPr/>
        </p:nvSpPr>
        <p:spPr>
          <a:xfrm>
            <a:off x="2801252" y="4760683"/>
            <a:ext cx="1669142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Odor remover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044F5E5-133F-9440-AD29-5261CE457D9A}"/>
              </a:ext>
            </a:extLst>
          </p:cNvPr>
          <p:cNvSpPr/>
          <p:nvPr/>
        </p:nvSpPr>
        <p:spPr>
          <a:xfrm>
            <a:off x="9811647" y="4760682"/>
            <a:ext cx="1669142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Detergent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992C2C-BC22-0C4E-B38C-2963F7ABA205}"/>
              </a:ext>
            </a:extLst>
          </p:cNvPr>
          <p:cNvCxnSpPr>
            <a:stCxn id="9" idx="4"/>
            <a:endCxn id="10" idx="0"/>
          </p:cNvCxnSpPr>
          <p:nvPr/>
        </p:nvCxnSpPr>
        <p:spPr>
          <a:xfrm>
            <a:off x="3831777" y="3249022"/>
            <a:ext cx="1640102" cy="151166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12D55E8-B1EA-7145-AB3A-73B95A443000}"/>
              </a:ext>
            </a:extLst>
          </p:cNvPr>
          <p:cNvCxnSpPr>
            <a:cxnSpLocks/>
            <a:stCxn id="29" idx="4"/>
            <a:endCxn id="10" idx="0"/>
          </p:cNvCxnSpPr>
          <p:nvPr/>
        </p:nvCxnSpPr>
        <p:spPr>
          <a:xfrm flipH="1">
            <a:off x="5471879" y="3250892"/>
            <a:ext cx="2866580" cy="150979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CB391D7-496F-C545-8C29-936B317B7441}"/>
              </a:ext>
            </a:extLst>
          </p:cNvPr>
          <p:cNvCxnSpPr>
            <a:cxnSpLocks/>
            <a:stCxn id="29" idx="4"/>
            <a:endCxn id="31" idx="0"/>
          </p:cNvCxnSpPr>
          <p:nvPr/>
        </p:nvCxnSpPr>
        <p:spPr>
          <a:xfrm flipH="1">
            <a:off x="7141021" y="3250892"/>
            <a:ext cx="1197438" cy="150979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2CACA83-380A-6D4F-8476-6D9A3246CBC6}"/>
              </a:ext>
            </a:extLst>
          </p:cNvPr>
          <p:cNvCxnSpPr>
            <a:cxnSpLocks/>
            <a:stCxn id="29" idx="4"/>
            <a:endCxn id="30" idx="0"/>
          </p:cNvCxnSpPr>
          <p:nvPr/>
        </p:nvCxnSpPr>
        <p:spPr>
          <a:xfrm>
            <a:off x="8338459" y="3250892"/>
            <a:ext cx="471704" cy="150979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90C7C79-8961-C344-B6ED-7738AED59E39}"/>
              </a:ext>
            </a:extLst>
          </p:cNvPr>
          <p:cNvCxnSpPr>
            <a:cxnSpLocks/>
            <a:stCxn id="29" idx="4"/>
            <a:endCxn id="40" idx="0"/>
          </p:cNvCxnSpPr>
          <p:nvPr/>
        </p:nvCxnSpPr>
        <p:spPr>
          <a:xfrm>
            <a:off x="8338459" y="3250892"/>
            <a:ext cx="2307759" cy="150979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851D19A-50F4-E240-A7B7-C363DA793BCE}"/>
              </a:ext>
            </a:extLst>
          </p:cNvPr>
          <p:cNvCxnSpPr>
            <a:cxnSpLocks/>
            <a:stCxn id="9" idx="4"/>
            <a:endCxn id="40" idx="0"/>
          </p:cNvCxnSpPr>
          <p:nvPr/>
        </p:nvCxnSpPr>
        <p:spPr>
          <a:xfrm>
            <a:off x="3831777" y="3249022"/>
            <a:ext cx="6814441" cy="151166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3A117C1-DA1A-2741-8573-CA6DFFF19D1C}"/>
              </a:ext>
            </a:extLst>
          </p:cNvPr>
          <p:cNvCxnSpPr>
            <a:cxnSpLocks/>
            <a:stCxn id="9" idx="4"/>
            <a:endCxn id="30" idx="0"/>
          </p:cNvCxnSpPr>
          <p:nvPr/>
        </p:nvCxnSpPr>
        <p:spPr>
          <a:xfrm>
            <a:off x="3831777" y="3249022"/>
            <a:ext cx="4978386" cy="151166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E48B9B1-856D-6540-B92A-F272C99C258E}"/>
              </a:ext>
            </a:extLst>
          </p:cNvPr>
          <p:cNvCxnSpPr>
            <a:cxnSpLocks/>
            <a:stCxn id="9" idx="4"/>
            <a:endCxn id="31" idx="0"/>
          </p:cNvCxnSpPr>
          <p:nvPr/>
        </p:nvCxnSpPr>
        <p:spPr>
          <a:xfrm>
            <a:off x="3831777" y="3249022"/>
            <a:ext cx="3309244" cy="151166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44C2B30-4138-ED48-BA18-89C5CAB45B83}"/>
              </a:ext>
            </a:extLst>
          </p:cNvPr>
          <p:cNvCxnSpPr>
            <a:cxnSpLocks/>
            <a:stCxn id="9" idx="4"/>
            <a:endCxn id="35" idx="0"/>
          </p:cNvCxnSpPr>
          <p:nvPr/>
        </p:nvCxnSpPr>
        <p:spPr>
          <a:xfrm flipH="1">
            <a:off x="3635823" y="3249022"/>
            <a:ext cx="195954" cy="151166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49AD59E-37F0-8B43-875D-2AD8EFF26748}"/>
              </a:ext>
            </a:extLst>
          </p:cNvPr>
          <p:cNvSpPr txBox="1"/>
          <p:nvPr/>
        </p:nvSpPr>
        <p:spPr>
          <a:xfrm>
            <a:off x="5209492" y="4310741"/>
            <a:ext cx="736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brand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3C979B3-C4CB-604F-BA8B-F47A51B5A788}"/>
              </a:ext>
            </a:extLst>
          </p:cNvPr>
          <p:cNvSpPr txBox="1"/>
          <p:nvPr/>
        </p:nvSpPr>
        <p:spPr>
          <a:xfrm>
            <a:off x="6744035" y="4310741"/>
            <a:ext cx="636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CF3D2E9-1ADF-D44E-A99E-832DFEE686DC}"/>
              </a:ext>
            </a:extLst>
          </p:cNvPr>
          <p:cNvSpPr txBox="1"/>
          <p:nvPr/>
        </p:nvSpPr>
        <p:spPr>
          <a:xfrm>
            <a:off x="10454011" y="4310741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function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EA5596C-C237-E84C-8ACE-8E2E1FF75518}"/>
              </a:ext>
            </a:extLst>
          </p:cNvPr>
          <p:cNvSpPr txBox="1"/>
          <p:nvPr/>
        </p:nvSpPr>
        <p:spPr>
          <a:xfrm>
            <a:off x="3674453" y="4310741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function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75FE0D0-F2C5-3E44-9786-25A6454E3880}"/>
              </a:ext>
            </a:extLst>
          </p:cNvPr>
          <p:cNvSpPr txBox="1"/>
          <p:nvPr/>
        </p:nvSpPr>
        <p:spPr>
          <a:xfrm>
            <a:off x="8268276" y="433250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7F472EC-747E-0547-A6BE-5535690FB66F}"/>
              </a:ext>
            </a:extLst>
          </p:cNvPr>
          <p:cNvCxnSpPr>
            <a:cxnSpLocks/>
            <a:stCxn id="9" idx="4"/>
            <a:endCxn id="26" idx="0"/>
          </p:cNvCxnSpPr>
          <p:nvPr/>
        </p:nvCxnSpPr>
        <p:spPr>
          <a:xfrm flipH="1">
            <a:off x="1786299" y="3249022"/>
            <a:ext cx="2045478" cy="151567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39E40967-B601-E942-AE0C-588B174C7384}"/>
              </a:ext>
            </a:extLst>
          </p:cNvPr>
          <p:cNvSpPr/>
          <p:nvPr/>
        </p:nvSpPr>
        <p:spPr>
          <a:xfrm>
            <a:off x="951728" y="4764695"/>
            <a:ext cx="1669142" cy="56605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Detergent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48229F0-B9FB-6A4E-A4E7-6AC007DE7E51}"/>
              </a:ext>
            </a:extLst>
          </p:cNvPr>
          <p:cNvCxnSpPr>
            <a:cxnSpLocks/>
            <a:stCxn id="29" idx="4"/>
            <a:endCxn id="26" idx="0"/>
          </p:cNvCxnSpPr>
          <p:nvPr/>
        </p:nvCxnSpPr>
        <p:spPr>
          <a:xfrm flipH="1">
            <a:off x="1786299" y="3250892"/>
            <a:ext cx="6552160" cy="151380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0774598-C65F-4446-B92F-42E10E97AD56}"/>
              </a:ext>
            </a:extLst>
          </p:cNvPr>
          <p:cNvSpPr txBox="1"/>
          <p:nvPr/>
        </p:nvSpPr>
        <p:spPr>
          <a:xfrm>
            <a:off x="1313197" y="4310741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</a:t>
            </a:r>
          </a:p>
        </p:txBody>
      </p:sp>
    </p:spTree>
    <p:extLst>
      <p:ext uri="{BB962C8B-B14F-4D97-AF65-F5344CB8AC3E}">
        <p14:creationId xmlns:p14="http://schemas.microsoft.com/office/powerpoint/2010/main" val="261514353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0D084372-8ADD-BD42-B42A-4B123D25A4E6}"/>
              </a:ext>
            </a:extLst>
          </p:cNvPr>
          <p:cNvGrpSpPr/>
          <p:nvPr/>
        </p:nvGrpSpPr>
        <p:grpSpPr>
          <a:xfrm>
            <a:off x="684392" y="1996857"/>
            <a:ext cx="4746821" cy="4421173"/>
            <a:chOff x="1367155" y="2702684"/>
            <a:chExt cx="4445817" cy="407822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E163187-B527-8B4D-AF4E-CDD637DBAEBA}"/>
                </a:ext>
              </a:extLst>
            </p:cNvPr>
            <p:cNvGrpSpPr/>
            <p:nvPr/>
          </p:nvGrpSpPr>
          <p:grpSpPr>
            <a:xfrm>
              <a:off x="1510123" y="2702684"/>
              <a:ext cx="4302849" cy="3936318"/>
              <a:chOff x="6357147" y="1365159"/>
              <a:chExt cx="4867285" cy="4449396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EB640D7-1E45-2340-BE1D-125CC9E146D6}"/>
                  </a:ext>
                </a:extLst>
              </p:cNvPr>
              <p:cNvSpPr/>
              <p:nvPr/>
            </p:nvSpPr>
            <p:spPr>
              <a:xfrm>
                <a:off x="8329093" y="3203889"/>
                <a:ext cx="727161" cy="727161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2800" dirty="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AAA6B824-DC4B-C246-93BC-72E3BA503BD7}"/>
                  </a:ext>
                </a:extLst>
              </p:cNvPr>
              <p:cNvSpPr/>
              <p:nvPr/>
            </p:nvSpPr>
            <p:spPr>
              <a:xfrm>
                <a:off x="9732157" y="1365159"/>
                <a:ext cx="727161" cy="727161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2800" dirty="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FFF8922-1877-614D-83C0-EA74A347A6A9}"/>
                  </a:ext>
                </a:extLst>
              </p:cNvPr>
              <p:cNvSpPr/>
              <p:nvPr/>
            </p:nvSpPr>
            <p:spPr>
              <a:xfrm>
                <a:off x="10497271" y="3931050"/>
                <a:ext cx="727161" cy="727161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28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55803EBD-B9F1-9D41-82C7-1C13512EB16E}"/>
                  </a:ext>
                </a:extLst>
              </p:cNvPr>
              <p:cNvSpPr/>
              <p:nvPr/>
            </p:nvSpPr>
            <p:spPr>
              <a:xfrm>
                <a:off x="6357147" y="2149989"/>
                <a:ext cx="727161" cy="727161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2800" dirty="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AF06958-3053-504E-AD41-8339A0825CC0}"/>
                  </a:ext>
                </a:extLst>
              </p:cNvPr>
              <p:cNvSpPr/>
              <p:nvPr/>
            </p:nvSpPr>
            <p:spPr>
              <a:xfrm>
                <a:off x="6614237" y="4466723"/>
                <a:ext cx="727161" cy="727161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2800" dirty="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25FED16D-FEDD-F34A-BC35-A4270C8EED26}"/>
                  </a:ext>
                </a:extLst>
              </p:cNvPr>
              <p:cNvSpPr/>
              <p:nvPr/>
            </p:nvSpPr>
            <p:spPr>
              <a:xfrm>
                <a:off x="9252046" y="5087394"/>
                <a:ext cx="727161" cy="727161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2800" dirty="0"/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90C4F9E-CD2E-8945-8B73-EBA66199A017}"/>
                  </a:ext>
                </a:extLst>
              </p:cNvPr>
              <p:cNvCxnSpPr>
                <a:cxnSpLocks/>
                <a:stCxn id="48" idx="3"/>
                <a:endCxn id="47" idx="7"/>
              </p:cNvCxnSpPr>
              <p:nvPr/>
            </p:nvCxnSpPr>
            <p:spPr>
              <a:xfrm flipH="1">
                <a:off x="8949764" y="1985830"/>
                <a:ext cx="888883" cy="1324549"/>
              </a:xfrm>
              <a:prstGeom prst="line">
                <a:avLst/>
              </a:prstGeom>
              <a:ln w="381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C7C0070-628A-5C40-885F-83DC2707AE88}"/>
                  </a:ext>
                </a:extLst>
              </p:cNvPr>
              <p:cNvCxnSpPr>
                <a:cxnSpLocks/>
                <a:stCxn id="49" idx="1"/>
                <a:endCxn id="47" idx="6"/>
              </p:cNvCxnSpPr>
              <p:nvPr/>
            </p:nvCxnSpPr>
            <p:spPr>
              <a:xfrm flipH="1" flipV="1">
                <a:off x="9056254" y="3567470"/>
                <a:ext cx="1547507" cy="470070"/>
              </a:xfrm>
              <a:prstGeom prst="line">
                <a:avLst/>
              </a:prstGeom>
              <a:ln w="381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ED7D066F-2C99-4344-B4FA-9D3E2BD676EA}"/>
                  </a:ext>
                </a:extLst>
              </p:cNvPr>
              <p:cNvCxnSpPr>
                <a:cxnSpLocks/>
                <a:stCxn id="52" idx="0"/>
                <a:endCxn id="47" idx="5"/>
              </p:cNvCxnSpPr>
              <p:nvPr/>
            </p:nvCxnSpPr>
            <p:spPr>
              <a:xfrm flipH="1" flipV="1">
                <a:off x="8949764" y="3824560"/>
                <a:ext cx="665863" cy="126283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DA855B23-CB5F-874F-AD62-BA98EF2D1CBD}"/>
                  </a:ext>
                </a:extLst>
              </p:cNvPr>
              <p:cNvCxnSpPr>
                <a:cxnSpLocks/>
                <a:stCxn id="51" idx="7"/>
                <a:endCxn id="47" idx="3"/>
              </p:cNvCxnSpPr>
              <p:nvPr/>
            </p:nvCxnSpPr>
            <p:spPr>
              <a:xfrm flipV="1">
                <a:off x="7234908" y="3824560"/>
                <a:ext cx="1200675" cy="748653"/>
              </a:xfrm>
              <a:prstGeom prst="line">
                <a:avLst/>
              </a:prstGeom>
              <a:ln w="38100"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6EDD9E58-5CB7-B640-9674-D01D548DDE2B}"/>
                      </a:ext>
                    </a:extLst>
                  </p:cNvPr>
                  <p:cNvSpPr txBox="1"/>
                  <p:nvPr/>
                </p:nvSpPr>
                <p:spPr>
                  <a:xfrm>
                    <a:off x="6362252" y="2350046"/>
                    <a:ext cx="722056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Score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61D62C11-231F-A642-8921-25A86EEDF3B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62252" y="2350046"/>
                    <a:ext cx="722056" cy="27699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448" b="-869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C5F0EC75-B59E-784C-91CF-48B4D38B93F8}"/>
                      </a:ext>
                    </a:extLst>
                  </p:cNvPr>
                  <p:cNvSpPr txBox="1"/>
                  <p:nvPr/>
                </p:nvSpPr>
                <p:spPr>
                  <a:xfrm>
                    <a:off x="9737262" y="1573950"/>
                    <a:ext cx="722056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Score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77E881E0-7606-234B-998B-23C63CEF303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37262" y="1573950"/>
                    <a:ext cx="722056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5172" b="-869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id="{E97964B8-17F3-754B-9505-BDE93FF22390}"/>
                      </a:ext>
                    </a:extLst>
                  </p:cNvPr>
                  <p:cNvSpPr txBox="1"/>
                  <p:nvPr/>
                </p:nvSpPr>
                <p:spPr>
                  <a:xfrm>
                    <a:off x="10501937" y="4156130"/>
                    <a:ext cx="722056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Score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1701531A-41DC-CF4A-B5A1-D5B84365DD2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501937" y="4156130"/>
                    <a:ext cx="722056" cy="27699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5172" b="-130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C3D269EE-E376-774D-878B-762415C35EDF}"/>
                      </a:ext>
                    </a:extLst>
                  </p:cNvPr>
                  <p:cNvSpPr txBox="1"/>
                  <p:nvPr/>
                </p:nvSpPr>
                <p:spPr>
                  <a:xfrm>
                    <a:off x="9269435" y="5291286"/>
                    <a:ext cx="722056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Score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8FD8A6C4-E7BE-FD42-9108-CF662FBA213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69435" y="5291286"/>
                    <a:ext cx="722056" cy="2769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5172" b="-1363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A77AF4EC-6778-8D43-823B-C2A8109D0631}"/>
                      </a:ext>
                    </a:extLst>
                  </p:cNvPr>
                  <p:cNvSpPr txBox="1"/>
                  <p:nvPr/>
                </p:nvSpPr>
                <p:spPr>
                  <a:xfrm>
                    <a:off x="6616789" y="4691803"/>
                    <a:ext cx="722056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Score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1ED99343-4A78-624D-A7F5-B3F2DB336A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16789" y="4691803"/>
                    <a:ext cx="722056" cy="27699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5172" b="-130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B494958-19CD-3F46-8590-D48F7BBF09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25386" y="3837688"/>
              <a:ext cx="1182195" cy="65477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8A30C3-DDD9-244C-B1F5-6E234A6DF119}"/>
                </a:ext>
              </a:extLst>
            </p:cNvPr>
            <p:cNvSpPr/>
            <p:nvPr/>
          </p:nvSpPr>
          <p:spPr>
            <a:xfrm>
              <a:off x="1367155" y="6740461"/>
              <a:ext cx="4410669" cy="40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ight Arrow 41">
              <a:extLst>
                <a:ext uri="{FF2B5EF4-FFF2-40B4-BE49-F238E27FC236}">
                  <a16:creationId xmlns:a16="http://schemas.microsoft.com/office/drawing/2014/main" id="{8DE5960F-94F9-514F-AB60-F54FFF99BA5C}"/>
                </a:ext>
              </a:extLst>
            </p:cNvPr>
            <p:cNvSpPr/>
            <p:nvPr/>
          </p:nvSpPr>
          <p:spPr>
            <a:xfrm rot="1800000">
              <a:off x="2183120" y="4026307"/>
              <a:ext cx="1124402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ight Arrow 42">
              <a:extLst>
                <a:ext uri="{FF2B5EF4-FFF2-40B4-BE49-F238E27FC236}">
                  <a16:creationId xmlns:a16="http://schemas.microsoft.com/office/drawing/2014/main" id="{587C4E70-FB72-3D47-A887-026EDFAA9F32}"/>
                </a:ext>
              </a:extLst>
            </p:cNvPr>
            <p:cNvSpPr/>
            <p:nvPr/>
          </p:nvSpPr>
          <p:spPr>
            <a:xfrm rot="19690101">
              <a:off x="2272588" y="5051528"/>
              <a:ext cx="1124402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ight Arrow 43">
              <a:extLst>
                <a:ext uri="{FF2B5EF4-FFF2-40B4-BE49-F238E27FC236}">
                  <a16:creationId xmlns:a16="http://schemas.microsoft.com/office/drawing/2014/main" id="{3842151A-4E52-DA4E-BEEC-8B6AF55D61C8}"/>
                </a:ext>
              </a:extLst>
            </p:cNvPr>
            <p:cNvSpPr/>
            <p:nvPr/>
          </p:nvSpPr>
          <p:spPr>
            <a:xfrm rot="7440660">
              <a:off x="3632785" y="3678717"/>
              <a:ext cx="1124402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ight Arrow 44">
              <a:extLst>
                <a:ext uri="{FF2B5EF4-FFF2-40B4-BE49-F238E27FC236}">
                  <a16:creationId xmlns:a16="http://schemas.microsoft.com/office/drawing/2014/main" id="{ABFA8515-4B57-8D4E-809C-48736FC03EAA}"/>
                </a:ext>
              </a:extLst>
            </p:cNvPr>
            <p:cNvSpPr/>
            <p:nvPr/>
          </p:nvSpPr>
          <p:spPr>
            <a:xfrm rot="14467741">
              <a:off x="3553407" y="5281819"/>
              <a:ext cx="1067216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ight Arrow 45">
              <a:extLst>
                <a:ext uri="{FF2B5EF4-FFF2-40B4-BE49-F238E27FC236}">
                  <a16:creationId xmlns:a16="http://schemas.microsoft.com/office/drawing/2014/main" id="{0278FFCC-C7EB-2D49-9906-D32A1D198703}"/>
                </a:ext>
              </a:extLst>
            </p:cNvPr>
            <p:cNvSpPr/>
            <p:nvPr/>
          </p:nvSpPr>
          <p:spPr>
            <a:xfrm rot="11800682">
              <a:off x="3941594" y="4705765"/>
              <a:ext cx="1263023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83380D4-3171-E54D-AE1B-CCFA9815E214}"/>
                  </a:ext>
                </a:extLst>
              </p:cNvPr>
              <p:cNvSpPr txBox="1"/>
              <p:nvPr/>
            </p:nvSpPr>
            <p:spPr>
              <a:xfrm>
                <a:off x="5759547" y="3446980"/>
                <a:ext cx="5952910" cy="148297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182880" tIns="182880" rIns="182880" bIns="18288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  <m:d>
                        <m:d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𝑅𝑒𝐿𝑈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𝒩</m:t>
                              </m:r>
                              <m:d>
                                <m:d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∪{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}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ℓ−1</m:t>
                                  </m:r>
                                </m:sup>
                              </m:s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altLang="ko-KR" sz="2800" b="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83380D4-3171-E54D-AE1B-CCFA9815E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547" y="3446980"/>
                <a:ext cx="5952910" cy="1482970"/>
              </a:xfrm>
              <a:prstGeom prst="rect">
                <a:avLst/>
              </a:prstGeom>
              <a:blipFill>
                <a:blip r:embed="rId8"/>
                <a:stretch>
                  <a:fillRect t="-89076" b="-1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A191F5ED-CF02-7440-914B-C6C303433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547" y="2256040"/>
            <a:ext cx="5387003" cy="3955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Idea 1. Score propagation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Line Callout 1 3">
            <a:extLst>
              <a:ext uri="{FF2B5EF4-FFF2-40B4-BE49-F238E27FC236}">
                <a16:creationId xmlns:a16="http://schemas.microsoft.com/office/drawing/2014/main" id="{A09DE40F-5AF3-4E4E-8C9B-B2E7EFA27223}"/>
              </a:ext>
            </a:extLst>
          </p:cNvPr>
          <p:cNvSpPr/>
          <p:nvPr/>
        </p:nvSpPr>
        <p:spPr>
          <a:xfrm>
            <a:off x="8314440" y="5577812"/>
            <a:ext cx="2092751" cy="543078"/>
          </a:xfrm>
          <a:prstGeom prst="borderCallout1">
            <a:avLst>
              <a:gd name="adj1" fmla="val -344"/>
              <a:gd name="adj2" fmla="val 51563"/>
              <a:gd name="adj3" fmla="val -245077"/>
              <a:gd name="adj4" fmla="val 1153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Score of a neighbor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688E5C1A-5964-3D46-858C-6ECEFC3D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274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A191F5ED-CF02-7440-914B-C6C303433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547" y="2256040"/>
            <a:ext cx="5387003" cy="3955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Idea 2. Predicate-aware attention</a:t>
            </a:r>
          </a:p>
          <a:p>
            <a:pPr marL="0" indent="0">
              <a:buNone/>
            </a:pPr>
            <a:endParaRPr lang="en-US" sz="36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C50E359-F663-8E40-BC67-4DDAFC84AC68}"/>
              </a:ext>
            </a:extLst>
          </p:cNvPr>
          <p:cNvGrpSpPr/>
          <p:nvPr/>
        </p:nvGrpSpPr>
        <p:grpSpPr>
          <a:xfrm>
            <a:off x="688156" y="2017336"/>
            <a:ext cx="4780924" cy="4382094"/>
            <a:chOff x="1100827" y="2779776"/>
            <a:chExt cx="4443984" cy="407822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890F364-2B6B-3C4E-957D-28BBFA09DB6E}"/>
                </a:ext>
              </a:extLst>
            </p:cNvPr>
            <p:cNvSpPr/>
            <p:nvPr/>
          </p:nvSpPr>
          <p:spPr>
            <a:xfrm>
              <a:off x="2986286" y="4406475"/>
              <a:ext cx="642571" cy="64330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7F0EB3C-B399-AC42-AB66-218DDEC46C59}"/>
                </a:ext>
              </a:extLst>
            </p:cNvPr>
            <p:cNvSpPr/>
            <p:nvPr/>
          </p:nvSpPr>
          <p:spPr>
            <a:xfrm>
              <a:off x="4226132" y="2779776"/>
              <a:ext cx="642571" cy="64330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AF98109-17C9-8B48-AD0F-6DC8DE7F7A75}"/>
                </a:ext>
              </a:extLst>
            </p:cNvPr>
            <p:cNvSpPr/>
            <p:nvPr/>
          </p:nvSpPr>
          <p:spPr>
            <a:xfrm>
              <a:off x="4902240" y="5049784"/>
              <a:ext cx="642571" cy="64330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B740B4A-F866-D948-B03A-E3B8749C5685}"/>
                </a:ext>
              </a:extLst>
            </p:cNvPr>
            <p:cNvSpPr/>
            <p:nvPr/>
          </p:nvSpPr>
          <p:spPr>
            <a:xfrm>
              <a:off x="1243736" y="3474104"/>
              <a:ext cx="642571" cy="64330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90BF6DF-B1F5-304D-A2DB-07AF5C493CD5}"/>
                </a:ext>
              </a:extLst>
            </p:cNvPr>
            <p:cNvSpPr/>
            <p:nvPr/>
          </p:nvSpPr>
          <p:spPr>
            <a:xfrm>
              <a:off x="1470919" y="5523686"/>
              <a:ext cx="642571" cy="64330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7FC42C5-91A6-1649-A94B-6BDCA2068CCE}"/>
                </a:ext>
              </a:extLst>
            </p:cNvPr>
            <p:cNvSpPr/>
            <p:nvPr/>
          </p:nvSpPr>
          <p:spPr>
            <a:xfrm>
              <a:off x="3801872" y="6072785"/>
              <a:ext cx="642571" cy="64330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15D8996-D9A9-DE4F-B156-F7298C2C7F9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58746" y="3914780"/>
              <a:ext cx="1181707" cy="654772"/>
            </a:xfrm>
            <a:prstGeom prst="line">
              <a:avLst/>
            </a:prstGeom>
            <a:ln w="1016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B3CD791-5D96-D549-9ABF-19EE4E177081}"/>
                </a:ext>
              </a:extLst>
            </p:cNvPr>
            <p:cNvCxnSpPr>
              <a:cxnSpLocks/>
              <a:stCxn id="31" idx="3"/>
              <a:endCxn id="30" idx="7"/>
            </p:cNvCxnSpPr>
            <p:nvPr/>
          </p:nvCxnSpPr>
          <p:spPr>
            <a:xfrm flipH="1">
              <a:off x="3534755" y="3328875"/>
              <a:ext cx="785479" cy="1171810"/>
            </a:xfrm>
            <a:prstGeom prst="line">
              <a:avLst/>
            </a:prstGeom>
            <a:ln w="9525"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57646C8-5867-5B4A-A369-FCC59418B3DE}"/>
                </a:ext>
              </a:extLst>
            </p:cNvPr>
            <p:cNvCxnSpPr>
              <a:cxnSpLocks/>
              <a:stCxn id="32" idx="1"/>
              <a:endCxn id="30" idx="6"/>
            </p:cNvCxnSpPr>
            <p:nvPr/>
          </p:nvCxnSpPr>
          <p:spPr>
            <a:xfrm flipH="1" flipV="1">
              <a:off x="3628857" y="4728130"/>
              <a:ext cx="1367486" cy="415864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A11FFF4-CFD9-4744-9839-58394224D0B7}"/>
                </a:ext>
              </a:extLst>
            </p:cNvPr>
            <p:cNvCxnSpPr>
              <a:cxnSpLocks/>
              <a:stCxn id="35" idx="0"/>
              <a:endCxn id="30" idx="5"/>
            </p:cNvCxnSpPr>
            <p:nvPr/>
          </p:nvCxnSpPr>
          <p:spPr>
            <a:xfrm flipH="1" flipV="1">
              <a:off x="3534755" y="4955573"/>
              <a:ext cx="588403" cy="111721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0F9074C-59EC-D748-AC1F-9A2DBB008411}"/>
                </a:ext>
              </a:extLst>
            </p:cNvPr>
            <p:cNvCxnSpPr>
              <a:cxnSpLocks/>
              <a:stCxn id="34" idx="7"/>
              <a:endCxn id="30" idx="3"/>
            </p:cNvCxnSpPr>
            <p:nvPr/>
          </p:nvCxnSpPr>
          <p:spPr>
            <a:xfrm flipV="1">
              <a:off x="2019387" y="4955573"/>
              <a:ext cx="1061001" cy="662323"/>
            </a:xfrm>
            <a:prstGeom prst="line">
              <a:avLst/>
            </a:prstGeom>
            <a:ln w="9525"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AEC3C2D2-E7E3-5848-90C6-E49867B0E2F0}"/>
                    </a:ext>
                  </a:extLst>
                </p:cNvPr>
                <p:cNvSpPr txBox="1"/>
                <p:nvPr/>
              </p:nvSpPr>
              <p:spPr>
                <a:xfrm>
                  <a:off x="1248247" y="3651092"/>
                  <a:ext cx="638059" cy="2450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Score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8141441-0DF1-D548-8866-AC3BC89F89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8247" y="3651092"/>
                  <a:ext cx="638059" cy="245057"/>
                </a:xfrm>
                <a:prstGeom prst="rect">
                  <a:avLst/>
                </a:prstGeom>
                <a:blipFill>
                  <a:blip r:embed="rId3"/>
                  <a:stretch>
                    <a:fillRect l="-9615" r="-3846" b="-238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280EA916-1F81-C74A-A279-BFB82064EFD2}"/>
                    </a:ext>
                  </a:extLst>
                </p:cNvPr>
                <p:cNvSpPr txBox="1"/>
                <p:nvPr/>
              </p:nvSpPr>
              <p:spPr>
                <a:xfrm>
                  <a:off x="4230643" y="2964490"/>
                  <a:ext cx="638059" cy="2450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Score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5C18EC1-35C7-F144-8A86-C292DDBF6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0643" y="2964490"/>
                  <a:ext cx="638059" cy="245057"/>
                </a:xfrm>
                <a:prstGeom prst="rect">
                  <a:avLst/>
                </a:prstGeom>
                <a:blipFill>
                  <a:blip r:embed="rId4"/>
                  <a:stretch>
                    <a:fillRect l="-11765" r="-5882" b="-238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FC274AAD-D0E5-2842-A88F-60CCAE3E4EBB}"/>
                    </a:ext>
                  </a:extLst>
                </p:cNvPr>
                <p:cNvSpPr txBox="1"/>
                <p:nvPr/>
              </p:nvSpPr>
              <p:spPr>
                <a:xfrm>
                  <a:off x="4906364" y="5248909"/>
                  <a:ext cx="638059" cy="2450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Score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A1E9029-A6C9-394F-AA82-23D4251EE0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6364" y="5248909"/>
                  <a:ext cx="638059" cy="245057"/>
                </a:xfrm>
                <a:prstGeom prst="rect">
                  <a:avLst/>
                </a:prstGeom>
                <a:blipFill>
                  <a:blip r:embed="rId5"/>
                  <a:stretch>
                    <a:fillRect l="-9615" r="-5769" b="-238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B973DDC8-7A58-484D-8F2A-4C3574C605F8}"/>
                    </a:ext>
                  </a:extLst>
                </p:cNvPr>
                <p:cNvSpPr txBox="1"/>
                <p:nvPr/>
              </p:nvSpPr>
              <p:spPr>
                <a:xfrm>
                  <a:off x="3817238" y="6253165"/>
                  <a:ext cx="638059" cy="2450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Score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B5F6EEA-1501-034C-A908-8AB7C7AED1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7238" y="6253165"/>
                  <a:ext cx="638059" cy="245057"/>
                </a:xfrm>
                <a:prstGeom prst="rect">
                  <a:avLst/>
                </a:prstGeom>
                <a:blipFill>
                  <a:blip r:embed="rId6"/>
                  <a:stretch>
                    <a:fillRect l="-11765" r="-5882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3D6F93E9-D175-A341-A9D3-29FD347F7835}"/>
                    </a:ext>
                  </a:extLst>
                </p:cNvPr>
                <p:cNvSpPr txBox="1"/>
                <p:nvPr/>
              </p:nvSpPr>
              <p:spPr>
                <a:xfrm>
                  <a:off x="1473174" y="5722811"/>
                  <a:ext cx="638059" cy="2450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Score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FC8956E-1801-A649-9910-0C1BAA4F71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3174" y="5722811"/>
                  <a:ext cx="638059" cy="245057"/>
                </a:xfrm>
                <a:prstGeom prst="rect">
                  <a:avLst/>
                </a:prstGeom>
                <a:blipFill>
                  <a:blip r:embed="rId7"/>
                  <a:stretch>
                    <a:fillRect l="-11765" r="-5882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3D2C6A5-35A7-3A43-A159-8E09E7F3C9F4}"/>
                </a:ext>
              </a:extLst>
            </p:cNvPr>
            <p:cNvSpPr/>
            <p:nvPr/>
          </p:nvSpPr>
          <p:spPr>
            <a:xfrm>
              <a:off x="1100827" y="6817553"/>
              <a:ext cx="4408850" cy="40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ight Arrow 73">
              <a:extLst>
                <a:ext uri="{FF2B5EF4-FFF2-40B4-BE49-F238E27FC236}">
                  <a16:creationId xmlns:a16="http://schemas.microsoft.com/office/drawing/2014/main" id="{18377530-D77C-4A46-BC54-75EB7E3268CD}"/>
                </a:ext>
              </a:extLst>
            </p:cNvPr>
            <p:cNvSpPr/>
            <p:nvPr/>
          </p:nvSpPr>
          <p:spPr>
            <a:xfrm rot="1800000">
              <a:off x="1913936" y="4043052"/>
              <a:ext cx="1124402" cy="439652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ight Arrow 74">
              <a:extLst>
                <a:ext uri="{FF2B5EF4-FFF2-40B4-BE49-F238E27FC236}">
                  <a16:creationId xmlns:a16="http://schemas.microsoft.com/office/drawing/2014/main" id="{0A9E56BE-AA7C-144F-BFD0-2E57892A5DE0}"/>
                </a:ext>
              </a:extLst>
            </p:cNvPr>
            <p:cNvSpPr/>
            <p:nvPr/>
          </p:nvSpPr>
          <p:spPr>
            <a:xfrm rot="19690101">
              <a:off x="2003404" y="5136482"/>
              <a:ext cx="1124402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ight Arrow 75">
              <a:extLst>
                <a:ext uri="{FF2B5EF4-FFF2-40B4-BE49-F238E27FC236}">
                  <a16:creationId xmlns:a16="http://schemas.microsoft.com/office/drawing/2014/main" id="{A412FBCB-259F-A949-98BF-E2B6D5BF7131}"/>
                </a:ext>
              </a:extLst>
            </p:cNvPr>
            <p:cNvSpPr/>
            <p:nvPr/>
          </p:nvSpPr>
          <p:spPr>
            <a:xfrm rot="7440660">
              <a:off x="3363601" y="3763671"/>
              <a:ext cx="1124402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ight Arrow 76">
              <a:extLst>
                <a:ext uri="{FF2B5EF4-FFF2-40B4-BE49-F238E27FC236}">
                  <a16:creationId xmlns:a16="http://schemas.microsoft.com/office/drawing/2014/main" id="{22DC30A8-99E5-6E4B-BE06-F060873028CE}"/>
                </a:ext>
              </a:extLst>
            </p:cNvPr>
            <p:cNvSpPr/>
            <p:nvPr/>
          </p:nvSpPr>
          <p:spPr>
            <a:xfrm rot="14569566">
              <a:off x="3284223" y="5366773"/>
              <a:ext cx="1067216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ight Arrow 77">
              <a:extLst>
                <a:ext uri="{FF2B5EF4-FFF2-40B4-BE49-F238E27FC236}">
                  <a16:creationId xmlns:a16="http://schemas.microsoft.com/office/drawing/2014/main" id="{CAC55F60-E05E-084A-90AF-F7AB485B852E}"/>
                </a:ext>
              </a:extLst>
            </p:cNvPr>
            <p:cNvSpPr/>
            <p:nvPr/>
          </p:nvSpPr>
          <p:spPr>
            <a:xfrm rot="11800682">
              <a:off x="3672410" y="4790719"/>
              <a:ext cx="1263023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554A68B-85E7-2B49-9826-5BC6CFEEEEA3}"/>
                  </a:ext>
                </a:extLst>
              </p:cNvPr>
              <p:cNvSpPr txBox="1"/>
              <p:nvPr/>
            </p:nvSpPr>
            <p:spPr>
              <a:xfrm>
                <a:off x="5759547" y="3446980"/>
                <a:ext cx="5952910" cy="148297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182880" tIns="182880" rIns="182880" bIns="18288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  <m:d>
                        <m:d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𝑅𝑒𝐿𝑈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𝒩</m:t>
                              </m:r>
                              <m:d>
                                <m:d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∪{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}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altLang="ko-KR" sz="2800" i="1">
                                      <a:latin typeface="Cambria Math" panose="02040503050406030204" pitchFamily="18" charset="0"/>
                                    </a:rPr>
                                    <m:t>ℓ−1</m:t>
                                  </m:r>
                                </m:sup>
                              </m:sSup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ko-KR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altLang="ko-KR" sz="2800" b="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554A68B-85E7-2B49-9826-5BC6CFEEE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547" y="3446980"/>
                <a:ext cx="5952910" cy="1482970"/>
              </a:xfrm>
              <a:prstGeom prst="rect">
                <a:avLst/>
              </a:prstGeom>
              <a:blipFill>
                <a:blip r:embed="rId8"/>
                <a:stretch>
                  <a:fillRect t="-89076" b="-1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Line Callout 1 79">
            <a:extLst>
              <a:ext uri="{FF2B5EF4-FFF2-40B4-BE49-F238E27FC236}">
                <a16:creationId xmlns:a16="http://schemas.microsoft.com/office/drawing/2014/main" id="{0CB2AFB5-5611-BC47-806F-168551E7A7D5}"/>
              </a:ext>
            </a:extLst>
          </p:cNvPr>
          <p:cNvSpPr/>
          <p:nvPr/>
        </p:nvSpPr>
        <p:spPr>
          <a:xfrm>
            <a:off x="7654564" y="5562278"/>
            <a:ext cx="2997725" cy="543078"/>
          </a:xfrm>
          <a:prstGeom prst="borderCallout1">
            <a:avLst>
              <a:gd name="adj1" fmla="val -344"/>
              <a:gd name="adj2" fmla="val 51563"/>
              <a:gd name="adj3" fmla="val -220775"/>
              <a:gd name="adj4" fmla="val 7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Attention considers predicate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641E4DEC-68E9-504E-B434-42FB5C61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3933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A191F5ED-CF02-7440-914B-C6C303433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547" y="2256040"/>
            <a:ext cx="5387003" cy="3955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Idea 3. Centrality adjustment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80" name="Line Callout 1 79">
            <a:extLst>
              <a:ext uri="{FF2B5EF4-FFF2-40B4-BE49-F238E27FC236}">
                <a16:creationId xmlns:a16="http://schemas.microsoft.com/office/drawing/2014/main" id="{0CB2AFB5-5611-BC47-806F-168551E7A7D5}"/>
              </a:ext>
            </a:extLst>
          </p:cNvPr>
          <p:cNvSpPr/>
          <p:nvPr/>
        </p:nvSpPr>
        <p:spPr>
          <a:xfrm>
            <a:off x="7654564" y="5562278"/>
            <a:ext cx="2997725" cy="543078"/>
          </a:xfrm>
          <a:prstGeom prst="borderCallout1">
            <a:avLst>
              <a:gd name="adj1" fmla="val -344"/>
              <a:gd name="adj2" fmla="val 51563"/>
              <a:gd name="adj3" fmla="val -271113"/>
              <a:gd name="adj4" fmla="val 935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In-degree of a node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5FBCD78-48F8-0444-A8BE-D19F98D290EE}"/>
                  </a:ext>
                </a:extLst>
              </p:cNvPr>
              <p:cNvSpPr txBox="1"/>
              <p:nvPr/>
            </p:nvSpPr>
            <p:spPr>
              <a:xfrm>
                <a:off x="5683019" y="3509050"/>
                <a:ext cx="6112568" cy="80021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182880" tIns="182880" rIns="182880" bIns="18288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Adjustment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5FBCD78-48F8-0444-A8BE-D19F98D29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019" y="3509050"/>
                <a:ext cx="6112568" cy="800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D970EDF9-73C1-4747-BE24-0551D12E56CB}"/>
              </a:ext>
            </a:extLst>
          </p:cNvPr>
          <p:cNvGrpSpPr/>
          <p:nvPr/>
        </p:nvGrpSpPr>
        <p:grpSpPr>
          <a:xfrm>
            <a:off x="669302" y="2036190"/>
            <a:ext cx="4814999" cy="4326638"/>
            <a:chOff x="3692068" y="2779776"/>
            <a:chExt cx="4443984" cy="4078224"/>
          </a:xfrm>
        </p:grpSpPr>
        <p:sp>
          <p:nvSpPr>
            <p:cNvPr id="40" name="Right Arrow 39">
              <a:extLst>
                <a:ext uri="{FF2B5EF4-FFF2-40B4-BE49-F238E27FC236}">
                  <a16:creationId xmlns:a16="http://schemas.microsoft.com/office/drawing/2014/main" id="{7E1BE97E-DB10-B449-B311-B567AD209A42}"/>
                </a:ext>
              </a:extLst>
            </p:cNvPr>
            <p:cNvSpPr/>
            <p:nvPr/>
          </p:nvSpPr>
          <p:spPr>
            <a:xfrm rot="1800000">
              <a:off x="4512139" y="4043338"/>
              <a:ext cx="1124402" cy="439652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ight Arrow 40">
              <a:extLst>
                <a:ext uri="{FF2B5EF4-FFF2-40B4-BE49-F238E27FC236}">
                  <a16:creationId xmlns:a16="http://schemas.microsoft.com/office/drawing/2014/main" id="{17070C9B-7528-E147-AA31-70353CAA5152}"/>
                </a:ext>
              </a:extLst>
            </p:cNvPr>
            <p:cNvSpPr/>
            <p:nvPr/>
          </p:nvSpPr>
          <p:spPr>
            <a:xfrm rot="19690101">
              <a:off x="4601607" y="5125882"/>
              <a:ext cx="1124402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ight Arrow 41">
              <a:extLst>
                <a:ext uri="{FF2B5EF4-FFF2-40B4-BE49-F238E27FC236}">
                  <a16:creationId xmlns:a16="http://schemas.microsoft.com/office/drawing/2014/main" id="{2043AF23-BEB7-E04B-BF44-F4479F964915}"/>
                </a:ext>
              </a:extLst>
            </p:cNvPr>
            <p:cNvSpPr/>
            <p:nvPr/>
          </p:nvSpPr>
          <p:spPr>
            <a:xfrm rot="7440660">
              <a:off x="5961804" y="3763957"/>
              <a:ext cx="1124402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ight Arrow 42">
              <a:extLst>
                <a:ext uri="{FF2B5EF4-FFF2-40B4-BE49-F238E27FC236}">
                  <a16:creationId xmlns:a16="http://schemas.microsoft.com/office/drawing/2014/main" id="{B0E6761B-E5F5-7845-B253-C1EA687CAE6A}"/>
                </a:ext>
              </a:extLst>
            </p:cNvPr>
            <p:cNvSpPr/>
            <p:nvPr/>
          </p:nvSpPr>
          <p:spPr>
            <a:xfrm rot="14521316">
              <a:off x="5882426" y="5356173"/>
              <a:ext cx="1067216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ight Arrow 43">
              <a:extLst>
                <a:ext uri="{FF2B5EF4-FFF2-40B4-BE49-F238E27FC236}">
                  <a16:creationId xmlns:a16="http://schemas.microsoft.com/office/drawing/2014/main" id="{1AD99496-D2CF-AE4D-8102-820C305ACDC9}"/>
                </a:ext>
              </a:extLst>
            </p:cNvPr>
            <p:cNvSpPr/>
            <p:nvPr/>
          </p:nvSpPr>
          <p:spPr>
            <a:xfrm rot="11800682">
              <a:off x="6270613" y="4780119"/>
              <a:ext cx="1263023" cy="303234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D20DD08-38E0-044E-B519-911158F7E701}"/>
                </a:ext>
              </a:extLst>
            </p:cNvPr>
            <p:cNvGrpSpPr/>
            <p:nvPr/>
          </p:nvGrpSpPr>
          <p:grpSpPr>
            <a:xfrm>
              <a:off x="3692068" y="2779776"/>
              <a:ext cx="4443984" cy="4078224"/>
              <a:chOff x="6195425" y="1365159"/>
              <a:chExt cx="5029007" cy="4609799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D0A38123-5FC1-5845-B15E-63C8FEAE7245}"/>
                  </a:ext>
                </a:extLst>
              </p:cNvPr>
              <p:cNvGrpSpPr/>
              <p:nvPr/>
            </p:nvGrpSpPr>
            <p:grpSpPr>
              <a:xfrm>
                <a:off x="6357147" y="1365159"/>
                <a:ext cx="4867285" cy="4449396"/>
                <a:chOff x="6357147" y="1365159"/>
                <a:chExt cx="4867285" cy="4449396"/>
              </a:xfrm>
            </p:grpSpPr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CDF528CE-7478-F44B-BD43-7C707E4FF80E}"/>
                    </a:ext>
                  </a:extLst>
                </p:cNvPr>
                <p:cNvGrpSpPr/>
                <p:nvPr/>
              </p:nvGrpSpPr>
              <p:grpSpPr>
                <a:xfrm>
                  <a:off x="6357147" y="1365159"/>
                  <a:ext cx="4867285" cy="4449396"/>
                  <a:chOff x="6357147" y="1365159"/>
                  <a:chExt cx="4867285" cy="4449396"/>
                </a:xfrm>
              </p:grpSpPr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DE2E7F3-E4CD-7249-82A0-F66956AE0DF1}"/>
                      </a:ext>
                    </a:extLst>
                  </p:cNvPr>
                  <p:cNvSpPr/>
                  <p:nvPr/>
                </p:nvSpPr>
                <p:spPr>
                  <a:xfrm>
                    <a:off x="8329093" y="3203889"/>
                    <a:ext cx="727161" cy="72716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81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endParaRPr lang="en-US" sz="2800" dirty="0"/>
                  </a:p>
                </p:txBody>
              </p:sp>
              <p:sp>
                <p:nvSpPr>
                  <p:cNvPr id="51" name="Oval 50">
                    <a:extLst>
                      <a:ext uri="{FF2B5EF4-FFF2-40B4-BE49-F238E27FC236}">
                        <a16:creationId xmlns:a16="http://schemas.microsoft.com/office/drawing/2014/main" id="{94702867-5C73-2A48-9374-2EABFBA1C866}"/>
                      </a:ext>
                    </a:extLst>
                  </p:cNvPr>
                  <p:cNvSpPr/>
                  <p:nvPr/>
                </p:nvSpPr>
                <p:spPr>
                  <a:xfrm>
                    <a:off x="9732157" y="1365159"/>
                    <a:ext cx="727161" cy="727161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381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endParaRPr lang="en-US" sz="2800" dirty="0"/>
                  </a:p>
                </p:txBody>
              </p: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6C6C3AE7-1E75-B244-AA3A-18E322A86ACA}"/>
                      </a:ext>
                    </a:extLst>
                  </p:cNvPr>
                  <p:cNvSpPr/>
                  <p:nvPr/>
                </p:nvSpPr>
                <p:spPr>
                  <a:xfrm>
                    <a:off x="10497271" y="3931050"/>
                    <a:ext cx="727161" cy="727161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381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endParaRPr lang="en-US" sz="2800" dirty="0"/>
                  </a:p>
                </p:txBody>
              </p:sp>
              <p:sp>
                <p:nvSpPr>
                  <p:cNvPr id="53" name="Oval 52">
                    <a:extLst>
                      <a:ext uri="{FF2B5EF4-FFF2-40B4-BE49-F238E27FC236}">
                        <a16:creationId xmlns:a16="http://schemas.microsoft.com/office/drawing/2014/main" id="{D0DCB483-8F08-5B46-88C5-8B8839300C39}"/>
                      </a:ext>
                    </a:extLst>
                  </p:cNvPr>
                  <p:cNvSpPr/>
                  <p:nvPr/>
                </p:nvSpPr>
                <p:spPr>
                  <a:xfrm>
                    <a:off x="6357147" y="2149989"/>
                    <a:ext cx="727161" cy="727161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381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endParaRPr lang="en-US" sz="2800" dirty="0"/>
                  </a:p>
                </p:txBody>
              </p:sp>
              <p:sp>
                <p:nvSpPr>
                  <p:cNvPr id="54" name="Oval 53">
                    <a:extLst>
                      <a:ext uri="{FF2B5EF4-FFF2-40B4-BE49-F238E27FC236}">
                        <a16:creationId xmlns:a16="http://schemas.microsoft.com/office/drawing/2014/main" id="{43081F19-57BB-2F4D-85CF-AAE5920D7346}"/>
                      </a:ext>
                    </a:extLst>
                  </p:cNvPr>
                  <p:cNvSpPr/>
                  <p:nvPr/>
                </p:nvSpPr>
                <p:spPr>
                  <a:xfrm>
                    <a:off x="6614237" y="4466723"/>
                    <a:ext cx="727161" cy="727161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381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endParaRPr lang="en-US" sz="2800" dirty="0"/>
                  </a:p>
                </p:txBody>
              </p:sp>
              <p:sp>
                <p:nvSpPr>
                  <p:cNvPr id="55" name="Oval 54">
                    <a:extLst>
                      <a:ext uri="{FF2B5EF4-FFF2-40B4-BE49-F238E27FC236}">
                        <a16:creationId xmlns:a16="http://schemas.microsoft.com/office/drawing/2014/main" id="{243F1FCE-E25D-AD4D-BCE9-D3D780E312A6}"/>
                      </a:ext>
                    </a:extLst>
                  </p:cNvPr>
                  <p:cNvSpPr/>
                  <p:nvPr/>
                </p:nvSpPr>
                <p:spPr>
                  <a:xfrm>
                    <a:off x="9252046" y="5087394"/>
                    <a:ext cx="727161" cy="727161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381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endParaRPr lang="en-US" sz="2800" dirty="0"/>
                  </a:p>
                </p:txBody>
              </p:sp>
              <p:cxnSp>
                <p:nvCxnSpPr>
                  <p:cNvPr id="56" name="Straight Connector 55">
                    <a:extLst>
                      <a:ext uri="{FF2B5EF4-FFF2-40B4-BE49-F238E27FC236}">
                        <a16:creationId xmlns:a16="http://schemas.microsoft.com/office/drawing/2014/main" id="{FB59B439-DB5B-2F47-B72F-F94BBBC46BAA}"/>
                      </a:ext>
                    </a:extLst>
                  </p:cNvPr>
                  <p:cNvCxnSpPr>
                    <a:cxnSpLocks/>
                    <a:stCxn id="51" idx="3"/>
                    <a:endCxn id="50" idx="7"/>
                  </p:cNvCxnSpPr>
                  <p:nvPr/>
                </p:nvCxnSpPr>
                <p:spPr>
                  <a:xfrm flipH="1">
                    <a:off x="8949764" y="1985830"/>
                    <a:ext cx="888883" cy="1324549"/>
                  </a:xfrm>
                  <a:prstGeom prst="line">
                    <a:avLst/>
                  </a:prstGeom>
                  <a:ln w="9525"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Straight Connector 56">
                    <a:extLst>
                      <a:ext uri="{FF2B5EF4-FFF2-40B4-BE49-F238E27FC236}">
                        <a16:creationId xmlns:a16="http://schemas.microsoft.com/office/drawing/2014/main" id="{C990C1A0-0C40-0046-AA35-7E9ABE22000A}"/>
                      </a:ext>
                    </a:extLst>
                  </p:cNvPr>
                  <p:cNvCxnSpPr>
                    <a:cxnSpLocks/>
                    <a:stCxn id="52" idx="1"/>
                    <a:endCxn id="50" idx="6"/>
                  </p:cNvCxnSpPr>
                  <p:nvPr/>
                </p:nvCxnSpPr>
                <p:spPr>
                  <a:xfrm flipH="1" flipV="1">
                    <a:off x="9056254" y="3567470"/>
                    <a:ext cx="1547507" cy="470070"/>
                  </a:xfrm>
                  <a:prstGeom prst="line">
                    <a:avLst/>
                  </a:prstGeom>
                  <a:ln w="57150"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9590A407-F515-6841-BCC7-016F72CE3737}"/>
                      </a:ext>
                    </a:extLst>
                  </p:cNvPr>
                  <p:cNvCxnSpPr>
                    <a:cxnSpLocks/>
                    <a:stCxn id="55" idx="0"/>
                    <a:endCxn id="50" idx="5"/>
                  </p:cNvCxnSpPr>
                  <p:nvPr/>
                </p:nvCxnSpPr>
                <p:spPr>
                  <a:xfrm flipH="1" flipV="1">
                    <a:off x="8949764" y="3824560"/>
                    <a:ext cx="665863" cy="1262834"/>
                  </a:xfrm>
                  <a:prstGeom prst="line">
                    <a:avLst/>
                  </a:prstGeom>
                  <a:ln w="254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5E622820-4347-5147-B405-F9013CDF45F8}"/>
                      </a:ext>
                    </a:extLst>
                  </p:cNvPr>
                  <p:cNvCxnSpPr>
                    <a:cxnSpLocks/>
                    <a:stCxn id="54" idx="7"/>
                    <a:endCxn id="50" idx="3"/>
                  </p:cNvCxnSpPr>
                  <p:nvPr/>
                </p:nvCxnSpPr>
                <p:spPr>
                  <a:xfrm flipV="1">
                    <a:off x="7234908" y="3824560"/>
                    <a:ext cx="1200675" cy="748653"/>
                  </a:xfrm>
                  <a:prstGeom prst="line">
                    <a:avLst/>
                  </a:prstGeom>
                  <a:ln w="9525"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0" name="Oval 59">
                    <a:extLst>
                      <a:ext uri="{FF2B5EF4-FFF2-40B4-BE49-F238E27FC236}">
                        <a16:creationId xmlns:a16="http://schemas.microsoft.com/office/drawing/2014/main" id="{AF5C0A06-96A4-6B4E-874F-1F5C21AE2725}"/>
                      </a:ext>
                    </a:extLst>
                  </p:cNvPr>
                  <p:cNvSpPr/>
                  <p:nvPr/>
                </p:nvSpPr>
                <p:spPr>
                  <a:xfrm>
                    <a:off x="8118330" y="2993126"/>
                    <a:ext cx="1148688" cy="1148688"/>
                  </a:xfrm>
                  <a:prstGeom prst="ellipse">
                    <a:avLst/>
                  </a:prstGeom>
                  <a:noFill/>
                  <a:ln w="57150"/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Oval 60">
                    <a:extLst>
                      <a:ext uri="{FF2B5EF4-FFF2-40B4-BE49-F238E27FC236}">
                        <a16:creationId xmlns:a16="http://schemas.microsoft.com/office/drawing/2014/main" id="{C4C92342-D669-7041-A5F6-A1F1CF30DB89}"/>
                      </a:ext>
                    </a:extLst>
                  </p:cNvPr>
                  <p:cNvSpPr/>
                  <p:nvPr/>
                </p:nvSpPr>
                <p:spPr>
                  <a:xfrm>
                    <a:off x="7881280" y="2756075"/>
                    <a:ext cx="1622788" cy="1622788"/>
                  </a:xfrm>
                  <a:prstGeom prst="ellipse">
                    <a:avLst/>
                  </a:prstGeom>
                  <a:noFill/>
                  <a:ln w="38100"/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Oval 62">
                    <a:extLst>
                      <a:ext uri="{FF2B5EF4-FFF2-40B4-BE49-F238E27FC236}">
                        <a16:creationId xmlns:a16="http://schemas.microsoft.com/office/drawing/2014/main" id="{596B84EE-1DD8-8F46-B293-12AFFBD766D5}"/>
                      </a:ext>
                    </a:extLst>
                  </p:cNvPr>
                  <p:cNvSpPr/>
                  <p:nvPr/>
                </p:nvSpPr>
                <p:spPr>
                  <a:xfrm>
                    <a:off x="7653189" y="2527985"/>
                    <a:ext cx="2078968" cy="2078968"/>
                  </a:xfrm>
                  <a:prstGeom prst="ellipse">
                    <a:avLst/>
                  </a:prstGeom>
                  <a:noFill/>
                  <a:ln w="28575"/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Oval 80">
                    <a:extLst>
                      <a:ext uri="{FF2B5EF4-FFF2-40B4-BE49-F238E27FC236}">
                        <a16:creationId xmlns:a16="http://schemas.microsoft.com/office/drawing/2014/main" id="{6CED75F8-A11B-744F-AC89-E17A07CCB89A}"/>
                      </a:ext>
                    </a:extLst>
                  </p:cNvPr>
                  <p:cNvSpPr/>
                  <p:nvPr/>
                </p:nvSpPr>
                <p:spPr>
                  <a:xfrm>
                    <a:off x="7406139" y="2280935"/>
                    <a:ext cx="2573068" cy="2573068"/>
                  </a:xfrm>
                  <a:prstGeom prst="ellipse">
                    <a:avLst/>
                  </a:prstGeom>
                  <a:noFill/>
                  <a:ln w="19050"/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Oval 81">
                    <a:extLst>
                      <a:ext uri="{FF2B5EF4-FFF2-40B4-BE49-F238E27FC236}">
                        <a16:creationId xmlns:a16="http://schemas.microsoft.com/office/drawing/2014/main" id="{FEB974DE-71D2-5F4C-B659-4A0157EA250A}"/>
                      </a:ext>
                    </a:extLst>
                  </p:cNvPr>
                  <p:cNvSpPr/>
                  <p:nvPr/>
                </p:nvSpPr>
                <p:spPr>
                  <a:xfrm>
                    <a:off x="7207164" y="2092320"/>
                    <a:ext cx="2936592" cy="2936592"/>
                  </a:xfrm>
                  <a:prstGeom prst="ellipse">
                    <a:avLst/>
                  </a:prstGeom>
                  <a:noFill/>
                  <a:ln w="12700"/>
                </p:spPr>
                <p:style>
                  <a:lnRef idx="2">
                    <a:schemeClr val="accent4"/>
                  </a:lnRef>
                  <a:fillRef idx="1">
                    <a:schemeClr val="lt1"/>
                  </a:fillRef>
                  <a:effectRef idx="0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3" name="TextBox 82">
                        <a:extLst>
                          <a:ext uri="{FF2B5EF4-FFF2-40B4-BE49-F238E27FC236}">
                            <a16:creationId xmlns:a16="http://schemas.microsoft.com/office/drawing/2014/main" id="{0885EC02-4746-DE4A-98BF-EF7461C7A27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362252" y="2350046"/>
                        <a:ext cx="72205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Score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26" name="TextBox 25">
                        <a:extLst>
                          <a:ext uri="{FF2B5EF4-FFF2-40B4-BE49-F238E27FC236}">
                            <a16:creationId xmlns:a16="http://schemas.microsoft.com/office/drawing/2014/main" id="{DF3316AF-8FAE-FC42-AF91-61991819D63F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362252" y="2350046"/>
                        <a:ext cx="722056" cy="276999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 l="-3448" b="-869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4" name="TextBox 83">
                        <a:extLst>
                          <a:ext uri="{FF2B5EF4-FFF2-40B4-BE49-F238E27FC236}">
                            <a16:creationId xmlns:a16="http://schemas.microsoft.com/office/drawing/2014/main" id="{9A1770C3-9C1E-E246-A322-301794A089E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737262" y="1573950"/>
                        <a:ext cx="72205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Score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27" name="TextBox 26">
                        <a:extLst>
                          <a:ext uri="{FF2B5EF4-FFF2-40B4-BE49-F238E27FC236}">
                            <a16:creationId xmlns:a16="http://schemas.microsoft.com/office/drawing/2014/main" id="{92FDE2DF-F8B4-644C-9AAD-BEF481259F1D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737262" y="1573950"/>
                        <a:ext cx="722056" cy="276999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 l="-5172" b="-869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5" name="TextBox 84">
                        <a:extLst>
                          <a:ext uri="{FF2B5EF4-FFF2-40B4-BE49-F238E27FC236}">
                            <a16:creationId xmlns:a16="http://schemas.microsoft.com/office/drawing/2014/main" id="{114EC009-0C03-824B-B1E5-5E25953744C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01937" y="4156130"/>
                        <a:ext cx="72205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Score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28" name="TextBox 27">
                        <a:extLst>
                          <a:ext uri="{FF2B5EF4-FFF2-40B4-BE49-F238E27FC236}">
                            <a16:creationId xmlns:a16="http://schemas.microsoft.com/office/drawing/2014/main" id="{7C670253-5B3F-3844-8DFC-72C2FA042F85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501937" y="4156130"/>
                        <a:ext cx="722056" cy="276999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 l="-5172" b="-1304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6" name="TextBox 85">
                        <a:extLst>
                          <a:ext uri="{FF2B5EF4-FFF2-40B4-BE49-F238E27FC236}">
                            <a16:creationId xmlns:a16="http://schemas.microsoft.com/office/drawing/2014/main" id="{2C59E768-52FD-3D41-A5AB-A5E3EF7A414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269435" y="5291286"/>
                        <a:ext cx="72205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Score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30" name="TextBox 29">
                        <a:extLst>
                          <a:ext uri="{FF2B5EF4-FFF2-40B4-BE49-F238E27FC236}">
                            <a16:creationId xmlns:a16="http://schemas.microsoft.com/office/drawing/2014/main" id="{0BE1DB8F-516F-574A-8C02-8EACB819E972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269435" y="5291286"/>
                        <a:ext cx="722056" cy="276999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l="-5172" b="-1363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7" name="TextBox 86">
                        <a:extLst>
                          <a:ext uri="{FF2B5EF4-FFF2-40B4-BE49-F238E27FC236}">
                            <a16:creationId xmlns:a16="http://schemas.microsoft.com/office/drawing/2014/main" id="{2BBB5C19-0231-3345-8636-0C9CEC4DBEA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616789" y="4691803"/>
                        <a:ext cx="72205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Score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31" name="TextBox 30">
                        <a:extLst>
                          <a:ext uri="{FF2B5EF4-FFF2-40B4-BE49-F238E27FC236}">
                            <a16:creationId xmlns:a16="http://schemas.microsoft.com/office/drawing/2014/main" id="{9050A41F-D343-3B46-9039-52E94A9D6DF2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616789" y="4691803"/>
                        <a:ext cx="722056" cy="276999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 l="-5172" b="-1304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0A661DA2-E9F8-9E4F-BF40-38920BA884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053119" y="2648105"/>
                  <a:ext cx="1337272" cy="740118"/>
                </a:xfrm>
                <a:prstGeom prst="line">
                  <a:avLst/>
                </a:prstGeom>
                <a:ln w="1016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974AC59-1D82-1A43-AD18-F3E4245198A4}"/>
                  </a:ext>
                </a:extLst>
              </p:cNvPr>
              <p:cNvSpPr/>
              <p:nvPr/>
            </p:nvSpPr>
            <p:spPr>
              <a:xfrm>
                <a:off x="6195425" y="5929239"/>
                <a:ext cx="4989248" cy="4571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2" name="Title 1">
            <a:extLst>
              <a:ext uri="{FF2B5EF4-FFF2-40B4-BE49-F238E27FC236}">
                <a16:creationId xmlns:a16="http://schemas.microsoft.com/office/drawing/2014/main" id="{60A71669-B2E3-C74F-8030-98C636AFC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4080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B18AAAEE-E5D0-BE40-9789-25D74D2968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3" t="-6332" r="221" b="6332"/>
          <a:stretch/>
        </p:blipFill>
        <p:spPr>
          <a:xfrm>
            <a:off x="2964911" y="1391363"/>
            <a:ext cx="6738752" cy="4797560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FBC05905-F8A8-BC42-9B33-3E65CB8D5129}"/>
              </a:ext>
            </a:extLst>
          </p:cNvPr>
          <p:cNvSpPr txBox="1"/>
          <p:nvPr/>
        </p:nvSpPr>
        <p:spPr>
          <a:xfrm>
            <a:off x="573024" y="4103315"/>
            <a:ext cx="22161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NDCG@100,</a:t>
            </a:r>
          </a:p>
          <a:p>
            <a:pPr algn="r"/>
            <a:r>
              <a:rPr lang="en-US" sz="2800" dirty="0"/>
              <a:t>higher is better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42DA0A6-1A32-004F-BAF3-EC88958B5076}"/>
              </a:ext>
            </a:extLst>
          </p:cNvPr>
          <p:cNvCxnSpPr/>
          <p:nvPr/>
        </p:nvCxnSpPr>
        <p:spPr>
          <a:xfrm flipV="1">
            <a:off x="2563595" y="2714309"/>
            <a:ext cx="0" cy="11476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919CEADC-290B-8944-A981-068014FF0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348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>
            <a:extLst>
              <a:ext uri="{FF2B5EF4-FFF2-40B4-BE49-F238E27FC236}">
                <a16:creationId xmlns:a16="http://schemas.microsoft.com/office/drawing/2014/main" id="{B86FFBC0-765D-154E-910B-DA9588B3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GENI: Estimating Entity Importance </a:t>
            </a:r>
            <a:r>
              <a:rPr lang="en-US" sz="3600" dirty="0"/>
              <a:t>[KDD’19]</a:t>
            </a:r>
            <a:endParaRPr lang="en-US" dirty="0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18AAAEE-E5D0-BE40-9789-25D74D2968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3" t="-6332" r="221" b="6332"/>
          <a:stretch/>
        </p:blipFill>
        <p:spPr>
          <a:xfrm>
            <a:off x="2964911" y="1391363"/>
            <a:ext cx="6738752" cy="4797560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FBC05905-F8A8-BC42-9B33-3E65CB8D5129}"/>
              </a:ext>
            </a:extLst>
          </p:cNvPr>
          <p:cNvSpPr txBox="1"/>
          <p:nvPr/>
        </p:nvSpPr>
        <p:spPr>
          <a:xfrm>
            <a:off x="573024" y="4103315"/>
            <a:ext cx="22161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NDCG@100,</a:t>
            </a:r>
          </a:p>
          <a:p>
            <a:pPr algn="r"/>
            <a:r>
              <a:rPr lang="en-US" sz="2800" dirty="0"/>
              <a:t>higher is better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42DA0A6-1A32-004F-BAF3-EC88958B5076}"/>
              </a:ext>
            </a:extLst>
          </p:cNvPr>
          <p:cNvCxnSpPr/>
          <p:nvPr/>
        </p:nvCxnSpPr>
        <p:spPr>
          <a:xfrm flipV="1">
            <a:off x="2563595" y="2714309"/>
            <a:ext cx="0" cy="11476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Google Shape;147;p26">
            <a:extLst>
              <a:ext uri="{FF2B5EF4-FFF2-40B4-BE49-F238E27FC236}">
                <a16:creationId xmlns:a16="http://schemas.microsoft.com/office/drawing/2014/main" id="{0CEF7F65-BAB6-6942-BC66-B457FB240B4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29472" y="4547263"/>
            <a:ext cx="968880" cy="1246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168;p26">
            <a:extLst>
              <a:ext uri="{FF2B5EF4-FFF2-40B4-BE49-F238E27FC236}">
                <a16:creationId xmlns:a16="http://schemas.microsoft.com/office/drawing/2014/main" id="{645FF63D-3E9D-D04B-96E5-17BF32FBF3E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29472" y="3089977"/>
            <a:ext cx="898338" cy="1237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173;p26">
            <a:extLst>
              <a:ext uri="{FF2B5EF4-FFF2-40B4-BE49-F238E27FC236}">
                <a16:creationId xmlns:a16="http://schemas.microsoft.com/office/drawing/2014/main" id="{FB015D18-B62C-1D45-A592-9FFBAA0A0B35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32659" y="3089977"/>
            <a:ext cx="896813" cy="124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3C0C70-5FB3-644E-8E86-E3239560E2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1134" y="4571999"/>
            <a:ext cx="911292" cy="119748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B78369C-0F9F-CE44-B36B-BA0FD97F2555}"/>
              </a:ext>
            </a:extLst>
          </p:cNvPr>
          <p:cNvSpPr/>
          <p:nvPr/>
        </p:nvSpPr>
        <p:spPr>
          <a:xfrm>
            <a:off x="4116071" y="3892937"/>
            <a:ext cx="4759137" cy="14446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Semi-supervised </a:t>
            </a:r>
            <a:br>
              <a:rPr lang="en-US" sz="3200" dirty="0"/>
            </a:br>
            <a:r>
              <a:rPr lang="en-US" sz="3200" dirty="0"/>
              <a:t>learning with GNN</a:t>
            </a:r>
          </a:p>
        </p:txBody>
      </p:sp>
    </p:spTree>
    <p:extLst>
      <p:ext uri="{BB962C8B-B14F-4D97-AF65-F5344CB8AC3E}">
        <p14:creationId xmlns:p14="http://schemas.microsoft.com/office/powerpoint/2010/main" val="346132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Ceres: Open Knowledge Extraction and QA from Semi-Structured Web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38ABCE-66B8-3148-BE7B-1FD4C47686FA}"/>
              </a:ext>
            </a:extLst>
          </p:cNvPr>
          <p:cNvSpPr/>
          <p:nvPr/>
        </p:nvSpPr>
        <p:spPr>
          <a:xfrm>
            <a:off x="1567544" y="2506608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ClosedIE</a:t>
            </a:r>
            <a:endParaRPr lang="en-US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10999C-ACDA-AB49-8231-4E8781D9DCE7}"/>
              </a:ext>
            </a:extLst>
          </p:cNvPr>
          <p:cNvSpPr/>
          <p:nvPr/>
        </p:nvSpPr>
        <p:spPr>
          <a:xfrm>
            <a:off x="1567544" y="4094912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OpenIE</a:t>
            </a:r>
            <a:endParaRPr lang="en-US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FCA55F-DD06-3249-AA85-07E45FE3EC95}"/>
              </a:ext>
            </a:extLst>
          </p:cNvPr>
          <p:cNvSpPr/>
          <p:nvPr/>
        </p:nvSpPr>
        <p:spPr>
          <a:xfrm>
            <a:off x="4129312" y="3413118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Schema</a:t>
            </a:r>
            <a:br>
              <a:rPr lang="en-US" sz="2400" dirty="0"/>
            </a:br>
            <a:r>
              <a:rPr lang="en-US" sz="2400" dirty="0"/>
              <a:t>Alignment</a:t>
            </a:r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06FAB108-B9E8-7D40-9E97-F9160CF37EB5}"/>
              </a:ext>
            </a:extLst>
          </p:cNvPr>
          <p:cNvSpPr/>
          <p:nvPr/>
        </p:nvSpPr>
        <p:spPr>
          <a:xfrm>
            <a:off x="6705599" y="2399642"/>
            <a:ext cx="1611086" cy="1291771"/>
          </a:xfrm>
          <a:prstGeom prst="ca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Knowledge </a:t>
            </a:r>
            <a:br>
              <a:rPr lang="en-US" sz="2400" dirty="0"/>
            </a:br>
            <a:r>
              <a:rPr lang="en-US" sz="2400" dirty="0"/>
              <a:t>Graph</a:t>
            </a:r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id="{8B789E92-34D4-0845-B979-96FBECD12EF9}"/>
              </a:ext>
            </a:extLst>
          </p:cNvPr>
          <p:cNvSpPr/>
          <p:nvPr/>
        </p:nvSpPr>
        <p:spPr>
          <a:xfrm>
            <a:off x="6705598" y="3884454"/>
            <a:ext cx="1611087" cy="1291771"/>
          </a:xfrm>
          <a:prstGeom prst="ca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Open KG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1C494E-7156-3B4F-BCD5-E48430EB9623}"/>
              </a:ext>
            </a:extLst>
          </p:cNvPr>
          <p:cNvSpPr/>
          <p:nvPr/>
        </p:nvSpPr>
        <p:spPr>
          <a:xfrm>
            <a:off x="9165771" y="3285013"/>
            <a:ext cx="1756228" cy="812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Search/QA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B8CE142-8C9D-0347-9707-3F0800F3C89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23772" y="4187242"/>
            <a:ext cx="813788" cy="31407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6A8BD86-CA78-7A4D-8411-800F26BB60B2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3323771" y="4530339"/>
            <a:ext cx="3381827" cy="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5C0AA93-C156-BF44-9DBB-7078A8DE7995}"/>
              </a:ext>
            </a:extLst>
          </p:cNvPr>
          <p:cNvCxnSpPr>
            <a:cxnSpLocks/>
            <a:endCxn id="22" idx="2"/>
          </p:cNvCxnSpPr>
          <p:nvPr/>
        </p:nvCxnSpPr>
        <p:spPr>
          <a:xfrm flipV="1">
            <a:off x="5871028" y="3045528"/>
            <a:ext cx="834571" cy="35923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33A5788-AE83-E749-B7C5-7131079800A9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8316685" y="3045527"/>
            <a:ext cx="849086" cy="645886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1E1E5FE-AB3B-7742-A163-F4EAC77C3694}"/>
              </a:ext>
            </a:extLst>
          </p:cNvPr>
          <p:cNvCxnSpPr>
            <a:cxnSpLocks/>
            <a:stCxn id="26" idx="4"/>
            <a:endCxn id="27" idx="1"/>
          </p:cNvCxnSpPr>
          <p:nvPr/>
        </p:nvCxnSpPr>
        <p:spPr>
          <a:xfrm flipV="1">
            <a:off x="8316685" y="3691413"/>
            <a:ext cx="849086" cy="8389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7EE50FD-2E78-5B41-8DEE-6D023162F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2491" y="4823466"/>
            <a:ext cx="1466885" cy="14416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E01ECEE-C80F-DC43-982B-D205C26A4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96" y="4954421"/>
            <a:ext cx="1869886" cy="1368757"/>
          </a:xfrm>
          <a:prstGeom prst="rect">
            <a:avLst/>
          </a:prstGeom>
        </p:spPr>
      </p:pic>
      <p:graphicFrame>
        <p:nvGraphicFramePr>
          <p:cNvPr id="18" name="Google Shape;655;p73">
            <a:extLst>
              <a:ext uri="{FF2B5EF4-FFF2-40B4-BE49-F238E27FC236}">
                <a16:creationId xmlns:a16="http://schemas.microsoft.com/office/drawing/2014/main" id="{136D5CBE-A207-D142-8B32-9E82BA55AE90}"/>
              </a:ext>
            </a:extLst>
          </p:cNvPr>
          <p:cNvGraphicFramePr/>
          <p:nvPr>
            <p:extLst/>
          </p:nvPr>
        </p:nvGraphicFramePr>
        <p:xfrm>
          <a:off x="8572238" y="1788441"/>
          <a:ext cx="1515186" cy="129337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9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942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69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856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8976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EXISTING</a:t>
                      </a:r>
                      <a:endParaRPr sz="200"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/>
                        <a:t>KNOWLEDGE</a:t>
                      </a:r>
                      <a:endParaRPr sz="200" b="1"/>
                    </a:p>
                  </a:txBody>
                  <a:tcPr marL="64366" marR="64366" marT="32183" marB="32183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4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21149" marR="21149" marT="21149" marB="21149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480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>
                        <a:solidFill>
                          <a:srgbClr val="CC0000"/>
                        </a:solidFill>
                      </a:endParaRPr>
                    </a:p>
                  </a:txBody>
                  <a:tcPr marL="64366" marR="64366" marT="32183" marB="32183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448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21149" marR="21149" marT="21149" marB="21149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21" name="Google Shape;655;p73">
            <a:extLst>
              <a:ext uri="{FF2B5EF4-FFF2-40B4-BE49-F238E27FC236}">
                <a16:creationId xmlns:a16="http://schemas.microsoft.com/office/drawing/2014/main" id="{125847C4-0436-6D4A-AA87-FD7D2DD238C8}"/>
              </a:ext>
            </a:extLst>
          </p:cNvPr>
          <p:cNvGraphicFramePr/>
          <p:nvPr>
            <p:extLst/>
          </p:nvPr>
        </p:nvGraphicFramePr>
        <p:xfrm>
          <a:off x="8572239" y="4598916"/>
          <a:ext cx="1515188" cy="129803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3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598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0391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11907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A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n</a:t>
                      </a: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 ATTRIBUTES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1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2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rowSpan="2"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EXISTING</a:t>
                      </a:r>
                      <a:endParaRPr sz="2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/>
                        <a:t>KNOWLEDGE</a:t>
                      </a:r>
                      <a:endParaRPr sz="200" b="1" dirty="0"/>
                    </a:p>
                  </a:txBody>
                  <a:tcPr marL="77958" marR="77958" marT="38979" marB="38979" anchor="ctr">
                    <a:solidFill>
                      <a:srgbClr val="B6D7A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2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3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E</a:t>
                      </a:r>
                      <a:r>
                        <a:rPr lang="en" sz="200" baseline="-25000"/>
                        <a:t>4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5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6</a:t>
                      </a:r>
                      <a:endParaRPr sz="200" baseline="-250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/>
                        <a:t>...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73FE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3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">
                          <a:solidFill>
                            <a:schemeClr val="dk1"/>
                          </a:solidFill>
                        </a:rPr>
                        <a:t>E</a:t>
                      </a:r>
                      <a:r>
                        <a:rPr lang="en" sz="200" baseline="-25000">
                          <a:solidFill>
                            <a:schemeClr val="dk1"/>
                          </a:solidFill>
                        </a:rPr>
                        <a:t>m</a:t>
                      </a:r>
                      <a:endParaRPr sz="200"/>
                    </a:p>
                  </a:txBody>
                  <a:tcPr marL="18145" marR="18145" marT="18145" marB="1814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316">
                <a:tc rowSpan="8"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UNKNOWN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b="1" dirty="0">
                        <a:solidFill>
                          <a:srgbClr val="CC0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" b="1" dirty="0">
                          <a:solidFill>
                            <a:srgbClr val="CC0000"/>
                          </a:solidFill>
                        </a:rPr>
                        <a:t>ENTITIES</a:t>
                      </a:r>
                      <a:endParaRPr sz="200" b="1" dirty="0">
                        <a:solidFill>
                          <a:srgbClr val="CC0000"/>
                        </a:solidFill>
                      </a:endParaRPr>
                    </a:p>
                  </a:txBody>
                  <a:tcPr marL="77958" marR="77958" marT="38979" marB="38979" anchor="ctr">
                    <a:solidFill>
                      <a:srgbClr val="EFEFEF"/>
                    </a:solidFill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73FE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331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" dirty="0"/>
                    </a:p>
                  </a:txBody>
                  <a:tcPr marL="18145" marR="18145" marT="18145" marB="1814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49F70AE-6E35-1042-A43F-1513BD04AA70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3323771" y="3045528"/>
            <a:ext cx="338182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88416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69507" y="1842053"/>
            <a:ext cx="9960468" cy="45404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We aim at harvesting knowledge from all semi-structured data on the web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We aim at </a:t>
            </a:r>
            <a:r>
              <a:rPr lang="en-US" sz="3600" dirty="0">
                <a:solidFill>
                  <a:srgbClr val="FF0000"/>
                </a:solidFill>
              </a:rPr>
              <a:t>high accuracy </a:t>
            </a:r>
            <a:r>
              <a:rPr lang="en-US" sz="3600" dirty="0"/>
              <a:t>and we are </a:t>
            </a:r>
            <a:r>
              <a:rPr lang="en-US" sz="3600" dirty="0">
                <a:solidFill>
                  <a:srgbClr val="FF0000"/>
                </a:solidFill>
              </a:rPr>
              <a:t>open</a:t>
            </a:r>
          </a:p>
          <a:p>
            <a:pPr>
              <a:buFont typeface="Wingdings" charset="2"/>
              <a:buChar char="q"/>
            </a:pPr>
            <a:r>
              <a:rPr lang="en-US" sz="3600" dirty="0">
                <a:solidFill>
                  <a:srgbClr val="FF0000"/>
                </a:solidFill>
              </a:rPr>
              <a:t>Learning with limited labels </a:t>
            </a:r>
            <a:r>
              <a:rPr lang="en-US" sz="3600" dirty="0"/>
              <a:t>is the rescue to get knowledge collection to the next level of success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Two new benchmark datasets:</a:t>
            </a:r>
          </a:p>
          <a:p>
            <a:pPr lvl="1">
              <a:buFont typeface="Wingdings" charset="2"/>
              <a:buChar char="q"/>
            </a:pPr>
            <a:r>
              <a:rPr lang="en-US" sz="3400" dirty="0"/>
              <a:t>Extended SWDE benchmark:</a:t>
            </a:r>
            <a:br>
              <a:rPr lang="en-US" sz="3400" dirty="0"/>
            </a:br>
            <a:r>
              <a:rPr lang="en-US" sz="3000" dirty="0">
                <a:hlinkClick r:id="rId2"/>
              </a:rPr>
              <a:t>https://homes.cs.washington.edu/lockardc/expanded_swde.html</a:t>
            </a:r>
            <a:endParaRPr lang="en-US" sz="3000" dirty="0"/>
          </a:p>
          <a:p>
            <a:pPr lvl="1">
              <a:buFont typeface="Wingdings" charset="2"/>
              <a:buChar char="q"/>
            </a:pPr>
            <a:r>
              <a:rPr lang="en-US" sz="3400" dirty="0"/>
              <a:t>DI2KG Challenge: </a:t>
            </a:r>
            <a:r>
              <a:rPr lang="en-US" sz="2800" u="sng" dirty="0">
                <a:hlinkClick r:id="rId3"/>
              </a:rPr>
              <a:t>http://di2kg.dia.uniroma3.it/#challenge</a:t>
            </a:r>
            <a:endParaRPr lang="en-US" sz="3400" dirty="0"/>
          </a:p>
          <a:p>
            <a:pPr lvl="1">
              <a:buFont typeface="Wingdings" charset="2"/>
              <a:buChar char="q"/>
            </a:pPr>
            <a:endParaRPr lang="en-US" sz="3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219" y="282272"/>
            <a:ext cx="10784844" cy="1450757"/>
          </a:xfrm>
        </p:spPr>
        <p:txBody>
          <a:bodyPr/>
          <a:lstStyle/>
          <a:p>
            <a:r>
              <a:rPr lang="en-US" dirty="0"/>
              <a:t>Take </a:t>
            </a:r>
            <a:r>
              <a:rPr lang="en-US" dirty="0" err="1"/>
              <a:t>Aways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9761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051" y="3089548"/>
            <a:ext cx="10058400" cy="111042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Thank You!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8EDB1A8-FB2F-5947-9F39-6D21CC9858F3}"/>
              </a:ext>
            </a:extLst>
          </p:cNvPr>
          <p:cNvSpPr txBox="1">
            <a:spLocks/>
          </p:cNvSpPr>
          <p:nvPr/>
        </p:nvSpPr>
        <p:spPr>
          <a:xfrm>
            <a:off x="1100051" y="4455619"/>
            <a:ext cx="10058400" cy="15678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rgbClr val="FF0000"/>
                </a:solidFill>
              </a:rPr>
              <a:t>WE ARE HIRING!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lunadong@amazon.com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3CA913-BA7E-C646-AC49-6AF51AF41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806" y="518215"/>
            <a:ext cx="2061191" cy="24435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87AC3F-0527-B844-A880-2001E8178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8947" y="518214"/>
            <a:ext cx="3688708" cy="24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03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15231"/>
            <a:ext cx="9946434" cy="460751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b="1" i="1" dirty="0"/>
              <a:t>Broad</a:t>
            </a:r>
            <a:r>
              <a:rPr lang="en-US" sz="3600" dirty="0"/>
              <a:t> Graph</a:t>
            </a:r>
            <a:endParaRPr lang="en-US" sz="3200" dirty="0"/>
          </a:p>
          <a:p>
            <a:pPr lvl="2">
              <a:buFont typeface="Wingdings" charset="2"/>
              <a:buChar char="q"/>
            </a:pPr>
            <a:r>
              <a:rPr lang="en-US" sz="3200" dirty="0"/>
              <a:t>Bi-partite graph 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Start with core types and relationships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Grow and clean the graph in a pay-as-you-go fashion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Example: Amazon Product Graph 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Coverage: +8%~68%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Accuracy: +2%~22%</a:t>
            </a:r>
          </a:p>
          <a:p>
            <a:pPr lvl="2">
              <a:buFont typeface="Wingdings" charset="2"/>
              <a:buChar char="q"/>
            </a:pPr>
            <a:r>
              <a:rPr lang="en-US" sz="3200" dirty="0"/>
              <a:t>Ontology design and extension: 2W</a:t>
            </a: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633" y="291150"/>
            <a:ext cx="9442036" cy="1450757"/>
          </a:xfrm>
        </p:spPr>
        <p:txBody>
          <a:bodyPr/>
          <a:lstStyle/>
          <a:p>
            <a:r>
              <a:rPr lang="en-US" dirty="0"/>
              <a:t>Knowledge Graph Type II: Broad Graph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838A04-6B7B-174F-9005-E350B40183C9}"/>
              </a:ext>
            </a:extLst>
          </p:cNvPr>
          <p:cNvSpPr/>
          <p:nvPr/>
        </p:nvSpPr>
        <p:spPr>
          <a:xfrm>
            <a:off x="10546669" y="1093739"/>
            <a:ext cx="1537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[ICDE’19]</a:t>
            </a:r>
          </a:p>
        </p:txBody>
      </p:sp>
    </p:spTree>
    <p:extLst>
      <p:ext uri="{BB962C8B-B14F-4D97-AF65-F5344CB8AC3E}">
        <p14:creationId xmlns:p14="http://schemas.microsoft.com/office/powerpoint/2010/main" val="424420678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44504</TotalTime>
  <Words>4368</Words>
  <Application>Microsoft Macintosh PowerPoint</Application>
  <PresentationFormat>Widescreen</PresentationFormat>
  <Paragraphs>1269</Paragraphs>
  <Slides>87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7" baseType="lpstr">
      <vt:lpstr>맑은 고딕</vt:lpstr>
      <vt:lpstr>宋体</vt:lpstr>
      <vt:lpstr>Arial</vt:lpstr>
      <vt:lpstr>Calibri</vt:lpstr>
      <vt:lpstr>Calibri Light</vt:lpstr>
      <vt:lpstr>Cambria Math</vt:lpstr>
      <vt:lpstr>Proxima Nova</vt:lpstr>
      <vt:lpstr>Times New Roman</vt:lpstr>
      <vt:lpstr>Wingdings</vt:lpstr>
      <vt:lpstr>Retrospect</vt:lpstr>
      <vt:lpstr>Ceres: Harvesting Knowledge from Semi-Structured Web</vt:lpstr>
      <vt:lpstr>Knowledge Graph Example</vt:lpstr>
      <vt:lpstr>Knowledge Graph in Search</vt:lpstr>
      <vt:lpstr>Product Graph</vt:lpstr>
      <vt:lpstr>Where Are We in Building Knowledge Graphs?</vt:lpstr>
      <vt:lpstr>Knowledge Graph Type I: Rich Graph</vt:lpstr>
      <vt:lpstr>Knowledge Graph Type I: Rich Graph</vt:lpstr>
      <vt:lpstr>Knowledge Graph Type II: Broad Graph</vt:lpstr>
      <vt:lpstr>Knowledge Graph Type II: Broad Graph</vt:lpstr>
      <vt:lpstr>From Broad Graph to Rich Graph</vt:lpstr>
      <vt:lpstr>Knowledge Graph Types</vt:lpstr>
      <vt:lpstr>Still Missing A Lot of Long-tail Knowledge</vt:lpstr>
      <vt:lpstr>Still Missing A Lot of Long-tail Knowledge</vt:lpstr>
      <vt:lpstr>Still Missing A Lot of Long-tail Knowledge</vt:lpstr>
      <vt:lpstr>Our Mission</vt:lpstr>
      <vt:lpstr>How to Scale Up Knowledge Graph Construction?</vt:lpstr>
      <vt:lpstr>How to Get to the Next Level of Success?</vt:lpstr>
      <vt:lpstr>How to Get to the Next Level of Success?</vt:lpstr>
      <vt:lpstr>Research Philosophy</vt:lpstr>
      <vt:lpstr>Moonshot: Open Knowledge Extraction  and QA from Semi-Structured Web</vt:lpstr>
      <vt:lpstr>Why Semi-Structured Websites?</vt:lpstr>
      <vt:lpstr>Semi-Structured Data on the Web</vt:lpstr>
      <vt:lpstr>Big Promise from Semi-Structured Data</vt:lpstr>
      <vt:lpstr>ClosedIE from Semi-Structured Web</vt:lpstr>
      <vt:lpstr>ClosedIE from Semi-Structured Web</vt:lpstr>
      <vt:lpstr>Knowledge Gap to Fill by ClosedIE</vt:lpstr>
      <vt:lpstr>OpenIE from Semi-Structured Web</vt:lpstr>
      <vt:lpstr>OpenIE from Semi-Structured Web</vt:lpstr>
      <vt:lpstr>OpenIE from Semi-Structured Web</vt:lpstr>
      <vt:lpstr>OpenIE from Semi-Structured Web</vt:lpstr>
      <vt:lpstr>Knowledge Gap To Fill by OpenIE</vt:lpstr>
      <vt:lpstr>Okay, Isn’t This Trivial?</vt:lpstr>
      <vt:lpstr>Knowledge Extraction from Semi-Structured Web</vt:lpstr>
      <vt:lpstr>Knowledge Extraction from Semi-Structured Web</vt:lpstr>
      <vt:lpstr>Knowledge Extraction from Semi-Structured Web</vt:lpstr>
      <vt:lpstr>Ceres: Knowledge Extraction from Semi-Structured Web</vt:lpstr>
      <vt:lpstr>Ceres: Knowledge Extraction from Semi-Structured Web</vt:lpstr>
      <vt:lpstr>Knowledge Extraction from Semi-Structured Web</vt:lpstr>
      <vt:lpstr>Semi-Structured Data on the Web</vt:lpstr>
      <vt:lpstr>Knowledge Extraction from Semi-Structured Web</vt:lpstr>
      <vt:lpstr>How to Harvest Knowledge from Semi-Structured Web?</vt:lpstr>
      <vt:lpstr>Ceres: Open Knowledge Extraction and QA from Semi-Structured Web</vt:lpstr>
      <vt:lpstr>Ceres: Open Knowledge Extraction and QA from Semi-Structured Web</vt:lpstr>
      <vt:lpstr>Review: Distant Supervision</vt:lpstr>
      <vt:lpstr>Review: Distant Supervision</vt:lpstr>
      <vt:lpstr>Review: Distant Supervision</vt:lpstr>
      <vt:lpstr>Review: Distant Supervision</vt:lpstr>
      <vt:lpstr>ClosedIE Solution: Distant Supervision [VLDB’18]</vt:lpstr>
      <vt:lpstr>ClosedIE Solution: Distant Supervision [VLDB’18]</vt:lpstr>
      <vt:lpstr>ClosedIE Solution: Distant Supervision [VLDB’18]</vt:lpstr>
      <vt:lpstr>Ceres: Automatic Knowledge Extraction from Semi-structured Web [VLDB’18]</vt:lpstr>
      <vt:lpstr>Ceres: Automatic Knowledge Extraction from Semi-structured Web [VLDB’18]</vt:lpstr>
      <vt:lpstr>Ceres: Automatic Knowledge Extraction from Semi-structured Web [VLDB’18]</vt:lpstr>
      <vt:lpstr>ClosedIE on Semi-Structured Web Data</vt:lpstr>
      <vt:lpstr>Ceres: Open Knowledge Extraction and QA from Semi-Structured Web</vt:lpstr>
      <vt:lpstr>OpenCeres: OpenIE Knowledge Extraction from Semi-Structured Web [NAACL’19]</vt:lpstr>
      <vt:lpstr>OpenCeres: OpenIE Knowledge Extraction from Semi-Structured Web [NAACL’19]</vt:lpstr>
      <vt:lpstr>OpenCeres: OpenIE Knowledge Extraction from Semi-Structured Web [NAACL’19]</vt:lpstr>
      <vt:lpstr>OpenCeres: OpenIE Knowledge Extraction from Semi-Structured Web [NAACL’19]</vt:lpstr>
      <vt:lpstr>OpenIE Solution: Belief Propagation [NAACL’19]</vt:lpstr>
      <vt:lpstr>OpenIE Solution: Belief Propagation [NAACL’19]</vt:lpstr>
      <vt:lpstr>OpenCeres: OpenIE Knowledge Extraction from Semi-Structured Web [NAACL’19]</vt:lpstr>
      <vt:lpstr>OpenCeres: OpenIE Knowledge Extraction from Semi-Structured Web [NAACL’19]</vt:lpstr>
      <vt:lpstr>OpenCeres: OpenIE Knowledge Extraction from Semi-Structured Web [NAACL’19]</vt:lpstr>
      <vt:lpstr>Across-Site Ceres : OpenIE Across  Websites (Preliminary Results)</vt:lpstr>
      <vt:lpstr>Ceres: Open Knowledge Extraction and QA from Semi-Structured Web</vt:lpstr>
      <vt:lpstr>Relation Alignment—Motivation</vt:lpstr>
      <vt:lpstr>Relation Alignment—More Intuition</vt:lpstr>
      <vt:lpstr>OpenKI: Universal Schema to Cluster OpenIE Predicates [NAACL’19]</vt:lpstr>
      <vt:lpstr>OpenKI: Universal Schema to Cluster OpenIE Predicates [NAACL’19]</vt:lpstr>
      <vt:lpstr>OpenKI: Universal Schema to Cluster OpenIE Predicates [NAACL’19]</vt:lpstr>
      <vt:lpstr>OpenIE on Semi-Structured Web Data</vt:lpstr>
      <vt:lpstr>Ceres: Open Knowledge Extraction and QA from Semi-Structured Web</vt:lpstr>
      <vt:lpstr>Search Prototype: QuestionPredicate</vt:lpstr>
      <vt:lpstr>QuestionQuestion: VAE Preliminary Interpolation Examples</vt:lpstr>
      <vt:lpstr>PredicateQuery Phrase Mining Output</vt:lpstr>
      <vt:lpstr>GENI: Estimating Entity Importance [KDD’19]</vt:lpstr>
      <vt:lpstr>GENI: Estimating Entity Importance [KDD’19]</vt:lpstr>
      <vt:lpstr>GENI: Estimating Entity Importance [KDD’19]</vt:lpstr>
      <vt:lpstr>GENI: Estimating Entity Importance [KDD’19]</vt:lpstr>
      <vt:lpstr>GENI: Estimating Entity Importance [KDD’19]</vt:lpstr>
      <vt:lpstr>GENI: Estimating Entity Importance [KDD’19]</vt:lpstr>
      <vt:lpstr>GENI: Estimating Entity Importance [KDD’19]</vt:lpstr>
      <vt:lpstr>GENI: Estimating Entity Importance [KDD’19]</vt:lpstr>
      <vt:lpstr>Ceres: Open Knowledge Extraction and QA from Semi-Structured Web</vt:lpstr>
      <vt:lpstr>Take Aways</vt:lpstr>
      <vt:lpstr>Thank You!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Amazon Product Graph</dc:title>
  <dc:creator>Microsoft Office User</dc:creator>
  <cp:lastModifiedBy>Xin Luna Dong</cp:lastModifiedBy>
  <cp:revision>399</cp:revision>
  <cp:lastPrinted>2018-08-17T10:00:04Z</cp:lastPrinted>
  <dcterms:created xsi:type="dcterms:W3CDTF">2016-09-20T15:19:06Z</dcterms:created>
  <dcterms:modified xsi:type="dcterms:W3CDTF">2019-07-25T08:56:39Z</dcterms:modified>
</cp:coreProperties>
</file>