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670" r:id="rId3"/>
    <p:sldId id="686" r:id="rId4"/>
    <p:sldId id="687" r:id="rId5"/>
    <p:sldId id="688" r:id="rId6"/>
    <p:sldId id="685" r:id="rId7"/>
    <p:sldId id="681" r:id="rId8"/>
    <p:sldId id="803" r:id="rId9"/>
    <p:sldId id="804" r:id="rId10"/>
    <p:sldId id="696" r:id="rId11"/>
    <p:sldId id="697" r:id="rId12"/>
    <p:sldId id="515" r:id="rId13"/>
    <p:sldId id="518" r:id="rId14"/>
    <p:sldId id="521" r:id="rId15"/>
    <p:sldId id="807" r:id="rId16"/>
    <p:sldId id="698" r:id="rId17"/>
    <p:sldId id="701" r:id="rId18"/>
    <p:sldId id="702" r:id="rId19"/>
    <p:sldId id="703" r:id="rId20"/>
    <p:sldId id="715" r:id="rId21"/>
    <p:sldId id="717" r:id="rId22"/>
    <p:sldId id="718" r:id="rId23"/>
    <p:sldId id="719" r:id="rId24"/>
    <p:sldId id="720" r:id="rId25"/>
    <p:sldId id="704" r:id="rId26"/>
    <p:sldId id="809" r:id="rId27"/>
    <p:sldId id="705" r:id="rId28"/>
    <p:sldId id="810" r:id="rId29"/>
    <p:sldId id="707" r:id="rId30"/>
    <p:sldId id="708" r:id="rId31"/>
    <p:sldId id="710" r:id="rId32"/>
    <p:sldId id="811" r:id="rId33"/>
    <p:sldId id="712" r:id="rId34"/>
    <p:sldId id="713" r:id="rId35"/>
    <p:sldId id="714" r:id="rId36"/>
    <p:sldId id="721" r:id="rId37"/>
    <p:sldId id="722" r:id="rId38"/>
    <p:sldId id="638" r:id="rId39"/>
    <p:sldId id="639" r:id="rId40"/>
    <p:sldId id="623" r:id="rId41"/>
    <p:sldId id="632" r:id="rId42"/>
    <p:sldId id="287" r:id="rId43"/>
    <p:sldId id="629" r:id="rId44"/>
    <p:sldId id="628" r:id="rId45"/>
    <p:sldId id="627" r:id="rId46"/>
    <p:sldId id="631" r:id="rId47"/>
    <p:sldId id="622" r:id="rId48"/>
    <p:sldId id="624" r:id="rId49"/>
    <p:sldId id="802" r:id="rId50"/>
    <p:sldId id="727" r:id="rId51"/>
    <p:sldId id="700" r:id="rId52"/>
    <p:sldId id="605" r:id="rId53"/>
    <p:sldId id="607" r:id="rId54"/>
    <p:sldId id="652" r:id="rId55"/>
    <p:sldId id="812" r:id="rId56"/>
    <p:sldId id="813" r:id="rId57"/>
    <p:sldId id="815" r:id="rId58"/>
    <p:sldId id="806" r:id="rId59"/>
    <p:sldId id="816" r:id="rId60"/>
    <p:sldId id="814" r:id="rId61"/>
    <p:sldId id="657" r:id="rId62"/>
    <p:sldId id="282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in Luna Dong" initials="DX" lastIdx="1" clrIdx="0">
    <p:extLst>
      <p:ext uri="{19B8F6BF-5375-455C-9EA6-DF929625EA0E}">
        <p15:presenceInfo xmlns:p15="http://schemas.microsoft.com/office/powerpoint/2012/main" userId="Xin Luna Do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14"/>
    <p:restoredTop sz="95179"/>
  </p:normalViewPr>
  <p:slideViewPr>
    <p:cSldViewPr snapToGrid="0" snapToObjects="1">
      <p:cViewPr varScale="1">
        <p:scale>
          <a:sx n="99" d="100"/>
          <a:sy n="99" d="100"/>
        </p:scale>
        <p:origin x="18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09FF39-5847-AD4E-90EA-342E6CCD40AE}" type="doc">
      <dgm:prSet loTypeId="urn:microsoft.com/office/officeart/2005/8/layout/process1" loCatId="" qsTypeId="urn:microsoft.com/office/officeart/2005/8/quickstyle/simple5" qsCatId="simple" csTypeId="urn:microsoft.com/office/officeart/2005/8/colors/accent1_2" csCatId="accent1" phldr="1"/>
      <dgm:spPr/>
    </dgm:pt>
    <dgm:pt modelId="{63336C79-A14C-774F-A7BC-E1F062C48CF2}">
      <dgm:prSet phldrT="[Text]"/>
      <dgm:spPr/>
      <dgm:t>
        <a:bodyPr/>
        <a:lstStyle/>
        <a:p>
          <a:r>
            <a:rPr lang="en-US" dirty="0"/>
            <a:t>Pre-train on simplified IE tasks</a:t>
          </a:r>
        </a:p>
      </dgm:t>
    </dgm:pt>
    <dgm:pt modelId="{F2F96A14-7018-D84E-AF5B-D6B1A61D2054}" type="parTrans" cxnId="{4A20AAB5-E690-8A43-BC7D-937FECE5338D}">
      <dgm:prSet/>
      <dgm:spPr/>
      <dgm:t>
        <a:bodyPr/>
        <a:lstStyle/>
        <a:p>
          <a:endParaRPr lang="en-US"/>
        </a:p>
      </dgm:t>
    </dgm:pt>
    <dgm:pt modelId="{1501A156-D639-FC4F-9F54-27D7AF177463}" type="sibTrans" cxnId="{4A20AAB5-E690-8A43-BC7D-937FECE5338D}">
      <dgm:prSet/>
      <dgm:spPr/>
      <dgm:t>
        <a:bodyPr/>
        <a:lstStyle/>
        <a:p>
          <a:endParaRPr lang="en-US"/>
        </a:p>
      </dgm:t>
    </dgm:pt>
    <dgm:pt modelId="{AB6D0514-3F1E-B44D-B889-45D14ADD7717}">
      <dgm:prSet phldrT="[Text]"/>
      <dgm:spPr/>
      <dgm:t>
        <a:bodyPr/>
        <a:lstStyle/>
        <a:p>
          <a:r>
            <a:rPr lang="en-US"/>
            <a:t>Freeze GNN weights</a:t>
          </a:r>
          <a:endParaRPr lang="en-US" dirty="0"/>
        </a:p>
      </dgm:t>
    </dgm:pt>
    <dgm:pt modelId="{9AED9D23-48AB-C24D-BDD5-91F34F4AD65C}" type="parTrans" cxnId="{30393916-BB0F-D34E-AB77-33792182D158}">
      <dgm:prSet/>
      <dgm:spPr/>
      <dgm:t>
        <a:bodyPr/>
        <a:lstStyle/>
        <a:p>
          <a:endParaRPr lang="en-US"/>
        </a:p>
      </dgm:t>
    </dgm:pt>
    <dgm:pt modelId="{0321BA69-5022-7F4B-9384-8CBA74AC69D4}" type="sibTrans" cxnId="{30393916-BB0F-D34E-AB77-33792182D158}">
      <dgm:prSet/>
      <dgm:spPr/>
      <dgm:t>
        <a:bodyPr/>
        <a:lstStyle/>
        <a:p>
          <a:endParaRPr lang="en-US"/>
        </a:p>
      </dgm:t>
    </dgm:pt>
    <dgm:pt modelId="{1E9989AF-1C0E-C54D-801C-1AB25616C240}">
      <dgm:prSet phldrT="[Text]"/>
      <dgm:spPr/>
      <dgm:t>
        <a:bodyPr/>
        <a:lstStyle/>
        <a:p>
          <a:r>
            <a:rPr lang="en-US" dirty="0"/>
            <a:t>Train extraction layers on IE tasks</a:t>
          </a:r>
        </a:p>
      </dgm:t>
    </dgm:pt>
    <dgm:pt modelId="{4D4F3162-C96F-3542-A2F9-81955B1485E7}" type="parTrans" cxnId="{27006EE1-B809-F34A-BC89-0C3EBEEB8A12}">
      <dgm:prSet/>
      <dgm:spPr/>
      <dgm:t>
        <a:bodyPr/>
        <a:lstStyle/>
        <a:p>
          <a:endParaRPr lang="en-US"/>
        </a:p>
      </dgm:t>
    </dgm:pt>
    <dgm:pt modelId="{DD5D1B4D-A69A-EF4A-B958-E121CAB0D448}" type="sibTrans" cxnId="{27006EE1-B809-F34A-BC89-0C3EBEEB8A12}">
      <dgm:prSet/>
      <dgm:spPr/>
      <dgm:t>
        <a:bodyPr/>
        <a:lstStyle/>
        <a:p>
          <a:endParaRPr lang="en-US"/>
        </a:p>
      </dgm:t>
    </dgm:pt>
    <dgm:pt modelId="{93CE6FE5-5E78-3E4C-BF89-BD09745238B3}" type="pres">
      <dgm:prSet presAssocID="{8A09FF39-5847-AD4E-90EA-342E6CCD40AE}" presName="Name0" presStyleCnt="0">
        <dgm:presLayoutVars>
          <dgm:dir/>
          <dgm:resizeHandles val="exact"/>
        </dgm:presLayoutVars>
      </dgm:prSet>
      <dgm:spPr/>
    </dgm:pt>
    <dgm:pt modelId="{2476A929-A3D9-B849-92F0-12D35EFCBB84}" type="pres">
      <dgm:prSet presAssocID="{63336C79-A14C-774F-A7BC-E1F062C48CF2}" presName="node" presStyleLbl="node1" presStyleIdx="0" presStyleCnt="3">
        <dgm:presLayoutVars>
          <dgm:bulletEnabled val="1"/>
        </dgm:presLayoutVars>
      </dgm:prSet>
      <dgm:spPr/>
    </dgm:pt>
    <dgm:pt modelId="{2F75351E-3463-1949-B959-291502B7F9D2}" type="pres">
      <dgm:prSet presAssocID="{1501A156-D639-FC4F-9F54-27D7AF177463}" presName="sibTrans" presStyleLbl="sibTrans2D1" presStyleIdx="0" presStyleCnt="2"/>
      <dgm:spPr/>
    </dgm:pt>
    <dgm:pt modelId="{9849B1F2-2232-404C-96D4-9290594636DF}" type="pres">
      <dgm:prSet presAssocID="{1501A156-D639-FC4F-9F54-27D7AF177463}" presName="connectorText" presStyleLbl="sibTrans2D1" presStyleIdx="0" presStyleCnt="2"/>
      <dgm:spPr/>
    </dgm:pt>
    <dgm:pt modelId="{CF02EC27-C647-4F45-8E60-C04A81E33521}" type="pres">
      <dgm:prSet presAssocID="{AB6D0514-3F1E-B44D-B889-45D14ADD7717}" presName="node" presStyleLbl="node1" presStyleIdx="1" presStyleCnt="3">
        <dgm:presLayoutVars>
          <dgm:bulletEnabled val="1"/>
        </dgm:presLayoutVars>
      </dgm:prSet>
      <dgm:spPr/>
    </dgm:pt>
    <dgm:pt modelId="{6580EC1C-A5A4-A14D-9632-589FD66D4344}" type="pres">
      <dgm:prSet presAssocID="{0321BA69-5022-7F4B-9384-8CBA74AC69D4}" presName="sibTrans" presStyleLbl="sibTrans2D1" presStyleIdx="1" presStyleCnt="2"/>
      <dgm:spPr/>
    </dgm:pt>
    <dgm:pt modelId="{7FC3984D-23FF-4941-BCE2-3E8E9135E360}" type="pres">
      <dgm:prSet presAssocID="{0321BA69-5022-7F4B-9384-8CBA74AC69D4}" presName="connectorText" presStyleLbl="sibTrans2D1" presStyleIdx="1" presStyleCnt="2"/>
      <dgm:spPr/>
    </dgm:pt>
    <dgm:pt modelId="{CC1F0D0E-BC56-4544-95C9-AFA0C282FCE7}" type="pres">
      <dgm:prSet presAssocID="{1E9989AF-1C0E-C54D-801C-1AB25616C240}" presName="node" presStyleLbl="node1" presStyleIdx="2" presStyleCnt="3">
        <dgm:presLayoutVars>
          <dgm:bulletEnabled val="1"/>
        </dgm:presLayoutVars>
      </dgm:prSet>
      <dgm:spPr/>
    </dgm:pt>
  </dgm:ptLst>
  <dgm:cxnLst>
    <dgm:cxn modelId="{DFDD1510-BE5B-2B46-A8D2-8C9D227B260A}" type="presOf" srcId="{1501A156-D639-FC4F-9F54-27D7AF177463}" destId="{9849B1F2-2232-404C-96D4-9290594636DF}" srcOrd="1" destOrd="0" presId="urn:microsoft.com/office/officeart/2005/8/layout/process1"/>
    <dgm:cxn modelId="{24D6DC10-4C57-DC48-A65A-06490D19F8BA}" type="presOf" srcId="{AB6D0514-3F1E-B44D-B889-45D14ADD7717}" destId="{CF02EC27-C647-4F45-8E60-C04A81E33521}" srcOrd="0" destOrd="0" presId="urn:microsoft.com/office/officeart/2005/8/layout/process1"/>
    <dgm:cxn modelId="{30393916-BB0F-D34E-AB77-33792182D158}" srcId="{8A09FF39-5847-AD4E-90EA-342E6CCD40AE}" destId="{AB6D0514-3F1E-B44D-B889-45D14ADD7717}" srcOrd="1" destOrd="0" parTransId="{9AED9D23-48AB-C24D-BDD5-91F34F4AD65C}" sibTransId="{0321BA69-5022-7F4B-9384-8CBA74AC69D4}"/>
    <dgm:cxn modelId="{3DD6102A-4507-384C-9981-0014091B2D7C}" type="presOf" srcId="{1501A156-D639-FC4F-9F54-27D7AF177463}" destId="{2F75351E-3463-1949-B959-291502B7F9D2}" srcOrd="0" destOrd="0" presId="urn:microsoft.com/office/officeart/2005/8/layout/process1"/>
    <dgm:cxn modelId="{85B47F43-3FD1-8343-AB78-6060605652FD}" type="presOf" srcId="{63336C79-A14C-774F-A7BC-E1F062C48CF2}" destId="{2476A929-A3D9-B849-92F0-12D35EFCBB84}" srcOrd="0" destOrd="0" presId="urn:microsoft.com/office/officeart/2005/8/layout/process1"/>
    <dgm:cxn modelId="{8F5E1845-ED78-FC42-A342-B2761289A2A2}" type="presOf" srcId="{1E9989AF-1C0E-C54D-801C-1AB25616C240}" destId="{CC1F0D0E-BC56-4544-95C9-AFA0C282FCE7}" srcOrd="0" destOrd="0" presId="urn:microsoft.com/office/officeart/2005/8/layout/process1"/>
    <dgm:cxn modelId="{999EBA4B-6144-2548-BD94-5E5D58095ECA}" type="presOf" srcId="{0321BA69-5022-7F4B-9384-8CBA74AC69D4}" destId="{7FC3984D-23FF-4941-BCE2-3E8E9135E360}" srcOrd="1" destOrd="0" presId="urn:microsoft.com/office/officeart/2005/8/layout/process1"/>
    <dgm:cxn modelId="{B6358B6C-27F1-F240-A691-60B426BB1458}" type="presOf" srcId="{8A09FF39-5847-AD4E-90EA-342E6CCD40AE}" destId="{93CE6FE5-5E78-3E4C-BF89-BD09745238B3}" srcOrd="0" destOrd="0" presId="urn:microsoft.com/office/officeart/2005/8/layout/process1"/>
    <dgm:cxn modelId="{CD04767B-3C66-964D-83E4-48415BD27963}" type="presOf" srcId="{0321BA69-5022-7F4B-9384-8CBA74AC69D4}" destId="{6580EC1C-A5A4-A14D-9632-589FD66D4344}" srcOrd="0" destOrd="0" presId="urn:microsoft.com/office/officeart/2005/8/layout/process1"/>
    <dgm:cxn modelId="{4A20AAB5-E690-8A43-BC7D-937FECE5338D}" srcId="{8A09FF39-5847-AD4E-90EA-342E6CCD40AE}" destId="{63336C79-A14C-774F-A7BC-E1F062C48CF2}" srcOrd="0" destOrd="0" parTransId="{F2F96A14-7018-D84E-AF5B-D6B1A61D2054}" sibTransId="{1501A156-D639-FC4F-9F54-27D7AF177463}"/>
    <dgm:cxn modelId="{27006EE1-B809-F34A-BC89-0C3EBEEB8A12}" srcId="{8A09FF39-5847-AD4E-90EA-342E6CCD40AE}" destId="{1E9989AF-1C0E-C54D-801C-1AB25616C240}" srcOrd="2" destOrd="0" parTransId="{4D4F3162-C96F-3542-A2F9-81955B1485E7}" sibTransId="{DD5D1B4D-A69A-EF4A-B958-E121CAB0D448}"/>
    <dgm:cxn modelId="{8D3E4FBE-7E81-2548-AB74-D67304A6AA0E}" type="presParOf" srcId="{93CE6FE5-5E78-3E4C-BF89-BD09745238B3}" destId="{2476A929-A3D9-B849-92F0-12D35EFCBB84}" srcOrd="0" destOrd="0" presId="urn:microsoft.com/office/officeart/2005/8/layout/process1"/>
    <dgm:cxn modelId="{3EC746DF-05D9-2241-AC69-F689BE244F87}" type="presParOf" srcId="{93CE6FE5-5E78-3E4C-BF89-BD09745238B3}" destId="{2F75351E-3463-1949-B959-291502B7F9D2}" srcOrd="1" destOrd="0" presId="urn:microsoft.com/office/officeart/2005/8/layout/process1"/>
    <dgm:cxn modelId="{35BA6830-6AA6-AE46-9B1B-11037D2501CA}" type="presParOf" srcId="{2F75351E-3463-1949-B959-291502B7F9D2}" destId="{9849B1F2-2232-404C-96D4-9290594636DF}" srcOrd="0" destOrd="0" presId="urn:microsoft.com/office/officeart/2005/8/layout/process1"/>
    <dgm:cxn modelId="{64614C71-7A85-434E-AEB2-0CD5FDC38996}" type="presParOf" srcId="{93CE6FE5-5E78-3E4C-BF89-BD09745238B3}" destId="{CF02EC27-C647-4F45-8E60-C04A81E33521}" srcOrd="2" destOrd="0" presId="urn:microsoft.com/office/officeart/2005/8/layout/process1"/>
    <dgm:cxn modelId="{62183CD0-7848-B047-92E8-159EBB6855B7}" type="presParOf" srcId="{93CE6FE5-5E78-3E4C-BF89-BD09745238B3}" destId="{6580EC1C-A5A4-A14D-9632-589FD66D4344}" srcOrd="3" destOrd="0" presId="urn:microsoft.com/office/officeart/2005/8/layout/process1"/>
    <dgm:cxn modelId="{9DCD6454-7FD1-9A47-A2D4-A9030F931B9F}" type="presParOf" srcId="{6580EC1C-A5A4-A14D-9632-589FD66D4344}" destId="{7FC3984D-23FF-4941-BCE2-3E8E9135E360}" srcOrd="0" destOrd="0" presId="urn:microsoft.com/office/officeart/2005/8/layout/process1"/>
    <dgm:cxn modelId="{26B7C0C9-A987-5648-8EA5-421B0294F63C}" type="presParOf" srcId="{93CE6FE5-5E78-3E4C-BF89-BD09745238B3}" destId="{CC1F0D0E-BC56-4544-95C9-AFA0C282FCE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6A929-A3D9-B849-92F0-12D35EFCBB84}">
      <dsp:nvSpPr>
        <dsp:cNvPr id="0" name=""/>
        <dsp:cNvSpPr/>
      </dsp:nvSpPr>
      <dsp:spPr>
        <a:xfrm>
          <a:off x="8714" y="910885"/>
          <a:ext cx="2604761" cy="1562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Pre-train on simplified IE tasks</a:t>
          </a:r>
        </a:p>
      </dsp:txBody>
      <dsp:txXfrm>
        <a:off x="54489" y="956660"/>
        <a:ext cx="2513211" cy="1471307"/>
      </dsp:txXfrm>
    </dsp:sp>
    <dsp:sp modelId="{2F75351E-3463-1949-B959-291502B7F9D2}">
      <dsp:nvSpPr>
        <dsp:cNvPr id="0" name=""/>
        <dsp:cNvSpPr/>
      </dsp:nvSpPr>
      <dsp:spPr>
        <a:xfrm>
          <a:off x="2873952" y="1369323"/>
          <a:ext cx="552209" cy="64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2873952" y="1498519"/>
        <a:ext cx="386546" cy="387588"/>
      </dsp:txXfrm>
    </dsp:sp>
    <dsp:sp modelId="{CF02EC27-C647-4F45-8E60-C04A81E33521}">
      <dsp:nvSpPr>
        <dsp:cNvPr id="0" name=""/>
        <dsp:cNvSpPr/>
      </dsp:nvSpPr>
      <dsp:spPr>
        <a:xfrm>
          <a:off x="3655381" y="910885"/>
          <a:ext cx="2604761" cy="1562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Freeze GNN weights</a:t>
          </a:r>
          <a:endParaRPr lang="en-US" sz="2800" kern="1200" dirty="0"/>
        </a:p>
      </dsp:txBody>
      <dsp:txXfrm>
        <a:off x="3701156" y="956660"/>
        <a:ext cx="2513211" cy="1471307"/>
      </dsp:txXfrm>
    </dsp:sp>
    <dsp:sp modelId="{6580EC1C-A5A4-A14D-9632-589FD66D4344}">
      <dsp:nvSpPr>
        <dsp:cNvPr id="0" name=""/>
        <dsp:cNvSpPr/>
      </dsp:nvSpPr>
      <dsp:spPr>
        <a:xfrm>
          <a:off x="6520619" y="1369323"/>
          <a:ext cx="552209" cy="64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6520619" y="1498519"/>
        <a:ext cx="386546" cy="387588"/>
      </dsp:txXfrm>
    </dsp:sp>
    <dsp:sp modelId="{CC1F0D0E-BC56-4544-95C9-AFA0C282FCE7}">
      <dsp:nvSpPr>
        <dsp:cNvPr id="0" name=""/>
        <dsp:cNvSpPr/>
      </dsp:nvSpPr>
      <dsp:spPr>
        <a:xfrm>
          <a:off x="7302048" y="910885"/>
          <a:ext cx="2604761" cy="15628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Train extraction layers on IE tasks</a:t>
          </a:r>
        </a:p>
      </dsp:txBody>
      <dsp:txXfrm>
        <a:off x="7347823" y="956660"/>
        <a:ext cx="2513211" cy="1471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7BB650-5196-C244-98CD-F6B6E2F41834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C6515-17C3-4D45-8337-A908509BEC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350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8A197-3317-C441-A71D-F9AB87CA08D2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78C78-90AE-DE40-8ACF-CB904B45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53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48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50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66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9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Change the numbers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58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683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20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86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Entity ID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80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38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03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57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80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78C78-90AE-DE40-8ACF-CB904B4537D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4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10/20/20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wde.codeplex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swde.codeplex.com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di2kg.dia.uniroma3.it/#challenge" TargetMode="External"/><Relationship Id="rId2" Type="http://schemas.openxmlformats.org/officeDocument/2006/relationships/hyperlink" Target="https://homes.cs.washington.edu/lockardc/expanded_swde.html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Ceres: Harvesting Knowledge from Semi-Structured Web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4805511"/>
            <a:ext cx="10058400" cy="1143000"/>
          </a:xfrm>
        </p:spPr>
        <p:txBody>
          <a:bodyPr/>
          <a:lstStyle/>
          <a:p>
            <a:pPr algn="ctr"/>
            <a:r>
              <a:rPr lang="en-US" dirty="0"/>
              <a:t>Xin Luna Dong, Amazon</a:t>
            </a:r>
          </a:p>
          <a:p>
            <a:pPr algn="ctr"/>
            <a:r>
              <a:rPr lang="en-US" dirty="0"/>
              <a:t>CIKM, October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B99092-CB74-6349-A5C3-57112A62E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234" y="330757"/>
            <a:ext cx="2061191" cy="24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2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7851" y="1988931"/>
            <a:ext cx="9964753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Data everywhere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/>
              <a:t>Key techniques</a:t>
            </a:r>
          </a:p>
          <a:p>
            <a:pPr fontAlgn="base"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>
              <a:buFont typeface="Wingdings" charset="2"/>
              <a:buChar char="q"/>
            </a:pPr>
            <a:r>
              <a:rPr lang="en-US" sz="3200" dirty="0"/>
              <a:t>Live on Alexa Shopping, Amazon Search, and Detail Page </a:t>
            </a: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A495026-B9E7-6C42-A31A-52132131D98A}"/>
              </a:ext>
            </a:extLst>
          </p:cNvPr>
          <p:cNvGrpSpPr/>
          <p:nvPr/>
        </p:nvGrpSpPr>
        <p:grpSpPr>
          <a:xfrm>
            <a:off x="2218545" y="3421598"/>
            <a:ext cx="8292019" cy="1960184"/>
            <a:chOff x="2218545" y="3421598"/>
            <a:chExt cx="8292019" cy="1960184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A1DCC6D-EF90-7146-ADD0-2623CF72A78F}"/>
                </a:ext>
              </a:extLst>
            </p:cNvPr>
            <p:cNvGrpSpPr/>
            <p:nvPr/>
          </p:nvGrpSpPr>
          <p:grpSpPr>
            <a:xfrm>
              <a:off x="7429312" y="3526879"/>
              <a:ext cx="3081252" cy="572728"/>
              <a:chOff x="7610431" y="3470787"/>
              <a:chExt cx="3081252" cy="5727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3DEA190-C42B-BB4E-9423-D7F473B548B4}"/>
                  </a:ext>
                </a:extLst>
              </p:cNvPr>
              <p:cNvSpPr/>
              <p:nvPr/>
            </p:nvSpPr>
            <p:spPr>
              <a:xfrm>
                <a:off x="8534256" y="3470787"/>
                <a:ext cx="2157427" cy="5727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Cleaning</a:t>
                </a:r>
              </a:p>
            </p:txBody>
          </p: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861634E-75A1-B14C-AEA6-DA79FA49A287}"/>
                  </a:ext>
                </a:extLst>
              </p:cNvPr>
              <p:cNvCxnSpPr>
                <a:cxnSpLocks/>
                <a:endCxn id="6" idx="1"/>
              </p:cNvCxnSpPr>
              <p:nvPr/>
            </p:nvCxnSpPr>
            <p:spPr>
              <a:xfrm flipV="1">
                <a:off x="7610431" y="3757151"/>
                <a:ext cx="923825" cy="4918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8200B12-A39A-F648-A2F5-F62E272DEE87}"/>
                </a:ext>
              </a:extLst>
            </p:cNvPr>
            <p:cNvGrpSpPr/>
            <p:nvPr/>
          </p:nvGrpSpPr>
          <p:grpSpPr>
            <a:xfrm>
              <a:off x="5058330" y="4098671"/>
              <a:ext cx="4370495" cy="1283111"/>
              <a:chOff x="5154334" y="4306528"/>
              <a:chExt cx="4370495" cy="1283111"/>
            </a:xfrm>
          </p:grpSpPr>
          <p:sp>
            <p:nvSpPr>
              <p:cNvPr id="18" name="Can 17">
                <a:extLst>
                  <a:ext uri="{FF2B5EF4-FFF2-40B4-BE49-F238E27FC236}">
                    <a16:creationId xmlns:a16="http://schemas.microsoft.com/office/drawing/2014/main" id="{32B40E5C-F699-874C-97D4-81F46D6A2CC3}"/>
                  </a:ext>
                </a:extLst>
              </p:cNvPr>
              <p:cNvSpPr/>
              <p:nvPr/>
            </p:nvSpPr>
            <p:spPr>
              <a:xfrm>
                <a:off x="5154334" y="4793226"/>
                <a:ext cx="2544325" cy="796413"/>
              </a:xfrm>
              <a:prstGeom prst="can">
                <a:avLst/>
              </a:prstGeom>
              <a:solidFill>
                <a:schemeClr val="accent5"/>
              </a:solidFill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/>
                  <a:t>Product Graph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DDC613C-E1B9-3D4A-9E0B-873E7C7FC4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24829" y="4306528"/>
                <a:ext cx="0" cy="888308"/>
              </a:xfrm>
              <a:prstGeom prst="line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72CE547E-5867-B94C-A0B3-C2EFDC8FBA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28157" y="5191432"/>
                <a:ext cx="1796672" cy="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DBCC6819-0F3E-3341-89A2-63B1F6E97D97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6426497" y="4306530"/>
                <a:ext cx="8919" cy="486696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23CFAFF-8107-B942-A511-E600C9C22741}"/>
                </a:ext>
              </a:extLst>
            </p:cNvPr>
            <p:cNvGrpSpPr/>
            <p:nvPr/>
          </p:nvGrpSpPr>
          <p:grpSpPr>
            <a:xfrm>
              <a:off x="4174841" y="3553918"/>
              <a:ext cx="3254471" cy="572728"/>
              <a:chOff x="4237367" y="3542073"/>
              <a:chExt cx="3254471" cy="572728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72305C3-892B-9647-A63B-9F3597514C28}"/>
                  </a:ext>
                </a:extLst>
              </p:cNvPr>
              <p:cNvSpPr/>
              <p:nvPr/>
            </p:nvSpPr>
            <p:spPr>
              <a:xfrm>
                <a:off x="5367807" y="3542073"/>
                <a:ext cx="2124031" cy="5727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Imputation</a:t>
                </a:r>
              </a:p>
            </p:txBody>
          </p: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23D84BD9-65DE-F54B-968A-25375B673B1E}"/>
                  </a:ext>
                </a:extLst>
              </p:cNvPr>
              <p:cNvCxnSpPr>
                <a:cxnSpLocks/>
                <a:endCxn id="3" idx="1"/>
              </p:cNvCxnSpPr>
              <p:nvPr/>
            </p:nvCxnSpPr>
            <p:spPr>
              <a:xfrm>
                <a:off x="4237367" y="3828437"/>
                <a:ext cx="1130440" cy="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" name="Folded Corner 10">
              <a:extLst>
                <a:ext uri="{FF2B5EF4-FFF2-40B4-BE49-F238E27FC236}">
                  <a16:creationId xmlns:a16="http://schemas.microsoft.com/office/drawing/2014/main" id="{AD3DE70C-6E8F-A844-A375-B28F8F40DF5D}"/>
                </a:ext>
              </a:extLst>
            </p:cNvPr>
            <p:cNvSpPr/>
            <p:nvPr/>
          </p:nvSpPr>
          <p:spPr>
            <a:xfrm>
              <a:off x="2218545" y="3421598"/>
              <a:ext cx="1956296" cy="836976"/>
            </a:xfrm>
            <a:prstGeom prst="foldedCorner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Catalog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8986501-24F0-8544-9B87-FEEBE8F2A5DD}"/>
              </a:ext>
            </a:extLst>
          </p:cNvPr>
          <p:cNvSpPr txBox="1"/>
          <p:nvPr/>
        </p:nvSpPr>
        <p:spPr>
          <a:xfrm>
            <a:off x="5691181" y="3169117"/>
            <a:ext cx="1469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Coverage 12X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DDE9A92-D787-3541-921F-A3389C255E07}"/>
              </a:ext>
            </a:extLst>
          </p:cNvPr>
          <p:cNvSpPr txBox="1"/>
          <p:nvPr/>
        </p:nvSpPr>
        <p:spPr>
          <a:xfrm>
            <a:off x="8692085" y="3145346"/>
            <a:ext cx="135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Accuracy 8%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1FEE97-AD39-334C-8EF9-0584B98ED9D3}"/>
              </a:ext>
            </a:extLst>
          </p:cNvPr>
          <p:cNvSpPr txBox="1"/>
          <p:nvPr/>
        </p:nvSpPr>
        <p:spPr>
          <a:xfrm>
            <a:off x="4133508" y="1891259"/>
            <a:ext cx="2730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Sparse &amp; Noisy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FA021C-5F57-FF42-9B6E-CCFBE5DC6A35}"/>
              </a:ext>
            </a:extLst>
          </p:cNvPr>
          <p:cNvSpPr txBox="1"/>
          <p:nvPr/>
        </p:nvSpPr>
        <p:spPr>
          <a:xfrm>
            <a:off x="828534" y="6458373"/>
            <a:ext cx="1018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</a:t>
            </a:r>
            <a:r>
              <a:rPr lang="en-US" dirty="0" err="1">
                <a:solidFill>
                  <a:schemeClr val="bg1"/>
                </a:solidFill>
              </a:rPr>
              <a:t>AutoKnow</a:t>
            </a:r>
            <a:r>
              <a:rPr lang="en-US" dirty="0">
                <a:solidFill>
                  <a:schemeClr val="bg1"/>
                </a:solidFill>
              </a:rPr>
              <a:t>: Self-driving knowledge collection for products of thousands of types,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2020.</a:t>
            </a:r>
          </a:p>
        </p:txBody>
      </p:sp>
    </p:spTree>
    <p:extLst>
      <p:ext uri="{BB962C8B-B14F-4D97-AF65-F5344CB8AC3E}">
        <p14:creationId xmlns:p14="http://schemas.microsoft.com/office/powerpoint/2010/main" val="429480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Today’s Talk: Ceres Web Extraction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1DCC6D-EF90-7146-ADD0-2623CF72A78F}"/>
              </a:ext>
            </a:extLst>
          </p:cNvPr>
          <p:cNvGrpSpPr/>
          <p:nvPr/>
        </p:nvGrpSpPr>
        <p:grpSpPr>
          <a:xfrm>
            <a:off x="8118860" y="3282218"/>
            <a:ext cx="3081252" cy="572728"/>
            <a:chOff x="7610431" y="3470787"/>
            <a:chExt cx="3081252" cy="5727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DEA190-C42B-BB4E-9423-D7F473B548B4}"/>
                </a:ext>
              </a:extLst>
            </p:cNvPr>
            <p:cNvSpPr/>
            <p:nvPr/>
          </p:nvSpPr>
          <p:spPr>
            <a:xfrm>
              <a:off x="8534256" y="3470787"/>
              <a:ext cx="2157427" cy="57272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Fusion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861634E-75A1-B14C-AEA6-DA79FA49A287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 flipV="1">
              <a:off x="7610431" y="3757151"/>
              <a:ext cx="923825" cy="4918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200B12-A39A-F648-A2F5-F62E272DEE87}"/>
              </a:ext>
            </a:extLst>
          </p:cNvPr>
          <p:cNvGrpSpPr/>
          <p:nvPr/>
        </p:nvGrpSpPr>
        <p:grpSpPr>
          <a:xfrm>
            <a:off x="4036989" y="3837591"/>
            <a:ext cx="6069418" cy="1327505"/>
            <a:chOff x="3407403" y="4262134"/>
            <a:chExt cx="6069418" cy="1327505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32B40E5C-F699-874C-97D4-81F46D6A2CC3}"/>
                </a:ext>
              </a:extLst>
            </p:cNvPr>
            <p:cNvSpPr/>
            <p:nvPr/>
          </p:nvSpPr>
          <p:spPr>
            <a:xfrm>
              <a:off x="5154334" y="4793226"/>
              <a:ext cx="2544325" cy="79641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Product Graph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DC613C-E1B9-3D4A-9E0B-873E7C7FC46A}"/>
                </a:ext>
              </a:extLst>
            </p:cNvPr>
            <p:cNvCxnSpPr>
              <a:cxnSpLocks/>
            </p:cNvCxnSpPr>
            <p:nvPr/>
          </p:nvCxnSpPr>
          <p:spPr>
            <a:xfrm>
              <a:off x="9476821" y="4262134"/>
              <a:ext cx="0" cy="929298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2CE547E-5867-B94C-A0B3-C2EFDC8FBA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28157" y="5191432"/>
              <a:ext cx="1748664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DB62DAC-28D8-1247-94ED-5FCF8FC76F92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3407404" y="5191433"/>
              <a:ext cx="1746930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BCC6819-0F3E-3341-89A2-63B1F6E97D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7403" y="4689448"/>
              <a:ext cx="0" cy="519339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AC7B9C2-BA71-4B4C-8A0D-65974AD6F0C7}"/>
              </a:ext>
            </a:extLst>
          </p:cNvPr>
          <p:cNvGrpSpPr/>
          <p:nvPr/>
        </p:nvGrpSpPr>
        <p:grpSpPr>
          <a:xfrm>
            <a:off x="524524" y="3448340"/>
            <a:ext cx="5470305" cy="1082575"/>
            <a:chOff x="-105062" y="3872883"/>
            <a:chExt cx="5470305" cy="108257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DDF821B-48AF-C646-8CA9-50D25F493914}"/>
                </a:ext>
              </a:extLst>
            </p:cNvPr>
            <p:cNvGrpSpPr/>
            <p:nvPr/>
          </p:nvGrpSpPr>
          <p:grpSpPr>
            <a:xfrm>
              <a:off x="2194104" y="4020164"/>
              <a:ext cx="3171139" cy="669283"/>
              <a:chOff x="2194104" y="4020164"/>
              <a:chExt cx="3171139" cy="66928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2DEC16-824C-1E4C-AC53-5230EA9C7D13}"/>
                  </a:ext>
                </a:extLst>
              </p:cNvPr>
              <p:cNvSpPr/>
              <p:nvPr/>
            </p:nvSpPr>
            <p:spPr>
              <a:xfrm>
                <a:off x="2194104" y="4114801"/>
                <a:ext cx="2230414" cy="574646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Extraction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2BCF1414-42C2-CE42-AC46-510C5A7B6494}"/>
                  </a:ext>
                </a:extLst>
              </p:cNvPr>
              <p:cNvCxnSpPr>
                <a:cxnSpLocks/>
                <a:stCxn id="13" idx="3"/>
                <a:endCxn id="3" idx="1"/>
              </p:cNvCxnSpPr>
              <p:nvPr/>
            </p:nvCxnSpPr>
            <p:spPr>
              <a:xfrm flipV="1">
                <a:off x="4424518" y="4020164"/>
                <a:ext cx="940725" cy="38196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8" name="Cloud 47">
              <a:extLst>
                <a:ext uri="{FF2B5EF4-FFF2-40B4-BE49-F238E27FC236}">
                  <a16:creationId xmlns:a16="http://schemas.microsoft.com/office/drawing/2014/main" id="{45BE410C-E4C9-DF48-94EA-5E26BA410C3E}"/>
                </a:ext>
              </a:extLst>
            </p:cNvPr>
            <p:cNvSpPr/>
            <p:nvPr/>
          </p:nvSpPr>
          <p:spPr>
            <a:xfrm>
              <a:off x="-105062" y="3872883"/>
              <a:ext cx="1676184" cy="1082575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i="1" dirty="0"/>
                <a:t>Web</a:t>
              </a:r>
              <a:endParaRPr lang="en-US" sz="2000" i="1" dirty="0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4B96758-AA26-514F-81FC-7C429F1F9DE6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>
              <a:off x="1571122" y="4402124"/>
              <a:ext cx="622982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B7E4294-DF52-FC46-89C5-8D68470AF853}"/>
              </a:ext>
            </a:extLst>
          </p:cNvPr>
          <p:cNvGrpSpPr/>
          <p:nvPr/>
        </p:nvGrpSpPr>
        <p:grpSpPr>
          <a:xfrm>
            <a:off x="3036355" y="2604216"/>
            <a:ext cx="5082505" cy="1277769"/>
            <a:chOff x="3036355" y="3028759"/>
            <a:chExt cx="5082505" cy="1277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2305C3-892B-9647-A63B-9F3597514C28}"/>
                </a:ext>
              </a:extLst>
            </p:cNvPr>
            <p:cNvSpPr/>
            <p:nvPr/>
          </p:nvSpPr>
          <p:spPr>
            <a:xfrm>
              <a:off x="5994829" y="3733800"/>
              <a:ext cx="2124031" cy="5727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Linkage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3D84BD9-65DE-F54B-968A-25375B673B1E}"/>
                </a:ext>
              </a:extLst>
            </p:cNvPr>
            <p:cNvCxnSpPr>
              <a:cxnSpLocks/>
              <a:stCxn id="45" idx="4"/>
              <a:endCxn id="3" idx="1"/>
            </p:cNvCxnSpPr>
            <p:nvPr/>
          </p:nvCxnSpPr>
          <p:spPr>
            <a:xfrm>
              <a:off x="4933674" y="3601411"/>
              <a:ext cx="1061155" cy="418753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8498045B-447D-CD40-BFC5-9BB2DD0927E0}"/>
                </a:ext>
              </a:extLst>
            </p:cNvPr>
            <p:cNvSpPr/>
            <p:nvPr/>
          </p:nvSpPr>
          <p:spPr>
            <a:xfrm>
              <a:off x="3036355" y="302875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BEC76F73-B11D-AC47-9D2A-D3119F5CC0A0}"/>
                </a:ext>
              </a:extLst>
            </p:cNvPr>
            <p:cNvSpPr/>
            <p:nvPr/>
          </p:nvSpPr>
          <p:spPr>
            <a:xfrm>
              <a:off x="3328932" y="3153900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5" name="Can 44">
              <a:extLst>
                <a:ext uri="{FF2B5EF4-FFF2-40B4-BE49-F238E27FC236}">
                  <a16:creationId xmlns:a16="http://schemas.microsoft.com/office/drawing/2014/main" id="{14C8850F-3827-BC4E-936A-0AF03EA6BF62}"/>
                </a:ext>
              </a:extLst>
            </p:cNvPr>
            <p:cNvSpPr/>
            <p:nvPr/>
          </p:nvSpPr>
          <p:spPr>
            <a:xfrm>
              <a:off x="3680061" y="324191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600" dirty="0"/>
                <a:t>Sources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5CCE2A0-9CAC-D54B-95C9-C073A7707396}"/>
              </a:ext>
            </a:extLst>
          </p:cNvPr>
          <p:cNvSpPr txBox="1"/>
          <p:nvPr/>
        </p:nvSpPr>
        <p:spPr>
          <a:xfrm>
            <a:off x="5823308" y="2963707"/>
            <a:ext cx="2491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recall @ </a:t>
            </a:r>
            <a:r>
              <a:rPr lang="en-US" i="1" dirty="0" err="1"/>
              <a:t>prec</a:t>
            </a:r>
            <a:r>
              <a:rPr lang="en-US" i="1" dirty="0"/>
              <a:t>=99%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1B0467-74CC-BA42-B3DB-B8B42B995021}"/>
              </a:ext>
            </a:extLst>
          </p:cNvPr>
          <p:cNvSpPr txBox="1"/>
          <p:nvPr/>
        </p:nvSpPr>
        <p:spPr>
          <a:xfrm>
            <a:off x="2750889" y="4286261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</a:t>
            </a:r>
            <a:r>
              <a:rPr lang="en-US" i="1" dirty="0" err="1"/>
              <a:t>prec</a:t>
            </a:r>
            <a:endParaRPr lang="en-US" i="1" dirty="0"/>
          </a:p>
        </p:txBody>
      </p:sp>
      <p:sp>
        <p:nvSpPr>
          <p:cNvPr id="31" name="Rectangular Callout 30">
            <a:extLst>
              <a:ext uri="{FF2B5EF4-FFF2-40B4-BE49-F238E27FC236}">
                <a16:creationId xmlns:a16="http://schemas.microsoft.com/office/drawing/2014/main" id="{45F755C6-6D02-5249-BB8A-8341D2431A96}"/>
              </a:ext>
            </a:extLst>
          </p:cNvPr>
          <p:cNvSpPr/>
          <p:nvPr/>
        </p:nvSpPr>
        <p:spPr>
          <a:xfrm>
            <a:off x="196589" y="5060156"/>
            <a:ext cx="2943061" cy="733408"/>
          </a:xfrm>
          <a:prstGeom prst="wedgeRectCallout">
            <a:avLst>
              <a:gd name="adj1" fmla="val 38674"/>
              <a:gd name="adj2" fmla="val -15682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Focus of this talk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A1D08C0-4167-8447-A626-7CDEE7270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5713" y="373867"/>
            <a:ext cx="2061191" cy="24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83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Why Extraction from </a:t>
            </a:r>
            <a:br>
              <a:rPr lang="en-US" sz="5400" b="1" dirty="0"/>
            </a:br>
            <a:r>
              <a:rPr lang="en-US" sz="5400" b="1" dirty="0"/>
              <a:t>Semi-Structured Websites?</a:t>
            </a:r>
          </a:p>
        </p:txBody>
      </p:sp>
    </p:spTree>
    <p:extLst>
      <p:ext uri="{BB962C8B-B14F-4D97-AF65-F5344CB8AC3E}">
        <p14:creationId xmlns:p14="http://schemas.microsoft.com/office/powerpoint/2010/main" val="344282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Semi-Structured Websites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43942"/>
            <a:ext cx="4501109" cy="4478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121" y="1843941"/>
            <a:ext cx="5899952" cy="4478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1843942"/>
            <a:ext cx="5096475" cy="44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03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Promise from Semi-Structured Data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440180" y="2043113"/>
            <a:ext cx="10058400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200" dirty="0"/>
              <a:t>Knowledge Vault @ Google showed big potential from DOM-tree extraction</a:t>
            </a:r>
            <a:endParaRPr lang="en-US" sz="3000" dirty="0"/>
          </a:p>
        </p:txBody>
      </p:sp>
      <p:pic>
        <p:nvPicPr>
          <p:cNvPr id="1026" name="Picture 2" descr="https://lh4.googleusercontent.com/yMTwvem1yVozT3qlgQ2Fm0Fjfk7VVCaTvDgX3oRFc2b5cAMEqgDkTAsvkRgkfWCdbW1H8-mXjKoj6NAKOFKipOn_2bQPEf-n9tIkOmB2KXtjXhgoC3nJQxjoZvV2e8NSSMZQUC-Yp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30" y="3069694"/>
            <a:ext cx="4581525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37672" y="3210379"/>
            <a:ext cx="11872865" cy="1055914"/>
            <a:chOff x="237672" y="3210379"/>
            <a:chExt cx="11872865" cy="105591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672" y="3210379"/>
              <a:ext cx="3530600" cy="6985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0887" y="3210379"/>
              <a:ext cx="3530600" cy="6985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41837" y="3580493"/>
              <a:ext cx="3568700" cy="6858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6001F14-28C7-8741-A1C6-9553CA023DCA}"/>
              </a:ext>
            </a:extLst>
          </p:cNvPr>
          <p:cNvSpPr txBox="1"/>
          <p:nvPr/>
        </p:nvSpPr>
        <p:spPr>
          <a:xfrm>
            <a:off x="1226859" y="6398286"/>
            <a:ext cx="9659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Dong et al., Knowledge Vault: A Web-scale approach to probabilistic knowledge fusion. </a:t>
            </a:r>
            <a:r>
              <a:rPr lang="en-US" dirty="0" err="1">
                <a:solidFill>
                  <a:schemeClr val="bg1"/>
                </a:solidFill>
              </a:rPr>
              <a:t>SigKDD</a:t>
            </a:r>
            <a:r>
              <a:rPr lang="en-US" dirty="0">
                <a:solidFill>
                  <a:schemeClr val="bg1"/>
                </a:solidFill>
              </a:rPr>
              <a:t>, 2014.</a:t>
            </a:r>
          </a:p>
        </p:txBody>
      </p:sp>
    </p:spTree>
    <p:extLst>
      <p:ext uri="{BB962C8B-B14F-4D97-AF65-F5344CB8AC3E}">
        <p14:creationId xmlns:p14="http://schemas.microsoft.com/office/powerpoint/2010/main" val="3709754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5756-8220-3149-B262-357AB443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from Semi-Structured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A0BD-5069-8448-ADE4-541471A6B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281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5756-8220-3149-B262-357AB443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from Semi-Structured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A0BD-5069-8448-ADE4-541471A6B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461B4B-93CB-5B4D-A55A-7DE664194E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1893316" y="2094305"/>
            <a:ext cx="4775200" cy="338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81940C-1C57-F440-A152-0FB66CBFFE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258" r="52955"/>
          <a:stretch/>
        </p:blipFill>
        <p:spPr>
          <a:xfrm>
            <a:off x="0" y="2661558"/>
            <a:ext cx="1994759" cy="26081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C425DA2-6462-E848-BB9B-BDC099B5802B}"/>
              </a:ext>
            </a:extLst>
          </p:cNvPr>
          <p:cNvSpPr/>
          <p:nvPr/>
        </p:nvSpPr>
        <p:spPr>
          <a:xfrm>
            <a:off x="2653393" y="4000503"/>
            <a:ext cx="4204607" cy="75927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DB8FB53-A5E1-E343-BAD5-E92E8AD9D6A9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6858000" y="2808517"/>
            <a:ext cx="2367643" cy="1571626"/>
          </a:xfrm>
          <a:prstGeom prst="line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9AFEA87-DC57-8B44-A6BE-4ED16A313133}"/>
              </a:ext>
            </a:extLst>
          </p:cNvPr>
          <p:cNvSpPr txBox="1"/>
          <p:nvPr/>
        </p:nvSpPr>
        <p:spPr>
          <a:xfrm>
            <a:off x="1097280" y="5650471"/>
            <a:ext cx="557123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Knowledge about existing attributes</a:t>
            </a:r>
          </a:p>
        </p:txBody>
      </p:sp>
    </p:spTree>
    <p:extLst>
      <p:ext uri="{BB962C8B-B14F-4D97-AF65-F5344CB8AC3E}">
        <p14:creationId xmlns:p14="http://schemas.microsoft.com/office/powerpoint/2010/main" val="140042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5756-8220-3149-B262-357AB443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from Semi-Structured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A0BD-5069-8448-ADE4-541471A6B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461B4B-93CB-5B4D-A55A-7DE664194E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1893316" y="2094305"/>
            <a:ext cx="4775200" cy="3384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81940C-1C57-F440-A152-0FB66CBFFE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258" r="52955"/>
          <a:stretch/>
        </p:blipFill>
        <p:spPr>
          <a:xfrm>
            <a:off x="0" y="2661558"/>
            <a:ext cx="1994759" cy="26081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C425DA2-6462-E848-BB9B-BDC099B5802B}"/>
              </a:ext>
            </a:extLst>
          </p:cNvPr>
          <p:cNvSpPr/>
          <p:nvPr/>
        </p:nvSpPr>
        <p:spPr>
          <a:xfrm>
            <a:off x="2228850" y="4776107"/>
            <a:ext cx="4204607" cy="493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AFEA87-DC57-8B44-A6BE-4ED16A313133}"/>
              </a:ext>
            </a:extLst>
          </p:cNvPr>
          <p:cNvSpPr txBox="1"/>
          <p:nvPr/>
        </p:nvSpPr>
        <p:spPr>
          <a:xfrm>
            <a:off x="1097280" y="5650471"/>
            <a:ext cx="557123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Knowledge about unknown attributes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E4912C-E4FA-A841-AB08-820CAF9115F5}"/>
              </a:ext>
            </a:extLst>
          </p:cNvPr>
          <p:cNvCxnSpPr>
            <a:cxnSpLocks/>
          </p:cNvCxnSpPr>
          <p:nvPr/>
        </p:nvCxnSpPr>
        <p:spPr>
          <a:xfrm flipV="1">
            <a:off x="6433457" y="3751687"/>
            <a:ext cx="2792186" cy="1271240"/>
          </a:xfrm>
          <a:prstGeom prst="line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A2DE4DA-AF0F-1B46-97ED-EED00D3DAC17}"/>
              </a:ext>
            </a:extLst>
          </p:cNvPr>
          <p:cNvSpPr/>
          <p:nvPr/>
        </p:nvSpPr>
        <p:spPr>
          <a:xfrm>
            <a:off x="1131315" y="6112136"/>
            <a:ext cx="5537201" cy="646489"/>
          </a:xfrm>
          <a:prstGeom prst="round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 10 semi-structured movie websites, the IMDb ontology covers only </a:t>
            </a:r>
            <a:r>
              <a:rPr lang="en-US" b="1" dirty="0"/>
              <a:t>7%</a:t>
            </a:r>
            <a:r>
              <a:rPr lang="en-US" dirty="0"/>
              <a:t> of relations.</a:t>
            </a:r>
          </a:p>
        </p:txBody>
      </p:sp>
    </p:spTree>
    <p:extLst>
      <p:ext uri="{BB962C8B-B14F-4D97-AF65-F5344CB8AC3E}">
        <p14:creationId xmlns:p14="http://schemas.microsoft.com/office/powerpoint/2010/main" val="479140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5756-8220-3149-B262-357AB443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from Semi-Structured 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A0BD-5069-8448-ADE4-541471A6B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9AFEA87-DC57-8B44-A6BE-4ED16A313133}"/>
              </a:ext>
            </a:extLst>
          </p:cNvPr>
          <p:cNvSpPr txBox="1"/>
          <p:nvPr/>
        </p:nvSpPr>
        <p:spPr>
          <a:xfrm>
            <a:off x="1097280" y="5650471"/>
            <a:ext cx="557123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Knowledge about unknown domains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E4912C-E4FA-A841-AB08-820CAF9115F5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6751863" y="3942577"/>
            <a:ext cx="2873829" cy="1151940"/>
          </a:xfrm>
          <a:prstGeom prst="line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F8F4085-DD4F-5849-9E78-6BF5A27DC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340" y="1853295"/>
            <a:ext cx="5789032" cy="4252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1EB8D5-51B0-444B-BA30-B80F3B1A3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35" y="2278521"/>
            <a:ext cx="5845628" cy="332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6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E5756-8220-3149-B262-357AB443D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Were We in Extraction?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5A0BD-5069-8448-ADE4-541471A6B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3F574B2-49F6-6E4E-85FF-7DF4D224B5A0}"/>
              </a:ext>
            </a:extLst>
          </p:cNvPr>
          <p:cNvSpPr/>
          <p:nvPr/>
        </p:nvSpPr>
        <p:spPr>
          <a:xfrm>
            <a:off x="8629650" y="2139043"/>
            <a:ext cx="514350" cy="498021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61D80D-644F-F14C-AA0F-3DAF9FE86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14" y="2043113"/>
            <a:ext cx="6229350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Heavily rely on manual annotations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Manual annotation: </a:t>
            </a:r>
            <a:r>
              <a:rPr lang="en-US" sz="2800" dirty="0" err="1">
                <a:solidFill>
                  <a:schemeClr val="tx1"/>
                </a:solidFill>
              </a:rPr>
              <a:t>Prec</a:t>
            </a:r>
            <a:r>
              <a:rPr lang="en-US" sz="2800" dirty="0">
                <a:solidFill>
                  <a:schemeClr val="tx1"/>
                </a:solidFill>
              </a:rPr>
              <a:t> &gt; 95%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Automatic extraction: </a:t>
            </a:r>
            <a:r>
              <a:rPr lang="en-US" sz="2800" dirty="0" err="1">
                <a:solidFill>
                  <a:schemeClr val="tx1"/>
                </a:solidFill>
              </a:rPr>
              <a:t>Prec</a:t>
            </a:r>
            <a:r>
              <a:rPr lang="en-US" sz="2800" dirty="0">
                <a:solidFill>
                  <a:schemeClr val="tx1"/>
                </a:solidFill>
              </a:rPr>
              <a:t> = 63% [Knowledge Vault, KDD’14]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Restricted to--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Existing schema from existing domains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Good quality only on </a:t>
            </a:r>
            <a:r>
              <a:rPr lang="en-US" sz="2800" i="1" dirty="0">
                <a:solidFill>
                  <a:schemeClr val="tx1"/>
                </a:solidFill>
              </a:rPr>
              <a:t>easy</a:t>
            </a:r>
            <a:r>
              <a:rPr lang="en-US" sz="2800" dirty="0">
                <a:solidFill>
                  <a:schemeClr val="tx1"/>
                </a:solidFill>
              </a:rPr>
              <a:t> attributes: e.g., single value</a:t>
            </a:r>
          </a:p>
          <a:p>
            <a:pPr marL="201168" lvl="1" indent="0" fontAlgn="base">
              <a:buNone/>
            </a:pP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1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Graph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74164" y="1900237"/>
            <a:ext cx="9881516" cy="4486275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Mission: To answer any question about products and related knowledge in the world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602" y="2697308"/>
            <a:ext cx="5791200" cy="850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6273" y="3883348"/>
            <a:ext cx="3904810" cy="2248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2023" y="4036799"/>
            <a:ext cx="2709942" cy="2095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2F4500-E575-FB40-B96F-EF347AC6C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0248" y="122167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64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797144" cy="4339399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q"/>
            </a:pPr>
            <a:r>
              <a:rPr lang="en-US" sz="3600" dirty="0"/>
              <a:t>Formatting can vary slightly on different webpages in the same website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Data are formatted differently across websites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>
            <a:normAutofit/>
          </a:bodyPr>
          <a:lstStyle/>
          <a:p>
            <a:r>
              <a:rPr lang="en-US" dirty="0"/>
              <a:t>Why Is It Hard to Extract Knowledge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1478444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Formats on the Same Website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E24B78-66E2-C648-9D97-E97BBBFE0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048" y="1814305"/>
            <a:ext cx="4779334" cy="466485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C25228-0D57-944A-87E0-13F8AF59B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771" y="1814306"/>
            <a:ext cx="4742812" cy="4664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73AC3D-C0DE-7247-B328-7F45AF8179D0}"/>
              </a:ext>
            </a:extLst>
          </p:cNvPr>
          <p:cNvSpPr/>
          <p:nvPr/>
        </p:nvSpPr>
        <p:spPr>
          <a:xfrm>
            <a:off x="1291772" y="5545009"/>
            <a:ext cx="687500" cy="61919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FB7DBC-4D5E-FB4E-85A6-85F33A01A93A}"/>
              </a:ext>
            </a:extLst>
          </p:cNvPr>
          <p:cNvSpPr/>
          <p:nvPr/>
        </p:nvSpPr>
        <p:spPr>
          <a:xfrm>
            <a:off x="6126480" y="5743211"/>
            <a:ext cx="691009" cy="42098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268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6" y="2043113"/>
            <a:ext cx="9878167" cy="4339399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Formatting can vary slightly on different webpages in the same website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Data are formatted differently across websites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>
            <a:normAutofit/>
          </a:bodyPr>
          <a:lstStyle/>
          <a:p>
            <a:r>
              <a:rPr lang="en-US" dirty="0"/>
              <a:t>Why Is It Hard to Extract Knowledge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2668790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361657" cy="1450757"/>
          </a:xfrm>
        </p:spPr>
        <p:txBody>
          <a:bodyPr>
            <a:normAutofit/>
          </a:bodyPr>
          <a:lstStyle/>
          <a:p>
            <a:r>
              <a:rPr lang="en-US" dirty="0"/>
              <a:t>Different Formats from Different Websites</a:t>
            </a: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43942"/>
            <a:ext cx="4501109" cy="44789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121" y="1843941"/>
            <a:ext cx="5899952" cy="4478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1843942"/>
            <a:ext cx="5096475" cy="44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63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Formatting can vary slightly on different webpages in the same website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Data are formatted differently across websites</a:t>
            </a:r>
          </a:p>
          <a:p>
            <a:pPr lvl="1">
              <a:buFont typeface="Wingdings" charset="2"/>
              <a:buChar char="q"/>
            </a:pPr>
            <a:r>
              <a:rPr lang="en-US" sz="3600" dirty="0">
                <a:solidFill>
                  <a:schemeClr val="tx1"/>
                </a:solidFill>
              </a:rPr>
              <a:t>Impossible to manually collect training data for each predicate on each website</a:t>
            </a:r>
          </a:p>
          <a:p>
            <a:pPr lvl="2">
              <a:buFont typeface="Wingdings" charset="2"/>
              <a:buChar char="q"/>
            </a:pP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282272"/>
            <a:ext cx="8829734" cy="1450757"/>
          </a:xfrm>
        </p:spPr>
        <p:txBody>
          <a:bodyPr>
            <a:normAutofit/>
          </a:bodyPr>
          <a:lstStyle/>
          <a:p>
            <a:r>
              <a:rPr lang="en-US" dirty="0"/>
              <a:t>Why Is It Hard to Extract Knowledge from Semi-Structured Web</a:t>
            </a:r>
          </a:p>
        </p:txBody>
      </p:sp>
    </p:spTree>
    <p:extLst>
      <p:ext uri="{BB962C8B-B14F-4D97-AF65-F5344CB8AC3E}">
        <p14:creationId xmlns:p14="http://schemas.microsoft.com/office/powerpoint/2010/main" val="71432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Can We Get the Whole Iceberg?</a:t>
            </a:r>
          </a:p>
        </p:txBody>
      </p:sp>
    </p:spTree>
    <p:extLst>
      <p:ext uri="{BB962C8B-B14F-4D97-AF65-F5344CB8AC3E}">
        <p14:creationId xmlns:p14="http://schemas.microsoft.com/office/powerpoint/2010/main" val="42031191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28F12-51C5-4A41-9744-0F6B2BA94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Clue 1. Site-Wide Commonality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6C91A-9A87-E045-84B8-28F797460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239" y="2318656"/>
            <a:ext cx="2986813" cy="1989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6F9575-575F-3D49-9BED-FBFD92AC00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5239" y="4212812"/>
            <a:ext cx="2986813" cy="142822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395284-1EBC-9E4A-A3A5-B0C51D33B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33" y="2043113"/>
            <a:ext cx="547672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All pages are generated from the same template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Previous works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rgbClr val="0070C0"/>
                </a:solidFill>
              </a:rPr>
              <a:t>Wrapper induction </a:t>
            </a:r>
            <a:r>
              <a:rPr lang="en-US" sz="2800" dirty="0">
                <a:solidFill>
                  <a:schemeClr val="tx1"/>
                </a:solidFill>
              </a:rPr>
              <a:t>w. manual annotation: </a:t>
            </a:r>
            <a:r>
              <a:rPr lang="en-US" sz="2800" dirty="0" err="1">
                <a:solidFill>
                  <a:schemeClr val="tx1"/>
                </a:solidFill>
              </a:rPr>
              <a:t>Prec</a:t>
            </a:r>
            <a:r>
              <a:rPr lang="en-US" sz="2800" dirty="0">
                <a:solidFill>
                  <a:schemeClr val="tx1"/>
                </a:solidFill>
              </a:rPr>
              <a:t> &gt; 95%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rgbClr val="0070C0"/>
                </a:solidFill>
              </a:rPr>
              <a:t>Relation extraction </a:t>
            </a:r>
            <a:r>
              <a:rPr lang="en-US" sz="2800" dirty="0">
                <a:solidFill>
                  <a:schemeClr val="tx1"/>
                </a:solidFill>
              </a:rPr>
              <a:t>w. </a:t>
            </a:r>
            <a:r>
              <a:rPr lang="en-US" sz="2800" dirty="0">
                <a:solidFill>
                  <a:srgbClr val="0070C0"/>
                </a:solidFill>
              </a:rPr>
              <a:t>distant supervision</a:t>
            </a:r>
            <a:r>
              <a:rPr lang="en-US" sz="2800" dirty="0">
                <a:solidFill>
                  <a:schemeClr val="tx1"/>
                </a:solidFill>
              </a:rPr>
              <a:t>: </a:t>
            </a:r>
            <a:r>
              <a:rPr lang="en-US" sz="2800" dirty="0" err="1">
                <a:solidFill>
                  <a:schemeClr val="tx1"/>
                </a:solidFill>
              </a:rPr>
              <a:t>Prec</a:t>
            </a:r>
            <a:r>
              <a:rPr lang="en-US" sz="2800" dirty="0">
                <a:solidFill>
                  <a:schemeClr val="tx1"/>
                </a:solidFill>
              </a:rPr>
              <a:t> = 63%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7A72E0-1183-4B45-8038-45F6BBD5E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857" y="2318656"/>
            <a:ext cx="2860382" cy="1899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75F3F8-89DA-DA4B-ABF6-C2A7287F63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4857" y="4212812"/>
            <a:ext cx="2860382" cy="13994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DBE8B5-99F0-6349-AE12-1A4D70836268}"/>
              </a:ext>
            </a:extLst>
          </p:cNvPr>
          <p:cNvSpPr txBox="1"/>
          <p:nvPr/>
        </p:nvSpPr>
        <p:spPr>
          <a:xfrm>
            <a:off x="1526599" y="6332345"/>
            <a:ext cx="85859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Gulhane</a:t>
            </a:r>
            <a:r>
              <a:rPr lang="en-US" sz="1600" dirty="0">
                <a:solidFill>
                  <a:schemeClr val="bg1"/>
                </a:solidFill>
              </a:rPr>
              <a:t> et al., Web-scale information extraction with Vertex. ICDE, 2011.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Dong et al., Knowledge Vault: A Web-scale approach to probabilistic knowledge fusion. </a:t>
            </a:r>
            <a:r>
              <a:rPr lang="en-US" sz="1600" dirty="0" err="1">
                <a:solidFill>
                  <a:schemeClr val="bg1"/>
                </a:solidFill>
              </a:rPr>
              <a:t>SigKDD</a:t>
            </a:r>
            <a:r>
              <a:rPr lang="en-US" sz="1600" dirty="0">
                <a:solidFill>
                  <a:schemeClr val="bg1"/>
                </a:solidFill>
              </a:rPr>
              <a:t>, 2014.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9CD099-8534-C549-B99D-ABAB85F0F634}"/>
              </a:ext>
            </a:extLst>
          </p:cNvPr>
          <p:cNvSpPr txBox="1"/>
          <p:nvPr/>
        </p:nvSpPr>
        <p:spPr>
          <a:xfrm>
            <a:off x="7207644" y="5683452"/>
            <a:ext cx="1114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 tree</a:t>
            </a:r>
          </a:p>
        </p:txBody>
      </p:sp>
    </p:spTree>
    <p:extLst>
      <p:ext uri="{BB962C8B-B14F-4D97-AF65-F5344CB8AC3E}">
        <p14:creationId xmlns:p14="http://schemas.microsoft.com/office/powerpoint/2010/main" val="399285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28F12-51C5-4A41-9744-0F6B2BA94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Clue 1. Site-Wide Commonality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6C91A-9A87-E045-84B8-28F797460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239" y="2318656"/>
            <a:ext cx="2986813" cy="19892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6F9575-575F-3D49-9BED-FBFD92AC00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5239" y="4212812"/>
            <a:ext cx="2986813" cy="142822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395284-1EBC-9E4A-A3A5-B0C51D33B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33" y="2043113"/>
            <a:ext cx="5476724" cy="4339399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All pages are generated from the same template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</a:t>
            </a:r>
            <a:r>
              <a:rPr lang="en-US" sz="3200" dirty="0">
                <a:solidFill>
                  <a:schemeClr val="tx1"/>
                </a:solidFill>
              </a:rPr>
              <a:t>Ceres: </a:t>
            </a:r>
            <a:r>
              <a:rPr lang="en-US" sz="3000" dirty="0">
                <a:solidFill>
                  <a:schemeClr val="tx1"/>
                </a:solidFill>
              </a:rPr>
              <a:t>automatic extraction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olidFill>
                  <a:srgbClr val="0070C0"/>
                </a:solidFill>
                <a:sym typeface="Wingdings" pitchFamily="2" charset="2"/>
              </a:rPr>
              <a:t>Two-stage extraction</a:t>
            </a: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: </a:t>
            </a:r>
            <a:br>
              <a:rPr lang="en-US" sz="2600" dirty="0">
                <a:solidFill>
                  <a:schemeClr val="tx1"/>
                </a:solidFill>
                <a:sym typeface="Wingdings" pitchFamily="2" charset="2"/>
              </a:rPr>
            </a:b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Identify subject</a:t>
            </a:r>
            <a:br>
              <a:rPr lang="en-US" sz="2600" dirty="0">
                <a:solidFill>
                  <a:schemeClr val="tx1"/>
                </a:solidFill>
                <a:sym typeface="Wingdings" pitchFamily="2" charset="2"/>
              </a:rPr>
            </a:b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Identify (</a:t>
            </a:r>
            <a:r>
              <a:rPr lang="en-US" sz="2600" dirty="0" err="1">
                <a:solidFill>
                  <a:schemeClr val="tx1"/>
                </a:solidFill>
                <a:sym typeface="Wingdings" pitchFamily="2" charset="2"/>
              </a:rPr>
              <a:t>attr</a:t>
            </a: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, value) pairs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Leverage </a:t>
            </a:r>
            <a:r>
              <a:rPr lang="en-US" sz="2600" dirty="0">
                <a:solidFill>
                  <a:srgbClr val="0070C0"/>
                </a:solidFill>
                <a:sym typeface="Wingdings" pitchFamily="2" charset="2"/>
              </a:rPr>
              <a:t>site-wide</a:t>
            </a: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 global information to help make page-level local decisions in distant supervision</a:t>
            </a:r>
          </a:p>
          <a:p>
            <a:pPr lvl="1" fontAlgn="base">
              <a:buFont typeface="Wingdings" charset="2"/>
              <a:buChar char="q"/>
            </a:pPr>
            <a:r>
              <a:rPr lang="en-US" sz="2600" dirty="0" err="1">
                <a:solidFill>
                  <a:schemeClr val="tx1"/>
                </a:solidFill>
              </a:rPr>
              <a:t>Prec</a:t>
            </a:r>
            <a:r>
              <a:rPr lang="en-US" sz="2600" dirty="0">
                <a:solidFill>
                  <a:schemeClr val="tx1"/>
                </a:solidFill>
              </a:rPr>
              <a:t> = 63% </a:t>
            </a:r>
            <a:r>
              <a:rPr lang="en-US" sz="2600" dirty="0">
                <a:solidFill>
                  <a:schemeClr val="tx1"/>
                </a:solidFill>
                <a:sym typeface="Wingdings" pitchFamily="2" charset="2"/>
              </a:rPr>
              <a:t> &gt;90%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7A72E0-1183-4B45-8038-45F6BBD5E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857" y="2318656"/>
            <a:ext cx="2860382" cy="1899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75F3F8-89DA-DA4B-ABF6-C2A7287F63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4857" y="4212812"/>
            <a:ext cx="2860382" cy="13994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9A25AD-E3B0-1247-938B-1D3542F496B0}"/>
              </a:ext>
            </a:extLst>
          </p:cNvPr>
          <p:cNvSpPr txBox="1"/>
          <p:nvPr/>
        </p:nvSpPr>
        <p:spPr>
          <a:xfrm>
            <a:off x="1226859" y="6398286"/>
            <a:ext cx="995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Ceres: Distantly supervised relation extraction from the semi-structured web. VLDB, 2018.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F15210-5918-7749-AB21-AC3D2EC68496}"/>
              </a:ext>
            </a:extLst>
          </p:cNvPr>
          <p:cNvSpPr txBox="1"/>
          <p:nvPr/>
        </p:nvSpPr>
        <p:spPr>
          <a:xfrm>
            <a:off x="7207644" y="5683452"/>
            <a:ext cx="1114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 tree</a:t>
            </a:r>
          </a:p>
        </p:txBody>
      </p:sp>
    </p:spTree>
    <p:extLst>
      <p:ext uri="{BB962C8B-B14F-4D97-AF65-F5344CB8AC3E}">
        <p14:creationId xmlns:p14="http://schemas.microsoft.com/office/powerpoint/2010/main" val="3449455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B89744F-307B-9048-9C36-7DFC71A6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70889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FD3E40-A3C0-6F44-A11F-7173D0EA0B4B}"/>
              </a:ext>
            </a:extLst>
          </p:cNvPr>
          <p:cNvSpPr txBox="1"/>
          <p:nvPr/>
        </p:nvSpPr>
        <p:spPr>
          <a:xfrm>
            <a:off x="1226859" y="6473702"/>
            <a:ext cx="995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Ceres: Distantly supervised relation extraction from the semi-structured web. VLDB, 2018.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36264A-A6C1-6644-8D0F-8BA244C9D074}"/>
              </a:ext>
            </a:extLst>
          </p:cNvPr>
          <p:cNvSpPr txBox="1">
            <a:spLocks/>
          </p:cNvSpPr>
          <p:nvPr/>
        </p:nvSpPr>
        <p:spPr>
          <a:xfrm>
            <a:off x="1440180" y="1925129"/>
            <a:ext cx="10058400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200" dirty="0"/>
              <a:t>Extraction experiments on </a:t>
            </a:r>
            <a:r>
              <a:rPr lang="en-US" sz="2800" dirty="0">
                <a:hlinkClick r:id="rId3"/>
              </a:rPr>
              <a:t>http://swde.codeplex.com/</a:t>
            </a:r>
            <a:r>
              <a:rPr lang="en-US" sz="2800" dirty="0"/>
              <a:t> (2011)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C956C6E-33AC-244E-B3FA-0E2511DE1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072886"/>
              </p:ext>
            </p:extLst>
          </p:nvPr>
        </p:nvGraphicFramePr>
        <p:xfrm>
          <a:off x="685779" y="2632364"/>
          <a:ext cx="8559821" cy="3404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656">
                  <a:extLst>
                    <a:ext uri="{9D8B030D-6E8A-4147-A177-3AD203B41FA5}">
                      <a16:colId xmlns:a16="http://schemas.microsoft.com/office/drawing/2014/main" val="143100067"/>
                    </a:ext>
                  </a:extLst>
                </a:gridCol>
                <a:gridCol w="912988">
                  <a:extLst>
                    <a:ext uri="{9D8B030D-6E8A-4147-A177-3AD203B41FA5}">
                      <a16:colId xmlns:a16="http://schemas.microsoft.com/office/drawing/2014/main" val="1913876332"/>
                    </a:ext>
                  </a:extLst>
                </a:gridCol>
                <a:gridCol w="928730">
                  <a:extLst>
                    <a:ext uri="{9D8B030D-6E8A-4147-A177-3AD203B41FA5}">
                      <a16:colId xmlns:a16="http://schemas.microsoft.com/office/drawing/2014/main" val="139670447"/>
                    </a:ext>
                  </a:extLst>
                </a:gridCol>
                <a:gridCol w="912989">
                  <a:extLst>
                    <a:ext uri="{9D8B030D-6E8A-4147-A177-3AD203B41FA5}">
                      <a16:colId xmlns:a16="http://schemas.microsoft.com/office/drawing/2014/main" val="3756140171"/>
                    </a:ext>
                  </a:extLst>
                </a:gridCol>
                <a:gridCol w="865765">
                  <a:extLst>
                    <a:ext uri="{9D8B030D-6E8A-4147-A177-3AD203B41FA5}">
                      <a16:colId xmlns:a16="http://schemas.microsoft.com/office/drawing/2014/main" val="890843612"/>
                    </a:ext>
                  </a:extLst>
                </a:gridCol>
                <a:gridCol w="991694">
                  <a:extLst>
                    <a:ext uri="{9D8B030D-6E8A-4147-A177-3AD203B41FA5}">
                      <a16:colId xmlns:a16="http://schemas.microsoft.com/office/drawing/2014/main" val="3494789301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val="2724352148"/>
                    </a:ext>
                  </a:extLst>
                </a:gridCol>
                <a:gridCol w="897247">
                  <a:extLst>
                    <a:ext uri="{9D8B030D-6E8A-4147-A177-3AD203B41FA5}">
                      <a16:colId xmlns:a16="http://schemas.microsoft.com/office/drawing/2014/main" val="2001406800"/>
                    </a:ext>
                  </a:extLst>
                </a:gridCol>
                <a:gridCol w="881505">
                  <a:extLst>
                    <a:ext uri="{9D8B030D-6E8A-4147-A177-3AD203B41FA5}">
                      <a16:colId xmlns:a16="http://schemas.microsoft.com/office/drawing/2014/main" val="3514666031"/>
                    </a:ext>
                  </a:extLst>
                </a:gridCol>
              </a:tblGrid>
              <a:tr h="56743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Vertex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Gulhane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et al, 2011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Ceres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726413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878319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Movie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0686131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NBAPlayer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3189900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University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384719"/>
                  </a:ext>
                </a:extLst>
              </a:tr>
              <a:tr h="56743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Book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967937"/>
                  </a:ext>
                </a:extLst>
              </a:tr>
            </a:tbl>
          </a:graphicData>
        </a:graphic>
      </p:graphicFrame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CB940427-8D9B-3A4C-A600-E20F671673CB}"/>
              </a:ext>
            </a:extLst>
          </p:cNvPr>
          <p:cNvSpPr/>
          <p:nvPr/>
        </p:nvSpPr>
        <p:spPr>
          <a:xfrm>
            <a:off x="2487101" y="6247525"/>
            <a:ext cx="3146333" cy="471487"/>
          </a:xfrm>
          <a:prstGeom prst="wedgeRectCallout">
            <a:avLst>
              <a:gd name="adj1" fmla="val 54836"/>
              <a:gd name="adj2" fmla="val -1361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Very high precision</a:t>
            </a: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B4812255-A923-1D49-81EE-840CE2DB1BFB}"/>
              </a:ext>
            </a:extLst>
          </p:cNvPr>
          <p:cNvSpPr/>
          <p:nvPr/>
        </p:nvSpPr>
        <p:spPr>
          <a:xfrm>
            <a:off x="8079519" y="6111262"/>
            <a:ext cx="3726658" cy="682069"/>
          </a:xfrm>
          <a:prstGeom prst="wedgeRectCallout">
            <a:avLst>
              <a:gd name="adj1" fmla="val -47768"/>
              <a:gd name="adj2" fmla="val -244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Competent w. annotation-based wrapper induction</a:t>
            </a:r>
          </a:p>
        </p:txBody>
      </p:sp>
    </p:spTree>
    <p:extLst>
      <p:ext uri="{BB962C8B-B14F-4D97-AF65-F5344CB8AC3E}">
        <p14:creationId xmlns:p14="http://schemas.microsoft.com/office/powerpoint/2010/main" val="62338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1925129"/>
            <a:ext cx="10058400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7666" y="2514021"/>
          <a:ext cx="10580914" cy="3938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7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#Websites / #Webpages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33 / 434K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Language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English and 6 other languages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Domains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Animated films, Documentary films, Financial performance, etc.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 Annotated pages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70K (16%)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Annotated : Extracted #entities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 : </a:t>
                      </a:r>
                      <a:r>
                        <a:rPr lang="en-US" sz="2400" b="1" dirty="0">
                          <a:effectLst/>
                        </a:rPr>
                        <a:t>2.6</a:t>
                      </a:r>
                      <a:endParaRPr lang="en-US" sz="2400" b="1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022208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Annotated : Extracted #triples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 : </a:t>
                      </a:r>
                      <a:r>
                        <a:rPr lang="en-US" sz="2400" b="1" dirty="0">
                          <a:effectLst/>
                        </a:rPr>
                        <a:t>3.0</a:t>
                      </a:r>
                      <a:endParaRPr lang="en-US" sz="2400" b="1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1749088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# Extractions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1.25 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2335443"/>
                  </a:ext>
                </a:extLst>
              </a:tr>
              <a:tr h="458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Precision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90%</a:t>
                      </a:r>
                      <a:endParaRPr lang="en-US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6329922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4B89744F-307B-9048-9C36-7DFC71A62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70889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FD3E40-A3C0-6F44-A11F-7173D0EA0B4B}"/>
              </a:ext>
            </a:extLst>
          </p:cNvPr>
          <p:cNvSpPr txBox="1"/>
          <p:nvPr/>
        </p:nvSpPr>
        <p:spPr>
          <a:xfrm>
            <a:off x="1226859" y="6473702"/>
            <a:ext cx="995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Ceres: Distantly supervised relation extraction from the semi-structured web. VLDB, 2018.</a:t>
            </a:r>
          </a:p>
        </p:txBody>
      </p:sp>
    </p:spTree>
    <p:extLst>
      <p:ext uri="{BB962C8B-B14F-4D97-AF65-F5344CB8AC3E}">
        <p14:creationId xmlns:p14="http://schemas.microsoft.com/office/powerpoint/2010/main" val="235534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Graph Example for 2 Songs</a:t>
            </a:r>
          </a:p>
        </p:txBody>
      </p:sp>
      <p:cxnSp>
        <p:nvCxnSpPr>
          <p:cNvPr id="97" name="Straight Connector 96"/>
          <p:cNvCxnSpPr>
            <a:cxnSpLocks/>
            <a:stCxn id="115" idx="7"/>
          </p:cNvCxnSpPr>
          <p:nvPr/>
        </p:nvCxnSpPr>
        <p:spPr>
          <a:xfrm flipV="1">
            <a:off x="7498804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5104418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5733248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1249922" y="311999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4312558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4312558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6827879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6827879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6827879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4312558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4312558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6827879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6827879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6827879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5104418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7619739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7619739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7619739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3369312" y="3409930"/>
            <a:ext cx="93713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3369312" y="4853567"/>
            <a:ext cx="944119" cy="77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5733248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5564394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5104418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5104418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5295294" y="4373801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3532342" y="308779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7934154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7934154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7922510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3532341" y="493106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1625600" y="324289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1249922" y="458748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1620999" y="468655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8877399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029891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8877399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9221465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8877399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9208657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5104418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5220058" y="3824081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8877624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9272064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8873504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9619294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7847996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7780657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8877402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cxnSpLocks/>
            <a:stCxn id="114" idx="5"/>
            <a:endCxn id="154" idx="2"/>
          </p:cNvCxnSpPr>
          <p:nvPr/>
        </p:nvCxnSpPr>
        <p:spPr>
          <a:xfrm>
            <a:off x="7498804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7599353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249922" y="3788790"/>
            <a:ext cx="2114442" cy="55005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Recording</a:t>
            </a:r>
            <a:endParaRPr lang="en-US" sz="1400" dirty="0">
              <a:solidFill>
                <a:sysClr val="windowText" lastClr="000000"/>
              </a:solidFill>
              <a:ea typeface="宋体" charset="-122"/>
              <a:cs typeface="Times New Roman" charset="0"/>
            </a:endParaRPr>
          </a:p>
        </p:txBody>
      </p:sp>
      <p:cxnSp>
        <p:nvCxnSpPr>
          <p:cNvPr id="56" name="Straight Connector 55"/>
          <p:cNvCxnSpPr>
            <a:stCxn id="55" idx="6"/>
            <a:endCxn id="112" idx="3"/>
          </p:cNvCxnSpPr>
          <p:nvPr/>
        </p:nvCxnSpPr>
        <p:spPr>
          <a:xfrm flipV="1">
            <a:off x="3364364" y="3620092"/>
            <a:ext cx="1063307" cy="4437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30"/>
          <p:cNvSpPr txBox="1"/>
          <p:nvPr/>
        </p:nvSpPr>
        <p:spPr>
          <a:xfrm>
            <a:off x="3709123" y="3814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1" name="Straight Connector 60"/>
          <p:cNvCxnSpPr>
            <a:stCxn id="55" idx="6"/>
            <a:endCxn id="113" idx="1"/>
          </p:cNvCxnSpPr>
          <p:nvPr/>
        </p:nvCxnSpPr>
        <p:spPr>
          <a:xfrm>
            <a:off x="3364364" y="4063818"/>
            <a:ext cx="1063307" cy="51396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30"/>
          <p:cNvSpPr txBox="1"/>
          <p:nvPr/>
        </p:nvSpPr>
        <p:spPr>
          <a:xfrm>
            <a:off x="3704408" y="436174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8873098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cxnSpLocks/>
            <a:stCxn id="116" idx="5"/>
            <a:endCxn id="65" idx="2"/>
          </p:cNvCxnSpPr>
          <p:nvPr/>
        </p:nvCxnSpPr>
        <p:spPr>
          <a:xfrm>
            <a:off x="7498804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7777092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sp>
        <p:nvSpPr>
          <p:cNvPr id="63" name="Rectangular Callout 62"/>
          <p:cNvSpPr/>
          <p:nvPr/>
        </p:nvSpPr>
        <p:spPr>
          <a:xfrm>
            <a:off x="202748" y="5409447"/>
            <a:ext cx="1531528" cy="471487"/>
          </a:xfrm>
          <a:prstGeom prst="wedgeRectCallout">
            <a:avLst>
              <a:gd name="adj1" fmla="val 56220"/>
              <a:gd name="adj2" fmla="val -280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 type</a:t>
            </a:r>
          </a:p>
        </p:txBody>
      </p:sp>
      <p:sp>
        <p:nvSpPr>
          <p:cNvPr id="67" name="Rectangular Callout 66"/>
          <p:cNvSpPr/>
          <p:nvPr/>
        </p:nvSpPr>
        <p:spPr>
          <a:xfrm>
            <a:off x="2788822" y="1948393"/>
            <a:ext cx="1531528" cy="471487"/>
          </a:xfrm>
          <a:prstGeom prst="wedgeRectCallout">
            <a:avLst>
              <a:gd name="adj1" fmla="val 74002"/>
              <a:gd name="adj2" fmla="val 156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Entity</a:t>
            </a:r>
          </a:p>
        </p:txBody>
      </p:sp>
      <p:sp>
        <p:nvSpPr>
          <p:cNvPr id="68" name="Rectangular Callout 67"/>
          <p:cNvSpPr/>
          <p:nvPr/>
        </p:nvSpPr>
        <p:spPr>
          <a:xfrm>
            <a:off x="3939813" y="5710806"/>
            <a:ext cx="1531528" cy="471487"/>
          </a:xfrm>
          <a:prstGeom prst="wedgeRectCallout">
            <a:avLst>
              <a:gd name="adj1" fmla="val 67358"/>
              <a:gd name="adj2" fmla="val -193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Relationship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7498804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5727136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949165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FC096E7-695E-824F-B1B5-77FA107C7FE4}"/>
              </a:ext>
            </a:extLst>
          </p:cNvPr>
          <p:cNvSpPr txBox="1"/>
          <p:nvPr/>
        </p:nvSpPr>
        <p:spPr>
          <a:xfrm>
            <a:off x="1226859" y="6473702"/>
            <a:ext cx="995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Ceres: Distantly supervised relation extraction from the semi-structured web. VLDB, 2018.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440180" y="1925129"/>
            <a:ext cx="5670912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ED59C-6E99-A947-A7E8-2DF9180D7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057" y="2965734"/>
            <a:ext cx="5184323" cy="38213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6EF6588-96FF-464A-BA0B-CC58E2C345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CC5E37D7-D59D-2445-BE34-DF8F319601F7}"/>
              </a:ext>
            </a:extLst>
          </p:cNvPr>
          <p:cNvSpPr/>
          <p:nvPr/>
        </p:nvSpPr>
        <p:spPr>
          <a:xfrm>
            <a:off x="7813221" y="2204357"/>
            <a:ext cx="3314700" cy="1232807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A25D0DC-3423-EC46-820D-4F46A1470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70889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Ceres: Automatic Knowledge Extraction</a:t>
            </a:r>
          </a:p>
        </p:txBody>
      </p:sp>
    </p:spTree>
    <p:extLst>
      <p:ext uri="{BB962C8B-B14F-4D97-AF65-F5344CB8AC3E}">
        <p14:creationId xmlns:p14="http://schemas.microsoft.com/office/powerpoint/2010/main" val="583470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2D4B20B-4BDA-8440-94D8-1E745AC38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623"/>
          <a:stretch/>
        </p:blipFill>
        <p:spPr>
          <a:xfrm>
            <a:off x="6280813" y="2381672"/>
            <a:ext cx="4775200" cy="33845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928F12-51C5-4A41-9744-0F6B2BA94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86" y="286603"/>
            <a:ext cx="9963694" cy="1450757"/>
          </a:xfrm>
        </p:spPr>
        <p:txBody>
          <a:bodyPr/>
          <a:lstStyle/>
          <a:p>
            <a:r>
              <a:rPr lang="en-US" dirty="0"/>
              <a:t>Clue 2. Layout on the Page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395284-1EBC-9E4A-A3A5-B0C51D33B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881" y="2190939"/>
            <a:ext cx="4923226" cy="4191573"/>
          </a:xfrm>
        </p:spPr>
        <p:txBody>
          <a:bodyPr>
            <a:normAutofit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Vertical and Horizontal Alignment</a:t>
            </a:r>
            <a:endParaRPr lang="en-US" sz="28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</a:t>
            </a:r>
            <a:r>
              <a:rPr lang="en-US" sz="3200" dirty="0" err="1">
                <a:solidFill>
                  <a:schemeClr val="tx1"/>
                </a:solidFill>
                <a:sym typeface="Wingdings" pitchFamily="2" charset="2"/>
              </a:rPr>
              <a:t>OpenCeres</a:t>
            </a: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: </a:t>
            </a:r>
            <a:r>
              <a:rPr lang="en-US" sz="3200" dirty="0" err="1">
                <a:solidFill>
                  <a:schemeClr val="tx1"/>
                </a:solidFill>
              </a:rPr>
              <a:t>OpenIE</a:t>
            </a:r>
            <a:r>
              <a:rPr lang="en-US" sz="3200" dirty="0">
                <a:solidFill>
                  <a:schemeClr val="tx1"/>
                </a:solidFill>
              </a:rPr>
              <a:t> for new attributes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rgbClr val="0070C0"/>
                </a:solidFill>
              </a:rPr>
              <a:t>Weak learning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 err="1">
                <a:solidFill>
                  <a:schemeClr val="tx1"/>
                </a:solidFill>
              </a:rPr>
              <a:t>Prec</a:t>
            </a:r>
            <a:r>
              <a:rPr lang="en-US" sz="2800" dirty="0">
                <a:solidFill>
                  <a:schemeClr val="tx1"/>
                </a:solidFill>
              </a:rPr>
              <a:t> = 65%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Increase #attributes by 10X</a:t>
            </a:r>
          </a:p>
          <a:p>
            <a:pPr lvl="1"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A1E87B2-7CA4-3A49-A5F3-535C94085C6C}"/>
              </a:ext>
            </a:extLst>
          </p:cNvPr>
          <p:cNvSpPr/>
          <p:nvPr/>
        </p:nvSpPr>
        <p:spPr>
          <a:xfrm>
            <a:off x="7008986" y="4604658"/>
            <a:ext cx="170793" cy="391885"/>
          </a:xfrm>
          <a:custGeom>
            <a:avLst/>
            <a:gdLst>
              <a:gd name="connsiteX0" fmla="*/ 345653 w 345653"/>
              <a:gd name="connsiteY0" fmla="*/ 0 h 3637280"/>
              <a:gd name="connsiteX1" fmla="*/ 213 w 345653"/>
              <a:gd name="connsiteY1" fmla="*/ 1940560 h 3637280"/>
              <a:gd name="connsiteX2" fmla="*/ 305013 w 345653"/>
              <a:gd name="connsiteY2" fmla="*/ 3637280 h 36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5653" h="3637280">
                <a:moveTo>
                  <a:pt x="345653" y="0"/>
                </a:moveTo>
                <a:cubicBezTo>
                  <a:pt x="176319" y="667173"/>
                  <a:pt x="6986" y="1334347"/>
                  <a:pt x="213" y="1940560"/>
                </a:cubicBezTo>
                <a:cubicBezTo>
                  <a:pt x="-6560" y="2546773"/>
                  <a:pt x="149226" y="3092026"/>
                  <a:pt x="305013" y="3637280"/>
                </a:cubicBezTo>
              </a:path>
            </a:pathLst>
          </a:custGeom>
          <a:noFill/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78AB9FC-A678-1B4C-A71F-2FA70BAC5698}"/>
              </a:ext>
            </a:extLst>
          </p:cNvPr>
          <p:cNvCxnSpPr>
            <a:cxnSpLocks/>
          </p:cNvCxnSpPr>
          <p:nvPr/>
        </p:nvCxnSpPr>
        <p:spPr>
          <a:xfrm>
            <a:off x="8436241" y="4698030"/>
            <a:ext cx="30946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>
            <a:extLst>
              <a:ext uri="{FF2B5EF4-FFF2-40B4-BE49-F238E27FC236}">
                <a16:creationId xmlns:a16="http://schemas.microsoft.com/office/drawing/2014/main" id="{6B5EBC33-2B64-544A-A8C3-C35B6CCB43E8}"/>
              </a:ext>
            </a:extLst>
          </p:cNvPr>
          <p:cNvSpPr/>
          <p:nvPr/>
        </p:nvSpPr>
        <p:spPr>
          <a:xfrm>
            <a:off x="6997337" y="4332030"/>
            <a:ext cx="170793" cy="391885"/>
          </a:xfrm>
          <a:custGeom>
            <a:avLst/>
            <a:gdLst>
              <a:gd name="connsiteX0" fmla="*/ 345653 w 345653"/>
              <a:gd name="connsiteY0" fmla="*/ 0 h 3637280"/>
              <a:gd name="connsiteX1" fmla="*/ 213 w 345653"/>
              <a:gd name="connsiteY1" fmla="*/ 1940560 h 3637280"/>
              <a:gd name="connsiteX2" fmla="*/ 305013 w 345653"/>
              <a:gd name="connsiteY2" fmla="*/ 3637280 h 36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5653" h="3637280">
                <a:moveTo>
                  <a:pt x="345653" y="0"/>
                </a:moveTo>
                <a:cubicBezTo>
                  <a:pt x="176319" y="667173"/>
                  <a:pt x="6986" y="1334347"/>
                  <a:pt x="213" y="1940560"/>
                </a:cubicBezTo>
                <a:cubicBezTo>
                  <a:pt x="-6560" y="2546773"/>
                  <a:pt x="149226" y="3092026"/>
                  <a:pt x="305013" y="3637280"/>
                </a:cubicBezTo>
              </a:path>
            </a:pathLst>
          </a:custGeom>
          <a:noFill/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74308330-FC45-BB4D-89D9-8AA636DB6A6E}"/>
              </a:ext>
            </a:extLst>
          </p:cNvPr>
          <p:cNvSpPr/>
          <p:nvPr/>
        </p:nvSpPr>
        <p:spPr>
          <a:xfrm>
            <a:off x="6997337" y="4914900"/>
            <a:ext cx="170793" cy="391885"/>
          </a:xfrm>
          <a:custGeom>
            <a:avLst/>
            <a:gdLst>
              <a:gd name="connsiteX0" fmla="*/ 345653 w 345653"/>
              <a:gd name="connsiteY0" fmla="*/ 0 h 3637280"/>
              <a:gd name="connsiteX1" fmla="*/ 213 w 345653"/>
              <a:gd name="connsiteY1" fmla="*/ 1940560 h 3637280"/>
              <a:gd name="connsiteX2" fmla="*/ 305013 w 345653"/>
              <a:gd name="connsiteY2" fmla="*/ 3637280 h 36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5653" h="3637280">
                <a:moveTo>
                  <a:pt x="345653" y="0"/>
                </a:moveTo>
                <a:cubicBezTo>
                  <a:pt x="176319" y="667173"/>
                  <a:pt x="6986" y="1334347"/>
                  <a:pt x="213" y="1940560"/>
                </a:cubicBezTo>
                <a:cubicBezTo>
                  <a:pt x="-6560" y="2546773"/>
                  <a:pt x="149226" y="3092026"/>
                  <a:pt x="305013" y="3637280"/>
                </a:cubicBezTo>
              </a:path>
            </a:pathLst>
          </a:custGeom>
          <a:noFill/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7CBD109-0BD8-AE4A-AE18-DFB5D1A1054B}"/>
              </a:ext>
            </a:extLst>
          </p:cNvPr>
          <p:cNvCxnSpPr>
            <a:cxnSpLocks/>
          </p:cNvCxnSpPr>
          <p:nvPr/>
        </p:nvCxnSpPr>
        <p:spPr>
          <a:xfrm>
            <a:off x="8427498" y="4939392"/>
            <a:ext cx="30946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F2236E2-0910-9044-BC02-386DEDB36F83}"/>
              </a:ext>
            </a:extLst>
          </p:cNvPr>
          <p:cNvCxnSpPr>
            <a:cxnSpLocks/>
          </p:cNvCxnSpPr>
          <p:nvPr/>
        </p:nvCxnSpPr>
        <p:spPr>
          <a:xfrm>
            <a:off x="8436904" y="5182445"/>
            <a:ext cx="30946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C951E04-D1CB-D945-8396-AFFE347B55A2}"/>
              </a:ext>
            </a:extLst>
          </p:cNvPr>
          <p:cNvCxnSpPr>
            <a:cxnSpLocks/>
          </p:cNvCxnSpPr>
          <p:nvPr/>
        </p:nvCxnSpPr>
        <p:spPr>
          <a:xfrm>
            <a:off x="8436241" y="4428609"/>
            <a:ext cx="30946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1BB6D1E0-B272-C442-9CFF-2BC8AC4C5716}"/>
              </a:ext>
            </a:extLst>
          </p:cNvPr>
          <p:cNvSpPr/>
          <p:nvPr/>
        </p:nvSpPr>
        <p:spPr>
          <a:xfrm>
            <a:off x="7260879" y="4286725"/>
            <a:ext cx="3894802" cy="75927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9C5CC9-F546-564D-8B04-66D009CB9051}"/>
              </a:ext>
            </a:extLst>
          </p:cNvPr>
          <p:cNvSpPr txBox="1"/>
          <p:nvPr/>
        </p:nvSpPr>
        <p:spPr>
          <a:xfrm>
            <a:off x="1034625" y="6439207"/>
            <a:ext cx="1037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OpenCeres</a:t>
            </a:r>
            <a:r>
              <a:rPr lang="en-US" dirty="0">
                <a:solidFill>
                  <a:schemeClr val="bg1"/>
                </a:solidFill>
              </a:rPr>
              <a:t>: When open information extraction meets the semi-structured web. NAACL, 2019. </a:t>
            </a:r>
          </a:p>
        </p:txBody>
      </p:sp>
    </p:spTree>
    <p:extLst>
      <p:ext uri="{BB962C8B-B14F-4D97-AF65-F5344CB8AC3E}">
        <p14:creationId xmlns:p14="http://schemas.microsoft.com/office/powerpoint/2010/main" val="48852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9F516AC-302A-364F-8FE5-6BDDC4CB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714" y="286603"/>
            <a:ext cx="10780808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E7E53-4EC3-704B-9D84-CF485DD07386}"/>
              </a:ext>
            </a:extLst>
          </p:cNvPr>
          <p:cNvSpPr txBox="1"/>
          <p:nvPr/>
        </p:nvSpPr>
        <p:spPr>
          <a:xfrm>
            <a:off x="1034625" y="6439207"/>
            <a:ext cx="1037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OpenCeres</a:t>
            </a:r>
            <a:r>
              <a:rPr lang="en-US" dirty="0">
                <a:solidFill>
                  <a:schemeClr val="bg1"/>
                </a:solidFill>
              </a:rPr>
              <a:t>: When open information extraction meets the semi-structured web. NAACL, 2019.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861672-C2A5-2949-8A83-4DDAD151B761}"/>
              </a:ext>
            </a:extLst>
          </p:cNvPr>
          <p:cNvSpPr txBox="1">
            <a:spLocks/>
          </p:cNvSpPr>
          <p:nvPr/>
        </p:nvSpPr>
        <p:spPr>
          <a:xfrm>
            <a:off x="1219199" y="1925129"/>
            <a:ext cx="10628243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200" dirty="0"/>
              <a:t>Extraction experiments on </a:t>
            </a:r>
            <a:r>
              <a:rPr lang="en-US" sz="3200" dirty="0">
                <a:hlinkClick r:id="rId2"/>
              </a:rPr>
              <a:t>http://swde.codeplex.com/</a:t>
            </a:r>
            <a:r>
              <a:rPr lang="en-US" sz="3200" dirty="0"/>
              <a:t> (2019)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036EC7-A5A5-7C44-A095-D6578EF37BD8}"/>
              </a:ext>
            </a:extLst>
          </p:cNvPr>
          <p:cNvGraphicFramePr>
            <a:graphicFrameLocks noGrp="1"/>
          </p:cNvGraphicFramePr>
          <p:nvPr/>
        </p:nvGraphicFramePr>
        <p:xfrm>
          <a:off x="605048" y="2484873"/>
          <a:ext cx="11586952" cy="3309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984">
                  <a:extLst>
                    <a:ext uri="{9D8B030D-6E8A-4147-A177-3AD203B41FA5}">
                      <a16:colId xmlns:a16="http://schemas.microsoft.com/office/drawing/2014/main" val="143100067"/>
                    </a:ext>
                  </a:extLst>
                </a:gridCol>
                <a:gridCol w="869429">
                  <a:extLst>
                    <a:ext uri="{9D8B030D-6E8A-4147-A177-3AD203B41FA5}">
                      <a16:colId xmlns:a16="http://schemas.microsoft.com/office/drawing/2014/main" val="1913876332"/>
                    </a:ext>
                  </a:extLst>
                </a:gridCol>
                <a:gridCol w="884420">
                  <a:extLst>
                    <a:ext uri="{9D8B030D-6E8A-4147-A177-3AD203B41FA5}">
                      <a16:colId xmlns:a16="http://schemas.microsoft.com/office/drawing/2014/main" val="139670447"/>
                    </a:ext>
                  </a:extLst>
                </a:gridCol>
                <a:gridCol w="869430">
                  <a:extLst>
                    <a:ext uri="{9D8B030D-6E8A-4147-A177-3AD203B41FA5}">
                      <a16:colId xmlns:a16="http://schemas.microsoft.com/office/drawing/2014/main" val="3756140171"/>
                    </a:ext>
                  </a:extLst>
                </a:gridCol>
                <a:gridCol w="824459">
                  <a:extLst>
                    <a:ext uri="{9D8B030D-6E8A-4147-A177-3AD203B41FA5}">
                      <a16:colId xmlns:a16="http://schemas.microsoft.com/office/drawing/2014/main" val="890843612"/>
                    </a:ext>
                  </a:extLst>
                </a:gridCol>
                <a:gridCol w="944380">
                  <a:extLst>
                    <a:ext uri="{9D8B030D-6E8A-4147-A177-3AD203B41FA5}">
                      <a16:colId xmlns:a16="http://schemas.microsoft.com/office/drawing/2014/main" val="3494789301"/>
                    </a:ext>
                  </a:extLst>
                </a:gridCol>
                <a:gridCol w="854439">
                  <a:extLst>
                    <a:ext uri="{9D8B030D-6E8A-4147-A177-3AD203B41FA5}">
                      <a16:colId xmlns:a16="http://schemas.microsoft.com/office/drawing/2014/main" val="2724352148"/>
                    </a:ext>
                  </a:extLst>
                </a:gridCol>
                <a:gridCol w="854440">
                  <a:extLst>
                    <a:ext uri="{9D8B030D-6E8A-4147-A177-3AD203B41FA5}">
                      <a16:colId xmlns:a16="http://schemas.microsoft.com/office/drawing/2014/main" val="2001406800"/>
                    </a:ext>
                  </a:extLst>
                </a:gridCol>
                <a:gridCol w="839449">
                  <a:extLst>
                    <a:ext uri="{9D8B030D-6E8A-4147-A177-3AD203B41FA5}">
                      <a16:colId xmlns:a16="http://schemas.microsoft.com/office/drawing/2014/main" val="3514666031"/>
                    </a:ext>
                  </a:extLst>
                </a:gridCol>
                <a:gridCol w="761610">
                  <a:extLst>
                    <a:ext uri="{9D8B030D-6E8A-4147-A177-3AD203B41FA5}">
                      <a16:colId xmlns:a16="http://schemas.microsoft.com/office/drawing/2014/main" val="3541471986"/>
                    </a:ext>
                  </a:extLst>
                </a:gridCol>
                <a:gridCol w="872318">
                  <a:extLst>
                    <a:ext uri="{9D8B030D-6E8A-4147-A177-3AD203B41FA5}">
                      <a16:colId xmlns:a16="http://schemas.microsoft.com/office/drawing/2014/main" val="2425943551"/>
                    </a:ext>
                  </a:extLst>
                </a:gridCol>
                <a:gridCol w="910290">
                  <a:extLst>
                    <a:ext uri="{9D8B030D-6E8A-4147-A177-3AD203B41FA5}">
                      <a16:colId xmlns:a16="http://schemas.microsoft.com/office/drawing/2014/main" val="2794031445"/>
                    </a:ext>
                  </a:extLst>
                </a:gridCol>
                <a:gridCol w="891304">
                  <a:extLst>
                    <a:ext uri="{9D8B030D-6E8A-4147-A177-3AD203B41FA5}">
                      <a16:colId xmlns:a16="http://schemas.microsoft.com/office/drawing/2014/main" val="1803538199"/>
                    </a:ext>
                  </a:extLst>
                </a:gridCol>
              </a:tblGrid>
              <a:tr h="551649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Vertex (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</a:rPr>
                        <a:t>Gulhane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 et al, 2011</a:t>
                      </a: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Ceres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OpenCeres</a:t>
                      </a:r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726413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Prec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#</a:t>
                      </a:r>
                      <a:r>
                        <a:rPr lang="en-US" sz="2000" dirty="0" err="1"/>
                        <a:t>Pred</a:t>
                      </a:r>
                      <a:endParaRPr lang="en-US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8878319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Movie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0686131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NBAPlayer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3189900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University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6384719"/>
                  </a:ext>
                </a:extLst>
              </a:tr>
              <a:tr h="55164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Book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967937"/>
                  </a:ext>
                </a:extLst>
              </a:tr>
            </a:tbl>
          </a:graphicData>
        </a:graphic>
      </p:graphicFrame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E81381F6-E386-6D47-A344-666D4E59D1B4}"/>
              </a:ext>
            </a:extLst>
          </p:cNvPr>
          <p:cNvSpPr/>
          <p:nvPr/>
        </p:nvSpPr>
        <p:spPr>
          <a:xfrm>
            <a:off x="8808679" y="6013937"/>
            <a:ext cx="3038763" cy="681147"/>
          </a:xfrm>
          <a:prstGeom prst="wedgeRectCallout">
            <a:avLst>
              <a:gd name="adj1" fmla="val 41776"/>
              <a:gd name="adj2" fmla="val -1693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Much more predicates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322AD928-57D5-DA46-A7D4-C51BCB2661D5}"/>
              </a:ext>
            </a:extLst>
          </p:cNvPr>
          <p:cNvSpPr/>
          <p:nvPr/>
        </p:nvSpPr>
        <p:spPr>
          <a:xfrm>
            <a:off x="5013938" y="6033540"/>
            <a:ext cx="3038763" cy="681147"/>
          </a:xfrm>
          <a:prstGeom prst="wedgeRectCallout">
            <a:avLst>
              <a:gd name="adj1" fmla="val 76664"/>
              <a:gd name="adj2" fmla="val -1965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Precision much lower</a:t>
            </a:r>
          </a:p>
        </p:txBody>
      </p:sp>
    </p:spTree>
    <p:extLst>
      <p:ext uri="{BB962C8B-B14F-4D97-AF65-F5344CB8AC3E}">
        <p14:creationId xmlns:p14="http://schemas.microsoft.com/office/powerpoint/2010/main" val="6026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0474F53-3FBA-C942-8A4D-42E23D304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714" y="1901371"/>
            <a:ext cx="9921966" cy="455906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Movie</a:t>
            </a:r>
          </a:p>
          <a:p>
            <a:pPr lvl="1"/>
            <a:r>
              <a:rPr lang="en-US" sz="2400" dirty="0"/>
              <a:t>Seed: Director, Writer, Producer, Actor, Release Date, Genre, Alternate Title</a:t>
            </a:r>
          </a:p>
          <a:p>
            <a:pPr lvl="1"/>
            <a:r>
              <a:rPr lang="en-US" sz="2400" dirty="0"/>
              <a:t>New: Country, Filmed In, Language, MPAA Rating, Set In, Reviewed by, Studio, </a:t>
            </a:r>
            <a:r>
              <a:rPr lang="en-US" sz="2400" dirty="0" err="1"/>
              <a:t>Metascore</a:t>
            </a:r>
            <a:r>
              <a:rPr lang="en-US" sz="2400" dirty="0"/>
              <a:t>, Box Office, Distributor, Tagline, Budget, Sound Mix</a:t>
            </a:r>
          </a:p>
          <a:p>
            <a:r>
              <a:rPr lang="en-US" sz="2400" dirty="0"/>
              <a:t>NBA Player</a:t>
            </a:r>
          </a:p>
          <a:p>
            <a:pPr lvl="1"/>
            <a:r>
              <a:rPr lang="en-US" sz="2400" dirty="0"/>
              <a:t>Seed: Height, Weight, Team</a:t>
            </a:r>
          </a:p>
          <a:p>
            <a:pPr lvl="1"/>
            <a:r>
              <a:rPr lang="en-US" sz="2400" dirty="0"/>
              <a:t>New: Birth Date, Birth Place, Salary, Age, Experience, Position, College, Year Drafted</a:t>
            </a:r>
          </a:p>
          <a:p>
            <a:r>
              <a:rPr lang="en-US" sz="2400" dirty="0"/>
              <a:t>University</a:t>
            </a:r>
          </a:p>
          <a:p>
            <a:pPr lvl="1"/>
            <a:r>
              <a:rPr lang="en-US" sz="2400" dirty="0"/>
              <a:t>Seed: Phone Number, Web address, Type (public/private)</a:t>
            </a:r>
          </a:p>
          <a:p>
            <a:pPr lvl="1"/>
            <a:r>
              <a:rPr lang="en-US" sz="2400" dirty="0"/>
              <a:t>New: Calendar System, Enrollment, Highest Degree, Local Area, Student Services, President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9F516AC-302A-364F-8FE5-6BDDC4CB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714" y="286603"/>
            <a:ext cx="10780808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E7E53-4EC3-704B-9D84-CF485DD07386}"/>
              </a:ext>
            </a:extLst>
          </p:cNvPr>
          <p:cNvSpPr txBox="1"/>
          <p:nvPr/>
        </p:nvSpPr>
        <p:spPr>
          <a:xfrm>
            <a:off x="1034625" y="6439207"/>
            <a:ext cx="1037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OpenCeres</a:t>
            </a:r>
            <a:r>
              <a:rPr lang="en-US" dirty="0">
                <a:solidFill>
                  <a:schemeClr val="bg1"/>
                </a:solidFill>
              </a:rPr>
              <a:t>: When open information extraction meets the semi-structured web. NAACL, 2019. </a:t>
            </a:r>
          </a:p>
        </p:txBody>
      </p:sp>
    </p:spTree>
    <p:extLst>
      <p:ext uri="{BB962C8B-B14F-4D97-AF65-F5344CB8AC3E}">
        <p14:creationId xmlns:p14="http://schemas.microsoft.com/office/powerpoint/2010/main" val="7746722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F8093DB-6F00-2E44-A64E-8F8EAE54A9E4}"/>
              </a:ext>
            </a:extLst>
          </p:cNvPr>
          <p:cNvSpPr txBox="1"/>
          <p:nvPr/>
        </p:nvSpPr>
        <p:spPr>
          <a:xfrm>
            <a:off x="1034625" y="6439207"/>
            <a:ext cx="1037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OpenCeres</a:t>
            </a:r>
            <a:r>
              <a:rPr lang="en-US" dirty="0">
                <a:solidFill>
                  <a:schemeClr val="bg1"/>
                </a:solidFill>
              </a:rPr>
              <a:t>: When open information extraction meets the semi-structured web. NAACL, 2019.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81891A-7034-2247-B346-FC9466042F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044757-F137-7340-B34E-5B44DA9793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7280" y="2850046"/>
            <a:ext cx="5343939" cy="4007954"/>
          </a:xfr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A9368917-CE9A-4041-AF1D-ABBA4F91F80C}"/>
              </a:ext>
            </a:extLst>
          </p:cNvPr>
          <p:cNvSpPr/>
          <p:nvPr/>
        </p:nvSpPr>
        <p:spPr>
          <a:xfrm>
            <a:off x="5327554" y="5494564"/>
            <a:ext cx="2897204" cy="685800"/>
          </a:xfrm>
          <a:prstGeom prst="wedgeRectCallout">
            <a:avLst>
              <a:gd name="adj1" fmla="val -40790"/>
              <a:gd name="adj2" fmla="val -1641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OpenIE</a:t>
            </a:r>
            <a:r>
              <a:rPr lang="en-US" sz="2000" dirty="0"/>
              <a:t> added significant amount of knowledge</a:t>
            </a: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BA5B31FC-AD96-6D42-9E73-26C85BCBD773}"/>
              </a:ext>
            </a:extLst>
          </p:cNvPr>
          <p:cNvSpPr/>
          <p:nvPr/>
        </p:nvSpPr>
        <p:spPr>
          <a:xfrm>
            <a:off x="247549" y="5402413"/>
            <a:ext cx="3136318" cy="671992"/>
          </a:xfrm>
          <a:prstGeom prst="wedgeRectCallout">
            <a:avLst>
              <a:gd name="adj1" fmla="val 41654"/>
              <a:gd name="adj2" fmla="val -94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Still need </a:t>
            </a:r>
            <a:r>
              <a:rPr lang="en-US" sz="2000" dirty="0" err="1"/>
              <a:t>prec</a:t>
            </a:r>
            <a:r>
              <a:rPr lang="en-US" sz="2000" dirty="0"/>
              <a:t> improvement on new relations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5CBD3A-C31E-A04A-B7F4-83FEBA51EFC7}"/>
              </a:ext>
            </a:extLst>
          </p:cNvPr>
          <p:cNvSpPr txBox="1">
            <a:spLocks/>
          </p:cNvSpPr>
          <p:nvPr/>
        </p:nvSpPr>
        <p:spPr>
          <a:xfrm>
            <a:off x="1440180" y="1925129"/>
            <a:ext cx="5670912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600" dirty="0"/>
              <a:t>Extraction on long-tail movie websites</a:t>
            </a:r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B884D9-E3E8-284B-B096-F3AD8B3F2EDE}"/>
              </a:ext>
            </a:extLst>
          </p:cNvPr>
          <p:cNvSpPr/>
          <p:nvPr/>
        </p:nvSpPr>
        <p:spPr>
          <a:xfrm>
            <a:off x="7813221" y="2204357"/>
            <a:ext cx="3314700" cy="2177521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E8F867E-A5F5-2748-828A-9F9E777D5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714" y="286603"/>
            <a:ext cx="10780808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OpenCeres</a:t>
            </a:r>
            <a:r>
              <a:rPr lang="en-US" sz="4400" dirty="0"/>
              <a:t>: </a:t>
            </a:r>
            <a:r>
              <a:rPr lang="en-US" sz="4400" dirty="0" err="1"/>
              <a:t>OpenIE</a:t>
            </a:r>
            <a:r>
              <a:rPr lang="en-US" sz="4400" dirty="0"/>
              <a:t> Knowledge Extraction</a:t>
            </a:r>
          </a:p>
        </p:txBody>
      </p:sp>
    </p:spTree>
    <p:extLst>
      <p:ext uri="{BB962C8B-B14F-4D97-AF65-F5344CB8AC3E}">
        <p14:creationId xmlns:p14="http://schemas.microsoft.com/office/powerpoint/2010/main" val="230540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928F12-51C5-4A41-9744-0F6B2BA94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86" y="286603"/>
            <a:ext cx="9963694" cy="1450757"/>
          </a:xfrm>
        </p:spPr>
        <p:txBody>
          <a:bodyPr/>
          <a:lstStyle/>
          <a:p>
            <a:r>
              <a:rPr lang="en-US" dirty="0"/>
              <a:t>Clue 3. Visual Patterns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43650B-2168-C74E-BB2E-F91BE68D6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413"/>
          <a:stretch/>
        </p:blipFill>
        <p:spPr>
          <a:xfrm>
            <a:off x="6395453" y="1928170"/>
            <a:ext cx="4927161" cy="279763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A58D348-E94C-E54C-A631-941E33FEF4D7}"/>
              </a:ext>
            </a:extLst>
          </p:cNvPr>
          <p:cNvSpPr/>
          <p:nvPr/>
        </p:nvSpPr>
        <p:spPr>
          <a:xfrm>
            <a:off x="6395453" y="1928170"/>
            <a:ext cx="1674891" cy="73333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7A28ABB-D28C-1249-A568-EF5E26CE744E}"/>
              </a:ext>
            </a:extLst>
          </p:cNvPr>
          <p:cNvSpPr/>
          <p:nvPr/>
        </p:nvSpPr>
        <p:spPr>
          <a:xfrm>
            <a:off x="6395454" y="4314487"/>
            <a:ext cx="630380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6F6612F-29BB-0E4E-88B3-AE5595A63903}"/>
              </a:ext>
            </a:extLst>
          </p:cNvPr>
          <p:cNvSpPr/>
          <p:nvPr/>
        </p:nvSpPr>
        <p:spPr>
          <a:xfrm>
            <a:off x="7358942" y="4314487"/>
            <a:ext cx="711402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A468F9-08C6-B54E-914D-5B5A6E1104C6}"/>
              </a:ext>
            </a:extLst>
          </p:cNvPr>
          <p:cNvSpPr/>
          <p:nvPr/>
        </p:nvSpPr>
        <p:spPr>
          <a:xfrm>
            <a:off x="9163732" y="4314487"/>
            <a:ext cx="630380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226D17D-EB6B-254D-94F2-A920C12A2A80}"/>
              </a:ext>
            </a:extLst>
          </p:cNvPr>
          <p:cNvSpPr/>
          <p:nvPr/>
        </p:nvSpPr>
        <p:spPr>
          <a:xfrm>
            <a:off x="9059560" y="3305153"/>
            <a:ext cx="1126161" cy="36112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2695CD07-67FD-9A4D-B194-1F3CD4DCF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101" y="2040468"/>
            <a:ext cx="5397453" cy="4191573"/>
          </a:xfrm>
        </p:spPr>
        <p:txBody>
          <a:bodyPr>
            <a:normAutofit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Visual patterns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Font, color, size, etc.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Location, alignment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</a:t>
            </a:r>
            <a:r>
              <a:rPr lang="en-US" sz="3200" dirty="0" err="1">
                <a:solidFill>
                  <a:schemeClr val="tx1"/>
                </a:solidFill>
                <a:sym typeface="Wingdings" pitchFamily="2" charset="2"/>
              </a:rPr>
              <a:t>ZeroShotCeres</a:t>
            </a: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: Zero-shot </a:t>
            </a:r>
            <a:r>
              <a:rPr lang="en-US" sz="3200" dirty="0">
                <a:solidFill>
                  <a:schemeClr val="tx1"/>
                </a:solidFill>
              </a:rPr>
              <a:t>extraction for new domains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rgbClr val="0070C0"/>
                </a:solidFill>
              </a:rPr>
              <a:t>Graph Neural Network </a:t>
            </a:r>
            <a:r>
              <a:rPr lang="en-US" sz="2800" dirty="0">
                <a:solidFill>
                  <a:schemeClr val="tx1"/>
                </a:solidFill>
              </a:rPr>
              <a:t>(GNN) to learn representation for each field</a:t>
            </a:r>
          </a:p>
          <a:p>
            <a:pPr lvl="1" fontAlgn="base">
              <a:buFont typeface="Wingdings" charset="2"/>
              <a:buChar char="q"/>
            </a:pPr>
            <a:r>
              <a:rPr lang="en-US" sz="2800" dirty="0">
                <a:solidFill>
                  <a:schemeClr val="tx1"/>
                </a:solidFill>
              </a:rPr>
              <a:t>F2 = 46% (P=47% / R=45%) </a:t>
            </a:r>
          </a:p>
          <a:p>
            <a:pPr lvl="2" fontAlgn="base">
              <a:buFont typeface="Wingdings" charset="2"/>
              <a:buChar char="q"/>
            </a:pPr>
            <a:r>
              <a:rPr lang="en-US" sz="2400" dirty="0">
                <a:solidFill>
                  <a:schemeClr val="tx1"/>
                </a:solidFill>
              </a:rPr>
              <a:t>Baseline: F2=35% (P=48% / R=28%)</a:t>
            </a:r>
          </a:p>
          <a:p>
            <a:pPr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4136D8-8095-FF44-AD83-BD49322E95C3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CFAAB5-7649-524C-8E34-6B5A3AFE882F}"/>
              </a:ext>
            </a:extLst>
          </p:cNvPr>
          <p:cNvSpPr txBox="1"/>
          <p:nvPr/>
        </p:nvSpPr>
        <p:spPr>
          <a:xfrm>
            <a:off x="6470888" y="4864747"/>
            <a:ext cx="49920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Extracted knowledge triples</a:t>
            </a:r>
          </a:p>
          <a:p>
            <a:r>
              <a:rPr lang="en-US" sz="2800" dirty="0"/>
              <a:t>(                ,                ,               )</a:t>
            </a:r>
          </a:p>
          <a:p>
            <a:r>
              <a:rPr lang="en-US" sz="2800" dirty="0"/>
              <a:t>(                ,       -        , 1961-06-01)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EF8C73-832A-334D-8F5E-0B056D7F6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872" y="5324061"/>
            <a:ext cx="1079500" cy="419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66131B1-9712-644E-BF7F-D664AC327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688" y="5781386"/>
            <a:ext cx="1079500" cy="4191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F63743-A37C-A845-B167-F11D41876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1346" y="5292440"/>
            <a:ext cx="942481" cy="51999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C8F74AA-C65B-1F4E-B76C-44563AC5DE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801" y="5273265"/>
            <a:ext cx="992956" cy="5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2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22" grpId="0" build="p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908C3F-9650-654B-B46F-A6CD6FCB0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760" y="2481260"/>
            <a:ext cx="5063484" cy="376245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7ACB4F9-0BBB-134C-BEBA-06C613CF433C}"/>
              </a:ext>
            </a:extLst>
          </p:cNvPr>
          <p:cNvSpPr txBox="1">
            <a:spLocks/>
          </p:cNvSpPr>
          <p:nvPr/>
        </p:nvSpPr>
        <p:spPr>
          <a:xfrm>
            <a:off x="1191986" y="1925129"/>
            <a:ext cx="5475032" cy="43393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q"/>
            </a:pPr>
            <a:r>
              <a:rPr lang="en-US" sz="3600" dirty="0"/>
              <a:t>Extraction on SWDE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29E4E7-6A09-AC44-8739-54BB9DD62C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19" r="11249"/>
          <a:stretch/>
        </p:blipFill>
        <p:spPr>
          <a:xfrm>
            <a:off x="7111092" y="1845127"/>
            <a:ext cx="4759779" cy="4386943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977FB21-A42A-464E-BAB0-5E987A02D1AF}"/>
              </a:ext>
            </a:extLst>
          </p:cNvPr>
          <p:cNvSpPr/>
          <p:nvPr/>
        </p:nvSpPr>
        <p:spPr>
          <a:xfrm>
            <a:off x="7111092" y="2204357"/>
            <a:ext cx="4759779" cy="3849202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7C12D92-3EE4-7D45-AB50-2BA9FC4C1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86" y="286603"/>
            <a:ext cx="10822536" cy="1450757"/>
          </a:xfrm>
        </p:spPr>
        <p:txBody>
          <a:bodyPr>
            <a:normAutofit/>
          </a:bodyPr>
          <a:lstStyle/>
          <a:p>
            <a:r>
              <a:rPr lang="en-US" sz="4400" dirty="0" err="1"/>
              <a:t>ZeroShotCeres</a:t>
            </a:r>
            <a:r>
              <a:rPr lang="en-US" sz="4400" dirty="0"/>
              <a:t>: Zero-Shot Relation Extraction on </a:t>
            </a:r>
            <a:br>
              <a:rPr lang="en-US" sz="4400" dirty="0"/>
            </a:br>
            <a:r>
              <a:rPr lang="en-US" sz="4400" dirty="0"/>
              <a:t>New Domains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1A1D95-C787-8641-9F63-80BE5234BAEF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22529035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How to Do Zero-Shot Extraction from Semi-Structured Websites?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ECF5D1-1881-4647-B5C0-4B36C27F6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333" y="4658175"/>
            <a:ext cx="895193" cy="1244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EBC259-DBDE-6142-B7C8-FF84A16DA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615" y="4658175"/>
            <a:ext cx="924474" cy="12378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F8344B-5359-F44E-8CFF-3B1B094AF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267" y="4656127"/>
            <a:ext cx="912104" cy="12378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E7828E-374B-7044-B2A7-24B3978119DE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2655688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B85C4-68F9-9440-B64F-91A42B72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Tech: GNN w. </a:t>
            </a:r>
            <a:r>
              <a:rPr lang="en-US" cap="none" dirty="0"/>
              <a:t>Page Layout </a:t>
            </a:r>
            <a:r>
              <a:rPr lang="en-US" dirty="0"/>
              <a:t>G</a:t>
            </a:r>
            <a:r>
              <a:rPr lang="en-US" cap="none" dirty="0"/>
              <a:t>raph</a:t>
            </a:r>
          </a:p>
        </p:txBody>
      </p:sp>
      <p:pic>
        <p:nvPicPr>
          <p:cNvPr id="3074" name="Picture 2" descr="https://lh4.googleusercontent.com/e1kRb2H_FjVnzobRZmaJHMfAdZ3mq7r5WgddvQKtxnUAY2H2QJwls-kGSDqXn8lRbm0btFhY-mpX47sewo-2k2ibV9Zoc8gI4dvxcJfMQcyUEH4B93S2BIUheFTWZR3BrWj71X8ao1A">
            <a:extLst>
              <a:ext uri="{FF2B5EF4-FFF2-40B4-BE49-F238E27FC236}">
                <a16:creationId xmlns:a16="http://schemas.microsoft.com/office/drawing/2014/main" id="{E842840B-70F1-9441-B3EF-1DFD8A554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548" y="1706394"/>
            <a:ext cx="5440264" cy="475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0C61BD-B570-C54E-8A1D-C5C233003AE7}"/>
              </a:ext>
            </a:extLst>
          </p:cNvPr>
          <p:cNvSpPr txBox="1">
            <a:spLocks/>
          </p:cNvSpPr>
          <p:nvPr/>
        </p:nvSpPr>
        <p:spPr>
          <a:xfrm>
            <a:off x="729027" y="2143316"/>
            <a:ext cx="5397453" cy="419157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Nodes: text fields</a:t>
            </a: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Edges: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</a:rPr>
              <a:t>Horizontal </a:t>
            </a:r>
            <a:r>
              <a:rPr lang="en-US" sz="3000" dirty="0">
                <a:solidFill>
                  <a:srgbClr val="7030A0"/>
                </a:solidFill>
              </a:rPr>
              <a:t>edges</a:t>
            </a:r>
            <a:r>
              <a:rPr lang="en-US" sz="3000" dirty="0">
                <a:solidFill>
                  <a:schemeClr val="tx1"/>
                </a:solidFill>
              </a:rPr>
              <a:t>: left/right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  <a:sym typeface="Wingdings" pitchFamily="2" charset="2"/>
              </a:rPr>
              <a:t>Vertical </a:t>
            </a:r>
            <a:r>
              <a:rPr lang="en-US" sz="3000" dirty="0">
                <a:solidFill>
                  <a:srgbClr val="FFC000"/>
                </a:solidFill>
                <a:sym typeface="Wingdings" pitchFamily="2" charset="2"/>
              </a:rPr>
              <a:t>edges</a:t>
            </a:r>
            <a:r>
              <a:rPr lang="en-US" sz="3000" dirty="0">
                <a:solidFill>
                  <a:schemeClr val="tx1"/>
                </a:solidFill>
                <a:sym typeface="Wingdings" pitchFamily="2" charset="2"/>
              </a:rPr>
              <a:t>: above/below</a:t>
            </a:r>
          </a:p>
          <a:p>
            <a:pPr lvl="1" fontAlgn="base">
              <a:buFont typeface="Wingdings" charset="2"/>
              <a:buChar char="q"/>
            </a:pPr>
            <a:r>
              <a:rPr lang="en-US" sz="3000" dirty="0">
                <a:solidFill>
                  <a:schemeClr val="tx1"/>
                </a:solidFill>
                <a:sym typeface="Wingdings" pitchFamily="2" charset="2"/>
              </a:rPr>
              <a:t>DOM </a:t>
            </a:r>
            <a:r>
              <a:rPr lang="en-US" sz="3000" dirty="0">
                <a:solidFill>
                  <a:srgbClr val="00B050"/>
                </a:solidFill>
                <a:sym typeface="Wingdings" pitchFamily="2" charset="2"/>
              </a:rPr>
              <a:t>edges</a:t>
            </a:r>
            <a:r>
              <a:rPr lang="en-US" sz="3000" dirty="0">
                <a:solidFill>
                  <a:schemeClr val="tx1"/>
                </a:solidFill>
                <a:sym typeface="Wingdings" pitchFamily="2" charset="2"/>
              </a:rPr>
              <a:t>: </a:t>
            </a:r>
            <a:r>
              <a:rPr lang="en-US" sz="3000" dirty="0"/>
              <a:t>nodes that are siblings/cousins in DOM tree</a:t>
            </a:r>
            <a:endParaRPr lang="en-US" sz="28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3531C6-7F7A-E749-99B3-89465DD6EE2A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1831736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4B42A-4B77-D34E-8B75-D21516B2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Text Field </a:t>
            </a:r>
            <a:r>
              <a:rPr lang="en-US" dirty="0"/>
              <a:t>F</a:t>
            </a:r>
            <a:r>
              <a:rPr lang="en-US" cap="none" dirty="0"/>
              <a:t>eatures</a:t>
            </a:r>
          </a:p>
        </p:txBody>
      </p:sp>
      <p:pic>
        <p:nvPicPr>
          <p:cNvPr id="4" name="Picture 2" descr="https://lh4.googleusercontent.com/e1kRb2H_FjVnzobRZmaJHMfAdZ3mq7r5WgddvQKtxnUAY2H2QJwls-kGSDqXn8lRbm0btFhY-mpX47sewo-2k2ibV9Zoc8gI4dvxcJfMQcyUEH4B93S2BIUheFTWZR3BrWj71X8ao1A">
            <a:extLst>
              <a:ext uri="{FF2B5EF4-FFF2-40B4-BE49-F238E27FC236}">
                <a16:creationId xmlns:a16="http://schemas.microsoft.com/office/drawing/2014/main" id="{BECE4EC4-5AB2-BA42-ACA9-020DC8616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548" y="1706394"/>
            <a:ext cx="5440264" cy="475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700B47-D663-B344-AF28-E8C880D47DC4}"/>
              </a:ext>
            </a:extLst>
          </p:cNvPr>
          <p:cNvSpPr/>
          <p:nvPr/>
        </p:nvSpPr>
        <p:spPr>
          <a:xfrm>
            <a:off x="7105880" y="2544896"/>
            <a:ext cx="1266939" cy="638979"/>
          </a:xfrm>
          <a:prstGeom prst="rect">
            <a:avLst/>
          </a:prstGeom>
          <a:solidFill>
            <a:srgbClr val="00B050">
              <a:alpha val="25000"/>
            </a:srgbClr>
          </a:solidFill>
          <a:ln w="63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1A9F94-160B-6A4F-8191-04110B8D2C54}"/>
              </a:ext>
            </a:extLst>
          </p:cNvPr>
          <p:cNvSpPr txBox="1">
            <a:spLocks/>
          </p:cNvSpPr>
          <p:nvPr/>
        </p:nvSpPr>
        <p:spPr>
          <a:xfrm>
            <a:off x="1526896" y="2002786"/>
            <a:ext cx="4210486" cy="4191573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</a:rPr>
              <a:t>Textual</a:t>
            </a:r>
          </a:p>
          <a:p>
            <a:pPr lvl="1"/>
            <a:r>
              <a:rPr lang="en-US" sz="2800" dirty="0"/>
              <a:t>BERT embedding</a:t>
            </a:r>
          </a:p>
          <a:p>
            <a:pPr lvl="1"/>
            <a:r>
              <a:rPr lang="en-US" sz="2800" dirty="0"/>
              <a:t>IDF across website</a:t>
            </a:r>
          </a:p>
          <a:p>
            <a:pPr lvl="1"/>
            <a:r>
              <a:rPr lang="en-US" sz="2800" dirty="0"/>
              <a:t>Text length</a:t>
            </a:r>
            <a:endParaRPr lang="en-US" sz="2800" dirty="0">
              <a:solidFill>
                <a:schemeClr val="tx1"/>
              </a:solidFill>
            </a:endParaRPr>
          </a:p>
          <a:p>
            <a:pPr fontAlgn="base">
              <a:buFont typeface="Wingdings" charset="2"/>
              <a:buChar char="q"/>
            </a:pPr>
            <a:r>
              <a:rPr lang="en-US" sz="3200" dirty="0">
                <a:solidFill>
                  <a:schemeClr val="tx1"/>
                </a:solidFill>
                <a:sym typeface="Wingdings" pitchFamily="2" charset="2"/>
              </a:rPr>
              <a:t>Visual</a:t>
            </a:r>
          </a:p>
          <a:p>
            <a:pPr lvl="1"/>
            <a:r>
              <a:rPr lang="en-US" sz="2800" dirty="0"/>
              <a:t>Font size</a:t>
            </a:r>
          </a:p>
          <a:p>
            <a:pPr lvl="1"/>
            <a:r>
              <a:rPr lang="en-US" sz="2800" dirty="0"/>
              <a:t>Bold, underlined, italic</a:t>
            </a:r>
          </a:p>
          <a:p>
            <a:pPr lvl="1"/>
            <a:r>
              <a:rPr lang="en-US" sz="2800" dirty="0"/>
              <a:t>Font Color </a:t>
            </a:r>
          </a:p>
          <a:p>
            <a:pPr lvl="1"/>
            <a:r>
              <a:rPr lang="en-US" sz="2800" dirty="0"/>
              <a:t>Text field dimensions</a:t>
            </a:r>
          </a:p>
          <a:p>
            <a:pPr lvl="1"/>
            <a:r>
              <a:rPr lang="en-US" sz="2800" dirty="0"/>
              <a:t>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7376EF-9557-9341-8642-001438D8D12C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111323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</a:t>
            </a:r>
            <a:r>
              <a:rPr lang="en-US" dirty="0"/>
              <a:t> </a:t>
            </a:r>
            <a:r>
              <a:rPr lang="en-US" b="1" dirty="0"/>
              <a:t>Graph</a:t>
            </a:r>
            <a:r>
              <a:rPr lang="en-US" dirty="0"/>
              <a:t> 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</p:spTree>
    <p:extLst>
      <p:ext uri="{BB962C8B-B14F-4D97-AF65-F5344CB8AC3E}">
        <p14:creationId xmlns:p14="http://schemas.microsoft.com/office/powerpoint/2010/main" val="3766959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97D60BF1-5E57-1A4C-BB36-B7FE91A25BB5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27A3D4-2B1A-C147-9C4A-69677A8C12A2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40509642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9058AC1-15C4-6D4A-89D3-2F519D779D90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A20B4D-ABB8-9A43-908E-CACE4D7B00A3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1654609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808B7BCB-A8D6-C044-845A-F20DD82114F5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74FB1D-F5F6-AD48-A98B-96803F497CC4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3450302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6573B679-29A0-9440-A832-F8A1231C15CB}"/>
              </a:ext>
            </a:extLst>
          </p:cNvPr>
          <p:cNvSpPr txBox="1"/>
          <p:nvPr/>
        </p:nvSpPr>
        <p:spPr>
          <a:xfrm>
            <a:off x="2100949" y="5426286"/>
            <a:ext cx="8353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Propagates information about neighboring text 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New contextual representation of each text field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E4F835E-CD14-F149-836D-A24DE23CCF9A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76EF36-4D7B-C44E-9712-6940B83D751D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9454650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23FD2-AF12-1A47-86B4-D8F269890F08}"/>
              </a:ext>
            </a:extLst>
          </p:cNvPr>
          <p:cNvSpPr/>
          <p:nvPr/>
        </p:nvSpPr>
        <p:spPr>
          <a:xfrm>
            <a:off x="6902551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32BF2F5-782C-1648-BC30-B0F19DB805C3}"/>
              </a:ext>
            </a:extLst>
          </p:cNvPr>
          <p:cNvSpPr/>
          <p:nvPr/>
        </p:nvSpPr>
        <p:spPr>
          <a:xfrm>
            <a:off x="6876765" y="2984302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6DA3FDC-1171-3E4F-B487-95F59D1ECFE6}"/>
              </a:ext>
            </a:extLst>
          </p:cNvPr>
          <p:cNvSpPr/>
          <p:nvPr/>
        </p:nvSpPr>
        <p:spPr>
          <a:xfrm>
            <a:off x="7178137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0BF7479-E014-6740-8A1C-9422953ABC9F}"/>
              </a:ext>
            </a:extLst>
          </p:cNvPr>
          <p:cNvSpPr/>
          <p:nvPr/>
        </p:nvSpPr>
        <p:spPr>
          <a:xfrm>
            <a:off x="7449386" y="3035497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1" name="Curved Connector 130">
            <a:extLst>
              <a:ext uri="{FF2B5EF4-FFF2-40B4-BE49-F238E27FC236}">
                <a16:creationId xmlns:a16="http://schemas.microsoft.com/office/drawing/2014/main" id="{FC5F3315-3034-A146-B160-FE5724430A27}"/>
              </a:ext>
            </a:extLst>
          </p:cNvPr>
          <p:cNvCxnSpPr>
            <a:cxnSpLocks/>
            <a:stCxn id="42" idx="3"/>
            <a:endCxn id="127" idx="2"/>
          </p:cNvCxnSpPr>
          <p:nvPr/>
        </p:nvCxnSpPr>
        <p:spPr>
          <a:xfrm>
            <a:off x="6707172" y="3138527"/>
            <a:ext cx="195379" cy="1042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D93D35F3-B85A-1A4C-BAFE-7AC304F1528E}"/>
              </a:ext>
            </a:extLst>
          </p:cNvPr>
          <p:cNvSpPr txBox="1"/>
          <p:nvPr/>
        </p:nvSpPr>
        <p:spPr>
          <a:xfrm>
            <a:off x="6651562" y="3271182"/>
            <a:ext cx="131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1F1F416E-1967-1947-809F-C04E48B1E701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CE9D160-A16F-5A46-A5FA-EDD725072614}"/>
              </a:ext>
            </a:extLst>
          </p:cNvPr>
          <p:cNvSpPr txBox="1"/>
          <p:nvPr/>
        </p:nvSpPr>
        <p:spPr>
          <a:xfrm>
            <a:off x="2100949" y="5426286"/>
            <a:ext cx="83533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Propagates information about neighboring text 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New contextual representation of each text field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D178986-93D1-DC48-991E-A6681FF5091F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35541490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23FD2-AF12-1A47-86B4-D8F269890F08}"/>
              </a:ext>
            </a:extLst>
          </p:cNvPr>
          <p:cNvSpPr/>
          <p:nvPr/>
        </p:nvSpPr>
        <p:spPr>
          <a:xfrm>
            <a:off x="6902551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32BF2F5-782C-1648-BC30-B0F19DB805C3}"/>
              </a:ext>
            </a:extLst>
          </p:cNvPr>
          <p:cNvSpPr/>
          <p:nvPr/>
        </p:nvSpPr>
        <p:spPr>
          <a:xfrm>
            <a:off x="6876765" y="2984302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6DA3FDC-1171-3E4F-B487-95F59D1ECFE6}"/>
              </a:ext>
            </a:extLst>
          </p:cNvPr>
          <p:cNvSpPr/>
          <p:nvPr/>
        </p:nvSpPr>
        <p:spPr>
          <a:xfrm>
            <a:off x="7178137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0BF7479-E014-6740-8A1C-9422953ABC9F}"/>
              </a:ext>
            </a:extLst>
          </p:cNvPr>
          <p:cNvSpPr/>
          <p:nvPr/>
        </p:nvSpPr>
        <p:spPr>
          <a:xfrm>
            <a:off x="7449386" y="3035497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1" name="Curved Connector 130">
            <a:extLst>
              <a:ext uri="{FF2B5EF4-FFF2-40B4-BE49-F238E27FC236}">
                <a16:creationId xmlns:a16="http://schemas.microsoft.com/office/drawing/2014/main" id="{FC5F3315-3034-A146-B160-FE5724430A27}"/>
              </a:ext>
            </a:extLst>
          </p:cNvPr>
          <p:cNvCxnSpPr>
            <a:cxnSpLocks/>
            <a:stCxn id="42" idx="3"/>
            <a:endCxn id="127" idx="2"/>
          </p:cNvCxnSpPr>
          <p:nvPr/>
        </p:nvCxnSpPr>
        <p:spPr>
          <a:xfrm>
            <a:off x="6707172" y="3138527"/>
            <a:ext cx="195379" cy="1042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D93D35F3-B85A-1A4C-BAFE-7AC304F1528E}"/>
              </a:ext>
            </a:extLst>
          </p:cNvPr>
          <p:cNvSpPr txBox="1"/>
          <p:nvPr/>
        </p:nvSpPr>
        <p:spPr>
          <a:xfrm>
            <a:off x="6651562" y="3271182"/>
            <a:ext cx="131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8FF30343-4722-CF42-A3E6-97CC1E76E908}"/>
              </a:ext>
            </a:extLst>
          </p:cNvPr>
          <p:cNvSpPr/>
          <p:nvPr/>
        </p:nvSpPr>
        <p:spPr>
          <a:xfrm>
            <a:off x="8249099" y="3932658"/>
            <a:ext cx="3942901" cy="1432882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D40A5D5-CE5B-C048-BAE0-A8E62BFE528E}"/>
              </a:ext>
            </a:extLst>
          </p:cNvPr>
          <p:cNvSpPr txBox="1"/>
          <p:nvPr/>
        </p:nvSpPr>
        <p:spPr>
          <a:xfrm>
            <a:off x="10059070" y="386335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5CFAB28D-E4D8-E64E-A211-FA8A3B2C1ADC}"/>
              </a:ext>
            </a:extLst>
          </p:cNvPr>
          <p:cNvSpPr/>
          <p:nvPr/>
        </p:nvSpPr>
        <p:spPr>
          <a:xfrm>
            <a:off x="9513041" y="4417037"/>
            <a:ext cx="1321562" cy="75557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Multi-class Classifier</a:t>
            </a: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142A26E9-87E9-C24B-AC0A-177AD896B6F0}"/>
              </a:ext>
            </a:extLst>
          </p:cNvPr>
          <p:cNvSpPr/>
          <p:nvPr/>
        </p:nvSpPr>
        <p:spPr>
          <a:xfrm>
            <a:off x="10973267" y="4514686"/>
            <a:ext cx="1181522" cy="573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Predicted Relation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16FFF7-CC95-074C-A59C-1EFD7C5C45B6}"/>
              </a:ext>
            </a:extLst>
          </p:cNvPr>
          <p:cNvCxnSpPr>
            <a:stCxn id="137" idx="3"/>
            <a:endCxn id="138" idx="1"/>
          </p:cNvCxnSpPr>
          <p:nvPr/>
        </p:nvCxnSpPr>
        <p:spPr>
          <a:xfrm>
            <a:off x="10834603" y="4794826"/>
            <a:ext cx="138664" cy="64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40">
            <a:extLst>
              <a:ext uri="{FF2B5EF4-FFF2-40B4-BE49-F238E27FC236}">
                <a16:creationId xmlns:a16="http://schemas.microsoft.com/office/drawing/2014/main" id="{B6AD97A2-3916-2C49-B9EE-1637F037CAD8}"/>
              </a:ext>
            </a:extLst>
          </p:cNvPr>
          <p:cNvSpPr/>
          <p:nvPr/>
        </p:nvSpPr>
        <p:spPr>
          <a:xfrm>
            <a:off x="8464431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1F5E78F-3176-674D-8806-EE7C7F18B019}"/>
              </a:ext>
            </a:extLst>
          </p:cNvPr>
          <p:cNvSpPr/>
          <p:nvPr/>
        </p:nvSpPr>
        <p:spPr>
          <a:xfrm>
            <a:off x="8412328" y="422944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E16AB3F-117A-8543-81E0-C9E9D5BC9BA4}"/>
              </a:ext>
            </a:extLst>
          </p:cNvPr>
          <p:cNvSpPr/>
          <p:nvPr/>
        </p:nvSpPr>
        <p:spPr>
          <a:xfrm>
            <a:off x="8657738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08E55435-B08B-2D40-BF2D-B7C9412EC1A7}"/>
              </a:ext>
            </a:extLst>
          </p:cNvPr>
          <p:cNvSpPr/>
          <p:nvPr/>
        </p:nvSpPr>
        <p:spPr>
          <a:xfrm>
            <a:off x="8851045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28B30759-8E5A-484F-964E-0C1215278413}"/>
              </a:ext>
            </a:extLst>
          </p:cNvPr>
          <p:cNvSpPr/>
          <p:nvPr/>
        </p:nvSpPr>
        <p:spPr>
          <a:xfrm>
            <a:off x="8464431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5941089-A9D5-6542-9681-37A1BA03AFEE}"/>
              </a:ext>
            </a:extLst>
          </p:cNvPr>
          <p:cNvSpPr/>
          <p:nvPr/>
        </p:nvSpPr>
        <p:spPr>
          <a:xfrm>
            <a:off x="8412328" y="460880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0E05E93-9095-E04A-9580-0046B574B409}"/>
              </a:ext>
            </a:extLst>
          </p:cNvPr>
          <p:cNvSpPr/>
          <p:nvPr/>
        </p:nvSpPr>
        <p:spPr>
          <a:xfrm>
            <a:off x="8657738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A75EA25-8198-C045-B896-12893D94EE97}"/>
              </a:ext>
            </a:extLst>
          </p:cNvPr>
          <p:cNvSpPr/>
          <p:nvPr/>
        </p:nvSpPr>
        <p:spPr>
          <a:xfrm>
            <a:off x="8851045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6960AFF-1AE3-6E41-9A9D-0971415789FD}"/>
              </a:ext>
            </a:extLst>
          </p:cNvPr>
          <p:cNvSpPr/>
          <p:nvPr/>
        </p:nvSpPr>
        <p:spPr>
          <a:xfrm>
            <a:off x="8465927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9825124-843B-D146-84D4-082DE0E13519}"/>
              </a:ext>
            </a:extLst>
          </p:cNvPr>
          <p:cNvSpPr/>
          <p:nvPr/>
        </p:nvSpPr>
        <p:spPr>
          <a:xfrm>
            <a:off x="8413824" y="499134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C0F00C58-EE17-AD46-92DA-A3B1B4040746}"/>
              </a:ext>
            </a:extLst>
          </p:cNvPr>
          <p:cNvSpPr/>
          <p:nvPr/>
        </p:nvSpPr>
        <p:spPr>
          <a:xfrm>
            <a:off x="8659234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95231D60-AD68-264C-A930-8AF928FD4DA4}"/>
              </a:ext>
            </a:extLst>
          </p:cNvPr>
          <p:cNvSpPr/>
          <p:nvPr/>
        </p:nvSpPr>
        <p:spPr>
          <a:xfrm>
            <a:off x="8852541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5ABFFA4F-8FE4-BB4A-A555-AF4406C44BA3}"/>
              </a:ext>
            </a:extLst>
          </p:cNvPr>
          <p:cNvSpPr/>
          <p:nvPr/>
        </p:nvSpPr>
        <p:spPr>
          <a:xfrm>
            <a:off x="9124609" y="4200134"/>
            <a:ext cx="353416" cy="10353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5" name="Curved Connector 254">
            <a:extLst>
              <a:ext uri="{FF2B5EF4-FFF2-40B4-BE49-F238E27FC236}">
                <a16:creationId xmlns:a16="http://schemas.microsoft.com/office/drawing/2014/main" id="{453A0809-618C-AC41-9921-0CE8EAA2352B}"/>
              </a:ext>
            </a:extLst>
          </p:cNvPr>
          <p:cNvCxnSpPr>
            <a:cxnSpLocks/>
            <a:stCxn id="128" idx="3"/>
            <a:endCxn id="122" idx="1"/>
          </p:cNvCxnSpPr>
          <p:nvPr/>
        </p:nvCxnSpPr>
        <p:spPr>
          <a:xfrm>
            <a:off x="7743851" y="3144825"/>
            <a:ext cx="505248" cy="150427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0B223F66-435B-214E-B6B5-831011DE69A6}"/>
              </a:ext>
            </a:extLst>
          </p:cNvPr>
          <p:cNvSpPr txBox="1"/>
          <p:nvPr/>
        </p:nvSpPr>
        <p:spPr>
          <a:xfrm>
            <a:off x="8331647" y="3940431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7E698E3-B12F-AC49-8A15-FB52DD01DD9C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9151A4F-4E55-084F-924A-1B466C149E3C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25872922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23FD2-AF12-1A47-86B4-D8F269890F08}"/>
              </a:ext>
            </a:extLst>
          </p:cNvPr>
          <p:cNvSpPr/>
          <p:nvPr/>
        </p:nvSpPr>
        <p:spPr>
          <a:xfrm>
            <a:off x="6902551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32BF2F5-782C-1648-BC30-B0F19DB805C3}"/>
              </a:ext>
            </a:extLst>
          </p:cNvPr>
          <p:cNvSpPr/>
          <p:nvPr/>
        </p:nvSpPr>
        <p:spPr>
          <a:xfrm>
            <a:off x="6876765" y="2984302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6DA3FDC-1171-3E4F-B487-95F59D1ECFE6}"/>
              </a:ext>
            </a:extLst>
          </p:cNvPr>
          <p:cNvSpPr/>
          <p:nvPr/>
        </p:nvSpPr>
        <p:spPr>
          <a:xfrm>
            <a:off x="7178137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0BF7479-E014-6740-8A1C-9422953ABC9F}"/>
              </a:ext>
            </a:extLst>
          </p:cNvPr>
          <p:cNvSpPr/>
          <p:nvPr/>
        </p:nvSpPr>
        <p:spPr>
          <a:xfrm>
            <a:off x="7449386" y="3035497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1" name="Curved Connector 130">
            <a:extLst>
              <a:ext uri="{FF2B5EF4-FFF2-40B4-BE49-F238E27FC236}">
                <a16:creationId xmlns:a16="http://schemas.microsoft.com/office/drawing/2014/main" id="{FC5F3315-3034-A146-B160-FE5724430A27}"/>
              </a:ext>
            </a:extLst>
          </p:cNvPr>
          <p:cNvCxnSpPr>
            <a:cxnSpLocks/>
            <a:stCxn id="42" idx="3"/>
            <a:endCxn id="127" idx="2"/>
          </p:cNvCxnSpPr>
          <p:nvPr/>
        </p:nvCxnSpPr>
        <p:spPr>
          <a:xfrm>
            <a:off x="6707172" y="3138527"/>
            <a:ext cx="195379" cy="1042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D93D35F3-B85A-1A4C-BAFE-7AC304F1528E}"/>
              </a:ext>
            </a:extLst>
          </p:cNvPr>
          <p:cNvSpPr txBox="1"/>
          <p:nvPr/>
        </p:nvSpPr>
        <p:spPr>
          <a:xfrm>
            <a:off x="6651562" y="3271182"/>
            <a:ext cx="131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6F9FF84D-9A0D-1A41-BA64-7FD34A904670}"/>
              </a:ext>
            </a:extLst>
          </p:cNvPr>
          <p:cNvSpPr/>
          <p:nvPr/>
        </p:nvSpPr>
        <p:spPr>
          <a:xfrm>
            <a:off x="8152385" y="884458"/>
            <a:ext cx="4007210" cy="294330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8FF30343-4722-CF42-A3E6-97CC1E76E908}"/>
              </a:ext>
            </a:extLst>
          </p:cNvPr>
          <p:cNvSpPr/>
          <p:nvPr/>
        </p:nvSpPr>
        <p:spPr>
          <a:xfrm>
            <a:off x="8249099" y="3932658"/>
            <a:ext cx="3942901" cy="1432882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EC3313F-3A92-4743-B793-6F9494606E57}"/>
              </a:ext>
            </a:extLst>
          </p:cNvPr>
          <p:cNvSpPr txBox="1"/>
          <p:nvPr/>
        </p:nvSpPr>
        <p:spPr>
          <a:xfrm>
            <a:off x="10064755" y="82554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OpenIE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D40A5D5-CE5B-C048-BAE0-A8E62BFE528E}"/>
              </a:ext>
            </a:extLst>
          </p:cNvPr>
          <p:cNvSpPr txBox="1"/>
          <p:nvPr/>
        </p:nvSpPr>
        <p:spPr>
          <a:xfrm>
            <a:off x="10059070" y="386335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5CFAB28D-E4D8-E64E-A211-FA8A3B2C1ADC}"/>
              </a:ext>
            </a:extLst>
          </p:cNvPr>
          <p:cNvSpPr/>
          <p:nvPr/>
        </p:nvSpPr>
        <p:spPr>
          <a:xfrm>
            <a:off x="9513041" y="4417037"/>
            <a:ext cx="1321562" cy="75557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Multi-class Classifier</a:t>
            </a: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142A26E9-87E9-C24B-AC0A-177AD896B6F0}"/>
              </a:ext>
            </a:extLst>
          </p:cNvPr>
          <p:cNvSpPr/>
          <p:nvPr/>
        </p:nvSpPr>
        <p:spPr>
          <a:xfrm>
            <a:off x="10973267" y="4514686"/>
            <a:ext cx="1181522" cy="573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Predicted Relation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16FFF7-CC95-074C-A59C-1EFD7C5C45B6}"/>
              </a:ext>
            </a:extLst>
          </p:cNvPr>
          <p:cNvCxnSpPr>
            <a:stCxn id="137" idx="3"/>
            <a:endCxn id="138" idx="1"/>
          </p:cNvCxnSpPr>
          <p:nvPr/>
        </p:nvCxnSpPr>
        <p:spPr>
          <a:xfrm>
            <a:off x="10834603" y="4794826"/>
            <a:ext cx="138664" cy="64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40">
            <a:extLst>
              <a:ext uri="{FF2B5EF4-FFF2-40B4-BE49-F238E27FC236}">
                <a16:creationId xmlns:a16="http://schemas.microsoft.com/office/drawing/2014/main" id="{B6AD97A2-3916-2C49-B9EE-1637F037CAD8}"/>
              </a:ext>
            </a:extLst>
          </p:cNvPr>
          <p:cNvSpPr/>
          <p:nvPr/>
        </p:nvSpPr>
        <p:spPr>
          <a:xfrm>
            <a:off x="8464431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1F5E78F-3176-674D-8806-EE7C7F18B019}"/>
              </a:ext>
            </a:extLst>
          </p:cNvPr>
          <p:cNvSpPr/>
          <p:nvPr/>
        </p:nvSpPr>
        <p:spPr>
          <a:xfrm>
            <a:off x="8412328" y="422944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E16AB3F-117A-8543-81E0-C9E9D5BC9BA4}"/>
              </a:ext>
            </a:extLst>
          </p:cNvPr>
          <p:cNvSpPr/>
          <p:nvPr/>
        </p:nvSpPr>
        <p:spPr>
          <a:xfrm>
            <a:off x="8657738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08E55435-B08B-2D40-BF2D-B7C9412EC1A7}"/>
              </a:ext>
            </a:extLst>
          </p:cNvPr>
          <p:cNvSpPr/>
          <p:nvPr/>
        </p:nvSpPr>
        <p:spPr>
          <a:xfrm>
            <a:off x="8851045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28B30759-8E5A-484F-964E-0C1215278413}"/>
              </a:ext>
            </a:extLst>
          </p:cNvPr>
          <p:cNvSpPr/>
          <p:nvPr/>
        </p:nvSpPr>
        <p:spPr>
          <a:xfrm>
            <a:off x="8464431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5941089-A9D5-6542-9681-37A1BA03AFEE}"/>
              </a:ext>
            </a:extLst>
          </p:cNvPr>
          <p:cNvSpPr/>
          <p:nvPr/>
        </p:nvSpPr>
        <p:spPr>
          <a:xfrm>
            <a:off x="8412328" y="460880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0E05E93-9095-E04A-9580-0046B574B409}"/>
              </a:ext>
            </a:extLst>
          </p:cNvPr>
          <p:cNvSpPr/>
          <p:nvPr/>
        </p:nvSpPr>
        <p:spPr>
          <a:xfrm>
            <a:off x="8657738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A75EA25-8198-C045-B896-12893D94EE97}"/>
              </a:ext>
            </a:extLst>
          </p:cNvPr>
          <p:cNvSpPr/>
          <p:nvPr/>
        </p:nvSpPr>
        <p:spPr>
          <a:xfrm>
            <a:off x="8851045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6960AFF-1AE3-6E41-9A9D-0971415789FD}"/>
              </a:ext>
            </a:extLst>
          </p:cNvPr>
          <p:cNvSpPr/>
          <p:nvPr/>
        </p:nvSpPr>
        <p:spPr>
          <a:xfrm>
            <a:off x="8465927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9825124-843B-D146-84D4-082DE0E13519}"/>
              </a:ext>
            </a:extLst>
          </p:cNvPr>
          <p:cNvSpPr/>
          <p:nvPr/>
        </p:nvSpPr>
        <p:spPr>
          <a:xfrm>
            <a:off x="8413824" y="499134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C0F00C58-EE17-AD46-92DA-A3B1B4040746}"/>
              </a:ext>
            </a:extLst>
          </p:cNvPr>
          <p:cNvSpPr/>
          <p:nvPr/>
        </p:nvSpPr>
        <p:spPr>
          <a:xfrm>
            <a:off x="8659234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95231D60-AD68-264C-A930-8AF928FD4DA4}"/>
              </a:ext>
            </a:extLst>
          </p:cNvPr>
          <p:cNvSpPr/>
          <p:nvPr/>
        </p:nvSpPr>
        <p:spPr>
          <a:xfrm>
            <a:off x="8852541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38AC5529-BCC7-184A-9D47-2BB1CFB7B5FF}"/>
              </a:ext>
            </a:extLst>
          </p:cNvPr>
          <p:cNvSpPr/>
          <p:nvPr/>
        </p:nvSpPr>
        <p:spPr>
          <a:xfrm>
            <a:off x="9099178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77ABFDB6-B5F5-594C-B53B-83497DBF9F27}"/>
              </a:ext>
            </a:extLst>
          </p:cNvPr>
          <p:cNvSpPr/>
          <p:nvPr/>
        </p:nvSpPr>
        <p:spPr>
          <a:xfrm>
            <a:off x="9047075" y="93122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D3545733-9073-074B-BEF2-3A78271D3098}"/>
              </a:ext>
            </a:extLst>
          </p:cNvPr>
          <p:cNvSpPr/>
          <p:nvPr/>
        </p:nvSpPr>
        <p:spPr>
          <a:xfrm>
            <a:off x="9292485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4165B06D-163D-B042-B37A-9F609CB03F05}"/>
              </a:ext>
            </a:extLst>
          </p:cNvPr>
          <p:cNvSpPr/>
          <p:nvPr/>
        </p:nvSpPr>
        <p:spPr>
          <a:xfrm>
            <a:off x="9485792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3E745AFF-D03C-754F-86B2-5B2513925A07}"/>
              </a:ext>
            </a:extLst>
          </p:cNvPr>
          <p:cNvSpPr/>
          <p:nvPr/>
        </p:nvSpPr>
        <p:spPr>
          <a:xfrm>
            <a:off x="9099178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D7C5116-B864-584B-A60D-3D4ECD0FB465}"/>
              </a:ext>
            </a:extLst>
          </p:cNvPr>
          <p:cNvSpPr/>
          <p:nvPr/>
        </p:nvSpPr>
        <p:spPr>
          <a:xfrm>
            <a:off x="9047075" y="1234475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BEE53C67-6683-7047-9CEA-0E5E6F8E2A1A}"/>
              </a:ext>
            </a:extLst>
          </p:cNvPr>
          <p:cNvSpPr/>
          <p:nvPr/>
        </p:nvSpPr>
        <p:spPr>
          <a:xfrm>
            <a:off x="9292485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3C9C4CE1-F00F-F94D-BA6F-5E26C64416CC}"/>
              </a:ext>
            </a:extLst>
          </p:cNvPr>
          <p:cNvSpPr/>
          <p:nvPr/>
        </p:nvSpPr>
        <p:spPr>
          <a:xfrm>
            <a:off x="9485792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0D729D8E-955D-A248-BBBF-A5CA24553199}"/>
              </a:ext>
            </a:extLst>
          </p:cNvPr>
          <p:cNvSpPr/>
          <p:nvPr/>
        </p:nvSpPr>
        <p:spPr>
          <a:xfrm>
            <a:off x="9099178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8ADEE1BC-0509-FA49-8BDB-7B68F1F6E7DB}"/>
              </a:ext>
            </a:extLst>
          </p:cNvPr>
          <p:cNvSpPr/>
          <p:nvPr/>
        </p:nvSpPr>
        <p:spPr>
          <a:xfrm>
            <a:off x="9047075" y="152764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572F4AC0-F306-9745-BF5A-ED218A8D1950}"/>
              </a:ext>
            </a:extLst>
          </p:cNvPr>
          <p:cNvSpPr/>
          <p:nvPr/>
        </p:nvSpPr>
        <p:spPr>
          <a:xfrm>
            <a:off x="9292485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2B65E440-71C5-9E4B-8A07-1FB2D936470C}"/>
              </a:ext>
            </a:extLst>
          </p:cNvPr>
          <p:cNvSpPr/>
          <p:nvPr/>
        </p:nvSpPr>
        <p:spPr>
          <a:xfrm>
            <a:off x="9485792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E5FD2E1F-4980-5B41-A7C6-3A4C51C437A5}"/>
              </a:ext>
            </a:extLst>
          </p:cNvPr>
          <p:cNvSpPr/>
          <p:nvPr/>
        </p:nvSpPr>
        <p:spPr>
          <a:xfrm>
            <a:off x="9176212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8CAF4A7-8239-7D4C-BAEF-37D69950A08D}"/>
              </a:ext>
            </a:extLst>
          </p:cNvPr>
          <p:cNvSpPr/>
          <p:nvPr/>
        </p:nvSpPr>
        <p:spPr>
          <a:xfrm>
            <a:off x="9124109" y="2939746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B97C9F1F-A245-4745-8F61-382F00E0CDC8}"/>
              </a:ext>
            </a:extLst>
          </p:cNvPr>
          <p:cNvSpPr/>
          <p:nvPr/>
        </p:nvSpPr>
        <p:spPr>
          <a:xfrm>
            <a:off x="9369519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143D0C95-3CFD-5143-BA82-237B28E0E526}"/>
              </a:ext>
            </a:extLst>
          </p:cNvPr>
          <p:cNvSpPr/>
          <p:nvPr/>
        </p:nvSpPr>
        <p:spPr>
          <a:xfrm>
            <a:off x="9562826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85A6D855-116C-9440-AA01-F7634E59A6E3}"/>
              </a:ext>
            </a:extLst>
          </p:cNvPr>
          <p:cNvSpPr/>
          <p:nvPr/>
        </p:nvSpPr>
        <p:spPr>
          <a:xfrm>
            <a:off x="9176595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559E481-9DBB-A448-937A-210CAE29DD8A}"/>
              </a:ext>
            </a:extLst>
          </p:cNvPr>
          <p:cNvSpPr/>
          <p:nvPr/>
        </p:nvSpPr>
        <p:spPr>
          <a:xfrm>
            <a:off x="9124492" y="324311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D4EE3A76-C0D0-A341-8B26-05BBB235DEC4}"/>
              </a:ext>
            </a:extLst>
          </p:cNvPr>
          <p:cNvSpPr/>
          <p:nvPr/>
        </p:nvSpPr>
        <p:spPr>
          <a:xfrm>
            <a:off x="9369902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1548BADE-F15A-1046-9908-7EF36ABA9CCC}"/>
              </a:ext>
            </a:extLst>
          </p:cNvPr>
          <p:cNvSpPr/>
          <p:nvPr/>
        </p:nvSpPr>
        <p:spPr>
          <a:xfrm>
            <a:off x="9563209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4BD1DA82-DA55-C444-9C3C-532BD19CBEA1}"/>
              </a:ext>
            </a:extLst>
          </p:cNvPr>
          <p:cNvSpPr/>
          <p:nvPr/>
        </p:nvSpPr>
        <p:spPr>
          <a:xfrm>
            <a:off x="9165407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19F7CEE-3DB6-5743-AD32-61284702484D}"/>
              </a:ext>
            </a:extLst>
          </p:cNvPr>
          <p:cNvSpPr/>
          <p:nvPr/>
        </p:nvSpPr>
        <p:spPr>
          <a:xfrm>
            <a:off x="9113304" y="354948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356FC449-4BB3-6744-A14E-87EAD02B9CF2}"/>
              </a:ext>
            </a:extLst>
          </p:cNvPr>
          <p:cNvSpPr/>
          <p:nvPr/>
        </p:nvSpPr>
        <p:spPr>
          <a:xfrm>
            <a:off x="9358714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D7EB31CE-27F1-D74A-833B-6692F27C6AFA}"/>
              </a:ext>
            </a:extLst>
          </p:cNvPr>
          <p:cNvSpPr/>
          <p:nvPr/>
        </p:nvSpPr>
        <p:spPr>
          <a:xfrm>
            <a:off x="9552021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5ABFFA4F-8FE4-BB4A-A555-AF4406C44BA3}"/>
              </a:ext>
            </a:extLst>
          </p:cNvPr>
          <p:cNvSpPr/>
          <p:nvPr/>
        </p:nvSpPr>
        <p:spPr>
          <a:xfrm>
            <a:off x="9124609" y="4200134"/>
            <a:ext cx="353416" cy="10353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4" name="Curved Connector 253">
            <a:extLst>
              <a:ext uri="{FF2B5EF4-FFF2-40B4-BE49-F238E27FC236}">
                <a16:creationId xmlns:a16="http://schemas.microsoft.com/office/drawing/2014/main" id="{13BE4A3E-7CBD-2C4D-A064-75C7EAE46E18}"/>
              </a:ext>
            </a:extLst>
          </p:cNvPr>
          <p:cNvCxnSpPr>
            <a:cxnSpLocks/>
            <a:stCxn id="128" idx="3"/>
            <a:endCxn id="121" idx="1"/>
          </p:cNvCxnSpPr>
          <p:nvPr/>
        </p:nvCxnSpPr>
        <p:spPr>
          <a:xfrm flipV="1">
            <a:off x="7743851" y="2356112"/>
            <a:ext cx="408534" cy="78871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urved Connector 254">
            <a:extLst>
              <a:ext uri="{FF2B5EF4-FFF2-40B4-BE49-F238E27FC236}">
                <a16:creationId xmlns:a16="http://schemas.microsoft.com/office/drawing/2014/main" id="{453A0809-618C-AC41-9921-0CE8EAA2352B}"/>
              </a:ext>
            </a:extLst>
          </p:cNvPr>
          <p:cNvCxnSpPr>
            <a:cxnSpLocks/>
            <a:stCxn id="128" idx="3"/>
            <a:endCxn id="122" idx="1"/>
          </p:cNvCxnSpPr>
          <p:nvPr/>
        </p:nvCxnSpPr>
        <p:spPr>
          <a:xfrm>
            <a:off x="7743851" y="3144825"/>
            <a:ext cx="505248" cy="150427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9D8059A1-D5B6-BC4B-9C1E-0E8235AC4AC6}"/>
              </a:ext>
            </a:extLst>
          </p:cNvPr>
          <p:cNvSpPr txBox="1"/>
          <p:nvPr/>
        </p:nvSpPr>
        <p:spPr>
          <a:xfrm>
            <a:off x="8152385" y="1614266"/>
            <a:ext cx="871903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“Tuition”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9004D7B-A815-C24A-95E8-DA99722130C6}"/>
              </a:ext>
            </a:extLst>
          </p:cNvPr>
          <p:cNvSpPr txBox="1"/>
          <p:nvPr/>
        </p:nvSpPr>
        <p:spPr>
          <a:xfrm>
            <a:off x="7918314" y="1064923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relation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560A857-8FFF-664E-8A81-003C382126C6}"/>
              </a:ext>
            </a:extLst>
          </p:cNvPr>
          <p:cNvSpPr txBox="1"/>
          <p:nvPr/>
        </p:nvSpPr>
        <p:spPr>
          <a:xfrm>
            <a:off x="8176852" y="3033628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E55E61-FF4C-724C-8912-AE4835EA464A}"/>
              </a:ext>
            </a:extLst>
          </p:cNvPr>
          <p:cNvSpPr txBox="1"/>
          <p:nvPr/>
        </p:nvSpPr>
        <p:spPr>
          <a:xfrm>
            <a:off x="7987946" y="3248795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object</a:t>
            </a: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0B223F66-435B-214E-B6B5-831011DE69A6}"/>
              </a:ext>
            </a:extLst>
          </p:cNvPr>
          <p:cNvSpPr txBox="1"/>
          <p:nvPr/>
        </p:nvSpPr>
        <p:spPr>
          <a:xfrm>
            <a:off x="8331647" y="3940431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80B1E75-3D61-1043-A759-D11E2E195E3B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4DD102D3-F5B8-4A49-B5F2-964892769751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41642863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23FD2-AF12-1A47-86B4-D8F269890F08}"/>
              </a:ext>
            </a:extLst>
          </p:cNvPr>
          <p:cNvSpPr/>
          <p:nvPr/>
        </p:nvSpPr>
        <p:spPr>
          <a:xfrm>
            <a:off x="6902551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32BF2F5-782C-1648-BC30-B0F19DB805C3}"/>
              </a:ext>
            </a:extLst>
          </p:cNvPr>
          <p:cNvSpPr/>
          <p:nvPr/>
        </p:nvSpPr>
        <p:spPr>
          <a:xfrm>
            <a:off x="6876765" y="2984302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6DA3FDC-1171-3E4F-B487-95F59D1ECFE6}"/>
              </a:ext>
            </a:extLst>
          </p:cNvPr>
          <p:cNvSpPr/>
          <p:nvPr/>
        </p:nvSpPr>
        <p:spPr>
          <a:xfrm>
            <a:off x="7178137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0BF7479-E014-6740-8A1C-9422953ABC9F}"/>
              </a:ext>
            </a:extLst>
          </p:cNvPr>
          <p:cNvSpPr/>
          <p:nvPr/>
        </p:nvSpPr>
        <p:spPr>
          <a:xfrm>
            <a:off x="7449386" y="3035497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1" name="Curved Connector 130">
            <a:extLst>
              <a:ext uri="{FF2B5EF4-FFF2-40B4-BE49-F238E27FC236}">
                <a16:creationId xmlns:a16="http://schemas.microsoft.com/office/drawing/2014/main" id="{FC5F3315-3034-A146-B160-FE5724430A27}"/>
              </a:ext>
            </a:extLst>
          </p:cNvPr>
          <p:cNvCxnSpPr>
            <a:cxnSpLocks/>
            <a:stCxn id="42" idx="3"/>
            <a:endCxn id="127" idx="2"/>
          </p:cNvCxnSpPr>
          <p:nvPr/>
        </p:nvCxnSpPr>
        <p:spPr>
          <a:xfrm>
            <a:off x="6707172" y="3138527"/>
            <a:ext cx="195379" cy="1042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D93D35F3-B85A-1A4C-BAFE-7AC304F1528E}"/>
              </a:ext>
            </a:extLst>
          </p:cNvPr>
          <p:cNvSpPr txBox="1"/>
          <p:nvPr/>
        </p:nvSpPr>
        <p:spPr>
          <a:xfrm>
            <a:off x="6651562" y="3271182"/>
            <a:ext cx="131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6F9FF84D-9A0D-1A41-BA64-7FD34A904670}"/>
              </a:ext>
            </a:extLst>
          </p:cNvPr>
          <p:cNvSpPr/>
          <p:nvPr/>
        </p:nvSpPr>
        <p:spPr>
          <a:xfrm>
            <a:off x="8152385" y="884458"/>
            <a:ext cx="4007210" cy="294330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8FF30343-4722-CF42-A3E6-97CC1E76E908}"/>
              </a:ext>
            </a:extLst>
          </p:cNvPr>
          <p:cNvSpPr/>
          <p:nvPr/>
        </p:nvSpPr>
        <p:spPr>
          <a:xfrm>
            <a:off x="8249099" y="3932658"/>
            <a:ext cx="3942901" cy="1432882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EC3313F-3A92-4743-B793-6F9494606E57}"/>
              </a:ext>
            </a:extLst>
          </p:cNvPr>
          <p:cNvSpPr txBox="1"/>
          <p:nvPr/>
        </p:nvSpPr>
        <p:spPr>
          <a:xfrm>
            <a:off x="10064755" y="82554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OpenIE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D40A5D5-CE5B-C048-BAE0-A8E62BFE528E}"/>
              </a:ext>
            </a:extLst>
          </p:cNvPr>
          <p:cNvSpPr txBox="1"/>
          <p:nvPr/>
        </p:nvSpPr>
        <p:spPr>
          <a:xfrm>
            <a:off x="10059070" y="386335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5CFAB28D-E4D8-E64E-A211-FA8A3B2C1ADC}"/>
              </a:ext>
            </a:extLst>
          </p:cNvPr>
          <p:cNvSpPr/>
          <p:nvPr/>
        </p:nvSpPr>
        <p:spPr>
          <a:xfrm>
            <a:off x="9513041" y="4417037"/>
            <a:ext cx="1321562" cy="75557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Multi-class Classifier</a:t>
            </a: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142A26E9-87E9-C24B-AC0A-177AD896B6F0}"/>
              </a:ext>
            </a:extLst>
          </p:cNvPr>
          <p:cNvSpPr/>
          <p:nvPr/>
        </p:nvSpPr>
        <p:spPr>
          <a:xfrm>
            <a:off x="10973267" y="4514686"/>
            <a:ext cx="1181522" cy="573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Predicted Relation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16FFF7-CC95-074C-A59C-1EFD7C5C45B6}"/>
              </a:ext>
            </a:extLst>
          </p:cNvPr>
          <p:cNvCxnSpPr>
            <a:stCxn id="137" idx="3"/>
            <a:endCxn id="138" idx="1"/>
          </p:cNvCxnSpPr>
          <p:nvPr/>
        </p:nvCxnSpPr>
        <p:spPr>
          <a:xfrm>
            <a:off x="10834603" y="4794826"/>
            <a:ext cx="138664" cy="64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40">
            <a:extLst>
              <a:ext uri="{FF2B5EF4-FFF2-40B4-BE49-F238E27FC236}">
                <a16:creationId xmlns:a16="http://schemas.microsoft.com/office/drawing/2014/main" id="{B6AD97A2-3916-2C49-B9EE-1637F037CAD8}"/>
              </a:ext>
            </a:extLst>
          </p:cNvPr>
          <p:cNvSpPr/>
          <p:nvPr/>
        </p:nvSpPr>
        <p:spPr>
          <a:xfrm>
            <a:off x="8464431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1F5E78F-3176-674D-8806-EE7C7F18B019}"/>
              </a:ext>
            </a:extLst>
          </p:cNvPr>
          <p:cNvSpPr/>
          <p:nvPr/>
        </p:nvSpPr>
        <p:spPr>
          <a:xfrm>
            <a:off x="8412328" y="422944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E16AB3F-117A-8543-81E0-C9E9D5BC9BA4}"/>
              </a:ext>
            </a:extLst>
          </p:cNvPr>
          <p:cNvSpPr/>
          <p:nvPr/>
        </p:nvSpPr>
        <p:spPr>
          <a:xfrm>
            <a:off x="8657738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08E55435-B08B-2D40-BF2D-B7C9412EC1A7}"/>
              </a:ext>
            </a:extLst>
          </p:cNvPr>
          <p:cNvSpPr/>
          <p:nvPr/>
        </p:nvSpPr>
        <p:spPr>
          <a:xfrm>
            <a:off x="8851045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28B30759-8E5A-484F-964E-0C1215278413}"/>
              </a:ext>
            </a:extLst>
          </p:cNvPr>
          <p:cNvSpPr/>
          <p:nvPr/>
        </p:nvSpPr>
        <p:spPr>
          <a:xfrm>
            <a:off x="8464431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5941089-A9D5-6542-9681-37A1BA03AFEE}"/>
              </a:ext>
            </a:extLst>
          </p:cNvPr>
          <p:cNvSpPr/>
          <p:nvPr/>
        </p:nvSpPr>
        <p:spPr>
          <a:xfrm>
            <a:off x="8412328" y="460880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0E05E93-9095-E04A-9580-0046B574B409}"/>
              </a:ext>
            </a:extLst>
          </p:cNvPr>
          <p:cNvSpPr/>
          <p:nvPr/>
        </p:nvSpPr>
        <p:spPr>
          <a:xfrm>
            <a:off x="8657738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A75EA25-8198-C045-B896-12893D94EE97}"/>
              </a:ext>
            </a:extLst>
          </p:cNvPr>
          <p:cNvSpPr/>
          <p:nvPr/>
        </p:nvSpPr>
        <p:spPr>
          <a:xfrm>
            <a:off x="8851045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6960AFF-1AE3-6E41-9A9D-0971415789FD}"/>
              </a:ext>
            </a:extLst>
          </p:cNvPr>
          <p:cNvSpPr/>
          <p:nvPr/>
        </p:nvSpPr>
        <p:spPr>
          <a:xfrm>
            <a:off x="8465927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9825124-843B-D146-84D4-082DE0E13519}"/>
              </a:ext>
            </a:extLst>
          </p:cNvPr>
          <p:cNvSpPr/>
          <p:nvPr/>
        </p:nvSpPr>
        <p:spPr>
          <a:xfrm>
            <a:off x="8413824" y="499134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C0F00C58-EE17-AD46-92DA-A3B1B4040746}"/>
              </a:ext>
            </a:extLst>
          </p:cNvPr>
          <p:cNvSpPr/>
          <p:nvPr/>
        </p:nvSpPr>
        <p:spPr>
          <a:xfrm>
            <a:off x="8659234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95231D60-AD68-264C-A930-8AF928FD4DA4}"/>
              </a:ext>
            </a:extLst>
          </p:cNvPr>
          <p:cNvSpPr/>
          <p:nvPr/>
        </p:nvSpPr>
        <p:spPr>
          <a:xfrm>
            <a:off x="8852541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38AC5529-BCC7-184A-9D47-2BB1CFB7B5FF}"/>
              </a:ext>
            </a:extLst>
          </p:cNvPr>
          <p:cNvSpPr/>
          <p:nvPr/>
        </p:nvSpPr>
        <p:spPr>
          <a:xfrm>
            <a:off x="9099178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77ABFDB6-B5F5-594C-B53B-83497DBF9F27}"/>
              </a:ext>
            </a:extLst>
          </p:cNvPr>
          <p:cNvSpPr/>
          <p:nvPr/>
        </p:nvSpPr>
        <p:spPr>
          <a:xfrm>
            <a:off x="9047075" y="93122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D3545733-9073-074B-BEF2-3A78271D3098}"/>
              </a:ext>
            </a:extLst>
          </p:cNvPr>
          <p:cNvSpPr/>
          <p:nvPr/>
        </p:nvSpPr>
        <p:spPr>
          <a:xfrm>
            <a:off x="9292485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4165B06D-163D-B042-B37A-9F609CB03F05}"/>
              </a:ext>
            </a:extLst>
          </p:cNvPr>
          <p:cNvSpPr/>
          <p:nvPr/>
        </p:nvSpPr>
        <p:spPr>
          <a:xfrm>
            <a:off x="9485792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3E745AFF-D03C-754F-86B2-5B2513925A07}"/>
              </a:ext>
            </a:extLst>
          </p:cNvPr>
          <p:cNvSpPr/>
          <p:nvPr/>
        </p:nvSpPr>
        <p:spPr>
          <a:xfrm>
            <a:off x="9099178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D7C5116-B864-584B-A60D-3D4ECD0FB465}"/>
              </a:ext>
            </a:extLst>
          </p:cNvPr>
          <p:cNvSpPr/>
          <p:nvPr/>
        </p:nvSpPr>
        <p:spPr>
          <a:xfrm>
            <a:off x="9047075" y="1234475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BEE53C67-6683-7047-9CEA-0E5E6F8E2A1A}"/>
              </a:ext>
            </a:extLst>
          </p:cNvPr>
          <p:cNvSpPr/>
          <p:nvPr/>
        </p:nvSpPr>
        <p:spPr>
          <a:xfrm>
            <a:off x="9292485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3C9C4CE1-F00F-F94D-BA6F-5E26C64416CC}"/>
              </a:ext>
            </a:extLst>
          </p:cNvPr>
          <p:cNvSpPr/>
          <p:nvPr/>
        </p:nvSpPr>
        <p:spPr>
          <a:xfrm>
            <a:off x="9485792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0D729D8E-955D-A248-BBBF-A5CA24553199}"/>
              </a:ext>
            </a:extLst>
          </p:cNvPr>
          <p:cNvSpPr/>
          <p:nvPr/>
        </p:nvSpPr>
        <p:spPr>
          <a:xfrm>
            <a:off x="9099178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8ADEE1BC-0509-FA49-8BDB-7B68F1F6E7DB}"/>
              </a:ext>
            </a:extLst>
          </p:cNvPr>
          <p:cNvSpPr/>
          <p:nvPr/>
        </p:nvSpPr>
        <p:spPr>
          <a:xfrm>
            <a:off x="9047075" y="152764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572F4AC0-F306-9745-BF5A-ED218A8D1950}"/>
              </a:ext>
            </a:extLst>
          </p:cNvPr>
          <p:cNvSpPr/>
          <p:nvPr/>
        </p:nvSpPr>
        <p:spPr>
          <a:xfrm>
            <a:off x="9292485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2B65E440-71C5-9E4B-8A07-1FB2D936470C}"/>
              </a:ext>
            </a:extLst>
          </p:cNvPr>
          <p:cNvSpPr/>
          <p:nvPr/>
        </p:nvSpPr>
        <p:spPr>
          <a:xfrm>
            <a:off x="9485792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E5FD2E1F-4980-5B41-A7C6-3A4C51C437A5}"/>
              </a:ext>
            </a:extLst>
          </p:cNvPr>
          <p:cNvSpPr/>
          <p:nvPr/>
        </p:nvSpPr>
        <p:spPr>
          <a:xfrm>
            <a:off x="9176212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8CAF4A7-8239-7D4C-BAEF-37D69950A08D}"/>
              </a:ext>
            </a:extLst>
          </p:cNvPr>
          <p:cNvSpPr/>
          <p:nvPr/>
        </p:nvSpPr>
        <p:spPr>
          <a:xfrm>
            <a:off x="9124109" y="2939746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B97C9F1F-A245-4745-8F61-382F00E0CDC8}"/>
              </a:ext>
            </a:extLst>
          </p:cNvPr>
          <p:cNvSpPr/>
          <p:nvPr/>
        </p:nvSpPr>
        <p:spPr>
          <a:xfrm>
            <a:off x="9369519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143D0C95-3CFD-5143-BA82-237B28E0E526}"/>
              </a:ext>
            </a:extLst>
          </p:cNvPr>
          <p:cNvSpPr/>
          <p:nvPr/>
        </p:nvSpPr>
        <p:spPr>
          <a:xfrm>
            <a:off x="9562826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85A6D855-116C-9440-AA01-F7634E59A6E3}"/>
              </a:ext>
            </a:extLst>
          </p:cNvPr>
          <p:cNvSpPr/>
          <p:nvPr/>
        </p:nvSpPr>
        <p:spPr>
          <a:xfrm>
            <a:off x="9176595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559E481-9DBB-A448-937A-210CAE29DD8A}"/>
              </a:ext>
            </a:extLst>
          </p:cNvPr>
          <p:cNvSpPr/>
          <p:nvPr/>
        </p:nvSpPr>
        <p:spPr>
          <a:xfrm>
            <a:off x="9124492" y="324311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D4EE3A76-C0D0-A341-8B26-05BBB235DEC4}"/>
              </a:ext>
            </a:extLst>
          </p:cNvPr>
          <p:cNvSpPr/>
          <p:nvPr/>
        </p:nvSpPr>
        <p:spPr>
          <a:xfrm>
            <a:off x="9369902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1548BADE-F15A-1046-9908-7EF36ABA9CCC}"/>
              </a:ext>
            </a:extLst>
          </p:cNvPr>
          <p:cNvSpPr/>
          <p:nvPr/>
        </p:nvSpPr>
        <p:spPr>
          <a:xfrm>
            <a:off x="9563209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4BD1DA82-DA55-C444-9C3C-532BD19CBEA1}"/>
              </a:ext>
            </a:extLst>
          </p:cNvPr>
          <p:cNvSpPr/>
          <p:nvPr/>
        </p:nvSpPr>
        <p:spPr>
          <a:xfrm>
            <a:off x="9165407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19F7CEE-3DB6-5743-AD32-61284702484D}"/>
              </a:ext>
            </a:extLst>
          </p:cNvPr>
          <p:cNvSpPr/>
          <p:nvPr/>
        </p:nvSpPr>
        <p:spPr>
          <a:xfrm>
            <a:off x="9113304" y="354948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356FC449-4BB3-6744-A14E-87EAD02B9CF2}"/>
              </a:ext>
            </a:extLst>
          </p:cNvPr>
          <p:cNvSpPr/>
          <p:nvPr/>
        </p:nvSpPr>
        <p:spPr>
          <a:xfrm>
            <a:off x="9358714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D7EB31CE-27F1-D74A-833B-6692F27C6AFA}"/>
              </a:ext>
            </a:extLst>
          </p:cNvPr>
          <p:cNvSpPr/>
          <p:nvPr/>
        </p:nvSpPr>
        <p:spPr>
          <a:xfrm>
            <a:off x="9552021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5ABFFA4F-8FE4-BB4A-A555-AF4406C44BA3}"/>
              </a:ext>
            </a:extLst>
          </p:cNvPr>
          <p:cNvSpPr/>
          <p:nvPr/>
        </p:nvSpPr>
        <p:spPr>
          <a:xfrm>
            <a:off x="9124609" y="4200134"/>
            <a:ext cx="353416" cy="10353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B4940F31-7550-BD48-B575-28611ACAED7A}"/>
              </a:ext>
            </a:extLst>
          </p:cNvPr>
          <p:cNvSpPr/>
          <p:nvPr/>
        </p:nvSpPr>
        <p:spPr>
          <a:xfrm>
            <a:off x="8906601" y="2294802"/>
            <a:ext cx="147318" cy="14964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EC2F45B5-35D5-7049-81FD-47111626A0B9}"/>
              </a:ext>
            </a:extLst>
          </p:cNvPr>
          <p:cNvSpPr/>
          <p:nvPr/>
        </p:nvSpPr>
        <p:spPr>
          <a:xfrm>
            <a:off x="9099908" y="2294802"/>
            <a:ext cx="147318" cy="14964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083AB503-CBF4-4648-BFEE-AB8F4FADE20D}"/>
              </a:ext>
            </a:extLst>
          </p:cNvPr>
          <p:cNvSpPr/>
          <p:nvPr/>
        </p:nvSpPr>
        <p:spPr>
          <a:xfrm>
            <a:off x="8862026" y="2258689"/>
            <a:ext cx="437907" cy="2311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4" name="Curved Connector 253">
            <a:extLst>
              <a:ext uri="{FF2B5EF4-FFF2-40B4-BE49-F238E27FC236}">
                <a16:creationId xmlns:a16="http://schemas.microsoft.com/office/drawing/2014/main" id="{13BE4A3E-7CBD-2C4D-A064-75C7EAE46E18}"/>
              </a:ext>
            </a:extLst>
          </p:cNvPr>
          <p:cNvCxnSpPr>
            <a:cxnSpLocks/>
            <a:stCxn id="128" idx="3"/>
            <a:endCxn id="121" idx="1"/>
          </p:cNvCxnSpPr>
          <p:nvPr/>
        </p:nvCxnSpPr>
        <p:spPr>
          <a:xfrm flipV="1">
            <a:off x="7743851" y="2356112"/>
            <a:ext cx="408534" cy="78871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urved Connector 254">
            <a:extLst>
              <a:ext uri="{FF2B5EF4-FFF2-40B4-BE49-F238E27FC236}">
                <a16:creationId xmlns:a16="http://schemas.microsoft.com/office/drawing/2014/main" id="{453A0809-618C-AC41-9921-0CE8EAA2352B}"/>
              </a:ext>
            </a:extLst>
          </p:cNvPr>
          <p:cNvCxnSpPr>
            <a:cxnSpLocks/>
            <a:stCxn id="128" idx="3"/>
            <a:endCxn id="122" idx="1"/>
          </p:cNvCxnSpPr>
          <p:nvPr/>
        </p:nvCxnSpPr>
        <p:spPr>
          <a:xfrm>
            <a:off x="7743851" y="3144825"/>
            <a:ext cx="505248" cy="150427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9D8059A1-D5B6-BC4B-9C1E-0E8235AC4AC6}"/>
              </a:ext>
            </a:extLst>
          </p:cNvPr>
          <p:cNvSpPr txBox="1"/>
          <p:nvPr/>
        </p:nvSpPr>
        <p:spPr>
          <a:xfrm>
            <a:off x="8152385" y="1614266"/>
            <a:ext cx="871903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“Tuition”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9004D7B-A815-C24A-95E8-DA99722130C6}"/>
              </a:ext>
            </a:extLst>
          </p:cNvPr>
          <p:cNvSpPr txBox="1"/>
          <p:nvPr/>
        </p:nvSpPr>
        <p:spPr>
          <a:xfrm>
            <a:off x="7918314" y="1064923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relation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560A857-8FFF-664E-8A81-003C382126C6}"/>
              </a:ext>
            </a:extLst>
          </p:cNvPr>
          <p:cNvSpPr txBox="1"/>
          <p:nvPr/>
        </p:nvSpPr>
        <p:spPr>
          <a:xfrm>
            <a:off x="8176852" y="3033628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E55E61-FF4C-724C-8912-AE4835EA464A}"/>
              </a:ext>
            </a:extLst>
          </p:cNvPr>
          <p:cNvSpPr txBox="1"/>
          <p:nvPr/>
        </p:nvSpPr>
        <p:spPr>
          <a:xfrm>
            <a:off x="7987946" y="3248795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object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6A437620-10A9-B546-B32B-DE6413ADB78B}"/>
              </a:ext>
            </a:extLst>
          </p:cNvPr>
          <p:cNvSpPr txBox="1"/>
          <p:nvPr/>
        </p:nvSpPr>
        <p:spPr>
          <a:xfrm>
            <a:off x="7864777" y="2109976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Pairwise features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DFBC118-D78B-0149-B4FF-D13CA59B8C88}"/>
              </a:ext>
            </a:extLst>
          </p:cNvPr>
          <p:cNvCxnSpPr>
            <a:stCxn id="258" idx="0"/>
          </p:cNvCxnSpPr>
          <p:nvPr/>
        </p:nvCxnSpPr>
        <p:spPr>
          <a:xfrm flipV="1">
            <a:off x="8641642" y="2558440"/>
            <a:ext cx="0" cy="475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>
            <a:extLst>
              <a:ext uri="{FF2B5EF4-FFF2-40B4-BE49-F238E27FC236}">
                <a16:creationId xmlns:a16="http://schemas.microsoft.com/office/drawing/2014/main" id="{8D45290F-C9E7-9E49-9547-FC5E19C00C7E}"/>
              </a:ext>
            </a:extLst>
          </p:cNvPr>
          <p:cNvCxnSpPr>
            <a:cxnSpLocks/>
            <a:stCxn id="256" idx="2"/>
          </p:cNvCxnSpPr>
          <p:nvPr/>
        </p:nvCxnSpPr>
        <p:spPr>
          <a:xfrm>
            <a:off x="8588337" y="1860487"/>
            <a:ext cx="23412" cy="338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0B223F66-435B-214E-B6B5-831011DE69A6}"/>
              </a:ext>
            </a:extLst>
          </p:cNvPr>
          <p:cNvSpPr txBox="1"/>
          <p:nvPr/>
        </p:nvSpPr>
        <p:spPr>
          <a:xfrm>
            <a:off x="8331647" y="3940431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1E93C235-F7D4-1549-A437-1F3F48D1081A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D54B61E-BAED-BE41-B7FB-4C373411C434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4127368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CEBD8D0-0A62-AF40-A8D0-C64DFABE71C1}"/>
              </a:ext>
            </a:extLst>
          </p:cNvPr>
          <p:cNvSpPr/>
          <p:nvPr/>
        </p:nvSpPr>
        <p:spPr>
          <a:xfrm>
            <a:off x="2291175" y="925543"/>
            <a:ext cx="5670986" cy="4439996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27E5B6-A438-614B-A753-D4BE5B8B35B8}"/>
              </a:ext>
            </a:extLst>
          </p:cNvPr>
          <p:cNvSpPr/>
          <p:nvPr/>
        </p:nvSpPr>
        <p:spPr>
          <a:xfrm>
            <a:off x="2840894" y="1154054"/>
            <a:ext cx="2236806" cy="152656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6AF10D-BCF0-F44E-956F-05FF73FD9A32}"/>
              </a:ext>
            </a:extLst>
          </p:cNvPr>
          <p:cNvSpPr/>
          <p:nvPr/>
        </p:nvSpPr>
        <p:spPr>
          <a:xfrm>
            <a:off x="3852023" y="1369205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D2994DA-0644-5349-AC71-4E999F57712E}"/>
              </a:ext>
            </a:extLst>
          </p:cNvPr>
          <p:cNvSpPr/>
          <p:nvPr/>
        </p:nvSpPr>
        <p:spPr>
          <a:xfrm>
            <a:off x="3388183" y="1708566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F9C7C16-CC9F-DB42-89E0-A281AB8C7C45}"/>
              </a:ext>
            </a:extLst>
          </p:cNvPr>
          <p:cNvSpPr/>
          <p:nvPr/>
        </p:nvSpPr>
        <p:spPr>
          <a:xfrm>
            <a:off x="4248876" y="1708637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1FFAD6-40E3-8448-AB3C-886378BDEC60}"/>
              </a:ext>
            </a:extLst>
          </p:cNvPr>
          <p:cNvSpPr/>
          <p:nvPr/>
        </p:nvSpPr>
        <p:spPr>
          <a:xfrm>
            <a:off x="3390475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12DBFBB-D5C3-B645-A8D8-75DF9F8D6BD0}"/>
              </a:ext>
            </a:extLst>
          </p:cNvPr>
          <p:cNvSpPr/>
          <p:nvPr/>
        </p:nvSpPr>
        <p:spPr>
          <a:xfrm>
            <a:off x="4245370" y="2125434"/>
            <a:ext cx="203543" cy="168272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55D961FB-7771-F749-9237-5C37DACE1FF0}"/>
              </a:ext>
            </a:extLst>
          </p:cNvPr>
          <p:cNvCxnSpPr>
            <a:cxnSpLocks/>
            <a:stCxn id="8" idx="6"/>
            <a:endCxn id="9" idx="2"/>
          </p:cNvCxnSpPr>
          <p:nvPr/>
        </p:nvCxnSpPr>
        <p:spPr>
          <a:xfrm>
            <a:off x="3591726" y="1792702"/>
            <a:ext cx="657150" cy="71"/>
          </a:xfrm>
          <a:prstGeom prst="curvedConnector3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1339BA-7F41-8041-96CB-E7374285654A}"/>
              </a:ext>
            </a:extLst>
          </p:cNvPr>
          <p:cNvCxnSpPr>
            <a:stCxn id="10" idx="6"/>
            <a:endCxn id="11" idx="2"/>
          </p:cNvCxnSpPr>
          <p:nvPr/>
        </p:nvCxnSpPr>
        <p:spPr>
          <a:xfrm>
            <a:off x="3594018" y="2209570"/>
            <a:ext cx="651352" cy="0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C301BA0-FDAB-C244-A388-2F107D8AFE2F}"/>
              </a:ext>
            </a:extLst>
          </p:cNvPr>
          <p:cNvCxnSpPr>
            <a:stCxn id="8" idx="4"/>
            <a:endCxn id="10" idx="0"/>
          </p:cNvCxnSpPr>
          <p:nvPr/>
        </p:nvCxnSpPr>
        <p:spPr>
          <a:xfrm>
            <a:off x="3489955" y="1876838"/>
            <a:ext cx="2292" cy="248596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6D89BB4-C003-AE47-A591-515A0DB06100}"/>
              </a:ext>
            </a:extLst>
          </p:cNvPr>
          <p:cNvCxnSpPr>
            <a:cxnSpLocks/>
            <a:stCxn id="9" idx="4"/>
            <a:endCxn id="11" idx="0"/>
          </p:cNvCxnSpPr>
          <p:nvPr/>
        </p:nvCxnSpPr>
        <p:spPr>
          <a:xfrm flipH="1">
            <a:off x="4347142" y="1876909"/>
            <a:ext cx="3506" cy="248525"/>
          </a:xfrm>
          <a:prstGeom prst="straightConnector1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3735E9-0FB2-B94E-86B5-4E94DDE145A9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rot="10800000" flipV="1">
            <a:off x="3489955" y="1453340"/>
            <a:ext cx="362068" cy="255225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804A0495-101E-2142-AA25-5A6E335A65C9}"/>
              </a:ext>
            </a:extLst>
          </p:cNvPr>
          <p:cNvCxnSpPr>
            <a:cxnSpLocks/>
            <a:stCxn id="7" idx="6"/>
            <a:endCxn id="9" idx="0"/>
          </p:cNvCxnSpPr>
          <p:nvPr/>
        </p:nvCxnSpPr>
        <p:spPr>
          <a:xfrm>
            <a:off x="4055566" y="1453341"/>
            <a:ext cx="295082" cy="255296"/>
          </a:xfrm>
          <a:prstGeom prst="curvedConnector2">
            <a:avLst/>
          </a:prstGeom>
          <a:ln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83ABF67-2CF7-6440-A9AF-C948166ED919}"/>
              </a:ext>
            </a:extLst>
          </p:cNvPr>
          <p:cNvSpPr/>
          <p:nvPr/>
        </p:nvSpPr>
        <p:spPr>
          <a:xfrm>
            <a:off x="2727079" y="1143963"/>
            <a:ext cx="2396610" cy="190344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9BCE2E-863F-DE42-8506-13525BE99AFE}"/>
              </a:ext>
            </a:extLst>
          </p:cNvPr>
          <p:cNvSpPr txBox="1"/>
          <p:nvPr/>
        </p:nvSpPr>
        <p:spPr>
          <a:xfrm>
            <a:off x="3502247" y="1131139"/>
            <a:ext cx="14105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Smith College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4E19CD-29BB-234C-81EA-C220166542D4}"/>
              </a:ext>
            </a:extLst>
          </p:cNvPr>
          <p:cNvSpPr txBox="1"/>
          <p:nvPr/>
        </p:nvSpPr>
        <p:spPr>
          <a:xfrm>
            <a:off x="3128151" y="2205759"/>
            <a:ext cx="867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Acceptance Rate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CE432E-12C1-6544-827E-5AEB79695DB8}"/>
              </a:ext>
            </a:extLst>
          </p:cNvPr>
          <p:cNvSpPr txBox="1"/>
          <p:nvPr/>
        </p:nvSpPr>
        <p:spPr>
          <a:xfrm>
            <a:off x="2955471" y="1610081"/>
            <a:ext cx="6721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7247AEE-9842-7B4B-8DB1-6A467263EFD2}"/>
              </a:ext>
            </a:extLst>
          </p:cNvPr>
          <p:cNvSpPr/>
          <p:nvPr/>
        </p:nvSpPr>
        <p:spPr>
          <a:xfrm>
            <a:off x="2779427" y="388910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105F37FD-98EE-7749-94CB-54BAF7E5AC4E}"/>
              </a:ext>
            </a:extLst>
          </p:cNvPr>
          <p:cNvSpPr/>
          <p:nvPr/>
        </p:nvSpPr>
        <p:spPr>
          <a:xfrm>
            <a:off x="3606397" y="3922147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t</a:t>
            </a:r>
            <a:r>
              <a:rPr lang="en-US" sz="1200" baseline="-25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125D939A-752E-5647-A344-A40253C5F595}"/>
              </a:ext>
            </a:extLst>
          </p:cNvPr>
          <p:cNvSpPr/>
          <p:nvPr/>
        </p:nvSpPr>
        <p:spPr>
          <a:xfrm>
            <a:off x="4444541" y="3883249"/>
            <a:ext cx="407226" cy="316885"/>
          </a:xfrm>
          <a:prstGeom prst="roundRect">
            <a:avLst/>
          </a:prstGeom>
          <a:solidFill>
            <a:schemeClr val="bg2"/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</a:t>
            </a:r>
            <a:r>
              <a:rPr lang="en-US" sz="1200" baseline="-25000" dirty="0" err="1">
                <a:solidFill>
                  <a:schemeClr val="tx1"/>
                </a:solidFill>
              </a:rPr>
              <a:t>n</a:t>
            </a:r>
            <a:endParaRPr lang="en-US" sz="1200" baseline="-25000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BF519B-F782-F440-AFAF-45875D8724BC}"/>
              </a:ext>
            </a:extLst>
          </p:cNvPr>
          <p:cNvSpPr txBox="1"/>
          <p:nvPr/>
        </p:nvSpPr>
        <p:spPr>
          <a:xfrm>
            <a:off x="4132474" y="3805384"/>
            <a:ext cx="436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18C694-276F-1E47-A1FD-EF94A13EECAD}"/>
              </a:ext>
            </a:extLst>
          </p:cNvPr>
          <p:cNvSpPr txBox="1"/>
          <p:nvPr/>
        </p:nvSpPr>
        <p:spPr>
          <a:xfrm>
            <a:off x="2670678" y="4179147"/>
            <a:ext cx="11989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“Smith College”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74CF23-012A-C74B-86FE-D861A6FB267A}"/>
              </a:ext>
            </a:extLst>
          </p:cNvPr>
          <p:cNvSpPr txBox="1"/>
          <p:nvPr/>
        </p:nvSpPr>
        <p:spPr>
          <a:xfrm>
            <a:off x="3489380" y="4204997"/>
            <a:ext cx="81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“30%”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6A28317-DD8D-1D41-81C4-BD69DF551BD4}"/>
              </a:ext>
            </a:extLst>
          </p:cNvPr>
          <p:cNvSpPr txBox="1"/>
          <p:nvPr/>
        </p:nvSpPr>
        <p:spPr>
          <a:xfrm>
            <a:off x="3078542" y="3492126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D99B2-FB35-2D45-BDFE-4C75921A9151}"/>
              </a:ext>
            </a:extLst>
          </p:cNvPr>
          <p:cNvSpPr txBox="1"/>
          <p:nvPr/>
        </p:nvSpPr>
        <p:spPr>
          <a:xfrm>
            <a:off x="4112887" y="3478415"/>
            <a:ext cx="969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AECFF5D-E4F3-0F45-B545-711B6867F3F6}"/>
              </a:ext>
            </a:extLst>
          </p:cNvPr>
          <p:cNvCxnSpPr>
            <a:cxnSpLocks/>
          </p:cNvCxnSpPr>
          <p:nvPr/>
        </p:nvCxnSpPr>
        <p:spPr>
          <a:xfrm flipV="1">
            <a:off x="2987974" y="3556423"/>
            <a:ext cx="88234" cy="337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5FFEFEA-184D-D34B-88BD-3DE3D4C41D3B}"/>
              </a:ext>
            </a:extLst>
          </p:cNvPr>
          <p:cNvCxnSpPr>
            <a:cxnSpLocks/>
            <a:stCxn id="26" idx="0"/>
            <a:endCxn id="37" idx="1"/>
          </p:cNvCxnSpPr>
          <p:nvPr/>
        </p:nvCxnSpPr>
        <p:spPr>
          <a:xfrm flipV="1">
            <a:off x="2983040" y="3647692"/>
            <a:ext cx="1129847" cy="2414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12559EB-EF90-F144-A76A-E599A14B8421}"/>
              </a:ext>
            </a:extLst>
          </p:cNvPr>
          <p:cNvSpPr/>
          <p:nvPr/>
        </p:nvSpPr>
        <p:spPr>
          <a:xfrm>
            <a:off x="2670679" y="3188836"/>
            <a:ext cx="2458286" cy="1777187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9C0911-2DB4-1A49-9264-12A4DBBEB375}"/>
              </a:ext>
            </a:extLst>
          </p:cNvPr>
          <p:cNvSpPr txBox="1"/>
          <p:nvPr/>
        </p:nvSpPr>
        <p:spPr>
          <a:xfrm>
            <a:off x="3030427" y="4616279"/>
            <a:ext cx="2029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field features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FEEB431-05AA-A44F-8F69-B406F3EAB20D}"/>
              </a:ext>
            </a:extLst>
          </p:cNvPr>
          <p:cNvSpPr/>
          <p:nvPr/>
        </p:nvSpPr>
        <p:spPr>
          <a:xfrm>
            <a:off x="5273485" y="2473620"/>
            <a:ext cx="1433687" cy="132981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 Attention Network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798FBBA-31C1-054D-A6D3-8CE8615EBB75}"/>
              </a:ext>
            </a:extLst>
          </p:cNvPr>
          <p:cNvSpPr txBox="1"/>
          <p:nvPr/>
        </p:nvSpPr>
        <p:spPr>
          <a:xfrm>
            <a:off x="3890011" y="4903874"/>
            <a:ext cx="3128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 Page Encoder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E9724D3-9581-0048-A9C7-D678EAEF5F09}"/>
              </a:ext>
            </a:extLst>
          </p:cNvPr>
          <p:cNvSpPr txBox="1"/>
          <p:nvPr/>
        </p:nvSpPr>
        <p:spPr>
          <a:xfrm>
            <a:off x="3011224" y="2645965"/>
            <a:ext cx="2117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Page layout graph</a:t>
            </a:r>
          </a:p>
        </p:txBody>
      </p:sp>
      <p:cxnSp>
        <p:nvCxnSpPr>
          <p:cNvPr id="66" name="Curved Connector 65">
            <a:extLst>
              <a:ext uri="{FF2B5EF4-FFF2-40B4-BE49-F238E27FC236}">
                <a16:creationId xmlns:a16="http://schemas.microsoft.com/office/drawing/2014/main" id="{D8C290F6-8212-B947-A0B7-C321E80924C3}"/>
              </a:ext>
            </a:extLst>
          </p:cNvPr>
          <p:cNvCxnSpPr>
            <a:cxnSpLocks/>
          </p:cNvCxnSpPr>
          <p:nvPr/>
        </p:nvCxnSpPr>
        <p:spPr>
          <a:xfrm flipV="1">
            <a:off x="1918107" y="2108383"/>
            <a:ext cx="804371" cy="110587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508A9CBF-E222-5947-AF70-93299FADCEE5}"/>
              </a:ext>
            </a:extLst>
          </p:cNvPr>
          <p:cNvCxnSpPr>
            <a:cxnSpLocks/>
          </p:cNvCxnSpPr>
          <p:nvPr/>
        </p:nvCxnSpPr>
        <p:spPr>
          <a:xfrm>
            <a:off x="1918107" y="3214256"/>
            <a:ext cx="752571" cy="936783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82A4DB9-AD6B-AF42-A815-B9CA7AFDE340}"/>
              </a:ext>
            </a:extLst>
          </p:cNvPr>
          <p:cNvSpPr txBox="1"/>
          <p:nvPr/>
        </p:nvSpPr>
        <p:spPr>
          <a:xfrm>
            <a:off x="4215475" y="4176132"/>
            <a:ext cx="947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“Tuition”</a:t>
            </a:r>
          </a:p>
        </p:txBody>
      </p:sp>
      <p:cxnSp>
        <p:nvCxnSpPr>
          <p:cNvPr id="49" name="Curved Connector 48">
            <a:extLst>
              <a:ext uri="{FF2B5EF4-FFF2-40B4-BE49-F238E27FC236}">
                <a16:creationId xmlns:a16="http://schemas.microsoft.com/office/drawing/2014/main" id="{D37934C6-C110-0B44-99BA-5909F7DFDD06}"/>
              </a:ext>
            </a:extLst>
          </p:cNvPr>
          <p:cNvCxnSpPr>
            <a:cxnSpLocks/>
            <a:stCxn id="40" idx="3"/>
            <a:endCxn id="42" idx="2"/>
          </p:cNvCxnSpPr>
          <p:nvPr/>
        </p:nvCxnSpPr>
        <p:spPr>
          <a:xfrm flipV="1">
            <a:off x="5128965" y="3803433"/>
            <a:ext cx="861364" cy="273997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>
            <a:extLst>
              <a:ext uri="{FF2B5EF4-FFF2-40B4-BE49-F238E27FC236}">
                <a16:creationId xmlns:a16="http://schemas.microsoft.com/office/drawing/2014/main" id="{5D773609-4192-6642-B2D4-074B65F1BAF0}"/>
              </a:ext>
            </a:extLst>
          </p:cNvPr>
          <p:cNvCxnSpPr>
            <a:cxnSpLocks/>
            <a:stCxn id="18" idx="3"/>
            <a:endCxn id="42" idx="0"/>
          </p:cNvCxnSpPr>
          <p:nvPr/>
        </p:nvCxnSpPr>
        <p:spPr>
          <a:xfrm>
            <a:off x="5123689" y="2095687"/>
            <a:ext cx="866640" cy="377933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1B2BD8A1-CC58-BF4E-B44B-9D2831388F2A}"/>
              </a:ext>
            </a:extLst>
          </p:cNvPr>
          <p:cNvSpPr txBox="1"/>
          <p:nvPr/>
        </p:nvSpPr>
        <p:spPr>
          <a:xfrm>
            <a:off x="4033716" y="2238571"/>
            <a:ext cx="1410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Tuition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D5E50-7D3D-8B4B-B080-F7A6838156D8}"/>
              </a:ext>
            </a:extLst>
          </p:cNvPr>
          <p:cNvSpPr txBox="1"/>
          <p:nvPr/>
        </p:nvSpPr>
        <p:spPr>
          <a:xfrm>
            <a:off x="4413427" y="1653633"/>
            <a:ext cx="868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$53,940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A3A23FD2-AF12-1A47-86B4-D8F269890F08}"/>
              </a:ext>
            </a:extLst>
          </p:cNvPr>
          <p:cNvSpPr/>
          <p:nvPr/>
        </p:nvSpPr>
        <p:spPr>
          <a:xfrm>
            <a:off x="6902551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632BF2F5-782C-1648-BC30-B0F19DB805C3}"/>
              </a:ext>
            </a:extLst>
          </p:cNvPr>
          <p:cNvSpPr/>
          <p:nvPr/>
        </p:nvSpPr>
        <p:spPr>
          <a:xfrm>
            <a:off x="6876765" y="2984302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06DA3FDC-1171-3E4F-B487-95F59D1ECFE6}"/>
              </a:ext>
            </a:extLst>
          </p:cNvPr>
          <p:cNvSpPr/>
          <p:nvPr/>
        </p:nvSpPr>
        <p:spPr>
          <a:xfrm>
            <a:off x="7178137" y="3036878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80BF7479-E014-6740-8A1C-9422953ABC9F}"/>
              </a:ext>
            </a:extLst>
          </p:cNvPr>
          <p:cNvSpPr/>
          <p:nvPr/>
        </p:nvSpPr>
        <p:spPr>
          <a:xfrm>
            <a:off x="7449386" y="3035497"/>
            <a:ext cx="228175" cy="224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1" name="Curved Connector 130">
            <a:extLst>
              <a:ext uri="{FF2B5EF4-FFF2-40B4-BE49-F238E27FC236}">
                <a16:creationId xmlns:a16="http://schemas.microsoft.com/office/drawing/2014/main" id="{FC5F3315-3034-A146-B160-FE5724430A27}"/>
              </a:ext>
            </a:extLst>
          </p:cNvPr>
          <p:cNvCxnSpPr>
            <a:cxnSpLocks/>
            <a:stCxn id="42" idx="3"/>
            <a:endCxn id="127" idx="2"/>
          </p:cNvCxnSpPr>
          <p:nvPr/>
        </p:nvCxnSpPr>
        <p:spPr>
          <a:xfrm>
            <a:off x="6707172" y="3138527"/>
            <a:ext cx="195379" cy="10427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D93D35F3-B85A-1A4C-BAFE-7AC304F1528E}"/>
              </a:ext>
            </a:extLst>
          </p:cNvPr>
          <p:cNvSpPr txBox="1"/>
          <p:nvPr/>
        </p:nvSpPr>
        <p:spPr>
          <a:xfrm>
            <a:off x="6651562" y="3271182"/>
            <a:ext cx="1310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Contextual</a:t>
            </a: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</a:p>
        </p:txBody>
      </p: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6F9FF84D-9A0D-1A41-BA64-7FD34A904670}"/>
              </a:ext>
            </a:extLst>
          </p:cNvPr>
          <p:cNvSpPr/>
          <p:nvPr/>
        </p:nvSpPr>
        <p:spPr>
          <a:xfrm>
            <a:off x="8152385" y="884458"/>
            <a:ext cx="4007210" cy="294330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8FF30343-4722-CF42-A3E6-97CC1E76E908}"/>
              </a:ext>
            </a:extLst>
          </p:cNvPr>
          <p:cNvSpPr/>
          <p:nvPr/>
        </p:nvSpPr>
        <p:spPr>
          <a:xfrm>
            <a:off x="8249099" y="3932658"/>
            <a:ext cx="3942901" cy="1432882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EC3313F-3A92-4743-B793-6F9494606E57}"/>
              </a:ext>
            </a:extLst>
          </p:cNvPr>
          <p:cNvSpPr txBox="1"/>
          <p:nvPr/>
        </p:nvSpPr>
        <p:spPr>
          <a:xfrm>
            <a:off x="10064755" y="82554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OpenIE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D40A5D5-CE5B-C048-BAE0-A8E62BFE528E}"/>
              </a:ext>
            </a:extLst>
          </p:cNvPr>
          <p:cNvSpPr txBox="1"/>
          <p:nvPr/>
        </p:nvSpPr>
        <p:spPr>
          <a:xfrm>
            <a:off x="10059070" y="3863358"/>
            <a:ext cx="1968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ClosedIE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Rounded Rectangle 134">
            <a:extLst>
              <a:ext uri="{FF2B5EF4-FFF2-40B4-BE49-F238E27FC236}">
                <a16:creationId xmlns:a16="http://schemas.microsoft.com/office/drawing/2014/main" id="{0F2A1BD5-36AD-E943-99DD-70AE84CCE1EC}"/>
              </a:ext>
            </a:extLst>
          </p:cNvPr>
          <p:cNvSpPr/>
          <p:nvPr/>
        </p:nvSpPr>
        <p:spPr>
          <a:xfrm>
            <a:off x="9469141" y="2015299"/>
            <a:ext cx="1191228" cy="71257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 Classifier</a:t>
            </a:r>
          </a:p>
        </p:txBody>
      </p: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F4BC020E-68FE-2849-B625-07564FC80041}"/>
              </a:ext>
            </a:extLst>
          </p:cNvPr>
          <p:cNvSpPr/>
          <p:nvPr/>
        </p:nvSpPr>
        <p:spPr>
          <a:xfrm>
            <a:off x="10834603" y="1689969"/>
            <a:ext cx="1292969" cy="133228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Yes/No Relation Prediction</a:t>
            </a:r>
          </a:p>
        </p:txBody>
      </p: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5CFAB28D-E4D8-E64E-A211-FA8A3B2C1ADC}"/>
              </a:ext>
            </a:extLst>
          </p:cNvPr>
          <p:cNvSpPr/>
          <p:nvPr/>
        </p:nvSpPr>
        <p:spPr>
          <a:xfrm>
            <a:off x="9513041" y="4417037"/>
            <a:ext cx="1321562" cy="75557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Multi-class Classifier</a:t>
            </a: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142A26E9-87E9-C24B-AC0A-177AD896B6F0}"/>
              </a:ext>
            </a:extLst>
          </p:cNvPr>
          <p:cNvSpPr/>
          <p:nvPr/>
        </p:nvSpPr>
        <p:spPr>
          <a:xfrm>
            <a:off x="10973267" y="4514686"/>
            <a:ext cx="1181522" cy="5731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Predicted Relation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D16FFF7-CC95-074C-A59C-1EFD7C5C45B6}"/>
              </a:ext>
            </a:extLst>
          </p:cNvPr>
          <p:cNvCxnSpPr>
            <a:stCxn id="137" idx="3"/>
            <a:endCxn id="138" idx="1"/>
          </p:cNvCxnSpPr>
          <p:nvPr/>
        </p:nvCxnSpPr>
        <p:spPr>
          <a:xfrm>
            <a:off x="10834603" y="4794826"/>
            <a:ext cx="138664" cy="64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740EAE57-66A9-3E4B-B048-4801C6541119}"/>
              </a:ext>
            </a:extLst>
          </p:cNvPr>
          <p:cNvCxnSpPr>
            <a:cxnSpLocks/>
            <a:stCxn id="135" idx="3"/>
            <a:endCxn id="136" idx="1"/>
          </p:cNvCxnSpPr>
          <p:nvPr/>
        </p:nvCxnSpPr>
        <p:spPr>
          <a:xfrm flipV="1">
            <a:off x="10660369" y="2356112"/>
            <a:ext cx="174234" cy="154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40">
            <a:extLst>
              <a:ext uri="{FF2B5EF4-FFF2-40B4-BE49-F238E27FC236}">
                <a16:creationId xmlns:a16="http://schemas.microsoft.com/office/drawing/2014/main" id="{B6AD97A2-3916-2C49-B9EE-1637F037CAD8}"/>
              </a:ext>
            </a:extLst>
          </p:cNvPr>
          <p:cNvSpPr/>
          <p:nvPr/>
        </p:nvSpPr>
        <p:spPr>
          <a:xfrm>
            <a:off x="8464431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1F5E78F-3176-674D-8806-EE7C7F18B019}"/>
              </a:ext>
            </a:extLst>
          </p:cNvPr>
          <p:cNvSpPr/>
          <p:nvPr/>
        </p:nvSpPr>
        <p:spPr>
          <a:xfrm>
            <a:off x="8412328" y="422944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E16AB3F-117A-8543-81E0-C9E9D5BC9BA4}"/>
              </a:ext>
            </a:extLst>
          </p:cNvPr>
          <p:cNvSpPr/>
          <p:nvPr/>
        </p:nvSpPr>
        <p:spPr>
          <a:xfrm>
            <a:off x="8657738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08E55435-B08B-2D40-BF2D-B7C9412EC1A7}"/>
              </a:ext>
            </a:extLst>
          </p:cNvPr>
          <p:cNvSpPr/>
          <p:nvPr/>
        </p:nvSpPr>
        <p:spPr>
          <a:xfrm>
            <a:off x="8851045" y="4276698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28B30759-8E5A-484F-964E-0C1215278413}"/>
              </a:ext>
            </a:extLst>
          </p:cNvPr>
          <p:cNvSpPr/>
          <p:nvPr/>
        </p:nvSpPr>
        <p:spPr>
          <a:xfrm>
            <a:off x="8464431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5941089-A9D5-6542-9681-37A1BA03AFEE}"/>
              </a:ext>
            </a:extLst>
          </p:cNvPr>
          <p:cNvSpPr/>
          <p:nvPr/>
        </p:nvSpPr>
        <p:spPr>
          <a:xfrm>
            <a:off x="8412328" y="460880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0E05E93-9095-E04A-9580-0046B574B409}"/>
              </a:ext>
            </a:extLst>
          </p:cNvPr>
          <p:cNvSpPr/>
          <p:nvPr/>
        </p:nvSpPr>
        <p:spPr>
          <a:xfrm>
            <a:off x="8657738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7A75EA25-8198-C045-B896-12893D94EE97}"/>
              </a:ext>
            </a:extLst>
          </p:cNvPr>
          <p:cNvSpPr/>
          <p:nvPr/>
        </p:nvSpPr>
        <p:spPr>
          <a:xfrm>
            <a:off x="8851045" y="4656066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B6960AFF-1AE3-6E41-9A9D-0971415789FD}"/>
              </a:ext>
            </a:extLst>
          </p:cNvPr>
          <p:cNvSpPr/>
          <p:nvPr/>
        </p:nvSpPr>
        <p:spPr>
          <a:xfrm>
            <a:off x="8465927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9825124-843B-D146-84D4-082DE0E13519}"/>
              </a:ext>
            </a:extLst>
          </p:cNvPr>
          <p:cNvSpPr/>
          <p:nvPr/>
        </p:nvSpPr>
        <p:spPr>
          <a:xfrm>
            <a:off x="8413824" y="4991349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C0F00C58-EE17-AD46-92DA-A3B1B4040746}"/>
              </a:ext>
            </a:extLst>
          </p:cNvPr>
          <p:cNvSpPr/>
          <p:nvPr/>
        </p:nvSpPr>
        <p:spPr>
          <a:xfrm>
            <a:off x="8659234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95231D60-AD68-264C-A930-8AF928FD4DA4}"/>
              </a:ext>
            </a:extLst>
          </p:cNvPr>
          <p:cNvSpPr/>
          <p:nvPr/>
        </p:nvSpPr>
        <p:spPr>
          <a:xfrm>
            <a:off x="8852541" y="5038606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38AC5529-BCC7-184A-9D47-2BB1CFB7B5FF}"/>
              </a:ext>
            </a:extLst>
          </p:cNvPr>
          <p:cNvSpPr/>
          <p:nvPr/>
        </p:nvSpPr>
        <p:spPr>
          <a:xfrm>
            <a:off x="9099178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77ABFDB6-B5F5-594C-B53B-83497DBF9F27}"/>
              </a:ext>
            </a:extLst>
          </p:cNvPr>
          <p:cNvSpPr/>
          <p:nvPr/>
        </p:nvSpPr>
        <p:spPr>
          <a:xfrm>
            <a:off x="9047075" y="93122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D3545733-9073-074B-BEF2-3A78271D3098}"/>
              </a:ext>
            </a:extLst>
          </p:cNvPr>
          <p:cNvSpPr/>
          <p:nvPr/>
        </p:nvSpPr>
        <p:spPr>
          <a:xfrm>
            <a:off x="9292485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4165B06D-163D-B042-B37A-9F609CB03F05}"/>
              </a:ext>
            </a:extLst>
          </p:cNvPr>
          <p:cNvSpPr/>
          <p:nvPr/>
        </p:nvSpPr>
        <p:spPr>
          <a:xfrm>
            <a:off x="9485792" y="978477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3E745AFF-D03C-754F-86B2-5B2513925A07}"/>
              </a:ext>
            </a:extLst>
          </p:cNvPr>
          <p:cNvSpPr/>
          <p:nvPr/>
        </p:nvSpPr>
        <p:spPr>
          <a:xfrm>
            <a:off x="9099178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D7C5116-B864-584B-A60D-3D4ECD0FB465}"/>
              </a:ext>
            </a:extLst>
          </p:cNvPr>
          <p:cNvSpPr/>
          <p:nvPr/>
        </p:nvSpPr>
        <p:spPr>
          <a:xfrm>
            <a:off x="9047075" y="1234475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BEE53C67-6683-7047-9CEA-0E5E6F8E2A1A}"/>
              </a:ext>
            </a:extLst>
          </p:cNvPr>
          <p:cNvSpPr/>
          <p:nvPr/>
        </p:nvSpPr>
        <p:spPr>
          <a:xfrm>
            <a:off x="9292485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3C9C4CE1-F00F-F94D-BA6F-5E26C64416CC}"/>
              </a:ext>
            </a:extLst>
          </p:cNvPr>
          <p:cNvSpPr/>
          <p:nvPr/>
        </p:nvSpPr>
        <p:spPr>
          <a:xfrm>
            <a:off x="9485792" y="1281732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0D729D8E-955D-A248-BBBF-A5CA24553199}"/>
              </a:ext>
            </a:extLst>
          </p:cNvPr>
          <p:cNvSpPr/>
          <p:nvPr/>
        </p:nvSpPr>
        <p:spPr>
          <a:xfrm>
            <a:off x="9099178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8ADEE1BC-0509-FA49-8BDB-7B68F1F6E7DB}"/>
              </a:ext>
            </a:extLst>
          </p:cNvPr>
          <p:cNvSpPr/>
          <p:nvPr/>
        </p:nvSpPr>
        <p:spPr>
          <a:xfrm>
            <a:off x="9047075" y="1527640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572F4AC0-F306-9745-BF5A-ED218A8D1950}"/>
              </a:ext>
            </a:extLst>
          </p:cNvPr>
          <p:cNvSpPr/>
          <p:nvPr/>
        </p:nvSpPr>
        <p:spPr>
          <a:xfrm>
            <a:off x="9292485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2B65E440-71C5-9E4B-8A07-1FB2D936470C}"/>
              </a:ext>
            </a:extLst>
          </p:cNvPr>
          <p:cNvSpPr/>
          <p:nvPr/>
        </p:nvSpPr>
        <p:spPr>
          <a:xfrm>
            <a:off x="9485792" y="1574897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E5FD2E1F-4980-5B41-A7C6-3A4C51C437A5}"/>
              </a:ext>
            </a:extLst>
          </p:cNvPr>
          <p:cNvSpPr/>
          <p:nvPr/>
        </p:nvSpPr>
        <p:spPr>
          <a:xfrm>
            <a:off x="9176212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8CAF4A7-8239-7D4C-BAEF-37D69950A08D}"/>
              </a:ext>
            </a:extLst>
          </p:cNvPr>
          <p:cNvSpPr/>
          <p:nvPr/>
        </p:nvSpPr>
        <p:spPr>
          <a:xfrm>
            <a:off x="9124109" y="2939746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B97C9F1F-A245-4745-8F61-382F00E0CDC8}"/>
              </a:ext>
            </a:extLst>
          </p:cNvPr>
          <p:cNvSpPr/>
          <p:nvPr/>
        </p:nvSpPr>
        <p:spPr>
          <a:xfrm>
            <a:off x="9369519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143D0C95-3CFD-5143-BA82-237B28E0E526}"/>
              </a:ext>
            </a:extLst>
          </p:cNvPr>
          <p:cNvSpPr/>
          <p:nvPr/>
        </p:nvSpPr>
        <p:spPr>
          <a:xfrm>
            <a:off x="9562826" y="2987003"/>
            <a:ext cx="147318" cy="149643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85A6D855-116C-9440-AA01-F7634E59A6E3}"/>
              </a:ext>
            </a:extLst>
          </p:cNvPr>
          <p:cNvSpPr/>
          <p:nvPr/>
        </p:nvSpPr>
        <p:spPr>
          <a:xfrm>
            <a:off x="9176595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559E481-9DBB-A448-937A-210CAE29DD8A}"/>
              </a:ext>
            </a:extLst>
          </p:cNvPr>
          <p:cNvSpPr/>
          <p:nvPr/>
        </p:nvSpPr>
        <p:spPr>
          <a:xfrm>
            <a:off x="9124492" y="324311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D4EE3A76-C0D0-A341-8B26-05BBB235DEC4}"/>
              </a:ext>
            </a:extLst>
          </p:cNvPr>
          <p:cNvSpPr/>
          <p:nvPr/>
        </p:nvSpPr>
        <p:spPr>
          <a:xfrm>
            <a:off x="9369902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1548BADE-F15A-1046-9908-7EF36ABA9CCC}"/>
              </a:ext>
            </a:extLst>
          </p:cNvPr>
          <p:cNvSpPr/>
          <p:nvPr/>
        </p:nvSpPr>
        <p:spPr>
          <a:xfrm>
            <a:off x="9563209" y="3290368"/>
            <a:ext cx="147318" cy="14964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4BD1DA82-DA55-C444-9C3C-532BD19CBEA1}"/>
              </a:ext>
            </a:extLst>
          </p:cNvPr>
          <p:cNvSpPr/>
          <p:nvPr/>
        </p:nvSpPr>
        <p:spPr>
          <a:xfrm>
            <a:off x="9165407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19F7CEE-3DB6-5743-AD32-61284702484D}"/>
              </a:ext>
            </a:extLst>
          </p:cNvPr>
          <p:cNvSpPr/>
          <p:nvPr/>
        </p:nvSpPr>
        <p:spPr>
          <a:xfrm>
            <a:off x="9113304" y="3549481"/>
            <a:ext cx="618735" cy="2441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356FC449-4BB3-6744-A14E-87EAD02B9CF2}"/>
              </a:ext>
            </a:extLst>
          </p:cNvPr>
          <p:cNvSpPr/>
          <p:nvPr/>
        </p:nvSpPr>
        <p:spPr>
          <a:xfrm>
            <a:off x="9358714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D7EB31CE-27F1-D74A-833B-6692F27C6AFA}"/>
              </a:ext>
            </a:extLst>
          </p:cNvPr>
          <p:cNvSpPr/>
          <p:nvPr/>
        </p:nvSpPr>
        <p:spPr>
          <a:xfrm>
            <a:off x="9552021" y="3596738"/>
            <a:ext cx="147318" cy="14964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ight Brace 51">
            <a:extLst>
              <a:ext uri="{FF2B5EF4-FFF2-40B4-BE49-F238E27FC236}">
                <a16:creationId xmlns:a16="http://schemas.microsoft.com/office/drawing/2014/main" id="{5ABFFA4F-8FE4-BB4A-A555-AF4406C44BA3}"/>
              </a:ext>
            </a:extLst>
          </p:cNvPr>
          <p:cNvSpPr/>
          <p:nvPr/>
        </p:nvSpPr>
        <p:spPr>
          <a:xfrm>
            <a:off x="9124609" y="4200134"/>
            <a:ext cx="353416" cy="10353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B4940F31-7550-BD48-B575-28611ACAED7A}"/>
              </a:ext>
            </a:extLst>
          </p:cNvPr>
          <p:cNvSpPr/>
          <p:nvPr/>
        </p:nvSpPr>
        <p:spPr>
          <a:xfrm>
            <a:off x="8906601" y="2294802"/>
            <a:ext cx="147318" cy="14964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EC2F45B5-35D5-7049-81FD-47111626A0B9}"/>
              </a:ext>
            </a:extLst>
          </p:cNvPr>
          <p:cNvSpPr/>
          <p:nvPr/>
        </p:nvSpPr>
        <p:spPr>
          <a:xfrm>
            <a:off x="9099908" y="2294802"/>
            <a:ext cx="147318" cy="14964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083AB503-CBF4-4648-BFEE-AB8F4FADE20D}"/>
              </a:ext>
            </a:extLst>
          </p:cNvPr>
          <p:cNvSpPr/>
          <p:nvPr/>
        </p:nvSpPr>
        <p:spPr>
          <a:xfrm>
            <a:off x="8862026" y="2258689"/>
            <a:ext cx="437907" cy="2311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03A3E68C-8A72-7C42-9C75-5189A25DE01D}"/>
              </a:ext>
            </a:extLst>
          </p:cNvPr>
          <p:cNvSpPr/>
          <p:nvPr/>
        </p:nvSpPr>
        <p:spPr>
          <a:xfrm>
            <a:off x="2943455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C8EB7B3A-9676-D34D-A1C3-A14B20AC15E9}"/>
              </a:ext>
            </a:extLst>
          </p:cNvPr>
          <p:cNvSpPr/>
          <p:nvPr/>
        </p:nvSpPr>
        <p:spPr>
          <a:xfrm>
            <a:off x="2914138" y="3226785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8DA3BBC1-CA8E-704E-987B-07EBEFD117C2}"/>
              </a:ext>
            </a:extLst>
          </p:cNvPr>
          <p:cNvSpPr/>
          <p:nvPr/>
        </p:nvSpPr>
        <p:spPr>
          <a:xfrm>
            <a:off x="3219041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D9A42058-159D-A740-ABB0-435CD52EA650}"/>
              </a:ext>
            </a:extLst>
          </p:cNvPr>
          <p:cNvSpPr/>
          <p:nvPr/>
        </p:nvSpPr>
        <p:spPr>
          <a:xfrm>
            <a:off x="3502247" y="3279528"/>
            <a:ext cx="228175" cy="22415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6B06973B-B9C2-D149-A108-120F55285CD0}"/>
              </a:ext>
            </a:extLst>
          </p:cNvPr>
          <p:cNvSpPr/>
          <p:nvPr/>
        </p:nvSpPr>
        <p:spPr>
          <a:xfrm>
            <a:off x="4159522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7806F6CD-59E1-AE4F-9C93-5B50F426EDBC}"/>
              </a:ext>
            </a:extLst>
          </p:cNvPr>
          <p:cNvSpPr/>
          <p:nvPr/>
        </p:nvSpPr>
        <p:spPr>
          <a:xfrm>
            <a:off x="4101835" y="3223676"/>
            <a:ext cx="867086" cy="321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1C45EF75-A9A0-FB4D-98F5-8820763EC1D7}"/>
              </a:ext>
            </a:extLst>
          </p:cNvPr>
          <p:cNvSpPr/>
          <p:nvPr/>
        </p:nvSpPr>
        <p:spPr>
          <a:xfrm>
            <a:off x="4435108" y="3264469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7B74E596-4BE2-194E-870C-39E54DA7E159}"/>
              </a:ext>
            </a:extLst>
          </p:cNvPr>
          <p:cNvSpPr/>
          <p:nvPr/>
        </p:nvSpPr>
        <p:spPr>
          <a:xfrm>
            <a:off x="4706357" y="3263088"/>
            <a:ext cx="228175" cy="22415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4" name="Curved Connector 253">
            <a:extLst>
              <a:ext uri="{FF2B5EF4-FFF2-40B4-BE49-F238E27FC236}">
                <a16:creationId xmlns:a16="http://schemas.microsoft.com/office/drawing/2014/main" id="{13BE4A3E-7CBD-2C4D-A064-75C7EAE46E18}"/>
              </a:ext>
            </a:extLst>
          </p:cNvPr>
          <p:cNvCxnSpPr>
            <a:cxnSpLocks/>
            <a:stCxn id="128" idx="3"/>
            <a:endCxn id="121" idx="1"/>
          </p:cNvCxnSpPr>
          <p:nvPr/>
        </p:nvCxnSpPr>
        <p:spPr>
          <a:xfrm flipV="1">
            <a:off x="7743851" y="2356112"/>
            <a:ext cx="408534" cy="788713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urved Connector 254">
            <a:extLst>
              <a:ext uri="{FF2B5EF4-FFF2-40B4-BE49-F238E27FC236}">
                <a16:creationId xmlns:a16="http://schemas.microsoft.com/office/drawing/2014/main" id="{453A0809-618C-AC41-9921-0CE8EAA2352B}"/>
              </a:ext>
            </a:extLst>
          </p:cNvPr>
          <p:cNvCxnSpPr>
            <a:cxnSpLocks/>
            <a:stCxn id="128" idx="3"/>
            <a:endCxn id="122" idx="1"/>
          </p:cNvCxnSpPr>
          <p:nvPr/>
        </p:nvCxnSpPr>
        <p:spPr>
          <a:xfrm>
            <a:off x="7743851" y="3144825"/>
            <a:ext cx="505248" cy="1504274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9D8059A1-D5B6-BC4B-9C1E-0E8235AC4AC6}"/>
              </a:ext>
            </a:extLst>
          </p:cNvPr>
          <p:cNvSpPr txBox="1"/>
          <p:nvPr/>
        </p:nvSpPr>
        <p:spPr>
          <a:xfrm>
            <a:off x="8152385" y="1614266"/>
            <a:ext cx="871903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“Tuition”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99004D7B-A815-C24A-95E8-DA99722130C6}"/>
              </a:ext>
            </a:extLst>
          </p:cNvPr>
          <p:cNvSpPr txBox="1"/>
          <p:nvPr/>
        </p:nvSpPr>
        <p:spPr>
          <a:xfrm>
            <a:off x="7918314" y="1064923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relation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560A857-8FFF-664E-8A81-003C382126C6}"/>
              </a:ext>
            </a:extLst>
          </p:cNvPr>
          <p:cNvSpPr txBox="1"/>
          <p:nvPr/>
        </p:nvSpPr>
        <p:spPr>
          <a:xfrm>
            <a:off x="8176852" y="3033628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E55E61-FF4C-724C-8912-AE4835EA464A}"/>
              </a:ext>
            </a:extLst>
          </p:cNvPr>
          <p:cNvSpPr txBox="1"/>
          <p:nvPr/>
        </p:nvSpPr>
        <p:spPr>
          <a:xfrm>
            <a:off x="7987946" y="3248795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Candidate object</a:t>
            </a:r>
          </a:p>
        </p:txBody>
      </p:sp>
      <p:cxnSp>
        <p:nvCxnSpPr>
          <p:cNvPr id="260" name="Curved Connector 259">
            <a:extLst>
              <a:ext uri="{FF2B5EF4-FFF2-40B4-BE49-F238E27FC236}">
                <a16:creationId xmlns:a16="http://schemas.microsoft.com/office/drawing/2014/main" id="{44FB466F-4776-6C43-AAC4-04B6EDAEFC61}"/>
              </a:ext>
            </a:extLst>
          </p:cNvPr>
          <p:cNvCxnSpPr>
            <a:cxnSpLocks/>
            <a:stCxn id="231" idx="0"/>
            <a:endCxn id="135" idx="2"/>
          </p:cNvCxnSpPr>
          <p:nvPr/>
        </p:nvCxnSpPr>
        <p:spPr>
          <a:xfrm rot="5400000" flipH="1" flipV="1">
            <a:off x="9643180" y="2518171"/>
            <a:ext cx="211872" cy="631278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urved Connector 260">
            <a:extLst>
              <a:ext uri="{FF2B5EF4-FFF2-40B4-BE49-F238E27FC236}">
                <a16:creationId xmlns:a16="http://schemas.microsoft.com/office/drawing/2014/main" id="{424A43FC-48EE-8F4D-AABC-B0305AB72959}"/>
              </a:ext>
            </a:extLst>
          </p:cNvPr>
          <p:cNvCxnSpPr>
            <a:cxnSpLocks/>
            <a:stCxn id="227" idx="2"/>
            <a:endCxn id="135" idx="0"/>
          </p:cNvCxnSpPr>
          <p:nvPr/>
        </p:nvCxnSpPr>
        <p:spPr>
          <a:xfrm rot="16200000" flipH="1">
            <a:off x="9588847" y="1539391"/>
            <a:ext cx="243504" cy="70831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urved Connector 261">
            <a:extLst>
              <a:ext uri="{FF2B5EF4-FFF2-40B4-BE49-F238E27FC236}">
                <a16:creationId xmlns:a16="http://schemas.microsoft.com/office/drawing/2014/main" id="{D1439AFE-DA73-EE4E-858D-0086B8C19C2A}"/>
              </a:ext>
            </a:extLst>
          </p:cNvPr>
          <p:cNvCxnSpPr>
            <a:cxnSpLocks/>
            <a:stCxn id="244" idx="3"/>
            <a:endCxn id="135" idx="1"/>
          </p:cNvCxnSpPr>
          <p:nvPr/>
        </p:nvCxnSpPr>
        <p:spPr>
          <a:xfrm flipV="1">
            <a:off x="9299933" y="2371587"/>
            <a:ext cx="169208" cy="2701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4" name="TextBox 263">
            <a:extLst>
              <a:ext uri="{FF2B5EF4-FFF2-40B4-BE49-F238E27FC236}">
                <a16:creationId xmlns:a16="http://schemas.microsoft.com/office/drawing/2014/main" id="{6A437620-10A9-B546-B32B-DE6413ADB78B}"/>
              </a:ext>
            </a:extLst>
          </p:cNvPr>
          <p:cNvSpPr txBox="1"/>
          <p:nvPr/>
        </p:nvSpPr>
        <p:spPr>
          <a:xfrm>
            <a:off x="7864777" y="2109976"/>
            <a:ext cx="1340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Pairwise features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DFBC118-D78B-0149-B4FF-D13CA59B8C88}"/>
              </a:ext>
            </a:extLst>
          </p:cNvPr>
          <p:cNvCxnSpPr>
            <a:stCxn id="258" idx="0"/>
          </p:cNvCxnSpPr>
          <p:nvPr/>
        </p:nvCxnSpPr>
        <p:spPr>
          <a:xfrm flipV="1">
            <a:off x="8641642" y="2558440"/>
            <a:ext cx="0" cy="475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>
            <a:extLst>
              <a:ext uri="{FF2B5EF4-FFF2-40B4-BE49-F238E27FC236}">
                <a16:creationId xmlns:a16="http://schemas.microsoft.com/office/drawing/2014/main" id="{8D45290F-C9E7-9E49-9547-FC5E19C00C7E}"/>
              </a:ext>
            </a:extLst>
          </p:cNvPr>
          <p:cNvCxnSpPr>
            <a:cxnSpLocks/>
            <a:stCxn id="256" idx="2"/>
          </p:cNvCxnSpPr>
          <p:nvPr/>
        </p:nvCxnSpPr>
        <p:spPr>
          <a:xfrm>
            <a:off x="8588337" y="1860487"/>
            <a:ext cx="23412" cy="338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8" name="Picture 117">
            <a:extLst>
              <a:ext uri="{FF2B5EF4-FFF2-40B4-BE49-F238E27FC236}">
                <a16:creationId xmlns:a16="http://schemas.microsoft.com/office/drawing/2014/main" id="{65B31F72-E3CE-BE49-8364-D252564AF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" r="56163" b="11152"/>
          <a:stretch/>
        </p:blipFill>
        <p:spPr>
          <a:xfrm>
            <a:off x="76001" y="2572803"/>
            <a:ext cx="2024948" cy="156315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64A2BAC0-CFEE-8E4A-85C0-9585F066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1" y="2729118"/>
            <a:ext cx="2015658" cy="102798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0B223F66-435B-214E-B6B5-831011DE69A6}"/>
              </a:ext>
            </a:extLst>
          </p:cNvPr>
          <p:cNvSpPr txBox="1"/>
          <p:nvPr/>
        </p:nvSpPr>
        <p:spPr>
          <a:xfrm>
            <a:off x="8331647" y="3940431"/>
            <a:ext cx="929580" cy="246221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“$53,940”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72E4D5-E645-BE42-808B-91298B0A09F6}"/>
              </a:ext>
            </a:extLst>
          </p:cNvPr>
          <p:cNvSpPr txBox="1"/>
          <p:nvPr/>
        </p:nvSpPr>
        <p:spPr>
          <a:xfrm>
            <a:off x="2243462" y="151827"/>
            <a:ext cx="7977087" cy="58477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Process Overview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D202C18-B104-3F41-A087-36DE07562A86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3293249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84394-53A4-EE43-8644-61AC51AB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9A3C5325-4999-E74B-91A9-30052B12A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219209"/>
              </p:ext>
            </p:extLst>
          </p:nvPr>
        </p:nvGraphicFramePr>
        <p:xfrm>
          <a:off x="1209675" y="1697038"/>
          <a:ext cx="9915525" cy="3384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E38AF6A-2E8D-A541-BC50-7A0650AD5F2C}"/>
              </a:ext>
            </a:extLst>
          </p:cNvPr>
          <p:cNvSpPr txBox="1"/>
          <p:nvPr/>
        </p:nvSpPr>
        <p:spPr>
          <a:xfrm>
            <a:off x="1087355" y="4299562"/>
            <a:ext cx="3522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3-way classification in {relation string, object string, other}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3F4C3A-87B3-7F49-8595-B933E97071E9}"/>
              </a:ext>
            </a:extLst>
          </p:cNvPr>
          <p:cNvSpPr txBox="1"/>
          <p:nvPr/>
        </p:nvSpPr>
        <p:spPr>
          <a:xfrm>
            <a:off x="1191986" y="6433860"/>
            <a:ext cx="978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Lockard et al., </a:t>
            </a:r>
            <a:r>
              <a:rPr lang="en-US" dirty="0" err="1">
                <a:solidFill>
                  <a:schemeClr val="bg1"/>
                </a:solidFill>
              </a:rPr>
              <a:t>ZeroShotCeres</a:t>
            </a:r>
            <a:r>
              <a:rPr lang="en-US" dirty="0">
                <a:solidFill>
                  <a:schemeClr val="bg1"/>
                </a:solidFill>
              </a:rPr>
              <a:t>: Zero-shot relation extraction from semi-structured webpages, ACL 2020.</a:t>
            </a:r>
          </a:p>
        </p:txBody>
      </p:sp>
    </p:spTree>
    <p:extLst>
      <p:ext uri="{BB962C8B-B14F-4D97-AF65-F5344CB8AC3E}">
        <p14:creationId xmlns:p14="http://schemas.microsoft.com/office/powerpoint/2010/main" val="283067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Product Graph </a:t>
            </a:r>
            <a:r>
              <a:rPr lang="en-US" dirty="0"/>
              <a:t>Example for 2 Songs</a:t>
            </a:r>
          </a:p>
        </p:txBody>
      </p:sp>
      <p:cxnSp>
        <p:nvCxnSpPr>
          <p:cNvPr id="97" name="Straight Connector 96"/>
          <p:cNvCxnSpPr>
            <a:stCxn id="115" idx="7"/>
          </p:cNvCxnSpPr>
          <p:nvPr/>
        </p:nvCxnSpPr>
        <p:spPr>
          <a:xfrm flipV="1">
            <a:off x="8413190" y="2121716"/>
            <a:ext cx="1449566" cy="27272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6018804" y="3409930"/>
            <a:ext cx="1724335" cy="644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 Box 23"/>
          <p:cNvSpPr txBox="1"/>
          <p:nvPr/>
        </p:nvSpPr>
        <p:spPr>
          <a:xfrm>
            <a:off x="6647634" y="340993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62048" y="195865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2" name="Oval 111"/>
          <p:cNvSpPr/>
          <p:nvPr/>
        </p:nvSpPr>
        <p:spPr>
          <a:xfrm>
            <a:off x="5226944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13" name="Oval 112"/>
          <p:cNvSpPr/>
          <p:nvPr/>
        </p:nvSpPr>
        <p:spPr>
          <a:xfrm>
            <a:off x="5226944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4" name="Oval 113"/>
          <p:cNvSpPr/>
          <p:nvPr/>
        </p:nvSpPr>
        <p:spPr>
          <a:xfrm>
            <a:off x="7742265" y="356503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5" name="Oval 114"/>
          <p:cNvSpPr/>
          <p:nvPr/>
        </p:nvSpPr>
        <p:spPr>
          <a:xfrm>
            <a:off x="7742265" y="227649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6" name="Oval 115"/>
          <p:cNvSpPr/>
          <p:nvPr/>
        </p:nvSpPr>
        <p:spPr>
          <a:xfrm>
            <a:off x="7742265" y="4853567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17" name="Text Box 6"/>
          <p:cNvSpPr txBox="1"/>
          <p:nvPr/>
        </p:nvSpPr>
        <p:spPr>
          <a:xfrm>
            <a:off x="5226944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mid345</a:t>
            </a:r>
          </a:p>
        </p:txBody>
      </p:sp>
      <p:sp>
        <p:nvSpPr>
          <p:cNvPr id="118" name="Text Box 7"/>
          <p:cNvSpPr txBox="1"/>
          <p:nvPr/>
        </p:nvSpPr>
        <p:spPr>
          <a:xfrm>
            <a:off x="522694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mid346</a:t>
            </a:r>
          </a:p>
        </p:txBody>
      </p:sp>
      <p:sp>
        <p:nvSpPr>
          <p:cNvPr id="119" name="Text Box 8"/>
          <p:cNvSpPr txBox="1"/>
          <p:nvPr/>
        </p:nvSpPr>
        <p:spPr>
          <a:xfrm>
            <a:off x="7742265" y="251511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mid127</a:t>
            </a:r>
          </a:p>
        </p:txBody>
      </p:sp>
      <p:sp>
        <p:nvSpPr>
          <p:cNvPr id="120" name="Text Box 9"/>
          <p:cNvSpPr txBox="1"/>
          <p:nvPr/>
        </p:nvSpPr>
        <p:spPr>
          <a:xfrm>
            <a:off x="7742265" y="510411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mid129</a:t>
            </a:r>
          </a:p>
        </p:txBody>
      </p:sp>
      <p:sp>
        <p:nvSpPr>
          <p:cNvPr id="121" name="Text Box 10"/>
          <p:cNvSpPr txBox="1"/>
          <p:nvPr/>
        </p:nvSpPr>
        <p:spPr>
          <a:xfrm>
            <a:off x="7742265" y="381558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mid128</a:t>
            </a:r>
          </a:p>
        </p:txBody>
      </p:sp>
      <p:cxnSp>
        <p:nvCxnSpPr>
          <p:cNvPr id="122" name="Straight Connector 121"/>
          <p:cNvCxnSpPr/>
          <p:nvPr/>
        </p:nvCxnSpPr>
        <p:spPr>
          <a:xfrm flipV="1">
            <a:off x="6018804" y="2765663"/>
            <a:ext cx="1729283" cy="6442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flipV="1">
            <a:off x="8534125" y="2706009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8534125" y="534273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8534125" y="3970683"/>
            <a:ext cx="1252712" cy="23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cxnSpLocks/>
            <a:stCxn id="111" idx="4"/>
            <a:endCxn id="112" idx="0"/>
          </p:cNvCxnSpPr>
          <p:nvPr/>
        </p:nvCxnSpPr>
        <p:spPr>
          <a:xfrm>
            <a:off x="5619269" y="2508705"/>
            <a:ext cx="694" cy="4239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cxnSpLocks/>
            <a:stCxn id="139" idx="0"/>
            <a:endCxn id="113" idx="4"/>
          </p:cNvCxnSpPr>
          <p:nvPr/>
        </p:nvCxnSpPr>
        <p:spPr>
          <a:xfrm flipV="1">
            <a:off x="5619963" y="5265183"/>
            <a:ext cx="0" cy="45289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20"/>
          <p:cNvSpPr txBox="1"/>
          <p:nvPr/>
        </p:nvSpPr>
        <p:spPr>
          <a:xfrm>
            <a:off x="6647634" y="261056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129" name="Text Box 21"/>
          <p:cNvSpPr txBox="1"/>
          <p:nvPr/>
        </p:nvSpPr>
        <p:spPr>
          <a:xfrm>
            <a:off x="6478780" y="5175701"/>
            <a:ext cx="1106859" cy="30035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0" name="Freeform 129"/>
          <p:cNvSpPr/>
          <p:nvPr/>
        </p:nvSpPr>
        <p:spPr>
          <a:xfrm>
            <a:off x="6018804" y="4054198"/>
            <a:ext cx="1724043" cy="802650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1" name="Freeform 130"/>
          <p:cNvSpPr/>
          <p:nvPr/>
        </p:nvSpPr>
        <p:spPr>
          <a:xfrm flipH="1" flipV="1">
            <a:off x="6018804" y="4054198"/>
            <a:ext cx="1724043" cy="777595"/>
          </a:xfrm>
          <a:custGeom>
            <a:avLst/>
            <a:gdLst>
              <a:gd name="connsiteX0" fmla="*/ 0 w 1126067"/>
              <a:gd name="connsiteY0" fmla="*/ 630007 h 630007"/>
              <a:gd name="connsiteX1" fmla="*/ 389467 w 1126067"/>
              <a:gd name="connsiteY1" fmla="*/ 79674 h 630007"/>
              <a:gd name="connsiteX2" fmla="*/ 1126067 w 1126067"/>
              <a:gd name="connsiteY2" fmla="*/ 3474 h 630007"/>
              <a:gd name="connsiteX3" fmla="*/ 1126067 w 1126067"/>
              <a:gd name="connsiteY3" fmla="*/ 3474 h 63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67" h="630007">
                <a:moveTo>
                  <a:pt x="0" y="630007"/>
                </a:moveTo>
                <a:cubicBezTo>
                  <a:pt x="100894" y="407051"/>
                  <a:pt x="201789" y="184096"/>
                  <a:pt x="389467" y="79674"/>
                </a:cubicBezTo>
                <a:cubicBezTo>
                  <a:pt x="577145" y="-24748"/>
                  <a:pt x="1126067" y="3474"/>
                  <a:pt x="1126067" y="3474"/>
                </a:cubicBezTo>
                <a:lnTo>
                  <a:pt x="1126067" y="3474"/>
                </a:ln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132" name="Text Box 29"/>
          <p:cNvSpPr txBox="1"/>
          <p:nvPr/>
        </p:nvSpPr>
        <p:spPr>
          <a:xfrm>
            <a:off x="6137109" y="4388315"/>
            <a:ext cx="1451433" cy="25263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song_writer</a:t>
            </a:r>
            <a:endParaRPr lang="en-US" dirty="0">
              <a:ea typeface="宋体" charset="-122"/>
              <a:cs typeface="Times New Roman" charset="0"/>
            </a:endParaRPr>
          </a:p>
        </p:txBody>
      </p:sp>
      <p:sp>
        <p:nvSpPr>
          <p:cNvPr id="133" name="Text Box 30"/>
          <p:cNvSpPr txBox="1"/>
          <p:nvPr/>
        </p:nvSpPr>
        <p:spPr>
          <a:xfrm>
            <a:off x="4866853" y="25508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4" name="Text Box 31"/>
          <p:cNvSpPr txBox="1"/>
          <p:nvPr/>
        </p:nvSpPr>
        <p:spPr>
          <a:xfrm>
            <a:off x="8848540" y="50205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5" name="Text Box 32"/>
          <p:cNvSpPr txBox="1"/>
          <p:nvPr/>
        </p:nvSpPr>
        <p:spPr>
          <a:xfrm>
            <a:off x="8848540" y="3649697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6" name="Text Box 33"/>
          <p:cNvSpPr txBox="1"/>
          <p:nvPr/>
        </p:nvSpPr>
        <p:spPr>
          <a:xfrm>
            <a:off x="8836896" y="23719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37" name="Text Box 34"/>
          <p:cNvSpPr txBox="1"/>
          <p:nvPr/>
        </p:nvSpPr>
        <p:spPr>
          <a:xfrm>
            <a:off x="4897371" y="5280471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38" name="Text Box 35"/>
          <p:cNvSpPr txBox="1"/>
          <p:nvPr/>
        </p:nvSpPr>
        <p:spPr>
          <a:xfrm>
            <a:off x="4846732" y="2067628"/>
            <a:ext cx="1505862" cy="28194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“Shake it off”</a:t>
            </a:r>
          </a:p>
        </p:txBody>
      </p:sp>
      <p:sp>
        <p:nvSpPr>
          <p:cNvPr id="139" name="Oval 138"/>
          <p:cNvSpPr/>
          <p:nvPr/>
        </p:nvSpPr>
        <p:spPr>
          <a:xfrm>
            <a:off x="4562742" y="5718078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0" name="Text Box 38"/>
          <p:cNvSpPr txBox="1"/>
          <p:nvPr/>
        </p:nvSpPr>
        <p:spPr>
          <a:xfrm>
            <a:off x="4931030" y="5829694"/>
            <a:ext cx="1421564" cy="32682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“Love Story”</a:t>
            </a:r>
          </a:p>
        </p:txBody>
      </p:sp>
      <p:sp>
        <p:nvSpPr>
          <p:cNvPr id="141" name="Oval 140"/>
          <p:cNvSpPr/>
          <p:nvPr/>
        </p:nvSpPr>
        <p:spPr>
          <a:xfrm>
            <a:off x="9791785" y="3013513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2" name="Text Box 40"/>
          <p:cNvSpPr txBox="1"/>
          <p:nvPr/>
        </p:nvSpPr>
        <p:spPr>
          <a:xfrm>
            <a:off x="9944277" y="3136398"/>
            <a:ext cx="1886547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effectLst/>
                <a:ea typeface="宋体" charset="-122"/>
                <a:cs typeface="Times New Roman" charset="0"/>
              </a:rPr>
              <a:t>“Taylor Alison Swift”</a:t>
            </a:r>
          </a:p>
        </p:txBody>
      </p:sp>
      <p:sp>
        <p:nvSpPr>
          <p:cNvPr id="143" name="Oval 142"/>
          <p:cNvSpPr/>
          <p:nvPr/>
        </p:nvSpPr>
        <p:spPr>
          <a:xfrm>
            <a:off x="9791785" y="369267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4" name="Text Box 42"/>
          <p:cNvSpPr txBox="1"/>
          <p:nvPr/>
        </p:nvSpPr>
        <p:spPr>
          <a:xfrm>
            <a:off x="10135851" y="3783555"/>
            <a:ext cx="1553445" cy="36706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“Taylor Swift”</a:t>
            </a:r>
          </a:p>
        </p:txBody>
      </p:sp>
      <p:sp>
        <p:nvSpPr>
          <p:cNvPr id="145" name="Oval 144"/>
          <p:cNvSpPr/>
          <p:nvPr/>
        </p:nvSpPr>
        <p:spPr>
          <a:xfrm>
            <a:off x="9791785" y="5037220"/>
            <a:ext cx="2114442" cy="60506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46" name="Text Box 44"/>
          <p:cNvSpPr txBox="1"/>
          <p:nvPr/>
        </p:nvSpPr>
        <p:spPr>
          <a:xfrm>
            <a:off x="10123043" y="5158917"/>
            <a:ext cx="1579060" cy="35333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“Country pop”</a:t>
            </a:r>
          </a:p>
        </p:txBody>
      </p:sp>
      <p:cxnSp>
        <p:nvCxnSpPr>
          <p:cNvPr id="106" name="Straight Connector 105"/>
          <p:cNvCxnSpPr/>
          <p:nvPr/>
        </p:nvCxnSpPr>
        <p:spPr>
          <a:xfrm>
            <a:off x="6018804" y="4853567"/>
            <a:ext cx="1728992" cy="482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4"/>
          <p:cNvSpPr txBox="1"/>
          <p:nvPr/>
        </p:nvSpPr>
        <p:spPr>
          <a:xfrm>
            <a:off x="6056976" y="3749370"/>
            <a:ext cx="800952" cy="31378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artist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9792010" y="2427875"/>
            <a:ext cx="2114441" cy="55005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4" name="Text Box 49"/>
          <p:cNvSpPr txBox="1"/>
          <p:nvPr/>
        </p:nvSpPr>
        <p:spPr>
          <a:xfrm>
            <a:off x="10186450" y="2527628"/>
            <a:ext cx="1452246" cy="55838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“Dance-pop”</a:t>
            </a:r>
          </a:p>
        </p:txBody>
      </p:sp>
      <p:sp>
        <p:nvSpPr>
          <p:cNvPr id="99" name="Oval 98"/>
          <p:cNvSpPr/>
          <p:nvPr/>
        </p:nvSpPr>
        <p:spPr>
          <a:xfrm>
            <a:off x="9787890" y="1841176"/>
            <a:ext cx="2113630" cy="54932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100" name="Text Box 40"/>
          <p:cNvSpPr txBox="1"/>
          <p:nvPr/>
        </p:nvSpPr>
        <p:spPr>
          <a:xfrm>
            <a:off x="10533680" y="1966935"/>
            <a:ext cx="1297743" cy="55805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“Pop”</a:t>
            </a:r>
          </a:p>
        </p:txBody>
      </p:sp>
      <p:sp>
        <p:nvSpPr>
          <p:cNvPr id="101" name="Text Box 33"/>
          <p:cNvSpPr txBox="1"/>
          <p:nvPr/>
        </p:nvSpPr>
        <p:spPr>
          <a:xfrm>
            <a:off x="8762382" y="1957261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3" name="Text Box 33"/>
          <p:cNvSpPr txBox="1"/>
          <p:nvPr/>
        </p:nvSpPr>
        <p:spPr>
          <a:xfrm>
            <a:off x="8695043" y="3199128"/>
            <a:ext cx="937983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name</a:t>
            </a:r>
          </a:p>
        </p:txBody>
      </p:sp>
      <p:sp>
        <p:nvSpPr>
          <p:cNvPr id="154" name="Oval 153"/>
          <p:cNvSpPr/>
          <p:nvPr/>
        </p:nvSpPr>
        <p:spPr>
          <a:xfrm>
            <a:off x="9791788" y="4370010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 </a:t>
            </a:r>
            <a:r>
              <a:rPr lang="en-US" dirty="0">
                <a:solidFill>
                  <a:schemeClr val="tx1"/>
                </a:solidFill>
                <a:ea typeface="宋体" charset="-122"/>
                <a:cs typeface="Times New Roman" charset="0"/>
              </a:rPr>
              <a:t>12/13/1989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5" name="Straight Connector 154"/>
          <p:cNvCxnSpPr>
            <a:stCxn id="114" idx="5"/>
            <a:endCxn id="154" idx="2"/>
          </p:cNvCxnSpPr>
          <p:nvPr/>
        </p:nvCxnSpPr>
        <p:spPr>
          <a:xfrm>
            <a:off x="8413190" y="4252428"/>
            <a:ext cx="1378598" cy="3926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32"/>
          <p:cNvSpPr txBox="1"/>
          <p:nvPr/>
        </p:nvSpPr>
        <p:spPr>
          <a:xfrm>
            <a:off x="8513739" y="4463620"/>
            <a:ext cx="1362548" cy="344839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 err="1">
                <a:ea typeface="宋体" charset="-122"/>
                <a:cs typeface="Times New Roman" charset="0"/>
              </a:rPr>
              <a:t>birth_date</a:t>
            </a:r>
            <a:endParaRPr lang="en-US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9787484" y="573554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Genre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6" name="Straight Connector 65"/>
          <p:cNvCxnSpPr>
            <a:stCxn id="116" idx="5"/>
            <a:endCxn id="65" idx="2"/>
          </p:cNvCxnSpPr>
          <p:nvPr/>
        </p:nvCxnSpPr>
        <p:spPr>
          <a:xfrm>
            <a:off x="8413190" y="5540963"/>
            <a:ext cx="1374294" cy="4543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31"/>
          <p:cNvSpPr txBox="1"/>
          <p:nvPr/>
        </p:nvSpPr>
        <p:spPr>
          <a:xfrm>
            <a:off x="8691478" y="571807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22FCBD2-C601-784A-84E9-F8DEB011D81C}"/>
              </a:ext>
            </a:extLst>
          </p:cNvPr>
          <p:cNvCxnSpPr>
            <a:cxnSpLocks/>
            <a:stCxn id="114" idx="7"/>
            <a:endCxn id="141" idx="2"/>
          </p:cNvCxnSpPr>
          <p:nvPr/>
        </p:nvCxnSpPr>
        <p:spPr>
          <a:xfrm flipV="1">
            <a:off x="8413190" y="3288541"/>
            <a:ext cx="1378595" cy="3944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 Box 20">
            <a:extLst>
              <a:ext uri="{FF2B5EF4-FFF2-40B4-BE49-F238E27FC236}">
                <a16:creationId xmlns:a16="http://schemas.microsoft.com/office/drawing/2014/main" id="{C18F46F0-E5B4-A04F-A6DC-3FA473845F8D}"/>
              </a:ext>
            </a:extLst>
          </p:cNvPr>
          <p:cNvSpPr txBox="1"/>
          <p:nvPr/>
        </p:nvSpPr>
        <p:spPr>
          <a:xfrm>
            <a:off x="6641522" y="51719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genre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0EAFF309-63EA-8D48-BD7E-A9304BEC4C1F}"/>
              </a:ext>
            </a:extLst>
          </p:cNvPr>
          <p:cNvSpPr/>
          <p:nvPr/>
        </p:nvSpPr>
        <p:spPr>
          <a:xfrm>
            <a:off x="292654" y="289796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E9D70DFD-C998-0B44-B0DF-EA88CE0CE0CC}"/>
              </a:ext>
            </a:extLst>
          </p:cNvPr>
          <p:cNvSpPr/>
          <p:nvPr/>
        </p:nvSpPr>
        <p:spPr>
          <a:xfrm>
            <a:off x="3355290" y="2932696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6F04AD6B-F8C2-E748-877D-EA4371BB9A69}"/>
              </a:ext>
            </a:extLst>
          </p:cNvPr>
          <p:cNvSpPr/>
          <p:nvPr/>
        </p:nvSpPr>
        <p:spPr>
          <a:xfrm>
            <a:off x="3355290" y="4459848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400"/>
          </a:p>
        </p:txBody>
      </p:sp>
      <p:sp>
        <p:nvSpPr>
          <p:cNvPr id="61" name="Text Box 6">
            <a:extLst>
              <a:ext uri="{FF2B5EF4-FFF2-40B4-BE49-F238E27FC236}">
                <a16:creationId xmlns:a16="http://schemas.microsoft.com/office/drawing/2014/main" id="{0616ED48-4349-784B-9D35-EC172563806E}"/>
              </a:ext>
            </a:extLst>
          </p:cNvPr>
          <p:cNvSpPr txBox="1"/>
          <p:nvPr/>
        </p:nvSpPr>
        <p:spPr>
          <a:xfrm>
            <a:off x="3383866" y="318324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mid568</a:t>
            </a:r>
          </a:p>
        </p:txBody>
      </p:sp>
      <p:sp>
        <p:nvSpPr>
          <p:cNvPr id="62" name="Text Box 7">
            <a:extLst>
              <a:ext uri="{FF2B5EF4-FFF2-40B4-BE49-F238E27FC236}">
                <a16:creationId xmlns:a16="http://schemas.microsoft.com/office/drawing/2014/main" id="{BB8013BC-C97D-354E-9C62-5042304AF6D7}"/>
              </a:ext>
            </a:extLst>
          </p:cNvPr>
          <p:cNvSpPr txBox="1"/>
          <p:nvPr/>
        </p:nvSpPr>
        <p:spPr>
          <a:xfrm>
            <a:off x="3398154" y="4722328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mid570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8B05A36-2A3E-694F-AE3E-DED08C48F749}"/>
              </a:ext>
            </a:extLst>
          </p:cNvPr>
          <p:cNvCxnSpPr>
            <a:cxnSpLocks/>
            <a:stCxn id="58" idx="6"/>
          </p:cNvCxnSpPr>
          <p:nvPr/>
        </p:nvCxnSpPr>
        <p:spPr>
          <a:xfrm>
            <a:off x="2407096" y="3172989"/>
            <a:ext cx="949067" cy="1623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6EA086A-6E87-AE4E-833B-2460B6A74D01}"/>
              </a:ext>
            </a:extLst>
          </p:cNvPr>
          <p:cNvCxnSpPr>
            <a:cxnSpLocks/>
            <a:stCxn id="73" idx="6"/>
          </p:cNvCxnSpPr>
          <p:nvPr/>
        </p:nvCxnSpPr>
        <p:spPr>
          <a:xfrm flipV="1">
            <a:off x="2407096" y="4853567"/>
            <a:ext cx="942080" cy="3346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30">
            <a:extLst>
              <a:ext uri="{FF2B5EF4-FFF2-40B4-BE49-F238E27FC236}">
                <a16:creationId xmlns:a16="http://schemas.microsoft.com/office/drawing/2014/main" id="{894A3037-1D54-C34F-A84F-52751259AA21}"/>
              </a:ext>
            </a:extLst>
          </p:cNvPr>
          <p:cNvSpPr txBox="1"/>
          <p:nvPr/>
        </p:nvSpPr>
        <p:spPr>
          <a:xfrm>
            <a:off x="2596458" y="2945598"/>
            <a:ext cx="914377" cy="285562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68" name="Text Box 34">
            <a:extLst>
              <a:ext uri="{FF2B5EF4-FFF2-40B4-BE49-F238E27FC236}">
                <a16:creationId xmlns:a16="http://schemas.microsoft.com/office/drawing/2014/main" id="{EAA2C46C-D1C0-4849-BAE8-8952BD39E75C}"/>
              </a:ext>
            </a:extLst>
          </p:cNvPr>
          <p:cNvSpPr txBox="1"/>
          <p:nvPr/>
        </p:nvSpPr>
        <p:spPr>
          <a:xfrm>
            <a:off x="2631996" y="5028426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2" name="Text Box 35">
            <a:extLst>
              <a:ext uri="{FF2B5EF4-FFF2-40B4-BE49-F238E27FC236}">
                <a16:creationId xmlns:a16="http://schemas.microsoft.com/office/drawing/2014/main" id="{BDFCF5E7-DC64-0F45-B74D-B5B9DEBA4745}"/>
              </a:ext>
            </a:extLst>
          </p:cNvPr>
          <p:cNvSpPr txBox="1"/>
          <p:nvPr/>
        </p:nvSpPr>
        <p:spPr>
          <a:xfrm>
            <a:off x="731156" y="3018043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B0035QUXWR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508BAD6-F227-D34D-8020-7DF451E070F0}"/>
              </a:ext>
            </a:extLst>
          </p:cNvPr>
          <p:cNvSpPr/>
          <p:nvPr/>
        </p:nvSpPr>
        <p:spPr>
          <a:xfrm>
            <a:off x="292654" y="4913152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74" name="Text Box 38">
            <a:extLst>
              <a:ext uri="{FF2B5EF4-FFF2-40B4-BE49-F238E27FC236}">
                <a16:creationId xmlns:a16="http://schemas.microsoft.com/office/drawing/2014/main" id="{96073CAD-2083-404F-B098-B66693E1E748}"/>
              </a:ext>
            </a:extLst>
          </p:cNvPr>
          <p:cNvSpPr txBox="1"/>
          <p:nvPr/>
        </p:nvSpPr>
        <p:spPr>
          <a:xfrm>
            <a:off x="798675" y="5050356"/>
            <a:ext cx="1485611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B0067XLIG8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6CF36F6F-F3D9-C34E-BF81-C03AA97251E6}"/>
              </a:ext>
            </a:extLst>
          </p:cNvPr>
          <p:cNvCxnSpPr>
            <a:cxnSpLocks/>
            <a:stCxn id="149" idx="6"/>
            <a:endCxn id="89" idx="1"/>
          </p:cNvCxnSpPr>
          <p:nvPr/>
        </p:nvCxnSpPr>
        <p:spPr>
          <a:xfrm flipV="1">
            <a:off x="2416409" y="4098940"/>
            <a:ext cx="974173" cy="3928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30">
            <a:extLst>
              <a:ext uri="{FF2B5EF4-FFF2-40B4-BE49-F238E27FC236}">
                <a16:creationId xmlns:a16="http://schemas.microsoft.com/office/drawing/2014/main" id="{8BE4995E-E4AE-E649-8E64-04C828A90C57}"/>
              </a:ext>
            </a:extLst>
          </p:cNvPr>
          <p:cNvSpPr txBox="1"/>
          <p:nvPr/>
        </p:nvSpPr>
        <p:spPr>
          <a:xfrm>
            <a:off x="2631996" y="3779788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type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9B0A047-6370-B74A-9902-3E1F770B15C0}"/>
              </a:ext>
            </a:extLst>
          </p:cNvPr>
          <p:cNvCxnSpPr>
            <a:cxnSpLocks/>
            <a:stCxn id="149" idx="6"/>
            <a:endCxn id="60" idx="2"/>
          </p:cNvCxnSpPr>
          <p:nvPr/>
        </p:nvCxnSpPr>
        <p:spPr>
          <a:xfrm>
            <a:off x="2416409" y="4491741"/>
            <a:ext cx="938881" cy="3707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Oval 78">
            <a:extLst>
              <a:ext uri="{FF2B5EF4-FFF2-40B4-BE49-F238E27FC236}">
                <a16:creationId xmlns:a16="http://schemas.microsoft.com/office/drawing/2014/main" id="{1E6E77F8-401D-1B40-8810-70344FBEDBBB}"/>
              </a:ext>
            </a:extLst>
          </p:cNvPr>
          <p:cNvSpPr/>
          <p:nvPr/>
        </p:nvSpPr>
        <p:spPr>
          <a:xfrm>
            <a:off x="292654" y="2262997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ysClr val="windowText" lastClr="000000"/>
                </a:solidFill>
              </a:rPr>
              <a:t>B0035QUXWQ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BF06404-6146-3C41-8AD5-0CE4E6F0512C}"/>
              </a:ext>
            </a:extLst>
          </p:cNvPr>
          <p:cNvSpPr/>
          <p:nvPr/>
        </p:nvSpPr>
        <p:spPr>
          <a:xfrm>
            <a:off x="292654" y="5540731"/>
            <a:ext cx="2114442" cy="5500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600" dirty="0">
                <a:solidFill>
                  <a:schemeClr val="tx1"/>
                </a:solidFill>
              </a:rPr>
              <a:t>   B0067XLIG4</a:t>
            </a:r>
            <a:r>
              <a:rPr lang="en-US" sz="1400" dirty="0">
                <a:solidFill>
                  <a:schemeClr val="tx1"/>
                </a:solidFill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7977A1A-E047-5D4D-BA68-1CA750168488}"/>
              </a:ext>
            </a:extLst>
          </p:cNvPr>
          <p:cNvCxnSpPr>
            <a:stCxn id="79" idx="6"/>
            <a:endCxn id="87" idx="2"/>
          </p:cNvCxnSpPr>
          <p:nvPr/>
        </p:nvCxnSpPr>
        <p:spPr>
          <a:xfrm>
            <a:off x="2407096" y="2538025"/>
            <a:ext cx="943569" cy="2248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D4CDFCB-8E4F-3746-A7A1-5AC5D7EE82E8}"/>
              </a:ext>
            </a:extLst>
          </p:cNvPr>
          <p:cNvCxnSpPr>
            <a:stCxn id="80" idx="6"/>
            <a:endCxn id="86" idx="2"/>
          </p:cNvCxnSpPr>
          <p:nvPr/>
        </p:nvCxnSpPr>
        <p:spPr>
          <a:xfrm flipV="1">
            <a:off x="2407096" y="5658902"/>
            <a:ext cx="955632" cy="156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20">
            <a:extLst>
              <a:ext uri="{FF2B5EF4-FFF2-40B4-BE49-F238E27FC236}">
                <a16:creationId xmlns:a16="http://schemas.microsoft.com/office/drawing/2014/main" id="{C755E969-68AE-7546-AC23-CA75ABF32129}"/>
              </a:ext>
            </a:extLst>
          </p:cNvPr>
          <p:cNvSpPr txBox="1"/>
          <p:nvPr/>
        </p:nvSpPr>
        <p:spPr>
          <a:xfrm>
            <a:off x="2589175" y="2176199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4" name="Text Box 20">
            <a:extLst>
              <a:ext uri="{FF2B5EF4-FFF2-40B4-BE49-F238E27FC236}">
                <a16:creationId xmlns:a16="http://schemas.microsoft.com/office/drawing/2014/main" id="{FC626E52-FC56-304E-A887-45CF882B198B}"/>
              </a:ext>
            </a:extLst>
          </p:cNvPr>
          <p:cNvSpPr txBox="1"/>
          <p:nvPr/>
        </p:nvSpPr>
        <p:spPr>
          <a:xfrm>
            <a:off x="2619087" y="576365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ASIN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B1986D72-A866-8D48-94C1-E4814A4B4206}"/>
              </a:ext>
            </a:extLst>
          </p:cNvPr>
          <p:cNvSpPr/>
          <p:nvPr/>
        </p:nvSpPr>
        <p:spPr>
          <a:xfrm>
            <a:off x="3349176" y="3684269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56BA3705-60D3-3A43-BA09-3EB86DE18701}"/>
              </a:ext>
            </a:extLst>
          </p:cNvPr>
          <p:cNvSpPr/>
          <p:nvPr/>
        </p:nvSpPr>
        <p:spPr>
          <a:xfrm>
            <a:off x="3362728" y="5256234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 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8EAF61A8-1470-AE45-8D7E-06A8389E90B9}"/>
              </a:ext>
            </a:extLst>
          </p:cNvPr>
          <p:cNvSpPr/>
          <p:nvPr/>
        </p:nvSpPr>
        <p:spPr>
          <a:xfrm>
            <a:off x="3350665" y="2157842"/>
            <a:ext cx="786038" cy="80533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88" name="Text Box 6">
            <a:extLst>
              <a:ext uri="{FF2B5EF4-FFF2-40B4-BE49-F238E27FC236}">
                <a16:creationId xmlns:a16="http://schemas.microsoft.com/office/drawing/2014/main" id="{A04F742D-456C-DE48-947E-20AD6CF2A480}"/>
              </a:ext>
            </a:extLst>
          </p:cNvPr>
          <p:cNvSpPr txBox="1"/>
          <p:nvPr/>
        </p:nvSpPr>
        <p:spPr>
          <a:xfrm>
            <a:off x="3381509" y="239240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mid567</a:t>
            </a:r>
          </a:p>
        </p:txBody>
      </p:sp>
      <p:sp>
        <p:nvSpPr>
          <p:cNvPr id="89" name="Text Box 6">
            <a:extLst>
              <a:ext uri="{FF2B5EF4-FFF2-40B4-BE49-F238E27FC236}">
                <a16:creationId xmlns:a16="http://schemas.microsoft.com/office/drawing/2014/main" id="{F0A3B8BA-B239-FA4A-87AF-82E874DC17F2}"/>
              </a:ext>
            </a:extLst>
          </p:cNvPr>
          <p:cNvSpPr txBox="1"/>
          <p:nvPr/>
        </p:nvSpPr>
        <p:spPr>
          <a:xfrm>
            <a:off x="3390582" y="3936083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>
                <a:effectLst/>
                <a:ea typeface="宋体" charset="-122"/>
                <a:cs typeface="Times New Roman" charset="0"/>
              </a:rPr>
              <a:t>mid569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0" name="Text Box 7">
            <a:extLst>
              <a:ext uri="{FF2B5EF4-FFF2-40B4-BE49-F238E27FC236}">
                <a16:creationId xmlns:a16="http://schemas.microsoft.com/office/drawing/2014/main" id="{6920B43F-B2FF-174C-A3DC-8C91E11F1450}"/>
              </a:ext>
            </a:extLst>
          </p:cNvPr>
          <p:cNvSpPr txBox="1"/>
          <p:nvPr/>
        </p:nvSpPr>
        <p:spPr>
          <a:xfrm>
            <a:off x="3407270" y="5503663"/>
            <a:ext cx="938005" cy="433091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sz="1400" dirty="0">
                <a:effectLst/>
                <a:ea typeface="宋体" charset="-122"/>
                <a:cs typeface="Times New Roman" charset="0"/>
              </a:rPr>
              <a:t>mid571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B365FD7-BC80-9645-97F3-51EC858BF3BC}"/>
              </a:ext>
            </a:extLst>
          </p:cNvPr>
          <p:cNvCxnSpPr/>
          <p:nvPr/>
        </p:nvCxnSpPr>
        <p:spPr>
          <a:xfrm>
            <a:off x="4126212" y="2547991"/>
            <a:ext cx="1215870" cy="50264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EDF7F8-C092-874F-AE79-07B1FE35323F}"/>
              </a:ext>
            </a:extLst>
          </p:cNvPr>
          <p:cNvCxnSpPr/>
          <p:nvPr/>
        </p:nvCxnSpPr>
        <p:spPr>
          <a:xfrm>
            <a:off x="4126212" y="3341619"/>
            <a:ext cx="1100757" cy="44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FE56F3A-07F2-BB4C-9A26-B92724E2368B}"/>
              </a:ext>
            </a:extLst>
          </p:cNvPr>
          <p:cNvCxnSpPr/>
          <p:nvPr/>
        </p:nvCxnSpPr>
        <p:spPr>
          <a:xfrm flipV="1">
            <a:off x="4141328" y="3620092"/>
            <a:ext cx="1200754" cy="4854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7319D1D5-2C9A-4D44-8FC0-2EE7F6CBD375}"/>
              </a:ext>
            </a:extLst>
          </p:cNvPr>
          <p:cNvCxnSpPr/>
          <p:nvPr/>
        </p:nvCxnSpPr>
        <p:spPr>
          <a:xfrm flipV="1">
            <a:off x="4141328" y="4862516"/>
            <a:ext cx="1085641" cy="2352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0E2408D-62F4-6E48-AABE-77C5D95F8BF4}"/>
              </a:ext>
            </a:extLst>
          </p:cNvPr>
          <p:cNvCxnSpPr/>
          <p:nvPr/>
        </p:nvCxnSpPr>
        <p:spPr>
          <a:xfrm flipV="1">
            <a:off x="4151608" y="5147244"/>
            <a:ext cx="1190474" cy="52060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Box 34">
            <a:extLst>
              <a:ext uri="{FF2B5EF4-FFF2-40B4-BE49-F238E27FC236}">
                <a16:creationId xmlns:a16="http://schemas.microsoft.com/office/drawing/2014/main" id="{8BCF3F54-DBCB-9941-A224-4D5841A91747}"/>
              </a:ext>
            </a:extLst>
          </p:cNvPr>
          <p:cNvSpPr txBox="1"/>
          <p:nvPr/>
        </p:nvSpPr>
        <p:spPr>
          <a:xfrm>
            <a:off x="4243962" y="3957465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98" name="Text Box 34">
            <a:extLst>
              <a:ext uri="{FF2B5EF4-FFF2-40B4-BE49-F238E27FC236}">
                <a16:creationId xmlns:a16="http://schemas.microsoft.com/office/drawing/2014/main" id="{74B83B6D-A511-1B46-88A4-6858A1315829}"/>
              </a:ext>
            </a:extLst>
          </p:cNvPr>
          <p:cNvSpPr txBox="1"/>
          <p:nvPr/>
        </p:nvSpPr>
        <p:spPr>
          <a:xfrm>
            <a:off x="4250619" y="334047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2" name="Text Box 34">
            <a:extLst>
              <a:ext uri="{FF2B5EF4-FFF2-40B4-BE49-F238E27FC236}">
                <a16:creationId xmlns:a16="http://schemas.microsoft.com/office/drawing/2014/main" id="{0EA7797C-6901-EB40-8968-2DA96255F27E}"/>
              </a:ext>
            </a:extLst>
          </p:cNvPr>
          <p:cNvSpPr txBox="1"/>
          <p:nvPr/>
        </p:nvSpPr>
        <p:spPr>
          <a:xfrm>
            <a:off x="4046336" y="2741250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05" name="Text Box 34">
            <a:extLst>
              <a:ext uri="{FF2B5EF4-FFF2-40B4-BE49-F238E27FC236}">
                <a16:creationId xmlns:a16="http://schemas.microsoft.com/office/drawing/2014/main" id="{436F1EC4-90FD-4B46-B7E4-DA96B11B7F17}"/>
              </a:ext>
            </a:extLst>
          </p:cNvPr>
          <p:cNvSpPr txBox="1"/>
          <p:nvPr/>
        </p:nvSpPr>
        <p:spPr>
          <a:xfrm>
            <a:off x="4238797" y="4572982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10" name="Text Box 34">
            <a:extLst>
              <a:ext uri="{FF2B5EF4-FFF2-40B4-BE49-F238E27FC236}">
                <a16:creationId xmlns:a16="http://schemas.microsoft.com/office/drawing/2014/main" id="{F54EA832-3367-6041-BBA3-553DA1FCEEF7}"/>
              </a:ext>
            </a:extLst>
          </p:cNvPr>
          <p:cNvSpPr txBox="1"/>
          <p:nvPr/>
        </p:nvSpPr>
        <p:spPr>
          <a:xfrm>
            <a:off x="4122683" y="5072564"/>
            <a:ext cx="938005" cy="32571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宋体" charset="-122"/>
                <a:cs typeface="Times New Roman" charset="0"/>
              </a:rPr>
              <a:t>product</a:t>
            </a:r>
            <a:endParaRPr lang="en-US" sz="1400" dirty="0"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A9694A50-8DBB-924B-96A2-8793A51B0DAA}"/>
              </a:ext>
            </a:extLst>
          </p:cNvPr>
          <p:cNvSpPr/>
          <p:nvPr/>
        </p:nvSpPr>
        <p:spPr>
          <a:xfrm>
            <a:off x="298853" y="3599193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a typeface="宋体" charset="-122"/>
                <a:cs typeface="Times New Roman" charset="0"/>
              </a:rPr>
              <a:t>Release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F404DD82-475F-C64E-A634-1F5C593C83C1}"/>
              </a:ext>
            </a:extLst>
          </p:cNvPr>
          <p:cNvSpPr/>
          <p:nvPr/>
        </p:nvSpPr>
        <p:spPr>
          <a:xfrm>
            <a:off x="301967" y="4232016"/>
            <a:ext cx="2114442" cy="5194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ysClr val="windowText" lastClr="000000"/>
                </a:solidFill>
                <a:effectLst/>
                <a:ea typeface="宋体" charset="-122"/>
                <a:cs typeface="Times New Roman" charset="0"/>
              </a:rPr>
              <a:t>Track</a:t>
            </a:r>
            <a:endParaRPr lang="en-US" sz="1400" dirty="0">
              <a:solidFill>
                <a:sysClr val="windowText" lastClr="000000"/>
              </a:solidFill>
              <a:effectLst/>
              <a:ea typeface="宋体" charset="-122"/>
              <a:cs typeface="Times New Roman" charset="0"/>
            </a:endParaRP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1CBF7CC8-E71C-224B-AC61-732289DF2DDB}"/>
              </a:ext>
            </a:extLst>
          </p:cNvPr>
          <p:cNvCxnSpPr>
            <a:cxnSpLocks/>
            <a:stCxn id="147" idx="6"/>
            <a:endCxn id="87" idx="3"/>
          </p:cNvCxnSpPr>
          <p:nvPr/>
        </p:nvCxnSpPr>
        <p:spPr>
          <a:xfrm flipV="1">
            <a:off x="2413295" y="2845238"/>
            <a:ext cx="1052483" cy="10136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489F9FC9-0CD3-8345-9F51-197BAD4D1783}"/>
              </a:ext>
            </a:extLst>
          </p:cNvPr>
          <p:cNvCxnSpPr>
            <a:cxnSpLocks/>
            <a:stCxn id="149" idx="6"/>
            <a:endCxn id="59" idx="2"/>
          </p:cNvCxnSpPr>
          <p:nvPr/>
        </p:nvCxnSpPr>
        <p:spPr>
          <a:xfrm flipV="1">
            <a:off x="2416409" y="3335364"/>
            <a:ext cx="938881" cy="11563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E3490CD5-752E-4449-B128-BFE262A790AC}"/>
              </a:ext>
            </a:extLst>
          </p:cNvPr>
          <p:cNvCxnSpPr>
            <a:cxnSpLocks/>
            <a:stCxn id="147" idx="6"/>
            <a:endCxn id="60" idx="2"/>
          </p:cNvCxnSpPr>
          <p:nvPr/>
        </p:nvCxnSpPr>
        <p:spPr>
          <a:xfrm>
            <a:off x="2413295" y="3858918"/>
            <a:ext cx="941995" cy="100359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8071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Are We There Yet? </a:t>
            </a:r>
          </a:p>
        </p:txBody>
      </p:sp>
    </p:spTree>
    <p:extLst>
      <p:ext uri="{BB962C8B-B14F-4D97-AF65-F5344CB8AC3E}">
        <p14:creationId xmlns:p14="http://schemas.microsoft.com/office/powerpoint/2010/main" val="2657451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84394-53A4-EE43-8644-61AC51ABE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 How to Do Better for Extraction?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343F5B-5475-5B4C-8D76-0D8F2431B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7" y="2043113"/>
            <a:ext cx="9946434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Can we improve extraction precision to &gt;90%? </a:t>
            </a:r>
          </a:p>
          <a:p>
            <a:pPr lvl="1">
              <a:buFont typeface="Wingdings" charset="2"/>
              <a:buChar char="q"/>
            </a:pPr>
            <a:r>
              <a:rPr lang="en-US" sz="3200" dirty="0"/>
              <a:t>Combine zero-shot with distant supervision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Can we learn representations for semi-structured data to support various applications</a:t>
            </a:r>
          </a:p>
          <a:p>
            <a:pPr lvl="1">
              <a:buFont typeface="Wingdings" charset="2"/>
              <a:buChar char="q"/>
            </a:pPr>
            <a:r>
              <a:rPr lang="en-US" sz="3400" dirty="0"/>
              <a:t>Question answering, Search, Validation, as well as IE</a:t>
            </a: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3238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33304" cy="1450757"/>
          </a:xfrm>
        </p:spPr>
        <p:txBody>
          <a:bodyPr/>
          <a:lstStyle/>
          <a:p>
            <a:r>
              <a:rPr lang="en-US" dirty="0"/>
              <a:t>II. How to Align Relations for </a:t>
            </a:r>
            <a:r>
              <a:rPr lang="en-US" dirty="0" err="1"/>
              <a:t>OpenIE</a:t>
            </a:r>
            <a:r>
              <a:rPr lang="en-US" dirty="0"/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74A3F9-D805-714F-A274-DEEE94734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618" y="2706624"/>
            <a:ext cx="3884492" cy="35272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54B065-AAB7-DB41-B773-BF6C941748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23"/>
          <a:stretch/>
        </p:blipFill>
        <p:spPr>
          <a:xfrm>
            <a:off x="6351016" y="2706624"/>
            <a:ext cx="4775200" cy="33845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655F556-C173-BD4B-AA62-5C12C9C6FB20}"/>
              </a:ext>
            </a:extLst>
          </p:cNvPr>
          <p:cNvSpPr/>
          <p:nvPr/>
        </p:nvSpPr>
        <p:spPr>
          <a:xfrm>
            <a:off x="7354956" y="4797691"/>
            <a:ext cx="2461128" cy="405245"/>
          </a:xfrm>
          <a:prstGeom prst="rect">
            <a:avLst/>
          </a:prstGeom>
          <a:noFill/>
          <a:ln w="825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Google Shape;828;p81">
            <a:extLst>
              <a:ext uri="{FF2B5EF4-FFF2-40B4-BE49-F238E27FC236}">
                <a16:creationId xmlns:a16="http://schemas.microsoft.com/office/drawing/2014/main" id="{45A6FB46-E647-7E45-ABB0-DD55D5D2F8AC}"/>
              </a:ext>
            </a:extLst>
          </p:cNvPr>
          <p:cNvSpPr txBox="1"/>
          <p:nvPr/>
        </p:nvSpPr>
        <p:spPr>
          <a:xfrm>
            <a:off x="1555284" y="1900307"/>
            <a:ext cx="9570932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Are they the same relationship?—Important for </a:t>
            </a:r>
            <a:r>
              <a:rPr lang="en" sz="3200" dirty="0" err="1"/>
              <a:t>OpenIE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55373881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33304" cy="1450757"/>
          </a:xfrm>
        </p:spPr>
        <p:txBody>
          <a:bodyPr/>
          <a:lstStyle/>
          <a:p>
            <a:r>
              <a:rPr lang="en-US" dirty="0"/>
              <a:t>Relation Alignment—Intuition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0DA921-4935-7A4E-B7DB-EC8773E77616}"/>
              </a:ext>
            </a:extLst>
          </p:cNvPr>
          <p:cNvSpPr/>
          <p:nvPr/>
        </p:nvSpPr>
        <p:spPr>
          <a:xfrm>
            <a:off x="2444413" y="3188532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23885A-F07A-814F-9A3B-E5611CC6EE50}"/>
              </a:ext>
            </a:extLst>
          </p:cNvPr>
          <p:cNvSpPr/>
          <p:nvPr/>
        </p:nvSpPr>
        <p:spPr>
          <a:xfrm>
            <a:off x="4399769" y="3182486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6F254-F5C3-414B-BB44-9821826DADB6}"/>
              </a:ext>
            </a:extLst>
          </p:cNvPr>
          <p:cNvSpPr/>
          <p:nvPr/>
        </p:nvSpPr>
        <p:spPr>
          <a:xfrm>
            <a:off x="2444413" y="4135857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F6D267-BA93-8241-8A36-7F00C537F7F6}"/>
              </a:ext>
            </a:extLst>
          </p:cNvPr>
          <p:cNvSpPr/>
          <p:nvPr/>
        </p:nvSpPr>
        <p:spPr>
          <a:xfrm>
            <a:off x="4387440" y="4145134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4C98DD9-105B-6441-98CA-46D7FB0686D3}"/>
              </a:ext>
            </a:extLst>
          </p:cNvPr>
          <p:cNvSpPr/>
          <p:nvPr/>
        </p:nvSpPr>
        <p:spPr>
          <a:xfrm>
            <a:off x="1685676" y="2416994"/>
            <a:ext cx="638735" cy="604310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P2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FD058BF-0F2B-4A42-AD02-9DC10F167D50}"/>
              </a:ext>
            </a:extLst>
          </p:cNvPr>
          <p:cNvCxnSpPr>
            <a:stCxn id="12" idx="4"/>
            <a:endCxn id="14" idx="0"/>
          </p:cNvCxnSpPr>
          <p:nvPr/>
        </p:nvCxnSpPr>
        <p:spPr>
          <a:xfrm>
            <a:off x="2763781" y="3792841"/>
            <a:ext cx="0" cy="3430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4C62890-CE2B-A145-AB7C-DB71C7CB7279}"/>
              </a:ext>
            </a:extLst>
          </p:cNvPr>
          <p:cNvSpPr txBox="1"/>
          <p:nvPr/>
        </p:nvSpPr>
        <p:spPr>
          <a:xfrm>
            <a:off x="1850695" y="3721975"/>
            <a:ext cx="9474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“Full cast and crew”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56E263A-5849-6942-AE33-B11BC7431AB8}"/>
              </a:ext>
            </a:extLst>
          </p:cNvPr>
          <p:cNvCxnSpPr>
            <a:cxnSpLocks/>
            <a:stCxn id="12" idx="1"/>
            <a:endCxn id="16" idx="5"/>
          </p:cNvCxnSpPr>
          <p:nvPr/>
        </p:nvCxnSpPr>
        <p:spPr>
          <a:xfrm flipH="1" flipV="1">
            <a:off x="2230870" y="2932805"/>
            <a:ext cx="307085" cy="3442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4C29D5C-8801-4644-9A8E-ED7FCF00CFAB}"/>
              </a:ext>
            </a:extLst>
          </p:cNvPr>
          <p:cNvSpPr txBox="1"/>
          <p:nvPr/>
        </p:nvSpPr>
        <p:spPr>
          <a:xfrm>
            <a:off x="1672074" y="3116959"/>
            <a:ext cx="1080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“Cast:”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73891A-5728-504D-82B0-FF302724D1AF}"/>
              </a:ext>
            </a:extLst>
          </p:cNvPr>
          <p:cNvCxnSpPr>
            <a:cxnSpLocks/>
            <a:stCxn id="12" idx="6"/>
            <a:endCxn id="13" idx="2"/>
          </p:cNvCxnSpPr>
          <p:nvPr/>
        </p:nvCxnSpPr>
        <p:spPr>
          <a:xfrm flipV="1">
            <a:off x="3083149" y="3484641"/>
            <a:ext cx="1316621" cy="604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63DB63-E58D-F94B-BF54-5F315D53392F}"/>
              </a:ext>
            </a:extLst>
          </p:cNvPr>
          <p:cNvCxnSpPr>
            <a:cxnSpLocks/>
            <a:stCxn id="14" idx="6"/>
            <a:endCxn id="15" idx="2"/>
          </p:cNvCxnSpPr>
          <p:nvPr/>
        </p:nvCxnSpPr>
        <p:spPr>
          <a:xfrm>
            <a:off x="3083148" y="4438012"/>
            <a:ext cx="1304292" cy="9278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4017D12-B855-5F4A-BC86-37CFEB189F0D}"/>
              </a:ext>
            </a:extLst>
          </p:cNvPr>
          <p:cNvCxnSpPr>
            <a:cxnSpLocks/>
            <a:stCxn id="13" idx="4"/>
            <a:endCxn id="15" idx="0"/>
          </p:cNvCxnSpPr>
          <p:nvPr/>
        </p:nvCxnSpPr>
        <p:spPr>
          <a:xfrm flipH="1">
            <a:off x="4706808" y="3786796"/>
            <a:ext cx="12329" cy="3583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793576A-EA26-B64E-8857-472BE5BB4D1E}"/>
              </a:ext>
            </a:extLst>
          </p:cNvPr>
          <p:cNvSpPr txBox="1"/>
          <p:nvPr/>
        </p:nvSpPr>
        <p:spPr>
          <a:xfrm>
            <a:off x="4932634" y="3879647"/>
            <a:ext cx="8675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film.actor</a:t>
            </a:r>
            <a:endParaRPr lang="en-US" sz="105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96472A-197B-F84D-9448-83B6890A3881}"/>
              </a:ext>
            </a:extLst>
          </p:cNvPr>
          <p:cNvSpPr/>
          <p:nvPr/>
        </p:nvSpPr>
        <p:spPr>
          <a:xfrm>
            <a:off x="5038504" y="5085039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DBB368-86F3-9945-A698-FEC242E9524D}"/>
              </a:ext>
            </a:extLst>
          </p:cNvPr>
          <p:cNvSpPr txBox="1"/>
          <p:nvPr/>
        </p:nvSpPr>
        <p:spPr>
          <a:xfrm>
            <a:off x="5217731" y="4670040"/>
            <a:ext cx="10182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5BEBFE3-6F1D-6646-BBBD-55715CC83391}"/>
              </a:ext>
            </a:extLst>
          </p:cNvPr>
          <p:cNvCxnSpPr>
            <a:cxnSpLocks/>
            <a:stCxn id="25" idx="0"/>
            <a:endCxn id="15" idx="5"/>
          </p:cNvCxnSpPr>
          <p:nvPr/>
        </p:nvCxnSpPr>
        <p:spPr>
          <a:xfrm flipH="1" flipV="1">
            <a:off x="4932634" y="4660945"/>
            <a:ext cx="425237" cy="424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84C6EFA-6521-B642-9807-43591780C636}"/>
              </a:ext>
            </a:extLst>
          </p:cNvPr>
          <p:cNvSpPr/>
          <p:nvPr/>
        </p:nvSpPr>
        <p:spPr>
          <a:xfrm>
            <a:off x="5903814" y="3879647"/>
            <a:ext cx="101822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C39EC9F-6FAF-494D-AC12-03278FABC4AC}"/>
              </a:ext>
            </a:extLst>
          </p:cNvPr>
          <p:cNvSpPr/>
          <p:nvPr/>
        </p:nvSpPr>
        <p:spPr>
          <a:xfrm>
            <a:off x="3852312" y="5085039"/>
            <a:ext cx="638735" cy="60431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M2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3CB222-1105-F74E-A303-66E4AA1D0BBB}"/>
              </a:ext>
            </a:extLst>
          </p:cNvPr>
          <p:cNvSpPr txBox="1"/>
          <p:nvPr/>
        </p:nvSpPr>
        <p:spPr>
          <a:xfrm>
            <a:off x="3168241" y="4697793"/>
            <a:ext cx="10182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@</a:t>
            </a:r>
            <a:r>
              <a:rPr lang="en-US" sz="1050" dirty="0" err="1"/>
              <a:t>film.director</a:t>
            </a:r>
            <a:endParaRPr lang="en-US" sz="105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12BB118-0776-2C4F-9E29-231EA7B86F1A}"/>
              </a:ext>
            </a:extLst>
          </p:cNvPr>
          <p:cNvCxnSpPr>
            <a:cxnSpLocks/>
            <a:stCxn id="29" idx="0"/>
            <a:endCxn id="15" idx="3"/>
          </p:cNvCxnSpPr>
          <p:nvPr/>
        </p:nvCxnSpPr>
        <p:spPr>
          <a:xfrm flipV="1">
            <a:off x="4171679" y="4660945"/>
            <a:ext cx="309302" cy="424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5029318-CF0A-3F41-95DE-B7C9EA884A9B}"/>
              </a:ext>
            </a:extLst>
          </p:cNvPr>
          <p:cNvSpPr txBox="1"/>
          <p:nvPr/>
        </p:nvSpPr>
        <p:spPr>
          <a:xfrm>
            <a:off x="2388038" y="2437095"/>
            <a:ext cx="10967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/>
              <a:t>OpenIE</a:t>
            </a:r>
            <a:endParaRPr lang="en-US" sz="1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1D86EE-C858-174D-844F-F77B6F11B98D}"/>
              </a:ext>
            </a:extLst>
          </p:cNvPr>
          <p:cNvSpPr txBox="1"/>
          <p:nvPr/>
        </p:nvSpPr>
        <p:spPr>
          <a:xfrm>
            <a:off x="4506093" y="2447785"/>
            <a:ext cx="54373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KB</a:t>
            </a:r>
            <a:endParaRPr lang="en-US" sz="18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ABF795A-4474-214E-A108-A8F51541EE1B}"/>
              </a:ext>
            </a:extLst>
          </p:cNvPr>
          <p:cNvSpPr/>
          <p:nvPr/>
        </p:nvSpPr>
        <p:spPr>
          <a:xfrm>
            <a:off x="7956890" y="2836302"/>
            <a:ext cx="930031" cy="2045368"/>
          </a:xfrm>
          <a:prstGeom prst="ellipse">
            <a:avLst/>
          </a:prstGeom>
          <a:gradFill flip="none" rotWithShape="1">
            <a:gsLst>
              <a:gs pos="64000">
                <a:schemeClr val="accent1">
                  <a:tint val="66000"/>
                  <a:satMod val="160000"/>
                </a:schemeClr>
              </a:gs>
              <a:gs pos="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FF5405B-D97D-294D-89B4-30777CDFE23B}"/>
              </a:ext>
            </a:extLst>
          </p:cNvPr>
          <p:cNvCxnSpPr>
            <a:cxnSpLocks/>
          </p:cNvCxnSpPr>
          <p:nvPr/>
        </p:nvCxnSpPr>
        <p:spPr>
          <a:xfrm>
            <a:off x="7931087" y="3649301"/>
            <a:ext cx="100107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A98A6FE-E0C7-BE49-90B5-6F4639590F54}"/>
              </a:ext>
            </a:extLst>
          </p:cNvPr>
          <p:cNvCxnSpPr>
            <a:cxnSpLocks/>
          </p:cNvCxnSpPr>
          <p:nvPr/>
        </p:nvCxnSpPr>
        <p:spPr>
          <a:xfrm>
            <a:off x="7971428" y="4520164"/>
            <a:ext cx="9278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73C95B-AF2D-B34C-8DB8-DB83DCE963A6}"/>
              </a:ext>
            </a:extLst>
          </p:cNvPr>
          <p:cNvSpPr txBox="1"/>
          <p:nvPr/>
        </p:nvSpPr>
        <p:spPr>
          <a:xfrm>
            <a:off x="7440890" y="3203622"/>
            <a:ext cx="2069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Both entities known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41CFFF-2792-8F4C-9CCA-D941ACCD3902}"/>
              </a:ext>
            </a:extLst>
          </p:cNvPr>
          <p:cNvSpPr txBox="1"/>
          <p:nvPr/>
        </p:nvSpPr>
        <p:spPr>
          <a:xfrm>
            <a:off x="7440890" y="3884878"/>
            <a:ext cx="210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entity unknown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BE3BB2-1701-1743-9D97-B036954B7531}"/>
              </a:ext>
            </a:extLst>
          </p:cNvPr>
          <p:cNvSpPr txBox="1"/>
          <p:nvPr/>
        </p:nvSpPr>
        <p:spPr>
          <a:xfrm>
            <a:off x="7252100" y="4492072"/>
            <a:ext cx="2339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entities unknown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F93B57-F828-9B43-8E14-4F8F5BEA3EDE}"/>
              </a:ext>
            </a:extLst>
          </p:cNvPr>
          <p:cNvSpPr txBox="1"/>
          <p:nvPr/>
        </p:nvSpPr>
        <p:spPr>
          <a:xfrm>
            <a:off x="9896549" y="3786796"/>
            <a:ext cx="2078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Neighbor’s power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36BDA4B4-7C40-D64B-9710-C8E0244C1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96" r="24705" b="46745"/>
          <a:stretch/>
        </p:blipFill>
        <p:spPr>
          <a:xfrm>
            <a:off x="10383815" y="2141682"/>
            <a:ext cx="993019" cy="120632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C7CDE35-144E-F248-B45E-2EDDF44952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19" r="34981"/>
          <a:stretch/>
        </p:blipFill>
        <p:spPr>
          <a:xfrm>
            <a:off x="10383815" y="4499679"/>
            <a:ext cx="993019" cy="1202799"/>
          </a:xfrm>
          <a:prstGeom prst="rect">
            <a:avLst/>
          </a:prstGeom>
        </p:spPr>
      </p:pic>
      <p:sp>
        <p:nvSpPr>
          <p:cNvPr id="44" name="L-Shape 43">
            <a:extLst>
              <a:ext uri="{FF2B5EF4-FFF2-40B4-BE49-F238E27FC236}">
                <a16:creationId xmlns:a16="http://schemas.microsoft.com/office/drawing/2014/main" id="{76D65CB4-2DFA-3A4F-8EE4-FD9E9B1033B4}"/>
              </a:ext>
            </a:extLst>
          </p:cNvPr>
          <p:cNvSpPr/>
          <p:nvPr/>
        </p:nvSpPr>
        <p:spPr>
          <a:xfrm rot="19012827">
            <a:off x="9208242" y="3411543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-Shape 44">
            <a:extLst>
              <a:ext uri="{FF2B5EF4-FFF2-40B4-BE49-F238E27FC236}">
                <a16:creationId xmlns:a16="http://schemas.microsoft.com/office/drawing/2014/main" id="{DC1EFE87-4189-8644-A2A6-83AFC91C23B0}"/>
              </a:ext>
            </a:extLst>
          </p:cNvPr>
          <p:cNvSpPr/>
          <p:nvPr/>
        </p:nvSpPr>
        <p:spPr>
          <a:xfrm rot="19012827">
            <a:off x="9172752" y="4090035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65F3C7-FAA6-8148-A74E-B5448FDFD5C2}"/>
              </a:ext>
            </a:extLst>
          </p:cNvPr>
          <p:cNvSpPr txBox="1"/>
          <p:nvPr/>
        </p:nvSpPr>
        <p:spPr>
          <a:xfrm>
            <a:off x="390319" y="6444285"/>
            <a:ext cx="116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Zhang et al., </a:t>
            </a:r>
            <a:r>
              <a:rPr lang="en-US" dirty="0" err="1">
                <a:solidFill>
                  <a:schemeClr val="bg1"/>
                </a:solidFill>
              </a:rPr>
              <a:t>OpenKI</a:t>
            </a:r>
            <a:r>
              <a:rPr lang="en-US" dirty="0">
                <a:solidFill>
                  <a:schemeClr val="bg1"/>
                </a:solidFill>
              </a:rPr>
              <a:t>: Integrating Open Information Extraction and Knowledge Bases with Relation Inference, NAACL 2019.</a:t>
            </a:r>
          </a:p>
        </p:txBody>
      </p:sp>
    </p:spTree>
    <p:extLst>
      <p:ext uri="{BB962C8B-B14F-4D97-AF65-F5344CB8AC3E}">
        <p14:creationId xmlns:p14="http://schemas.microsoft.com/office/powerpoint/2010/main" val="130505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5" grpId="0" animBg="1"/>
      <p:bldP spid="26" grpId="0"/>
      <p:bldP spid="28" grpId="0"/>
      <p:bldP spid="29" grpId="0" animBg="1"/>
      <p:bldP spid="30" grpId="0"/>
      <p:bldP spid="35" grpId="0" animBg="1"/>
      <p:bldP spid="38" grpId="0"/>
      <p:bldP spid="39" grpId="0"/>
      <p:bldP spid="40" grpId="0"/>
      <p:bldP spid="41" grpId="0"/>
      <p:bldP spid="44" grpId="0" animBg="1"/>
      <p:bldP spid="4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C66E8-132D-2D42-8A18-5B735E62B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802" y="2857629"/>
            <a:ext cx="6359379" cy="201602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7278532B-29FA-DC47-905B-08570BBF8B7D}"/>
              </a:ext>
            </a:extLst>
          </p:cNvPr>
          <p:cNvSpPr/>
          <p:nvPr/>
        </p:nvSpPr>
        <p:spPr>
          <a:xfrm>
            <a:off x="10209897" y="2857629"/>
            <a:ext cx="930031" cy="2045368"/>
          </a:xfrm>
          <a:prstGeom prst="ellipse">
            <a:avLst/>
          </a:prstGeom>
          <a:gradFill flip="none" rotWithShape="1">
            <a:gsLst>
              <a:gs pos="64000">
                <a:schemeClr val="accent1">
                  <a:tint val="66000"/>
                  <a:satMod val="160000"/>
                </a:schemeClr>
              </a:gs>
              <a:gs pos="0">
                <a:schemeClr val="accent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7A8E05-B3A5-334A-BB03-816F6960A57F}"/>
              </a:ext>
            </a:extLst>
          </p:cNvPr>
          <p:cNvCxnSpPr>
            <a:cxnSpLocks/>
          </p:cNvCxnSpPr>
          <p:nvPr/>
        </p:nvCxnSpPr>
        <p:spPr>
          <a:xfrm>
            <a:off x="10184094" y="3670628"/>
            <a:ext cx="100107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180AD1-2491-7548-BF68-D0A6AF8C3DC7}"/>
              </a:ext>
            </a:extLst>
          </p:cNvPr>
          <p:cNvCxnSpPr>
            <a:cxnSpLocks/>
          </p:cNvCxnSpPr>
          <p:nvPr/>
        </p:nvCxnSpPr>
        <p:spPr>
          <a:xfrm>
            <a:off x="10224435" y="4541491"/>
            <a:ext cx="92784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F0CE96E-812D-4241-AAAF-34CEB54256E2}"/>
              </a:ext>
            </a:extLst>
          </p:cNvPr>
          <p:cNvSpPr txBox="1"/>
          <p:nvPr/>
        </p:nvSpPr>
        <p:spPr>
          <a:xfrm>
            <a:off x="10030359" y="3222671"/>
            <a:ext cx="1317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Both known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E425C-05C6-064B-BB5C-691FA88A0065}"/>
              </a:ext>
            </a:extLst>
          </p:cNvPr>
          <p:cNvSpPr txBox="1"/>
          <p:nvPr/>
        </p:nvSpPr>
        <p:spPr>
          <a:xfrm>
            <a:off x="9976571" y="3887432"/>
            <a:ext cx="1504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unknown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B385F-4CE8-0C44-AE6A-84E3D2B8143F}"/>
              </a:ext>
            </a:extLst>
          </p:cNvPr>
          <p:cNvSpPr txBox="1"/>
          <p:nvPr/>
        </p:nvSpPr>
        <p:spPr>
          <a:xfrm>
            <a:off x="9894537" y="4506016"/>
            <a:ext cx="1560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Both unknown</a:t>
            </a:r>
          </a:p>
        </p:txBody>
      </p:sp>
      <p:sp>
        <p:nvSpPr>
          <p:cNvPr id="16" name="L-Shape 15">
            <a:extLst>
              <a:ext uri="{FF2B5EF4-FFF2-40B4-BE49-F238E27FC236}">
                <a16:creationId xmlns:a16="http://schemas.microsoft.com/office/drawing/2014/main" id="{43EE4391-0F7B-984F-B6E4-D004BD4FF4FA}"/>
              </a:ext>
            </a:extLst>
          </p:cNvPr>
          <p:cNvSpPr/>
          <p:nvPr/>
        </p:nvSpPr>
        <p:spPr>
          <a:xfrm rot="19012827">
            <a:off x="11310419" y="3432870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-Shape 16">
            <a:extLst>
              <a:ext uri="{FF2B5EF4-FFF2-40B4-BE49-F238E27FC236}">
                <a16:creationId xmlns:a16="http://schemas.microsoft.com/office/drawing/2014/main" id="{48A92DB0-937B-3E40-83DE-D6BD455BC92D}"/>
              </a:ext>
            </a:extLst>
          </p:cNvPr>
          <p:cNvSpPr/>
          <p:nvPr/>
        </p:nvSpPr>
        <p:spPr>
          <a:xfrm rot="19012827">
            <a:off x="11274929" y="4111362"/>
            <a:ext cx="356647" cy="317147"/>
          </a:xfrm>
          <a:prstGeom prst="corner">
            <a:avLst>
              <a:gd name="adj1" fmla="val 18610"/>
              <a:gd name="adj2" fmla="val 199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F8301C-40D2-D145-B4A3-17350341E327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8998917" y="3187408"/>
            <a:ext cx="977654" cy="8846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ular Callout 20">
            <a:extLst>
              <a:ext uri="{FF2B5EF4-FFF2-40B4-BE49-F238E27FC236}">
                <a16:creationId xmlns:a16="http://schemas.microsoft.com/office/drawing/2014/main" id="{D45797CE-55B5-AF46-9766-02B2DB111BC8}"/>
              </a:ext>
            </a:extLst>
          </p:cNvPr>
          <p:cNvSpPr/>
          <p:nvPr/>
        </p:nvSpPr>
        <p:spPr>
          <a:xfrm>
            <a:off x="593889" y="4902998"/>
            <a:ext cx="1941921" cy="649390"/>
          </a:xfrm>
          <a:prstGeom prst="wedgeRectCallout">
            <a:avLst>
              <a:gd name="adj1" fmla="val 85432"/>
              <a:gd name="adj2" fmla="val -207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Consider neighbors help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FE92A94-59EE-204A-8619-894076DC4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764" y="29708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Relation Alignment—Results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111C47-B00F-9343-A410-499D7AFE7827}"/>
              </a:ext>
            </a:extLst>
          </p:cNvPr>
          <p:cNvSpPr txBox="1"/>
          <p:nvPr/>
        </p:nvSpPr>
        <p:spPr>
          <a:xfrm>
            <a:off x="390319" y="6444285"/>
            <a:ext cx="116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Zhang et al., </a:t>
            </a:r>
            <a:r>
              <a:rPr lang="en-US" dirty="0" err="1">
                <a:solidFill>
                  <a:schemeClr val="bg1"/>
                </a:solidFill>
              </a:rPr>
              <a:t>OpenKI</a:t>
            </a:r>
            <a:r>
              <a:rPr lang="en-US" dirty="0">
                <a:solidFill>
                  <a:schemeClr val="bg1"/>
                </a:solidFill>
              </a:rPr>
              <a:t>: Integrating Open Information Extraction and Knowledge Bases with Relation Inference, NAACL 2019.</a:t>
            </a:r>
          </a:p>
        </p:txBody>
      </p:sp>
      <p:sp>
        <p:nvSpPr>
          <p:cNvPr id="23" name="Rectangular Callout 22">
            <a:extLst>
              <a:ext uri="{FF2B5EF4-FFF2-40B4-BE49-F238E27FC236}">
                <a16:creationId xmlns:a16="http://schemas.microsoft.com/office/drawing/2014/main" id="{CC0F9DCE-0C89-E84E-B248-2DFAC1F6E6AB}"/>
              </a:ext>
            </a:extLst>
          </p:cNvPr>
          <p:cNvSpPr/>
          <p:nvPr/>
        </p:nvSpPr>
        <p:spPr>
          <a:xfrm>
            <a:off x="3644611" y="5440858"/>
            <a:ext cx="1941921" cy="649390"/>
          </a:xfrm>
          <a:prstGeom prst="wedgeRectCallout">
            <a:avLst>
              <a:gd name="adj1" fmla="val 72819"/>
              <a:gd name="adj2" fmla="val -28142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Still low MAP</a:t>
            </a:r>
          </a:p>
        </p:txBody>
      </p:sp>
    </p:spTree>
    <p:extLst>
      <p:ext uri="{BB962C8B-B14F-4D97-AF65-F5344CB8AC3E}">
        <p14:creationId xmlns:p14="http://schemas.microsoft.com/office/powerpoint/2010/main" val="11806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4111C47-B00F-9343-A410-499D7AFE7827}"/>
              </a:ext>
            </a:extLst>
          </p:cNvPr>
          <p:cNvSpPr txBox="1"/>
          <p:nvPr/>
        </p:nvSpPr>
        <p:spPr>
          <a:xfrm>
            <a:off x="390319" y="6444285"/>
            <a:ext cx="116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Zhang et al., </a:t>
            </a:r>
            <a:r>
              <a:rPr lang="en-US" dirty="0" err="1">
                <a:solidFill>
                  <a:schemeClr val="bg1"/>
                </a:solidFill>
              </a:rPr>
              <a:t>OpenKI</a:t>
            </a:r>
            <a:r>
              <a:rPr lang="en-US" dirty="0">
                <a:solidFill>
                  <a:schemeClr val="bg1"/>
                </a:solidFill>
              </a:rPr>
              <a:t>: Integrating Open Information Extraction and Knowledge Bases with Relation Inference, NAACL 2019.</a:t>
            </a:r>
          </a:p>
        </p:txBody>
      </p:sp>
      <p:pic>
        <p:nvPicPr>
          <p:cNvPr id="24" name="Content Placeholder 15">
            <a:extLst>
              <a:ext uri="{FF2B5EF4-FFF2-40B4-BE49-F238E27FC236}">
                <a16:creationId xmlns:a16="http://schemas.microsoft.com/office/drawing/2014/main" id="{08E5D691-7271-0B4B-8791-77D57F0D7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9276" y="205059"/>
            <a:ext cx="8146997" cy="6110248"/>
          </a:xfr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2BB54AEB-5B35-8D41-912D-855467DD79E4}"/>
              </a:ext>
            </a:extLst>
          </p:cNvPr>
          <p:cNvSpPr/>
          <p:nvPr/>
        </p:nvSpPr>
        <p:spPr>
          <a:xfrm>
            <a:off x="4134463" y="1022756"/>
            <a:ext cx="1340559" cy="1276181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Film.Genre</a:t>
            </a:r>
            <a:endParaRPr lang="en-US" sz="12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F71C26C-AE98-D645-B572-2B9C6C7691C1}"/>
              </a:ext>
            </a:extLst>
          </p:cNvPr>
          <p:cNvSpPr/>
          <p:nvPr/>
        </p:nvSpPr>
        <p:spPr>
          <a:xfrm>
            <a:off x="6182386" y="1304164"/>
            <a:ext cx="1801906" cy="994773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Film.Actor</a:t>
            </a:r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BBC931F-9509-5D4E-ABCB-1EA6C97B2186}"/>
              </a:ext>
            </a:extLst>
          </p:cNvPr>
          <p:cNvSpPr/>
          <p:nvPr/>
        </p:nvSpPr>
        <p:spPr>
          <a:xfrm>
            <a:off x="7411040" y="884178"/>
            <a:ext cx="1474695" cy="1952897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Film</a:t>
            </a:r>
          </a:p>
          <a:p>
            <a:pPr algn="ctr"/>
            <a:r>
              <a:rPr lang="en-US" dirty="0"/>
              <a:t>Writer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5787DD3-4D81-CB48-A384-82E6902048B0}"/>
              </a:ext>
            </a:extLst>
          </p:cNvPr>
          <p:cNvSpPr/>
          <p:nvPr/>
        </p:nvSpPr>
        <p:spPr>
          <a:xfrm>
            <a:off x="7288100" y="1022756"/>
            <a:ext cx="1592357" cy="202939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Film</a:t>
            </a:r>
          </a:p>
          <a:p>
            <a:pPr algn="ctr"/>
            <a:r>
              <a:rPr lang="en-US" dirty="0"/>
              <a:t>Director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74237F3-B479-B84A-903B-DAC90AC18DA0}"/>
              </a:ext>
            </a:extLst>
          </p:cNvPr>
          <p:cNvSpPr/>
          <p:nvPr/>
        </p:nvSpPr>
        <p:spPr>
          <a:xfrm>
            <a:off x="5314667" y="4732384"/>
            <a:ext cx="1002189" cy="802397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err="1"/>
              <a:t>Film.Actor</a:t>
            </a:r>
            <a:endParaRPr lang="en-US" sz="8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B4DD6D0-2A0C-BA49-BABA-8C37A405A095}"/>
              </a:ext>
            </a:extLst>
          </p:cNvPr>
          <p:cNvSpPr/>
          <p:nvPr/>
        </p:nvSpPr>
        <p:spPr>
          <a:xfrm>
            <a:off x="5549053" y="2837075"/>
            <a:ext cx="1154623" cy="894576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TV</a:t>
            </a:r>
          </a:p>
          <a:p>
            <a:pPr algn="ctr"/>
            <a:r>
              <a:rPr lang="en-US" dirty="0"/>
              <a:t>Writer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CB81B7A-B5EC-CC43-833F-FD4679386F95}"/>
              </a:ext>
            </a:extLst>
          </p:cNvPr>
          <p:cNvSpPr/>
          <p:nvPr/>
        </p:nvSpPr>
        <p:spPr>
          <a:xfrm>
            <a:off x="7450167" y="4840319"/>
            <a:ext cx="1068250" cy="44004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Producer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7F28359-99C4-D049-BDD3-7274FD829D89}"/>
              </a:ext>
            </a:extLst>
          </p:cNvPr>
          <p:cNvSpPr/>
          <p:nvPr/>
        </p:nvSpPr>
        <p:spPr>
          <a:xfrm>
            <a:off x="2756332" y="2076377"/>
            <a:ext cx="1319348" cy="1312850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Keywords/</a:t>
            </a:r>
          </a:p>
          <a:p>
            <a:pPr algn="ctr"/>
            <a:r>
              <a:rPr lang="en-US" sz="1200" dirty="0"/>
              <a:t>Themes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96EF30F-0F9E-7742-94A6-78F7D505EAB3}"/>
              </a:ext>
            </a:extLst>
          </p:cNvPr>
          <p:cNvSpPr/>
          <p:nvPr/>
        </p:nvSpPr>
        <p:spPr>
          <a:xfrm>
            <a:off x="7128924" y="3450995"/>
            <a:ext cx="1319348" cy="1017656"/>
          </a:xfrm>
          <a:prstGeom prst="ellipse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Rating</a:t>
            </a:r>
          </a:p>
        </p:txBody>
      </p:sp>
    </p:spTree>
    <p:extLst>
      <p:ext uri="{BB962C8B-B14F-4D97-AF65-F5344CB8AC3E}">
        <p14:creationId xmlns:p14="http://schemas.microsoft.com/office/powerpoint/2010/main" val="337032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84394-53A4-EE43-8644-61AC51ABE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220" y="286603"/>
            <a:ext cx="11450907" cy="1450757"/>
          </a:xfrm>
        </p:spPr>
        <p:txBody>
          <a:bodyPr/>
          <a:lstStyle/>
          <a:p>
            <a:r>
              <a:rPr lang="en-US" dirty="0"/>
              <a:t>III. How to Link Entities from Different Sources?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58B8A1-8462-1E4C-B46B-CEF25FC750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05" r="20200" b="31075"/>
          <a:stretch/>
        </p:blipFill>
        <p:spPr>
          <a:xfrm>
            <a:off x="2579647" y="2473337"/>
            <a:ext cx="2910565" cy="3392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055F0A-0770-BC4A-ACFA-9E3572D64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861" y="2473336"/>
            <a:ext cx="2369479" cy="33240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911A99-3861-6243-ABC6-39D3F229AA2E}"/>
              </a:ext>
            </a:extLst>
          </p:cNvPr>
          <p:cNvSpPr txBox="1"/>
          <p:nvPr/>
        </p:nvSpPr>
        <p:spPr>
          <a:xfrm>
            <a:off x="3360234" y="5955936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Aamir Khan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97CD62-E863-9046-A042-10E82E4B572D}"/>
              </a:ext>
            </a:extLst>
          </p:cNvPr>
          <p:cNvSpPr txBox="1"/>
          <p:nvPr/>
        </p:nvSpPr>
        <p:spPr>
          <a:xfrm>
            <a:off x="6367919" y="5955936"/>
            <a:ext cx="333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Mohammed Aamir Hussain Khan</a:t>
            </a:r>
            <a:endParaRPr lang="en-US" dirty="0"/>
          </a:p>
        </p:txBody>
      </p:sp>
      <p:sp>
        <p:nvSpPr>
          <p:cNvPr id="10" name="Google Shape;828;p81">
            <a:extLst>
              <a:ext uri="{FF2B5EF4-FFF2-40B4-BE49-F238E27FC236}">
                <a16:creationId xmlns:a16="http://schemas.microsoft.com/office/drawing/2014/main" id="{346F1D25-B0EF-A845-A8F5-0DC945EF8C09}"/>
              </a:ext>
            </a:extLst>
          </p:cNvPr>
          <p:cNvSpPr txBox="1"/>
          <p:nvPr/>
        </p:nvSpPr>
        <p:spPr>
          <a:xfrm>
            <a:off x="3762452" y="1781964"/>
            <a:ext cx="4667096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Are they the same person?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6147676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7D6DAE-99D2-8440-AA8D-5652A8E5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232" y="2205539"/>
            <a:ext cx="6349535" cy="40856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C9C6A5-9228-7242-8AE8-A98877AF786D}"/>
              </a:ext>
            </a:extLst>
          </p:cNvPr>
          <p:cNvSpPr txBox="1"/>
          <p:nvPr/>
        </p:nvSpPr>
        <p:spPr>
          <a:xfrm>
            <a:off x="1468268" y="6444064"/>
            <a:ext cx="8917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Zhu et al., Collective Multi-type Entity Alignment Between Knowledge Graphs, </a:t>
            </a:r>
            <a:r>
              <a:rPr lang="en-US" dirty="0" err="1">
                <a:solidFill>
                  <a:schemeClr val="bg1"/>
                </a:solidFill>
              </a:rPr>
              <a:t>WebConf</a:t>
            </a:r>
            <a:r>
              <a:rPr lang="en-US" dirty="0">
                <a:solidFill>
                  <a:schemeClr val="bg1"/>
                </a:solidFill>
              </a:rPr>
              <a:t> 2020.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7BE4E57-9208-D24D-81C2-FA74995BEDBA}"/>
              </a:ext>
            </a:extLst>
          </p:cNvPr>
          <p:cNvSpPr txBox="1">
            <a:spLocks/>
          </p:cNvSpPr>
          <p:nvPr/>
        </p:nvSpPr>
        <p:spPr>
          <a:xfrm>
            <a:off x="1136649" y="282885"/>
            <a:ext cx="10462166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Challenge 1. Thousands of Types</a:t>
            </a:r>
          </a:p>
        </p:txBody>
      </p:sp>
      <p:sp>
        <p:nvSpPr>
          <p:cNvPr id="12" name="Google Shape;828;p81">
            <a:extLst>
              <a:ext uri="{FF2B5EF4-FFF2-40B4-BE49-F238E27FC236}">
                <a16:creationId xmlns:a16="http://schemas.microsoft.com/office/drawing/2014/main" id="{2B5E4B9B-B267-7243-91EF-0C7362F3AFA1}"/>
              </a:ext>
            </a:extLst>
          </p:cNvPr>
          <p:cNvSpPr txBox="1"/>
          <p:nvPr/>
        </p:nvSpPr>
        <p:spPr>
          <a:xfrm>
            <a:off x="1166385" y="1753715"/>
            <a:ext cx="6736112" cy="8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Collective Multi-Type Entity Alignment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6834802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84394-53A4-EE43-8644-61AC51ABE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898" y="286603"/>
            <a:ext cx="10499336" cy="1450757"/>
          </a:xfrm>
        </p:spPr>
        <p:txBody>
          <a:bodyPr/>
          <a:lstStyle/>
          <a:p>
            <a:r>
              <a:rPr lang="en-US" dirty="0"/>
              <a:t>Challenge 2. Millions of Sources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343F5B-5475-5B4C-8D76-0D8F2431B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535" y="2005943"/>
            <a:ext cx="10919699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Data from different sources have different distributions</a:t>
            </a: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10B71E-40F0-184D-87E1-EC792EDD9B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2" r="776"/>
          <a:stretch/>
        </p:blipFill>
        <p:spPr>
          <a:xfrm>
            <a:off x="2642686" y="2616819"/>
            <a:ext cx="6657431" cy="35525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F42F71-95BA-D349-9FB8-0569D7AC0A9D}"/>
              </a:ext>
            </a:extLst>
          </p:cNvPr>
          <p:cNvSpPr txBox="1"/>
          <p:nvPr/>
        </p:nvSpPr>
        <p:spPr>
          <a:xfrm>
            <a:off x="5465802" y="2901176"/>
            <a:ext cx="10632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last.fm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9AACDC-2EA6-574A-8C0E-77F82755B930}"/>
              </a:ext>
            </a:extLst>
          </p:cNvPr>
          <p:cNvSpPr txBox="1"/>
          <p:nvPr/>
        </p:nvSpPr>
        <p:spPr>
          <a:xfrm>
            <a:off x="5129395" y="4393115"/>
            <a:ext cx="173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/>
              <a:t>MusicBrainz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507622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343F5B-5475-5B4C-8D76-0D8F2431B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535" y="2005943"/>
            <a:ext cx="10919699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Data from different sources have different distributions</a:t>
            </a: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EF66A96-D6B3-924A-9518-5B64992CD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479912"/>
              </p:ext>
            </p:extLst>
          </p:nvPr>
        </p:nvGraphicFramePr>
        <p:xfrm>
          <a:off x="1395142" y="2680656"/>
          <a:ext cx="9401716" cy="224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9229">
                  <a:extLst>
                    <a:ext uri="{9D8B030D-6E8A-4147-A177-3AD203B41FA5}">
                      <a16:colId xmlns:a16="http://schemas.microsoft.com/office/drawing/2014/main" val="4093834464"/>
                    </a:ext>
                  </a:extLst>
                </a:gridCol>
                <a:gridCol w="2185639">
                  <a:extLst>
                    <a:ext uri="{9D8B030D-6E8A-4147-A177-3AD203B41FA5}">
                      <a16:colId xmlns:a16="http://schemas.microsoft.com/office/drawing/2014/main" val="2263825457"/>
                    </a:ext>
                  </a:extLst>
                </a:gridCol>
                <a:gridCol w="2148468">
                  <a:extLst>
                    <a:ext uri="{9D8B030D-6E8A-4147-A177-3AD203B41FA5}">
                      <a16:colId xmlns:a16="http://schemas.microsoft.com/office/drawing/2014/main" val="187992420"/>
                    </a:ext>
                  </a:extLst>
                </a:gridCol>
                <a:gridCol w="2158380">
                  <a:extLst>
                    <a:ext uri="{9D8B030D-6E8A-4147-A177-3AD203B41FA5}">
                      <a16:colId xmlns:a16="http://schemas.microsoft.com/office/drawing/2014/main" val="4212678272"/>
                    </a:ext>
                  </a:extLst>
                </a:gridCol>
              </a:tblGrid>
              <a:tr h="747493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Settings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PR-AUC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163896"/>
                  </a:ext>
                </a:extLst>
              </a:tr>
              <a:tr h="74749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Track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Artist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Album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663537"/>
                  </a:ext>
                </a:extLst>
              </a:tr>
              <a:tr h="7474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Train on all 7 sources,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Apply on 4 of the 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6433220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A75A4367-3AF8-D347-81F1-533093C63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898" y="286603"/>
            <a:ext cx="10499336" cy="1450757"/>
          </a:xfrm>
        </p:spPr>
        <p:txBody>
          <a:bodyPr/>
          <a:lstStyle/>
          <a:p>
            <a:r>
              <a:rPr lang="en-US" dirty="0"/>
              <a:t>Challenge 2. Millions of Sources</a:t>
            </a:r>
          </a:p>
        </p:txBody>
      </p:sp>
    </p:spTree>
    <p:extLst>
      <p:ext uri="{BB962C8B-B14F-4D97-AF65-F5344CB8AC3E}">
        <p14:creationId xmlns:p14="http://schemas.microsoft.com/office/powerpoint/2010/main" val="198656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Media Products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5270" y="1983153"/>
            <a:ext cx="10252146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 Data</a:t>
            </a:r>
            <a:r>
              <a:rPr lang="en-US" sz="3200" dirty="0">
                <a:sym typeface="Wingdings" pitchFamily="2" charset="2"/>
              </a:rPr>
              <a:t> everywhere</a:t>
            </a:r>
            <a:endParaRPr lang="en-US" sz="3200" dirty="0"/>
          </a:p>
          <a:p>
            <a:pPr fontAlgn="base">
              <a:buFont typeface="Wingdings" charset="2"/>
              <a:buChar char="q"/>
            </a:pPr>
            <a:r>
              <a:rPr lang="en-US" sz="3200" dirty="0"/>
              <a:t>Key techniques</a:t>
            </a:r>
          </a:p>
          <a:p>
            <a:pPr fontAlgn="base"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/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r>
              <a:rPr lang="en-US" sz="3200" dirty="0"/>
              <a:t>Support ~20 Amazon Music applications; Live on Alexa QA</a:t>
            </a:r>
          </a:p>
          <a:p>
            <a:pPr marL="182880" lvl="2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 marL="274320" lvl="2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2800" dirty="0"/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A1DCC6D-EF90-7146-ADD0-2623CF72A78F}"/>
              </a:ext>
            </a:extLst>
          </p:cNvPr>
          <p:cNvGrpSpPr/>
          <p:nvPr/>
        </p:nvGrpSpPr>
        <p:grpSpPr>
          <a:xfrm>
            <a:off x="8118860" y="3706761"/>
            <a:ext cx="3081252" cy="572728"/>
            <a:chOff x="7610431" y="3470787"/>
            <a:chExt cx="3081252" cy="57272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DEA190-C42B-BB4E-9423-D7F473B548B4}"/>
                </a:ext>
              </a:extLst>
            </p:cNvPr>
            <p:cNvSpPr/>
            <p:nvPr/>
          </p:nvSpPr>
          <p:spPr>
            <a:xfrm>
              <a:off x="8534256" y="3470787"/>
              <a:ext cx="2157427" cy="57272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Fusion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861634E-75A1-B14C-AEA6-DA79FA49A287}"/>
                </a:ext>
              </a:extLst>
            </p:cNvPr>
            <p:cNvCxnSpPr>
              <a:cxnSpLocks/>
              <a:endCxn id="6" idx="1"/>
            </p:cNvCxnSpPr>
            <p:nvPr/>
          </p:nvCxnSpPr>
          <p:spPr>
            <a:xfrm flipV="1">
              <a:off x="7610431" y="3757151"/>
              <a:ext cx="923825" cy="4918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8200B12-A39A-F648-A2F5-F62E272DEE87}"/>
              </a:ext>
            </a:extLst>
          </p:cNvPr>
          <p:cNvGrpSpPr/>
          <p:nvPr/>
        </p:nvGrpSpPr>
        <p:grpSpPr>
          <a:xfrm>
            <a:off x="4036989" y="4262134"/>
            <a:ext cx="6069418" cy="1327505"/>
            <a:chOff x="3407403" y="4262134"/>
            <a:chExt cx="6069418" cy="1327505"/>
          </a:xfrm>
        </p:grpSpPr>
        <p:sp>
          <p:nvSpPr>
            <p:cNvPr id="18" name="Can 17">
              <a:extLst>
                <a:ext uri="{FF2B5EF4-FFF2-40B4-BE49-F238E27FC236}">
                  <a16:creationId xmlns:a16="http://schemas.microsoft.com/office/drawing/2014/main" id="{32B40E5C-F699-874C-97D4-81F46D6A2CC3}"/>
                </a:ext>
              </a:extLst>
            </p:cNvPr>
            <p:cNvSpPr/>
            <p:nvPr/>
          </p:nvSpPr>
          <p:spPr>
            <a:xfrm>
              <a:off x="5154334" y="4793226"/>
              <a:ext cx="2544325" cy="79641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/>
                <a:t>Product Graph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DC613C-E1B9-3D4A-9E0B-873E7C7FC46A}"/>
                </a:ext>
              </a:extLst>
            </p:cNvPr>
            <p:cNvCxnSpPr>
              <a:cxnSpLocks/>
            </p:cNvCxnSpPr>
            <p:nvPr/>
          </p:nvCxnSpPr>
          <p:spPr>
            <a:xfrm>
              <a:off x="9476821" y="4262134"/>
              <a:ext cx="0" cy="929298"/>
            </a:xfrm>
            <a:prstGeom prst="line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72CE547E-5867-B94C-A0B3-C2EFDC8FBA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28157" y="5191432"/>
              <a:ext cx="1748664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DB62DAC-28D8-1247-94ED-5FCF8FC76F92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3407404" y="5191433"/>
              <a:ext cx="1746930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BCC6819-0F3E-3341-89A2-63B1F6E97D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7403" y="4689448"/>
              <a:ext cx="0" cy="519339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AC7B9C2-BA71-4B4C-8A0D-65974AD6F0C7}"/>
              </a:ext>
            </a:extLst>
          </p:cNvPr>
          <p:cNvGrpSpPr/>
          <p:nvPr/>
        </p:nvGrpSpPr>
        <p:grpSpPr>
          <a:xfrm>
            <a:off x="524524" y="3872883"/>
            <a:ext cx="5470305" cy="1082575"/>
            <a:chOff x="-105062" y="3872883"/>
            <a:chExt cx="5470305" cy="108257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DDF821B-48AF-C646-8CA9-50D25F493914}"/>
                </a:ext>
              </a:extLst>
            </p:cNvPr>
            <p:cNvGrpSpPr/>
            <p:nvPr/>
          </p:nvGrpSpPr>
          <p:grpSpPr>
            <a:xfrm>
              <a:off x="2194104" y="4020164"/>
              <a:ext cx="3171139" cy="669283"/>
              <a:chOff x="2194104" y="4020164"/>
              <a:chExt cx="3171139" cy="66928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2DEC16-824C-1E4C-AC53-5230EA9C7D13}"/>
                  </a:ext>
                </a:extLst>
              </p:cNvPr>
              <p:cNvSpPr/>
              <p:nvPr/>
            </p:nvSpPr>
            <p:spPr>
              <a:xfrm>
                <a:off x="2194104" y="4114801"/>
                <a:ext cx="2230414" cy="574646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dirty="0"/>
                  <a:t>Extraction</a:t>
                </a:r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2BCF1414-42C2-CE42-AC46-510C5A7B6494}"/>
                  </a:ext>
                </a:extLst>
              </p:cNvPr>
              <p:cNvCxnSpPr>
                <a:cxnSpLocks/>
                <a:stCxn id="13" idx="3"/>
                <a:endCxn id="3" idx="1"/>
              </p:cNvCxnSpPr>
              <p:nvPr/>
            </p:nvCxnSpPr>
            <p:spPr>
              <a:xfrm flipV="1">
                <a:off x="4424518" y="4020164"/>
                <a:ext cx="940725" cy="381960"/>
              </a:xfrm>
              <a:prstGeom prst="straightConnector1">
                <a:avLst/>
              </a:prstGeom>
              <a:ln w="38100">
                <a:solidFill>
                  <a:schemeClr val="accent5">
                    <a:lumMod val="75000"/>
                  </a:schemeClr>
                </a:solidFill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8" name="Cloud 47">
              <a:extLst>
                <a:ext uri="{FF2B5EF4-FFF2-40B4-BE49-F238E27FC236}">
                  <a16:creationId xmlns:a16="http://schemas.microsoft.com/office/drawing/2014/main" id="{45BE410C-E4C9-DF48-94EA-5E26BA410C3E}"/>
                </a:ext>
              </a:extLst>
            </p:cNvPr>
            <p:cNvSpPr/>
            <p:nvPr/>
          </p:nvSpPr>
          <p:spPr>
            <a:xfrm>
              <a:off x="-105062" y="3872883"/>
              <a:ext cx="1676184" cy="1082575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i="1" dirty="0"/>
                <a:t>Web</a:t>
              </a:r>
              <a:endParaRPr lang="en-US" sz="2000" i="1" dirty="0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4B96758-AA26-514F-81FC-7C429F1F9DE6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>
              <a:off x="1571122" y="4402124"/>
              <a:ext cx="622982" cy="0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B7E4294-DF52-FC46-89C5-8D68470AF853}"/>
              </a:ext>
            </a:extLst>
          </p:cNvPr>
          <p:cNvGrpSpPr/>
          <p:nvPr/>
        </p:nvGrpSpPr>
        <p:grpSpPr>
          <a:xfrm>
            <a:off x="3036355" y="3028759"/>
            <a:ext cx="5082505" cy="1277769"/>
            <a:chOff x="3036355" y="3028759"/>
            <a:chExt cx="5082505" cy="1277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72305C3-892B-9647-A63B-9F3597514C28}"/>
                </a:ext>
              </a:extLst>
            </p:cNvPr>
            <p:cNvSpPr/>
            <p:nvPr/>
          </p:nvSpPr>
          <p:spPr>
            <a:xfrm>
              <a:off x="5994829" y="3733800"/>
              <a:ext cx="2124031" cy="5727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dirty="0"/>
                <a:t>Linkage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3D84BD9-65DE-F54B-968A-25375B673B1E}"/>
                </a:ext>
              </a:extLst>
            </p:cNvPr>
            <p:cNvCxnSpPr>
              <a:cxnSpLocks/>
              <a:stCxn id="45" idx="4"/>
              <a:endCxn id="3" idx="1"/>
            </p:cNvCxnSpPr>
            <p:nvPr/>
          </p:nvCxnSpPr>
          <p:spPr>
            <a:xfrm>
              <a:off x="4933674" y="3601411"/>
              <a:ext cx="1061155" cy="418753"/>
            </a:xfrm>
            <a:prstGeom prst="straightConnector1">
              <a:avLst/>
            </a:prstGeom>
            <a:ln w="3810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Can 42">
              <a:extLst>
                <a:ext uri="{FF2B5EF4-FFF2-40B4-BE49-F238E27FC236}">
                  <a16:creationId xmlns:a16="http://schemas.microsoft.com/office/drawing/2014/main" id="{8498045B-447D-CD40-BFC5-9BB2DD0927E0}"/>
                </a:ext>
              </a:extLst>
            </p:cNvPr>
            <p:cNvSpPr/>
            <p:nvPr/>
          </p:nvSpPr>
          <p:spPr>
            <a:xfrm>
              <a:off x="3036355" y="302875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4" name="Can 43">
              <a:extLst>
                <a:ext uri="{FF2B5EF4-FFF2-40B4-BE49-F238E27FC236}">
                  <a16:creationId xmlns:a16="http://schemas.microsoft.com/office/drawing/2014/main" id="{BEC76F73-B11D-AC47-9D2A-D3119F5CC0A0}"/>
                </a:ext>
              </a:extLst>
            </p:cNvPr>
            <p:cNvSpPr/>
            <p:nvPr/>
          </p:nvSpPr>
          <p:spPr>
            <a:xfrm>
              <a:off x="3328932" y="3153900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45" name="Can 44">
              <a:extLst>
                <a:ext uri="{FF2B5EF4-FFF2-40B4-BE49-F238E27FC236}">
                  <a16:creationId xmlns:a16="http://schemas.microsoft.com/office/drawing/2014/main" id="{14C8850F-3827-BC4E-936A-0AF03EA6BF62}"/>
                </a:ext>
              </a:extLst>
            </p:cNvPr>
            <p:cNvSpPr/>
            <p:nvPr/>
          </p:nvSpPr>
          <p:spPr>
            <a:xfrm>
              <a:off x="3680061" y="3241919"/>
              <a:ext cx="1253613" cy="718983"/>
            </a:xfrm>
            <a:prstGeom prst="can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600" dirty="0"/>
                <a:t>Sources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5CCE2A0-9CAC-D54B-95C9-C073A7707396}"/>
              </a:ext>
            </a:extLst>
          </p:cNvPr>
          <p:cNvSpPr txBox="1"/>
          <p:nvPr/>
        </p:nvSpPr>
        <p:spPr>
          <a:xfrm>
            <a:off x="5823308" y="3388250"/>
            <a:ext cx="2491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recall @ </a:t>
            </a:r>
            <a:r>
              <a:rPr lang="en-US" i="1" dirty="0" err="1"/>
              <a:t>prec</a:t>
            </a:r>
            <a:r>
              <a:rPr lang="en-US" i="1" dirty="0"/>
              <a:t>=99%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2F02AB-7C07-AE40-BC4C-D79C5ACF33C5}"/>
              </a:ext>
            </a:extLst>
          </p:cNvPr>
          <p:cNvSpPr txBox="1"/>
          <p:nvPr/>
        </p:nvSpPr>
        <p:spPr>
          <a:xfrm>
            <a:off x="4133508" y="1891259"/>
            <a:ext cx="2781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Heterogeneous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91B0467-74CC-BA42-B3DB-B8B42B995021}"/>
              </a:ext>
            </a:extLst>
          </p:cNvPr>
          <p:cNvSpPr txBox="1"/>
          <p:nvPr/>
        </p:nvSpPr>
        <p:spPr>
          <a:xfrm>
            <a:off x="2750889" y="471080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&gt;90% </a:t>
            </a:r>
            <a:r>
              <a:rPr lang="en-US" i="1" dirty="0" err="1"/>
              <a:t>prec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077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/>
      <p:bldP spid="6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343F5B-5475-5B4C-8D76-0D8F2431B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535" y="2005943"/>
            <a:ext cx="10919699" cy="433939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Data from different sources have different distributions</a:t>
            </a:r>
            <a:endParaRPr lang="en-US" sz="3000" dirty="0"/>
          </a:p>
          <a:p>
            <a:pPr>
              <a:buFont typeface="Wingdings" charset="2"/>
              <a:buChar char="q"/>
            </a:pPr>
            <a:endParaRPr lang="en-US" sz="3200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DEF66A96-D6B3-924A-9518-5B64992CD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380190"/>
              </p:ext>
            </p:extLst>
          </p:nvPr>
        </p:nvGraphicFramePr>
        <p:xfrm>
          <a:off x="1395142" y="2680656"/>
          <a:ext cx="9401716" cy="298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199">
                  <a:extLst>
                    <a:ext uri="{9D8B030D-6E8A-4147-A177-3AD203B41FA5}">
                      <a16:colId xmlns:a16="http://schemas.microsoft.com/office/drawing/2014/main" val="4093834464"/>
                    </a:ext>
                  </a:extLst>
                </a:gridCol>
                <a:gridCol w="2103864">
                  <a:extLst>
                    <a:ext uri="{9D8B030D-6E8A-4147-A177-3AD203B41FA5}">
                      <a16:colId xmlns:a16="http://schemas.microsoft.com/office/drawing/2014/main" val="2263825457"/>
                    </a:ext>
                  </a:extLst>
                </a:gridCol>
                <a:gridCol w="2059258">
                  <a:extLst>
                    <a:ext uri="{9D8B030D-6E8A-4147-A177-3AD203B41FA5}">
                      <a16:colId xmlns:a16="http://schemas.microsoft.com/office/drawing/2014/main" val="187992420"/>
                    </a:ext>
                  </a:extLst>
                </a:gridCol>
                <a:gridCol w="1987395">
                  <a:extLst>
                    <a:ext uri="{9D8B030D-6E8A-4147-A177-3AD203B41FA5}">
                      <a16:colId xmlns:a16="http://schemas.microsoft.com/office/drawing/2014/main" val="4212678272"/>
                    </a:ext>
                  </a:extLst>
                </a:gridCol>
              </a:tblGrid>
              <a:tr h="747493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Settings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PR-AUC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163896"/>
                  </a:ext>
                </a:extLst>
              </a:tr>
              <a:tr h="74749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Track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Artist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Album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4663537"/>
                  </a:ext>
                </a:extLst>
              </a:tr>
              <a:tr h="7474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Train on all 7 sources,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Apply on 4 of the 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6433220"/>
                  </a:ext>
                </a:extLst>
              </a:tr>
              <a:tr h="74749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Train on 3 sources,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Apply on the other 4 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0.763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0.913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0.806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60052724"/>
                  </a:ext>
                </a:extLst>
              </a:tr>
            </a:tbl>
          </a:graphicData>
        </a:graphic>
      </p:graphicFrame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37C7A814-8317-4F4A-BF29-47BEDC22C0DC}"/>
              </a:ext>
            </a:extLst>
          </p:cNvPr>
          <p:cNvSpPr/>
          <p:nvPr/>
        </p:nvSpPr>
        <p:spPr>
          <a:xfrm>
            <a:off x="5062653" y="5957261"/>
            <a:ext cx="6821163" cy="776159"/>
          </a:xfrm>
          <a:prstGeom prst="wedgeRectCallout">
            <a:avLst>
              <a:gd name="adj1" fmla="val -38966"/>
              <a:gd name="adj2" fmla="val -123447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Much lower PR-AUC, when training data unavailable from new sources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8964ECD-CE2F-A047-B4A9-95D444521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898" y="286603"/>
            <a:ext cx="10499336" cy="1450757"/>
          </a:xfrm>
        </p:spPr>
        <p:txBody>
          <a:bodyPr/>
          <a:lstStyle/>
          <a:p>
            <a:r>
              <a:rPr lang="en-US" dirty="0"/>
              <a:t>Challenge 2. Millions of Sources</a:t>
            </a:r>
          </a:p>
        </p:txBody>
      </p:sp>
    </p:spTree>
    <p:extLst>
      <p:ext uri="{BB962C8B-B14F-4D97-AF65-F5344CB8AC3E}">
        <p14:creationId xmlns:p14="http://schemas.microsoft.com/office/powerpoint/2010/main" val="15921387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69507" y="1842053"/>
            <a:ext cx="9960468" cy="4540460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3600" dirty="0"/>
              <a:t>We aim at harvesting knowledge from all semi-structured data on the web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We aim at </a:t>
            </a:r>
            <a:r>
              <a:rPr lang="en-US" sz="3600" dirty="0">
                <a:solidFill>
                  <a:srgbClr val="FF0000"/>
                </a:solidFill>
              </a:rPr>
              <a:t>high accuracy </a:t>
            </a:r>
            <a:r>
              <a:rPr lang="en-US" sz="3600" dirty="0"/>
              <a:t>and we are </a:t>
            </a:r>
            <a:r>
              <a:rPr lang="en-US" sz="3600" dirty="0">
                <a:solidFill>
                  <a:srgbClr val="FF0000"/>
                </a:solidFill>
              </a:rPr>
              <a:t>open</a:t>
            </a:r>
          </a:p>
          <a:p>
            <a:pPr>
              <a:buFont typeface="Wingdings" charset="2"/>
              <a:buChar char="q"/>
            </a:pPr>
            <a:r>
              <a:rPr lang="en-US" sz="3600" dirty="0"/>
              <a:t>Two new benchmark datasets</a:t>
            </a:r>
          </a:p>
          <a:p>
            <a:pPr lvl="1">
              <a:buFont typeface="Wingdings" charset="2"/>
              <a:buChar char="q"/>
            </a:pPr>
            <a:r>
              <a:rPr lang="en-US" sz="3400" dirty="0"/>
              <a:t>Extended SWDE benchmark:</a:t>
            </a:r>
            <a:br>
              <a:rPr lang="en-US" sz="3400" dirty="0"/>
            </a:br>
            <a:r>
              <a:rPr lang="en-US" sz="3000" dirty="0">
                <a:hlinkClick r:id="rId2"/>
              </a:rPr>
              <a:t>https://homes.cs.washington.edu/lockardc/expanded_swde.html</a:t>
            </a:r>
            <a:endParaRPr lang="en-US" sz="3000" dirty="0"/>
          </a:p>
          <a:p>
            <a:pPr lvl="1">
              <a:buFont typeface="Wingdings" charset="2"/>
              <a:buChar char="q"/>
            </a:pPr>
            <a:r>
              <a:rPr lang="en-US" sz="3400" dirty="0"/>
              <a:t>DI2KG Challenge: </a:t>
            </a:r>
            <a:r>
              <a:rPr lang="en-US" sz="2800" u="sng" dirty="0">
                <a:hlinkClick r:id="rId3"/>
              </a:rPr>
              <a:t>http://di2kg.dia.uniroma3.it/#challenge</a:t>
            </a:r>
            <a:endParaRPr lang="en-US" sz="2800" u="sng" dirty="0"/>
          </a:p>
          <a:p>
            <a:pPr marL="201168" lvl="1" indent="0">
              <a:buNone/>
            </a:pPr>
            <a:endParaRPr lang="en-US" sz="3400" dirty="0"/>
          </a:p>
          <a:p>
            <a:pPr lvl="1">
              <a:buFont typeface="Wingdings" charset="2"/>
              <a:buChar char="q"/>
            </a:pPr>
            <a:endParaRPr lang="en-US" sz="3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219" y="282272"/>
            <a:ext cx="10784844" cy="1450757"/>
          </a:xfrm>
        </p:spPr>
        <p:txBody>
          <a:bodyPr/>
          <a:lstStyle/>
          <a:p>
            <a:r>
              <a:rPr lang="en-US" dirty="0"/>
              <a:t>Take </a:t>
            </a:r>
            <a:r>
              <a:rPr lang="en-US" dirty="0" err="1"/>
              <a:t>Aways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976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051" y="3089548"/>
            <a:ext cx="10058400" cy="111042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Thank You!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8EDB1A8-FB2F-5947-9F39-6D21CC9858F3}"/>
              </a:ext>
            </a:extLst>
          </p:cNvPr>
          <p:cNvSpPr txBox="1">
            <a:spLocks/>
          </p:cNvSpPr>
          <p:nvPr/>
        </p:nvSpPr>
        <p:spPr>
          <a:xfrm>
            <a:off x="1100051" y="4455619"/>
            <a:ext cx="10058400" cy="156780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rgbClr val="FF0000"/>
                </a:solidFill>
              </a:rPr>
              <a:t>Questions?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3CA913-BA7E-C646-AC49-6AF51AF41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655" y="390392"/>
            <a:ext cx="2061191" cy="244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80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575609" cy="1450757"/>
          </a:xfrm>
        </p:spPr>
        <p:txBody>
          <a:bodyPr>
            <a:normAutofit/>
          </a:bodyPr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0A1F30E-17F8-F343-8AFD-EC5F70852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FD564DDD-70B7-9440-B436-549CC9EBD8D0}"/>
              </a:ext>
            </a:extLst>
          </p:cNvPr>
          <p:cNvSpPr txBox="1"/>
          <p:nvPr/>
        </p:nvSpPr>
        <p:spPr>
          <a:xfrm>
            <a:off x="4876800" y="6441776"/>
            <a:ext cx="23504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Amazon Confidential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CDAD2AD-FBBD-5A46-90DF-F8E14AEF9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291" y="1798962"/>
            <a:ext cx="9374528" cy="505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4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307851" y="1988931"/>
            <a:ext cx="9964753" cy="4339399"/>
          </a:xfrm>
        </p:spPr>
        <p:txBody>
          <a:bodyPr>
            <a:normAutofit fontScale="92500" lnSpcReduction="10000"/>
          </a:bodyPr>
          <a:lstStyle/>
          <a:p>
            <a:pPr fontAlgn="base">
              <a:buFont typeface="Wingdings" charset="2"/>
              <a:buChar char="q"/>
            </a:pPr>
            <a:r>
              <a:rPr lang="en-US" sz="3200" dirty="0"/>
              <a:t>Main challenge:                                Data everywhere</a:t>
            </a:r>
          </a:p>
          <a:p>
            <a:pPr marL="0" indent="0" fontAlgn="base">
              <a:buNone/>
            </a:pPr>
            <a:r>
              <a:rPr lang="en-US" sz="3200" dirty="0" err="1">
                <a:solidFill>
                  <a:schemeClr val="bg1"/>
                </a:solidFill>
              </a:rPr>
              <a:t>niques</a:t>
            </a:r>
            <a:endParaRPr lang="en-US" sz="3200" dirty="0">
              <a:solidFill>
                <a:schemeClr val="bg1"/>
              </a:solidFill>
            </a:endParaRPr>
          </a:p>
          <a:p>
            <a:pPr fontAlgn="base"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0" lvl="1" indent="0" fontAlgn="base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91440" lvl="1" indent="-91440" fontAlgn="base">
              <a:spcBef>
                <a:spcPts val="1200"/>
              </a:spcBef>
              <a:spcAft>
                <a:spcPts val="200"/>
              </a:spcAft>
              <a:buSzPct val="100000"/>
              <a:buFont typeface="Wingdings" charset="2"/>
              <a:buChar char="q"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e on Alexa Shopping, Detail Page, and Amazon Search 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buFont typeface="Wingdings" charset="2"/>
              <a:buChar char="q"/>
            </a:pPr>
            <a:endParaRPr lang="en-US" sz="3200" dirty="0"/>
          </a:p>
          <a:p>
            <a:pPr lvl="1">
              <a:buFont typeface="Wingdings" charset="2"/>
              <a:buChar char="q"/>
            </a:pPr>
            <a:endParaRPr lang="en-US" sz="3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417D1-63F7-6B47-82DB-BECD055D3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547" y="225001"/>
            <a:ext cx="1408891" cy="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85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00C5887C-0957-1B46-960A-89E57F4F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929" y="1818916"/>
            <a:ext cx="12321304" cy="4326701"/>
          </a:xfrm>
          <a:prstGeom prst="rect">
            <a:avLst/>
          </a:prstGeom>
        </p:spPr>
      </p:pic>
      <p:sp>
        <p:nvSpPr>
          <p:cNvPr id="5" name="Frame 4">
            <a:extLst>
              <a:ext uri="{FF2B5EF4-FFF2-40B4-BE49-F238E27FC236}">
                <a16:creationId xmlns:a16="http://schemas.microsoft.com/office/drawing/2014/main" id="{D8583CAD-53AD-0F4A-9F83-8B428888ABE9}"/>
              </a:ext>
            </a:extLst>
          </p:cNvPr>
          <p:cNvSpPr/>
          <p:nvPr/>
        </p:nvSpPr>
        <p:spPr>
          <a:xfrm>
            <a:off x="8597353" y="2851940"/>
            <a:ext cx="3250018" cy="1981317"/>
          </a:xfrm>
          <a:prstGeom prst="frame">
            <a:avLst>
              <a:gd name="adj1" fmla="val 5665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D4221D4-3EF9-E949-810B-F5B8BB15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1094721" cy="1450757"/>
          </a:xfrm>
        </p:spPr>
        <p:txBody>
          <a:bodyPr/>
          <a:lstStyle/>
          <a:p>
            <a:r>
              <a:rPr lang="en-US" dirty="0"/>
              <a:t>Product Graph for Retail Products</a:t>
            </a:r>
          </a:p>
        </p:txBody>
      </p:sp>
    </p:spTree>
    <p:extLst>
      <p:ext uri="{BB962C8B-B14F-4D97-AF65-F5344CB8AC3E}">
        <p14:creationId xmlns:p14="http://schemas.microsoft.com/office/powerpoint/2010/main" val="102310742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66014</TotalTime>
  <Words>2727</Words>
  <Application>Microsoft Macintosh PowerPoint</Application>
  <PresentationFormat>Widescreen</PresentationFormat>
  <Paragraphs>787</Paragraphs>
  <Slides>62</Slides>
  <Notes>15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Arial</vt:lpstr>
      <vt:lpstr>Calibri</vt:lpstr>
      <vt:lpstr>Calibri Light</vt:lpstr>
      <vt:lpstr>Times New Roman</vt:lpstr>
      <vt:lpstr>Wingdings</vt:lpstr>
      <vt:lpstr>Retrospect</vt:lpstr>
      <vt:lpstr>Ceres: Harvesting Knowledge from Semi-Structured Web</vt:lpstr>
      <vt:lpstr>Product Graph</vt:lpstr>
      <vt:lpstr>Knowledge Graph Example for 2 Songs</vt:lpstr>
      <vt:lpstr>Product Graph Example for 2 Songs</vt:lpstr>
      <vt:lpstr>Product Graph Example for 2 Songs</vt:lpstr>
      <vt:lpstr>Product Graph for Media Products</vt:lpstr>
      <vt:lpstr>Product Graph for Retail Products</vt:lpstr>
      <vt:lpstr>Product Graph for Retail Products</vt:lpstr>
      <vt:lpstr>Product Graph for Retail Products</vt:lpstr>
      <vt:lpstr>Product Graph for Retail Products</vt:lpstr>
      <vt:lpstr>Today’s Talk: Ceres Web Extraction</vt:lpstr>
      <vt:lpstr>Why Extraction from  Semi-Structured Websites?</vt:lpstr>
      <vt:lpstr>Example Semi-Structured Websites</vt:lpstr>
      <vt:lpstr>Big Promise from Semi-Structured Data</vt:lpstr>
      <vt:lpstr>Opportunities from Semi-Structured Data</vt:lpstr>
      <vt:lpstr>Opportunities from Semi-Structured Data</vt:lpstr>
      <vt:lpstr>Opportunities from Semi-Structured Data</vt:lpstr>
      <vt:lpstr>Opportunities from Semi-Structured Data</vt:lpstr>
      <vt:lpstr>Where Were We in Extraction?</vt:lpstr>
      <vt:lpstr>Why Is It Hard to Extract Knowledge from Semi-Structured Web</vt:lpstr>
      <vt:lpstr>Different Formats on the Same Website</vt:lpstr>
      <vt:lpstr>Why Is It Hard to Extract Knowledge from Semi-Structured Web</vt:lpstr>
      <vt:lpstr>Different Formats from Different Websites</vt:lpstr>
      <vt:lpstr>Why Is It Hard to Extract Knowledge from Semi-Structured Web</vt:lpstr>
      <vt:lpstr>Can We Get the Whole Iceberg?</vt:lpstr>
      <vt:lpstr>Clue 1. Site-Wide Commonality</vt:lpstr>
      <vt:lpstr>Clue 1. Site-Wide Commonality</vt:lpstr>
      <vt:lpstr>Ceres: Automatic Knowledge Extraction</vt:lpstr>
      <vt:lpstr>Ceres: Automatic Knowledge Extraction</vt:lpstr>
      <vt:lpstr>Ceres: Automatic Knowledge Extraction</vt:lpstr>
      <vt:lpstr>Clue 2. Layout on the Page</vt:lpstr>
      <vt:lpstr>OpenCeres: OpenIE Knowledge Extraction</vt:lpstr>
      <vt:lpstr>OpenCeres: OpenIE Knowledge Extraction</vt:lpstr>
      <vt:lpstr>OpenCeres: OpenIE Knowledge Extraction</vt:lpstr>
      <vt:lpstr>Clue 3. Visual Patterns</vt:lpstr>
      <vt:lpstr>ZeroShotCeres: Zero-Shot Relation Extraction on  New Domains</vt:lpstr>
      <vt:lpstr>How to Do Zero-Shot Extraction from Semi-Structured Websites? </vt:lpstr>
      <vt:lpstr>Key Tech: GNN w. Page Layout Graph</vt:lpstr>
      <vt:lpstr>Text Field Features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Training</vt:lpstr>
      <vt:lpstr>Are We There Yet? </vt:lpstr>
      <vt:lpstr>I. How to Do Better for Extraction?</vt:lpstr>
      <vt:lpstr>II. How to Align Relations for OpenIE?</vt:lpstr>
      <vt:lpstr>Relation Alignment—Intuition</vt:lpstr>
      <vt:lpstr>Relation Alignment—Results</vt:lpstr>
      <vt:lpstr>PowerPoint Presentation</vt:lpstr>
      <vt:lpstr>III. How to Link Entities from Different Sources?</vt:lpstr>
      <vt:lpstr>PowerPoint Presentation</vt:lpstr>
      <vt:lpstr>Challenge 2. Millions of Sources</vt:lpstr>
      <vt:lpstr>Challenge 2. Millions of Sources</vt:lpstr>
      <vt:lpstr>Challenge 2. Millions of Sources</vt:lpstr>
      <vt:lpstr>Take Aways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Amazon Product Graph</dc:title>
  <dc:creator>Microsoft Office User</dc:creator>
  <cp:lastModifiedBy>Xin Luna Dong</cp:lastModifiedBy>
  <cp:revision>472</cp:revision>
  <cp:lastPrinted>2020-01-24T05:21:23Z</cp:lastPrinted>
  <dcterms:created xsi:type="dcterms:W3CDTF">2016-09-20T15:19:06Z</dcterms:created>
  <dcterms:modified xsi:type="dcterms:W3CDTF">2020-10-22T06:07:30Z</dcterms:modified>
</cp:coreProperties>
</file>