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58" r:id="rId1"/>
    <p:sldMasterId id="2147483706" r:id="rId2"/>
    <p:sldMasterId id="2147483718" r:id="rId3"/>
  </p:sldMasterIdLst>
  <p:notesMasterIdLst>
    <p:notesMasterId r:id="rId108"/>
  </p:notesMasterIdLst>
  <p:handoutMasterIdLst>
    <p:handoutMasterId r:id="rId109"/>
  </p:handoutMasterIdLst>
  <p:sldIdLst>
    <p:sldId id="259" r:id="rId4"/>
    <p:sldId id="1551" r:id="rId5"/>
    <p:sldId id="2006" r:id="rId6"/>
    <p:sldId id="2007" r:id="rId7"/>
    <p:sldId id="2020" r:id="rId8"/>
    <p:sldId id="2039" r:id="rId9"/>
    <p:sldId id="2073" r:id="rId10"/>
    <p:sldId id="2041" r:id="rId11"/>
    <p:sldId id="2040" r:id="rId12"/>
    <p:sldId id="2045" r:id="rId13"/>
    <p:sldId id="1929" r:id="rId14"/>
    <p:sldId id="2074" r:id="rId15"/>
    <p:sldId id="2042" r:id="rId16"/>
    <p:sldId id="2047" r:id="rId17"/>
    <p:sldId id="2046" r:id="rId18"/>
    <p:sldId id="2075" r:id="rId19"/>
    <p:sldId id="2077" r:id="rId20"/>
    <p:sldId id="2076" r:id="rId21"/>
    <p:sldId id="2079" r:id="rId22"/>
    <p:sldId id="2080" r:id="rId23"/>
    <p:sldId id="2048" r:id="rId24"/>
    <p:sldId id="2049" r:id="rId25"/>
    <p:sldId id="2058" r:id="rId26"/>
    <p:sldId id="2059" r:id="rId27"/>
    <p:sldId id="2060" r:id="rId28"/>
    <p:sldId id="2061" r:id="rId29"/>
    <p:sldId id="2050" r:id="rId30"/>
    <p:sldId id="2051" r:id="rId31"/>
    <p:sldId id="2052" r:id="rId32"/>
    <p:sldId id="2053" r:id="rId33"/>
    <p:sldId id="2054" r:id="rId34"/>
    <p:sldId id="2055" r:id="rId35"/>
    <p:sldId id="2056" r:id="rId36"/>
    <p:sldId id="2082" r:id="rId37"/>
    <p:sldId id="2062" r:id="rId38"/>
    <p:sldId id="2063" r:id="rId39"/>
    <p:sldId id="2064" r:id="rId40"/>
    <p:sldId id="2065" r:id="rId41"/>
    <p:sldId id="2066" r:id="rId42"/>
    <p:sldId id="2067" r:id="rId43"/>
    <p:sldId id="2068" r:id="rId44"/>
    <p:sldId id="2069" r:id="rId45"/>
    <p:sldId id="2070" r:id="rId46"/>
    <p:sldId id="2083" r:id="rId47"/>
    <p:sldId id="2071" r:id="rId48"/>
    <p:sldId id="2072" r:id="rId49"/>
    <p:sldId id="2084" r:id="rId50"/>
    <p:sldId id="2085" r:id="rId51"/>
    <p:sldId id="2086" r:id="rId52"/>
    <p:sldId id="2087" r:id="rId53"/>
    <p:sldId id="2088" r:id="rId54"/>
    <p:sldId id="2089" r:id="rId55"/>
    <p:sldId id="2090" r:id="rId56"/>
    <p:sldId id="2091" r:id="rId57"/>
    <p:sldId id="2092" r:id="rId58"/>
    <p:sldId id="2093" r:id="rId59"/>
    <p:sldId id="2094" r:id="rId60"/>
    <p:sldId id="2095" r:id="rId61"/>
    <p:sldId id="2096" r:id="rId62"/>
    <p:sldId id="2097" r:id="rId63"/>
    <p:sldId id="2098" r:id="rId64"/>
    <p:sldId id="2099" r:id="rId65"/>
    <p:sldId id="2100" r:id="rId66"/>
    <p:sldId id="2143" r:id="rId67"/>
    <p:sldId id="2101" r:id="rId68"/>
    <p:sldId id="2102" r:id="rId69"/>
    <p:sldId id="2103" r:id="rId70"/>
    <p:sldId id="2104" r:id="rId71"/>
    <p:sldId id="2105" r:id="rId72"/>
    <p:sldId id="2106" r:id="rId73"/>
    <p:sldId id="2107" r:id="rId74"/>
    <p:sldId id="2108" r:id="rId75"/>
    <p:sldId id="2109" r:id="rId76"/>
    <p:sldId id="2110" r:id="rId77"/>
    <p:sldId id="2111" r:id="rId78"/>
    <p:sldId id="2112" r:id="rId79"/>
    <p:sldId id="2113" r:id="rId80"/>
    <p:sldId id="2114" r:id="rId81"/>
    <p:sldId id="2115" r:id="rId82"/>
    <p:sldId id="2116" r:id="rId83"/>
    <p:sldId id="2117" r:id="rId84"/>
    <p:sldId id="2118" r:id="rId85"/>
    <p:sldId id="2119" r:id="rId86"/>
    <p:sldId id="2120" r:id="rId87"/>
    <p:sldId id="2121" r:id="rId88"/>
    <p:sldId id="2122" r:id="rId89"/>
    <p:sldId id="2123" r:id="rId90"/>
    <p:sldId id="2124" r:id="rId91"/>
    <p:sldId id="2125" r:id="rId92"/>
    <p:sldId id="2126" r:id="rId93"/>
    <p:sldId id="2127" r:id="rId94"/>
    <p:sldId id="2128" r:id="rId95"/>
    <p:sldId id="2129" r:id="rId96"/>
    <p:sldId id="2130" r:id="rId97"/>
    <p:sldId id="2131" r:id="rId98"/>
    <p:sldId id="2132" r:id="rId99"/>
    <p:sldId id="2133" r:id="rId100"/>
    <p:sldId id="2134" r:id="rId101"/>
    <p:sldId id="2135" r:id="rId102"/>
    <p:sldId id="2136" r:id="rId103"/>
    <p:sldId id="2137" r:id="rId104"/>
    <p:sldId id="2139" r:id="rId105"/>
    <p:sldId id="2140" r:id="rId106"/>
    <p:sldId id="2141" r:id="rId107"/>
  </p:sldIdLst>
  <p:sldSz cx="9144000" cy="6858000" type="screen4x3"/>
  <p:notesSz cx="6934200" cy="9220200"/>
  <p:custDataLst>
    <p:tags r:id="rId1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00FF"/>
    <a:srgbClr val="0000E0"/>
    <a:srgbClr val="FF33CC"/>
    <a:srgbClr val="92D050"/>
    <a:srgbClr val="99C000"/>
    <a:srgbClr val="CC3300"/>
    <a:srgbClr val="99CC00"/>
    <a:srgbClr val="FFFF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79" autoAdjust="0"/>
    <p:restoredTop sz="94660"/>
  </p:normalViewPr>
  <p:slideViewPr>
    <p:cSldViewPr>
      <p:cViewPr varScale="1">
        <p:scale>
          <a:sx n="111" d="100"/>
          <a:sy n="111" d="100"/>
        </p:scale>
        <p:origin x="-9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7460"/>
    </p:cViewPr>
  </p:sorterViewPr>
  <p:notesViewPr>
    <p:cSldViewPr>
      <p:cViewPr varScale="1">
        <p:scale>
          <a:sx n="103" d="100"/>
          <a:sy n="103" d="100"/>
        </p:scale>
        <p:origin x="-2502" y="-108"/>
      </p:cViewPr>
      <p:guideLst>
        <p:guide orient="horz" pos="2904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8" Type="http://schemas.openxmlformats.org/officeDocument/2006/relationships/notesMaster" Target="notesMasters/notesMaster1.xml"/><Relationship Id="rId109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110" Type="http://schemas.openxmlformats.org/officeDocument/2006/relationships/printerSettings" Target="printerSettings/printerSettings1.bin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111" Type="http://schemas.openxmlformats.org/officeDocument/2006/relationships/tags" Target="tags/tag1.xml"/><Relationship Id="rId112" Type="http://schemas.openxmlformats.org/officeDocument/2006/relationships/presProps" Target="presProps.xml"/><Relationship Id="rId113" Type="http://schemas.openxmlformats.org/officeDocument/2006/relationships/viewProps" Target="viewProps.xml"/><Relationship Id="rId114" Type="http://schemas.openxmlformats.org/officeDocument/2006/relationships/theme" Target="theme/theme1.xml"/><Relationship Id="rId115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100" Type="http://schemas.openxmlformats.org/officeDocument/2006/relationships/slide" Target="slides/slide97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0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58238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A9E82F8F-F87B-4DD9-8F3C-9D9FFB076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53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9063" y="0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692150"/>
            <a:ext cx="4610100" cy="3457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3925" y="4379913"/>
            <a:ext cx="5086350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9825"/>
            <a:ext cx="30051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9063" y="8759825"/>
            <a:ext cx="300513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0" tIns="46146" rIns="92290" bIns="46146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DBD452C8-B775-49BD-9BAC-1E8F1F07D8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6160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8DB43D-172B-434F-96ED-8406C727C54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0D6E4EA-8CE2-4268-8EE2-EB685F82B7FD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4E6E18F9-1B7C-4237-926B-9AB41553EC3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0E878C4-484A-4CBE-80C4-7A94E2AEDE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56CA70BF-4982-43BD-9BF2-0AD0616A36FB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6569FCAB-B4E0-432E-BABE-E1D190AE201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0807A52-684F-47F9-B2D9-DEE2F26E4293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CC4D20A0-1E2F-4B9E-9C58-0F6D65CDD84E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2E5DB019-0720-4A26-AADC-1BC09B4D5139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040BB3BF-0E8F-40A9-B2F7-A4A1C3BC24AF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1200" kern="1200" dirty="0">
              <a:solidFill>
                <a:srgbClr val="0000BE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r" rtl="0" fontAlgn="base">
              <a:spcBef>
                <a:spcPct val="0"/>
              </a:spcBef>
              <a:spcAft>
                <a:spcPct val="0"/>
              </a:spcAft>
              <a:defRPr/>
            </a:pPr>
            <a:fld id="{797A7D1E-1460-4774-ADBD-7282F18BF206}" type="slidenum">
              <a:rPr lang="en-US" sz="12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pPr algn="r"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200" kern="1200">
              <a:solidFill>
                <a:srgbClr val="000000"/>
              </a:solidFill>
              <a:latin typeface="Arial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6E4EA-8CE2-4268-8EE2-EB685F82B7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E18F9-1B7C-4237-926B-9AB41553EC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878C4-484A-4CBE-80C4-7A94E2AED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0BB3BF-0E8F-40A9-B2F7-A4A1C3BC24A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972300" y="304800"/>
            <a:ext cx="2171700" cy="55626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362700" cy="55626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A7D1E-1460-4774-ADBD-7282F18BF2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A70BF-4982-43BD-9BF2-0AD0616A36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9FCAB-B4E0-432E-BABE-E1D190AE2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07A52-684F-47F9-B2D9-DEE2F26E42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D20A0-1E2F-4B9E-9C58-0F6D65CDD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DB019-0720-4A26-AADC-1BC09B4D5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 algn="l" rt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endParaRPr lang="fr-FR" kern="1200" dirty="0">
              <a:solidFill>
                <a:srgbClr val="0000BE"/>
              </a:solidFill>
              <a:ea typeface="+mn-ea"/>
              <a:cs typeface="+mn-cs"/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 rtl="0" fontAlgn="base">
              <a:spcBef>
                <a:spcPct val="0"/>
              </a:spcBef>
              <a:spcAft>
                <a:spcPct val="0"/>
              </a:spcAft>
              <a:defRPr/>
            </a:pPr>
            <a:fld id="{CCED5813-E1B4-4374-9A09-ECF5D627AAA2}" type="slidenum">
              <a:rPr lang="en-US" kern="1200">
                <a:solidFill>
                  <a:srgbClr val="000000"/>
                </a:solidFill>
                <a:ea typeface="+mn-ea"/>
                <a:cs typeface="+mn-cs"/>
              </a:rPr>
              <a:pPr rtl="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kern="120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68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90800" y="6248400"/>
            <a:ext cx="39624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="0">
                <a:solidFill>
                  <a:schemeClr val="bg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dirty="0">
              <a:solidFill>
                <a:srgbClr val="0000BE"/>
              </a:solidFill>
            </a:endParaRPr>
          </a:p>
        </p:txBody>
      </p:sp>
      <p:sp>
        <p:nvSpPr>
          <p:cNvPr id="10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</a:defRPr>
            </a:lvl1pPr>
          </a:lstStyle>
          <a:p>
            <a:pPr>
              <a:defRPr/>
            </a:pPr>
            <a:fld id="{CCED5813-E1B4-4374-9A09-ECF5D627AAA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2"/>
          </a:solidFill>
          <a:latin typeface="Gill Sans M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Symbol" pitchFamily="18" charset="2"/>
        <a:buChar char="¨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9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52.png"/><Relationship Id="rId7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447800"/>
            <a:ext cx="9144000" cy="2209800"/>
          </a:xfrm>
        </p:spPr>
        <p:txBody>
          <a:bodyPr/>
          <a:lstStyle/>
          <a:p>
            <a:pPr algn="ctr" eaLnBrk="1" hangingPunct="1"/>
            <a:r>
              <a:rPr lang="en-US" sz="4200" b="1" dirty="0"/>
              <a:t>Knowledge Curation and </a:t>
            </a:r>
            <a:r>
              <a:rPr lang="en-US" sz="4200" b="1" dirty="0" smtClean="0"/>
              <a:t>Knowledge Fusion</a:t>
            </a:r>
            <a:r>
              <a:rPr lang="en-US" sz="4200" b="1" dirty="0"/>
              <a:t>: Challenges, Models, and Applications</a:t>
            </a:r>
            <a:endParaRPr lang="en-US" sz="4200" b="1" dirty="0" smtClean="0"/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0" y="37004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Xin</a:t>
            </a:r>
            <a:r>
              <a:rPr lang="en-US" sz="3200" dirty="0" smtClean="0">
                <a:solidFill>
                  <a:srgbClr val="CC3300"/>
                </a:solidFill>
              </a:rPr>
              <a:t> Luna Dong (Google Inc.)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r>
              <a:rPr lang="en-US" sz="3200" dirty="0" err="1" smtClean="0">
                <a:solidFill>
                  <a:srgbClr val="CC3300"/>
                </a:solidFill>
              </a:rPr>
              <a:t>Divesh</a:t>
            </a:r>
            <a:r>
              <a:rPr lang="en-US" sz="3200" dirty="0" smtClean="0">
                <a:solidFill>
                  <a:srgbClr val="CC3300"/>
                </a:solidFill>
              </a:rPr>
              <a:t> </a:t>
            </a:r>
            <a:r>
              <a:rPr lang="en-US" sz="3200" dirty="0" err="1" smtClean="0">
                <a:solidFill>
                  <a:srgbClr val="CC3300"/>
                </a:solidFill>
              </a:rPr>
              <a:t>Srivastava</a:t>
            </a:r>
            <a:r>
              <a:rPr lang="en-US" sz="3200" dirty="0" smtClean="0">
                <a:solidFill>
                  <a:srgbClr val="CC3300"/>
                </a:solidFill>
              </a:rPr>
              <a:t>  (AT&amp;T Labs-Research)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4995863"/>
            <a:ext cx="91440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Symbol" pitchFamily="18" charset="2"/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Comparison [DGH+14]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1726252"/>
              </p:ext>
            </p:extLst>
          </p:nvPr>
        </p:nvGraphicFramePr>
        <p:xfrm>
          <a:off x="381000" y="1676400"/>
          <a:ext cx="8445310" cy="3779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49769"/>
                <a:gridCol w="1975993"/>
                <a:gridCol w="1292543"/>
                <a:gridCol w="1516126"/>
                <a:gridCol w="22108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Name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of Entity Types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Entities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Predicates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# Confident</a:t>
                      </a:r>
                      <a:r>
                        <a:rPr lang="en-US" sz="2000" baseline="0" dirty="0" smtClean="0"/>
                        <a:t> T</a:t>
                      </a:r>
                      <a:r>
                        <a:rPr lang="en-US" sz="2000" dirty="0" smtClean="0"/>
                        <a:t>riples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Knowledge Vault</a:t>
                      </a:r>
                      <a:r>
                        <a:rPr lang="en-US" sz="2000" baseline="0" dirty="0" smtClean="0"/>
                        <a:t> (KV)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1100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45M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4469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b="1" dirty="0" smtClean="0">
                          <a:solidFill>
                            <a:srgbClr val="C00000"/>
                          </a:solidFill>
                        </a:rPr>
                        <a:t>271M</a:t>
                      </a:r>
                      <a:endParaRPr lang="en-US" sz="2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DeepDive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2.7M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34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7M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NELL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271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5.1M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306 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0.435M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PROSPERA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11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N/A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14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0.1M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Yago2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350,000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9.8M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150M</a:t>
                      </a:r>
                      <a:endParaRPr lang="en-US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Freebase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1500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40M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35,000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637M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Knowledge Graph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1500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570M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35,000</a:t>
                      </a:r>
                      <a:endParaRPr 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1" algn="l"/>
                      <a:r>
                        <a:rPr lang="en-US" sz="2000" dirty="0" smtClean="0"/>
                        <a:t>18,000M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 bwMode="auto">
          <a:xfrm>
            <a:off x="381000" y="3962400"/>
            <a:ext cx="84582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0005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Extraction Readiness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Extraction is still very sparse</a:t>
            </a:r>
          </a:p>
          <a:p>
            <a:pPr lvl="1"/>
            <a:r>
              <a:rPr lang="en-US" dirty="0"/>
              <a:t>74% URLs </a:t>
            </a:r>
            <a:r>
              <a:rPr lang="en-US" dirty="0" smtClean="0"/>
              <a:t>contribute </a:t>
            </a:r>
            <a:r>
              <a:rPr lang="en-US" dirty="0"/>
              <a:t>fewer than 5 </a:t>
            </a:r>
            <a:r>
              <a:rPr lang="en-US" dirty="0" smtClean="0"/>
              <a:t>triples each</a:t>
            </a:r>
          </a:p>
          <a:p>
            <a:endParaRPr lang="en-US" dirty="0" smtClean="0"/>
          </a:p>
          <a:p>
            <a:r>
              <a:rPr lang="en-US" dirty="0"/>
              <a:t>Extraction is of low quality</a:t>
            </a:r>
          </a:p>
          <a:p>
            <a:pPr lvl="1"/>
            <a:r>
              <a:rPr lang="en-US" dirty="0"/>
              <a:t>Overall accuracy is as low as 11.5%</a:t>
            </a:r>
          </a:p>
          <a:p>
            <a:endParaRPr lang="en-US" dirty="0" smtClean="0"/>
          </a:p>
          <a:p>
            <a:r>
              <a:rPr lang="en-US" dirty="0" smtClean="0"/>
              <a:t>Imbalance </a:t>
            </a:r>
            <a:r>
              <a:rPr lang="en-US" dirty="0"/>
              <a:t>between texts and semi-structured </a:t>
            </a:r>
            <a:r>
              <a:rPr lang="en-US" dirty="0" smtClean="0"/>
              <a:t>data</a:t>
            </a:r>
          </a:p>
          <a:p>
            <a:endParaRPr lang="en-US" dirty="0"/>
          </a:p>
          <a:p>
            <a:r>
              <a:rPr lang="en-US" dirty="0"/>
              <a:t>Combine strengths of Distant Supervision and Open IE</a:t>
            </a:r>
          </a:p>
          <a:p>
            <a:pPr lvl="1"/>
            <a:r>
              <a:rPr lang="en-US" dirty="0"/>
              <a:t>Add new predicates to knowledge </a:t>
            </a:r>
            <a:r>
              <a:rPr lang="en-US" dirty="0" smtClean="0"/>
              <a:t>bases</a:t>
            </a:r>
            <a:endParaRPr lang="en-US" dirty="0"/>
          </a:p>
          <a:p>
            <a:pPr lvl="1"/>
            <a:r>
              <a:rPr lang="en-US" dirty="0"/>
              <a:t>Role for crowdsourcing?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75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Fusion Readiness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Single-truth assumption</a:t>
            </a:r>
          </a:p>
          <a:p>
            <a:pPr lvl="1"/>
            <a:r>
              <a:rPr lang="en-US" dirty="0"/>
              <a:t>Pro: filters large amount of noise</a:t>
            </a:r>
          </a:p>
          <a:p>
            <a:pPr lvl="1"/>
            <a:r>
              <a:rPr lang="en-US" dirty="0"/>
              <a:t>Con: often does not hold in practice</a:t>
            </a:r>
          </a:p>
          <a:p>
            <a:endParaRPr lang="en-US" dirty="0" smtClean="0"/>
          </a:p>
          <a:p>
            <a:r>
              <a:rPr lang="en-US" dirty="0"/>
              <a:t>Value similarity and hierarchy</a:t>
            </a:r>
          </a:p>
          <a:p>
            <a:pPr lvl="1"/>
            <a:r>
              <a:rPr lang="en-US" dirty="0"/>
              <a:t>e.g., San Francisco vs. </a:t>
            </a:r>
            <a:r>
              <a:rPr lang="en-US" dirty="0" smtClean="0"/>
              <a:t>Oakland</a:t>
            </a:r>
          </a:p>
          <a:p>
            <a:pPr lvl="1"/>
            <a:endParaRPr lang="en-US" dirty="0"/>
          </a:p>
          <a:p>
            <a:r>
              <a:rPr lang="en-US" dirty="0"/>
              <a:t>Copy detection</a:t>
            </a:r>
          </a:p>
          <a:p>
            <a:pPr lvl="1"/>
            <a:r>
              <a:rPr lang="en-US" dirty="0"/>
              <a:t>Existing techniques not applicable because of web-scale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/>
              <a:t>Simple vs. sophisticated </a:t>
            </a:r>
            <a:r>
              <a:rPr lang="en-US" dirty="0" smtClean="0"/>
              <a:t>facts; identify </a:t>
            </a:r>
            <a:r>
              <a:rPr lang="en-US" dirty="0"/>
              <a:t>different perspectives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2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Customer Readiness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Head: well-known </a:t>
            </a:r>
            <a:r>
              <a:rPr lang="en-US" dirty="0" smtClean="0"/>
              <a:t>authorities</a:t>
            </a:r>
          </a:p>
          <a:p>
            <a:endParaRPr lang="en-US" dirty="0" smtClean="0"/>
          </a:p>
          <a:p>
            <a:r>
              <a:rPr lang="en-US" dirty="0" smtClean="0"/>
              <a:t>Long </a:t>
            </a:r>
            <a:r>
              <a:rPr lang="en-US" dirty="0"/>
              <a:t>tails: </a:t>
            </a:r>
            <a:r>
              <a:rPr lang="en-US" dirty="0" smtClean="0"/>
              <a:t>limited support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78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14800" y="3200400"/>
            <a:ext cx="4805549" cy="31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88"/>
          <p:cNvSpPr txBox="1"/>
          <p:nvPr/>
        </p:nvSpPr>
        <p:spPr>
          <a:xfrm>
            <a:off x="685800" y="4191000"/>
            <a:ext cx="3048000" cy="990600"/>
          </a:xfrm>
          <a:prstGeom prst="rect">
            <a:avLst/>
          </a:prstGeom>
          <a:noFill/>
          <a:ln w="38100" cap="flat" cmpd="sng">
            <a:solidFill>
              <a:srgbClr val="99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>
                <a:solidFill>
                  <a:srgbClr val="C00000"/>
                </a:solidFill>
                <a:latin typeface="+mn-lt"/>
                <a:ea typeface="Verdana"/>
                <a:cs typeface="Verdana"/>
                <a:sym typeface="Verdana"/>
              </a:rPr>
              <a:t>Call to </a:t>
            </a:r>
            <a:r>
              <a:rPr lang="en" sz="2400" dirty="0" smtClean="0">
                <a:solidFill>
                  <a:srgbClr val="C00000"/>
                </a:solidFill>
                <a:latin typeface="+mn-lt"/>
                <a:ea typeface="Verdana"/>
                <a:cs typeface="Verdana"/>
                <a:sym typeface="Verdana"/>
              </a:rPr>
              <a:t>arms: Leave </a:t>
            </a:r>
            <a:r>
              <a:rPr lang="en" sz="2400" dirty="0">
                <a:solidFill>
                  <a:srgbClr val="C00000"/>
                </a:solidFill>
                <a:latin typeface="+mn-lt"/>
                <a:ea typeface="Verdana"/>
                <a:cs typeface="Verdana"/>
                <a:sym typeface="Verdana"/>
              </a:rPr>
              <a:t>NO Valuable </a:t>
            </a:r>
            <a:r>
              <a:rPr lang="en" sz="2400" dirty="0" smtClean="0">
                <a:solidFill>
                  <a:srgbClr val="C00000"/>
                </a:solidFill>
                <a:latin typeface="+mn-lt"/>
                <a:ea typeface="Verdana"/>
                <a:cs typeface="Verdana"/>
                <a:sym typeface="Verdana"/>
              </a:rPr>
              <a:t>Data Behind</a:t>
            </a:r>
            <a:endParaRPr lang="en" sz="2400" dirty="0">
              <a:solidFill>
                <a:srgbClr val="C00000"/>
              </a:solidFill>
              <a:latin typeface="+mn-lt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2906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Building high quality knowledge bases is very challenging</a:t>
            </a:r>
          </a:p>
          <a:p>
            <a:pPr lvl="1"/>
            <a:r>
              <a:rPr lang="en-US" dirty="0" smtClean="0"/>
              <a:t>Knowledge extraction, knowledge fusion are critical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Much work in knowledge extraction by ML, NLP communities</a:t>
            </a:r>
          </a:p>
          <a:p>
            <a:pPr lvl="1"/>
            <a:r>
              <a:rPr lang="en-US" dirty="0" smtClean="0"/>
              <a:t>Parallels to work in data integration by the database community</a:t>
            </a:r>
          </a:p>
          <a:p>
            <a:endParaRPr lang="en-US" dirty="0"/>
          </a:p>
          <a:p>
            <a:r>
              <a:rPr lang="en-US" dirty="0" smtClean="0"/>
              <a:t>Knowledge fusion is an exciting new area of research</a:t>
            </a:r>
          </a:p>
          <a:p>
            <a:pPr lvl="1"/>
            <a:r>
              <a:rPr lang="en-US" dirty="0" smtClean="0"/>
              <a:t>Data fusion techniques can be </a:t>
            </a:r>
            <a:r>
              <a:rPr lang="en-US" dirty="0" smtClean="0"/>
              <a:t>extended for </a:t>
            </a:r>
            <a:r>
              <a:rPr lang="en-US" dirty="0" smtClean="0"/>
              <a:t>this problem</a:t>
            </a:r>
          </a:p>
          <a:p>
            <a:endParaRPr lang="en-US" dirty="0"/>
          </a:p>
          <a:p>
            <a:r>
              <a:rPr lang="en-US" dirty="0"/>
              <a:t>A lot more research needs to be 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89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19400"/>
            <a:ext cx="8305800" cy="7858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6000" dirty="0" smtClean="0"/>
              <a:t>Thank You!</a:t>
            </a:r>
            <a:endParaRPr lang="en-US" sz="6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652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Knowledge extraction</a:t>
            </a:r>
          </a:p>
          <a:p>
            <a:endParaRPr lang="en-US" dirty="0"/>
          </a:p>
          <a:p>
            <a:r>
              <a:rPr lang="en-US" dirty="0" smtClean="0"/>
              <a:t>Knowledge fusion</a:t>
            </a:r>
          </a:p>
          <a:p>
            <a:endParaRPr lang="en-US" dirty="0"/>
          </a:p>
          <a:p>
            <a:r>
              <a:rPr lang="en-US" dirty="0" smtClean="0"/>
              <a:t>Interesting applications</a:t>
            </a:r>
          </a:p>
          <a:p>
            <a:endParaRPr lang="en-US" dirty="0"/>
          </a:p>
          <a:p>
            <a:r>
              <a:rPr lang="en-US" dirty="0" smtClean="0"/>
              <a:t>Future directions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3595" y="1447800"/>
            <a:ext cx="3544005" cy="150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4200" y="3352800"/>
            <a:ext cx="2925000" cy="1615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41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Use well-structured sources, </a:t>
            </a:r>
            <a:r>
              <a:rPr lang="en-US" dirty="0"/>
              <a:t>m</a:t>
            </a:r>
            <a:r>
              <a:rPr lang="en-US" dirty="0" smtClean="0"/>
              <a:t>anual curation</a:t>
            </a:r>
          </a:p>
          <a:p>
            <a:pPr lvl="1"/>
            <a:r>
              <a:rPr lang="en-US" dirty="0" smtClean="0"/>
              <a:t>Manual curation is resource intensive</a:t>
            </a:r>
          </a:p>
          <a:p>
            <a:pPr lvl="1"/>
            <a:r>
              <a:rPr lang="en-US" dirty="0" smtClean="0"/>
              <a:t>E.g., </a:t>
            </a:r>
            <a:r>
              <a:rPr lang="en-US" dirty="0" err="1" smtClean="0"/>
              <a:t>Cyc</a:t>
            </a:r>
            <a:r>
              <a:rPr lang="en-US" dirty="0" smtClean="0"/>
              <a:t>, </a:t>
            </a:r>
            <a:r>
              <a:rPr lang="en-US" dirty="0" err="1" smtClean="0"/>
              <a:t>Wordnet</a:t>
            </a:r>
            <a:r>
              <a:rPr lang="en-US" dirty="0" smtClean="0"/>
              <a:t>, Freebase, </a:t>
            </a:r>
            <a:r>
              <a:rPr lang="en-US" dirty="0" err="1" smtClean="0"/>
              <a:t>Yago</a:t>
            </a:r>
            <a:r>
              <a:rPr lang="en-US" dirty="0" smtClean="0"/>
              <a:t>, Knowledge Graph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122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Use well-structured sources, manual curation</a:t>
            </a:r>
          </a:p>
          <a:p>
            <a:endParaRPr lang="en-US" dirty="0" smtClean="0"/>
          </a:p>
          <a:p>
            <a:r>
              <a:rPr lang="en-US" dirty="0" smtClean="0"/>
              <a:t>Use less structured sources, automated knowledge extraction</a:t>
            </a:r>
          </a:p>
          <a:p>
            <a:pPr lvl="1"/>
            <a:r>
              <a:rPr lang="en-US" dirty="0" smtClean="0"/>
              <a:t>(Possibly) bootstrap from existing knowledge bases</a:t>
            </a:r>
          </a:p>
          <a:p>
            <a:pPr lvl="1"/>
            <a:r>
              <a:rPr lang="en-US" dirty="0" smtClean="0"/>
              <a:t>Extractors extract knowledge from a variety of sources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5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90800" y="3904851"/>
            <a:ext cx="3544005" cy="1505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3815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Use well-structured sources, manual curation</a:t>
            </a:r>
          </a:p>
          <a:p>
            <a:endParaRPr lang="en-US" dirty="0" smtClean="0"/>
          </a:p>
          <a:p>
            <a:r>
              <a:rPr lang="en-US" dirty="0"/>
              <a:t>Use less structured sources, automated knowledge extraction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Population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9" name="Shape 2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4400" y="2971800"/>
            <a:ext cx="352425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2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3650" y="3276600"/>
            <a:ext cx="3407124" cy="281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2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7600" y="2840626"/>
            <a:ext cx="3785900" cy="2264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Shape 220"/>
          <p:cNvGrpSpPr/>
          <p:nvPr/>
        </p:nvGrpSpPr>
        <p:grpSpPr>
          <a:xfrm>
            <a:off x="5638800" y="3733800"/>
            <a:ext cx="3017724" cy="2148800"/>
            <a:chOff x="6019800" y="4687125"/>
            <a:chExt cx="3017724" cy="2148800"/>
          </a:xfrm>
        </p:grpSpPr>
        <p:pic>
          <p:nvPicPr>
            <p:cNvPr id="23" name="Shape 2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019800" y="4687125"/>
              <a:ext cx="3017724" cy="2148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22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667930" y="6483500"/>
              <a:ext cx="1333500" cy="3524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89051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</a:t>
            </a:r>
            <a:r>
              <a:rPr lang="en-US" b="1" dirty="0">
                <a:solidFill>
                  <a:srgbClr val="C00000"/>
                </a:solidFill>
              </a:rPr>
              <a:t>semantically meaningful triples</a:t>
            </a:r>
            <a:r>
              <a:rPr lang="en-US" dirty="0"/>
              <a:t> is challenging</a:t>
            </a:r>
          </a:p>
          <a:p>
            <a:pPr lvl="1"/>
            <a:r>
              <a:rPr lang="en-US" dirty="0" smtClean="0"/>
              <a:t>Hamas </a:t>
            </a:r>
            <a:r>
              <a:rPr lang="en-US" dirty="0"/>
              <a:t>claimed responsibility for the Gaza </a:t>
            </a:r>
            <a:r>
              <a:rPr lang="en-US" dirty="0" smtClean="0"/>
              <a:t>attack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hape 231"/>
          <p:cNvSpPr/>
          <p:nvPr/>
        </p:nvSpPr>
        <p:spPr>
          <a:xfrm>
            <a:off x="2133600" y="1876693"/>
            <a:ext cx="9144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2895600" y="1828800"/>
            <a:ext cx="1828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1143000" y="1828800"/>
            <a:ext cx="1066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0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</a:t>
            </a:r>
            <a:r>
              <a:rPr lang="en-US" b="1" dirty="0">
                <a:solidFill>
                  <a:srgbClr val="C00000"/>
                </a:solidFill>
              </a:rPr>
              <a:t>semantically meaningful triples </a:t>
            </a:r>
            <a:r>
              <a:rPr lang="en-US" dirty="0"/>
              <a:t>is challenging</a:t>
            </a:r>
          </a:p>
          <a:p>
            <a:pPr lvl="1"/>
            <a:r>
              <a:rPr lang="en-US" dirty="0" smtClean="0"/>
              <a:t>Hamas </a:t>
            </a:r>
            <a:r>
              <a:rPr lang="en-US" dirty="0"/>
              <a:t>claimed responsibility for the Gaza </a:t>
            </a:r>
            <a:r>
              <a:rPr lang="en-US" dirty="0" smtClean="0"/>
              <a:t>attack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hape 231"/>
          <p:cNvSpPr/>
          <p:nvPr/>
        </p:nvSpPr>
        <p:spPr>
          <a:xfrm>
            <a:off x="2133600" y="1876693"/>
            <a:ext cx="28956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" name="Oval 8"/>
          <p:cNvSpPr/>
          <p:nvPr/>
        </p:nvSpPr>
        <p:spPr bwMode="auto">
          <a:xfrm>
            <a:off x="5029200" y="1828800"/>
            <a:ext cx="1828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143000" y="1828800"/>
            <a:ext cx="1066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084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semantically meaningful triples is challenging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Synonyms</a:t>
            </a:r>
            <a:r>
              <a:rPr lang="en-US" dirty="0" smtClean="0"/>
              <a:t>: multiple representations of same entities, predicates</a:t>
            </a:r>
          </a:p>
          <a:p>
            <a:pPr lvl="1"/>
            <a:r>
              <a:rPr lang="en-US" dirty="0"/>
              <a:t>(DC, is capital of, United States); (Washington, is capital city of, US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827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semantically meaningful triples is challenging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Synonyms</a:t>
            </a:r>
            <a:r>
              <a:rPr lang="en-US" dirty="0" smtClean="0"/>
              <a:t>: multiple representations of same entities, predicates</a:t>
            </a:r>
          </a:p>
          <a:p>
            <a:pPr lvl="1"/>
            <a:r>
              <a:rPr lang="en-US" dirty="0"/>
              <a:t>(DC, is capital of, United States); (Washington, is capital city of, US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Linkage is more challenging than in structured databases, where one can take advantage of schema information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143000" y="2670899"/>
            <a:ext cx="1066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4953000" y="2670899"/>
            <a:ext cx="1828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3" name="Shape 231"/>
          <p:cNvSpPr/>
          <p:nvPr/>
        </p:nvSpPr>
        <p:spPr>
          <a:xfrm>
            <a:off x="1828800" y="2667000"/>
            <a:ext cx="14478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231"/>
          <p:cNvSpPr/>
          <p:nvPr/>
        </p:nvSpPr>
        <p:spPr>
          <a:xfrm>
            <a:off x="6553200" y="2670899"/>
            <a:ext cx="19050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037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semantically meaningful triples is challenging</a:t>
            </a:r>
          </a:p>
          <a:p>
            <a:endParaRPr lang="en-US" dirty="0"/>
          </a:p>
          <a:p>
            <a:r>
              <a:rPr lang="en-US" dirty="0" smtClean="0"/>
              <a:t>Synonyms: multiple representations of same entities, predicates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Polysemy</a:t>
            </a:r>
            <a:r>
              <a:rPr lang="en-US" dirty="0" smtClean="0"/>
              <a:t>: similar representations of different entities</a:t>
            </a:r>
          </a:p>
          <a:p>
            <a:pPr lvl="1"/>
            <a:r>
              <a:rPr lang="en-US" dirty="0"/>
              <a:t>I enjoyed watching Chicago on Broadway</a:t>
            </a:r>
          </a:p>
          <a:p>
            <a:pPr lvl="1"/>
            <a:r>
              <a:rPr lang="en-US" dirty="0"/>
              <a:t>Chicago has the largest population in the </a:t>
            </a:r>
            <a:r>
              <a:rPr lang="en-US" dirty="0" smtClean="0"/>
              <a:t>Midwest</a:t>
            </a:r>
          </a:p>
          <a:p>
            <a:pPr lvl="1"/>
            <a:r>
              <a:rPr lang="en-US" dirty="0" smtClean="0"/>
              <a:t>Distinguishing them  is </a:t>
            </a:r>
            <a:r>
              <a:rPr lang="en-US" dirty="0"/>
              <a:t>more challenging than in structured databases, where one can take advantage of schema </a:t>
            </a:r>
            <a:r>
              <a:rPr lang="en-US" dirty="0" smtClean="0"/>
              <a:t>information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276600" y="3581400"/>
            <a:ext cx="13716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143000" y="4014192"/>
            <a:ext cx="13716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417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" dirty="0"/>
              <a:t>Knowledge Is Power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9" name="Shape 15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67100" y="1828800"/>
            <a:ext cx="20955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7650" y="1952800"/>
            <a:ext cx="2269550" cy="5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17525" y="2629125"/>
            <a:ext cx="2214600" cy="141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9000" y="3124200"/>
            <a:ext cx="2237590" cy="51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2263" y="4094500"/>
            <a:ext cx="2663737" cy="71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6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34100" y="4094500"/>
            <a:ext cx="2095500" cy="129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Shape 16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16377" y="4887475"/>
            <a:ext cx="1717623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16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1850" y="5003251"/>
            <a:ext cx="2831725" cy="940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16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913300" y="5510987"/>
            <a:ext cx="2468700" cy="718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6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343525" y="3748450"/>
            <a:ext cx="3724275" cy="30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" name="Group 28"/>
          <p:cNvGrpSpPr/>
          <p:nvPr/>
        </p:nvGrpSpPr>
        <p:grpSpPr>
          <a:xfrm>
            <a:off x="304800" y="2470401"/>
            <a:ext cx="2971800" cy="1949199"/>
            <a:chOff x="533400" y="1981200"/>
            <a:chExt cx="4114800" cy="2579132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33400" y="1981200"/>
              <a:ext cx="4114800" cy="221043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638908" y="4190999"/>
              <a:ext cx="2573016" cy="3693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/>
                <a:t>Google knowledge graph</a:t>
              </a:r>
              <a:endParaRPr lang="en-US" sz="1800" dirty="0"/>
            </a:p>
          </p:txBody>
        </p:sp>
      </p:grpSp>
      <p:sp>
        <p:nvSpPr>
          <p:cNvPr id="32" name="Content Placeholder 2"/>
          <p:cNvSpPr txBox="1">
            <a:spLocks/>
          </p:cNvSpPr>
          <p:nvPr/>
        </p:nvSpPr>
        <p:spPr bwMode="auto">
          <a:xfrm>
            <a:off x="457200" y="1371600"/>
            <a:ext cx="8686800" cy="8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Symbol" pitchFamily="18" charset="2"/>
              <a:buChar char="¨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Arial" charset="0"/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 smtClean="0"/>
              <a:t>Many knowledge bases (KB)</a:t>
            </a:r>
          </a:p>
        </p:txBody>
      </p:sp>
      <p:pic>
        <p:nvPicPr>
          <p:cNvPr id="33" name="Shape 15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98450" y="5503"/>
            <a:ext cx="1845550" cy="1914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38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Identifying </a:t>
            </a:r>
            <a:r>
              <a:rPr lang="en-US" b="1" dirty="0">
                <a:solidFill>
                  <a:srgbClr val="C00000"/>
                </a:solidFill>
              </a:rPr>
              <a:t>semantically meaningful triples </a:t>
            </a:r>
            <a:r>
              <a:rPr lang="en-US" dirty="0"/>
              <a:t>is challenging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Synonyms</a:t>
            </a:r>
            <a:r>
              <a:rPr lang="en-US" dirty="0" smtClean="0"/>
              <a:t>: multiple representations of same entities, predicates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C00000"/>
                </a:solidFill>
              </a:rPr>
              <a:t>Polysemy</a:t>
            </a:r>
            <a:r>
              <a:rPr lang="en-US" dirty="0" smtClean="0"/>
              <a:t>: similar representations of different entities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984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riple identification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Entity linkage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Predicate linkage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62150" y="2047875"/>
            <a:ext cx="603885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700" y="2101412"/>
            <a:ext cx="664449" cy="6644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232"/>
          <p:cNvSpPr/>
          <p:nvPr/>
        </p:nvSpPr>
        <p:spPr>
          <a:xfrm>
            <a:off x="3303003" y="2086800"/>
            <a:ext cx="5028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0" name="Shape 234"/>
          <p:cNvGrpSpPr/>
          <p:nvPr/>
        </p:nvGrpSpPr>
        <p:grpSpPr>
          <a:xfrm>
            <a:off x="1668375" y="2590800"/>
            <a:ext cx="2819400" cy="2643947"/>
            <a:chOff x="1668375" y="3211250"/>
            <a:chExt cx="2819400" cy="2643947"/>
          </a:xfrm>
        </p:grpSpPr>
        <p:pic>
          <p:nvPicPr>
            <p:cNvPr id="11" name="Shape 2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668375" y="4279225"/>
              <a:ext cx="2819400" cy="15759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Shape 236"/>
            <p:cNvSpPr/>
            <p:nvPr/>
          </p:nvSpPr>
          <p:spPr>
            <a:xfrm>
              <a:off x="3086800" y="4558925"/>
              <a:ext cx="1010699" cy="300899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237"/>
            <p:cNvSpPr/>
            <p:nvPr/>
          </p:nvSpPr>
          <p:spPr>
            <a:xfrm>
              <a:off x="2713825" y="3211250"/>
              <a:ext cx="613500" cy="1068000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52800" y="3455761"/>
            <a:ext cx="5386128" cy="2259239"/>
            <a:chOff x="3376872" y="3455761"/>
            <a:chExt cx="5386128" cy="2259239"/>
          </a:xfrm>
        </p:grpSpPr>
        <p:sp>
          <p:nvSpPr>
            <p:cNvPr id="15" name="Shape 239"/>
            <p:cNvSpPr txBox="1"/>
            <p:nvPr/>
          </p:nvSpPr>
          <p:spPr>
            <a:xfrm>
              <a:off x="4716300" y="5257800"/>
              <a:ext cx="4046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2200" dirty="0"/>
                <a:t>/people/person/date_of_birth</a:t>
              </a:r>
            </a:p>
          </p:txBody>
        </p:sp>
        <p:sp>
          <p:nvSpPr>
            <p:cNvPr id="16" name="Shape 240"/>
            <p:cNvSpPr/>
            <p:nvPr/>
          </p:nvSpPr>
          <p:spPr>
            <a:xfrm rot="18780000">
              <a:off x="4880860" y="1951773"/>
              <a:ext cx="613419" cy="3621395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8" name="Oval 17"/>
          <p:cNvSpPr/>
          <p:nvPr/>
        </p:nvSpPr>
        <p:spPr bwMode="auto">
          <a:xfrm>
            <a:off x="1905000" y="2057400"/>
            <a:ext cx="1422325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477000" y="20574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79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Domain-specific knowledge base 1: pattern based [FGG+14]</a:t>
            </a:r>
          </a:p>
          <a:p>
            <a:pPr lvl="1"/>
            <a:r>
              <a:rPr lang="en-US" dirty="0" smtClean="0"/>
              <a:t>Supervised, uses labeled training examples</a:t>
            </a:r>
          </a:p>
          <a:p>
            <a:pPr lvl="1"/>
            <a:r>
              <a:rPr lang="en-US" dirty="0" smtClean="0"/>
              <a:t>High precision, low recall because of linguistic variety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Domain-specific </a:t>
            </a:r>
            <a:r>
              <a:rPr lang="en-US" dirty="0" smtClean="0"/>
              <a:t>knowledge base 2</a:t>
            </a:r>
            <a:r>
              <a:rPr lang="en-US" dirty="0"/>
              <a:t>: iterative, pattern </a:t>
            </a:r>
            <a:r>
              <a:rPr lang="en-US" dirty="0" smtClean="0"/>
              <a:t>based</a:t>
            </a:r>
          </a:p>
          <a:p>
            <a:pPr lvl="1"/>
            <a:r>
              <a:rPr lang="en-US" dirty="0" smtClean="0"/>
              <a:t>Strengths: Higher </a:t>
            </a:r>
            <a:r>
              <a:rPr lang="en-US" dirty="0"/>
              <a:t>recall than domain-specific </a:t>
            </a:r>
            <a:r>
              <a:rPr lang="en-US" dirty="0" smtClean="0"/>
              <a:t>1</a:t>
            </a:r>
          </a:p>
          <a:p>
            <a:pPr lvl="1"/>
            <a:r>
              <a:rPr lang="en-US" dirty="0" smtClean="0"/>
              <a:t>Weaknesses: Lower </a:t>
            </a:r>
            <a:r>
              <a:rPr lang="en-US" dirty="0"/>
              <a:t>precision due to concept drift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Paradigms (I)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7800" y="2743200"/>
            <a:ext cx="6038850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232"/>
          <p:cNvSpPr/>
          <p:nvPr/>
        </p:nvSpPr>
        <p:spPr>
          <a:xfrm>
            <a:off x="2788653" y="2782125"/>
            <a:ext cx="5028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7" name="Group 16"/>
          <p:cNvGrpSpPr/>
          <p:nvPr/>
        </p:nvGrpSpPr>
        <p:grpSpPr>
          <a:xfrm>
            <a:off x="3179456" y="3285393"/>
            <a:ext cx="5045122" cy="915132"/>
            <a:chOff x="3693806" y="2971068"/>
            <a:chExt cx="5045122" cy="915132"/>
          </a:xfrm>
        </p:grpSpPr>
        <p:sp>
          <p:nvSpPr>
            <p:cNvPr id="15" name="Shape 239"/>
            <p:cNvSpPr txBox="1"/>
            <p:nvPr/>
          </p:nvSpPr>
          <p:spPr>
            <a:xfrm>
              <a:off x="4692228" y="3429000"/>
              <a:ext cx="4046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2200" dirty="0"/>
                <a:t>/people/person/date_of_birth</a:t>
              </a:r>
            </a:p>
          </p:txBody>
        </p:sp>
        <p:sp>
          <p:nvSpPr>
            <p:cNvPr id="16" name="Shape 240"/>
            <p:cNvSpPr/>
            <p:nvPr/>
          </p:nvSpPr>
          <p:spPr>
            <a:xfrm rot="18780000">
              <a:off x="3928447" y="2736427"/>
              <a:ext cx="613419" cy="1082702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8" name="Oval 17"/>
          <p:cNvSpPr/>
          <p:nvPr/>
        </p:nvSpPr>
        <p:spPr bwMode="auto">
          <a:xfrm>
            <a:off x="1473275" y="2767608"/>
            <a:ext cx="1422325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045275" y="2767608"/>
            <a:ext cx="1422325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15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Global knowledge base: </a:t>
            </a:r>
            <a:r>
              <a:rPr lang="en-US" dirty="0" smtClean="0"/>
              <a:t>distant supervision [MBS+09]</a:t>
            </a:r>
            <a:endParaRPr lang="en-US" dirty="0"/>
          </a:p>
          <a:p>
            <a:pPr lvl="1"/>
            <a:r>
              <a:rPr lang="en-US" dirty="0" smtClean="0"/>
              <a:t>Weakly supervised, via large existing KB (e.g., Freebase)</a:t>
            </a:r>
          </a:p>
          <a:p>
            <a:pPr lvl="1"/>
            <a:r>
              <a:rPr lang="en-US" dirty="0" smtClean="0"/>
              <a:t>Use </a:t>
            </a:r>
            <a:r>
              <a:rPr lang="en-US" b="1" dirty="0" smtClean="0">
                <a:solidFill>
                  <a:srgbClr val="C00000"/>
                </a:solidFill>
              </a:rPr>
              <a:t>entities</a:t>
            </a:r>
            <a:r>
              <a:rPr lang="en-US" dirty="0" smtClean="0"/>
              <a:t>, </a:t>
            </a:r>
            <a:r>
              <a:rPr lang="en-US" b="1" dirty="0" smtClean="0">
                <a:solidFill>
                  <a:srgbClr val="C00000"/>
                </a:solidFill>
              </a:rPr>
              <a:t>predicates</a:t>
            </a:r>
            <a:r>
              <a:rPr lang="en-US" dirty="0" smtClean="0"/>
              <a:t> in KB to provide training examples</a:t>
            </a:r>
            <a:endParaRPr lang="en-US" dirty="0"/>
          </a:p>
          <a:p>
            <a:pPr lvl="1"/>
            <a:r>
              <a:rPr lang="en-US" dirty="0"/>
              <a:t>Extractors focus on </a:t>
            </a:r>
            <a:r>
              <a:rPr lang="en-US" dirty="0" smtClean="0"/>
              <a:t>learning ways KB predicates expressed in </a:t>
            </a:r>
            <a:r>
              <a:rPr lang="en-US" dirty="0"/>
              <a:t>text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Example: (                  , /film/director/film,                  )</a:t>
            </a:r>
          </a:p>
          <a:p>
            <a:endParaRPr lang="en-US" dirty="0"/>
          </a:p>
          <a:p>
            <a:pPr lvl="1"/>
            <a:r>
              <a:rPr lang="en-US" dirty="0" smtClean="0"/>
              <a:t>Spielberg’s film Saving Private Ryan is based on the brothers’ story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Allison co-produced Saving Private Ryan, directed by Spielberg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Paradigms (II)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C:\Users\divesh\Desktop\spielber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05200"/>
            <a:ext cx="10858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divesh\Desktop\sp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27" y="3429000"/>
            <a:ext cx="1018338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3048000" y="47488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581400" y="55108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219200" y="47244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086600" y="5510808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451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assumption:</a:t>
            </a:r>
            <a:endParaRPr lang="en-US" dirty="0"/>
          </a:p>
          <a:p>
            <a:pPr lvl="1"/>
            <a:r>
              <a:rPr lang="en-US" dirty="0" smtClean="0"/>
              <a:t>If a pair of entities participate in a KB predicate, a sentence containing that pair of entities is likely to express that predicate</a:t>
            </a:r>
          </a:p>
          <a:p>
            <a:endParaRPr lang="en-US" dirty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/>
              <a:t>Spielberg’s film Saving Private Ryan is based on the brothers’ </a:t>
            </a:r>
            <a:r>
              <a:rPr lang="en-US" dirty="0" smtClean="0"/>
              <a:t>story</a:t>
            </a:r>
            <a:endParaRPr lang="en-US" dirty="0"/>
          </a:p>
          <a:p>
            <a:pPr lvl="1"/>
            <a:r>
              <a:rPr lang="en-US" dirty="0"/>
              <a:t>Allison co-produced Saving Private Ryan, directed by </a:t>
            </a:r>
            <a:r>
              <a:rPr lang="en-US" dirty="0" smtClean="0"/>
              <a:t>Spielberg</a:t>
            </a:r>
          </a:p>
          <a:p>
            <a:endParaRPr lang="en-US" dirty="0"/>
          </a:p>
          <a:p>
            <a:r>
              <a:rPr lang="en-US" dirty="0"/>
              <a:t>Solution approach: obtains robust combination of noisy features</a:t>
            </a:r>
          </a:p>
          <a:p>
            <a:pPr lvl="1"/>
            <a:r>
              <a:rPr lang="en-US" dirty="0"/>
              <a:t>Uses named entity tagger to label candidate entities in sentences</a:t>
            </a:r>
          </a:p>
          <a:p>
            <a:pPr lvl="1"/>
            <a:r>
              <a:rPr lang="en-US" dirty="0"/>
              <a:t>Trains a multiclass logistic regression classifier, using all features</a:t>
            </a:r>
          </a:p>
          <a:p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Distant Supervision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219200" y="34290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7162800" y="3834408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048000" y="3429000"/>
            <a:ext cx="23622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581400" y="38344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5" name="Rounded Rectangle 4"/>
          <p:cNvSpPr>
            <a:spLocks noChangeAspect="1"/>
          </p:cNvSpPr>
          <p:nvPr/>
        </p:nvSpPr>
        <p:spPr bwMode="auto">
          <a:xfrm>
            <a:off x="2514600" y="3429000"/>
            <a:ext cx="685800" cy="340519"/>
          </a:xfrm>
          <a:prstGeom prst="round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6" name="Rounded Rectangle 15"/>
          <p:cNvSpPr>
            <a:spLocks noChangeAspect="1"/>
          </p:cNvSpPr>
          <p:nvPr/>
        </p:nvSpPr>
        <p:spPr bwMode="auto">
          <a:xfrm>
            <a:off x="5943600" y="3886200"/>
            <a:ext cx="1219200" cy="340519"/>
          </a:xfrm>
          <a:prstGeom prst="roundRect">
            <a:avLst/>
          </a:prstGeom>
          <a:noFill/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327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Lexical and syntactic features:</a:t>
            </a:r>
            <a:endParaRPr lang="en-US" dirty="0"/>
          </a:p>
          <a:p>
            <a:pPr lvl="1"/>
            <a:r>
              <a:rPr lang="en-US" dirty="0" smtClean="0"/>
              <a:t>Sequence of words, POS-tags in [entity1 – K, entity2 + K] window</a:t>
            </a:r>
          </a:p>
          <a:p>
            <a:pPr lvl="1"/>
            <a:r>
              <a:rPr lang="en-US" dirty="0" smtClean="0"/>
              <a:t>Parsed dependency path between entities + adjacent context nodes</a:t>
            </a:r>
          </a:p>
          <a:p>
            <a:pPr lvl="1"/>
            <a:r>
              <a:rPr lang="en-US" dirty="0" smtClean="0"/>
              <a:t>Use exact matching of conjunctive features: rely on big data!</a:t>
            </a:r>
          </a:p>
          <a:p>
            <a:endParaRPr lang="en-US" dirty="0"/>
          </a:p>
          <a:p>
            <a:r>
              <a:rPr lang="en-US" dirty="0" smtClean="0"/>
              <a:t>Example: new triples identified using Freebase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Distant Supervision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03238"/>
              </p:ext>
            </p:extLst>
          </p:nvPr>
        </p:nvGraphicFramePr>
        <p:xfrm>
          <a:off x="1295400" y="4221480"/>
          <a:ext cx="69215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874"/>
                <a:gridCol w="1311529"/>
                <a:gridCol w="255409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Predicate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Size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New triples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/location/location/contains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253,223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Paris, Montmartre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/people/person/profession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208,888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Thomas Mellon, Judge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364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Strengths:</a:t>
            </a:r>
          </a:p>
          <a:p>
            <a:pPr lvl="1"/>
            <a:r>
              <a:rPr lang="en-US" dirty="0" smtClean="0"/>
              <a:t>Canonical names for predicates in triples</a:t>
            </a:r>
            <a:endParaRPr lang="en-US" dirty="0"/>
          </a:p>
          <a:p>
            <a:pPr lvl="1"/>
            <a:r>
              <a:rPr lang="en-US" dirty="0" smtClean="0"/>
              <a:t>Robustness: benefits of supervised IE without concept drift</a:t>
            </a:r>
          </a:p>
          <a:p>
            <a:pPr lvl="1"/>
            <a:r>
              <a:rPr lang="en-US" dirty="0" smtClean="0"/>
              <a:t>Scalability: extracts large # of triples for quite a large # of predicates</a:t>
            </a:r>
          </a:p>
          <a:p>
            <a:endParaRPr lang="en-US" dirty="0"/>
          </a:p>
          <a:p>
            <a:r>
              <a:rPr lang="en-US" dirty="0" smtClean="0"/>
              <a:t>Weaknesses:</a:t>
            </a:r>
          </a:p>
          <a:p>
            <a:pPr lvl="1"/>
            <a:r>
              <a:rPr lang="en-US" dirty="0" smtClean="0"/>
              <a:t>Triple identification limited by the predicates in KB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Distant Supervision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06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knowledge base: open information extraction (Open IE)</a:t>
            </a:r>
          </a:p>
          <a:p>
            <a:pPr lvl="1"/>
            <a:r>
              <a:rPr lang="en-US" dirty="0" smtClean="0"/>
              <a:t>No pre-specified vocabulary</a:t>
            </a:r>
          </a:p>
          <a:p>
            <a:pPr lvl="1"/>
            <a:r>
              <a:rPr lang="en-US" dirty="0" smtClean="0"/>
              <a:t>Extractors focus on generic ways to express predicates in text</a:t>
            </a:r>
          </a:p>
          <a:p>
            <a:pPr lvl="1"/>
            <a:r>
              <a:rPr lang="en-US" dirty="0" smtClean="0"/>
              <a:t>Systems: </a:t>
            </a:r>
            <a:r>
              <a:rPr lang="en-US" dirty="0" err="1" smtClean="0"/>
              <a:t>TextRunner</a:t>
            </a:r>
            <a:r>
              <a:rPr lang="en-US" dirty="0" smtClean="0"/>
              <a:t> (1st gen), </a:t>
            </a:r>
            <a:r>
              <a:rPr lang="en-US" dirty="0" err="1" smtClean="0"/>
              <a:t>ReVerb</a:t>
            </a:r>
            <a:r>
              <a:rPr lang="en-US" dirty="0" smtClean="0"/>
              <a:t> (2nd gen) [FSE11]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McCain fought hard against Obama, but finally lost the election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Paradigms (III)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Shape 231"/>
          <p:cNvSpPr/>
          <p:nvPr/>
        </p:nvSpPr>
        <p:spPr>
          <a:xfrm>
            <a:off x="2209800" y="3922350"/>
            <a:ext cx="8382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231"/>
          <p:cNvSpPr/>
          <p:nvPr/>
        </p:nvSpPr>
        <p:spPr>
          <a:xfrm>
            <a:off x="3581400" y="3886200"/>
            <a:ext cx="9144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4419600" y="3922350"/>
            <a:ext cx="9906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43000" y="3910608"/>
            <a:ext cx="12192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308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6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knowledge base: open information extraction (Open IE)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o pre-specified vocabulary</a:t>
            </a:r>
          </a:p>
          <a:p>
            <a:pPr lvl="1"/>
            <a:r>
              <a:rPr lang="en-US" dirty="0" smtClean="0"/>
              <a:t>Extractors focus on generic ways to express predicates in text</a:t>
            </a:r>
          </a:p>
          <a:p>
            <a:pPr lvl="1"/>
            <a:r>
              <a:rPr lang="en-US" dirty="0"/>
              <a:t>Systems: </a:t>
            </a:r>
            <a:r>
              <a:rPr lang="en-US" dirty="0" err="1"/>
              <a:t>TextRunner</a:t>
            </a:r>
            <a:r>
              <a:rPr lang="en-US" dirty="0"/>
              <a:t> (1st gen), </a:t>
            </a:r>
            <a:r>
              <a:rPr lang="en-US" dirty="0" err="1"/>
              <a:t>ReVerb</a:t>
            </a:r>
            <a:r>
              <a:rPr lang="en-US" dirty="0"/>
              <a:t> (2nd gen) [FSE11</a:t>
            </a:r>
            <a:r>
              <a:rPr lang="en-US" dirty="0" smtClean="0"/>
              <a:t>]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McCain fought hard against Obama, but finally lost the election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Paradigms (III)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6400800" y="3886200"/>
            <a:ext cx="9144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7010400" y="3922350"/>
            <a:ext cx="16002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43000" y="3910608"/>
            <a:ext cx="12192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029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Architecture for (subject, predicate, object) identification</a:t>
            </a:r>
          </a:p>
          <a:p>
            <a:pPr lvl="1"/>
            <a:r>
              <a:rPr lang="en-US" dirty="0" smtClean="0"/>
              <a:t>Use POS-tagged and NP-chunked sentence in text</a:t>
            </a:r>
          </a:p>
          <a:p>
            <a:pPr lvl="1"/>
            <a:r>
              <a:rPr lang="en-US" dirty="0" smtClean="0"/>
              <a:t>First, identify </a:t>
            </a:r>
            <a:r>
              <a:rPr lang="en-US" b="1" dirty="0" smtClean="0">
                <a:solidFill>
                  <a:srgbClr val="C00000"/>
                </a:solidFill>
              </a:rPr>
              <a:t>predicate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phrase </a:t>
            </a:r>
          </a:p>
          <a:p>
            <a:pPr lvl="1"/>
            <a:r>
              <a:rPr lang="en-US" dirty="0" smtClean="0"/>
              <a:t>Second, find pair of NP arguments – </a:t>
            </a:r>
            <a:r>
              <a:rPr lang="en-US" b="1" dirty="0" smtClean="0">
                <a:solidFill>
                  <a:srgbClr val="C00000"/>
                </a:solidFill>
              </a:rPr>
              <a:t>subject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C00000"/>
                </a:solidFill>
              </a:rPr>
              <a:t>object</a:t>
            </a:r>
          </a:p>
          <a:p>
            <a:pPr lvl="1"/>
            <a:r>
              <a:rPr lang="en-US" dirty="0" smtClean="0"/>
              <a:t>Finally, compute confidence score using logistic regression classifier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Hamas claimed responsibility for the Gaza attack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IE [EFC+11]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2133600" y="4339501"/>
            <a:ext cx="9144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2895600" y="4291608"/>
            <a:ext cx="1828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43000" y="4291608"/>
            <a:ext cx="1066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844827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8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Using KB in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2" descr="C:\Users\divesh\Documents\PrintScreen Files\ScreenShot028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" y="1371600"/>
            <a:ext cx="8539163" cy="478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670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Architecture for (subject, predicate, object) identification</a:t>
            </a:r>
          </a:p>
          <a:p>
            <a:pPr lvl="1"/>
            <a:r>
              <a:rPr lang="en-US" dirty="0" smtClean="0"/>
              <a:t>Use POS-tagged and NP-chunked sentence in text</a:t>
            </a:r>
          </a:p>
          <a:p>
            <a:pPr lvl="1"/>
            <a:r>
              <a:rPr lang="en-US" dirty="0" smtClean="0"/>
              <a:t>First, identify </a:t>
            </a:r>
            <a:r>
              <a:rPr lang="en-US" b="1" dirty="0" smtClean="0">
                <a:solidFill>
                  <a:srgbClr val="C00000"/>
                </a:solidFill>
              </a:rPr>
              <a:t>predicate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phrase </a:t>
            </a:r>
          </a:p>
          <a:p>
            <a:pPr lvl="1"/>
            <a:r>
              <a:rPr lang="en-US" dirty="0" smtClean="0"/>
              <a:t>Second, find pair of NP arguments – </a:t>
            </a:r>
            <a:r>
              <a:rPr lang="en-US" b="1" dirty="0" smtClean="0">
                <a:solidFill>
                  <a:srgbClr val="C00000"/>
                </a:solidFill>
              </a:rPr>
              <a:t>subject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rgbClr val="C00000"/>
                </a:solidFill>
              </a:rPr>
              <a:t>object</a:t>
            </a:r>
          </a:p>
          <a:p>
            <a:pPr lvl="1"/>
            <a:r>
              <a:rPr lang="en-US" dirty="0" smtClean="0"/>
              <a:t>Finally, compute confidence score using logistic regression classifier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Hamas claimed responsibility for the Gaza attack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</a:t>
            </a:r>
            <a:r>
              <a:rPr lang="en-US" dirty="0"/>
              <a:t>IE [EFC+11]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2133600" y="4339501"/>
            <a:ext cx="28956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5029200" y="4291608"/>
            <a:ext cx="1828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43000" y="4291608"/>
            <a:ext cx="1066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</p:spTree>
    <p:extLst>
      <p:ext uri="{BB962C8B-B14F-4D97-AF65-F5344CB8AC3E}">
        <p14:creationId xmlns:p14="http://schemas.microsoft.com/office/powerpoint/2010/main" val="1117618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18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Predicate phrase identification: use </a:t>
            </a:r>
            <a:r>
              <a:rPr lang="en-US" b="1" dirty="0" smtClean="0">
                <a:solidFill>
                  <a:srgbClr val="C00000"/>
                </a:solidFill>
              </a:rPr>
              <a:t>syntactic constraints</a:t>
            </a:r>
          </a:p>
          <a:p>
            <a:pPr lvl="1"/>
            <a:r>
              <a:rPr lang="en-US" dirty="0" smtClean="0"/>
              <a:t>For each verb, find longest sequence of words expressed as a light verb construction (LVC) regular expression</a:t>
            </a:r>
          </a:p>
          <a:p>
            <a:pPr lvl="1"/>
            <a:r>
              <a:rPr lang="en-US" dirty="0" smtClean="0"/>
              <a:t>Avoids incoherent, uninformative predicates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Hamas claimed responsibility for the Gaza attack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IE [</a:t>
            </a:r>
            <a:r>
              <a:rPr lang="en-US" dirty="0"/>
              <a:t>EFC+11]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2133600" y="3886200"/>
            <a:ext cx="28956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3775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Subject, object identification: use </a:t>
            </a:r>
            <a:r>
              <a:rPr lang="en-US" b="1" dirty="0" smtClean="0">
                <a:solidFill>
                  <a:srgbClr val="C00000"/>
                </a:solidFill>
              </a:rPr>
              <a:t>classifiers </a:t>
            </a:r>
            <a:r>
              <a:rPr lang="en-US" dirty="0" smtClean="0"/>
              <a:t>to learn boundaries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Heuristics, e.g., using simple noun phrases, are inadequate</a:t>
            </a:r>
          </a:p>
          <a:p>
            <a:pPr lvl="1"/>
            <a:r>
              <a:rPr lang="en-US" dirty="0" smtClean="0"/>
              <a:t>Subject: learn </a:t>
            </a:r>
            <a:r>
              <a:rPr lang="en-US" b="1" dirty="0" smtClean="0">
                <a:solidFill>
                  <a:srgbClr val="C00000"/>
                </a:solidFill>
              </a:rPr>
              <a:t>left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C00000"/>
                </a:solidFill>
              </a:rPr>
              <a:t>right</a:t>
            </a:r>
            <a:r>
              <a:rPr lang="en-US" dirty="0" smtClean="0"/>
              <a:t> boundaries</a:t>
            </a:r>
          </a:p>
          <a:p>
            <a:pPr lvl="1"/>
            <a:r>
              <a:rPr lang="en-US" dirty="0" smtClean="0"/>
              <a:t>Object: need to learn only </a:t>
            </a:r>
            <a:r>
              <a:rPr lang="en-US" b="1" dirty="0" smtClean="0">
                <a:solidFill>
                  <a:srgbClr val="C00000"/>
                </a:solidFill>
              </a:rPr>
              <a:t>right</a:t>
            </a:r>
            <a:r>
              <a:rPr lang="en-US" dirty="0" smtClean="0"/>
              <a:t> boundary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The cost of the war against Iraq has risen above 500 billion dollars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plan would reduce the number of teenagers who start smoking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IE [EFC+11]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4876800" y="3958501"/>
            <a:ext cx="19050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4267200" y="3910608"/>
            <a:ext cx="8382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705600" y="39106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77206" y="0"/>
            <a:ext cx="466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en-US" sz="4000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X</a:t>
            </a:r>
            <a:endParaRPr lang="en-US" sz="4000" dirty="0">
              <a:solidFill>
                <a:srgbClr val="C00000"/>
              </a:solidFill>
              <a:latin typeface="+mn-lt"/>
              <a:sym typeface="Wingdings" pitchFamily="2" charset="2"/>
            </a:endParaRPr>
          </a:p>
        </p:txBody>
      </p:sp>
      <p:sp>
        <p:nvSpPr>
          <p:cNvPr id="9" name="Shape 231"/>
          <p:cNvSpPr/>
          <p:nvPr/>
        </p:nvSpPr>
        <p:spPr>
          <a:xfrm>
            <a:off x="2209800" y="4724400"/>
            <a:ext cx="19050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Oval 9"/>
          <p:cNvSpPr/>
          <p:nvPr/>
        </p:nvSpPr>
        <p:spPr bwMode="auto">
          <a:xfrm>
            <a:off x="1295400" y="4672608"/>
            <a:ext cx="9906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886200" y="4672608"/>
            <a:ext cx="30480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365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7" grpId="0" animBg="1"/>
      <p:bldP spid="8" grpId="0"/>
      <p:bldP spid="9" grpId="0" animBg="1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Subject, object identification: use </a:t>
            </a:r>
            <a:r>
              <a:rPr lang="en-US" b="1" dirty="0" smtClean="0">
                <a:solidFill>
                  <a:srgbClr val="C00000"/>
                </a:solidFill>
              </a:rPr>
              <a:t>classifiers </a:t>
            </a:r>
            <a:r>
              <a:rPr lang="en-US" dirty="0" smtClean="0"/>
              <a:t>to learn boundaries</a:t>
            </a:r>
            <a:endParaRPr lang="en-US" b="1" dirty="0" smtClean="0">
              <a:solidFill>
                <a:srgbClr val="C00000"/>
              </a:solidFill>
            </a:endParaRPr>
          </a:p>
          <a:p>
            <a:pPr lvl="1"/>
            <a:r>
              <a:rPr lang="en-US" dirty="0" smtClean="0"/>
              <a:t>Heuristics, e.g., using simple noun phrases, are inadequate</a:t>
            </a:r>
          </a:p>
          <a:p>
            <a:pPr lvl="1"/>
            <a:r>
              <a:rPr lang="en-US" dirty="0"/>
              <a:t>Subject: learn </a:t>
            </a:r>
            <a:r>
              <a:rPr lang="en-US" b="1" dirty="0">
                <a:solidFill>
                  <a:srgbClr val="C00000"/>
                </a:solidFill>
              </a:rPr>
              <a:t>left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and </a:t>
            </a:r>
            <a:r>
              <a:rPr lang="en-US" b="1" dirty="0">
                <a:solidFill>
                  <a:srgbClr val="C00000"/>
                </a:solidFill>
              </a:rPr>
              <a:t>right</a:t>
            </a:r>
            <a:r>
              <a:rPr lang="en-US" dirty="0"/>
              <a:t> boundaries</a:t>
            </a:r>
          </a:p>
          <a:p>
            <a:pPr lvl="1"/>
            <a:r>
              <a:rPr lang="en-US" dirty="0"/>
              <a:t>Object: need to learn only </a:t>
            </a:r>
            <a:r>
              <a:rPr lang="en-US" b="1" dirty="0">
                <a:solidFill>
                  <a:srgbClr val="C00000"/>
                </a:solidFill>
              </a:rPr>
              <a:t>right</a:t>
            </a:r>
            <a:r>
              <a:rPr lang="en-US" dirty="0"/>
              <a:t> boundary</a:t>
            </a:r>
          </a:p>
          <a:p>
            <a:endParaRPr lang="en-US" dirty="0" smtClean="0"/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The cost of the war against Iraq has risen above 500 billion dollars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The plan would reduce the number of teenagers who start smoking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</a:t>
            </a:r>
            <a:r>
              <a:rPr lang="en-US" dirty="0"/>
              <a:t>IE [EFC+11]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Shape 231"/>
          <p:cNvSpPr/>
          <p:nvPr/>
        </p:nvSpPr>
        <p:spPr>
          <a:xfrm>
            <a:off x="4876800" y="3958501"/>
            <a:ext cx="19050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" name="Oval 5"/>
          <p:cNvSpPr/>
          <p:nvPr/>
        </p:nvSpPr>
        <p:spPr bwMode="auto">
          <a:xfrm>
            <a:off x="1143000" y="3910608"/>
            <a:ext cx="39624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6705600" y="39106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55377" y="0"/>
            <a:ext cx="588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C00000"/>
                </a:solidFill>
                <a:sym typeface="Wingdings" pitchFamily="2" charset="2"/>
              </a:rPr>
              <a:t></a:t>
            </a:r>
          </a:p>
        </p:txBody>
      </p:sp>
      <p:sp>
        <p:nvSpPr>
          <p:cNvPr id="10" name="Shape 231"/>
          <p:cNvSpPr/>
          <p:nvPr/>
        </p:nvSpPr>
        <p:spPr>
          <a:xfrm>
            <a:off x="2209800" y="4724400"/>
            <a:ext cx="19050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Oval 10"/>
          <p:cNvSpPr/>
          <p:nvPr/>
        </p:nvSpPr>
        <p:spPr bwMode="auto">
          <a:xfrm>
            <a:off x="1295400" y="4672608"/>
            <a:ext cx="9906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886200" y="4672608"/>
            <a:ext cx="525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36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7" grpId="0" animBg="1"/>
      <p:bldP spid="9" grpId="0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Strengths:</a:t>
            </a:r>
          </a:p>
          <a:p>
            <a:pPr lvl="1"/>
            <a:r>
              <a:rPr lang="en-US" dirty="0" smtClean="0"/>
              <a:t>No limitation to pre-specified vocabulary</a:t>
            </a:r>
            <a:endParaRPr lang="en-US" dirty="0"/>
          </a:p>
          <a:p>
            <a:pPr lvl="1"/>
            <a:r>
              <a:rPr lang="en-US" dirty="0" smtClean="0"/>
              <a:t>Scalability: extracts large # of triples for large # of predicates</a:t>
            </a:r>
          </a:p>
          <a:p>
            <a:endParaRPr lang="en-US" dirty="0"/>
          </a:p>
          <a:p>
            <a:r>
              <a:rPr lang="en-US" dirty="0" smtClean="0"/>
              <a:t>Weaknesses:</a:t>
            </a:r>
          </a:p>
          <a:p>
            <a:pPr lvl="1"/>
            <a:r>
              <a:rPr lang="en-US" dirty="0"/>
              <a:t>No canonical names for </a:t>
            </a:r>
            <a:r>
              <a:rPr lang="en-US" dirty="0" smtClean="0"/>
              <a:t>entities, predicates </a:t>
            </a:r>
            <a:r>
              <a:rPr lang="en-US" dirty="0"/>
              <a:t>in </a:t>
            </a:r>
            <a:r>
              <a:rPr lang="en-US" dirty="0" smtClean="0"/>
              <a:t>triples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Triple Identification: Open IE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210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riple identification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Entity linkage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Predicate linkage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Extraction: Tasks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62150" y="2047875"/>
            <a:ext cx="603885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700" y="2101412"/>
            <a:ext cx="664449" cy="6644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232"/>
          <p:cNvSpPr/>
          <p:nvPr/>
        </p:nvSpPr>
        <p:spPr>
          <a:xfrm>
            <a:off x="3303003" y="2086800"/>
            <a:ext cx="5028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0" name="Shape 234"/>
          <p:cNvGrpSpPr/>
          <p:nvPr/>
        </p:nvGrpSpPr>
        <p:grpSpPr>
          <a:xfrm>
            <a:off x="1668375" y="2590800"/>
            <a:ext cx="2819400" cy="2643947"/>
            <a:chOff x="1668375" y="3211250"/>
            <a:chExt cx="2819400" cy="2643947"/>
          </a:xfrm>
        </p:grpSpPr>
        <p:pic>
          <p:nvPicPr>
            <p:cNvPr id="11" name="Shape 2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668375" y="4279225"/>
              <a:ext cx="2819400" cy="15759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Shape 236"/>
            <p:cNvSpPr/>
            <p:nvPr/>
          </p:nvSpPr>
          <p:spPr>
            <a:xfrm>
              <a:off x="3086800" y="4558925"/>
              <a:ext cx="1010699" cy="300899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237"/>
            <p:cNvSpPr/>
            <p:nvPr/>
          </p:nvSpPr>
          <p:spPr>
            <a:xfrm>
              <a:off x="2713825" y="3211250"/>
              <a:ext cx="613500" cy="1068000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352800" y="3455761"/>
            <a:ext cx="5386128" cy="2259239"/>
            <a:chOff x="3376872" y="3455761"/>
            <a:chExt cx="5386128" cy="2259239"/>
          </a:xfrm>
        </p:grpSpPr>
        <p:sp>
          <p:nvSpPr>
            <p:cNvPr id="15" name="Shape 239"/>
            <p:cNvSpPr txBox="1"/>
            <p:nvPr/>
          </p:nvSpPr>
          <p:spPr>
            <a:xfrm>
              <a:off x="4716300" y="5257800"/>
              <a:ext cx="4046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2200" dirty="0"/>
                <a:t>/people/person/date_of_birth</a:t>
              </a:r>
            </a:p>
          </p:txBody>
        </p:sp>
        <p:sp>
          <p:nvSpPr>
            <p:cNvPr id="16" name="Shape 240"/>
            <p:cNvSpPr/>
            <p:nvPr/>
          </p:nvSpPr>
          <p:spPr>
            <a:xfrm rot="18780000">
              <a:off x="4880860" y="1951773"/>
              <a:ext cx="613419" cy="3621395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8" name="Oval 17"/>
          <p:cNvSpPr/>
          <p:nvPr/>
        </p:nvSpPr>
        <p:spPr bwMode="auto">
          <a:xfrm>
            <a:off x="1905000" y="2057400"/>
            <a:ext cx="1422325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6477000" y="20574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8217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Output Wiki titles corresponding to NPs in text</a:t>
            </a:r>
          </a:p>
          <a:p>
            <a:pPr lvl="1"/>
            <a:r>
              <a:rPr lang="en-US" dirty="0" smtClean="0"/>
              <a:t>Identifies canonical entities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I enjoyed watching </a:t>
            </a:r>
            <a:r>
              <a:rPr lang="en-US" b="1" dirty="0" smtClean="0">
                <a:solidFill>
                  <a:srgbClr val="C00000"/>
                </a:solidFill>
              </a:rPr>
              <a:t>Chicago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on Broadway</a:t>
            </a:r>
          </a:p>
          <a:p>
            <a:pPr lvl="1"/>
            <a:r>
              <a:rPr lang="en-US" b="1" dirty="0" smtClean="0">
                <a:solidFill>
                  <a:srgbClr val="C00000"/>
                </a:solidFill>
              </a:rPr>
              <a:t>Chicago</a:t>
            </a:r>
            <a:r>
              <a:rPr lang="en-US" dirty="0" smtClean="0"/>
              <a:t> has the largest population in the Midwest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Entity Linkage: Disambiguation to Wikipedia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 descr="C:\Users\divesh\Desktop\chica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295" y="4495800"/>
            <a:ext cx="2299155" cy="136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 bwMode="auto">
          <a:xfrm>
            <a:off x="1905000" y="3962400"/>
            <a:ext cx="1000125" cy="38100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028" name="Picture 4" descr="C:\Users\divesh\Desktop\chicago-music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4495799"/>
            <a:ext cx="1819964" cy="136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Arrow Connector 7"/>
          <p:cNvCxnSpPr/>
          <p:nvPr/>
        </p:nvCxnSpPr>
        <p:spPr bwMode="auto">
          <a:xfrm>
            <a:off x="4114800" y="3505200"/>
            <a:ext cx="1824383" cy="83820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187326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Local D2W approaches [BP06, MC07]</a:t>
            </a:r>
          </a:p>
          <a:p>
            <a:pPr lvl="1"/>
            <a:r>
              <a:rPr lang="en-US" dirty="0" smtClean="0"/>
              <a:t>Each mention in a document is disambiguated independently</a:t>
            </a:r>
          </a:p>
          <a:p>
            <a:pPr lvl="1"/>
            <a:r>
              <a:rPr lang="en-US" dirty="0" smtClean="0"/>
              <a:t>E.g., use similarity of text near mention with candidate Wiki page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Global D2W approaches [C07, RRD+11]</a:t>
            </a:r>
          </a:p>
          <a:p>
            <a:pPr lvl="1"/>
            <a:r>
              <a:rPr lang="en-US" dirty="0" smtClean="0"/>
              <a:t>All mentions in a document are disambiguated simultaneously</a:t>
            </a:r>
          </a:p>
          <a:p>
            <a:pPr lvl="1"/>
            <a:r>
              <a:rPr lang="en-US" dirty="0" smtClean="0"/>
              <a:t>E.g., utilize Wikipedia link graph to estimate coherence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Entity Linkage: Disambiguation to Wikipedia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241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Chicago                                   Midwest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Goal: many-to-1 matching on a bipartite graph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Approach: solve an optimization problem involving</a:t>
            </a:r>
          </a:p>
          <a:p>
            <a:pPr lvl="1"/>
            <a:r>
              <a:rPr lang="en-US" dirty="0" smtClean="0"/>
              <a:t>Φ(m, t): relatedness between mention and Wiki title</a:t>
            </a:r>
            <a:endParaRPr lang="en-US" dirty="0"/>
          </a:p>
          <a:p>
            <a:pPr lvl="1"/>
            <a:r>
              <a:rPr lang="en-US" dirty="0" smtClean="0"/>
              <a:t>Ψ(t, t’): pairwise relatedness between Wiki titles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334000" y="1396008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905000" y="14478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Picture 2" descr="C:\Users\divesh\Desktop\chica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86814"/>
            <a:ext cx="1695450" cy="100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divesh\Desktop\chicago-music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4704"/>
            <a:ext cx="1371600" cy="102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divesh\Desktop\midwe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2362200"/>
            <a:ext cx="1604962" cy="103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 bwMode="auto">
          <a:xfrm flipH="1">
            <a:off x="2199346" y="1880592"/>
            <a:ext cx="239054" cy="50071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3139762" y="1832020"/>
            <a:ext cx="530800" cy="5326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6137856" y="1839456"/>
            <a:ext cx="321972" cy="44976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reeform 16"/>
          <p:cNvSpPr/>
          <p:nvPr/>
        </p:nvSpPr>
        <p:spPr bwMode="auto">
          <a:xfrm>
            <a:off x="4365938" y="3394227"/>
            <a:ext cx="2318197" cy="309115"/>
          </a:xfrm>
          <a:custGeom>
            <a:avLst/>
            <a:gdLst>
              <a:gd name="connsiteX0" fmla="*/ 0 w 2318197"/>
              <a:gd name="connsiteY0" fmla="*/ 12879 h 309115"/>
              <a:gd name="connsiteX1" fmla="*/ 1004552 w 2318197"/>
              <a:gd name="connsiteY1" fmla="*/ 309093 h 309115"/>
              <a:gd name="connsiteX2" fmla="*/ 2318197 w 2318197"/>
              <a:gd name="connsiteY2" fmla="*/ 0 h 30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97" h="309115">
                <a:moveTo>
                  <a:pt x="0" y="12879"/>
                </a:moveTo>
                <a:cubicBezTo>
                  <a:pt x="309093" y="162059"/>
                  <a:pt x="618186" y="311240"/>
                  <a:pt x="1004552" y="309093"/>
                </a:cubicBezTo>
                <a:cubicBezTo>
                  <a:pt x="1390918" y="306947"/>
                  <a:pt x="1854557" y="153473"/>
                  <a:pt x="2318197" y="0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2112135" y="3394227"/>
            <a:ext cx="4868214" cy="476578"/>
          </a:xfrm>
          <a:custGeom>
            <a:avLst/>
            <a:gdLst>
              <a:gd name="connsiteX0" fmla="*/ 0 w 4868214"/>
              <a:gd name="connsiteY0" fmla="*/ 0 h 476578"/>
              <a:gd name="connsiteX1" fmla="*/ 2331076 w 4868214"/>
              <a:gd name="connsiteY1" fmla="*/ 476519 h 476578"/>
              <a:gd name="connsiteX2" fmla="*/ 4868214 w 4868214"/>
              <a:gd name="connsiteY2" fmla="*/ 25758 h 47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68214" h="476578">
                <a:moveTo>
                  <a:pt x="0" y="0"/>
                </a:moveTo>
                <a:cubicBezTo>
                  <a:pt x="759853" y="236113"/>
                  <a:pt x="1519707" y="472226"/>
                  <a:pt x="2331076" y="476519"/>
                </a:cubicBezTo>
                <a:cubicBezTo>
                  <a:pt x="3142445" y="480812"/>
                  <a:pt x="4005329" y="253285"/>
                  <a:pt x="4868214" y="25758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05200" y="1809690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Φ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199346" y="3525371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Ψ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89336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  <p:bldP spid="19" grpId="0" animBg="1"/>
      <p:bldP spid="20" grpId="0"/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    Chicago                                   Midwest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Goal: many-to-1 matching on a bipartite graph</a:t>
            </a:r>
          </a:p>
          <a:p>
            <a:endParaRPr lang="en-US" dirty="0"/>
          </a:p>
          <a:p>
            <a:r>
              <a:rPr lang="en-US" dirty="0" smtClean="0"/>
              <a:t>Φ(m1,t1) + </a:t>
            </a:r>
            <a:r>
              <a:rPr lang="el-GR" dirty="0"/>
              <a:t>Φ(</a:t>
            </a:r>
            <a:r>
              <a:rPr lang="en-US" dirty="0" smtClean="0"/>
              <a:t>m2,t3) + Ψ(t1,t3) &gt; Φ(m1,t2) </a:t>
            </a:r>
            <a:r>
              <a:rPr lang="en-US" dirty="0"/>
              <a:t>+ </a:t>
            </a:r>
            <a:r>
              <a:rPr lang="el-GR" dirty="0"/>
              <a:t>Φ(</a:t>
            </a:r>
            <a:r>
              <a:rPr lang="en-US" dirty="0"/>
              <a:t>m2,t3) + </a:t>
            </a:r>
            <a:r>
              <a:rPr lang="en-US" dirty="0" smtClean="0"/>
              <a:t>Ψ(t2,t3</a:t>
            </a:r>
            <a:r>
              <a:rPr lang="en-US" dirty="0"/>
              <a:t>)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334000" y="1396008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905000" y="14478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pic>
        <p:nvPicPr>
          <p:cNvPr id="7" name="Picture 2" descr="C:\Users\divesh\Desktop\chica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386814"/>
            <a:ext cx="1695450" cy="100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divesh\Desktop\chicago-music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364704"/>
            <a:ext cx="1371600" cy="102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divesh\Desktop\midwe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2362200"/>
            <a:ext cx="1604962" cy="103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 bwMode="auto">
          <a:xfrm flipH="1">
            <a:off x="2199346" y="1880592"/>
            <a:ext cx="239054" cy="500718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>
            <a:off x="3139762" y="1832020"/>
            <a:ext cx="530800" cy="532684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>
            <a:off x="6137856" y="1839456"/>
            <a:ext cx="321972" cy="449764"/>
          </a:xfrm>
          <a:prstGeom prst="line">
            <a:avLst/>
          </a:prstGeom>
          <a:solidFill>
            <a:schemeClr val="accent1"/>
          </a:solidFill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reeform 16"/>
          <p:cNvSpPr/>
          <p:nvPr/>
        </p:nvSpPr>
        <p:spPr bwMode="auto">
          <a:xfrm>
            <a:off x="4365938" y="3394227"/>
            <a:ext cx="2318197" cy="309115"/>
          </a:xfrm>
          <a:custGeom>
            <a:avLst/>
            <a:gdLst>
              <a:gd name="connsiteX0" fmla="*/ 0 w 2318197"/>
              <a:gd name="connsiteY0" fmla="*/ 12879 h 309115"/>
              <a:gd name="connsiteX1" fmla="*/ 1004552 w 2318197"/>
              <a:gd name="connsiteY1" fmla="*/ 309093 h 309115"/>
              <a:gd name="connsiteX2" fmla="*/ 2318197 w 2318197"/>
              <a:gd name="connsiteY2" fmla="*/ 0 h 30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97" h="309115">
                <a:moveTo>
                  <a:pt x="0" y="12879"/>
                </a:moveTo>
                <a:cubicBezTo>
                  <a:pt x="309093" y="162059"/>
                  <a:pt x="618186" y="311240"/>
                  <a:pt x="1004552" y="309093"/>
                </a:cubicBezTo>
                <a:cubicBezTo>
                  <a:pt x="1390918" y="306947"/>
                  <a:pt x="1854557" y="153473"/>
                  <a:pt x="2318197" y="0"/>
                </a:cubicBez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2112135" y="3394227"/>
            <a:ext cx="4868214" cy="476578"/>
          </a:xfrm>
          <a:custGeom>
            <a:avLst/>
            <a:gdLst>
              <a:gd name="connsiteX0" fmla="*/ 0 w 4868214"/>
              <a:gd name="connsiteY0" fmla="*/ 0 h 476578"/>
              <a:gd name="connsiteX1" fmla="*/ 2331076 w 4868214"/>
              <a:gd name="connsiteY1" fmla="*/ 476519 h 476578"/>
              <a:gd name="connsiteX2" fmla="*/ 4868214 w 4868214"/>
              <a:gd name="connsiteY2" fmla="*/ 25758 h 47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68214" h="476578">
                <a:moveTo>
                  <a:pt x="0" y="0"/>
                </a:moveTo>
                <a:cubicBezTo>
                  <a:pt x="759853" y="236113"/>
                  <a:pt x="1519707" y="472226"/>
                  <a:pt x="2331076" y="476519"/>
                </a:cubicBezTo>
                <a:cubicBezTo>
                  <a:pt x="3142445" y="480812"/>
                  <a:pt x="4005329" y="253285"/>
                  <a:pt x="4868214" y="25758"/>
                </a:cubicBezTo>
              </a:path>
            </a:pathLst>
          </a:custGeom>
          <a:noFill/>
          <a:ln w="508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05200" y="1809690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Φ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199346" y="3525371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Ψ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26262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7" grpId="0" animBg="1"/>
      <p:bldP spid="19" grpId="0" animBg="1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Using KB in Social Media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7" descr="C:\Users\divesh\Documents\PrintScreen Files\ScreenShot03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85093"/>
            <a:ext cx="8815388" cy="443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divesh\Documents\PrintScreen Files\ScreenShot03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7" y="1668115"/>
            <a:ext cx="3281363" cy="290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divesh\Documents\PrintScreen Files\ScreenShot030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51" y="2900362"/>
            <a:ext cx="3162549" cy="327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307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Represent </a:t>
            </a:r>
            <a:r>
              <a:rPr lang="en-US" dirty="0" smtClean="0"/>
              <a:t>Φ and Ψ as weighted sum of local and global features</a:t>
            </a:r>
          </a:p>
          <a:p>
            <a:pPr lvl="1"/>
            <a:r>
              <a:rPr lang="en-US" dirty="0" smtClean="0"/>
              <a:t>Φ(</a:t>
            </a:r>
            <a:r>
              <a:rPr lang="en-US" dirty="0" err="1" smtClean="0"/>
              <a:t>m,t</a:t>
            </a:r>
            <a:r>
              <a:rPr lang="en-US" dirty="0" smtClean="0"/>
              <a:t>) = ∑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dirty="0" smtClean="0"/>
              <a:t> * </a:t>
            </a:r>
            <a:r>
              <a:rPr lang="en-US" dirty="0" err="1" smtClean="0"/>
              <a:t>Φ</a:t>
            </a:r>
            <a:r>
              <a:rPr lang="en-US" baseline="-25000" dirty="0" err="1" smtClean="0"/>
              <a:t>i</a:t>
            </a:r>
            <a:r>
              <a:rPr lang="en-US" dirty="0" smtClean="0"/>
              <a:t>(</a:t>
            </a:r>
            <a:r>
              <a:rPr lang="en-US" dirty="0" err="1" smtClean="0"/>
              <a:t>m,t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Learn weights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</a:t>
            </a:r>
            <a:r>
              <a:rPr lang="en-US" baseline="-25000" dirty="0" smtClean="0"/>
              <a:t> </a:t>
            </a:r>
            <a:r>
              <a:rPr lang="en-US" dirty="0" smtClean="0"/>
              <a:t>using SVM</a:t>
            </a:r>
          </a:p>
          <a:p>
            <a:endParaRPr lang="en-US" dirty="0"/>
          </a:p>
          <a:p>
            <a:r>
              <a:rPr lang="en-US" dirty="0" smtClean="0"/>
              <a:t>Build an index (Anchor Text, Wiki Title, Frequency)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 [RRD+11]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983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Represent </a:t>
            </a:r>
            <a:r>
              <a:rPr lang="en-US" dirty="0" smtClean="0"/>
              <a:t>Φ and Ψ as weighted sum of local and global features</a:t>
            </a:r>
          </a:p>
          <a:p>
            <a:endParaRPr lang="en-US" dirty="0"/>
          </a:p>
          <a:p>
            <a:r>
              <a:rPr lang="en-US" dirty="0" smtClean="0"/>
              <a:t>Build an index (Anchor Text, Wiki Title, Frequency) </a:t>
            </a:r>
          </a:p>
          <a:p>
            <a:endParaRPr lang="en-US" dirty="0"/>
          </a:p>
          <a:p>
            <a:r>
              <a:rPr lang="en-US" dirty="0" smtClean="0"/>
              <a:t>Local features </a:t>
            </a:r>
            <a:r>
              <a:rPr lang="en-US" dirty="0" err="1"/>
              <a:t>Φ</a:t>
            </a:r>
            <a:r>
              <a:rPr lang="en-US" baseline="-25000" dirty="0" err="1"/>
              <a:t>i</a:t>
            </a:r>
            <a:r>
              <a:rPr lang="en-US" dirty="0"/>
              <a:t>(m</a:t>
            </a:r>
            <a:r>
              <a:rPr lang="en-US" dirty="0" smtClean="0"/>
              <a:t>, t): relatedness between mention and title</a:t>
            </a:r>
          </a:p>
          <a:p>
            <a:pPr lvl="1"/>
            <a:r>
              <a:rPr lang="en-US" dirty="0" smtClean="0"/>
              <a:t>P(</a:t>
            </a:r>
            <a:r>
              <a:rPr lang="en-US" dirty="0" err="1" smtClean="0"/>
              <a:t>t|m</a:t>
            </a:r>
            <a:r>
              <a:rPr lang="en-US" dirty="0" smtClean="0"/>
              <a:t>): fraction of times title t is target page of anchor text m</a:t>
            </a:r>
          </a:p>
          <a:p>
            <a:pPr lvl="1"/>
            <a:r>
              <a:rPr lang="en-US" dirty="0" smtClean="0"/>
              <a:t>P(t): fraction of all Wiki pages that link to title t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osine-sim(Text(t), Text(m)), Cosine-sim(Text(t), Context(m)), etc.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 [RRD+11]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807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Represent </a:t>
            </a:r>
            <a:r>
              <a:rPr lang="en-US" dirty="0" smtClean="0"/>
              <a:t>Φ and Ψ as weighted sum of local and global features</a:t>
            </a:r>
          </a:p>
          <a:p>
            <a:endParaRPr lang="en-US" dirty="0"/>
          </a:p>
          <a:p>
            <a:r>
              <a:rPr lang="en-US" dirty="0" smtClean="0"/>
              <a:t>Build an index (Anchor Text, Wiki Title, Frequency) </a:t>
            </a:r>
          </a:p>
          <a:p>
            <a:endParaRPr lang="en-US" dirty="0"/>
          </a:p>
          <a:p>
            <a:r>
              <a:rPr lang="en-US" dirty="0" smtClean="0"/>
              <a:t>Local features </a:t>
            </a:r>
            <a:r>
              <a:rPr lang="en-US" dirty="0" err="1" smtClean="0"/>
              <a:t>Φ</a:t>
            </a:r>
            <a:r>
              <a:rPr lang="en-US" baseline="-25000" dirty="0" err="1" smtClean="0"/>
              <a:t>i</a:t>
            </a:r>
            <a:r>
              <a:rPr lang="en-US" dirty="0" smtClean="0"/>
              <a:t>(m, t): </a:t>
            </a:r>
            <a:r>
              <a:rPr lang="en-US" dirty="0"/>
              <a:t>relatedness between mention and </a:t>
            </a:r>
            <a:r>
              <a:rPr lang="en-US" dirty="0" smtClean="0"/>
              <a:t>title</a:t>
            </a:r>
          </a:p>
          <a:p>
            <a:endParaRPr lang="en-US" dirty="0"/>
          </a:p>
          <a:p>
            <a:r>
              <a:rPr lang="en-US" dirty="0" smtClean="0"/>
              <a:t>Global features Ψ(t, t’): relatedness between Wiki titles</a:t>
            </a:r>
          </a:p>
          <a:p>
            <a:pPr lvl="1"/>
            <a:r>
              <a:rPr lang="en-US" dirty="0" smtClean="0"/>
              <a:t>I </a:t>
            </a:r>
            <a:r>
              <a:rPr lang="en-US" baseline="-25000" dirty="0" smtClean="0"/>
              <a:t>[t-t’] </a:t>
            </a:r>
            <a:r>
              <a:rPr lang="en-US" dirty="0" smtClean="0"/>
              <a:t>* PMI(</a:t>
            </a:r>
            <a:r>
              <a:rPr lang="en-US" dirty="0" err="1" smtClean="0"/>
              <a:t>InLinks</a:t>
            </a:r>
            <a:r>
              <a:rPr lang="en-US" dirty="0" smtClean="0"/>
              <a:t>(t), </a:t>
            </a:r>
            <a:r>
              <a:rPr lang="en-US" dirty="0" err="1" smtClean="0"/>
              <a:t>InLinks</a:t>
            </a:r>
            <a:r>
              <a:rPr lang="en-US" dirty="0" smtClean="0"/>
              <a:t>(t’))</a:t>
            </a:r>
          </a:p>
          <a:p>
            <a:pPr lvl="1"/>
            <a:r>
              <a:rPr lang="en-US" dirty="0"/>
              <a:t>I </a:t>
            </a:r>
            <a:r>
              <a:rPr lang="en-US" baseline="-25000" dirty="0"/>
              <a:t>[t-t’] </a:t>
            </a:r>
            <a:r>
              <a:rPr lang="en-US" dirty="0"/>
              <a:t>* </a:t>
            </a:r>
            <a:r>
              <a:rPr lang="en-US" dirty="0" smtClean="0"/>
              <a:t>NGD(</a:t>
            </a:r>
            <a:r>
              <a:rPr lang="en-US" dirty="0" err="1" smtClean="0"/>
              <a:t>InLinks</a:t>
            </a:r>
            <a:r>
              <a:rPr lang="en-US" dirty="0" smtClean="0"/>
              <a:t>(t</a:t>
            </a:r>
            <a:r>
              <a:rPr lang="en-US" dirty="0"/>
              <a:t>), </a:t>
            </a:r>
            <a:r>
              <a:rPr lang="en-US" dirty="0" err="1"/>
              <a:t>InLinks</a:t>
            </a:r>
            <a:r>
              <a:rPr lang="en-US" dirty="0"/>
              <a:t>(t</a:t>
            </a:r>
            <a:r>
              <a:rPr lang="en-US" dirty="0" smtClean="0"/>
              <a:t>’))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 [RRD+11]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013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Algorithm (simplified)</a:t>
            </a:r>
          </a:p>
          <a:p>
            <a:pPr lvl="1"/>
            <a:r>
              <a:rPr lang="en-US" dirty="0" smtClean="0"/>
              <a:t>Use shallow parsing and NER to get (additional) potential mentions</a:t>
            </a:r>
          </a:p>
          <a:p>
            <a:pPr lvl="1"/>
            <a:r>
              <a:rPr lang="en-US" dirty="0" smtClean="0"/>
              <a:t>Efficiency: for each mention m, take top-k most frequent targets t</a:t>
            </a:r>
          </a:p>
          <a:p>
            <a:pPr lvl="1"/>
            <a:r>
              <a:rPr lang="en-US" dirty="0" smtClean="0"/>
              <a:t>Use objective function to find most appropriate disambiguation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Chicago                                   Midwest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Global D2W Approach [RRD+11]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334000" y="3490327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905000" y="3542119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pic>
        <p:nvPicPr>
          <p:cNvPr id="19" name="Picture 2" descr="C:\Users\divesh\Desktop\chica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81133"/>
            <a:ext cx="1695450" cy="100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divesh\Desktop\chicago-music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459023"/>
            <a:ext cx="1371600" cy="102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divesh\Desktop\midwest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1" y="4456519"/>
            <a:ext cx="1604962" cy="103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Connector 21"/>
          <p:cNvCxnSpPr/>
          <p:nvPr/>
        </p:nvCxnSpPr>
        <p:spPr bwMode="auto">
          <a:xfrm flipH="1">
            <a:off x="2199346" y="3974911"/>
            <a:ext cx="239054" cy="50071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/>
          <p:nvPr/>
        </p:nvCxnSpPr>
        <p:spPr bwMode="auto">
          <a:xfrm>
            <a:off x="3139762" y="3926339"/>
            <a:ext cx="530800" cy="5326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6137856" y="3933775"/>
            <a:ext cx="321972" cy="44976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Freeform 24"/>
          <p:cNvSpPr/>
          <p:nvPr/>
        </p:nvSpPr>
        <p:spPr bwMode="auto">
          <a:xfrm>
            <a:off x="4365938" y="5488546"/>
            <a:ext cx="2318197" cy="309115"/>
          </a:xfrm>
          <a:custGeom>
            <a:avLst/>
            <a:gdLst>
              <a:gd name="connsiteX0" fmla="*/ 0 w 2318197"/>
              <a:gd name="connsiteY0" fmla="*/ 12879 h 309115"/>
              <a:gd name="connsiteX1" fmla="*/ 1004552 w 2318197"/>
              <a:gd name="connsiteY1" fmla="*/ 309093 h 309115"/>
              <a:gd name="connsiteX2" fmla="*/ 2318197 w 2318197"/>
              <a:gd name="connsiteY2" fmla="*/ 0 h 30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197" h="309115">
                <a:moveTo>
                  <a:pt x="0" y="12879"/>
                </a:moveTo>
                <a:cubicBezTo>
                  <a:pt x="309093" y="162059"/>
                  <a:pt x="618186" y="311240"/>
                  <a:pt x="1004552" y="309093"/>
                </a:cubicBezTo>
                <a:cubicBezTo>
                  <a:pt x="1390918" y="306947"/>
                  <a:pt x="1854557" y="153473"/>
                  <a:pt x="2318197" y="0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6" name="Freeform 25"/>
          <p:cNvSpPr/>
          <p:nvPr/>
        </p:nvSpPr>
        <p:spPr bwMode="auto">
          <a:xfrm>
            <a:off x="2112135" y="5488546"/>
            <a:ext cx="4868214" cy="476578"/>
          </a:xfrm>
          <a:custGeom>
            <a:avLst/>
            <a:gdLst>
              <a:gd name="connsiteX0" fmla="*/ 0 w 4868214"/>
              <a:gd name="connsiteY0" fmla="*/ 0 h 476578"/>
              <a:gd name="connsiteX1" fmla="*/ 2331076 w 4868214"/>
              <a:gd name="connsiteY1" fmla="*/ 476519 h 476578"/>
              <a:gd name="connsiteX2" fmla="*/ 4868214 w 4868214"/>
              <a:gd name="connsiteY2" fmla="*/ 25758 h 476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68214" h="476578">
                <a:moveTo>
                  <a:pt x="0" y="0"/>
                </a:moveTo>
                <a:cubicBezTo>
                  <a:pt x="759853" y="236113"/>
                  <a:pt x="1519707" y="472226"/>
                  <a:pt x="2331076" y="476519"/>
                </a:cubicBezTo>
                <a:cubicBezTo>
                  <a:pt x="3142445" y="480812"/>
                  <a:pt x="4005329" y="253285"/>
                  <a:pt x="4868214" y="25758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05200" y="3904009"/>
            <a:ext cx="3898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Φ</a:t>
            </a:r>
            <a:endParaRPr lang="en-US" sz="2000" dirty="0"/>
          </a:p>
        </p:txBody>
      </p:sp>
      <p:sp>
        <p:nvSpPr>
          <p:cNvPr id="28" name="TextBox 27"/>
          <p:cNvSpPr txBox="1"/>
          <p:nvPr/>
        </p:nvSpPr>
        <p:spPr>
          <a:xfrm>
            <a:off x="2199346" y="5619690"/>
            <a:ext cx="3914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 smtClean="0"/>
              <a:t>Ψ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2649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5" grpId="0" animBg="1"/>
      <p:bldP spid="26" grpId="0" animBg="1"/>
      <p:bldP spid="27" grpId="0"/>
      <p:bldP spid="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Global knowledge base: </a:t>
            </a:r>
            <a:r>
              <a:rPr lang="en-US" dirty="0" smtClean="0"/>
              <a:t>distant supervision [MBS+09]</a:t>
            </a:r>
            <a:endParaRPr lang="en-US" dirty="0"/>
          </a:p>
          <a:p>
            <a:pPr lvl="1"/>
            <a:r>
              <a:rPr lang="en-US" dirty="0" smtClean="0"/>
              <a:t>Weakly supervised, via large existing KB (e.g., Freebase)</a:t>
            </a:r>
          </a:p>
          <a:p>
            <a:pPr lvl="1"/>
            <a:r>
              <a:rPr lang="en-US" dirty="0" smtClean="0"/>
              <a:t>Use entities, predicates in KB to provide training examples</a:t>
            </a:r>
            <a:endParaRPr lang="en-US" dirty="0"/>
          </a:p>
          <a:p>
            <a:pPr lvl="1"/>
            <a:r>
              <a:rPr lang="en-US" dirty="0"/>
              <a:t>Extractors focus on </a:t>
            </a:r>
            <a:r>
              <a:rPr lang="en-US" b="1" dirty="0" smtClean="0">
                <a:solidFill>
                  <a:srgbClr val="C00000"/>
                </a:solidFill>
              </a:rPr>
              <a:t>learning ways KB predicates expressed </a:t>
            </a:r>
            <a:r>
              <a:rPr lang="en-US" dirty="0" smtClean="0"/>
              <a:t>in </a:t>
            </a:r>
            <a:r>
              <a:rPr lang="en-US" dirty="0"/>
              <a:t>text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Example: (                  , /film/director/film,                  )</a:t>
            </a:r>
          </a:p>
          <a:p>
            <a:endParaRPr lang="en-US" dirty="0"/>
          </a:p>
          <a:p>
            <a:pPr lvl="1"/>
            <a:r>
              <a:rPr lang="en-US" dirty="0" smtClean="0"/>
              <a:t>Spielberg’s film Saving Private Ryan is based on the brothers’ story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Allison co-produced Saving Private Ryan, directed by Spielberg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Predicate Linkage: Using Distant Supervision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C:\Users\divesh\Desktop\spielber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505200"/>
            <a:ext cx="108585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divesh\Desktop\sp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927" y="3429000"/>
            <a:ext cx="1018338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 bwMode="auto">
          <a:xfrm>
            <a:off x="3048000" y="47488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581400" y="5510808"/>
            <a:ext cx="2209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219200" y="4724400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086600" y="5510808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910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Goal: Given Open IE triples, output synonymous predicates</a:t>
            </a:r>
          </a:p>
          <a:p>
            <a:pPr lvl="1"/>
            <a:r>
              <a:rPr lang="en-US" dirty="0" smtClean="0"/>
              <a:t>Use unsupervised method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Motivation: Open IE creates a lot of redundancy in extractions</a:t>
            </a:r>
          </a:p>
          <a:p>
            <a:pPr lvl="1"/>
            <a:r>
              <a:rPr lang="en-US" dirty="0" smtClean="0"/>
              <a:t>(DC, </a:t>
            </a:r>
            <a:r>
              <a:rPr lang="en-US" b="1" dirty="0" smtClean="0">
                <a:solidFill>
                  <a:srgbClr val="C00000"/>
                </a:solidFill>
              </a:rPr>
              <a:t>is capital of</a:t>
            </a:r>
            <a:r>
              <a:rPr lang="en-US" dirty="0" smtClean="0"/>
              <a:t>, United States); (Washington, </a:t>
            </a:r>
            <a:r>
              <a:rPr lang="en-US" b="1" dirty="0" smtClean="0">
                <a:solidFill>
                  <a:srgbClr val="C00000"/>
                </a:solidFill>
              </a:rPr>
              <a:t>is capital city of</a:t>
            </a:r>
            <a:r>
              <a:rPr lang="en-US" dirty="0" smtClean="0"/>
              <a:t>, US)</a:t>
            </a:r>
          </a:p>
          <a:p>
            <a:pPr lvl="1"/>
            <a:r>
              <a:rPr lang="en-US" dirty="0" smtClean="0"/>
              <a:t>Top-80 entities had an average of 2.9, up to about 10, synonyms</a:t>
            </a:r>
          </a:p>
          <a:p>
            <a:pPr lvl="1"/>
            <a:r>
              <a:rPr lang="en-US" dirty="0" smtClean="0"/>
              <a:t>Top-100 predicates had an average of 4.9 synonyms</a:t>
            </a:r>
          </a:p>
          <a:p>
            <a:pPr lvl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Predicate Linkage: Using Redundancy [YE09]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56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Key assumption: </a:t>
            </a:r>
            <a:r>
              <a:rPr lang="en-US" b="1" dirty="0" smtClean="0">
                <a:solidFill>
                  <a:srgbClr val="C00000"/>
                </a:solidFill>
              </a:rPr>
              <a:t>Distributional hypothesis</a:t>
            </a:r>
          </a:p>
          <a:p>
            <a:pPr lvl="1"/>
            <a:r>
              <a:rPr lang="en-US" dirty="0" smtClean="0"/>
              <a:t>Similar entities appear in similar contexts</a:t>
            </a:r>
          </a:p>
          <a:p>
            <a:endParaRPr lang="en-US" dirty="0"/>
          </a:p>
          <a:p>
            <a:r>
              <a:rPr lang="en-US" dirty="0" smtClean="0"/>
              <a:t>Use generative model to estimate probability that strings co-refer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robability depends on number of shared, non-shared properties</a:t>
            </a:r>
          </a:p>
          <a:p>
            <a:pPr lvl="1"/>
            <a:r>
              <a:rPr lang="en-US" dirty="0" smtClean="0"/>
              <a:t>Formalize using a ball-and-urn abstraction </a:t>
            </a:r>
          </a:p>
          <a:p>
            <a:endParaRPr lang="en-US" dirty="0"/>
          </a:p>
          <a:p>
            <a:r>
              <a:rPr lang="en-US" dirty="0" smtClean="0"/>
              <a:t>Scalability: use greedy agglomerative clustering</a:t>
            </a:r>
          </a:p>
          <a:p>
            <a:pPr lvl="1"/>
            <a:r>
              <a:rPr lang="en-US" dirty="0" smtClean="0"/>
              <a:t>Strings with no, or only popular, shared properties not compared</a:t>
            </a:r>
          </a:p>
          <a:p>
            <a:pPr lvl="1"/>
            <a:r>
              <a:rPr lang="en-US" dirty="0" smtClean="0"/>
              <a:t>O(K*N*log(N)) algorithm, if at most K synonyms, N triples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Predicate Linkage: Using Redundancy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555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Text, DOM (document object model): use distant supervision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Web </a:t>
            </a:r>
            <a:r>
              <a:rPr lang="en-US" dirty="0" smtClean="0"/>
              <a:t>tables, lists</a:t>
            </a:r>
            <a:r>
              <a:rPr lang="en-US" dirty="0"/>
              <a:t>: </a:t>
            </a:r>
            <a:r>
              <a:rPr lang="en-US" dirty="0" smtClean="0"/>
              <a:t>use schema mapping</a:t>
            </a:r>
          </a:p>
          <a:p>
            <a:endParaRPr lang="en-US" dirty="0"/>
          </a:p>
          <a:p>
            <a:r>
              <a:rPr lang="en-US" dirty="0" smtClean="0"/>
              <a:t>Annotations: use semi-automatic mapping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Case Study: Knowledge Vault [DGH+14]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62150" y="1905000"/>
            <a:ext cx="6038850" cy="77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7700" y="1958537"/>
            <a:ext cx="664449" cy="6644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232"/>
          <p:cNvSpPr/>
          <p:nvPr/>
        </p:nvSpPr>
        <p:spPr>
          <a:xfrm>
            <a:off x="3303003" y="1943925"/>
            <a:ext cx="502800" cy="384899"/>
          </a:xfrm>
          <a:prstGeom prst="rect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8" name="Shape 234"/>
          <p:cNvGrpSpPr/>
          <p:nvPr/>
        </p:nvGrpSpPr>
        <p:grpSpPr>
          <a:xfrm>
            <a:off x="1295400" y="2447925"/>
            <a:ext cx="2819400" cy="2252247"/>
            <a:chOff x="1600200" y="3211250"/>
            <a:chExt cx="2819400" cy="2252247"/>
          </a:xfrm>
        </p:grpSpPr>
        <p:pic>
          <p:nvPicPr>
            <p:cNvPr id="9" name="Shape 23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600200" y="3887525"/>
              <a:ext cx="2819400" cy="15759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Shape 236"/>
            <p:cNvSpPr/>
            <p:nvPr/>
          </p:nvSpPr>
          <p:spPr>
            <a:xfrm>
              <a:off x="3086800" y="4558925"/>
              <a:ext cx="1010699" cy="300899"/>
            </a:xfrm>
            <a:prstGeom prst="rect">
              <a:avLst/>
            </a:prstGeom>
            <a:noFill/>
            <a:ln w="381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237"/>
            <p:cNvSpPr/>
            <p:nvPr/>
          </p:nvSpPr>
          <p:spPr>
            <a:xfrm>
              <a:off x="2713825" y="3211250"/>
              <a:ext cx="613500" cy="609600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556072" y="2796851"/>
            <a:ext cx="5443628" cy="1479874"/>
            <a:chOff x="3580144" y="2939726"/>
            <a:chExt cx="5443628" cy="1479874"/>
          </a:xfrm>
        </p:grpSpPr>
        <p:sp>
          <p:nvSpPr>
            <p:cNvPr id="13" name="Shape 239"/>
            <p:cNvSpPr txBox="1"/>
            <p:nvPr/>
          </p:nvSpPr>
          <p:spPr>
            <a:xfrm>
              <a:off x="4977072" y="3962400"/>
              <a:ext cx="4046700" cy="457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2200" dirty="0"/>
                <a:t>/people/person/date_of_birth</a:t>
              </a:r>
            </a:p>
          </p:txBody>
        </p:sp>
        <p:sp>
          <p:nvSpPr>
            <p:cNvPr id="14" name="Shape 240"/>
            <p:cNvSpPr/>
            <p:nvPr/>
          </p:nvSpPr>
          <p:spPr>
            <a:xfrm rot="18780000">
              <a:off x="4327482" y="2192388"/>
              <a:ext cx="613419" cy="2108095"/>
            </a:xfrm>
            <a:prstGeom prst="downArrow">
              <a:avLst>
                <a:gd name="adj1" fmla="val 50000"/>
                <a:gd name="adj2" fmla="val 50000"/>
              </a:avLst>
            </a:pr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" name="Oval 14"/>
          <p:cNvSpPr/>
          <p:nvPr/>
        </p:nvSpPr>
        <p:spPr bwMode="auto">
          <a:xfrm>
            <a:off x="1905000" y="1914525"/>
            <a:ext cx="1422325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77000" y="1914525"/>
            <a:ext cx="1447800" cy="432792"/>
          </a:xfrm>
          <a:prstGeom prst="ellips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</a:endParaRPr>
          </a:p>
        </p:txBody>
      </p:sp>
      <p:sp>
        <p:nvSpPr>
          <p:cNvPr id="17" name="Shape 237"/>
          <p:cNvSpPr/>
          <p:nvPr/>
        </p:nvSpPr>
        <p:spPr>
          <a:xfrm>
            <a:off x="6930300" y="2371725"/>
            <a:ext cx="613500" cy="610200"/>
          </a:xfrm>
          <a:prstGeom prst="downArrow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19" name="Shape 2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26713" y="3057525"/>
            <a:ext cx="3620674" cy="71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1984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 large knowledge base</a:t>
            </a: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dirty="0"/>
              <a:t>Highly skewed </a:t>
            </a:r>
            <a:r>
              <a:rPr lang="en-US" dirty="0" smtClean="0"/>
              <a:t>data – fat head, </a:t>
            </a:r>
            <a:r>
              <a:rPr lang="en-US" dirty="0"/>
              <a:t>long </a:t>
            </a:r>
            <a:r>
              <a:rPr lang="en-US" dirty="0" smtClean="0"/>
              <a:t>tail</a:t>
            </a:r>
          </a:p>
          <a:p>
            <a:pPr lvl="1"/>
            <a:r>
              <a:rPr lang="en-US" dirty="0"/>
              <a:t>#Triples/type: 1–14M (location, organization, business)</a:t>
            </a:r>
          </a:p>
          <a:p>
            <a:pPr lvl="1"/>
            <a:r>
              <a:rPr lang="en-US" dirty="0"/>
              <a:t>#Triples/entity: </a:t>
            </a:r>
            <a:r>
              <a:rPr lang="en-US" dirty="0" smtClean="0"/>
              <a:t>1–2M </a:t>
            </a:r>
            <a:r>
              <a:rPr lang="nn-NO" dirty="0"/>
              <a:t>(USA, UK, CA, NYC, TX</a:t>
            </a:r>
            <a:r>
              <a:rPr lang="nn-NO" dirty="0" smtClean="0"/>
              <a:t>)</a:t>
            </a:r>
            <a:endParaRPr lang="nn-NO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Vault: Statistics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2" y="2236789"/>
            <a:ext cx="5907088" cy="187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hape 272"/>
          <p:cNvSpPr txBox="1"/>
          <p:nvPr/>
        </p:nvSpPr>
        <p:spPr>
          <a:xfrm>
            <a:off x="6019800" y="18288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/>
              <a:t>As of 11/2013</a:t>
            </a:r>
          </a:p>
        </p:txBody>
      </p:sp>
    </p:spTree>
    <p:extLst>
      <p:ext uri="{BB962C8B-B14F-4D97-AF65-F5344CB8AC3E}">
        <p14:creationId xmlns:p14="http://schemas.microsoft.com/office/powerpoint/2010/main" val="302296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1B+ Webpages over the </a:t>
            </a:r>
            <a:r>
              <a:rPr lang="en-US" dirty="0" smtClean="0"/>
              <a:t>Web</a:t>
            </a:r>
          </a:p>
          <a:p>
            <a:pPr lvl="1"/>
            <a:r>
              <a:rPr lang="en-US" dirty="0"/>
              <a:t>Contribution is skewed: 1- </a:t>
            </a:r>
            <a:r>
              <a:rPr lang="en-US" dirty="0" smtClean="0"/>
              <a:t>50K</a:t>
            </a:r>
          </a:p>
          <a:p>
            <a:endParaRPr lang="nn-NO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Vault: Statistics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28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57400" y="2514600"/>
            <a:ext cx="4762275" cy="31242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272"/>
          <p:cNvSpPr txBox="1"/>
          <p:nvPr/>
        </p:nvSpPr>
        <p:spPr>
          <a:xfrm>
            <a:off x="5334000" y="56388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/>
              <a:t>As of 11/2013</a:t>
            </a:r>
          </a:p>
        </p:txBody>
      </p:sp>
    </p:spTree>
    <p:extLst>
      <p:ext uri="{BB962C8B-B14F-4D97-AF65-F5344CB8AC3E}">
        <p14:creationId xmlns:p14="http://schemas.microsoft.com/office/powerpoint/2010/main" val="28910577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Entities, entity types</a:t>
            </a:r>
          </a:p>
          <a:p>
            <a:pPr lvl="1"/>
            <a:r>
              <a:rPr lang="en-US" dirty="0" smtClean="0"/>
              <a:t>An entity is an </a:t>
            </a:r>
            <a:r>
              <a:rPr lang="en-US" b="1" dirty="0" smtClean="0">
                <a:solidFill>
                  <a:srgbClr val="C00000"/>
                </a:solidFill>
              </a:rPr>
              <a:t>instance of</a:t>
            </a:r>
            <a:r>
              <a:rPr lang="en-US" dirty="0" smtClean="0"/>
              <a:t> an entity type</a:t>
            </a:r>
          </a:p>
          <a:p>
            <a:pPr lvl="1"/>
            <a:r>
              <a:rPr lang="en-US" dirty="0" smtClean="0"/>
              <a:t>Entity types organized in a hierarchy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Is A Knowledge Base?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0803" y="2814935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45267" y="3348335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46603" y="3348335"/>
            <a:ext cx="867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48230" y="4182070"/>
            <a:ext cx="1414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politician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Arrow Connector 9"/>
          <p:cNvCxnSpPr>
            <a:stCxn id="6" idx="1"/>
            <a:endCxn id="7" idx="0"/>
          </p:cNvCxnSpPr>
          <p:nvPr/>
        </p:nvCxnSpPr>
        <p:spPr>
          <a:xfrm flipH="1">
            <a:off x="3882434" y="3045768"/>
            <a:ext cx="478369" cy="30256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  <a:endCxn id="8" idx="0"/>
          </p:cNvCxnSpPr>
          <p:nvPr/>
        </p:nvCxnSpPr>
        <p:spPr>
          <a:xfrm>
            <a:off x="4869276" y="3045768"/>
            <a:ext cx="611100" cy="302567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2"/>
            <a:endCxn id="9" idx="0"/>
          </p:cNvCxnSpPr>
          <p:nvPr/>
        </p:nvCxnSpPr>
        <p:spPr>
          <a:xfrm flipH="1">
            <a:off x="3255315" y="3810000"/>
            <a:ext cx="627119" cy="372070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2"/>
          </p:cNvCxnSpPr>
          <p:nvPr/>
        </p:nvCxnSpPr>
        <p:spPr>
          <a:xfrm flipH="1">
            <a:off x="4880246" y="3810000"/>
            <a:ext cx="600130" cy="372070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2"/>
          </p:cNvCxnSpPr>
          <p:nvPr/>
        </p:nvCxnSpPr>
        <p:spPr>
          <a:xfrm>
            <a:off x="5480376" y="3810000"/>
            <a:ext cx="671913" cy="376535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2"/>
          </p:cNvCxnSpPr>
          <p:nvPr/>
        </p:nvCxnSpPr>
        <p:spPr>
          <a:xfrm flipH="1">
            <a:off x="2860690" y="4643735"/>
            <a:ext cx="394625" cy="457200"/>
          </a:xfrm>
          <a:prstGeom prst="straightConnector1">
            <a:avLst/>
          </a:prstGeom>
          <a:ln w="31750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6" name="Picture 2" descr="C:\Users\divesh\Desktop\obam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408" y="5185008"/>
            <a:ext cx="1139592" cy="11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Users\divesh\Desktop\usfla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267200"/>
            <a:ext cx="1147763" cy="60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C:\Users\divesh\Desktop\hawa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987" y="4267200"/>
            <a:ext cx="1395413" cy="103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2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12 extractors; high variety</a:t>
            </a:r>
          </a:p>
          <a:p>
            <a:endParaRPr lang="nn-NO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Vault: Statistics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Shape 2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4400" y="2271175"/>
            <a:ext cx="7661500" cy="397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290"/>
          <p:cNvSpPr txBox="1"/>
          <p:nvPr/>
        </p:nvSpPr>
        <p:spPr>
          <a:xfrm>
            <a:off x="6934200" y="19050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/>
              <a:t>As of 11/2013</a:t>
            </a:r>
          </a:p>
        </p:txBody>
      </p:sp>
      <p:sp>
        <p:nvSpPr>
          <p:cNvPr id="11" name="Shape 291"/>
          <p:cNvSpPr/>
          <p:nvPr/>
        </p:nvSpPr>
        <p:spPr>
          <a:xfrm>
            <a:off x="2017201" y="3765900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292"/>
          <p:cNvSpPr/>
          <p:nvPr/>
        </p:nvSpPr>
        <p:spPr>
          <a:xfrm>
            <a:off x="2017201" y="4856711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293"/>
          <p:cNvSpPr/>
          <p:nvPr/>
        </p:nvSpPr>
        <p:spPr>
          <a:xfrm>
            <a:off x="3236401" y="4038600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294"/>
          <p:cNvSpPr/>
          <p:nvPr/>
        </p:nvSpPr>
        <p:spPr>
          <a:xfrm>
            <a:off x="3236401" y="5442300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295"/>
          <p:cNvSpPr/>
          <p:nvPr/>
        </p:nvSpPr>
        <p:spPr>
          <a:xfrm>
            <a:off x="4531801" y="3765900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296"/>
          <p:cNvSpPr/>
          <p:nvPr/>
        </p:nvSpPr>
        <p:spPr>
          <a:xfrm>
            <a:off x="4531801" y="4038600"/>
            <a:ext cx="1106999" cy="20574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5940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Extraction error: (Obama, nationality, Chicago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KV: Errors </a:t>
            </a:r>
            <a:r>
              <a:rPr lang="en-US" dirty="0"/>
              <a:t>Can Creep in at Every Stage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" name="Shape 30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60837" y="1981200"/>
            <a:ext cx="7222324" cy="439759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304"/>
          <p:cNvSpPr txBox="1"/>
          <p:nvPr/>
        </p:nvSpPr>
        <p:spPr>
          <a:xfrm>
            <a:off x="7551001" y="1646401"/>
            <a:ext cx="754799" cy="25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9/2013</a:t>
            </a:r>
          </a:p>
        </p:txBody>
      </p:sp>
    </p:spTree>
    <p:extLst>
      <p:ext uri="{BB962C8B-B14F-4D97-AF65-F5344CB8AC3E}">
        <p14:creationId xmlns:p14="http://schemas.microsoft.com/office/powerpoint/2010/main" val="1210062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Reconciliation error: </a:t>
            </a:r>
            <a:r>
              <a:rPr lang="en-US" dirty="0" smtClean="0"/>
              <a:t>(</a:t>
            </a:r>
            <a:r>
              <a:rPr lang="en-US" dirty="0"/>
              <a:t>Obama, nationality, North America)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KV: Errors </a:t>
            </a:r>
            <a:r>
              <a:rPr lang="en-US" dirty="0"/>
              <a:t>Can Creep in at Every Stage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3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84025" y="2057400"/>
            <a:ext cx="7239000" cy="38957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12"/>
          <p:cNvSpPr/>
          <p:nvPr/>
        </p:nvSpPr>
        <p:spPr>
          <a:xfrm>
            <a:off x="533400" y="3048000"/>
            <a:ext cx="2461799" cy="1223999"/>
          </a:xfrm>
          <a:prstGeom prst="wedgeRectCallout">
            <a:avLst>
              <a:gd name="adj1" fmla="val 86266"/>
              <a:gd name="adj2" fmla="val 93111"/>
            </a:avLst>
          </a:prstGeom>
          <a:solidFill>
            <a:srgbClr val="F9CB9C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American President Barack Obama</a:t>
            </a:r>
          </a:p>
        </p:txBody>
      </p:sp>
      <p:sp>
        <p:nvSpPr>
          <p:cNvPr id="9" name="Shape 313"/>
          <p:cNvSpPr txBox="1"/>
          <p:nvPr/>
        </p:nvSpPr>
        <p:spPr>
          <a:xfrm>
            <a:off x="7543800" y="5876925"/>
            <a:ext cx="754799" cy="25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9/2013</a:t>
            </a:r>
          </a:p>
        </p:txBody>
      </p:sp>
    </p:spTree>
    <p:extLst>
      <p:ext uri="{BB962C8B-B14F-4D97-AF65-F5344CB8AC3E}">
        <p14:creationId xmlns:p14="http://schemas.microsoft.com/office/powerpoint/2010/main" val="37654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Source data error: (Obama, nationality, Kenya)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KV: Errors </a:t>
            </a:r>
            <a:r>
              <a:rPr lang="en-US" dirty="0"/>
              <a:t>Can Creep in at Every Stage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Shape 3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78450" y="1981200"/>
            <a:ext cx="5853424" cy="42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321"/>
          <p:cNvSpPr/>
          <p:nvPr/>
        </p:nvSpPr>
        <p:spPr>
          <a:xfrm>
            <a:off x="886800" y="3260025"/>
            <a:ext cx="2008800" cy="1223999"/>
          </a:xfrm>
          <a:prstGeom prst="wedgeRectCallout">
            <a:avLst>
              <a:gd name="adj1" fmla="val 86266"/>
              <a:gd name="adj2" fmla="val 93111"/>
            </a:avLst>
          </a:prstGeom>
          <a:solidFill>
            <a:srgbClr val="F9CB9C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Obama born in Kenya</a:t>
            </a:r>
          </a:p>
        </p:txBody>
      </p:sp>
      <p:sp>
        <p:nvSpPr>
          <p:cNvPr id="12" name="Shape 322"/>
          <p:cNvSpPr txBox="1"/>
          <p:nvPr/>
        </p:nvSpPr>
        <p:spPr>
          <a:xfrm>
            <a:off x="7162800" y="6205725"/>
            <a:ext cx="754799" cy="258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9/2013</a:t>
            </a:r>
          </a:p>
        </p:txBody>
      </p:sp>
    </p:spTree>
    <p:extLst>
      <p:ext uri="{BB962C8B-B14F-4D97-AF65-F5344CB8AC3E}">
        <p14:creationId xmlns:p14="http://schemas.microsoft.com/office/powerpoint/2010/main" val="1702450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Gold standard: </a:t>
            </a:r>
            <a:r>
              <a:rPr lang="en-US" dirty="0" smtClean="0"/>
              <a:t>Freebase</a:t>
            </a:r>
          </a:p>
          <a:p>
            <a:endParaRPr lang="en-US" dirty="0"/>
          </a:p>
          <a:p>
            <a:r>
              <a:rPr lang="en-US" dirty="0"/>
              <a:t>LCWA </a:t>
            </a:r>
            <a:r>
              <a:rPr lang="en-US" dirty="0" smtClean="0"/>
              <a:t>(local closed-world assumption)</a:t>
            </a:r>
          </a:p>
          <a:p>
            <a:pPr lvl="1"/>
            <a:r>
              <a:rPr lang="en-US" dirty="0"/>
              <a:t>If (</a:t>
            </a:r>
            <a:r>
              <a:rPr lang="en-US" dirty="0" err="1"/>
              <a:t>s,p,o</a:t>
            </a:r>
            <a:r>
              <a:rPr lang="en-US" dirty="0"/>
              <a:t>) exists in </a:t>
            </a:r>
            <a:r>
              <a:rPr lang="en-US" dirty="0" smtClean="0"/>
              <a:t>Freebase : </a:t>
            </a:r>
            <a:r>
              <a:rPr lang="en-US" dirty="0"/>
              <a:t>true</a:t>
            </a:r>
          </a:p>
          <a:p>
            <a:pPr lvl="1"/>
            <a:r>
              <a:rPr lang="en-US" dirty="0"/>
              <a:t>Else If (</a:t>
            </a:r>
            <a:r>
              <a:rPr lang="en-US" dirty="0" err="1"/>
              <a:t>s,p</a:t>
            </a:r>
            <a:r>
              <a:rPr lang="en-US" dirty="0"/>
              <a:t>) exists in </a:t>
            </a:r>
            <a:r>
              <a:rPr lang="en-US" dirty="0" smtClean="0"/>
              <a:t>Freebase: </a:t>
            </a:r>
            <a:r>
              <a:rPr lang="en-US" dirty="0"/>
              <a:t>false </a:t>
            </a:r>
            <a:r>
              <a:rPr lang="en-US" dirty="0" smtClean="0"/>
              <a:t>(knowledge </a:t>
            </a:r>
            <a:r>
              <a:rPr lang="en-US" dirty="0"/>
              <a:t>is locally complete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Else unknown</a:t>
            </a:r>
          </a:p>
          <a:p>
            <a:endParaRPr lang="en-US" dirty="0" smtClean="0"/>
          </a:p>
          <a:p>
            <a:r>
              <a:rPr lang="en-US" dirty="0"/>
              <a:t>The gold standard contains about 40% of the </a:t>
            </a:r>
            <a:r>
              <a:rPr lang="en-US" dirty="0" smtClean="0"/>
              <a:t>triples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KV: Quality of Knowledge Extraction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39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Overall accuracy: 30%</a:t>
            </a:r>
          </a:p>
          <a:p>
            <a:endParaRPr lang="en-US" dirty="0"/>
          </a:p>
          <a:p>
            <a:r>
              <a:rPr lang="en-US" dirty="0"/>
              <a:t>Random sample on 25 false triples</a:t>
            </a:r>
          </a:p>
          <a:p>
            <a:pPr lvl="1"/>
            <a:r>
              <a:rPr lang="en-US" dirty="0" smtClean="0"/>
              <a:t>Triple identification </a:t>
            </a:r>
            <a:r>
              <a:rPr lang="en-US" dirty="0"/>
              <a:t>errors: 11 (44%)</a:t>
            </a:r>
          </a:p>
          <a:p>
            <a:pPr lvl="1"/>
            <a:r>
              <a:rPr lang="en-US" dirty="0" smtClean="0"/>
              <a:t>Entity linkage </a:t>
            </a:r>
            <a:r>
              <a:rPr lang="en-US" dirty="0"/>
              <a:t>errors: 11 (44%)</a:t>
            </a:r>
          </a:p>
          <a:p>
            <a:pPr lvl="1"/>
            <a:r>
              <a:rPr lang="en-US" dirty="0" smtClean="0"/>
              <a:t>Predicate linkage </a:t>
            </a:r>
            <a:r>
              <a:rPr lang="en-US" dirty="0"/>
              <a:t>errors: 5 (20</a:t>
            </a:r>
            <a:r>
              <a:rPr lang="en-US" dirty="0" smtClean="0"/>
              <a:t>%)</a:t>
            </a:r>
          </a:p>
          <a:p>
            <a:pPr lvl="1"/>
            <a:r>
              <a:rPr lang="en-US" dirty="0" smtClean="0"/>
              <a:t>Source data </a:t>
            </a:r>
            <a:r>
              <a:rPr lang="en-US" dirty="0"/>
              <a:t>errors: 1 (4</a:t>
            </a:r>
            <a:r>
              <a:rPr lang="en-US" dirty="0" smtClean="0"/>
              <a:t>%)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</a:t>
            </a:r>
            <a:r>
              <a:rPr lang="en-US" dirty="0"/>
              <a:t>: Statistics for Triple Correctness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290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</a:t>
            </a:r>
            <a:r>
              <a:rPr lang="en-US" dirty="0"/>
              <a:t>: Statistics for Triple Correctness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3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1819600"/>
            <a:ext cx="8197417" cy="2752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40"/>
          <p:cNvSpPr txBox="1"/>
          <p:nvPr/>
        </p:nvSpPr>
        <p:spPr>
          <a:xfrm>
            <a:off x="6965025" y="44196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/>
              <a:t>As of 11/2013</a:t>
            </a:r>
          </a:p>
        </p:txBody>
      </p:sp>
    </p:spTree>
    <p:extLst>
      <p:ext uri="{BB962C8B-B14F-4D97-AF65-F5344CB8AC3E}">
        <p14:creationId xmlns:p14="http://schemas.microsoft.com/office/powerpoint/2010/main" val="3006013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12 extractors; high variety</a:t>
            </a:r>
          </a:p>
          <a:p>
            <a:endParaRPr lang="nn-NO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KV: Statistics for Extractors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Shape 2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14400" y="2271175"/>
            <a:ext cx="7661500" cy="3977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290"/>
          <p:cNvSpPr txBox="1"/>
          <p:nvPr/>
        </p:nvSpPr>
        <p:spPr>
          <a:xfrm>
            <a:off x="6934200" y="19050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/>
              <a:t>As of 11/2013</a:t>
            </a:r>
          </a:p>
        </p:txBody>
      </p:sp>
      <p:sp>
        <p:nvSpPr>
          <p:cNvPr id="12" name="Shape 292"/>
          <p:cNvSpPr/>
          <p:nvPr/>
        </p:nvSpPr>
        <p:spPr>
          <a:xfrm>
            <a:off x="5471375" y="5470653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293"/>
          <p:cNvSpPr/>
          <p:nvPr/>
        </p:nvSpPr>
        <p:spPr>
          <a:xfrm>
            <a:off x="5486400" y="4038600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294"/>
          <p:cNvSpPr/>
          <p:nvPr/>
        </p:nvSpPr>
        <p:spPr>
          <a:xfrm>
            <a:off x="6855901" y="5133256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295"/>
          <p:cNvSpPr/>
          <p:nvPr/>
        </p:nvSpPr>
        <p:spPr>
          <a:xfrm>
            <a:off x="6855901" y="4259787"/>
            <a:ext cx="1106999" cy="348900"/>
          </a:xfrm>
          <a:prstGeom prst="ellipse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7733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Knowledge extraction</a:t>
            </a:r>
          </a:p>
          <a:p>
            <a:endParaRPr lang="en-US" dirty="0"/>
          </a:p>
          <a:p>
            <a:r>
              <a:rPr lang="en-US" dirty="0" smtClean="0"/>
              <a:t>Knowledge fusion</a:t>
            </a:r>
          </a:p>
          <a:p>
            <a:endParaRPr lang="en-US" dirty="0"/>
          </a:p>
          <a:p>
            <a:r>
              <a:rPr lang="en-US" dirty="0" smtClean="0"/>
              <a:t>Interesting applications</a:t>
            </a:r>
          </a:p>
          <a:p>
            <a:endParaRPr lang="en-US" dirty="0"/>
          </a:p>
          <a:p>
            <a:r>
              <a:rPr lang="en-US" dirty="0" smtClean="0"/>
              <a:t>Future directions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3595" y="1447800"/>
            <a:ext cx="3544005" cy="150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4200" y="3352800"/>
            <a:ext cx="2925000" cy="1615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768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Goal: Judge Triple Correctness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Input: Knowledge triples and their </a:t>
            </a:r>
            <a:r>
              <a:rPr lang="en-US" dirty="0" smtClean="0"/>
              <a:t>provenance</a:t>
            </a:r>
          </a:p>
          <a:p>
            <a:pPr lvl="1"/>
            <a:r>
              <a:rPr lang="en-US" dirty="0" smtClean="0"/>
              <a:t> Which </a:t>
            </a:r>
            <a:r>
              <a:rPr lang="en-US" dirty="0"/>
              <a:t>extractor extracts from which </a:t>
            </a:r>
            <a:r>
              <a:rPr lang="en-US" dirty="0" smtClean="0"/>
              <a:t>source</a:t>
            </a:r>
          </a:p>
          <a:p>
            <a:endParaRPr lang="en-US" dirty="0"/>
          </a:p>
          <a:p>
            <a:r>
              <a:rPr lang="en-US" dirty="0"/>
              <a:t>Output: a probability in [0,1] for each </a:t>
            </a:r>
            <a:r>
              <a:rPr lang="en-US" dirty="0" smtClean="0"/>
              <a:t>triple</a:t>
            </a:r>
            <a:endParaRPr lang="en-US" dirty="0"/>
          </a:p>
          <a:p>
            <a:pPr lvl="1"/>
            <a:r>
              <a:rPr lang="it-IT" dirty="0"/>
              <a:t>Probabilistic decisions  </a:t>
            </a:r>
            <a:r>
              <a:rPr lang="it-IT" dirty="0" smtClean="0"/>
              <a:t>vs</a:t>
            </a:r>
            <a:r>
              <a:rPr lang="it-IT" dirty="0"/>
              <a:t>. deterministic decisions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84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Entities, entity types</a:t>
            </a:r>
          </a:p>
          <a:p>
            <a:endParaRPr lang="en-US" dirty="0" smtClean="0"/>
          </a:p>
          <a:p>
            <a:r>
              <a:rPr lang="en-US" dirty="0" smtClean="0"/>
              <a:t>Predicates</a:t>
            </a:r>
            <a:r>
              <a:rPr lang="en-US" dirty="0"/>
              <a:t>, </a:t>
            </a:r>
            <a:r>
              <a:rPr lang="en-US" dirty="0" smtClean="0"/>
              <a:t>subject-predicate-object triples</a:t>
            </a:r>
          </a:p>
          <a:p>
            <a:pPr lvl="1"/>
            <a:r>
              <a:rPr lang="en-US" dirty="0" smtClean="0"/>
              <a:t>An SPO triple is an </a:t>
            </a:r>
            <a:r>
              <a:rPr lang="en-US" b="1" dirty="0" smtClean="0">
                <a:solidFill>
                  <a:srgbClr val="C00000"/>
                </a:solidFill>
              </a:rPr>
              <a:t>instance of</a:t>
            </a:r>
            <a:r>
              <a:rPr lang="en-US" dirty="0" smtClean="0"/>
              <a:t> a predicate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Other modeling constructs: rules, reification, etc.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Is A Knowledge Base?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8467" y="3429000"/>
            <a:ext cx="107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638800" y="3429000"/>
            <a:ext cx="867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33800" y="3124200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is-born-in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>
            <a:stCxn id="19" idx="3"/>
            <a:endCxn id="20" idx="1"/>
          </p:cNvCxnSpPr>
          <p:nvPr/>
        </p:nvCxnSpPr>
        <p:spPr bwMode="auto">
          <a:xfrm>
            <a:off x="3352800" y="3659833"/>
            <a:ext cx="22860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>
            <a:off x="3352800" y="4572000"/>
            <a:ext cx="228600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>
            <a:off x="4343400" y="3890665"/>
            <a:ext cx="0" cy="528935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pic>
        <p:nvPicPr>
          <p:cNvPr id="30" name="Picture 2" descr="C:\Users\divesh\Desktop\obam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008" y="3962400"/>
            <a:ext cx="1139592" cy="11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divesh\Desktop\hawa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038600"/>
            <a:ext cx="1395413" cy="103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59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Usage of Probabilistic Knowledge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3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1375250"/>
            <a:ext cx="8229599" cy="25350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Shape 374"/>
          <p:cNvGrpSpPr/>
          <p:nvPr/>
        </p:nvGrpSpPr>
        <p:grpSpPr>
          <a:xfrm>
            <a:off x="7348425" y="1502400"/>
            <a:ext cx="1465499" cy="4669800"/>
            <a:chOff x="7424625" y="1758450"/>
            <a:chExt cx="1465499" cy="4669800"/>
          </a:xfrm>
        </p:grpSpPr>
        <p:sp>
          <p:nvSpPr>
            <p:cNvPr id="7" name="Shape 375"/>
            <p:cNvSpPr/>
            <p:nvPr/>
          </p:nvSpPr>
          <p:spPr>
            <a:xfrm>
              <a:off x="7715750" y="1758450"/>
              <a:ext cx="914400" cy="2535000"/>
            </a:xfrm>
            <a:prstGeom prst="ellipse">
              <a:avLst/>
            </a:prstGeom>
            <a:noFill/>
            <a:ln w="76200" cap="flat" cmpd="sng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8" name="Shape 376"/>
            <p:cNvSpPr/>
            <p:nvPr/>
          </p:nvSpPr>
          <p:spPr>
            <a:xfrm>
              <a:off x="7424625" y="4650150"/>
              <a:ext cx="1465499" cy="1778100"/>
            </a:xfrm>
            <a:prstGeom prst="wedgeRectCallout">
              <a:avLst>
                <a:gd name="adj1" fmla="val 9995"/>
                <a:gd name="adj2" fmla="val -82965"/>
              </a:avLst>
            </a:prstGeom>
            <a:solidFill>
              <a:srgbClr val="B6D7A8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rPr lang="en" sz="2400" dirty="0"/>
                <a:t>Upload to </a:t>
              </a:r>
              <a:r>
                <a:rPr lang="en" sz="2400" dirty="0" smtClean="0"/>
                <a:t>K</a:t>
              </a:r>
              <a:r>
                <a:rPr lang="en-US" sz="2400" dirty="0" smtClean="0"/>
                <a:t>B</a:t>
              </a:r>
              <a:endParaRPr lang="en" sz="2400" dirty="0"/>
            </a:p>
          </p:txBody>
        </p:sp>
      </p:grpSp>
      <p:grpSp>
        <p:nvGrpSpPr>
          <p:cNvPr id="9" name="Shape 377"/>
          <p:cNvGrpSpPr/>
          <p:nvPr/>
        </p:nvGrpSpPr>
        <p:grpSpPr>
          <a:xfrm>
            <a:off x="3362537" y="2323025"/>
            <a:ext cx="4277099" cy="3835925"/>
            <a:chOff x="3438737" y="2579075"/>
            <a:chExt cx="4277099" cy="3835925"/>
          </a:xfrm>
        </p:grpSpPr>
        <p:sp>
          <p:nvSpPr>
            <p:cNvPr id="10" name="Shape 378"/>
            <p:cNvSpPr/>
            <p:nvPr/>
          </p:nvSpPr>
          <p:spPr>
            <a:xfrm>
              <a:off x="3438737" y="2579075"/>
              <a:ext cx="4277099" cy="1680300"/>
            </a:xfrm>
            <a:prstGeom prst="roundRect">
              <a:avLst>
                <a:gd name="adj" fmla="val 16667"/>
              </a:avLst>
            </a:prstGeom>
            <a:noFill/>
            <a:ln w="76200" cap="flat" cmpd="sng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379"/>
            <p:cNvSpPr/>
            <p:nvPr/>
          </p:nvSpPr>
          <p:spPr>
            <a:xfrm>
              <a:off x="4283725" y="4636900"/>
              <a:ext cx="2886900" cy="1778100"/>
            </a:xfrm>
            <a:prstGeom prst="wedgeRectCallout">
              <a:avLst>
                <a:gd name="adj1" fmla="val 9995"/>
                <a:gd name="adj2" fmla="val -82965"/>
              </a:avLst>
            </a:prstGeom>
            <a:solidFill>
              <a:srgbClr val="F9CB9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400" dirty="0"/>
                <a:t>Active learning, probabilistic inference, etc.</a:t>
              </a:r>
            </a:p>
          </p:txBody>
        </p:sp>
      </p:grpSp>
      <p:grpSp>
        <p:nvGrpSpPr>
          <p:cNvPr id="12" name="Shape 380"/>
          <p:cNvGrpSpPr/>
          <p:nvPr/>
        </p:nvGrpSpPr>
        <p:grpSpPr>
          <a:xfrm>
            <a:off x="529500" y="1502400"/>
            <a:ext cx="3364500" cy="4656550"/>
            <a:chOff x="605700" y="1758450"/>
            <a:chExt cx="3364500" cy="4656550"/>
          </a:xfrm>
        </p:grpSpPr>
        <p:sp>
          <p:nvSpPr>
            <p:cNvPr id="13" name="Shape 381"/>
            <p:cNvSpPr/>
            <p:nvPr/>
          </p:nvSpPr>
          <p:spPr>
            <a:xfrm>
              <a:off x="1127375" y="1758450"/>
              <a:ext cx="2272199" cy="2535000"/>
            </a:xfrm>
            <a:prstGeom prst="ellipse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14" name="Shape 382"/>
            <p:cNvSpPr/>
            <p:nvPr/>
          </p:nvSpPr>
          <p:spPr>
            <a:xfrm>
              <a:off x="605700" y="4636900"/>
              <a:ext cx="3364500" cy="1778100"/>
            </a:xfrm>
            <a:prstGeom prst="wedgeRectCallout">
              <a:avLst>
                <a:gd name="adj1" fmla="val 9995"/>
                <a:gd name="adj2" fmla="val -82965"/>
              </a:avLst>
            </a:prstGeom>
            <a:solidFill>
              <a:srgbClr val="F4CC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400" dirty="0"/>
                <a:t>Negative training examples, and</a:t>
              </a:r>
              <a:r>
                <a:rPr lang="en" sz="2400" dirty="0">
                  <a:solidFill>
                    <a:srgbClr val="FF0000"/>
                  </a:solidFill>
                </a:rPr>
                <a:t> MANY EXCITING APPLICATIONS!!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363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" dirty="0"/>
              <a:t>Data </a:t>
            </a:r>
            <a:r>
              <a:rPr lang="en" dirty="0" smtClean="0"/>
              <a:t>Fusion: 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       Input                                                             Output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38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1828800"/>
            <a:ext cx="4323070" cy="4168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7950" y="2042941"/>
            <a:ext cx="3094849" cy="3954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81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 Fusion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/>
              <a:t>I. Input is </a:t>
            </a:r>
            <a:r>
              <a:rPr lang="en-US" i="1" dirty="0"/>
              <a:t>three-dimensional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39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6051" y="2133600"/>
            <a:ext cx="8493261" cy="3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98"/>
          <p:cNvSpPr txBox="1"/>
          <p:nvPr/>
        </p:nvSpPr>
        <p:spPr>
          <a:xfrm>
            <a:off x="8074501" y="4191000"/>
            <a:ext cx="9932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 b="1" dirty="0"/>
              <a:t>(S, P)</a:t>
            </a:r>
          </a:p>
        </p:txBody>
      </p:sp>
    </p:spTree>
    <p:extLst>
      <p:ext uri="{BB962C8B-B14F-4D97-AF65-F5344CB8AC3E}">
        <p14:creationId xmlns:p14="http://schemas.microsoft.com/office/powerpoint/2010/main" val="209451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 Fusion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/>
              <a:t>II. Output </a:t>
            </a:r>
            <a:r>
              <a:rPr lang="en-US" dirty="0" smtClean="0"/>
              <a:t>probabilities </a:t>
            </a:r>
            <a:r>
              <a:rPr lang="en-US" dirty="0"/>
              <a:t>should be well-calibrated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9" name="Shape 40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99578" y="2057400"/>
            <a:ext cx="4211924" cy="4053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341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III. Data are of web scale</a:t>
            </a:r>
          </a:p>
          <a:p>
            <a:endParaRPr lang="en-US" dirty="0"/>
          </a:p>
          <a:p>
            <a:r>
              <a:rPr lang="en-US" dirty="0" smtClean="0"/>
              <a:t>Three orders of magnitude larger than currently published </a:t>
            </a:r>
            <a:br>
              <a:rPr lang="en-US" dirty="0" smtClean="0"/>
            </a:br>
            <a:r>
              <a:rPr lang="en-US" dirty="0" smtClean="0"/>
              <a:t>data-fusion applications</a:t>
            </a:r>
          </a:p>
          <a:p>
            <a:pPr lvl="1"/>
            <a:r>
              <a:rPr lang="en-US" dirty="0" smtClean="0"/>
              <a:t>Size: 1.1TB</a:t>
            </a:r>
            <a:endParaRPr lang="en-US" dirty="0"/>
          </a:p>
          <a:p>
            <a:pPr lvl="1"/>
            <a:r>
              <a:rPr lang="en-US" dirty="0" smtClean="0"/>
              <a:t>Sources: 170K </a:t>
            </a:r>
            <a:r>
              <a:rPr lang="en-US" dirty="0" smtClean="0">
                <a:sym typeface="Wingdings"/>
              </a:rPr>
              <a:t> 1B+</a:t>
            </a:r>
            <a:endParaRPr lang="en-US" dirty="0"/>
          </a:p>
          <a:p>
            <a:pPr lvl="1"/>
            <a:r>
              <a:rPr lang="en-US" dirty="0" smtClean="0"/>
              <a:t>Data items: 400K </a:t>
            </a:r>
            <a:r>
              <a:rPr lang="en-US" dirty="0" smtClean="0">
                <a:sym typeface="Wingdings"/>
              </a:rPr>
              <a:t> 375M</a:t>
            </a:r>
            <a:endParaRPr lang="en-US" dirty="0" smtClean="0"/>
          </a:p>
          <a:p>
            <a:pPr lvl="1"/>
            <a:r>
              <a:rPr lang="en-US" dirty="0" smtClean="0"/>
              <a:t>Values: 18M </a:t>
            </a:r>
            <a:r>
              <a:rPr lang="en-US" dirty="0" smtClean="0">
                <a:sym typeface="Wingdings"/>
              </a:rPr>
              <a:t> 6.4B (1.6B unique)</a:t>
            </a:r>
          </a:p>
          <a:p>
            <a:pPr lvl="1"/>
            <a:endParaRPr lang="en-US" dirty="0">
              <a:sym typeface="Wingdings"/>
            </a:endParaRPr>
          </a:p>
          <a:p>
            <a:r>
              <a:rPr lang="en-US" dirty="0" smtClean="0"/>
              <a:t>Data are highly skewed</a:t>
            </a:r>
          </a:p>
          <a:p>
            <a:pPr lvl="1"/>
            <a:r>
              <a:rPr lang="en-US" dirty="0" smtClean="0"/>
              <a:t>#Triples / Data item: 1 </a:t>
            </a:r>
            <a:r>
              <a:rPr lang="en-US" dirty="0"/>
              <a:t>–</a:t>
            </a:r>
            <a:r>
              <a:rPr lang="en-US" dirty="0" smtClean="0"/>
              <a:t> 2.7M</a:t>
            </a:r>
          </a:p>
          <a:p>
            <a:pPr lvl="1"/>
            <a:r>
              <a:rPr lang="en-US" dirty="0" smtClean="0"/>
              <a:t>#Triples / Source: 1 – 50K</a:t>
            </a: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 Fusion Challenges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55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Approach </a:t>
            </a:r>
            <a:r>
              <a:rPr lang="en-US" dirty="0" smtClean="0"/>
              <a:t>I.1: </a:t>
            </a:r>
            <a:r>
              <a:rPr lang="en-US" dirty="0"/>
              <a:t>Graph-Based Priors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411"/>
          <p:cNvSpPr txBox="1"/>
          <p:nvPr/>
        </p:nvSpPr>
        <p:spPr>
          <a:xfrm>
            <a:off x="3467100" y="5657480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/>
              <a:t>Michael Jordon</a:t>
            </a:r>
          </a:p>
        </p:txBody>
      </p:sp>
      <p:pic>
        <p:nvPicPr>
          <p:cNvPr id="7" name="Shape 4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08725" y="3282830"/>
            <a:ext cx="992575" cy="6947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413"/>
          <p:cNvSpPr txBox="1"/>
          <p:nvPr/>
        </p:nvSpPr>
        <p:spPr>
          <a:xfrm>
            <a:off x="1404912" y="3901430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/>
              <a:t>North Carolina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/>
              <a:t>Tar Heels</a:t>
            </a:r>
          </a:p>
        </p:txBody>
      </p:sp>
      <p:pic>
        <p:nvPicPr>
          <p:cNvPr id="10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0900" y="1371600"/>
            <a:ext cx="1600199" cy="12496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415"/>
          <p:cNvCxnSpPr>
            <a:stCxn id="17" idx="1"/>
          </p:cNvCxnSpPr>
          <p:nvPr/>
        </p:nvCxnSpPr>
        <p:spPr>
          <a:xfrm rot="10800000">
            <a:off x="2209950" y="4574197"/>
            <a:ext cx="1464300" cy="647400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2" name="Shape 417"/>
          <p:cNvCxnSpPr>
            <a:stCxn id="7" idx="0"/>
            <a:endCxn id="10" idx="1"/>
          </p:cNvCxnSpPr>
          <p:nvPr/>
        </p:nvCxnSpPr>
        <p:spPr>
          <a:xfrm rot="10800000" flipH="1">
            <a:off x="2205012" y="1996430"/>
            <a:ext cx="1185900" cy="1286400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3" name="Shape 418"/>
          <p:cNvSpPr txBox="1"/>
          <p:nvPr/>
        </p:nvSpPr>
        <p:spPr>
          <a:xfrm>
            <a:off x="1943100" y="4765730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play</a:t>
            </a:r>
          </a:p>
        </p:txBody>
      </p:sp>
      <p:sp>
        <p:nvSpPr>
          <p:cNvPr id="14" name="Shape 419"/>
          <p:cNvSpPr txBox="1"/>
          <p:nvPr/>
        </p:nvSpPr>
        <p:spPr>
          <a:xfrm>
            <a:off x="1623075" y="2329855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atSchool</a:t>
            </a:r>
          </a:p>
        </p:txBody>
      </p:sp>
      <p:cxnSp>
        <p:nvCxnSpPr>
          <p:cNvPr id="15" name="Shape 420"/>
          <p:cNvCxnSpPr>
            <a:endCxn id="10" idx="2"/>
          </p:cNvCxnSpPr>
          <p:nvPr/>
        </p:nvCxnSpPr>
        <p:spPr>
          <a:xfrm rot="10800000">
            <a:off x="4190999" y="2621280"/>
            <a:ext cx="76200" cy="25470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6" name="Shape 422"/>
          <p:cNvSpPr txBox="1"/>
          <p:nvPr/>
        </p:nvSpPr>
        <p:spPr>
          <a:xfrm>
            <a:off x="3005125" y="3608755"/>
            <a:ext cx="14372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education</a:t>
            </a:r>
          </a:p>
        </p:txBody>
      </p:sp>
      <p:pic>
        <p:nvPicPr>
          <p:cNvPr id="17" name="Shape 4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74250" y="4787415"/>
            <a:ext cx="1185899" cy="868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06714" y="4574442"/>
            <a:ext cx="1279010" cy="98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4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03967" y="2329855"/>
            <a:ext cx="871169" cy="128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Shape 425"/>
          <p:cNvCxnSpPr>
            <a:stCxn id="17" idx="3"/>
            <a:endCxn id="18" idx="1"/>
          </p:cNvCxnSpPr>
          <p:nvPr/>
        </p:nvCxnSpPr>
        <p:spPr>
          <a:xfrm rot="10800000" flipH="1">
            <a:off x="4860149" y="5067697"/>
            <a:ext cx="1446600" cy="153900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1" name="Shape 426"/>
          <p:cNvSpPr txBox="1"/>
          <p:nvPr/>
        </p:nvSpPr>
        <p:spPr>
          <a:xfrm>
            <a:off x="4783350" y="5101005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profession</a:t>
            </a:r>
          </a:p>
        </p:txBody>
      </p:sp>
      <p:cxnSp>
        <p:nvCxnSpPr>
          <p:cNvPr id="22" name="Shape 427"/>
          <p:cNvCxnSpPr>
            <a:stCxn id="18" idx="0"/>
          </p:cNvCxnSpPr>
          <p:nvPr/>
        </p:nvCxnSpPr>
        <p:spPr>
          <a:xfrm flipH="1" flipV="1">
            <a:off x="6839419" y="3918599"/>
            <a:ext cx="106800" cy="655843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triangle" w="lg" len="lg"/>
            <a:tailEnd type="none" w="lg" len="lg"/>
          </a:ln>
        </p:spPr>
      </p:cxnSp>
      <p:sp>
        <p:nvSpPr>
          <p:cNvPr id="23" name="Shape 428"/>
          <p:cNvSpPr txBox="1"/>
          <p:nvPr/>
        </p:nvSpPr>
        <p:spPr>
          <a:xfrm>
            <a:off x="5638800" y="4021501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dirty="0"/>
              <a:t>profession</a:t>
            </a:r>
          </a:p>
        </p:txBody>
      </p:sp>
      <p:cxnSp>
        <p:nvCxnSpPr>
          <p:cNvPr id="24" name="Shape 429"/>
          <p:cNvCxnSpPr>
            <a:stCxn id="19" idx="1"/>
            <a:endCxn id="10" idx="3"/>
          </p:cNvCxnSpPr>
          <p:nvPr/>
        </p:nvCxnSpPr>
        <p:spPr>
          <a:xfrm rot="10800000">
            <a:off x="4990967" y="1996555"/>
            <a:ext cx="1413000" cy="976500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5" name="Shape 430"/>
          <p:cNvSpPr txBox="1"/>
          <p:nvPr/>
        </p:nvSpPr>
        <p:spPr>
          <a:xfrm>
            <a:off x="4681525" y="2440580"/>
            <a:ext cx="14372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education</a:t>
            </a:r>
          </a:p>
        </p:txBody>
      </p:sp>
      <p:pic>
        <p:nvPicPr>
          <p:cNvPr id="26" name="Shape 43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53980" y="3328705"/>
            <a:ext cx="597319" cy="9581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" name="Shape 432"/>
          <p:cNvGraphicFramePr/>
          <p:nvPr>
            <p:extLst>
              <p:ext uri="{D42A27DB-BD31-4B8C-83A1-F6EECF244321}">
                <p14:modId xmlns:p14="http://schemas.microsoft.com/office/powerpoint/2010/main" val="1031079162"/>
              </p:ext>
            </p:extLst>
          </p:nvPr>
        </p:nvGraphicFramePr>
        <p:xfrm>
          <a:off x="95725" y="1897442"/>
          <a:ext cx="1752900" cy="18286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76450"/>
                <a:gridCol w="876450"/>
              </a:tblGrid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Prec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1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Rec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0.01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F1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dirty="0"/>
                        <a:t>0.03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Weight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dirty="0"/>
                        <a:t>2.62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28" name="Shape 433"/>
          <p:cNvGraphicFramePr/>
          <p:nvPr>
            <p:extLst>
              <p:ext uri="{D42A27DB-BD31-4B8C-83A1-F6EECF244321}">
                <p14:modId xmlns:p14="http://schemas.microsoft.com/office/powerpoint/2010/main" val="1169079587"/>
              </p:ext>
            </p:extLst>
          </p:nvPr>
        </p:nvGraphicFramePr>
        <p:xfrm>
          <a:off x="7356350" y="1897442"/>
          <a:ext cx="1752900" cy="18286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76450"/>
                <a:gridCol w="876450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/>
                        <a:t>Prec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0.03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Rec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0.33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F1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0.04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/>
                        <a:t>Weight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dirty="0"/>
                        <a:t>2.19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9" name="Shape 434"/>
          <p:cNvSpPr txBox="1"/>
          <p:nvPr/>
        </p:nvSpPr>
        <p:spPr>
          <a:xfrm>
            <a:off x="253525" y="1499355"/>
            <a:ext cx="14372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Path 1</a:t>
            </a:r>
          </a:p>
        </p:txBody>
      </p:sp>
      <p:sp>
        <p:nvSpPr>
          <p:cNvPr id="30" name="Shape 435"/>
          <p:cNvSpPr txBox="1"/>
          <p:nvPr/>
        </p:nvSpPr>
        <p:spPr>
          <a:xfrm>
            <a:off x="7585725" y="1499355"/>
            <a:ext cx="14372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/>
              <a:t>Path 2</a:t>
            </a:r>
          </a:p>
        </p:txBody>
      </p:sp>
      <p:sp>
        <p:nvSpPr>
          <p:cNvPr id="31" name="Shape 436"/>
          <p:cNvSpPr txBox="1"/>
          <p:nvPr/>
        </p:nvSpPr>
        <p:spPr>
          <a:xfrm>
            <a:off x="253525" y="6096000"/>
            <a:ext cx="9027899" cy="64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dirty="0"/>
              <a:t>Path Ranking Algorithm (PRA): Logistic regression </a:t>
            </a:r>
            <a:r>
              <a:rPr lang="en" sz="1800" dirty="0"/>
              <a:t>[</a:t>
            </a:r>
            <a:r>
              <a:rPr lang="en" sz="1800" dirty="0" smtClean="0"/>
              <a:t>Lao</a:t>
            </a:r>
            <a:r>
              <a:rPr lang="en-US" sz="1800" dirty="0" smtClean="0"/>
              <a:t> et al.</a:t>
            </a:r>
            <a:r>
              <a:rPr lang="en" sz="1800" dirty="0" smtClean="0"/>
              <a:t>, </a:t>
            </a:r>
            <a:r>
              <a:rPr lang="en" sz="1800" dirty="0"/>
              <a:t>EMNLP’11]</a:t>
            </a:r>
          </a:p>
        </p:txBody>
      </p:sp>
      <p:sp>
        <p:nvSpPr>
          <p:cNvPr id="32" name="Shape 411"/>
          <p:cNvSpPr txBox="1"/>
          <p:nvPr/>
        </p:nvSpPr>
        <p:spPr>
          <a:xfrm>
            <a:off x="6019800" y="3581400"/>
            <a:ext cx="16001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dirty="0" smtClean="0"/>
              <a:t>Sam Perkins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2086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Approach </a:t>
            </a:r>
            <a:r>
              <a:rPr lang="en-US" dirty="0" smtClean="0"/>
              <a:t>I.2: </a:t>
            </a:r>
            <a:r>
              <a:rPr lang="en-US" dirty="0"/>
              <a:t>Graph-Based Priors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7" name="Shape 4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357073" y="924950"/>
            <a:ext cx="6429849" cy="37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443"/>
          <p:cNvSpPr txBox="1"/>
          <p:nvPr/>
        </p:nvSpPr>
        <p:spPr>
          <a:xfrm>
            <a:off x="259075" y="1995275"/>
            <a:ext cx="3231000" cy="87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" sz="2000" b="0" ker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Hidden Layer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" sz="2000" b="0" ker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(100 dimensions)</a:t>
            </a:r>
          </a:p>
        </p:txBody>
      </p:sp>
      <p:sp>
        <p:nvSpPr>
          <p:cNvPr id="39" name="Shape 444"/>
          <p:cNvSpPr txBox="1"/>
          <p:nvPr/>
        </p:nvSpPr>
        <p:spPr>
          <a:xfrm>
            <a:off x="152400" y="5288750"/>
            <a:ext cx="2087999" cy="64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" sz="2400" b="0" ker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Deep learning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" sz="1800" b="0" ker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[Dean, CIKM’14] </a:t>
            </a:r>
          </a:p>
        </p:txBody>
      </p:sp>
      <p:graphicFrame>
        <p:nvGraphicFramePr>
          <p:cNvPr id="40" name="Shape 445"/>
          <p:cNvGraphicFramePr/>
          <p:nvPr>
            <p:extLst>
              <p:ext uri="{D42A27DB-BD31-4B8C-83A1-F6EECF244321}">
                <p14:modId xmlns:p14="http://schemas.microsoft.com/office/powerpoint/2010/main" val="1154627899"/>
              </p:ext>
            </p:extLst>
          </p:nvPr>
        </p:nvGraphicFramePr>
        <p:xfrm>
          <a:off x="3733800" y="4719124"/>
          <a:ext cx="4572003" cy="206267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37435"/>
                <a:gridCol w="1143022"/>
                <a:gridCol w="1116593"/>
                <a:gridCol w="1274953"/>
              </a:tblGrid>
              <a:tr h="5156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Pred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Neighbor 1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Neighbor 2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Neighbor 3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56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children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parents 0.4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spouse 0.5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birth-place 0.8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56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brith-date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children 1.24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gender 1.25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parents 1.29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56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edu-end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job-start 1.41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 smtClean="0"/>
                        <a:t>E</a:t>
                      </a:r>
                      <a:r>
                        <a:rPr lang="en" sz="1200" dirty="0" smtClean="0"/>
                        <a:t>du-</a:t>
                      </a:r>
                      <a:r>
                        <a:rPr lang="en-US" sz="1200" dirty="0" smtClean="0"/>
                        <a:t>start</a:t>
                      </a:r>
                      <a:r>
                        <a:rPr lang="en" sz="1200" dirty="0" smtClean="0"/>
                        <a:t> </a:t>
                      </a:r>
                      <a:r>
                        <a:rPr lang="en" sz="1200" dirty="0"/>
                        <a:t>1.61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job-end 1.74</a:t>
                      </a:r>
                    </a:p>
                  </a:txBody>
                  <a:tcPr marL="91425" marR="91425" marT="91425" marB="91425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" name="Shape 446"/>
          <p:cNvSpPr txBox="1"/>
          <p:nvPr/>
        </p:nvSpPr>
        <p:spPr>
          <a:xfrm>
            <a:off x="2362200" y="4597675"/>
            <a:ext cx="1400099" cy="398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8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Predicate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" sz="18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  <a:rtl val="0"/>
              </a:rPr>
              <a:t>Neighbors</a:t>
            </a:r>
            <a:endParaRPr lang="en" sz="1800" kern="0" dirty="0">
              <a:solidFill>
                <a:srgbClr val="000000"/>
              </a:solidFill>
              <a:latin typeface="Arial"/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7960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Approach </a:t>
            </a:r>
            <a:r>
              <a:rPr lang="en-US" dirty="0" smtClean="0"/>
              <a:t>II: </a:t>
            </a:r>
            <a:r>
              <a:rPr lang="en-US" dirty="0"/>
              <a:t>Extraction-Based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Features</a:t>
            </a:r>
          </a:p>
          <a:p>
            <a:pPr lvl="1"/>
            <a:r>
              <a:rPr lang="en-US" dirty="0"/>
              <a:t>Square root of #</a:t>
            </a:r>
            <a:r>
              <a:rPr lang="en-US" dirty="0" smtClean="0"/>
              <a:t>sources</a:t>
            </a:r>
          </a:p>
          <a:p>
            <a:pPr lvl="1"/>
            <a:r>
              <a:rPr lang="en-US" dirty="0" smtClean="0"/>
              <a:t>mean </a:t>
            </a:r>
            <a:r>
              <a:rPr lang="en-US" dirty="0"/>
              <a:t>of extraction confidence</a:t>
            </a:r>
          </a:p>
          <a:p>
            <a:endParaRPr lang="en-US" dirty="0" smtClean="0"/>
          </a:p>
          <a:p>
            <a:r>
              <a:rPr lang="en-US" dirty="0" err="1"/>
              <a:t>Adaboost</a:t>
            </a:r>
            <a:r>
              <a:rPr lang="en-US" dirty="0"/>
              <a:t> </a:t>
            </a:r>
            <a:r>
              <a:rPr lang="en-US" dirty="0" smtClean="0"/>
              <a:t>learning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Learning for each </a:t>
            </a:r>
            <a:r>
              <a:rPr lang="en-US" dirty="0" smtClean="0"/>
              <a:t>predicate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45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210099" y="3635525"/>
            <a:ext cx="4602311" cy="716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54"/>
          <p:cNvSpPr txBox="1"/>
          <p:nvPr/>
        </p:nvSpPr>
        <p:spPr>
          <a:xfrm>
            <a:off x="1142700" y="4340225"/>
            <a:ext cx="1326000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en" sz="2200" dirty="0"/>
              <a:t>Error at</a:t>
            </a:r>
          </a:p>
          <a:p>
            <a:pPr algn="ctr">
              <a:spcBef>
                <a:spcPts val="0"/>
              </a:spcBef>
              <a:buNone/>
            </a:pPr>
            <a:r>
              <a:rPr lang="en" sz="2200" dirty="0"/>
              <a:t>Stage t</a:t>
            </a:r>
          </a:p>
        </p:txBody>
      </p:sp>
      <p:sp>
        <p:nvSpPr>
          <p:cNvPr id="8" name="Shape 455"/>
          <p:cNvSpPr txBox="1"/>
          <p:nvPr/>
        </p:nvSpPr>
        <p:spPr>
          <a:xfrm>
            <a:off x="3505125" y="4440126"/>
            <a:ext cx="1676699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Classifier built at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Stage t-1</a:t>
            </a:r>
          </a:p>
        </p:txBody>
      </p:sp>
      <p:sp>
        <p:nvSpPr>
          <p:cNvPr id="10" name="Shape 456"/>
          <p:cNvSpPr txBox="1"/>
          <p:nvPr/>
        </p:nvSpPr>
        <p:spPr>
          <a:xfrm>
            <a:off x="4952701" y="4492601"/>
            <a:ext cx="1676699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Weight</a:t>
            </a:r>
          </a:p>
        </p:txBody>
      </p:sp>
      <p:sp>
        <p:nvSpPr>
          <p:cNvPr id="11" name="Shape 457"/>
          <p:cNvSpPr txBox="1"/>
          <p:nvPr/>
        </p:nvSpPr>
        <p:spPr>
          <a:xfrm>
            <a:off x="6248101" y="4538401"/>
            <a:ext cx="1676699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Learner t</a:t>
            </a:r>
          </a:p>
        </p:txBody>
      </p:sp>
      <p:sp>
        <p:nvSpPr>
          <p:cNvPr id="12" name="Shape 458"/>
          <p:cNvSpPr txBox="1"/>
          <p:nvPr/>
        </p:nvSpPr>
        <p:spPr>
          <a:xfrm>
            <a:off x="2788800" y="4523225"/>
            <a:ext cx="1326000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Error func</a:t>
            </a:r>
          </a:p>
        </p:txBody>
      </p:sp>
      <p:cxnSp>
        <p:nvCxnSpPr>
          <p:cNvPr id="13" name="Shape 459"/>
          <p:cNvCxnSpPr/>
          <p:nvPr/>
        </p:nvCxnSpPr>
        <p:spPr>
          <a:xfrm rot="10800000" flipH="1">
            <a:off x="3329700" y="4092725"/>
            <a:ext cx="388800" cy="582899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4" name="Shape 460"/>
          <p:cNvCxnSpPr/>
          <p:nvPr/>
        </p:nvCxnSpPr>
        <p:spPr>
          <a:xfrm rot="10800000" flipH="1">
            <a:off x="1958100" y="4092725"/>
            <a:ext cx="785100" cy="3999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5" name="Shape 462"/>
          <p:cNvCxnSpPr/>
          <p:nvPr/>
        </p:nvCxnSpPr>
        <p:spPr>
          <a:xfrm rot="10800000" flipH="1">
            <a:off x="4389150" y="4116425"/>
            <a:ext cx="61200" cy="4761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6" name="Shape 463"/>
          <p:cNvCxnSpPr/>
          <p:nvPr/>
        </p:nvCxnSpPr>
        <p:spPr>
          <a:xfrm rot="10800000">
            <a:off x="5760450" y="4092725"/>
            <a:ext cx="37800" cy="5523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7" name="Shape 464"/>
          <p:cNvCxnSpPr/>
          <p:nvPr/>
        </p:nvCxnSpPr>
        <p:spPr>
          <a:xfrm rot="10800000">
            <a:off x="6278851" y="4092601"/>
            <a:ext cx="826499" cy="598199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8" name="Shape 465"/>
          <p:cNvSpPr txBox="1"/>
          <p:nvPr/>
        </p:nvSpPr>
        <p:spPr>
          <a:xfrm>
            <a:off x="7238701" y="4135326"/>
            <a:ext cx="1676699" cy="102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Instance i</a:t>
            </a:r>
          </a:p>
        </p:txBody>
      </p:sp>
      <p:cxnSp>
        <p:nvCxnSpPr>
          <p:cNvPr id="19" name="Shape 466"/>
          <p:cNvCxnSpPr/>
          <p:nvPr/>
        </p:nvCxnSpPr>
        <p:spPr>
          <a:xfrm rot="10800000">
            <a:off x="6812201" y="4031825"/>
            <a:ext cx="624899" cy="2895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1" name="Shape 467"/>
          <p:cNvSpPr txBox="1"/>
          <p:nvPr/>
        </p:nvSpPr>
        <p:spPr>
          <a:xfrm>
            <a:off x="6248400" y="1066800"/>
            <a:ext cx="2324100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</a:t>
            </a:r>
            <a:r>
              <a:rPr lang="en" sz="1800" dirty="0" smtClean="0">
                <a:solidFill>
                  <a:schemeClr val="dk1"/>
                </a:solidFill>
              </a:rPr>
              <a:t>Dong</a:t>
            </a:r>
            <a:r>
              <a:rPr lang="en-US" sz="1800" dirty="0" smtClean="0">
                <a:solidFill>
                  <a:schemeClr val="dk1"/>
                </a:solidFill>
              </a:rPr>
              <a:t> et al</a:t>
            </a:r>
            <a:r>
              <a:rPr lang="en" sz="1800" dirty="0" smtClean="0">
                <a:solidFill>
                  <a:schemeClr val="dk1"/>
                </a:solidFill>
              </a:rPr>
              <a:t>, </a:t>
            </a:r>
            <a:r>
              <a:rPr lang="en" sz="1800" dirty="0">
                <a:solidFill>
                  <a:schemeClr val="dk1"/>
                </a:solidFill>
              </a:rPr>
              <a:t>KDD’14]</a:t>
            </a:r>
          </a:p>
        </p:txBody>
      </p:sp>
    </p:spTree>
    <p:extLst>
      <p:ext uri="{BB962C8B-B14F-4D97-AF65-F5344CB8AC3E}">
        <p14:creationId xmlns:p14="http://schemas.microsoft.com/office/powerpoint/2010/main" val="166383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Approach III. Multi-Layer Fusion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Intuitions</a:t>
            </a:r>
            <a:endParaRPr lang="en-US" dirty="0"/>
          </a:p>
          <a:p>
            <a:pPr lvl="1"/>
            <a:r>
              <a:rPr lang="en-US" dirty="0"/>
              <a:t>Leverage source/extractor agreements</a:t>
            </a:r>
          </a:p>
          <a:p>
            <a:pPr lvl="1"/>
            <a:r>
              <a:rPr lang="en-US" dirty="0"/>
              <a:t>Trust a source/extractor with high quality</a:t>
            </a:r>
          </a:p>
          <a:p>
            <a:endParaRPr lang="en-US" dirty="0"/>
          </a:p>
          <a:p>
            <a:r>
              <a:rPr lang="en-US" dirty="0" smtClean="0"/>
              <a:t>Graphical </a:t>
            </a:r>
            <a:r>
              <a:rPr lang="en-US" dirty="0" smtClean="0"/>
              <a:t>model – predict at </a:t>
            </a:r>
            <a:r>
              <a:rPr lang="en-US" dirty="0"/>
              <a:t>the same time</a:t>
            </a:r>
          </a:p>
          <a:p>
            <a:pPr lvl="1"/>
            <a:r>
              <a:rPr lang="en-US" dirty="0" smtClean="0"/>
              <a:t>Extraction correctness, triple </a:t>
            </a:r>
            <a:r>
              <a:rPr lang="en-US" dirty="0"/>
              <a:t>correctness</a:t>
            </a:r>
          </a:p>
          <a:p>
            <a:pPr lvl="1"/>
            <a:r>
              <a:rPr lang="en-US" dirty="0" smtClean="0"/>
              <a:t>Source accuracy, extractor precision/recall</a:t>
            </a:r>
          </a:p>
          <a:p>
            <a:endParaRPr lang="en-US" dirty="0"/>
          </a:p>
          <a:p>
            <a:r>
              <a:rPr lang="en-US" dirty="0" smtClean="0"/>
              <a:t>Source</a:t>
            </a:r>
            <a:r>
              <a:rPr lang="en-US" dirty="0"/>
              <a:t>/extractor </a:t>
            </a:r>
            <a:r>
              <a:rPr lang="en-US" dirty="0" smtClean="0"/>
              <a:t>hierarchy</a:t>
            </a:r>
          </a:p>
          <a:p>
            <a:pPr lvl="1"/>
            <a:r>
              <a:rPr lang="en-US" dirty="0"/>
              <a:t>Break down “large” sources</a:t>
            </a:r>
          </a:p>
          <a:p>
            <a:pPr lvl="1"/>
            <a:r>
              <a:rPr lang="en-US" dirty="0"/>
              <a:t>Group </a:t>
            </a:r>
            <a:r>
              <a:rPr lang="en-US" dirty="0" smtClean="0"/>
              <a:t>similar “</a:t>
            </a:r>
            <a:r>
              <a:rPr lang="en-US" dirty="0"/>
              <a:t>small” sources</a:t>
            </a:r>
          </a:p>
          <a:p>
            <a:pPr lvl="1"/>
            <a:endParaRPr lang="en-US" dirty="0" err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705600" y="1066800"/>
            <a:ext cx="23315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</a:t>
            </a:r>
            <a:r>
              <a:rPr lang="en" sz="1800" dirty="0" smtClean="0">
                <a:solidFill>
                  <a:schemeClr val="dk1"/>
                </a:solidFill>
              </a:rPr>
              <a:t>Dong</a:t>
            </a:r>
            <a:r>
              <a:rPr lang="en-US" sz="1800" dirty="0" smtClean="0">
                <a:solidFill>
                  <a:schemeClr val="dk1"/>
                </a:solidFill>
              </a:rPr>
              <a:t> et al.</a:t>
            </a:r>
            <a:r>
              <a:rPr lang="en" sz="1800" dirty="0" smtClean="0">
                <a:solidFill>
                  <a:schemeClr val="dk1"/>
                </a:solidFill>
              </a:rPr>
              <a:t>, </a:t>
            </a:r>
            <a:r>
              <a:rPr lang="en" sz="1800" dirty="0">
                <a:solidFill>
                  <a:schemeClr val="dk1"/>
                </a:solidFill>
              </a:rPr>
              <a:t>VLDB’15]</a:t>
            </a:r>
          </a:p>
        </p:txBody>
      </p:sp>
    </p:spTree>
    <p:extLst>
      <p:ext uri="{BB962C8B-B14F-4D97-AF65-F5344CB8AC3E}">
        <p14:creationId xmlns:p14="http://schemas.microsoft.com/office/powerpoint/2010/main" val="129216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High-Level Intuition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Researcher affiliation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[Dong, </a:t>
            </a:r>
            <a:r>
              <a:rPr lang="en" sz="1800" dirty="0" smtClean="0">
                <a:solidFill>
                  <a:schemeClr val="dk1"/>
                </a:solidFill>
              </a:rPr>
              <a:t>VLDB’09]</a:t>
            </a:r>
            <a:endParaRPr lang="en" sz="1800" dirty="0">
              <a:solidFill>
                <a:schemeClr val="dk1"/>
              </a:solidFill>
            </a:endParaRPr>
          </a:p>
        </p:txBody>
      </p:sp>
      <p:graphicFrame>
        <p:nvGraphicFramePr>
          <p:cNvPr id="7" name="Shape 480"/>
          <p:cNvGraphicFramePr/>
          <p:nvPr>
            <p:extLst>
              <p:ext uri="{D42A27DB-BD31-4B8C-83A1-F6EECF244321}">
                <p14:modId xmlns:p14="http://schemas.microsoft.com/office/powerpoint/2010/main" val="2979559675"/>
              </p:ext>
            </p:extLst>
          </p:nvPr>
        </p:nvGraphicFramePr>
        <p:xfrm>
          <a:off x="952500" y="1988425"/>
          <a:ext cx="7239000" cy="2925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Jagadish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UM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Dewitt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UW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Bernstein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MSR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Carey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UCI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BEA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Franklin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UMD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964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Entities, entity types</a:t>
            </a:r>
          </a:p>
          <a:p>
            <a:endParaRPr lang="en-US" dirty="0" smtClean="0"/>
          </a:p>
          <a:p>
            <a:r>
              <a:rPr lang="en-US" dirty="0" smtClean="0"/>
              <a:t>Predicates</a:t>
            </a:r>
            <a:r>
              <a:rPr lang="en-US" dirty="0"/>
              <a:t>, </a:t>
            </a:r>
            <a:r>
              <a:rPr lang="en-US" dirty="0" smtClean="0"/>
              <a:t>subject-predicate-object triples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K</a:t>
            </a:r>
            <a:r>
              <a:rPr lang="en-US" b="1" dirty="0" smtClean="0">
                <a:solidFill>
                  <a:srgbClr val="C00000"/>
                </a:solidFill>
              </a:rPr>
              <a:t>nowledge base</a:t>
            </a:r>
            <a:r>
              <a:rPr lang="en-US" dirty="0" smtClean="0"/>
              <a:t>: graph with entity nodes and SPO triple edges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Is A Knowledge Base?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2130192" y="4572000"/>
            <a:ext cx="1411910" cy="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" name="Picture 2" descr="C:\Users\divesh\Desktop\obam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62400"/>
            <a:ext cx="1139592" cy="11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C:\Users\divesh\Desktop\hawa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7" y="4038600"/>
            <a:ext cx="1395413" cy="1031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057400" y="3957935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is-born-in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C:\Users\divesh\Desktop\usfla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37" y="4267200"/>
            <a:ext cx="1147763" cy="60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/>
          <p:cNvCxnSpPr/>
          <p:nvPr/>
        </p:nvCxnSpPr>
        <p:spPr bwMode="auto">
          <a:xfrm>
            <a:off x="5105400" y="4554529"/>
            <a:ext cx="2057400" cy="1747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5143325" y="4038600"/>
            <a:ext cx="1790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is-located-in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1481070" y="4945487"/>
            <a:ext cx="6259133" cy="1173060"/>
          </a:xfrm>
          <a:custGeom>
            <a:avLst/>
            <a:gdLst>
              <a:gd name="connsiteX0" fmla="*/ 0 w 6259133"/>
              <a:gd name="connsiteY0" fmla="*/ 167426 h 1173060"/>
              <a:gd name="connsiteX1" fmla="*/ 2884868 w 6259133"/>
              <a:gd name="connsiteY1" fmla="*/ 1171978 h 1173060"/>
              <a:gd name="connsiteX2" fmla="*/ 6259133 w 6259133"/>
              <a:gd name="connsiteY2" fmla="*/ 0 h 1173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59133" h="1173060">
                <a:moveTo>
                  <a:pt x="0" y="167426"/>
                </a:moveTo>
                <a:cubicBezTo>
                  <a:pt x="920839" y="683654"/>
                  <a:pt x="1841679" y="1199882"/>
                  <a:pt x="2884868" y="1171978"/>
                </a:cubicBezTo>
                <a:cubicBezTo>
                  <a:pt x="3928057" y="1144074"/>
                  <a:pt x="5093595" y="572037"/>
                  <a:pt x="6259133" y="0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20698" y="5481935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is-born-in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886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8" grpId="0" animBg="1"/>
      <p:bldP spid="2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High-Level Intuition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Researcher affiliation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" dirty="0" smtClean="0"/>
          </a:p>
          <a:p>
            <a:r>
              <a:rPr lang="en" dirty="0" smtClean="0"/>
              <a:t>Voting: trust the </a:t>
            </a:r>
            <a:r>
              <a:rPr lang="en" dirty="0"/>
              <a:t>majority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[Dong, </a:t>
            </a:r>
            <a:r>
              <a:rPr lang="en" sz="1800" dirty="0" smtClean="0">
                <a:solidFill>
                  <a:schemeClr val="dk1"/>
                </a:solidFill>
              </a:rPr>
              <a:t>VLDB’09]</a:t>
            </a:r>
            <a:endParaRPr lang="en" sz="1800" dirty="0">
              <a:solidFill>
                <a:schemeClr val="dk1"/>
              </a:solidFill>
            </a:endParaRPr>
          </a:p>
        </p:txBody>
      </p:sp>
      <p:graphicFrame>
        <p:nvGraphicFramePr>
          <p:cNvPr id="8" name="Shape 488"/>
          <p:cNvGraphicFramePr/>
          <p:nvPr>
            <p:extLst>
              <p:ext uri="{D42A27DB-BD31-4B8C-83A1-F6EECF244321}">
                <p14:modId xmlns:p14="http://schemas.microsoft.com/office/powerpoint/2010/main" val="4168505363"/>
              </p:ext>
            </p:extLst>
          </p:nvPr>
        </p:nvGraphicFramePr>
        <p:xfrm>
          <a:off x="952500" y="1988425"/>
          <a:ext cx="7239000" cy="2925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Jagadish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Dewitt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UW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Bernstein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Carey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UCI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BEA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Franklin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UMD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619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High-Level Intuition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Researcher affiliation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[Dong, </a:t>
            </a:r>
            <a:r>
              <a:rPr lang="en" sz="1800" dirty="0" smtClean="0">
                <a:solidFill>
                  <a:schemeClr val="dk1"/>
                </a:solidFill>
              </a:rPr>
              <a:t>VLDB’09]</a:t>
            </a:r>
            <a:endParaRPr lang="en" sz="1800" dirty="0">
              <a:solidFill>
                <a:schemeClr val="dk1"/>
              </a:solidFill>
            </a:endParaRPr>
          </a:p>
        </p:txBody>
      </p:sp>
      <p:graphicFrame>
        <p:nvGraphicFramePr>
          <p:cNvPr id="8" name="Shape 488"/>
          <p:cNvGraphicFramePr/>
          <p:nvPr>
            <p:extLst>
              <p:ext uri="{D42A27DB-BD31-4B8C-83A1-F6EECF244321}">
                <p14:modId xmlns:p14="http://schemas.microsoft.com/office/powerpoint/2010/main" val="2191371400"/>
              </p:ext>
            </p:extLst>
          </p:nvPr>
        </p:nvGraphicFramePr>
        <p:xfrm>
          <a:off x="952500" y="1988425"/>
          <a:ext cx="7239000" cy="2925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Jagadish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Dewitt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UW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Bernstein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Carey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UCI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BEA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Franklin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UMD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cxnSp>
        <p:nvCxnSpPr>
          <p:cNvPr id="7" name="Shape 499"/>
          <p:cNvCxnSpPr/>
          <p:nvPr/>
        </p:nvCxnSpPr>
        <p:spPr>
          <a:xfrm>
            <a:off x="3655700" y="1303575"/>
            <a:ext cx="0" cy="70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17955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High-Level Intuition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Researcher affiliation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Quality-based: give </a:t>
            </a:r>
            <a:r>
              <a:rPr lang="en-US" dirty="0"/>
              <a:t>higher votes to more accurate sources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solidFill>
                  <a:schemeClr val="dk1"/>
                </a:solidFill>
              </a:rPr>
              <a:t>[Dong, </a:t>
            </a:r>
            <a:r>
              <a:rPr lang="en" sz="1800" dirty="0" smtClean="0">
                <a:solidFill>
                  <a:schemeClr val="dk1"/>
                </a:solidFill>
              </a:rPr>
              <a:t>VLDB’09]</a:t>
            </a:r>
            <a:endParaRPr lang="en" sz="1800" dirty="0">
              <a:solidFill>
                <a:schemeClr val="dk1"/>
              </a:solidFill>
            </a:endParaRPr>
          </a:p>
        </p:txBody>
      </p:sp>
      <p:graphicFrame>
        <p:nvGraphicFramePr>
          <p:cNvPr id="8" name="Shape 488"/>
          <p:cNvGraphicFramePr/>
          <p:nvPr>
            <p:extLst>
              <p:ext uri="{D42A27DB-BD31-4B8C-83A1-F6EECF244321}">
                <p14:modId xmlns:p14="http://schemas.microsoft.com/office/powerpoint/2010/main" val="3639744255"/>
              </p:ext>
            </p:extLst>
          </p:nvPr>
        </p:nvGraphicFramePr>
        <p:xfrm>
          <a:off x="952500" y="1988425"/>
          <a:ext cx="7239000" cy="29259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Src1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Src2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Src3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Jagadish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UM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Dewitt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UW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Bernstein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MSR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Carey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UCI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ATT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BEA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Franklin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UCB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UMD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cxnSp>
        <p:nvCxnSpPr>
          <p:cNvPr id="7" name="Shape 499"/>
          <p:cNvCxnSpPr/>
          <p:nvPr/>
        </p:nvCxnSpPr>
        <p:spPr>
          <a:xfrm>
            <a:off x="3655700" y="1303575"/>
            <a:ext cx="0" cy="7083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val="302490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About Extractions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Extracted Harry Potter actors/actresses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</a:rPr>
              <a:t>[</a:t>
            </a:r>
            <a:r>
              <a:rPr lang="en-US" sz="1800" dirty="0" err="1">
                <a:solidFill>
                  <a:schemeClr val="dk1"/>
                </a:solidFill>
              </a:rPr>
              <a:t>Sigmod</a:t>
            </a:r>
            <a:r>
              <a:rPr lang="en-US" sz="1800" dirty="0">
                <a:solidFill>
                  <a:schemeClr val="dk1"/>
                </a:solidFill>
              </a:rPr>
              <a:t>, 2014]</a:t>
            </a:r>
          </a:p>
        </p:txBody>
      </p:sp>
      <p:graphicFrame>
        <p:nvGraphicFramePr>
          <p:cNvPr id="9" name="Shape 517"/>
          <p:cNvGraphicFramePr/>
          <p:nvPr>
            <p:extLst>
              <p:ext uri="{D42A27DB-BD31-4B8C-83A1-F6EECF244321}">
                <p14:modId xmlns:p14="http://schemas.microsoft.com/office/powerpoint/2010/main" val="590885388"/>
              </p:ext>
            </p:extLst>
          </p:nvPr>
        </p:nvGraphicFramePr>
        <p:xfrm>
          <a:off x="952500" y="1988425"/>
          <a:ext cx="7239000" cy="3230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706950"/>
                <a:gridCol w="1751025"/>
                <a:gridCol w="1971275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Harry </a:t>
                      </a:r>
                      <a:r>
                        <a:rPr lang="en" sz="2000" b="1" dirty="0" smtClean="0"/>
                        <a:t>Potter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/>
                        <a:t>Ext1</a:t>
                      </a:r>
                      <a:endParaRPr lang="en"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>
                          <a:solidFill>
                            <a:schemeClr val="dk1"/>
                          </a:solidFill>
                        </a:rPr>
                        <a:t>Ext2</a:t>
                      </a:r>
                      <a:endParaRPr lang="en" sz="20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>
                          <a:solidFill>
                            <a:schemeClr val="dk1"/>
                          </a:solidFill>
                        </a:rPr>
                        <a:t>Ext3</a:t>
                      </a:r>
                      <a:endParaRPr lang="en" sz="20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Daniel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Emma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Rupert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Jonny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Eric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11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About Extractions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Extracted Harry Potter </a:t>
            </a:r>
            <a:r>
              <a:rPr lang="en-US" dirty="0" smtClean="0"/>
              <a:t>actors/actresses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Voting: trust </a:t>
            </a:r>
            <a:r>
              <a:rPr lang="en-US" dirty="0"/>
              <a:t>the </a:t>
            </a:r>
            <a:r>
              <a:rPr lang="en-US" dirty="0" smtClean="0"/>
              <a:t>majority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</a:rPr>
              <a:t>[</a:t>
            </a:r>
            <a:r>
              <a:rPr lang="en-US" sz="1800" dirty="0" err="1">
                <a:solidFill>
                  <a:schemeClr val="dk1"/>
                </a:solidFill>
              </a:rPr>
              <a:t>Sigmod</a:t>
            </a:r>
            <a:r>
              <a:rPr lang="en-US" sz="1800" dirty="0">
                <a:solidFill>
                  <a:schemeClr val="dk1"/>
                </a:solidFill>
              </a:rPr>
              <a:t>, 2014]</a:t>
            </a:r>
          </a:p>
        </p:txBody>
      </p:sp>
      <p:graphicFrame>
        <p:nvGraphicFramePr>
          <p:cNvPr id="7" name="Shape 526"/>
          <p:cNvGraphicFramePr/>
          <p:nvPr>
            <p:extLst>
              <p:ext uri="{D42A27DB-BD31-4B8C-83A1-F6EECF244321}">
                <p14:modId xmlns:p14="http://schemas.microsoft.com/office/powerpoint/2010/main" val="4205958938"/>
              </p:ext>
            </p:extLst>
          </p:nvPr>
        </p:nvGraphicFramePr>
        <p:xfrm>
          <a:off x="952500" y="1988425"/>
          <a:ext cx="7239000" cy="3230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706950"/>
                <a:gridCol w="1751025"/>
                <a:gridCol w="1971275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Harry </a:t>
                      </a:r>
                      <a:r>
                        <a:rPr lang="en" sz="2000" b="1" dirty="0" smtClean="0"/>
                        <a:t>Potter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/>
                        <a:t>Ext1</a:t>
                      </a:r>
                      <a:endParaRPr lang="en"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>
                          <a:solidFill>
                            <a:schemeClr val="dk1"/>
                          </a:solidFill>
                        </a:rPr>
                        <a:t>Ext2</a:t>
                      </a:r>
                      <a:endParaRPr lang="en" sz="20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 smtClean="0">
                          <a:solidFill>
                            <a:schemeClr val="dk1"/>
                          </a:solidFill>
                        </a:rPr>
                        <a:t>Ext3</a:t>
                      </a:r>
                      <a:endParaRPr lang="en" sz="2000" b="1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980000"/>
                          </a:solidFill>
                        </a:rPr>
                        <a:t>Daniel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980000"/>
                          </a:solidFill>
                        </a:rPr>
                        <a:t>Emma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980000"/>
                          </a:solidFill>
                        </a:rPr>
                        <a:t>Rupert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0B5394"/>
                          </a:solidFill>
                        </a:rPr>
                        <a:t>Jonny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0B5394"/>
                          </a:solidFill>
                        </a:rPr>
                        <a:t>Eric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15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About Extractions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Extracted Harry Potter </a:t>
            </a:r>
            <a:r>
              <a:rPr lang="en-US" dirty="0" smtClean="0"/>
              <a:t>actors/actresses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Quality-based:</a:t>
            </a:r>
          </a:p>
          <a:p>
            <a:pPr lvl="1"/>
            <a:r>
              <a:rPr lang="en-US" dirty="0" smtClean="0"/>
              <a:t>More </a:t>
            </a:r>
            <a:r>
              <a:rPr lang="en-US" dirty="0"/>
              <a:t>likely to be correct if extracted by high-precision </a:t>
            </a:r>
            <a:r>
              <a:rPr lang="en-US" dirty="0" smtClean="0"/>
              <a:t>sources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ore </a:t>
            </a:r>
            <a:r>
              <a:rPr lang="en-US" dirty="0"/>
              <a:t>likely to be wrong if not extracted by high-recall </a:t>
            </a:r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10668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</a:rPr>
              <a:t>[</a:t>
            </a:r>
            <a:r>
              <a:rPr lang="en-US" sz="1800" dirty="0" err="1">
                <a:solidFill>
                  <a:schemeClr val="dk1"/>
                </a:solidFill>
              </a:rPr>
              <a:t>Sigmod</a:t>
            </a:r>
            <a:r>
              <a:rPr lang="en-US" sz="1800" dirty="0">
                <a:solidFill>
                  <a:schemeClr val="dk1"/>
                </a:solidFill>
              </a:rPr>
              <a:t>, 2014]</a:t>
            </a:r>
          </a:p>
        </p:txBody>
      </p:sp>
      <p:graphicFrame>
        <p:nvGraphicFramePr>
          <p:cNvPr id="8" name="Shape 543"/>
          <p:cNvGraphicFramePr/>
          <p:nvPr>
            <p:extLst>
              <p:ext uri="{D42A27DB-BD31-4B8C-83A1-F6EECF244321}">
                <p14:modId xmlns:p14="http://schemas.microsoft.com/office/powerpoint/2010/main" val="1270067259"/>
              </p:ext>
            </p:extLst>
          </p:nvPr>
        </p:nvGraphicFramePr>
        <p:xfrm>
          <a:off x="952500" y="1988425"/>
          <a:ext cx="7239000" cy="3230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809750"/>
                <a:gridCol w="1706950"/>
                <a:gridCol w="1751025"/>
                <a:gridCol w="1971275"/>
              </a:tblGrid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Harry Potter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/>
                        <a:t>Ext1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(high rec)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Ext2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(high prec)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Ext3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(med prec/rec)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FF0000"/>
                          </a:solidFill>
                        </a:rPr>
                        <a:t>Daniel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/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980000"/>
                          </a:solidFill>
                        </a:rPr>
                        <a:t>Emma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FF0000"/>
                          </a:solidFill>
                        </a:rPr>
                        <a:t>Rupert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rgbClr val="0B5394"/>
                          </a:solidFill>
                        </a:rPr>
                        <a:t>Jonny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 dirty="0"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rgbClr val="0000FF"/>
                          </a:solidFill>
                        </a:rPr>
                        <a:t>Eric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sz="20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2000" b="1" dirty="0">
                          <a:solidFill>
                            <a:schemeClr val="dk1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460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Graphical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0" y="1371600"/>
            <a:ext cx="45720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Observations</a:t>
            </a:r>
          </a:p>
          <a:p>
            <a:pPr lvl="1"/>
            <a:r>
              <a:rPr lang="en-US" dirty="0" err="1"/>
              <a:t>X</a:t>
            </a:r>
            <a:r>
              <a:rPr lang="en-US" baseline="-25000" dirty="0" err="1"/>
              <a:t>ewdv</a:t>
            </a:r>
            <a:r>
              <a:rPr lang="en-US" dirty="0"/>
              <a:t>: </a:t>
            </a:r>
            <a:r>
              <a:rPr lang="en-US" dirty="0" smtClean="0"/>
              <a:t>whether extractor </a:t>
            </a:r>
            <a:r>
              <a:rPr lang="en-US" dirty="0"/>
              <a:t>e extracts from source w the (</a:t>
            </a:r>
            <a:r>
              <a:rPr lang="en-US" dirty="0" err="1"/>
              <a:t>d,v</a:t>
            </a:r>
            <a:r>
              <a:rPr lang="en-US" dirty="0"/>
              <a:t>) item-value </a:t>
            </a:r>
            <a:r>
              <a:rPr lang="en-US" dirty="0" smtClean="0"/>
              <a:t>pair</a:t>
            </a:r>
          </a:p>
          <a:p>
            <a:r>
              <a:rPr lang="en-US" dirty="0"/>
              <a:t>Latent variables</a:t>
            </a:r>
          </a:p>
          <a:p>
            <a:pPr lvl="1"/>
            <a:r>
              <a:rPr lang="en-US" dirty="0" err="1"/>
              <a:t>C</a:t>
            </a:r>
            <a:r>
              <a:rPr lang="en-US" baseline="-25000" dirty="0" err="1"/>
              <a:t>wdv</a:t>
            </a:r>
            <a:r>
              <a:rPr lang="en-US" dirty="0"/>
              <a:t>: whether source w indeed provides (</a:t>
            </a:r>
            <a:r>
              <a:rPr lang="en-US" dirty="0" err="1"/>
              <a:t>d,v</a:t>
            </a:r>
            <a:r>
              <a:rPr lang="en-US" dirty="0"/>
              <a:t>) </a:t>
            </a:r>
            <a:r>
              <a:rPr lang="en-US" dirty="0" smtClean="0"/>
              <a:t>pair</a:t>
            </a:r>
          </a:p>
          <a:p>
            <a:pPr lvl="1"/>
            <a:r>
              <a:rPr lang="en-US" dirty="0" err="1"/>
              <a:t>V</a:t>
            </a:r>
            <a:r>
              <a:rPr lang="en-US" baseline="-25000" dirty="0" err="1"/>
              <a:t>d</a:t>
            </a:r>
            <a:r>
              <a:rPr lang="en-US" dirty="0"/>
              <a:t>: the correct value(s) for d </a:t>
            </a:r>
          </a:p>
          <a:p>
            <a:r>
              <a:rPr lang="en-US" dirty="0" smtClean="0"/>
              <a:t>Parameters</a:t>
            </a:r>
          </a:p>
          <a:p>
            <a:pPr lvl="1"/>
            <a:r>
              <a:rPr lang="en-US" dirty="0"/>
              <a:t>A</a:t>
            </a:r>
            <a:r>
              <a:rPr lang="en-US" baseline="-25000" dirty="0"/>
              <a:t>w</a:t>
            </a:r>
            <a:r>
              <a:rPr lang="en-US" dirty="0"/>
              <a:t>: </a:t>
            </a:r>
            <a:r>
              <a:rPr lang="en-US" dirty="0"/>
              <a:t>Accuracy </a:t>
            </a:r>
            <a:r>
              <a:rPr lang="en-US" dirty="0" smtClean="0"/>
              <a:t>of </a:t>
            </a:r>
            <a:r>
              <a:rPr lang="en-US" dirty="0"/>
              <a:t>source </a:t>
            </a:r>
            <a:r>
              <a:rPr lang="en-US" dirty="0" smtClean="0"/>
              <a:t>w</a:t>
            </a:r>
          </a:p>
          <a:p>
            <a:pPr lvl="1"/>
            <a:r>
              <a:rPr lang="en-US" dirty="0" err="1"/>
              <a:t>P</a:t>
            </a:r>
            <a:r>
              <a:rPr lang="en-US" sz="2400" baseline="-25000" dirty="0" err="1">
                <a:solidFill>
                  <a:schemeClr val="dk1"/>
                </a:solidFill>
              </a:rPr>
              <a:t>e</a:t>
            </a:r>
            <a:r>
              <a:rPr lang="en-US" dirty="0"/>
              <a:t>: Precision of extractor </a:t>
            </a:r>
            <a:r>
              <a:rPr lang="en-US" dirty="0" smtClean="0"/>
              <a:t>e</a:t>
            </a:r>
          </a:p>
          <a:p>
            <a:pPr lvl="1"/>
            <a:r>
              <a:rPr lang="en" dirty="0"/>
              <a:t>R</a:t>
            </a:r>
            <a:r>
              <a:rPr lang="en" baseline="-25000" dirty="0"/>
              <a:t>e</a:t>
            </a:r>
            <a:r>
              <a:rPr lang="en" dirty="0"/>
              <a:t>: Recall of extractor </a:t>
            </a:r>
            <a:r>
              <a:rPr lang="en" dirty="0"/>
              <a:t>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8382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</a:rPr>
              <a:t>[VLDB, 2015]</a:t>
            </a:r>
          </a:p>
        </p:txBody>
      </p:sp>
      <p:pic>
        <p:nvPicPr>
          <p:cNvPr id="7" name="Shape 55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201" y="1752600"/>
            <a:ext cx="4495800" cy="403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74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Algorithm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Shape 474"/>
          <p:cNvSpPr txBox="1"/>
          <p:nvPr/>
        </p:nvSpPr>
        <p:spPr>
          <a:xfrm>
            <a:off x="6934200" y="838200"/>
            <a:ext cx="2102999" cy="67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1800" dirty="0">
                <a:solidFill>
                  <a:schemeClr val="dk1"/>
                </a:solidFill>
              </a:rPr>
              <a:t>[VLDB, 2015]</a:t>
            </a:r>
          </a:p>
        </p:txBody>
      </p:sp>
      <p:sp>
        <p:nvSpPr>
          <p:cNvPr id="8" name="Shape 558"/>
          <p:cNvSpPr/>
          <p:nvPr/>
        </p:nvSpPr>
        <p:spPr>
          <a:xfrm>
            <a:off x="1847875" y="1371600"/>
            <a:ext cx="4143000" cy="928500"/>
          </a:xfrm>
          <a:prstGeom prst="roundRect">
            <a:avLst>
              <a:gd name="adj" fmla="val 16667"/>
            </a:avLst>
          </a:prstGeom>
          <a:solidFill>
            <a:srgbClr val="F9CB9C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Compute </a:t>
            </a:r>
            <a:r>
              <a:rPr lang="en" sz="2200" i="1" dirty="0"/>
              <a:t>Pr(W provides T | Extractor quality)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by Bayesian analysis</a:t>
            </a:r>
          </a:p>
        </p:txBody>
      </p:sp>
      <p:sp>
        <p:nvSpPr>
          <p:cNvPr id="9" name="Shape 559"/>
          <p:cNvSpPr/>
          <p:nvPr/>
        </p:nvSpPr>
        <p:spPr>
          <a:xfrm>
            <a:off x="1859300" y="4114800"/>
            <a:ext cx="4143000" cy="1029599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/>
              <a:t>Compute </a:t>
            </a:r>
            <a:r>
              <a:rPr lang="en" sz="2200" i="1" dirty="0"/>
              <a:t>source</a:t>
            </a:r>
            <a:r>
              <a:rPr lang="en" sz="2200" dirty="0"/>
              <a:t> accuracy</a:t>
            </a:r>
          </a:p>
        </p:txBody>
      </p:sp>
      <p:sp>
        <p:nvSpPr>
          <p:cNvPr id="10" name="Shape 560"/>
          <p:cNvSpPr/>
          <p:nvPr/>
        </p:nvSpPr>
        <p:spPr>
          <a:xfrm>
            <a:off x="1861325" y="5598375"/>
            <a:ext cx="4143000" cy="1029599"/>
          </a:xfrm>
          <a:prstGeom prst="roundRect">
            <a:avLst>
              <a:gd name="adj" fmla="val 16667"/>
            </a:avLst>
          </a:prstGeom>
          <a:solidFill>
            <a:srgbClr val="A4C2F4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>
                <a:solidFill>
                  <a:srgbClr val="333336"/>
                </a:solidFill>
              </a:rPr>
              <a:t>Compute </a:t>
            </a:r>
            <a:r>
              <a:rPr lang="en" sz="2200" i="1" dirty="0">
                <a:solidFill>
                  <a:srgbClr val="333336"/>
                </a:solidFill>
              </a:rPr>
              <a:t>extractor</a:t>
            </a:r>
            <a:r>
              <a:rPr lang="en" sz="2200" dirty="0">
                <a:solidFill>
                  <a:srgbClr val="333336"/>
                </a:solidFill>
              </a:rPr>
              <a:t> precision and recall</a:t>
            </a:r>
          </a:p>
        </p:txBody>
      </p:sp>
      <p:sp>
        <p:nvSpPr>
          <p:cNvPr id="11" name="Shape 561"/>
          <p:cNvSpPr/>
          <p:nvPr/>
        </p:nvSpPr>
        <p:spPr>
          <a:xfrm>
            <a:off x="1856849" y="2764575"/>
            <a:ext cx="4143000" cy="928500"/>
          </a:xfrm>
          <a:prstGeom prst="roundRect">
            <a:avLst>
              <a:gd name="adj" fmla="val 16667"/>
            </a:avLst>
          </a:prstGeom>
          <a:solidFill>
            <a:srgbClr val="F9CB9C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dirty="0">
                <a:solidFill>
                  <a:srgbClr val="333336"/>
                </a:solidFill>
              </a:rPr>
              <a:t>Compute </a:t>
            </a:r>
            <a:r>
              <a:rPr lang="en" sz="2200" i="1" dirty="0">
                <a:solidFill>
                  <a:srgbClr val="333336"/>
                </a:solidFill>
              </a:rPr>
              <a:t>Pr(T | Source quality) </a:t>
            </a:r>
            <a:r>
              <a:rPr lang="en" sz="2200" dirty="0">
                <a:solidFill>
                  <a:srgbClr val="333336"/>
                </a:solidFill>
              </a:rPr>
              <a:t>by Bayesian analysis</a:t>
            </a:r>
          </a:p>
        </p:txBody>
      </p:sp>
      <p:cxnSp>
        <p:nvCxnSpPr>
          <p:cNvPr id="12" name="Shape 562"/>
          <p:cNvCxnSpPr>
            <a:stCxn id="11" idx="0"/>
            <a:endCxn id="8" idx="2"/>
          </p:cNvCxnSpPr>
          <p:nvPr/>
        </p:nvCxnSpPr>
        <p:spPr>
          <a:xfrm rot="10800000">
            <a:off x="3919349" y="2300175"/>
            <a:ext cx="9000" cy="464400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13" name="Shape 563"/>
          <p:cNvCxnSpPr/>
          <p:nvPr/>
        </p:nvCxnSpPr>
        <p:spPr>
          <a:xfrm rot="10800000">
            <a:off x="3928324" y="3693075"/>
            <a:ext cx="9000" cy="464399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14" name="Shape 564"/>
          <p:cNvCxnSpPr/>
          <p:nvPr/>
        </p:nvCxnSpPr>
        <p:spPr>
          <a:xfrm rot="10800000">
            <a:off x="3928324" y="5144400"/>
            <a:ext cx="9000" cy="464399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15" name="Shape 565"/>
          <p:cNvCxnSpPr/>
          <p:nvPr/>
        </p:nvCxnSpPr>
        <p:spPr>
          <a:xfrm>
            <a:off x="1215662" y="1777500"/>
            <a:ext cx="7800" cy="4360200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id="16" name="Shape 566"/>
          <p:cNvCxnSpPr/>
          <p:nvPr/>
        </p:nvCxnSpPr>
        <p:spPr>
          <a:xfrm flipH="1">
            <a:off x="1223530" y="1777500"/>
            <a:ext cx="649800" cy="9300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triangle" w="lg" len="lg"/>
            <a:tailEnd type="none" w="lg" len="lg"/>
          </a:ln>
        </p:spPr>
      </p:cxnSp>
      <p:cxnSp>
        <p:nvCxnSpPr>
          <p:cNvPr id="17" name="Shape 567"/>
          <p:cNvCxnSpPr/>
          <p:nvPr/>
        </p:nvCxnSpPr>
        <p:spPr>
          <a:xfrm rot="10800000" flipH="1">
            <a:off x="1235525" y="6113175"/>
            <a:ext cx="625799" cy="299"/>
          </a:xfrm>
          <a:prstGeom prst="straightConnector1">
            <a:avLst/>
          </a:prstGeom>
          <a:noFill/>
          <a:ln w="38100" cap="flat" cmpd="sng">
            <a:solidFill>
              <a:srgbClr val="5F6165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8" name="Shape 569"/>
          <p:cNvSpPr/>
          <p:nvPr/>
        </p:nvSpPr>
        <p:spPr>
          <a:xfrm>
            <a:off x="6010900" y="1835225"/>
            <a:ext cx="494700" cy="14052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570"/>
          <p:cNvSpPr/>
          <p:nvPr/>
        </p:nvSpPr>
        <p:spPr>
          <a:xfrm>
            <a:off x="6010900" y="4674000"/>
            <a:ext cx="494700" cy="1405200"/>
          </a:xfrm>
          <a:prstGeom prst="rightBrace">
            <a:avLst>
              <a:gd name="adj1" fmla="val 8333"/>
              <a:gd name="adj2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571"/>
          <p:cNvSpPr txBox="1"/>
          <p:nvPr/>
        </p:nvSpPr>
        <p:spPr>
          <a:xfrm>
            <a:off x="6516650" y="2225625"/>
            <a:ext cx="1562399" cy="61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E-Step</a:t>
            </a:r>
          </a:p>
        </p:txBody>
      </p:sp>
      <p:sp>
        <p:nvSpPr>
          <p:cNvPr id="22" name="Shape 572"/>
          <p:cNvSpPr txBox="1"/>
          <p:nvPr/>
        </p:nvSpPr>
        <p:spPr>
          <a:xfrm>
            <a:off x="6512175" y="5069850"/>
            <a:ext cx="1562399" cy="613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dirty="0"/>
              <a:t>M-Step</a:t>
            </a:r>
          </a:p>
        </p:txBody>
      </p:sp>
    </p:spTree>
    <p:extLst>
      <p:ext uri="{BB962C8B-B14F-4D97-AF65-F5344CB8AC3E}">
        <p14:creationId xmlns:p14="http://schemas.microsoft.com/office/powerpoint/2010/main" val="97491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Fusion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78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7" name="Shape 5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1371600"/>
            <a:ext cx="8305800" cy="4638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64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Knowledge extraction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Knowledge fusion</a:t>
            </a:r>
          </a:p>
          <a:p>
            <a:endParaRPr lang="en-US" dirty="0"/>
          </a:p>
          <a:p>
            <a:r>
              <a:rPr lang="en-US" dirty="0" smtClean="0"/>
              <a:t>Interesting applications</a:t>
            </a:r>
          </a:p>
          <a:p>
            <a:endParaRPr lang="en-US" dirty="0"/>
          </a:p>
          <a:p>
            <a:r>
              <a:rPr lang="en-US" dirty="0" smtClean="0"/>
              <a:t>Future directions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3595" y="1447800"/>
            <a:ext cx="3544005" cy="150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4200" y="3352800"/>
            <a:ext cx="2925000" cy="1615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574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Domain-specific knowledge base</a:t>
            </a:r>
          </a:p>
          <a:p>
            <a:pPr lvl="1"/>
            <a:r>
              <a:rPr lang="en-US" dirty="0" smtClean="0"/>
              <a:t>Focus is on a well-defined domain</a:t>
            </a:r>
          </a:p>
          <a:p>
            <a:pPr lvl="1"/>
            <a:r>
              <a:rPr lang="en-US" dirty="0" smtClean="0"/>
              <a:t>E.g., IMDB for movies, Music-</a:t>
            </a:r>
            <a:r>
              <a:rPr lang="en-US" dirty="0" err="1" smtClean="0"/>
              <a:t>Brainz</a:t>
            </a:r>
            <a:r>
              <a:rPr lang="en-US" dirty="0" smtClean="0"/>
              <a:t> for music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Scope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15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Usage of Probabilistic Knowledge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267200" y="4114800"/>
            <a:ext cx="4343400" cy="2209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Source </a:t>
            </a:r>
            <a:r>
              <a:rPr lang="en-US" dirty="0"/>
              <a:t>errors: Knowledge-base </a:t>
            </a:r>
            <a:r>
              <a:rPr lang="en-US" dirty="0" smtClean="0"/>
              <a:t>trust</a:t>
            </a:r>
          </a:p>
          <a:p>
            <a:endParaRPr lang="en-US" dirty="0" smtClean="0"/>
          </a:p>
          <a:p>
            <a:r>
              <a:rPr lang="en-US" dirty="0" smtClean="0"/>
              <a:t>Extraction errors: data </a:t>
            </a:r>
            <a:r>
              <a:rPr lang="en-US" dirty="0"/>
              <a:t>abnormality diagnosis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59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1371600"/>
            <a:ext cx="8229599" cy="25350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hape 594"/>
          <p:cNvGrpSpPr/>
          <p:nvPr/>
        </p:nvGrpSpPr>
        <p:grpSpPr>
          <a:xfrm>
            <a:off x="605700" y="1591850"/>
            <a:ext cx="3364500" cy="4656550"/>
            <a:chOff x="605700" y="1758450"/>
            <a:chExt cx="3364500" cy="4656550"/>
          </a:xfrm>
        </p:grpSpPr>
        <p:sp>
          <p:nvSpPr>
            <p:cNvPr id="9" name="Shape 595"/>
            <p:cNvSpPr/>
            <p:nvPr/>
          </p:nvSpPr>
          <p:spPr>
            <a:xfrm>
              <a:off x="1127375" y="1758450"/>
              <a:ext cx="2272199" cy="2535000"/>
            </a:xfrm>
            <a:prstGeom prst="ellipse">
              <a:avLst/>
            </a:prstGeom>
            <a:noFill/>
            <a:ln w="762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10" name="Shape 596"/>
            <p:cNvSpPr/>
            <p:nvPr/>
          </p:nvSpPr>
          <p:spPr>
            <a:xfrm>
              <a:off x="605700" y="4636900"/>
              <a:ext cx="3364500" cy="1778100"/>
            </a:xfrm>
            <a:prstGeom prst="wedgeRectCallout">
              <a:avLst>
                <a:gd name="adj1" fmla="val 9995"/>
                <a:gd name="adj2" fmla="val -82965"/>
              </a:avLst>
            </a:prstGeom>
            <a:solidFill>
              <a:srgbClr val="F4CCCC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400" dirty="0"/>
                <a:t>Negative training examples, and</a:t>
              </a:r>
              <a:r>
                <a:rPr lang="en" sz="2400" dirty="0">
                  <a:solidFill>
                    <a:srgbClr val="FF0000"/>
                  </a:solidFill>
                </a:rPr>
                <a:t> MANY EXCITING APPLICATIONS!!</a:t>
              </a:r>
            </a:p>
          </p:txBody>
        </p:sp>
      </p:grpSp>
      <p:pic>
        <p:nvPicPr>
          <p:cNvPr id="11" name="Shape 5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80076" y="4296432"/>
            <a:ext cx="396724" cy="731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5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3400" y="5562600"/>
            <a:ext cx="458724" cy="458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Application I. </a:t>
            </a:r>
            <a:r>
              <a:rPr lang="en-US" dirty="0" smtClean="0"/>
              <a:t>Web </a:t>
            </a:r>
            <a:r>
              <a:rPr lang="en-US" dirty="0"/>
              <a:t>Source Quality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 we have now</a:t>
            </a:r>
          </a:p>
          <a:p>
            <a:pPr lvl="1"/>
            <a:r>
              <a:rPr lang="en-US" dirty="0"/>
              <a:t>Page Rank: links between Websites/Webpages</a:t>
            </a:r>
          </a:p>
          <a:p>
            <a:pPr lvl="1"/>
            <a:r>
              <a:rPr lang="en-US" dirty="0"/>
              <a:t>Log based: search log and click-through rate</a:t>
            </a:r>
          </a:p>
          <a:p>
            <a:pPr lvl="1"/>
            <a:r>
              <a:rPr lang="en-US" dirty="0"/>
              <a:t>Web spam</a:t>
            </a:r>
          </a:p>
          <a:p>
            <a:pPr lvl="1"/>
            <a:r>
              <a:rPr lang="en-US" dirty="0"/>
              <a:t>etc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99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1.Tail </a:t>
            </a:r>
            <a:r>
              <a:rPr lang="en-US" dirty="0"/>
              <a:t>Sources Can Be Useful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Good </a:t>
            </a:r>
            <a:r>
              <a:rPr lang="en-US" dirty="0"/>
              <a:t>answer for an award-winning </a:t>
            </a:r>
            <a:r>
              <a:rPr lang="en-US" dirty="0" smtClean="0"/>
              <a:t>song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6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76400" y="1219200"/>
            <a:ext cx="5791200" cy="449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635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1.Tail </a:t>
            </a:r>
            <a:r>
              <a:rPr lang="en-US" dirty="0"/>
              <a:t>Sources Can Be Useful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Missing answer for a not-so-popular </a:t>
            </a:r>
            <a:r>
              <a:rPr lang="en-US" dirty="0" smtClean="0"/>
              <a:t>song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6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7800" y="1371600"/>
            <a:ext cx="5934098" cy="426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108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1.Tail </a:t>
            </a:r>
            <a:r>
              <a:rPr lang="en-US" dirty="0"/>
              <a:t>Sources Can Be Useful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Very precise info on guitar players but low Page Rank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6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7800" y="1477575"/>
            <a:ext cx="6420733" cy="40850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625"/>
          <p:cNvSpPr/>
          <p:nvPr/>
        </p:nvSpPr>
        <p:spPr>
          <a:xfrm>
            <a:off x="2502300" y="3810000"/>
            <a:ext cx="2145900" cy="13230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24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80988"/>
            <a:ext cx="8839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II. Popular Websites May Not Be Trustworthy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hape 633"/>
          <p:cNvSpPr txBox="1"/>
          <p:nvPr/>
        </p:nvSpPr>
        <p:spPr>
          <a:xfrm>
            <a:off x="381000" y="2109425"/>
            <a:ext cx="2881199" cy="63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http://www.ebizmba.com/articles/gossip-websites</a:t>
            </a:r>
          </a:p>
        </p:txBody>
      </p:sp>
      <p:sp>
        <p:nvSpPr>
          <p:cNvPr id="10" name="Shape 634"/>
          <p:cNvSpPr txBox="1"/>
          <p:nvPr/>
        </p:nvSpPr>
        <p:spPr>
          <a:xfrm>
            <a:off x="350100" y="1652212"/>
            <a:ext cx="3095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b="0" dirty="0"/>
              <a:t>Gossip Websites</a:t>
            </a:r>
          </a:p>
        </p:txBody>
      </p:sp>
      <p:graphicFrame>
        <p:nvGraphicFramePr>
          <p:cNvPr id="11" name="Shape 635"/>
          <p:cNvGraphicFramePr/>
          <p:nvPr>
            <p:extLst>
              <p:ext uri="{D42A27DB-BD31-4B8C-83A1-F6EECF244321}">
                <p14:modId xmlns:p14="http://schemas.microsoft.com/office/powerpoint/2010/main" val="3400508222"/>
              </p:ext>
            </p:extLst>
          </p:nvPr>
        </p:nvGraphicFramePr>
        <p:xfrm>
          <a:off x="3606225" y="1219200"/>
          <a:ext cx="2118600" cy="54859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18600"/>
              </a:tblGrid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/>
                        <a:t>Domain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www.eonline.com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perezhilton.com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radaronline.com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www.zimbio.com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mediatakeout.com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gawker.com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www.popsugar.com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www.people.com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www.tmz.com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www.fishwrapper.com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celebrity.yahoo.com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wonderwall.msn.com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hollywoodlife.com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www.wetpaint.com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2" name="Shape 636"/>
          <p:cNvSpPr/>
          <p:nvPr/>
        </p:nvSpPr>
        <p:spPr>
          <a:xfrm>
            <a:off x="6297450" y="1990625"/>
            <a:ext cx="2577000" cy="957299"/>
          </a:xfrm>
          <a:prstGeom prst="wedgeRectCallout">
            <a:avLst>
              <a:gd name="adj1" fmla="val -72097"/>
              <a:gd name="adj2" fmla="val 112063"/>
            </a:avLst>
          </a:prstGeom>
          <a:solidFill>
            <a:srgbClr val="E06666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14 out of 15 have a PageRank among top 15% of the websites</a:t>
            </a:r>
          </a:p>
        </p:txBody>
      </p:sp>
    </p:spTree>
    <p:extLst>
      <p:ext uri="{BB962C8B-B14F-4D97-AF65-F5344CB8AC3E}">
        <p14:creationId xmlns:p14="http://schemas.microsoft.com/office/powerpoint/2010/main" val="116523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Application I. Web </a:t>
            </a:r>
            <a:r>
              <a:rPr lang="en-US" dirty="0"/>
              <a:t>Source Quality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00800" y="6248400"/>
            <a:ext cx="2133600" cy="457200"/>
          </a:xfrm>
        </p:spPr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6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3400" y="1199471"/>
            <a:ext cx="5251850" cy="51741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43"/>
          <p:cNvSpPr/>
          <p:nvPr/>
        </p:nvSpPr>
        <p:spPr>
          <a:xfrm>
            <a:off x="5784750" y="3316921"/>
            <a:ext cx="719699" cy="66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7" name="Shape 644"/>
          <p:cNvGraphicFramePr/>
          <p:nvPr>
            <p:extLst>
              <p:ext uri="{D42A27DB-BD31-4B8C-83A1-F6EECF244321}">
                <p14:modId xmlns:p14="http://schemas.microsoft.com/office/powerpoint/2010/main" val="2266219547"/>
              </p:ext>
            </p:extLst>
          </p:nvPr>
        </p:nvGraphicFramePr>
        <p:xfrm>
          <a:off x="6504450" y="1371930"/>
          <a:ext cx="104595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5950"/>
              </a:tblGrid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1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2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3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4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5</a:t>
                      </a:r>
                    </a:p>
                  </a:txBody>
                  <a:tcPr marL="91425" marR="91425" marT="91425" marB="91425"/>
                </a:tc>
              </a:tr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6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7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8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9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Fact 10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8" name="Shape 645"/>
          <p:cNvGraphicFramePr/>
          <p:nvPr>
            <p:extLst>
              <p:ext uri="{D42A27DB-BD31-4B8C-83A1-F6EECF244321}">
                <p14:modId xmlns:p14="http://schemas.microsoft.com/office/powerpoint/2010/main" val="1036184167"/>
              </p:ext>
            </p:extLst>
          </p:nvPr>
        </p:nvGraphicFramePr>
        <p:xfrm>
          <a:off x="6504450" y="6091275"/>
          <a:ext cx="1614600" cy="4619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2250"/>
                <a:gridCol w="572350"/>
              </a:tblGrid>
              <a:tr h="4619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Accu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0.7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9" name="Shape 646"/>
          <p:cNvGraphicFramePr/>
          <p:nvPr>
            <p:extLst>
              <p:ext uri="{D42A27DB-BD31-4B8C-83A1-F6EECF244321}">
                <p14:modId xmlns:p14="http://schemas.microsoft.com/office/powerpoint/2010/main" val="191218780"/>
              </p:ext>
            </p:extLst>
          </p:nvPr>
        </p:nvGraphicFramePr>
        <p:xfrm>
          <a:off x="7550400" y="1368571"/>
          <a:ext cx="57190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1900"/>
              </a:tblGrid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FF0000"/>
                          </a:solidFill>
                        </a:rPr>
                        <a:t>✘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FF0000"/>
                          </a:solidFill>
                        </a:rPr>
                        <a:t>✘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00FF00"/>
                          </a:solidFill>
                        </a:rPr>
                        <a:t>✓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b="1" dirty="0">
                          <a:solidFill>
                            <a:srgbClr val="FF0000"/>
                          </a:solidFill>
                        </a:rPr>
                        <a:t>✘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73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Application I. Web </a:t>
            </a:r>
            <a:r>
              <a:rPr lang="en-US" dirty="0"/>
              <a:t>Source Quality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6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3400" y="1199471"/>
            <a:ext cx="5251850" cy="51741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43"/>
          <p:cNvSpPr/>
          <p:nvPr/>
        </p:nvSpPr>
        <p:spPr>
          <a:xfrm>
            <a:off x="5784750" y="3316921"/>
            <a:ext cx="719699" cy="66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7" name="Shape 644"/>
          <p:cNvGraphicFramePr/>
          <p:nvPr>
            <p:extLst>
              <p:ext uri="{D42A27DB-BD31-4B8C-83A1-F6EECF244321}">
                <p14:modId xmlns:p14="http://schemas.microsoft.com/office/powerpoint/2010/main" val="2259343474"/>
              </p:ext>
            </p:extLst>
          </p:nvPr>
        </p:nvGraphicFramePr>
        <p:xfrm>
          <a:off x="6504450" y="1371930"/>
          <a:ext cx="104595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5950"/>
              </a:tblGrid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Triple 1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2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3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4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5</a:t>
                      </a:r>
                    </a:p>
                  </a:txBody>
                  <a:tcPr marL="91425" marR="91425" marT="91425" marB="91425"/>
                </a:tc>
              </a:tr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6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7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8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9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10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8" name="Shape 645"/>
          <p:cNvGraphicFramePr/>
          <p:nvPr>
            <p:extLst>
              <p:ext uri="{D42A27DB-BD31-4B8C-83A1-F6EECF244321}">
                <p14:modId xmlns:p14="http://schemas.microsoft.com/office/powerpoint/2010/main" val="2940340829"/>
              </p:ext>
            </p:extLst>
          </p:nvPr>
        </p:nvGraphicFramePr>
        <p:xfrm>
          <a:off x="6504450" y="6091275"/>
          <a:ext cx="1614600" cy="4619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2250"/>
                <a:gridCol w="572350"/>
              </a:tblGrid>
              <a:tr h="4619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Accu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0.7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9" name="Shape 646"/>
          <p:cNvGraphicFramePr/>
          <p:nvPr>
            <p:extLst>
              <p:ext uri="{D42A27DB-BD31-4B8C-83A1-F6EECF244321}">
                <p14:modId xmlns:p14="http://schemas.microsoft.com/office/powerpoint/2010/main" val="1822738990"/>
              </p:ext>
            </p:extLst>
          </p:nvPr>
        </p:nvGraphicFramePr>
        <p:xfrm>
          <a:off x="7550400" y="1368571"/>
          <a:ext cx="57190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1900"/>
              </a:tblGrid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0.3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0.8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0.4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0.8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0.7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0.2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21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Application I. Web </a:t>
            </a:r>
            <a:r>
              <a:rPr lang="en-US" dirty="0"/>
              <a:t>Source Quality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6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3400" y="1199471"/>
            <a:ext cx="5251850" cy="51741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43"/>
          <p:cNvSpPr/>
          <p:nvPr/>
        </p:nvSpPr>
        <p:spPr>
          <a:xfrm>
            <a:off x="5784750" y="3316921"/>
            <a:ext cx="719699" cy="660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80000"/>
          </a:solidFill>
          <a:ln w="19050" cap="flat" cmpd="sng">
            <a:solidFill>
              <a:srgbClr val="5F616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7" name="Shape 644"/>
          <p:cNvGraphicFramePr/>
          <p:nvPr>
            <p:extLst>
              <p:ext uri="{D42A27DB-BD31-4B8C-83A1-F6EECF244321}">
                <p14:modId xmlns:p14="http://schemas.microsoft.com/office/powerpoint/2010/main" val="2228977218"/>
              </p:ext>
            </p:extLst>
          </p:nvPr>
        </p:nvGraphicFramePr>
        <p:xfrm>
          <a:off x="6504450" y="1371930"/>
          <a:ext cx="104595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5950"/>
              </a:tblGrid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Triple 1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2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3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4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5</a:t>
                      </a:r>
                    </a:p>
                  </a:txBody>
                  <a:tcPr marL="91425" marR="91425" marT="91425" marB="91425"/>
                </a:tc>
              </a:tr>
              <a:tr h="3962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6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7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8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9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>
                          <a:solidFill>
                            <a:srgbClr val="333336"/>
                          </a:solidFill>
                        </a:rPr>
                        <a:t>Triple</a:t>
                      </a:r>
                      <a:r>
                        <a:rPr lang="en" sz="1600" dirty="0"/>
                        <a:t> 10</a:t>
                      </a:r>
                    </a:p>
                  </a:txBody>
                  <a:tcPr marL="91425" marR="91425" marT="91425" marB="91425"/>
                </a:tc>
              </a:tr>
              <a:tr h="33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8" name="Shape 645"/>
          <p:cNvGraphicFramePr/>
          <p:nvPr>
            <p:extLst>
              <p:ext uri="{D42A27DB-BD31-4B8C-83A1-F6EECF244321}">
                <p14:modId xmlns:p14="http://schemas.microsoft.com/office/powerpoint/2010/main" val="1307827377"/>
              </p:ext>
            </p:extLst>
          </p:nvPr>
        </p:nvGraphicFramePr>
        <p:xfrm>
          <a:off x="6504450" y="6091275"/>
          <a:ext cx="1614600" cy="4619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2250"/>
                <a:gridCol w="572350"/>
              </a:tblGrid>
              <a:tr h="4619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Accu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0.7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9" name="Shape 646"/>
          <p:cNvGraphicFramePr/>
          <p:nvPr>
            <p:extLst>
              <p:ext uri="{D42A27DB-BD31-4B8C-83A1-F6EECF244321}">
                <p14:modId xmlns:p14="http://schemas.microsoft.com/office/powerpoint/2010/main" val="2194682041"/>
              </p:ext>
            </p:extLst>
          </p:nvPr>
        </p:nvGraphicFramePr>
        <p:xfrm>
          <a:off x="7550400" y="1368571"/>
          <a:ext cx="571900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1900"/>
              </a:tblGrid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0.3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0.8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0.4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0.8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0.7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0.2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10" name="Shape 671"/>
          <p:cNvGraphicFramePr/>
          <p:nvPr>
            <p:extLst>
              <p:ext uri="{D42A27DB-BD31-4B8C-83A1-F6EECF244321}">
                <p14:modId xmlns:p14="http://schemas.microsoft.com/office/powerpoint/2010/main" val="641328461"/>
              </p:ext>
            </p:extLst>
          </p:nvPr>
        </p:nvGraphicFramePr>
        <p:xfrm>
          <a:off x="8153400" y="1371600"/>
          <a:ext cx="572125" cy="46935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572125"/>
              </a:tblGrid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1.0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0.9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0.8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0.2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0.1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0.1</a:t>
                      </a:r>
                    </a:p>
                  </a:txBody>
                  <a:tcPr marL="91425" marR="91425" marT="91425" marB="91425"/>
                </a:tc>
              </a:tr>
              <a:tr h="39370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600" dirty="0"/>
                        <a:t>...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graphicFrame>
        <p:nvGraphicFramePr>
          <p:cNvPr id="11" name="Shape 673"/>
          <p:cNvGraphicFramePr/>
          <p:nvPr>
            <p:extLst>
              <p:ext uri="{D42A27DB-BD31-4B8C-83A1-F6EECF244321}">
                <p14:modId xmlns:p14="http://schemas.microsoft.com/office/powerpoint/2010/main" val="3718162881"/>
              </p:ext>
            </p:extLst>
          </p:nvPr>
        </p:nvGraphicFramePr>
        <p:xfrm>
          <a:off x="6497025" y="6103174"/>
          <a:ext cx="2189775" cy="4571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046275"/>
                <a:gridCol w="1143500"/>
              </a:tblGrid>
              <a:tr h="45335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>
                          <a:solidFill>
                            <a:srgbClr val="1155CC"/>
                          </a:solidFill>
                        </a:rPr>
                        <a:t>Accu</a:t>
                      </a: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1155CC"/>
                          </a:solidFill>
                        </a:rPr>
                        <a:t>0.73</a:t>
                      </a:r>
                    </a:p>
                  </a:txBody>
                  <a:tcPr marL="91425" marR="91425" marT="91425" marB="91425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Shape 672"/>
          <p:cNvGraphicFramePr/>
          <p:nvPr>
            <p:extLst>
              <p:ext uri="{D42A27DB-BD31-4B8C-83A1-F6EECF244321}">
                <p14:modId xmlns:p14="http://schemas.microsoft.com/office/powerpoint/2010/main" val="3811592168"/>
              </p:ext>
            </p:extLst>
          </p:nvPr>
        </p:nvGraphicFramePr>
        <p:xfrm>
          <a:off x="7543800" y="762000"/>
          <a:ext cx="1588900" cy="60956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06350"/>
                <a:gridCol w="982550"/>
              </a:tblGrid>
              <a:tr h="4568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/>
                        <a:t>Triple</a:t>
                      </a:r>
                      <a:br>
                        <a:rPr lang="en" sz="1400" b="1" dirty="0"/>
                      </a:br>
                      <a:r>
                        <a:rPr lang="en" sz="1400" b="1" dirty="0"/>
                        <a:t>Corr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algn="ctr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/>
                        <a:t>Extraction</a:t>
                      </a:r>
                    </a:p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400" b="1" dirty="0"/>
                        <a:t>Corr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27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Knowledge-Based Trust (KBT)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Trustworthiness in [0,1] for 5.6M websites and 119M webpages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Shape 68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05000" y="2133600"/>
            <a:ext cx="5206624" cy="3892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537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Domain-specific knowledge base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Global knowledge base</a:t>
            </a:r>
          </a:p>
          <a:p>
            <a:pPr lvl="1"/>
            <a:r>
              <a:rPr lang="en-US" dirty="0" smtClean="0"/>
              <a:t>Covers a variety of knowledge across domains</a:t>
            </a:r>
          </a:p>
          <a:p>
            <a:pPr lvl="1"/>
            <a:r>
              <a:rPr lang="en-US" dirty="0" err="1" smtClean="0"/>
              <a:t>Intensional</a:t>
            </a:r>
            <a:r>
              <a:rPr lang="en-US" dirty="0" smtClean="0"/>
              <a:t>: </a:t>
            </a:r>
            <a:r>
              <a:rPr lang="en-US" dirty="0" err="1" smtClean="0"/>
              <a:t>Cyc</a:t>
            </a:r>
            <a:r>
              <a:rPr lang="en-US" dirty="0" smtClean="0"/>
              <a:t>, WordNet</a:t>
            </a:r>
          </a:p>
          <a:p>
            <a:pPr lvl="1"/>
            <a:r>
              <a:rPr lang="en-US" dirty="0" smtClean="0"/>
              <a:t>Extensional: Freebase, Knowledge Graph, </a:t>
            </a:r>
            <a:r>
              <a:rPr lang="en-US" dirty="0" err="1" smtClean="0"/>
              <a:t>Yago</a:t>
            </a:r>
            <a:r>
              <a:rPr lang="en-US" dirty="0" smtClean="0"/>
              <a:t>/Yago2, </a:t>
            </a:r>
            <a:r>
              <a:rPr lang="en-US" dirty="0" err="1" smtClean="0"/>
              <a:t>DeepDive</a:t>
            </a:r>
            <a:r>
              <a:rPr lang="en-US" dirty="0" smtClean="0"/>
              <a:t>, NELL, </a:t>
            </a:r>
            <a:r>
              <a:rPr lang="en-US" dirty="0" err="1" smtClean="0"/>
              <a:t>Prospera</a:t>
            </a:r>
            <a:r>
              <a:rPr lang="en-US" dirty="0" smtClean="0"/>
              <a:t>, </a:t>
            </a:r>
            <a:r>
              <a:rPr lang="en-US" dirty="0" err="1" smtClean="0"/>
              <a:t>ReVerb</a:t>
            </a:r>
            <a:r>
              <a:rPr lang="en-US" dirty="0" smtClean="0"/>
              <a:t>, Knowledge Vault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6868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Knowledge Bases: Scope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 bwMode="auto">
          <a:xfrm flipH="1">
            <a:off x="2667000" y="2057400"/>
            <a:ext cx="1143000" cy="7620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>
            <a:off x="3810000" y="2057400"/>
            <a:ext cx="1066800" cy="7620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Freeform 15"/>
          <p:cNvSpPr/>
          <p:nvPr/>
        </p:nvSpPr>
        <p:spPr bwMode="auto">
          <a:xfrm>
            <a:off x="2699197" y="2717442"/>
            <a:ext cx="2163651" cy="244699"/>
          </a:xfrm>
          <a:custGeom>
            <a:avLst/>
            <a:gdLst>
              <a:gd name="connsiteX0" fmla="*/ 0 w 2163651"/>
              <a:gd name="connsiteY0" fmla="*/ 103031 h 244699"/>
              <a:gd name="connsiteX1" fmla="*/ 12879 w 2163651"/>
              <a:gd name="connsiteY1" fmla="*/ 180304 h 244699"/>
              <a:gd name="connsiteX2" fmla="*/ 64395 w 2163651"/>
              <a:gd name="connsiteY2" fmla="*/ 206062 h 244699"/>
              <a:gd name="connsiteX3" fmla="*/ 141668 w 2163651"/>
              <a:gd name="connsiteY3" fmla="*/ 244699 h 244699"/>
              <a:gd name="connsiteX4" fmla="*/ 257578 w 2163651"/>
              <a:gd name="connsiteY4" fmla="*/ 231820 h 244699"/>
              <a:gd name="connsiteX5" fmla="*/ 309093 w 2163651"/>
              <a:gd name="connsiteY5" fmla="*/ 167426 h 244699"/>
              <a:gd name="connsiteX6" fmla="*/ 386366 w 2163651"/>
              <a:gd name="connsiteY6" fmla="*/ 115910 h 244699"/>
              <a:gd name="connsiteX7" fmla="*/ 425003 w 2163651"/>
              <a:gd name="connsiteY7" fmla="*/ 90152 h 244699"/>
              <a:gd name="connsiteX8" fmla="*/ 489397 w 2163651"/>
              <a:gd name="connsiteY8" fmla="*/ 25758 h 244699"/>
              <a:gd name="connsiteX9" fmla="*/ 566671 w 2163651"/>
              <a:gd name="connsiteY9" fmla="*/ 0 h 244699"/>
              <a:gd name="connsiteX10" fmla="*/ 682580 w 2163651"/>
              <a:gd name="connsiteY10" fmla="*/ 12879 h 244699"/>
              <a:gd name="connsiteX11" fmla="*/ 798490 w 2163651"/>
              <a:gd name="connsiteY11" fmla="*/ 103031 h 244699"/>
              <a:gd name="connsiteX12" fmla="*/ 875764 w 2163651"/>
              <a:gd name="connsiteY12" fmla="*/ 141668 h 244699"/>
              <a:gd name="connsiteX13" fmla="*/ 1004552 w 2163651"/>
              <a:gd name="connsiteY13" fmla="*/ 180304 h 244699"/>
              <a:gd name="connsiteX14" fmla="*/ 1043189 w 2163651"/>
              <a:gd name="connsiteY14" fmla="*/ 193183 h 244699"/>
              <a:gd name="connsiteX15" fmla="*/ 1159099 w 2163651"/>
              <a:gd name="connsiteY15" fmla="*/ 180304 h 244699"/>
              <a:gd name="connsiteX16" fmla="*/ 1236372 w 2163651"/>
              <a:gd name="connsiteY16" fmla="*/ 141668 h 244699"/>
              <a:gd name="connsiteX17" fmla="*/ 1455313 w 2163651"/>
              <a:gd name="connsiteY17" fmla="*/ 128789 h 244699"/>
              <a:gd name="connsiteX18" fmla="*/ 1481071 w 2163651"/>
              <a:gd name="connsiteY18" fmla="*/ 90152 h 244699"/>
              <a:gd name="connsiteX19" fmla="*/ 1493949 w 2163651"/>
              <a:gd name="connsiteY19" fmla="*/ 51516 h 244699"/>
              <a:gd name="connsiteX20" fmla="*/ 1545465 w 2163651"/>
              <a:gd name="connsiteY20" fmla="*/ 25758 h 244699"/>
              <a:gd name="connsiteX21" fmla="*/ 1584102 w 2163651"/>
              <a:gd name="connsiteY21" fmla="*/ 38637 h 244699"/>
              <a:gd name="connsiteX22" fmla="*/ 1635617 w 2163651"/>
              <a:gd name="connsiteY22" fmla="*/ 115910 h 244699"/>
              <a:gd name="connsiteX23" fmla="*/ 1700011 w 2163651"/>
              <a:gd name="connsiteY23" fmla="*/ 128789 h 244699"/>
              <a:gd name="connsiteX24" fmla="*/ 1970468 w 2163651"/>
              <a:gd name="connsiteY24" fmla="*/ 141668 h 244699"/>
              <a:gd name="connsiteX25" fmla="*/ 1996226 w 2163651"/>
              <a:gd name="connsiteY25" fmla="*/ 103031 h 244699"/>
              <a:gd name="connsiteX26" fmla="*/ 2034862 w 2163651"/>
              <a:gd name="connsiteY26" fmla="*/ 77273 h 244699"/>
              <a:gd name="connsiteX27" fmla="*/ 2112135 w 2163651"/>
              <a:gd name="connsiteY27" fmla="*/ 51516 h 244699"/>
              <a:gd name="connsiteX28" fmla="*/ 2137893 w 2163651"/>
              <a:gd name="connsiteY28" fmla="*/ 90152 h 244699"/>
              <a:gd name="connsiteX29" fmla="*/ 2163651 w 2163651"/>
              <a:gd name="connsiteY29" fmla="*/ 141668 h 244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2163651" h="244699">
                <a:moveTo>
                  <a:pt x="0" y="103031"/>
                </a:moveTo>
                <a:cubicBezTo>
                  <a:pt x="4293" y="128789"/>
                  <a:pt x="-961" y="158160"/>
                  <a:pt x="12879" y="180304"/>
                </a:cubicBezTo>
                <a:cubicBezTo>
                  <a:pt x="23054" y="196585"/>
                  <a:pt x="47726" y="196537"/>
                  <a:pt x="64395" y="206062"/>
                </a:cubicBezTo>
                <a:cubicBezTo>
                  <a:pt x="134301" y="246009"/>
                  <a:pt x="70828" y="221086"/>
                  <a:pt x="141668" y="244699"/>
                </a:cubicBezTo>
                <a:cubicBezTo>
                  <a:pt x="180305" y="240406"/>
                  <a:pt x="219864" y="241249"/>
                  <a:pt x="257578" y="231820"/>
                </a:cubicBezTo>
                <a:cubicBezTo>
                  <a:pt x="315183" y="217419"/>
                  <a:pt x="284589" y="204181"/>
                  <a:pt x="309093" y="167426"/>
                </a:cubicBezTo>
                <a:cubicBezTo>
                  <a:pt x="345715" y="112494"/>
                  <a:pt x="339108" y="139539"/>
                  <a:pt x="386366" y="115910"/>
                </a:cubicBezTo>
                <a:cubicBezTo>
                  <a:pt x="400210" y="108988"/>
                  <a:pt x="412124" y="98738"/>
                  <a:pt x="425003" y="90152"/>
                </a:cubicBezTo>
                <a:cubicBezTo>
                  <a:pt x="448501" y="54906"/>
                  <a:pt x="448729" y="43833"/>
                  <a:pt x="489397" y="25758"/>
                </a:cubicBezTo>
                <a:cubicBezTo>
                  <a:pt x="514208" y="14731"/>
                  <a:pt x="566671" y="0"/>
                  <a:pt x="566671" y="0"/>
                </a:cubicBezTo>
                <a:cubicBezTo>
                  <a:pt x="605307" y="4293"/>
                  <a:pt x="645701" y="586"/>
                  <a:pt x="682580" y="12879"/>
                </a:cubicBezTo>
                <a:cubicBezTo>
                  <a:pt x="747683" y="34580"/>
                  <a:pt x="754041" y="65990"/>
                  <a:pt x="798490" y="103031"/>
                </a:cubicBezTo>
                <a:cubicBezTo>
                  <a:pt x="827940" y="127572"/>
                  <a:pt x="840408" y="131566"/>
                  <a:pt x="875764" y="141668"/>
                </a:cubicBezTo>
                <a:cubicBezTo>
                  <a:pt x="1012015" y="180597"/>
                  <a:pt x="820912" y="119092"/>
                  <a:pt x="1004552" y="180304"/>
                </a:cubicBezTo>
                <a:lnTo>
                  <a:pt x="1043189" y="193183"/>
                </a:lnTo>
                <a:cubicBezTo>
                  <a:pt x="1081826" y="188890"/>
                  <a:pt x="1121385" y="189732"/>
                  <a:pt x="1159099" y="180304"/>
                </a:cubicBezTo>
                <a:cubicBezTo>
                  <a:pt x="1253162" y="156789"/>
                  <a:pt x="1144344" y="150871"/>
                  <a:pt x="1236372" y="141668"/>
                </a:cubicBezTo>
                <a:cubicBezTo>
                  <a:pt x="1309116" y="134394"/>
                  <a:pt x="1382333" y="133082"/>
                  <a:pt x="1455313" y="128789"/>
                </a:cubicBezTo>
                <a:cubicBezTo>
                  <a:pt x="1463899" y="115910"/>
                  <a:pt x="1474149" y="103997"/>
                  <a:pt x="1481071" y="90152"/>
                </a:cubicBezTo>
                <a:cubicBezTo>
                  <a:pt x="1487142" y="78010"/>
                  <a:pt x="1484350" y="61115"/>
                  <a:pt x="1493949" y="51516"/>
                </a:cubicBezTo>
                <a:cubicBezTo>
                  <a:pt x="1507525" y="37940"/>
                  <a:pt x="1528293" y="34344"/>
                  <a:pt x="1545465" y="25758"/>
                </a:cubicBezTo>
                <a:cubicBezTo>
                  <a:pt x="1558344" y="30051"/>
                  <a:pt x="1574503" y="29038"/>
                  <a:pt x="1584102" y="38637"/>
                </a:cubicBezTo>
                <a:cubicBezTo>
                  <a:pt x="1605992" y="60527"/>
                  <a:pt x="1605261" y="109839"/>
                  <a:pt x="1635617" y="115910"/>
                </a:cubicBezTo>
                <a:lnTo>
                  <a:pt x="1700011" y="128789"/>
                </a:lnTo>
                <a:cubicBezTo>
                  <a:pt x="1803565" y="180566"/>
                  <a:pt x="1783199" y="181093"/>
                  <a:pt x="1970468" y="141668"/>
                </a:cubicBezTo>
                <a:cubicBezTo>
                  <a:pt x="1985615" y="138479"/>
                  <a:pt x="1985281" y="113976"/>
                  <a:pt x="1996226" y="103031"/>
                </a:cubicBezTo>
                <a:cubicBezTo>
                  <a:pt x="2007171" y="92086"/>
                  <a:pt x="2020718" y="83559"/>
                  <a:pt x="2034862" y="77273"/>
                </a:cubicBezTo>
                <a:cubicBezTo>
                  <a:pt x="2059673" y="66246"/>
                  <a:pt x="2112135" y="51516"/>
                  <a:pt x="2112135" y="51516"/>
                </a:cubicBezTo>
                <a:cubicBezTo>
                  <a:pt x="2120721" y="64395"/>
                  <a:pt x="2130971" y="76308"/>
                  <a:pt x="2137893" y="90152"/>
                </a:cubicBezTo>
                <a:cubicBezTo>
                  <a:pt x="2167492" y="149348"/>
                  <a:pt x="2134554" y="112571"/>
                  <a:pt x="2163651" y="141668"/>
                </a:cubicBezTo>
              </a:path>
            </a:pathLst>
          </a:cu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3238500" y="2590800"/>
            <a:ext cx="266700" cy="1143000"/>
          </a:xfrm>
          <a:prstGeom prst="round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4038600" y="2590800"/>
            <a:ext cx="266700" cy="1143000"/>
          </a:xfrm>
          <a:prstGeom prst="round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4191000" y="2667000"/>
            <a:ext cx="266700" cy="1143000"/>
          </a:xfrm>
          <a:prstGeom prst="round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88904" y="3028890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 smtClean="0"/>
              <a:t>Domain-specific KBs</a:t>
            </a:r>
            <a:endParaRPr lang="en-US" sz="2000" b="0" dirty="0"/>
          </a:p>
        </p:txBody>
      </p:sp>
      <p:sp>
        <p:nvSpPr>
          <p:cNvPr id="35" name="TextBox 34"/>
          <p:cNvSpPr txBox="1"/>
          <p:nvPr/>
        </p:nvSpPr>
        <p:spPr>
          <a:xfrm>
            <a:off x="5334000" y="2114490"/>
            <a:ext cx="1289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 smtClean="0"/>
              <a:t>Global KBs</a:t>
            </a:r>
            <a:endParaRPr lang="en-US" sz="2000" b="0" dirty="0"/>
          </a:p>
        </p:txBody>
      </p:sp>
      <p:cxnSp>
        <p:nvCxnSpPr>
          <p:cNvPr id="37" name="Straight Arrow Connector 36"/>
          <p:cNvCxnSpPr/>
          <p:nvPr/>
        </p:nvCxnSpPr>
        <p:spPr bwMode="auto">
          <a:xfrm flipH="1">
            <a:off x="4457700" y="2314545"/>
            <a:ext cx="8763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/>
          <p:nvPr/>
        </p:nvCxnSpPr>
        <p:spPr bwMode="auto">
          <a:xfrm flipH="1">
            <a:off x="4686300" y="3200400"/>
            <a:ext cx="8763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ysDash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3551525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30" grpId="0" animBg="1"/>
      <p:bldP spid="31" grpId="0" animBg="1"/>
      <p:bldP spid="34" grpId="0"/>
      <p:bldP spid="35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Knowledge-Based Trust vs. PageRank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90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6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47800" y="1413850"/>
            <a:ext cx="5125550" cy="5049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hape 687"/>
          <p:cNvGrpSpPr/>
          <p:nvPr/>
        </p:nvGrpSpPr>
        <p:grpSpPr>
          <a:xfrm>
            <a:off x="2127225" y="1371600"/>
            <a:ext cx="6249374" cy="4484375"/>
            <a:chOff x="2688650" y="1487150"/>
            <a:chExt cx="6249374" cy="4484375"/>
          </a:xfrm>
        </p:grpSpPr>
        <p:cxnSp>
          <p:nvCxnSpPr>
            <p:cNvPr id="9" name="Shape 688"/>
            <p:cNvCxnSpPr/>
            <p:nvPr/>
          </p:nvCxnSpPr>
          <p:spPr>
            <a:xfrm rot="10800000" flipH="1">
              <a:off x="2688650" y="2143149"/>
              <a:ext cx="3487500" cy="30588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</p:spPr>
        </p:cxnSp>
        <p:cxnSp>
          <p:nvCxnSpPr>
            <p:cNvPr id="10" name="Shape 689"/>
            <p:cNvCxnSpPr/>
            <p:nvPr/>
          </p:nvCxnSpPr>
          <p:spPr>
            <a:xfrm rot="10800000" flipH="1">
              <a:off x="3536150" y="2912724"/>
              <a:ext cx="3448500" cy="30588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1" name="Shape 690"/>
            <p:cNvSpPr/>
            <p:nvPr/>
          </p:nvSpPr>
          <p:spPr>
            <a:xfrm>
              <a:off x="7235525" y="1487150"/>
              <a:ext cx="1702499" cy="780900"/>
            </a:xfrm>
            <a:prstGeom prst="wedgeRectCallout">
              <a:avLst>
                <a:gd name="adj1" fmla="val -78468"/>
                <a:gd name="adj2" fmla="val 113840"/>
              </a:avLst>
            </a:prstGeom>
            <a:solidFill>
              <a:srgbClr val="A4C2F4"/>
            </a:solidFill>
            <a:ln w="19050" cap="flat" cmpd="sng">
              <a:solidFill>
                <a:srgbClr val="5F61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000" dirty="0"/>
                <a:t>Correlated scores</a:t>
              </a:r>
            </a:p>
          </p:txBody>
        </p:sp>
      </p:grpSp>
      <p:grpSp>
        <p:nvGrpSpPr>
          <p:cNvPr id="12" name="Shape 691"/>
          <p:cNvGrpSpPr/>
          <p:nvPr/>
        </p:nvGrpSpPr>
        <p:grpSpPr>
          <a:xfrm>
            <a:off x="5906925" y="3303700"/>
            <a:ext cx="2607350" cy="2728200"/>
            <a:chOff x="6468350" y="3419250"/>
            <a:chExt cx="2607350" cy="2728200"/>
          </a:xfrm>
        </p:grpSpPr>
        <p:sp>
          <p:nvSpPr>
            <p:cNvPr id="13" name="Shape 692"/>
            <p:cNvSpPr/>
            <p:nvPr/>
          </p:nvSpPr>
          <p:spPr>
            <a:xfrm>
              <a:off x="7188700" y="5308950"/>
              <a:ext cx="1887000" cy="838500"/>
            </a:xfrm>
            <a:prstGeom prst="wedgeRoundRectCallout">
              <a:avLst>
                <a:gd name="adj1" fmla="val -58810"/>
                <a:gd name="adj2" fmla="val -133646"/>
                <a:gd name="adj3" fmla="val 0"/>
              </a:avLst>
            </a:prstGeom>
            <a:solidFill>
              <a:srgbClr val="6AA84F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000" dirty="0"/>
                <a:t>Often tail sources w. high trustworthiness</a:t>
              </a:r>
            </a:p>
          </p:txBody>
        </p:sp>
        <p:sp>
          <p:nvSpPr>
            <p:cNvPr id="14" name="Shape 693"/>
            <p:cNvSpPr/>
            <p:nvPr/>
          </p:nvSpPr>
          <p:spPr>
            <a:xfrm>
              <a:off x="6468350" y="3419250"/>
              <a:ext cx="584100" cy="2728199"/>
            </a:xfrm>
            <a:prstGeom prst="roundRect">
              <a:avLst>
                <a:gd name="adj" fmla="val 16667"/>
              </a:avLst>
            </a:prstGeom>
            <a:noFill/>
            <a:ln w="7620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5163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1.Tail </a:t>
            </a:r>
            <a:r>
              <a:rPr lang="en-US" dirty="0"/>
              <a:t>Sources w. Low </a:t>
            </a:r>
            <a:r>
              <a:rPr lang="en-US" dirty="0" smtClean="0"/>
              <a:t>PageRank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/>
              <a:t>Among 100 sampled websites, 85 are indeed trustworthy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91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69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606717" y="1352574"/>
            <a:ext cx="3073445" cy="200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7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8200" y="1352575"/>
            <a:ext cx="2886304" cy="20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7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0199" y="3352800"/>
            <a:ext cx="3088881" cy="20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70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48200" y="3396718"/>
            <a:ext cx="2886311" cy="19372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51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Knowledge-Based Trust vs. PageRank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68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81200" y="1413850"/>
            <a:ext cx="5125550" cy="50495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Shape 687"/>
          <p:cNvGrpSpPr/>
          <p:nvPr/>
        </p:nvGrpSpPr>
        <p:grpSpPr>
          <a:xfrm>
            <a:off x="2660625" y="1371600"/>
            <a:ext cx="6249374" cy="4484375"/>
            <a:chOff x="2688650" y="1487150"/>
            <a:chExt cx="6249374" cy="4484375"/>
          </a:xfrm>
        </p:grpSpPr>
        <p:cxnSp>
          <p:nvCxnSpPr>
            <p:cNvPr id="9" name="Shape 688"/>
            <p:cNvCxnSpPr/>
            <p:nvPr/>
          </p:nvCxnSpPr>
          <p:spPr>
            <a:xfrm rot="10800000" flipH="1">
              <a:off x="2688650" y="2143149"/>
              <a:ext cx="3487500" cy="30588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</p:spPr>
        </p:cxnSp>
        <p:cxnSp>
          <p:nvCxnSpPr>
            <p:cNvPr id="10" name="Shape 689"/>
            <p:cNvCxnSpPr/>
            <p:nvPr/>
          </p:nvCxnSpPr>
          <p:spPr>
            <a:xfrm rot="10800000" flipH="1">
              <a:off x="3536150" y="2912724"/>
              <a:ext cx="3448500" cy="3058800"/>
            </a:xfrm>
            <a:prstGeom prst="straightConnector1">
              <a:avLst/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1" name="Shape 690"/>
            <p:cNvSpPr/>
            <p:nvPr/>
          </p:nvSpPr>
          <p:spPr>
            <a:xfrm>
              <a:off x="7235525" y="1487150"/>
              <a:ext cx="1702499" cy="780900"/>
            </a:xfrm>
            <a:prstGeom prst="wedgeRectCallout">
              <a:avLst>
                <a:gd name="adj1" fmla="val -78468"/>
                <a:gd name="adj2" fmla="val 113840"/>
              </a:avLst>
            </a:prstGeom>
            <a:solidFill>
              <a:srgbClr val="A4C2F4"/>
            </a:solidFill>
            <a:ln w="19050" cap="flat" cmpd="sng">
              <a:solidFill>
                <a:srgbClr val="5F6165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000" dirty="0"/>
                <a:t>Correlated scores</a:t>
              </a:r>
            </a:p>
          </p:txBody>
        </p:sp>
      </p:grpSp>
      <p:grpSp>
        <p:nvGrpSpPr>
          <p:cNvPr id="12" name="Shape 691"/>
          <p:cNvGrpSpPr/>
          <p:nvPr/>
        </p:nvGrpSpPr>
        <p:grpSpPr>
          <a:xfrm>
            <a:off x="6440325" y="3303700"/>
            <a:ext cx="2607350" cy="2728200"/>
            <a:chOff x="6468350" y="3419250"/>
            <a:chExt cx="2607350" cy="2728200"/>
          </a:xfrm>
        </p:grpSpPr>
        <p:sp>
          <p:nvSpPr>
            <p:cNvPr id="13" name="Shape 692"/>
            <p:cNvSpPr/>
            <p:nvPr/>
          </p:nvSpPr>
          <p:spPr>
            <a:xfrm>
              <a:off x="7188700" y="5308950"/>
              <a:ext cx="1887000" cy="838500"/>
            </a:xfrm>
            <a:prstGeom prst="wedgeRoundRectCallout">
              <a:avLst>
                <a:gd name="adj1" fmla="val -58810"/>
                <a:gd name="adj2" fmla="val -133646"/>
                <a:gd name="adj3" fmla="val 0"/>
              </a:avLst>
            </a:prstGeom>
            <a:solidFill>
              <a:srgbClr val="6AA84F"/>
            </a:solidFill>
            <a:ln w="19050" cap="flat" cmpd="sng">
              <a:solidFill>
                <a:srgbClr val="666666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2000" dirty="0"/>
                <a:t>Often tail sources w. high trustworthiness</a:t>
              </a:r>
            </a:p>
          </p:txBody>
        </p:sp>
        <p:sp>
          <p:nvSpPr>
            <p:cNvPr id="14" name="Shape 693"/>
            <p:cNvSpPr/>
            <p:nvPr/>
          </p:nvSpPr>
          <p:spPr>
            <a:xfrm>
              <a:off x="6468350" y="3419250"/>
              <a:ext cx="584100" cy="2728199"/>
            </a:xfrm>
            <a:prstGeom prst="roundRect">
              <a:avLst>
                <a:gd name="adj" fmla="val 16667"/>
              </a:avLst>
            </a:prstGeom>
            <a:noFill/>
            <a:ln w="76200" cap="flat" cmpd="sng">
              <a:solidFill>
                <a:srgbClr val="6AA84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" name="Shape 715"/>
          <p:cNvSpPr/>
          <p:nvPr/>
        </p:nvSpPr>
        <p:spPr>
          <a:xfrm>
            <a:off x="60475" y="1685275"/>
            <a:ext cx="1887000" cy="896100"/>
          </a:xfrm>
          <a:prstGeom prst="wedgeRoundRectCallout">
            <a:avLst>
              <a:gd name="adj1" fmla="val 105281"/>
              <a:gd name="adj2" fmla="val 100020"/>
              <a:gd name="adj3" fmla="val 0"/>
            </a:avLst>
          </a:prstGeom>
          <a:solidFill>
            <a:srgbClr val="E06666"/>
          </a:solidFill>
          <a:ln w="1905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Often sources w. low accuracy</a:t>
            </a:r>
          </a:p>
        </p:txBody>
      </p:sp>
    </p:spTree>
    <p:extLst>
      <p:ext uri="{BB962C8B-B14F-4D97-AF65-F5344CB8AC3E}">
        <p14:creationId xmlns:p14="http://schemas.microsoft.com/office/powerpoint/2010/main" val="194124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80988"/>
            <a:ext cx="8839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II. Popular Websites May Not Be Trustworthy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hape 633"/>
          <p:cNvSpPr txBox="1"/>
          <p:nvPr/>
        </p:nvSpPr>
        <p:spPr>
          <a:xfrm>
            <a:off x="381000" y="2109425"/>
            <a:ext cx="2881199" cy="631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http://www.ebizmba.com/articles/gossip-websites</a:t>
            </a:r>
          </a:p>
        </p:txBody>
      </p:sp>
      <p:sp>
        <p:nvSpPr>
          <p:cNvPr id="10" name="Shape 634"/>
          <p:cNvSpPr txBox="1"/>
          <p:nvPr/>
        </p:nvSpPr>
        <p:spPr>
          <a:xfrm>
            <a:off x="350100" y="1652212"/>
            <a:ext cx="30954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 b="0" dirty="0"/>
              <a:t>Gossip Websites</a:t>
            </a:r>
          </a:p>
        </p:txBody>
      </p:sp>
      <p:graphicFrame>
        <p:nvGraphicFramePr>
          <p:cNvPr id="11" name="Shape 635"/>
          <p:cNvGraphicFramePr/>
          <p:nvPr>
            <p:extLst>
              <p:ext uri="{D42A27DB-BD31-4B8C-83A1-F6EECF244321}">
                <p14:modId xmlns:p14="http://schemas.microsoft.com/office/powerpoint/2010/main" val="998888513"/>
              </p:ext>
            </p:extLst>
          </p:nvPr>
        </p:nvGraphicFramePr>
        <p:xfrm>
          <a:off x="3606225" y="1219200"/>
          <a:ext cx="2118600" cy="54859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18600"/>
              </a:tblGrid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/>
                        <a:t>Domain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www.eonline.com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perezhilton.com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radaronline.com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www.zimbio.com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mediatakeout.com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gawker.com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www.popsugar.com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www.people.com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www.tmz.com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www.fishwrapper.com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celebrity.yahoo.com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wonderwall.msn.com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hollywoodlife.com</a:t>
                      </a:r>
                    </a:p>
                  </a:txBody>
                  <a:tcPr marL="91425" marR="91425" marT="91425" marB="91425"/>
                </a:tc>
              </a:tr>
              <a:tr h="35112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www.wetpaint.com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12" name="Shape 636"/>
          <p:cNvSpPr/>
          <p:nvPr/>
        </p:nvSpPr>
        <p:spPr>
          <a:xfrm>
            <a:off x="6297450" y="1990625"/>
            <a:ext cx="2577000" cy="957299"/>
          </a:xfrm>
          <a:prstGeom prst="wedgeRectCallout">
            <a:avLst>
              <a:gd name="adj1" fmla="val -72097"/>
              <a:gd name="adj2" fmla="val 112063"/>
            </a:avLst>
          </a:prstGeom>
          <a:solidFill>
            <a:srgbClr val="E06666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14 out of 15 have a PageRank among top 15% of the websites</a:t>
            </a:r>
          </a:p>
        </p:txBody>
      </p:sp>
      <p:sp>
        <p:nvSpPr>
          <p:cNvPr id="8" name="Shape 725"/>
          <p:cNvSpPr/>
          <p:nvPr/>
        </p:nvSpPr>
        <p:spPr>
          <a:xfrm>
            <a:off x="6297450" y="4777075"/>
            <a:ext cx="2577000" cy="957299"/>
          </a:xfrm>
          <a:prstGeom prst="wedgeRectCallout">
            <a:avLst>
              <a:gd name="adj1" fmla="val -72097"/>
              <a:gd name="adj2" fmla="val -108396"/>
            </a:avLst>
          </a:prstGeom>
          <a:solidFill>
            <a:srgbClr val="B6D7A8"/>
          </a:solidFill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dirty="0"/>
              <a:t>All have knowledge-based trust in bottom 50%</a:t>
            </a:r>
          </a:p>
        </p:txBody>
      </p:sp>
    </p:spTree>
    <p:extLst>
      <p:ext uri="{BB962C8B-B14F-4D97-AF65-F5344CB8AC3E}">
        <p14:creationId xmlns:p14="http://schemas.microsoft.com/office/powerpoint/2010/main" val="208696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04800" y="280988"/>
            <a:ext cx="88392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II. Popular Websites May Not Be Trustworthy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94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3" name="Shape 7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98312" y="2123425"/>
            <a:ext cx="7381875" cy="369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7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975" y="1704325"/>
            <a:ext cx="971550" cy="4191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Shape 733"/>
          <p:cNvGrpSpPr/>
          <p:nvPr/>
        </p:nvGrpSpPr>
        <p:grpSpPr>
          <a:xfrm>
            <a:off x="5181600" y="1219200"/>
            <a:ext cx="2966049" cy="5469924"/>
            <a:chOff x="5824650" y="1343900"/>
            <a:chExt cx="2966049" cy="5469924"/>
          </a:xfrm>
        </p:grpSpPr>
        <p:pic>
          <p:nvPicPr>
            <p:cNvPr id="16" name="Shape 7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232500" y="1402750"/>
              <a:ext cx="2558199" cy="54110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Shape 7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824650" y="1343900"/>
              <a:ext cx="452524" cy="52322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3705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III. Website Recommendation by Vertical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6" name="Shape 74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6750" y="1428651"/>
            <a:ext cx="7757549" cy="4895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7742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III. Website Recommendation by Vertical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96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74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7400" y="1295400"/>
            <a:ext cx="7936700" cy="506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6680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Application II. </a:t>
            </a:r>
            <a:r>
              <a:rPr lang="en-US" dirty="0" smtClean="0"/>
              <a:t>X-Ray </a:t>
            </a:r>
            <a:r>
              <a:rPr lang="en-US" dirty="0"/>
              <a:t>for Extracted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Goal: </a:t>
            </a:r>
            <a:endParaRPr lang="en-US" dirty="0" smtClean="0"/>
          </a:p>
          <a:p>
            <a:pPr lvl="1"/>
            <a:r>
              <a:rPr lang="en-US" dirty="0" smtClean="0"/>
              <a:t>Help </a:t>
            </a:r>
            <a:r>
              <a:rPr lang="en-US" dirty="0"/>
              <a:t>users analyze errors, changes and abnormalities in </a:t>
            </a:r>
            <a:r>
              <a:rPr lang="en-US" dirty="0" smtClean="0"/>
              <a:t>data</a:t>
            </a:r>
          </a:p>
          <a:p>
            <a:endParaRPr lang="en-US" dirty="0" smtClean="0"/>
          </a:p>
          <a:p>
            <a:r>
              <a:rPr lang="en-US" dirty="0" smtClean="0"/>
              <a:t>Intuitions: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luster </a:t>
            </a:r>
            <a:r>
              <a:rPr lang="en-US" dirty="0"/>
              <a:t>errors by </a:t>
            </a:r>
            <a:r>
              <a:rPr lang="en-US" dirty="0" smtClean="0"/>
              <a:t>features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eturn </a:t>
            </a:r>
            <a:r>
              <a:rPr lang="en-US" dirty="0"/>
              <a:t>clusters with top error rates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67600" y="1066800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258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Application II. </a:t>
            </a:r>
            <a:r>
              <a:rPr lang="en-US" dirty="0" smtClean="0"/>
              <a:t>X-Ray </a:t>
            </a:r>
            <a:r>
              <a:rPr lang="en-US" dirty="0"/>
              <a:t>for Extracted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Cluster </a:t>
            </a:r>
            <a:r>
              <a:rPr lang="en-US" dirty="0" smtClean="0"/>
              <a:t>I.</a:t>
            </a:r>
          </a:p>
          <a:p>
            <a:pPr lvl="1"/>
            <a:r>
              <a:rPr lang="en-US" dirty="0" smtClean="0"/>
              <a:t>Feature</a:t>
            </a:r>
            <a:r>
              <a:rPr lang="en-US" dirty="0"/>
              <a:t>: (besoccor.com, </a:t>
            </a:r>
            <a:r>
              <a:rPr lang="en-US" dirty="0" err="1"/>
              <a:t>date_of_birth</a:t>
            </a:r>
            <a:r>
              <a:rPr lang="en-US" dirty="0"/>
              <a:t>, 1986_02_18)</a:t>
            </a:r>
          </a:p>
          <a:p>
            <a:pPr lvl="1"/>
            <a:r>
              <a:rPr lang="en-US" dirty="0"/>
              <a:t>#Triples: 630; Errs: 100%</a:t>
            </a:r>
          </a:p>
          <a:p>
            <a:pPr lvl="1"/>
            <a:r>
              <a:rPr lang="en-US" dirty="0"/>
              <a:t>Reason: default value</a:t>
            </a:r>
          </a:p>
          <a:p>
            <a:endParaRPr lang="en-US" dirty="0" smtClean="0"/>
          </a:p>
          <a:p>
            <a:r>
              <a:rPr lang="en-US" dirty="0"/>
              <a:t>Cluster 2.</a:t>
            </a:r>
          </a:p>
          <a:p>
            <a:pPr lvl="1"/>
            <a:r>
              <a:rPr lang="en-US" dirty="0" smtClean="0"/>
              <a:t>Feature</a:t>
            </a:r>
            <a:r>
              <a:rPr lang="en-US" dirty="0"/>
              <a:t>: (</a:t>
            </a:r>
            <a:r>
              <a:rPr lang="en-US" dirty="0" err="1"/>
              <a:t>ExtractorX</a:t>
            </a:r>
            <a:r>
              <a:rPr lang="en-US" dirty="0"/>
              <a:t>, </a:t>
            </a:r>
            <a:r>
              <a:rPr lang="en-US" dirty="0" err="1"/>
              <a:t>pred</a:t>
            </a:r>
            <a:r>
              <a:rPr lang="en-US" dirty="0"/>
              <a:t>: namesakes, </a:t>
            </a:r>
            <a:r>
              <a:rPr lang="en-US" dirty="0" err="1"/>
              <a:t>obj:the</a:t>
            </a:r>
            <a:r>
              <a:rPr lang="en-US" dirty="0"/>
              <a:t> county)</a:t>
            </a:r>
          </a:p>
          <a:p>
            <a:pPr lvl="1"/>
            <a:r>
              <a:rPr lang="en-US" dirty="0"/>
              <a:t>#Triples: 4878; Errs: 99.8</a:t>
            </a:r>
            <a:r>
              <a:rPr lang="en-US" dirty="0" smtClean="0"/>
              <a:t>%</a:t>
            </a:r>
          </a:p>
          <a:p>
            <a:pPr lvl="1"/>
            <a:r>
              <a:rPr lang="en-US" dirty="0"/>
              <a:t>E.g., [Salmon P. Chase, namesakes, The County]</a:t>
            </a:r>
          </a:p>
          <a:p>
            <a:pPr lvl="1"/>
            <a:r>
              <a:rPr lang="en-US" dirty="0" smtClean="0"/>
              <a:t>Context: </a:t>
            </a: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county was named for Salmon P. Chase, former senator and </a:t>
            </a:r>
            <a:r>
              <a:rPr lang="en-US" dirty="0" smtClean="0"/>
              <a:t>governor </a:t>
            </a:r>
            <a:r>
              <a:rPr lang="en-US" dirty="0"/>
              <a:t>of </a:t>
            </a:r>
            <a:r>
              <a:rPr lang="en-US" dirty="0" smtClean="0"/>
              <a:t>Ohio</a:t>
            </a:r>
          </a:p>
          <a:p>
            <a:pPr lvl="1"/>
            <a:r>
              <a:rPr lang="en-US" dirty="0"/>
              <a:t>Reason: Unresolved </a:t>
            </a:r>
            <a:r>
              <a:rPr lang="en-US" dirty="0" err="1" smtClean="0"/>
              <a:t>coreference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98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67600" y="1066800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74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80988"/>
            <a:ext cx="8229600" cy="78581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686800" cy="44958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Motivation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Knowledge extraction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Knowledge fusion</a:t>
            </a:r>
          </a:p>
          <a:p>
            <a:endParaRPr lang="en-US" dirty="0"/>
          </a:p>
          <a:p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Interesting applications</a:t>
            </a:r>
          </a:p>
          <a:p>
            <a:endParaRPr lang="en-US" dirty="0"/>
          </a:p>
          <a:p>
            <a:r>
              <a:rPr lang="en-US" dirty="0" smtClean="0"/>
              <a:t>Future directions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ED5813-E1B4-4374-9A09-ECF5D627AAA2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Shape 20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923595" y="1447800"/>
            <a:ext cx="3544005" cy="1505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4200" y="3352800"/>
            <a:ext cx="2925000" cy="1615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994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False"/>
  <p:tag name="EMBEDFONTS" val="False"/>
  <p:tag name="USEBOLDAMS" val="False"/>
  <p:tag name="DEFAULTDISPLAYSOURCE" val="\documentclass{article}\pagestyle{empty}&#10;\begin{document}&#10;&#10;\end{document}&#10;"/>
  <p:tag name="TEX2PS" val="latex $(base).tex; dvips -D $(res) -E -o $(base).ps $(base).dvi"/>
  <p:tag name="EXTERNALEDITCOMMAND" val="notepad %"/>
  <p:tag name="GHOSTSCRIPTCOMMAND" val="gs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2"/>
  <p:tag name="DEFAULTFONTSIZE" val="10"/>
  <p:tag name="DEFAULTWIDTH" val="472"/>
  <p:tag name="DEFAULTHEIGHT" val="392"/>
</p:tagLst>
</file>

<file path=ppt/theme/theme1.xml><?xml version="1.0" encoding="utf-8"?>
<a:theme xmlns:a="http://schemas.openxmlformats.org/drawingml/2006/main" name="1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Pixel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BE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1_Pixel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1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tutorial</Template>
  <TotalTime>29406</TotalTime>
  <Words>4243</Words>
  <Application>Microsoft Macintosh PowerPoint</Application>
  <PresentationFormat>On-screen Show (4:3)</PresentationFormat>
  <Paragraphs>1229</Paragraphs>
  <Slides>104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104</vt:i4>
      </vt:variant>
    </vt:vector>
  </HeadingPairs>
  <TitlesOfParts>
    <vt:vector size="110" baseType="lpstr">
      <vt:lpstr>Calibri</vt:lpstr>
      <vt:lpstr>Verdana</vt:lpstr>
      <vt:lpstr>Gill Sans MT</vt:lpstr>
      <vt:lpstr>1_Pixel</vt:lpstr>
      <vt:lpstr>3_Pixel</vt:lpstr>
      <vt:lpstr>4_Pixel</vt:lpstr>
      <vt:lpstr>Knowledge Curation and Knowledge Fusion: Challenges, Models, and Applications</vt:lpstr>
      <vt:lpstr>Knowledge Is Power</vt:lpstr>
      <vt:lpstr>Using KB in Search</vt:lpstr>
      <vt:lpstr>Using KB in Social Media</vt:lpstr>
      <vt:lpstr>What Is A Knowledge Base?</vt:lpstr>
      <vt:lpstr>What Is A Knowledge Base?</vt:lpstr>
      <vt:lpstr>What Is A Knowledge Base?</vt:lpstr>
      <vt:lpstr>Knowledge Bases: Scope</vt:lpstr>
      <vt:lpstr>Knowledge Bases: Scope</vt:lpstr>
      <vt:lpstr>Knowledge Bases: Comparison [DGH+14]</vt:lpstr>
      <vt:lpstr>Outline</vt:lpstr>
      <vt:lpstr>Knowledge Bases: Population</vt:lpstr>
      <vt:lpstr>Knowledge Bases: Population</vt:lpstr>
      <vt:lpstr>Knowledge Bases: Population</vt:lpstr>
      <vt:lpstr>Knowledge Extraction: Challenges</vt:lpstr>
      <vt:lpstr>Knowledge Extraction: Challenges</vt:lpstr>
      <vt:lpstr>Knowledge Extraction: Challenges</vt:lpstr>
      <vt:lpstr>Knowledge Extraction: Challenges</vt:lpstr>
      <vt:lpstr>Knowledge Extraction: Challenges</vt:lpstr>
      <vt:lpstr>Knowledge Extraction: Challenges</vt:lpstr>
      <vt:lpstr>Knowledge Extraction: Tasks</vt:lpstr>
      <vt:lpstr>Triple Identification: Paradigms (I)</vt:lpstr>
      <vt:lpstr>Triple Identification: Paradigms (II)</vt:lpstr>
      <vt:lpstr>Triple Identification: Distant Supervision</vt:lpstr>
      <vt:lpstr>Triple Identification: Distant Supervision</vt:lpstr>
      <vt:lpstr>Triple Identification: Distant Supervision</vt:lpstr>
      <vt:lpstr>Triple Identification: Paradigms (III)</vt:lpstr>
      <vt:lpstr>Triple Identification: Paradigms (III)</vt:lpstr>
      <vt:lpstr>Triple Identification: Open IE [EFC+11]</vt:lpstr>
      <vt:lpstr>Triple Identification: Open IE [EFC+11]</vt:lpstr>
      <vt:lpstr>Triple Identification: Open IE [EFC+11] </vt:lpstr>
      <vt:lpstr>Triple Identification: Open IE [EFC+11]</vt:lpstr>
      <vt:lpstr>Triple Identification: Open IE [EFC+11] </vt:lpstr>
      <vt:lpstr>Triple Identification: Open IE</vt:lpstr>
      <vt:lpstr>Knowledge Extraction: Tasks</vt:lpstr>
      <vt:lpstr>Entity Linkage: Disambiguation to Wikipedia</vt:lpstr>
      <vt:lpstr>Entity Linkage: Disambiguation to Wikipedia</vt:lpstr>
      <vt:lpstr>Global D2W Approach</vt:lpstr>
      <vt:lpstr>Global D2W Approach</vt:lpstr>
      <vt:lpstr>Global D2W Approach [RRD+11]</vt:lpstr>
      <vt:lpstr>Global D2W Approach [RRD+11]</vt:lpstr>
      <vt:lpstr>Global D2W Approach [RRD+11]</vt:lpstr>
      <vt:lpstr>Global D2W Approach [RRD+11]</vt:lpstr>
      <vt:lpstr>Predicate Linkage: Using Distant Supervision</vt:lpstr>
      <vt:lpstr>Predicate Linkage: Using Redundancy [YE09]</vt:lpstr>
      <vt:lpstr>Predicate Linkage: Using Redundancy</vt:lpstr>
      <vt:lpstr>Case Study: Knowledge Vault [DGH+14]</vt:lpstr>
      <vt:lpstr>Knowledge Vault: Statistics</vt:lpstr>
      <vt:lpstr>Knowledge Vault: Statistics</vt:lpstr>
      <vt:lpstr>Knowledge Vault: Statistics</vt:lpstr>
      <vt:lpstr>KV: Errors Can Creep in at Every Stage</vt:lpstr>
      <vt:lpstr>KV: Errors Can Creep in at Every Stage</vt:lpstr>
      <vt:lpstr>KV: Errors Can Creep in at Every Stage</vt:lpstr>
      <vt:lpstr>KV: Quality of Knowledge Extraction</vt:lpstr>
      <vt:lpstr>KV: Statistics for Triple Correctness</vt:lpstr>
      <vt:lpstr>KV: Statistics for Triple Correctness</vt:lpstr>
      <vt:lpstr>KV: Statistics for Extractors</vt:lpstr>
      <vt:lpstr>Outline</vt:lpstr>
      <vt:lpstr>Goal: Judge Triple Correctness</vt:lpstr>
      <vt:lpstr>Usage of Probabilistic Knowledge</vt:lpstr>
      <vt:lpstr>Data Fusion: Definition </vt:lpstr>
      <vt:lpstr>Knowledge Fusion Challenges</vt:lpstr>
      <vt:lpstr>Knowledge Fusion Challenges</vt:lpstr>
      <vt:lpstr>Knowledge Fusion Challenges</vt:lpstr>
      <vt:lpstr>Approach I.1: Graph-Based Priors</vt:lpstr>
      <vt:lpstr>Approach I.2: Graph-Based Priors</vt:lpstr>
      <vt:lpstr>Approach II: Extraction-Based Learning</vt:lpstr>
      <vt:lpstr>Approach III. Multi-Layer Fusion</vt:lpstr>
      <vt:lpstr>High-Level Intuition</vt:lpstr>
      <vt:lpstr>High-Level Intuition</vt:lpstr>
      <vt:lpstr>High-Level Intuition</vt:lpstr>
      <vt:lpstr>High-Level Intuition</vt:lpstr>
      <vt:lpstr>What About Extractions</vt:lpstr>
      <vt:lpstr>What About Extractions</vt:lpstr>
      <vt:lpstr>What About Extractions</vt:lpstr>
      <vt:lpstr>Graphical Model</vt:lpstr>
      <vt:lpstr>Algorithm</vt:lpstr>
      <vt:lpstr>Fusion Performance</vt:lpstr>
      <vt:lpstr>Outline</vt:lpstr>
      <vt:lpstr>Usage of Probabilistic Knowledge</vt:lpstr>
      <vt:lpstr>Application I. Web Source Quality</vt:lpstr>
      <vt:lpstr>1.Tail Sources Can Be Useful</vt:lpstr>
      <vt:lpstr>1.Tail Sources Can Be Useful</vt:lpstr>
      <vt:lpstr>1.Tail Sources Can Be Useful</vt:lpstr>
      <vt:lpstr>II. Popular Websites May Not Be Trustworthy</vt:lpstr>
      <vt:lpstr>Application I. Web Source Quality</vt:lpstr>
      <vt:lpstr>Application I. Web Source Quality</vt:lpstr>
      <vt:lpstr>Application I. Web Source Quality</vt:lpstr>
      <vt:lpstr>Knowledge-Based Trust (KBT)</vt:lpstr>
      <vt:lpstr>Knowledge-Based Trust vs. PageRank</vt:lpstr>
      <vt:lpstr>1.Tail Sources w. Low PageRank</vt:lpstr>
      <vt:lpstr>Knowledge-Based Trust vs. PageRank</vt:lpstr>
      <vt:lpstr>II. Popular Websites May Not Be Trustworthy</vt:lpstr>
      <vt:lpstr>II. Popular Websites May Not Be Trustworthy</vt:lpstr>
      <vt:lpstr>III. Website Recommendation by Vertical</vt:lpstr>
      <vt:lpstr>III. Website Recommendation by Vertical</vt:lpstr>
      <vt:lpstr>Application II. X-Ray for Extracted Data</vt:lpstr>
      <vt:lpstr>Application II. X-Ray for Extracted Data</vt:lpstr>
      <vt:lpstr>Outline</vt:lpstr>
      <vt:lpstr>Extraction Readiness</vt:lpstr>
      <vt:lpstr>Fusion Readiness</vt:lpstr>
      <vt:lpstr>Customer Readiness</vt:lpstr>
      <vt:lpstr>Takeaways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Data Integration</dc:title>
  <dc:creator>Divesh</dc:creator>
  <cp:lastModifiedBy>Xin Luna Dong</cp:lastModifiedBy>
  <cp:revision>1562</cp:revision>
  <dcterms:created xsi:type="dcterms:W3CDTF">2006-07-13T03:34:23Z</dcterms:created>
  <dcterms:modified xsi:type="dcterms:W3CDTF">2015-06-03T16:00:56Z</dcterms:modified>
</cp:coreProperties>
</file>