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7"/>
  </p:notesMasterIdLst>
  <p:handoutMasterIdLst>
    <p:handoutMasterId r:id="rId48"/>
  </p:handoutMasterIdLst>
  <p:sldIdLst>
    <p:sldId id="515" r:id="rId2"/>
    <p:sldId id="768" r:id="rId3"/>
    <p:sldId id="769" r:id="rId4"/>
    <p:sldId id="770" r:id="rId5"/>
    <p:sldId id="776" r:id="rId6"/>
    <p:sldId id="780" r:id="rId7"/>
    <p:sldId id="784" r:id="rId8"/>
    <p:sldId id="781" r:id="rId9"/>
    <p:sldId id="801" r:id="rId10"/>
    <p:sldId id="450" r:id="rId11"/>
    <p:sldId id="420" r:id="rId12"/>
    <p:sldId id="686" r:id="rId13"/>
    <p:sldId id="451" r:id="rId14"/>
    <p:sldId id="518" r:id="rId15"/>
    <p:sldId id="681" r:id="rId16"/>
    <p:sldId id="421" r:id="rId17"/>
    <p:sldId id="705" r:id="rId18"/>
    <p:sldId id="685" r:id="rId19"/>
    <p:sldId id="785" r:id="rId20"/>
    <p:sldId id="786" r:id="rId21"/>
    <p:sldId id="743" r:id="rId22"/>
    <p:sldId id="794" r:id="rId23"/>
    <p:sldId id="793" r:id="rId24"/>
    <p:sldId id="792" r:id="rId25"/>
    <p:sldId id="795" r:id="rId26"/>
    <p:sldId id="821" r:id="rId27"/>
    <p:sldId id="797" r:id="rId28"/>
    <p:sldId id="803" r:id="rId29"/>
    <p:sldId id="802" r:id="rId30"/>
    <p:sldId id="843" r:id="rId31"/>
    <p:sldId id="805" r:id="rId32"/>
    <p:sldId id="806" r:id="rId33"/>
    <p:sldId id="822" r:id="rId34"/>
    <p:sldId id="811" r:id="rId35"/>
    <p:sldId id="813" r:id="rId36"/>
    <p:sldId id="807" r:id="rId37"/>
    <p:sldId id="820" r:id="rId38"/>
    <p:sldId id="814" r:id="rId39"/>
    <p:sldId id="816" r:id="rId40"/>
    <p:sldId id="817" r:id="rId41"/>
    <p:sldId id="815" r:id="rId42"/>
    <p:sldId id="818" r:id="rId43"/>
    <p:sldId id="819" r:id="rId44"/>
    <p:sldId id="384" r:id="rId45"/>
    <p:sldId id="698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9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  <p:cmAuthor id="2" name="Xin Luna Dong" initials="DX" lastIdx="9" clrIdx="1">
    <p:extLst>
      <p:ext uri="{19B8F6BF-5375-455C-9EA6-DF929625EA0E}">
        <p15:presenceInfo xmlns:p15="http://schemas.microsoft.com/office/powerpoint/2012/main" userId="Xin Luna Do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05"/>
    <p:restoredTop sz="95258"/>
  </p:normalViewPr>
  <p:slideViewPr>
    <p:cSldViewPr snapToGrid="0" snapToObjects="1">
      <p:cViewPr varScale="1">
        <p:scale>
          <a:sx n="155" d="100"/>
          <a:sy n="155" d="100"/>
        </p:scale>
        <p:origin x="216" y="352"/>
      </p:cViewPr>
      <p:guideLst/>
    </p:cSldViewPr>
  </p:slideViewPr>
  <p:outlineViewPr>
    <p:cViewPr>
      <p:scale>
        <a:sx n="33" d="100"/>
        <a:sy n="33" d="100"/>
      </p:scale>
      <p:origin x="0" y="-796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CC0984-3507-934D-A55A-555706051FF8}" type="doc">
      <dgm:prSet loTypeId="urn:microsoft.com/office/officeart/2005/8/layout/process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69DE1D-758A-E643-82F4-9BB858159563}">
      <dgm:prSet phldrT="[Text]" custT="1"/>
      <dgm:spPr/>
      <dgm:t>
        <a:bodyPr/>
        <a:lstStyle/>
        <a:p>
          <a:r>
            <a:rPr lang="en-US" sz="2000" dirty="0"/>
            <a:t>Knowledge Extraction</a:t>
          </a:r>
        </a:p>
      </dgm:t>
    </dgm:pt>
    <dgm:pt modelId="{66C738CB-AFF5-4B4D-A447-046B498ECB98}" type="parTrans" cxnId="{3B5C522B-AD7F-9E43-BEDB-892B2BDC58D1}">
      <dgm:prSet/>
      <dgm:spPr/>
      <dgm:t>
        <a:bodyPr/>
        <a:lstStyle/>
        <a:p>
          <a:endParaRPr lang="en-US"/>
        </a:p>
      </dgm:t>
    </dgm:pt>
    <dgm:pt modelId="{891B4CBB-231F-554B-B2A2-D104A9959207}" type="sibTrans" cxnId="{3B5C522B-AD7F-9E43-BEDB-892B2BDC58D1}">
      <dgm:prSet/>
      <dgm:spPr/>
      <dgm:t>
        <a:bodyPr/>
        <a:lstStyle/>
        <a:p>
          <a:endParaRPr lang="en-US"/>
        </a:p>
      </dgm:t>
    </dgm:pt>
    <dgm:pt modelId="{DCDFD00A-E5A8-1244-BF18-B22DF114E55C}">
      <dgm:prSet phldrT="[Text]" custT="1"/>
      <dgm:spPr/>
      <dgm:t>
        <a:bodyPr/>
        <a:lstStyle/>
        <a:p>
          <a:r>
            <a:rPr lang="en-US" sz="1600" dirty="0"/>
            <a:t>Data extraction (NLP, Web)</a:t>
          </a:r>
        </a:p>
      </dgm:t>
    </dgm:pt>
    <dgm:pt modelId="{500A3F51-08E1-1E42-A214-1B791157C84D}" type="parTrans" cxnId="{7F3F2795-F7E0-414B-BDBB-24473E19ED57}">
      <dgm:prSet/>
      <dgm:spPr/>
      <dgm:t>
        <a:bodyPr/>
        <a:lstStyle/>
        <a:p>
          <a:endParaRPr lang="en-US"/>
        </a:p>
      </dgm:t>
    </dgm:pt>
    <dgm:pt modelId="{F80C329B-1EA4-1949-8C49-7A9E33029366}" type="sibTrans" cxnId="{7F3F2795-F7E0-414B-BDBB-24473E19ED57}">
      <dgm:prSet/>
      <dgm:spPr/>
      <dgm:t>
        <a:bodyPr/>
        <a:lstStyle/>
        <a:p>
          <a:endParaRPr lang="en-US"/>
        </a:p>
      </dgm:t>
    </dgm:pt>
    <dgm:pt modelId="{30A11FBE-7AE7-944C-85A5-E2078411E57A}">
      <dgm:prSet phldrT="[Text]" custT="1"/>
      <dgm:spPr/>
      <dgm:t>
        <a:bodyPr/>
        <a:lstStyle/>
        <a:p>
          <a:r>
            <a:rPr lang="en-US" sz="1800" dirty="0"/>
            <a:t>Knowledge Alignment</a:t>
          </a:r>
        </a:p>
      </dgm:t>
    </dgm:pt>
    <dgm:pt modelId="{FA3DD77C-F27C-C044-AACE-8F8BAE33F522}" type="parTrans" cxnId="{EAC5D99E-618C-8741-B765-AC156B32E216}">
      <dgm:prSet/>
      <dgm:spPr/>
      <dgm:t>
        <a:bodyPr/>
        <a:lstStyle/>
        <a:p>
          <a:endParaRPr lang="en-US"/>
        </a:p>
      </dgm:t>
    </dgm:pt>
    <dgm:pt modelId="{F071E2D7-B70D-3645-9893-2D247F800EAF}" type="sibTrans" cxnId="{EAC5D99E-618C-8741-B765-AC156B32E216}">
      <dgm:prSet/>
      <dgm:spPr/>
      <dgm:t>
        <a:bodyPr/>
        <a:lstStyle/>
        <a:p>
          <a:endParaRPr lang="en-US"/>
        </a:p>
      </dgm:t>
    </dgm:pt>
    <dgm:pt modelId="{A9075AD1-F847-2E44-9A9C-E1AE9FF907E0}">
      <dgm:prSet phldrT="[Text]" custT="1"/>
      <dgm:spPr/>
      <dgm:t>
        <a:bodyPr/>
        <a:lstStyle/>
        <a:p>
          <a:r>
            <a:rPr lang="en-US" sz="1600" dirty="0"/>
            <a:t>Schema mapping (DB)</a:t>
          </a:r>
        </a:p>
      </dgm:t>
    </dgm:pt>
    <dgm:pt modelId="{E113AD72-BB40-CF4A-8498-34840CB32545}" type="parTrans" cxnId="{99BFDA61-59BD-2D4E-9E6E-925CD6425FF3}">
      <dgm:prSet/>
      <dgm:spPr/>
      <dgm:t>
        <a:bodyPr/>
        <a:lstStyle/>
        <a:p>
          <a:endParaRPr lang="en-US"/>
        </a:p>
      </dgm:t>
    </dgm:pt>
    <dgm:pt modelId="{CA7EDFA1-49F1-9243-9D42-B31F7AACE7F0}" type="sibTrans" cxnId="{99BFDA61-59BD-2D4E-9E6E-925CD6425FF3}">
      <dgm:prSet/>
      <dgm:spPr/>
      <dgm:t>
        <a:bodyPr/>
        <a:lstStyle/>
        <a:p>
          <a:endParaRPr lang="en-US"/>
        </a:p>
      </dgm:t>
    </dgm:pt>
    <dgm:pt modelId="{25E41743-E1FE-4B4B-AC0D-2695DFF9A1FD}">
      <dgm:prSet phldrT="[Text]" custT="1"/>
      <dgm:spPr/>
      <dgm:t>
        <a:bodyPr/>
        <a:lstStyle/>
        <a:p>
          <a:r>
            <a:rPr lang="en-US" sz="1800" dirty="0"/>
            <a:t>Knowledge Cleaning</a:t>
          </a:r>
        </a:p>
      </dgm:t>
    </dgm:pt>
    <dgm:pt modelId="{9EEB8606-E91E-8741-99B7-7C1451CA1733}" type="parTrans" cxnId="{48A71280-8FEA-2E4B-84B9-BC1DA475727D}">
      <dgm:prSet/>
      <dgm:spPr/>
      <dgm:t>
        <a:bodyPr/>
        <a:lstStyle/>
        <a:p>
          <a:endParaRPr lang="en-US"/>
        </a:p>
      </dgm:t>
    </dgm:pt>
    <dgm:pt modelId="{9EAD7375-C3F4-1849-8150-BCB16B13E565}" type="sibTrans" cxnId="{48A71280-8FEA-2E4B-84B9-BC1DA475727D}">
      <dgm:prSet/>
      <dgm:spPr/>
      <dgm:t>
        <a:bodyPr/>
        <a:lstStyle/>
        <a:p>
          <a:endParaRPr lang="en-US"/>
        </a:p>
      </dgm:t>
    </dgm:pt>
    <dgm:pt modelId="{B21F4F55-CF8E-3448-87F9-ABC3929D7B45}">
      <dgm:prSet phldrT="[Text]" custT="1"/>
      <dgm:spPr/>
      <dgm:t>
        <a:bodyPr/>
        <a:lstStyle/>
        <a:p>
          <a:r>
            <a:rPr lang="en-US" sz="1600" dirty="0"/>
            <a:t>Data cleaning (DB)</a:t>
          </a:r>
        </a:p>
      </dgm:t>
    </dgm:pt>
    <dgm:pt modelId="{CC0A451D-B024-3644-B676-C187CF926C8B}" type="parTrans" cxnId="{5AA6383C-FC1C-934B-93FA-F628596212DA}">
      <dgm:prSet/>
      <dgm:spPr/>
      <dgm:t>
        <a:bodyPr/>
        <a:lstStyle/>
        <a:p>
          <a:endParaRPr lang="en-US"/>
        </a:p>
      </dgm:t>
    </dgm:pt>
    <dgm:pt modelId="{F1ACE22B-4CC8-3E44-BC30-8A85EB8F69FE}" type="sibTrans" cxnId="{5AA6383C-FC1C-934B-93FA-F628596212DA}">
      <dgm:prSet/>
      <dgm:spPr/>
      <dgm:t>
        <a:bodyPr/>
        <a:lstStyle/>
        <a:p>
          <a:endParaRPr lang="en-US"/>
        </a:p>
      </dgm:t>
    </dgm:pt>
    <dgm:pt modelId="{2EF20486-19FE-0B45-9698-932012EE5A27}">
      <dgm:prSet phldrT="[Text]"/>
      <dgm:spPr/>
      <dgm:t>
        <a:bodyPr/>
        <a:lstStyle/>
        <a:p>
          <a:r>
            <a:rPr lang="en-US" dirty="0"/>
            <a:t>Knowledge Mining / KG-based Search &amp; QA</a:t>
          </a:r>
        </a:p>
      </dgm:t>
    </dgm:pt>
    <dgm:pt modelId="{A3D3477B-83AB-EC41-B3A3-B6CA55AF8ED9}" type="parTrans" cxnId="{63FDBE47-6352-E944-940A-AF3887FB32E4}">
      <dgm:prSet/>
      <dgm:spPr/>
      <dgm:t>
        <a:bodyPr/>
        <a:lstStyle/>
        <a:p>
          <a:endParaRPr lang="en-US"/>
        </a:p>
      </dgm:t>
    </dgm:pt>
    <dgm:pt modelId="{F9BA782E-0017-8240-8CF5-4CA2D28EB797}" type="sibTrans" cxnId="{63FDBE47-6352-E944-940A-AF3887FB32E4}">
      <dgm:prSet/>
      <dgm:spPr/>
      <dgm:t>
        <a:bodyPr/>
        <a:lstStyle/>
        <a:p>
          <a:endParaRPr lang="en-US"/>
        </a:p>
      </dgm:t>
    </dgm:pt>
    <dgm:pt modelId="{024BA986-7994-8741-AD2C-83D9CFB32F35}">
      <dgm:prSet phldrT="[Text]" custT="1"/>
      <dgm:spPr/>
      <dgm:t>
        <a:bodyPr/>
        <a:lstStyle/>
        <a:p>
          <a:r>
            <a:rPr lang="en-US" sz="1600" dirty="0" err="1"/>
            <a:t>WebTables</a:t>
          </a:r>
          <a:r>
            <a:rPr lang="en-US" sz="1600" dirty="0"/>
            <a:t> (DB)</a:t>
          </a:r>
        </a:p>
      </dgm:t>
    </dgm:pt>
    <dgm:pt modelId="{43D4F952-6D67-B04A-94D7-BF76BE573DC1}" type="parTrans" cxnId="{F5A52122-5EFE-814B-9F57-9CA64E2044B3}">
      <dgm:prSet/>
      <dgm:spPr/>
      <dgm:t>
        <a:bodyPr/>
        <a:lstStyle/>
        <a:p>
          <a:endParaRPr lang="en-US"/>
        </a:p>
      </dgm:t>
    </dgm:pt>
    <dgm:pt modelId="{71A7E11B-16FC-504E-8FB2-0286AD40D7ED}" type="sibTrans" cxnId="{F5A52122-5EFE-814B-9F57-9CA64E2044B3}">
      <dgm:prSet/>
      <dgm:spPr/>
      <dgm:t>
        <a:bodyPr/>
        <a:lstStyle/>
        <a:p>
          <a:endParaRPr lang="en-US"/>
        </a:p>
      </dgm:t>
    </dgm:pt>
    <dgm:pt modelId="{22AEC83E-4B81-0E4B-853F-D989CB319C3A}">
      <dgm:prSet phldrT="[Text]" custT="1"/>
      <dgm:spPr/>
      <dgm:t>
        <a:bodyPr/>
        <a:lstStyle/>
        <a:p>
          <a:r>
            <a:rPr lang="en-US" sz="1600" dirty="0"/>
            <a:t>Wrapper induction (DB, DM-Data mining)</a:t>
          </a:r>
        </a:p>
      </dgm:t>
    </dgm:pt>
    <dgm:pt modelId="{79111D8D-4A82-D74A-BD54-430D666D88DD}" type="parTrans" cxnId="{AA4E2F86-B2D0-5A4E-9761-D2B9BB50B5FA}">
      <dgm:prSet/>
      <dgm:spPr/>
      <dgm:t>
        <a:bodyPr/>
        <a:lstStyle/>
        <a:p>
          <a:endParaRPr lang="en-US"/>
        </a:p>
      </dgm:t>
    </dgm:pt>
    <dgm:pt modelId="{694145E2-6E8C-E34C-ABDB-CFE2E2C41629}" type="sibTrans" cxnId="{AA4E2F86-B2D0-5A4E-9761-D2B9BB50B5FA}">
      <dgm:prSet/>
      <dgm:spPr/>
      <dgm:t>
        <a:bodyPr/>
        <a:lstStyle/>
        <a:p>
          <a:endParaRPr lang="en-US"/>
        </a:p>
      </dgm:t>
    </dgm:pt>
    <dgm:pt modelId="{2291E38B-F4B6-6142-9C52-BBE89C2275D3}">
      <dgm:prSet phldrT="[Text]" custT="1"/>
      <dgm:spPr/>
      <dgm:t>
        <a:bodyPr/>
        <a:lstStyle/>
        <a:p>
          <a:r>
            <a:rPr lang="en-US" sz="1600" dirty="0"/>
            <a:t>Entity linkage (DB, DM)</a:t>
          </a:r>
        </a:p>
      </dgm:t>
    </dgm:pt>
    <dgm:pt modelId="{90B2B642-D587-F24C-B13D-4D3AB1AEB061}" type="parTrans" cxnId="{235EB6D7-E013-0147-9CA3-F81B465BAD1A}">
      <dgm:prSet/>
      <dgm:spPr/>
      <dgm:t>
        <a:bodyPr/>
        <a:lstStyle/>
        <a:p>
          <a:endParaRPr lang="en-US"/>
        </a:p>
      </dgm:t>
    </dgm:pt>
    <dgm:pt modelId="{671CE3D6-697E-C142-B269-26D4F54DB1B1}" type="sibTrans" cxnId="{235EB6D7-E013-0147-9CA3-F81B465BAD1A}">
      <dgm:prSet/>
      <dgm:spPr/>
      <dgm:t>
        <a:bodyPr/>
        <a:lstStyle/>
        <a:p>
          <a:endParaRPr lang="en-US"/>
        </a:p>
      </dgm:t>
    </dgm:pt>
    <dgm:pt modelId="{61C639C9-9108-944B-9D51-46142C098EDB}">
      <dgm:prSet phldrT="[Text]" custT="1"/>
      <dgm:spPr/>
      <dgm:t>
        <a:bodyPr/>
        <a:lstStyle/>
        <a:p>
          <a:r>
            <a:rPr lang="en-US" sz="1600" dirty="0"/>
            <a:t>Ontology alignment (Semantic web, DM)</a:t>
          </a:r>
        </a:p>
      </dgm:t>
    </dgm:pt>
    <dgm:pt modelId="{45EDEC1A-CB0F-5E4E-9DE1-B017C2F6B4F6}" type="parTrans" cxnId="{2EA2B821-A6CF-E749-BECB-F9CFC9DC0E7B}">
      <dgm:prSet/>
      <dgm:spPr/>
      <dgm:t>
        <a:bodyPr/>
        <a:lstStyle/>
        <a:p>
          <a:endParaRPr lang="en-US"/>
        </a:p>
      </dgm:t>
    </dgm:pt>
    <dgm:pt modelId="{3295970C-F150-034D-9B34-C6AC16FD7B40}" type="sibTrans" cxnId="{2EA2B821-A6CF-E749-BECB-F9CFC9DC0E7B}">
      <dgm:prSet/>
      <dgm:spPr/>
      <dgm:t>
        <a:bodyPr/>
        <a:lstStyle/>
        <a:p>
          <a:endParaRPr lang="en-US"/>
        </a:p>
      </dgm:t>
    </dgm:pt>
    <dgm:pt modelId="{271BFE77-101F-6D43-A577-6F0E65D31E70}">
      <dgm:prSet phldrT="[Text]" custT="1"/>
      <dgm:spPr/>
      <dgm:t>
        <a:bodyPr/>
        <a:lstStyle/>
        <a:p>
          <a:r>
            <a:rPr lang="en-US" sz="1600" dirty="0"/>
            <a:t>Universal schema (NLP)</a:t>
          </a:r>
        </a:p>
      </dgm:t>
    </dgm:pt>
    <dgm:pt modelId="{605A9073-41C5-7645-920F-27644847BBD6}" type="parTrans" cxnId="{A3CF268A-845F-6249-99FC-D423FEBBECD6}">
      <dgm:prSet/>
      <dgm:spPr/>
      <dgm:t>
        <a:bodyPr/>
        <a:lstStyle/>
        <a:p>
          <a:endParaRPr lang="en-US"/>
        </a:p>
      </dgm:t>
    </dgm:pt>
    <dgm:pt modelId="{2D0CF57B-B913-8E4A-B82A-53624E9A2A8D}" type="sibTrans" cxnId="{A3CF268A-845F-6249-99FC-D423FEBBECD6}">
      <dgm:prSet/>
      <dgm:spPr/>
      <dgm:t>
        <a:bodyPr/>
        <a:lstStyle/>
        <a:p>
          <a:endParaRPr lang="en-US"/>
        </a:p>
      </dgm:t>
    </dgm:pt>
    <dgm:pt modelId="{6D7B2EFA-0B97-B04A-9FCC-BA77EE13E46E}">
      <dgm:prSet phldrT="[Text]" custT="1"/>
      <dgm:spPr/>
      <dgm:t>
        <a:bodyPr/>
        <a:lstStyle/>
        <a:p>
          <a:r>
            <a:rPr lang="en-US" sz="1600" dirty="0"/>
            <a:t>Anomaly detection (ML, DM)</a:t>
          </a:r>
        </a:p>
      </dgm:t>
    </dgm:pt>
    <dgm:pt modelId="{20FA6A4C-94F5-594B-93E0-6D16B6ED3E8A}" type="parTrans" cxnId="{5C2DCD4F-A5E8-7D4C-9AB2-897963DD53BE}">
      <dgm:prSet/>
      <dgm:spPr/>
      <dgm:t>
        <a:bodyPr/>
        <a:lstStyle/>
        <a:p>
          <a:endParaRPr lang="en-US"/>
        </a:p>
      </dgm:t>
    </dgm:pt>
    <dgm:pt modelId="{CB9E7E88-F6E0-4642-9BBF-37D5A2C98CF6}" type="sibTrans" cxnId="{5C2DCD4F-A5E8-7D4C-9AB2-897963DD53BE}">
      <dgm:prSet/>
      <dgm:spPr/>
      <dgm:t>
        <a:bodyPr/>
        <a:lstStyle/>
        <a:p>
          <a:endParaRPr lang="en-US"/>
        </a:p>
      </dgm:t>
    </dgm:pt>
    <dgm:pt modelId="{E0D76815-9EAE-CA41-8E85-779AD79C2B71}">
      <dgm:prSet phldrT="[Text]" custT="1"/>
      <dgm:spPr/>
      <dgm:t>
        <a:bodyPr/>
        <a:lstStyle/>
        <a:p>
          <a:r>
            <a:rPr lang="en-US" sz="1600" dirty="0"/>
            <a:t>Knowledge fusion (DB, DM)</a:t>
          </a:r>
        </a:p>
      </dgm:t>
    </dgm:pt>
    <dgm:pt modelId="{1239F08D-187B-DD4F-821E-E104E80E575B}" type="parTrans" cxnId="{85FFDDF4-B999-EB4C-8233-79AEC469A541}">
      <dgm:prSet/>
      <dgm:spPr/>
      <dgm:t>
        <a:bodyPr/>
        <a:lstStyle/>
        <a:p>
          <a:endParaRPr lang="en-US"/>
        </a:p>
      </dgm:t>
    </dgm:pt>
    <dgm:pt modelId="{E315B72F-77FF-854C-B5DB-61E3C0378A54}" type="sibTrans" cxnId="{85FFDDF4-B999-EB4C-8233-79AEC469A541}">
      <dgm:prSet/>
      <dgm:spPr/>
      <dgm:t>
        <a:bodyPr/>
        <a:lstStyle/>
        <a:p>
          <a:endParaRPr lang="en-US"/>
        </a:p>
      </dgm:t>
    </dgm:pt>
    <dgm:pt modelId="{E44F9565-BADB-A049-BFF5-976CF6127D63}">
      <dgm:prSet phldrT="[Text]" custT="1"/>
      <dgm:spPr/>
      <dgm:t>
        <a:bodyPr/>
        <a:lstStyle/>
        <a:p>
          <a:r>
            <a:rPr lang="en-US" sz="1600" dirty="0"/>
            <a:t>Graph mining (DM)</a:t>
          </a:r>
        </a:p>
      </dgm:t>
    </dgm:pt>
    <dgm:pt modelId="{FE4C676D-548A-3C4F-88BF-63E6C11314B1}" type="parTrans" cxnId="{DBA6B404-4FC3-6E46-9806-93BA52C8288F}">
      <dgm:prSet/>
      <dgm:spPr/>
      <dgm:t>
        <a:bodyPr/>
        <a:lstStyle/>
        <a:p>
          <a:endParaRPr lang="en-US"/>
        </a:p>
      </dgm:t>
    </dgm:pt>
    <dgm:pt modelId="{F015E396-4233-B34B-9FB4-3217FD035C73}" type="sibTrans" cxnId="{DBA6B404-4FC3-6E46-9806-93BA52C8288F}">
      <dgm:prSet/>
      <dgm:spPr/>
      <dgm:t>
        <a:bodyPr/>
        <a:lstStyle/>
        <a:p>
          <a:endParaRPr lang="en-US"/>
        </a:p>
      </dgm:t>
    </dgm:pt>
    <dgm:pt modelId="{689DAF2D-B00D-0241-BF34-C87773501AA9}">
      <dgm:prSet phldrT="[Text]" custT="1"/>
      <dgm:spPr/>
      <dgm:t>
        <a:bodyPr/>
        <a:lstStyle/>
        <a:p>
          <a:r>
            <a:rPr lang="en-US" sz="1600" dirty="0"/>
            <a:t>Knowledge embedding (DM)</a:t>
          </a:r>
        </a:p>
      </dgm:t>
    </dgm:pt>
    <dgm:pt modelId="{8AF8587D-EFC5-5842-A960-1178636F65E7}" type="parTrans" cxnId="{5CABF89E-F01E-194A-AF75-0B257DE20268}">
      <dgm:prSet/>
      <dgm:spPr/>
      <dgm:t>
        <a:bodyPr/>
        <a:lstStyle/>
        <a:p>
          <a:endParaRPr lang="en-US"/>
        </a:p>
      </dgm:t>
    </dgm:pt>
    <dgm:pt modelId="{286D5491-C77C-A64F-8031-67D0AE88BC18}" type="sibTrans" cxnId="{5CABF89E-F01E-194A-AF75-0B257DE20268}">
      <dgm:prSet/>
      <dgm:spPr/>
      <dgm:t>
        <a:bodyPr/>
        <a:lstStyle/>
        <a:p>
          <a:endParaRPr lang="en-US"/>
        </a:p>
      </dgm:t>
    </dgm:pt>
    <dgm:pt modelId="{DD1EE1B3-C7B2-294E-914B-287379B28452}">
      <dgm:prSet phldrT="[Text]" custT="1"/>
      <dgm:spPr/>
      <dgm:t>
        <a:bodyPr/>
        <a:lstStyle/>
        <a:p>
          <a:r>
            <a:rPr lang="en-US" sz="1600" dirty="0"/>
            <a:t>Search (Search, NLP)</a:t>
          </a:r>
        </a:p>
      </dgm:t>
    </dgm:pt>
    <dgm:pt modelId="{B04815D0-6294-AB40-B15C-D9651123CAED}" type="parTrans" cxnId="{CA79C7D9-C25C-4D4E-A552-9464CA2ACD5C}">
      <dgm:prSet/>
      <dgm:spPr/>
      <dgm:t>
        <a:bodyPr/>
        <a:lstStyle/>
        <a:p>
          <a:endParaRPr lang="en-US"/>
        </a:p>
      </dgm:t>
    </dgm:pt>
    <dgm:pt modelId="{562ECD14-BCA3-444D-8A6D-C515406E9CB0}" type="sibTrans" cxnId="{CA79C7D9-C25C-4D4E-A552-9464CA2ACD5C}">
      <dgm:prSet/>
      <dgm:spPr/>
      <dgm:t>
        <a:bodyPr/>
        <a:lstStyle/>
        <a:p>
          <a:endParaRPr lang="en-US"/>
        </a:p>
      </dgm:t>
    </dgm:pt>
    <dgm:pt modelId="{3C6915E7-18A1-814C-BCBF-54D0A8554DA3}">
      <dgm:prSet phldrT="[Text]" custT="1"/>
      <dgm:spPr/>
      <dgm:t>
        <a:bodyPr/>
        <a:lstStyle/>
        <a:p>
          <a:r>
            <a:rPr lang="en-US" sz="1600" dirty="0"/>
            <a:t>QA (NLP)</a:t>
          </a:r>
        </a:p>
      </dgm:t>
    </dgm:pt>
    <dgm:pt modelId="{8DB0E692-2351-B041-93BE-C15B0ED61A00}" type="parTrans" cxnId="{6FC63470-C242-D94C-85A9-486FF26B9FC0}">
      <dgm:prSet/>
      <dgm:spPr/>
      <dgm:t>
        <a:bodyPr/>
        <a:lstStyle/>
        <a:p>
          <a:endParaRPr lang="en-US"/>
        </a:p>
      </dgm:t>
    </dgm:pt>
    <dgm:pt modelId="{4918A975-BFBB-9E49-B134-953CA4DF71D9}" type="sibTrans" cxnId="{6FC63470-C242-D94C-85A9-486FF26B9FC0}">
      <dgm:prSet/>
      <dgm:spPr/>
      <dgm:t>
        <a:bodyPr/>
        <a:lstStyle/>
        <a:p>
          <a:endParaRPr lang="en-US"/>
        </a:p>
      </dgm:t>
    </dgm:pt>
    <dgm:pt modelId="{6381E473-A772-5746-AFD9-F5805C26880D}">
      <dgm:prSet phldrT="[Text]" custT="1"/>
      <dgm:spPr/>
      <dgm:t>
        <a:bodyPr/>
        <a:lstStyle/>
        <a:p>
          <a:r>
            <a:rPr lang="en-US" sz="1600" dirty="0"/>
            <a:t>Text mining (DM)</a:t>
          </a:r>
        </a:p>
      </dgm:t>
    </dgm:pt>
    <dgm:pt modelId="{D4382AE4-0CBF-8748-85D6-43084E416DA3}" type="parTrans" cxnId="{482CBBCC-0C20-D943-8216-567E27DF6855}">
      <dgm:prSet/>
      <dgm:spPr/>
      <dgm:t>
        <a:bodyPr/>
        <a:lstStyle/>
        <a:p>
          <a:endParaRPr lang="en-US"/>
        </a:p>
      </dgm:t>
    </dgm:pt>
    <dgm:pt modelId="{90757F65-4935-3C40-AB8B-8C2EBF6CE763}" type="sibTrans" cxnId="{482CBBCC-0C20-D943-8216-567E27DF6855}">
      <dgm:prSet/>
      <dgm:spPr/>
      <dgm:t>
        <a:bodyPr/>
        <a:lstStyle/>
        <a:p>
          <a:endParaRPr lang="en-US"/>
        </a:p>
      </dgm:t>
    </dgm:pt>
    <dgm:pt modelId="{2529C92D-A9A3-044E-9FA5-E20DE9C8E4F0}" type="pres">
      <dgm:prSet presAssocID="{97CC0984-3507-934D-A55A-555706051FF8}" presName="linearFlow" presStyleCnt="0">
        <dgm:presLayoutVars>
          <dgm:dir/>
          <dgm:animLvl val="lvl"/>
          <dgm:resizeHandles val="exact"/>
        </dgm:presLayoutVars>
      </dgm:prSet>
      <dgm:spPr/>
    </dgm:pt>
    <dgm:pt modelId="{E5239823-68C5-D443-89D2-65A34C66227F}" type="pres">
      <dgm:prSet presAssocID="{FE69DE1D-758A-E643-82F4-9BB858159563}" presName="composite" presStyleCnt="0"/>
      <dgm:spPr/>
    </dgm:pt>
    <dgm:pt modelId="{E0090892-BEF9-2B45-B72B-7A56F44480BE}" type="pres">
      <dgm:prSet presAssocID="{FE69DE1D-758A-E643-82F4-9BB858159563}" presName="par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9B4357BC-E270-9A47-B08D-E63CB58C8A77}" type="pres">
      <dgm:prSet presAssocID="{FE69DE1D-758A-E643-82F4-9BB858159563}" presName="parSh" presStyleLbl="node1" presStyleIdx="0" presStyleCnt="4"/>
      <dgm:spPr/>
    </dgm:pt>
    <dgm:pt modelId="{4F013623-BABA-0F4C-B160-EB0EC9485C09}" type="pres">
      <dgm:prSet presAssocID="{FE69DE1D-758A-E643-82F4-9BB858159563}" presName="desTx" presStyleLbl="fgAcc1" presStyleIdx="0" presStyleCnt="4" custScaleX="119442" custLinFactNeighborX="821" custLinFactNeighborY="30776">
        <dgm:presLayoutVars>
          <dgm:bulletEnabled val="1"/>
        </dgm:presLayoutVars>
      </dgm:prSet>
      <dgm:spPr/>
    </dgm:pt>
    <dgm:pt modelId="{4578D594-1B2B-F74F-AB1C-D1249F0F6C5B}" type="pres">
      <dgm:prSet presAssocID="{891B4CBB-231F-554B-B2A2-D104A9959207}" presName="sibTrans" presStyleLbl="sibTrans2D1" presStyleIdx="0" presStyleCnt="3"/>
      <dgm:spPr/>
    </dgm:pt>
    <dgm:pt modelId="{50BE70CD-A098-2843-988B-5D196FF31B7E}" type="pres">
      <dgm:prSet presAssocID="{891B4CBB-231F-554B-B2A2-D104A9959207}" presName="connTx" presStyleLbl="sibTrans2D1" presStyleIdx="0" presStyleCnt="3"/>
      <dgm:spPr/>
    </dgm:pt>
    <dgm:pt modelId="{CAEA99CB-41C0-A445-A795-0D9D160022C5}" type="pres">
      <dgm:prSet presAssocID="{30A11FBE-7AE7-944C-85A5-E2078411E57A}" presName="composite" presStyleCnt="0"/>
      <dgm:spPr/>
    </dgm:pt>
    <dgm:pt modelId="{28BCE577-98B9-1545-ACC5-F0D18AFD2BF1}" type="pres">
      <dgm:prSet presAssocID="{30A11FBE-7AE7-944C-85A5-E2078411E57A}" presName="par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B96FB0E4-3766-3E4B-A755-5324C61C909B}" type="pres">
      <dgm:prSet presAssocID="{30A11FBE-7AE7-944C-85A5-E2078411E57A}" presName="parSh" presStyleLbl="node1" presStyleIdx="1" presStyleCnt="4"/>
      <dgm:spPr/>
    </dgm:pt>
    <dgm:pt modelId="{C89F9B86-7051-D049-98CE-84DB7CBDDAD5}" type="pres">
      <dgm:prSet presAssocID="{30A11FBE-7AE7-944C-85A5-E2078411E57A}" presName="desTx" presStyleLbl="fgAcc1" presStyleIdx="1" presStyleCnt="4" custScaleX="117998" custLinFactNeighborX="-814" custLinFactNeighborY="30955">
        <dgm:presLayoutVars>
          <dgm:bulletEnabled val="1"/>
        </dgm:presLayoutVars>
      </dgm:prSet>
      <dgm:spPr/>
    </dgm:pt>
    <dgm:pt modelId="{BAADD305-151B-8543-81CB-8BD1A63CBEC3}" type="pres">
      <dgm:prSet presAssocID="{F071E2D7-B70D-3645-9893-2D247F800EAF}" presName="sibTrans" presStyleLbl="sibTrans2D1" presStyleIdx="1" presStyleCnt="3"/>
      <dgm:spPr/>
    </dgm:pt>
    <dgm:pt modelId="{4B945CB1-05D4-D940-BF8B-A7E20B0B6A7A}" type="pres">
      <dgm:prSet presAssocID="{F071E2D7-B70D-3645-9893-2D247F800EAF}" presName="connTx" presStyleLbl="sibTrans2D1" presStyleIdx="1" presStyleCnt="3"/>
      <dgm:spPr/>
    </dgm:pt>
    <dgm:pt modelId="{110979C4-434D-2B49-A28A-FD8B365CFF5F}" type="pres">
      <dgm:prSet presAssocID="{25E41743-E1FE-4B4B-AC0D-2695DFF9A1FD}" presName="composite" presStyleCnt="0"/>
      <dgm:spPr/>
    </dgm:pt>
    <dgm:pt modelId="{FF294995-A3EE-A744-9218-B7DEC8970BF5}" type="pres">
      <dgm:prSet presAssocID="{25E41743-E1FE-4B4B-AC0D-2695DFF9A1FD}" presName="par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CFFF052C-857C-EB4A-93B3-155C7B72CF4E}" type="pres">
      <dgm:prSet presAssocID="{25E41743-E1FE-4B4B-AC0D-2695DFF9A1FD}" presName="parSh" presStyleLbl="node1" presStyleIdx="2" presStyleCnt="4"/>
      <dgm:spPr/>
    </dgm:pt>
    <dgm:pt modelId="{73E3BC15-F947-1A48-BF83-3F713C332AB1}" type="pres">
      <dgm:prSet presAssocID="{25E41743-E1FE-4B4B-AC0D-2695DFF9A1FD}" presName="desTx" presStyleLbl="fgAcc1" presStyleIdx="2" presStyleCnt="4" custScaleX="118457" custLinFactNeighborX="-407" custLinFactNeighborY="30083">
        <dgm:presLayoutVars>
          <dgm:bulletEnabled val="1"/>
        </dgm:presLayoutVars>
      </dgm:prSet>
      <dgm:spPr/>
    </dgm:pt>
    <dgm:pt modelId="{082C405B-38D6-3B43-8031-C691A2813A9F}" type="pres">
      <dgm:prSet presAssocID="{9EAD7375-C3F4-1849-8150-BCB16B13E565}" presName="sibTrans" presStyleLbl="sibTrans2D1" presStyleIdx="2" presStyleCnt="3"/>
      <dgm:spPr/>
    </dgm:pt>
    <dgm:pt modelId="{36EF30B8-A939-5E4D-A2B3-440D8C1079FA}" type="pres">
      <dgm:prSet presAssocID="{9EAD7375-C3F4-1849-8150-BCB16B13E565}" presName="connTx" presStyleLbl="sibTrans2D1" presStyleIdx="2" presStyleCnt="3"/>
      <dgm:spPr/>
    </dgm:pt>
    <dgm:pt modelId="{7567AD2D-F308-EC4E-B93F-C59542FC0664}" type="pres">
      <dgm:prSet presAssocID="{2EF20486-19FE-0B45-9698-932012EE5A27}" presName="composite" presStyleCnt="0"/>
      <dgm:spPr/>
    </dgm:pt>
    <dgm:pt modelId="{B7005D6A-8F85-E443-AA02-984623F3DB51}" type="pres">
      <dgm:prSet presAssocID="{2EF20486-19FE-0B45-9698-932012EE5A27}" presName="par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3A30177-1630-8F4B-A3BE-99F6AFC8FCFC}" type="pres">
      <dgm:prSet presAssocID="{2EF20486-19FE-0B45-9698-932012EE5A27}" presName="parSh" presStyleLbl="node1" presStyleIdx="3" presStyleCnt="4"/>
      <dgm:spPr/>
    </dgm:pt>
    <dgm:pt modelId="{1B37B2A9-0BD1-EA43-BAB4-19BE6B483CA7}" type="pres">
      <dgm:prSet presAssocID="{2EF20486-19FE-0B45-9698-932012EE5A27}" presName="desTx" presStyleLbl="fgAcc1" presStyleIdx="3" presStyleCnt="4" custScaleX="117633" custLinFactNeighborX="-407" custLinFactNeighborY="29647">
        <dgm:presLayoutVars>
          <dgm:bulletEnabled val="1"/>
        </dgm:presLayoutVars>
      </dgm:prSet>
      <dgm:spPr/>
    </dgm:pt>
  </dgm:ptLst>
  <dgm:cxnLst>
    <dgm:cxn modelId="{DBA6B404-4FC3-6E46-9806-93BA52C8288F}" srcId="{2EF20486-19FE-0B45-9698-932012EE5A27}" destId="{E44F9565-BADB-A049-BFF5-976CF6127D63}" srcOrd="0" destOrd="0" parTransId="{FE4C676D-548A-3C4F-88BF-63E6C11314B1}" sibTransId="{F015E396-4233-B34B-9FB4-3217FD035C73}"/>
    <dgm:cxn modelId="{14E5DB18-FEA1-9443-A347-7F30F0F66493}" type="presOf" srcId="{25E41743-E1FE-4B4B-AC0D-2695DFF9A1FD}" destId="{FF294995-A3EE-A744-9218-B7DEC8970BF5}" srcOrd="0" destOrd="0" presId="urn:microsoft.com/office/officeart/2005/8/layout/process3"/>
    <dgm:cxn modelId="{2EA2B821-A6CF-E749-BECB-F9CFC9DC0E7B}" srcId="{30A11FBE-7AE7-944C-85A5-E2078411E57A}" destId="{61C639C9-9108-944B-9D51-46142C098EDB}" srcOrd="2" destOrd="0" parTransId="{45EDEC1A-CB0F-5E4E-9DE1-B017C2F6B4F6}" sibTransId="{3295970C-F150-034D-9B34-C6AC16FD7B40}"/>
    <dgm:cxn modelId="{F5A52122-5EFE-814B-9F57-9CA64E2044B3}" srcId="{FE69DE1D-758A-E643-82F4-9BB858159563}" destId="{024BA986-7994-8741-AD2C-83D9CFB32F35}" srcOrd="2" destOrd="0" parTransId="{43D4F952-6D67-B04A-94D7-BF76BE573DC1}" sibTransId="{71A7E11B-16FC-504E-8FB2-0286AD40D7ED}"/>
    <dgm:cxn modelId="{71710B27-E0AD-F54D-9BCD-13E868DD0C9E}" type="presOf" srcId="{6D7B2EFA-0B97-B04A-9FCC-BA77EE13E46E}" destId="{73E3BC15-F947-1A48-BF83-3F713C332AB1}" srcOrd="0" destOrd="1" presId="urn:microsoft.com/office/officeart/2005/8/layout/process3"/>
    <dgm:cxn modelId="{3B5C522B-AD7F-9E43-BEDB-892B2BDC58D1}" srcId="{97CC0984-3507-934D-A55A-555706051FF8}" destId="{FE69DE1D-758A-E643-82F4-9BB858159563}" srcOrd="0" destOrd="0" parTransId="{66C738CB-AFF5-4B4D-A447-046B498ECB98}" sibTransId="{891B4CBB-231F-554B-B2A2-D104A9959207}"/>
    <dgm:cxn modelId="{5AA6383C-FC1C-934B-93FA-F628596212DA}" srcId="{25E41743-E1FE-4B4B-AC0D-2695DFF9A1FD}" destId="{B21F4F55-CF8E-3448-87F9-ABC3929D7B45}" srcOrd="0" destOrd="0" parTransId="{CC0A451D-B024-3644-B676-C187CF926C8B}" sibTransId="{F1ACE22B-4CC8-3E44-BC30-8A85EB8F69FE}"/>
    <dgm:cxn modelId="{B491CB41-C488-304D-9DAA-6B1192ECD042}" type="presOf" srcId="{3C6915E7-18A1-814C-BCBF-54D0A8554DA3}" destId="{1B37B2A9-0BD1-EA43-BAB4-19BE6B483CA7}" srcOrd="0" destOrd="3" presId="urn:microsoft.com/office/officeart/2005/8/layout/process3"/>
    <dgm:cxn modelId="{63FDBE47-6352-E944-940A-AF3887FB32E4}" srcId="{97CC0984-3507-934D-A55A-555706051FF8}" destId="{2EF20486-19FE-0B45-9698-932012EE5A27}" srcOrd="3" destOrd="0" parTransId="{A3D3477B-83AB-EC41-B3A3-B6CA55AF8ED9}" sibTransId="{F9BA782E-0017-8240-8CF5-4CA2D28EB797}"/>
    <dgm:cxn modelId="{AA7AE149-EF20-0B49-B7AC-D7BAE96D2894}" type="presOf" srcId="{271BFE77-101F-6D43-A577-6F0E65D31E70}" destId="{C89F9B86-7051-D049-98CE-84DB7CBDDAD5}" srcOrd="0" destOrd="3" presId="urn:microsoft.com/office/officeart/2005/8/layout/process3"/>
    <dgm:cxn modelId="{9899574A-F4E8-1D46-9EFC-8E6B77452345}" type="presOf" srcId="{61C639C9-9108-944B-9D51-46142C098EDB}" destId="{C89F9B86-7051-D049-98CE-84DB7CBDDAD5}" srcOrd="0" destOrd="2" presId="urn:microsoft.com/office/officeart/2005/8/layout/process3"/>
    <dgm:cxn modelId="{5C2DCD4F-A5E8-7D4C-9AB2-897963DD53BE}" srcId="{25E41743-E1FE-4B4B-AC0D-2695DFF9A1FD}" destId="{6D7B2EFA-0B97-B04A-9FCC-BA77EE13E46E}" srcOrd="1" destOrd="0" parTransId="{20FA6A4C-94F5-594B-93E0-6D16B6ED3E8A}" sibTransId="{CB9E7E88-F6E0-4642-9BBF-37D5A2C98CF6}"/>
    <dgm:cxn modelId="{15E6C05A-DF22-0A4A-A5B8-AC0CB97A2D72}" type="presOf" srcId="{25E41743-E1FE-4B4B-AC0D-2695DFF9A1FD}" destId="{CFFF052C-857C-EB4A-93B3-155C7B72CF4E}" srcOrd="1" destOrd="0" presId="urn:microsoft.com/office/officeart/2005/8/layout/process3"/>
    <dgm:cxn modelId="{99BFDA61-59BD-2D4E-9E6E-925CD6425FF3}" srcId="{30A11FBE-7AE7-944C-85A5-E2078411E57A}" destId="{A9075AD1-F847-2E44-9A9C-E1AE9FF907E0}" srcOrd="1" destOrd="0" parTransId="{E113AD72-BB40-CF4A-8498-34840CB32545}" sibTransId="{CA7EDFA1-49F1-9243-9D42-B31F7AACE7F0}"/>
    <dgm:cxn modelId="{B39D2C6F-7DF5-8649-A829-CFC17CDFC013}" type="presOf" srcId="{30A11FBE-7AE7-944C-85A5-E2078411E57A}" destId="{28BCE577-98B9-1545-ACC5-F0D18AFD2BF1}" srcOrd="0" destOrd="0" presId="urn:microsoft.com/office/officeart/2005/8/layout/process3"/>
    <dgm:cxn modelId="{6FC63470-C242-D94C-85A9-486FF26B9FC0}" srcId="{2EF20486-19FE-0B45-9698-932012EE5A27}" destId="{3C6915E7-18A1-814C-BCBF-54D0A8554DA3}" srcOrd="3" destOrd="0" parTransId="{8DB0E692-2351-B041-93BE-C15B0ED61A00}" sibTransId="{4918A975-BFBB-9E49-B134-953CA4DF71D9}"/>
    <dgm:cxn modelId="{9150BF74-661E-0046-AC6B-F21C149CAC86}" type="presOf" srcId="{2291E38B-F4B6-6142-9C52-BBE89C2275D3}" destId="{C89F9B86-7051-D049-98CE-84DB7CBDDAD5}" srcOrd="0" destOrd="0" presId="urn:microsoft.com/office/officeart/2005/8/layout/process3"/>
    <dgm:cxn modelId="{BA57B27C-70CF-444A-9747-46390BB8896E}" type="presOf" srcId="{A9075AD1-F847-2E44-9A9C-E1AE9FF907E0}" destId="{C89F9B86-7051-D049-98CE-84DB7CBDDAD5}" srcOrd="0" destOrd="1" presId="urn:microsoft.com/office/officeart/2005/8/layout/process3"/>
    <dgm:cxn modelId="{DC24D57E-D4AF-B84F-A2BA-4062E1FA1E13}" type="presOf" srcId="{B21F4F55-CF8E-3448-87F9-ABC3929D7B45}" destId="{73E3BC15-F947-1A48-BF83-3F713C332AB1}" srcOrd="0" destOrd="0" presId="urn:microsoft.com/office/officeart/2005/8/layout/process3"/>
    <dgm:cxn modelId="{689A807F-2A7C-E14C-8605-828A2EC8C49A}" type="presOf" srcId="{2EF20486-19FE-0B45-9698-932012EE5A27}" destId="{B7005D6A-8F85-E443-AA02-984623F3DB51}" srcOrd="0" destOrd="0" presId="urn:microsoft.com/office/officeart/2005/8/layout/process3"/>
    <dgm:cxn modelId="{48A71280-8FEA-2E4B-84B9-BC1DA475727D}" srcId="{97CC0984-3507-934D-A55A-555706051FF8}" destId="{25E41743-E1FE-4B4B-AC0D-2695DFF9A1FD}" srcOrd="2" destOrd="0" parTransId="{9EEB8606-E91E-8741-99B7-7C1451CA1733}" sibTransId="{9EAD7375-C3F4-1849-8150-BCB16B13E565}"/>
    <dgm:cxn modelId="{AA4E2F86-B2D0-5A4E-9761-D2B9BB50B5FA}" srcId="{FE69DE1D-758A-E643-82F4-9BB858159563}" destId="{22AEC83E-4B81-0E4B-853F-D989CB319C3A}" srcOrd="1" destOrd="0" parTransId="{79111D8D-4A82-D74A-BD54-430D666D88DD}" sibTransId="{694145E2-6E8C-E34C-ABDB-CFE2E2C41629}"/>
    <dgm:cxn modelId="{A3CF268A-845F-6249-99FC-D423FEBBECD6}" srcId="{30A11FBE-7AE7-944C-85A5-E2078411E57A}" destId="{271BFE77-101F-6D43-A577-6F0E65D31E70}" srcOrd="3" destOrd="0" parTransId="{605A9073-41C5-7645-920F-27644847BBD6}" sibTransId="{2D0CF57B-B913-8E4A-B82A-53624E9A2A8D}"/>
    <dgm:cxn modelId="{EBA0768C-A0B1-834B-9392-AF87C05F387A}" type="presOf" srcId="{891B4CBB-231F-554B-B2A2-D104A9959207}" destId="{4578D594-1B2B-F74F-AB1C-D1249F0F6C5B}" srcOrd="0" destOrd="0" presId="urn:microsoft.com/office/officeart/2005/8/layout/process3"/>
    <dgm:cxn modelId="{7F3F2795-F7E0-414B-BDBB-24473E19ED57}" srcId="{FE69DE1D-758A-E643-82F4-9BB858159563}" destId="{DCDFD00A-E5A8-1244-BF18-B22DF114E55C}" srcOrd="0" destOrd="0" parTransId="{500A3F51-08E1-1E42-A214-1B791157C84D}" sibTransId="{F80C329B-1EA4-1949-8C49-7A9E33029366}"/>
    <dgm:cxn modelId="{CEEE2296-A9F3-C04B-816D-267D6C02BBF2}" type="presOf" srcId="{F071E2D7-B70D-3645-9893-2D247F800EAF}" destId="{4B945CB1-05D4-D940-BF8B-A7E20B0B6A7A}" srcOrd="1" destOrd="0" presId="urn:microsoft.com/office/officeart/2005/8/layout/process3"/>
    <dgm:cxn modelId="{EAC5D99E-618C-8741-B765-AC156B32E216}" srcId="{97CC0984-3507-934D-A55A-555706051FF8}" destId="{30A11FBE-7AE7-944C-85A5-E2078411E57A}" srcOrd="1" destOrd="0" parTransId="{FA3DD77C-F27C-C044-AACE-8F8BAE33F522}" sibTransId="{F071E2D7-B70D-3645-9893-2D247F800EAF}"/>
    <dgm:cxn modelId="{5CABF89E-F01E-194A-AF75-0B257DE20268}" srcId="{2EF20486-19FE-0B45-9698-932012EE5A27}" destId="{689DAF2D-B00D-0241-BF34-C87773501AA9}" srcOrd="1" destOrd="0" parTransId="{8AF8587D-EFC5-5842-A960-1178636F65E7}" sibTransId="{286D5491-C77C-A64F-8031-67D0AE88BC18}"/>
    <dgm:cxn modelId="{6A31F4A0-C98D-734B-8F7E-BB94D1430DFE}" type="presOf" srcId="{024BA986-7994-8741-AD2C-83D9CFB32F35}" destId="{4F013623-BABA-0F4C-B160-EB0EC9485C09}" srcOrd="0" destOrd="2" presId="urn:microsoft.com/office/officeart/2005/8/layout/process3"/>
    <dgm:cxn modelId="{60D230A6-494A-714B-8E9D-F9D529B57948}" type="presOf" srcId="{E0D76815-9EAE-CA41-8E85-779AD79C2B71}" destId="{73E3BC15-F947-1A48-BF83-3F713C332AB1}" srcOrd="0" destOrd="2" presId="urn:microsoft.com/office/officeart/2005/8/layout/process3"/>
    <dgm:cxn modelId="{331497A8-78D4-AB4C-BA76-3AB3E95D4487}" type="presOf" srcId="{891B4CBB-231F-554B-B2A2-D104A9959207}" destId="{50BE70CD-A098-2843-988B-5D196FF31B7E}" srcOrd="1" destOrd="0" presId="urn:microsoft.com/office/officeart/2005/8/layout/process3"/>
    <dgm:cxn modelId="{39B04CC1-4432-F54E-AA16-ADDFBD1B788B}" type="presOf" srcId="{F071E2D7-B70D-3645-9893-2D247F800EAF}" destId="{BAADD305-151B-8543-81CB-8BD1A63CBEC3}" srcOrd="0" destOrd="0" presId="urn:microsoft.com/office/officeart/2005/8/layout/process3"/>
    <dgm:cxn modelId="{7B8B9EC1-6BCD-854C-8185-D58915D23600}" type="presOf" srcId="{FE69DE1D-758A-E643-82F4-9BB858159563}" destId="{9B4357BC-E270-9A47-B08D-E63CB58C8A77}" srcOrd="1" destOrd="0" presId="urn:microsoft.com/office/officeart/2005/8/layout/process3"/>
    <dgm:cxn modelId="{FB8434CA-3805-C14E-A3DC-A9B2452F0976}" type="presOf" srcId="{2EF20486-19FE-0B45-9698-932012EE5A27}" destId="{13A30177-1630-8F4B-A3BE-99F6AFC8FCFC}" srcOrd="1" destOrd="0" presId="urn:microsoft.com/office/officeart/2005/8/layout/process3"/>
    <dgm:cxn modelId="{F562B1CA-6566-584F-A293-37BBC0F13F78}" type="presOf" srcId="{689DAF2D-B00D-0241-BF34-C87773501AA9}" destId="{1B37B2A9-0BD1-EA43-BAB4-19BE6B483CA7}" srcOrd="0" destOrd="1" presId="urn:microsoft.com/office/officeart/2005/8/layout/process3"/>
    <dgm:cxn modelId="{6698D8CB-DC0A-AD46-933C-4DAF08DF1E06}" type="presOf" srcId="{97CC0984-3507-934D-A55A-555706051FF8}" destId="{2529C92D-A9A3-044E-9FA5-E20DE9C8E4F0}" srcOrd="0" destOrd="0" presId="urn:microsoft.com/office/officeart/2005/8/layout/process3"/>
    <dgm:cxn modelId="{482CBBCC-0C20-D943-8216-567E27DF6855}" srcId="{FE69DE1D-758A-E643-82F4-9BB858159563}" destId="{6381E473-A772-5746-AFD9-F5805C26880D}" srcOrd="3" destOrd="0" parTransId="{D4382AE4-0CBF-8748-85D6-43084E416DA3}" sibTransId="{90757F65-4935-3C40-AB8B-8C2EBF6CE763}"/>
    <dgm:cxn modelId="{5AF338D5-836D-9847-9219-39D5A4AB0CFC}" type="presOf" srcId="{30A11FBE-7AE7-944C-85A5-E2078411E57A}" destId="{B96FB0E4-3766-3E4B-A755-5324C61C909B}" srcOrd="1" destOrd="0" presId="urn:microsoft.com/office/officeart/2005/8/layout/process3"/>
    <dgm:cxn modelId="{39E9E7D5-F0BA-2940-B09C-258226F3A91B}" type="presOf" srcId="{9EAD7375-C3F4-1849-8150-BCB16B13E565}" destId="{36EF30B8-A939-5E4D-A2B3-440D8C1079FA}" srcOrd="1" destOrd="0" presId="urn:microsoft.com/office/officeart/2005/8/layout/process3"/>
    <dgm:cxn modelId="{235EB6D7-E013-0147-9CA3-F81B465BAD1A}" srcId="{30A11FBE-7AE7-944C-85A5-E2078411E57A}" destId="{2291E38B-F4B6-6142-9C52-BBE89C2275D3}" srcOrd="0" destOrd="0" parTransId="{90B2B642-D587-F24C-B13D-4D3AB1AEB061}" sibTransId="{671CE3D6-697E-C142-B269-26D4F54DB1B1}"/>
    <dgm:cxn modelId="{C9C73DD9-BD03-214C-B450-6A2AF671C753}" type="presOf" srcId="{FE69DE1D-758A-E643-82F4-9BB858159563}" destId="{E0090892-BEF9-2B45-B72B-7A56F44480BE}" srcOrd="0" destOrd="0" presId="urn:microsoft.com/office/officeart/2005/8/layout/process3"/>
    <dgm:cxn modelId="{CA79C7D9-C25C-4D4E-A552-9464CA2ACD5C}" srcId="{2EF20486-19FE-0B45-9698-932012EE5A27}" destId="{DD1EE1B3-C7B2-294E-914B-287379B28452}" srcOrd="2" destOrd="0" parTransId="{B04815D0-6294-AB40-B15C-D9651123CAED}" sibTransId="{562ECD14-BCA3-444D-8A6D-C515406E9CB0}"/>
    <dgm:cxn modelId="{A2B067DD-D343-BE45-BA92-CA279D8A6C29}" type="presOf" srcId="{22AEC83E-4B81-0E4B-853F-D989CB319C3A}" destId="{4F013623-BABA-0F4C-B160-EB0EC9485C09}" srcOrd="0" destOrd="1" presId="urn:microsoft.com/office/officeart/2005/8/layout/process3"/>
    <dgm:cxn modelId="{DF76C0E0-C727-974F-96F9-A1190C28A7F8}" type="presOf" srcId="{6381E473-A772-5746-AFD9-F5805C26880D}" destId="{4F013623-BABA-0F4C-B160-EB0EC9485C09}" srcOrd="0" destOrd="3" presId="urn:microsoft.com/office/officeart/2005/8/layout/process3"/>
    <dgm:cxn modelId="{61D988EC-9450-D342-A8F3-9C1CAD660E87}" type="presOf" srcId="{9EAD7375-C3F4-1849-8150-BCB16B13E565}" destId="{082C405B-38D6-3B43-8031-C691A2813A9F}" srcOrd="0" destOrd="0" presId="urn:microsoft.com/office/officeart/2005/8/layout/process3"/>
    <dgm:cxn modelId="{534FDBF1-016D-ED46-A481-942ABD1445ED}" type="presOf" srcId="{DCDFD00A-E5A8-1244-BF18-B22DF114E55C}" destId="{4F013623-BABA-0F4C-B160-EB0EC9485C09}" srcOrd="0" destOrd="0" presId="urn:microsoft.com/office/officeart/2005/8/layout/process3"/>
    <dgm:cxn modelId="{85FFDDF4-B999-EB4C-8233-79AEC469A541}" srcId="{25E41743-E1FE-4B4B-AC0D-2695DFF9A1FD}" destId="{E0D76815-9EAE-CA41-8E85-779AD79C2B71}" srcOrd="2" destOrd="0" parTransId="{1239F08D-187B-DD4F-821E-E104E80E575B}" sibTransId="{E315B72F-77FF-854C-B5DB-61E3C0378A54}"/>
    <dgm:cxn modelId="{0FE6EEF4-F32F-3E4F-AA67-59A9B9005AE0}" type="presOf" srcId="{E44F9565-BADB-A049-BFF5-976CF6127D63}" destId="{1B37B2A9-0BD1-EA43-BAB4-19BE6B483CA7}" srcOrd="0" destOrd="0" presId="urn:microsoft.com/office/officeart/2005/8/layout/process3"/>
    <dgm:cxn modelId="{B08893FE-78D6-2549-9B24-9AD0C73E544D}" type="presOf" srcId="{DD1EE1B3-C7B2-294E-914B-287379B28452}" destId="{1B37B2A9-0BD1-EA43-BAB4-19BE6B483CA7}" srcOrd="0" destOrd="2" presId="urn:microsoft.com/office/officeart/2005/8/layout/process3"/>
    <dgm:cxn modelId="{6B3953CA-E1CE-334D-BF61-5F14AB2C431B}" type="presParOf" srcId="{2529C92D-A9A3-044E-9FA5-E20DE9C8E4F0}" destId="{E5239823-68C5-D443-89D2-65A34C66227F}" srcOrd="0" destOrd="0" presId="urn:microsoft.com/office/officeart/2005/8/layout/process3"/>
    <dgm:cxn modelId="{F31B91DD-0312-F24A-BF13-836C74B9A8DD}" type="presParOf" srcId="{E5239823-68C5-D443-89D2-65A34C66227F}" destId="{E0090892-BEF9-2B45-B72B-7A56F44480BE}" srcOrd="0" destOrd="0" presId="urn:microsoft.com/office/officeart/2005/8/layout/process3"/>
    <dgm:cxn modelId="{BAC5C1A4-2753-294C-ADFB-422B24774AB9}" type="presParOf" srcId="{E5239823-68C5-D443-89D2-65A34C66227F}" destId="{9B4357BC-E270-9A47-B08D-E63CB58C8A77}" srcOrd="1" destOrd="0" presId="urn:microsoft.com/office/officeart/2005/8/layout/process3"/>
    <dgm:cxn modelId="{DAE9C35E-3DA3-3F41-A15A-FEE4EC61E664}" type="presParOf" srcId="{E5239823-68C5-D443-89D2-65A34C66227F}" destId="{4F013623-BABA-0F4C-B160-EB0EC9485C09}" srcOrd="2" destOrd="0" presId="urn:microsoft.com/office/officeart/2005/8/layout/process3"/>
    <dgm:cxn modelId="{302718B7-8B94-3D47-A7E3-3C056DCE123A}" type="presParOf" srcId="{2529C92D-A9A3-044E-9FA5-E20DE9C8E4F0}" destId="{4578D594-1B2B-F74F-AB1C-D1249F0F6C5B}" srcOrd="1" destOrd="0" presId="urn:microsoft.com/office/officeart/2005/8/layout/process3"/>
    <dgm:cxn modelId="{625FB2A0-71A3-C441-A23A-3AC008423F79}" type="presParOf" srcId="{4578D594-1B2B-F74F-AB1C-D1249F0F6C5B}" destId="{50BE70CD-A098-2843-988B-5D196FF31B7E}" srcOrd="0" destOrd="0" presId="urn:microsoft.com/office/officeart/2005/8/layout/process3"/>
    <dgm:cxn modelId="{B9EBB662-7BB2-6B42-8D07-AEA625023607}" type="presParOf" srcId="{2529C92D-A9A3-044E-9FA5-E20DE9C8E4F0}" destId="{CAEA99CB-41C0-A445-A795-0D9D160022C5}" srcOrd="2" destOrd="0" presId="urn:microsoft.com/office/officeart/2005/8/layout/process3"/>
    <dgm:cxn modelId="{8AC0CBEC-BF35-EF4F-9023-F0E2A67D9CC2}" type="presParOf" srcId="{CAEA99CB-41C0-A445-A795-0D9D160022C5}" destId="{28BCE577-98B9-1545-ACC5-F0D18AFD2BF1}" srcOrd="0" destOrd="0" presId="urn:microsoft.com/office/officeart/2005/8/layout/process3"/>
    <dgm:cxn modelId="{CAD7E0DA-C835-014D-8D15-40EA7F380157}" type="presParOf" srcId="{CAEA99CB-41C0-A445-A795-0D9D160022C5}" destId="{B96FB0E4-3766-3E4B-A755-5324C61C909B}" srcOrd="1" destOrd="0" presId="urn:microsoft.com/office/officeart/2005/8/layout/process3"/>
    <dgm:cxn modelId="{92428B71-E842-5C4A-84CE-91EA53D466A6}" type="presParOf" srcId="{CAEA99CB-41C0-A445-A795-0D9D160022C5}" destId="{C89F9B86-7051-D049-98CE-84DB7CBDDAD5}" srcOrd="2" destOrd="0" presId="urn:microsoft.com/office/officeart/2005/8/layout/process3"/>
    <dgm:cxn modelId="{4FE0F167-D2B0-CB44-898A-1BF54A57ACF6}" type="presParOf" srcId="{2529C92D-A9A3-044E-9FA5-E20DE9C8E4F0}" destId="{BAADD305-151B-8543-81CB-8BD1A63CBEC3}" srcOrd="3" destOrd="0" presId="urn:microsoft.com/office/officeart/2005/8/layout/process3"/>
    <dgm:cxn modelId="{26E774C2-1128-FD44-B840-DC90E923FBE3}" type="presParOf" srcId="{BAADD305-151B-8543-81CB-8BD1A63CBEC3}" destId="{4B945CB1-05D4-D940-BF8B-A7E20B0B6A7A}" srcOrd="0" destOrd="0" presId="urn:microsoft.com/office/officeart/2005/8/layout/process3"/>
    <dgm:cxn modelId="{38E5D76C-6DAA-5146-B131-CEBA0021B762}" type="presParOf" srcId="{2529C92D-A9A3-044E-9FA5-E20DE9C8E4F0}" destId="{110979C4-434D-2B49-A28A-FD8B365CFF5F}" srcOrd="4" destOrd="0" presId="urn:microsoft.com/office/officeart/2005/8/layout/process3"/>
    <dgm:cxn modelId="{322F9996-4879-8047-A80C-6B7B6977D1B5}" type="presParOf" srcId="{110979C4-434D-2B49-A28A-FD8B365CFF5F}" destId="{FF294995-A3EE-A744-9218-B7DEC8970BF5}" srcOrd="0" destOrd="0" presId="urn:microsoft.com/office/officeart/2005/8/layout/process3"/>
    <dgm:cxn modelId="{CFAD9ACF-409C-2748-92C1-E4A107A12656}" type="presParOf" srcId="{110979C4-434D-2B49-A28A-FD8B365CFF5F}" destId="{CFFF052C-857C-EB4A-93B3-155C7B72CF4E}" srcOrd="1" destOrd="0" presId="urn:microsoft.com/office/officeart/2005/8/layout/process3"/>
    <dgm:cxn modelId="{1EF13500-305A-914C-BE8A-5D690DB6DD34}" type="presParOf" srcId="{110979C4-434D-2B49-A28A-FD8B365CFF5F}" destId="{73E3BC15-F947-1A48-BF83-3F713C332AB1}" srcOrd="2" destOrd="0" presId="urn:microsoft.com/office/officeart/2005/8/layout/process3"/>
    <dgm:cxn modelId="{E79617A0-612A-6341-AFAD-6FB67A35EC3D}" type="presParOf" srcId="{2529C92D-A9A3-044E-9FA5-E20DE9C8E4F0}" destId="{082C405B-38D6-3B43-8031-C691A2813A9F}" srcOrd="5" destOrd="0" presId="urn:microsoft.com/office/officeart/2005/8/layout/process3"/>
    <dgm:cxn modelId="{6707C224-A327-3643-BA2A-A2267F9A50E3}" type="presParOf" srcId="{082C405B-38D6-3B43-8031-C691A2813A9F}" destId="{36EF30B8-A939-5E4D-A2B3-440D8C1079FA}" srcOrd="0" destOrd="0" presId="urn:microsoft.com/office/officeart/2005/8/layout/process3"/>
    <dgm:cxn modelId="{246F0F3F-9D55-384D-8EA4-65DC089EFEAF}" type="presParOf" srcId="{2529C92D-A9A3-044E-9FA5-E20DE9C8E4F0}" destId="{7567AD2D-F308-EC4E-B93F-C59542FC0664}" srcOrd="6" destOrd="0" presId="urn:microsoft.com/office/officeart/2005/8/layout/process3"/>
    <dgm:cxn modelId="{60278F1C-2106-C948-9467-D3CD3F962C45}" type="presParOf" srcId="{7567AD2D-F308-EC4E-B93F-C59542FC0664}" destId="{B7005D6A-8F85-E443-AA02-984623F3DB51}" srcOrd="0" destOrd="0" presId="urn:microsoft.com/office/officeart/2005/8/layout/process3"/>
    <dgm:cxn modelId="{58531153-DA7D-6947-BB9B-05524F2C730C}" type="presParOf" srcId="{7567AD2D-F308-EC4E-B93F-C59542FC0664}" destId="{13A30177-1630-8F4B-A3BE-99F6AFC8FCFC}" srcOrd="1" destOrd="0" presId="urn:microsoft.com/office/officeart/2005/8/layout/process3"/>
    <dgm:cxn modelId="{3B287B3B-9200-9140-A412-F71AB872D7F1}" type="presParOf" srcId="{7567AD2D-F308-EC4E-B93F-C59542FC0664}" destId="{1B37B2A9-0BD1-EA43-BAB4-19BE6B483CA7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4357BC-E270-9A47-B08D-E63CB58C8A77}">
      <dsp:nvSpPr>
        <dsp:cNvPr id="0" name=""/>
        <dsp:cNvSpPr/>
      </dsp:nvSpPr>
      <dsp:spPr>
        <a:xfrm>
          <a:off x="702" y="998672"/>
          <a:ext cx="1794119" cy="10603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Knowledge Extraction</a:t>
          </a:r>
        </a:p>
      </dsp:txBody>
      <dsp:txXfrm>
        <a:off x="702" y="998672"/>
        <a:ext cx="1794119" cy="706921"/>
      </dsp:txXfrm>
    </dsp:sp>
    <dsp:sp modelId="{4F013623-BABA-0F4C-B160-EB0EC9485C09}">
      <dsp:nvSpPr>
        <dsp:cNvPr id="0" name=""/>
        <dsp:cNvSpPr/>
      </dsp:nvSpPr>
      <dsp:spPr>
        <a:xfrm>
          <a:off x="208496" y="2540977"/>
          <a:ext cx="2142932" cy="27144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Data extraction (NLP, Web)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Wrapper induction (DB, DM-Data mining)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WebTables</a:t>
          </a:r>
          <a:r>
            <a:rPr lang="en-US" sz="1600" kern="1200" dirty="0"/>
            <a:t> (DB)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Text mining (DM)</a:t>
          </a:r>
        </a:p>
      </dsp:txBody>
      <dsp:txXfrm>
        <a:off x="271260" y="2603741"/>
        <a:ext cx="2017404" cy="2588872"/>
      </dsp:txXfrm>
    </dsp:sp>
    <dsp:sp modelId="{4578D594-1B2B-F74F-AB1C-D1249F0F6C5B}">
      <dsp:nvSpPr>
        <dsp:cNvPr id="0" name=""/>
        <dsp:cNvSpPr/>
      </dsp:nvSpPr>
      <dsp:spPr>
        <a:xfrm>
          <a:off x="2110405" y="1128791"/>
          <a:ext cx="669037" cy="4466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2110405" y="1218128"/>
        <a:ext cx="535032" cy="268009"/>
      </dsp:txXfrm>
    </dsp:sp>
    <dsp:sp modelId="{B96FB0E4-3766-3E4B-A755-5324C61C909B}">
      <dsp:nvSpPr>
        <dsp:cNvPr id="0" name=""/>
        <dsp:cNvSpPr/>
      </dsp:nvSpPr>
      <dsp:spPr>
        <a:xfrm>
          <a:off x="3057156" y="998672"/>
          <a:ext cx="1794119" cy="10603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Knowledge Alignment</a:t>
          </a:r>
        </a:p>
      </dsp:txBody>
      <dsp:txXfrm>
        <a:off x="3057156" y="998672"/>
        <a:ext cx="1794119" cy="706921"/>
      </dsp:txXfrm>
    </dsp:sp>
    <dsp:sp modelId="{C89F9B86-7051-D049-98CE-84DB7CBDDAD5}">
      <dsp:nvSpPr>
        <dsp:cNvPr id="0" name=""/>
        <dsp:cNvSpPr/>
      </dsp:nvSpPr>
      <dsp:spPr>
        <a:xfrm>
          <a:off x="3248569" y="2545836"/>
          <a:ext cx="2117025" cy="27144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Entity linkage (DB, DM)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Schema mapping (DB)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Ontology alignment (Semantic web, DM)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Universal schema (NLP)</a:t>
          </a:r>
        </a:p>
      </dsp:txBody>
      <dsp:txXfrm>
        <a:off x="3310575" y="2607842"/>
        <a:ext cx="1993013" cy="2590388"/>
      </dsp:txXfrm>
    </dsp:sp>
    <dsp:sp modelId="{BAADD305-151B-8543-81CB-8BD1A63CBEC3}">
      <dsp:nvSpPr>
        <dsp:cNvPr id="0" name=""/>
        <dsp:cNvSpPr/>
      </dsp:nvSpPr>
      <dsp:spPr>
        <a:xfrm>
          <a:off x="5163621" y="1128791"/>
          <a:ext cx="662171" cy="4466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5163621" y="1218128"/>
        <a:ext cx="528166" cy="268009"/>
      </dsp:txXfrm>
    </dsp:sp>
    <dsp:sp modelId="{CFFF052C-857C-EB4A-93B3-155C7B72CF4E}">
      <dsp:nvSpPr>
        <dsp:cNvPr id="0" name=""/>
        <dsp:cNvSpPr/>
      </dsp:nvSpPr>
      <dsp:spPr>
        <a:xfrm>
          <a:off x="6100657" y="998672"/>
          <a:ext cx="1794119" cy="10603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Knowledge Cleaning</a:t>
          </a:r>
        </a:p>
      </dsp:txBody>
      <dsp:txXfrm>
        <a:off x="6100657" y="998672"/>
        <a:ext cx="1794119" cy="706921"/>
      </dsp:txXfrm>
    </dsp:sp>
    <dsp:sp modelId="{73E3BC15-F947-1A48-BF83-3F713C332AB1}">
      <dsp:nvSpPr>
        <dsp:cNvPr id="0" name=""/>
        <dsp:cNvSpPr/>
      </dsp:nvSpPr>
      <dsp:spPr>
        <a:xfrm>
          <a:off x="6295254" y="2522167"/>
          <a:ext cx="2125260" cy="27144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Data cleaning (DB)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Anomaly detection (ML, DM)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Knowledge fusion (DB, DM)</a:t>
          </a:r>
        </a:p>
      </dsp:txBody>
      <dsp:txXfrm>
        <a:off x="6357501" y="2584414"/>
        <a:ext cx="2000766" cy="2589906"/>
      </dsp:txXfrm>
    </dsp:sp>
    <dsp:sp modelId="{082C405B-38D6-3B43-8031-C691A2813A9F}">
      <dsp:nvSpPr>
        <dsp:cNvPr id="0" name=""/>
        <dsp:cNvSpPr/>
      </dsp:nvSpPr>
      <dsp:spPr>
        <a:xfrm>
          <a:off x="8208151" y="1128791"/>
          <a:ext cx="664354" cy="4466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8208151" y="1218128"/>
        <a:ext cx="530349" cy="268009"/>
      </dsp:txXfrm>
    </dsp:sp>
    <dsp:sp modelId="{13A30177-1630-8F4B-A3BE-99F6AFC8FCFC}">
      <dsp:nvSpPr>
        <dsp:cNvPr id="0" name=""/>
        <dsp:cNvSpPr/>
      </dsp:nvSpPr>
      <dsp:spPr>
        <a:xfrm>
          <a:off x="9148275" y="998672"/>
          <a:ext cx="1794119" cy="10603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Knowledge Mining / KG-based Search &amp; QA</a:t>
          </a:r>
        </a:p>
      </dsp:txBody>
      <dsp:txXfrm>
        <a:off x="9148275" y="998672"/>
        <a:ext cx="1794119" cy="706921"/>
      </dsp:txXfrm>
    </dsp:sp>
    <dsp:sp modelId="{1B37B2A9-0BD1-EA43-BAB4-19BE6B483CA7}">
      <dsp:nvSpPr>
        <dsp:cNvPr id="0" name=""/>
        <dsp:cNvSpPr/>
      </dsp:nvSpPr>
      <dsp:spPr>
        <a:xfrm>
          <a:off x="9350264" y="2510332"/>
          <a:ext cx="2110476" cy="27144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Graph mining (DM)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Knowledge embedding (DM)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Search (Search, NLP)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QA (NLP)</a:t>
          </a:r>
        </a:p>
      </dsp:txBody>
      <dsp:txXfrm>
        <a:off x="9412078" y="2572146"/>
        <a:ext cx="1986848" cy="25907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7BB650-5196-C244-98CD-F6B6E2F41834}" type="datetimeFigureOut">
              <a:rPr lang="en-US" smtClean="0"/>
              <a:t>6/1/20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C6515-17C3-4D45-8337-A908509BE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3506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A8A197-3317-C441-A71D-F9AB87CA08D2}" type="datetimeFigureOut">
              <a:rPr lang="en-US" smtClean="0"/>
              <a:t>6/1/20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F78C78-90AE-DE40-8ACF-CB904B45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353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789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2673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Entity ID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1712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688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6/1/20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6/1/20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6/1/20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6/1/20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6/1/20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6/1/20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6/1/20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6/1/20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6/1/20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6/1/20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6/1/20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6/1/20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AC11E-6D4A-B545-BB7A-FF04A9CD98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0236" y="758952"/>
            <a:ext cx="9343623" cy="3087778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/>
              <a:t>Knowledge Graph and Machine Learning: A Natural Synergy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FBA797-ADFF-5840-9080-B10BF382D1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Xin Luna Dong, Amazon</a:t>
            </a:r>
          </a:p>
          <a:p>
            <a:pPr algn="ctr"/>
            <a:r>
              <a:rPr lang="en-US" dirty="0"/>
              <a:t>5/2020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700843-C1F5-1E4C-8783-AF73D7CE9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805" y="5432620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978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 Graph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74164" y="1900237"/>
            <a:ext cx="9881516" cy="4486275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2400" dirty="0"/>
              <a:t>Mission: To answer any question about products and related knowledge in the world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3602" y="2697308"/>
            <a:ext cx="5791200" cy="8509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6273" y="3883348"/>
            <a:ext cx="3904810" cy="22488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2023" y="4036799"/>
            <a:ext cx="2709942" cy="20953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557CC8F-623D-374E-A57E-477333E882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795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 Graph vs. Knowledge Graph</a:t>
            </a:r>
          </a:p>
        </p:txBody>
      </p:sp>
      <p:sp>
        <p:nvSpPr>
          <p:cNvPr id="5" name="Oval 4"/>
          <p:cNvSpPr/>
          <p:nvPr/>
        </p:nvSpPr>
        <p:spPr>
          <a:xfrm>
            <a:off x="485775" y="2771775"/>
            <a:ext cx="2714625" cy="2714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Generic KG</a:t>
            </a:r>
          </a:p>
          <a:p>
            <a:pPr algn="ctr"/>
            <a:endParaRPr lang="en-US" sz="2800" dirty="0"/>
          </a:p>
          <a:p>
            <a:pPr algn="ctr"/>
            <a:endParaRPr lang="en-US" sz="2800" dirty="0"/>
          </a:p>
        </p:txBody>
      </p:sp>
      <p:sp>
        <p:nvSpPr>
          <p:cNvPr id="6" name="Oval 5"/>
          <p:cNvSpPr/>
          <p:nvPr/>
        </p:nvSpPr>
        <p:spPr>
          <a:xfrm>
            <a:off x="1857375" y="4243388"/>
            <a:ext cx="900113" cy="90011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PG</a:t>
            </a:r>
          </a:p>
        </p:txBody>
      </p:sp>
      <p:sp>
        <p:nvSpPr>
          <p:cNvPr id="7" name="Oval 6"/>
          <p:cNvSpPr/>
          <p:nvPr/>
        </p:nvSpPr>
        <p:spPr>
          <a:xfrm>
            <a:off x="3738562" y="2771775"/>
            <a:ext cx="2714625" cy="2714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Generic KG</a:t>
            </a:r>
          </a:p>
          <a:p>
            <a:pPr algn="ctr"/>
            <a:endParaRPr lang="en-US" sz="2800" dirty="0"/>
          </a:p>
          <a:p>
            <a:pPr algn="ctr"/>
            <a:endParaRPr lang="en-US" sz="2800" dirty="0"/>
          </a:p>
          <a:p>
            <a:pPr algn="ctr"/>
            <a:endParaRPr lang="en-US" sz="2800" dirty="0"/>
          </a:p>
          <a:p>
            <a:pPr algn="ctr"/>
            <a:endParaRPr lang="en-US" sz="2800" dirty="0"/>
          </a:p>
        </p:txBody>
      </p:sp>
      <p:sp>
        <p:nvSpPr>
          <p:cNvPr id="8" name="Oval 7"/>
          <p:cNvSpPr/>
          <p:nvPr/>
        </p:nvSpPr>
        <p:spPr>
          <a:xfrm>
            <a:off x="4200528" y="3533782"/>
            <a:ext cx="1881187" cy="188118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PG</a:t>
            </a:r>
          </a:p>
        </p:txBody>
      </p:sp>
      <p:sp>
        <p:nvSpPr>
          <p:cNvPr id="9" name="Oval 8"/>
          <p:cNvSpPr/>
          <p:nvPr/>
        </p:nvSpPr>
        <p:spPr>
          <a:xfrm>
            <a:off x="6991349" y="2704887"/>
            <a:ext cx="2714625" cy="2714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Generic KG</a:t>
            </a:r>
          </a:p>
          <a:p>
            <a:pPr algn="ctr"/>
            <a:endParaRPr lang="en-US" sz="2800" dirty="0"/>
          </a:p>
          <a:p>
            <a:pPr algn="ctr"/>
            <a:endParaRPr lang="en-US" sz="2800" dirty="0"/>
          </a:p>
          <a:p>
            <a:pPr algn="ctr"/>
            <a:endParaRPr lang="en-US" sz="2800" dirty="0"/>
          </a:p>
          <a:p>
            <a:pPr algn="ctr"/>
            <a:endParaRPr lang="en-US" sz="2800" dirty="0"/>
          </a:p>
        </p:txBody>
      </p:sp>
      <p:sp>
        <p:nvSpPr>
          <p:cNvPr id="10" name="Oval 9"/>
          <p:cNvSpPr/>
          <p:nvPr/>
        </p:nvSpPr>
        <p:spPr>
          <a:xfrm>
            <a:off x="7600950" y="3533782"/>
            <a:ext cx="4471987" cy="272414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PG</a:t>
            </a:r>
          </a:p>
        </p:txBody>
      </p:sp>
      <p:sp>
        <p:nvSpPr>
          <p:cNvPr id="11" name="Oval 10"/>
          <p:cNvSpPr/>
          <p:nvPr/>
        </p:nvSpPr>
        <p:spPr>
          <a:xfrm>
            <a:off x="6991349" y="2700344"/>
            <a:ext cx="2714625" cy="271462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568813" y="2173905"/>
            <a:ext cx="548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(A)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66847" y="2173905"/>
            <a:ext cx="5373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(B)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74387" y="2185007"/>
            <a:ext cx="548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(C)</a:t>
            </a:r>
          </a:p>
        </p:txBody>
      </p:sp>
    </p:spTree>
    <p:extLst>
      <p:ext uri="{BB962C8B-B14F-4D97-AF65-F5344CB8AC3E}">
        <p14:creationId xmlns:p14="http://schemas.microsoft.com/office/powerpoint/2010/main" val="275432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3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Knowledge Graph Example for 2 Songs</a:t>
            </a:r>
          </a:p>
        </p:txBody>
      </p:sp>
      <p:cxnSp>
        <p:nvCxnSpPr>
          <p:cNvPr id="97" name="Straight Connector 96"/>
          <p:cNvCxnSpPr>
            <a:cxnSpLocks/>
            <a:stCxn id="115" idx="7"/>
          </p:cNvCxnSpPr>
          <p:nvPr/>
        </p:nvCxnSpPr>
        <p:spPr>
          <a:xfrm flipV="1">
            <a:off x="7498804" y="2121716"/>
            <a:ext cx="1449566" cy="2727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>
            <a:off x="5104418" y="3409930"/>
            <a:ext cx="1724335" cy="6445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 Box 23"/>
          <p:cNvSpPr txBox="1"/>
          <p:nvPr/>
        </p:nvSpPr>
        <p:spPr>
          <a:xfrm>
            <a:off x="5733248" y="3409930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artist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11" name="Oval 110"/>
          <p:cNvSpPr/>
          <p:nvPr/>
        </p:nvSpPr>
        <p:spPr>
          <a:xfrm>
            <a:off x="1249922" y="3119990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12" name="Oval 111"/>
          <p:cNvSpPr/>
          <p:nvPr/>
        </p:nvSpPr>
        <p:spPr>
          <a:xfrm>
            <a:off x="4312558" y="2932696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13" name="Oval 112"/>
          <p:cNvSpPr/>
          <p:nvPr/>
        </p:nvSpPr>
        <p:spPr>
          <a:xfrm>
            <a:off x="4312558" y="4459848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4" name="Oval 113"/>
          <p:cNvSpPr/>
          <p:nvPr/>
        </p:nvSpPr>
        <p:spPr>
          <a:xfrm>
            <a:off x="6827879" y="3565032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5" name="Oval 114"/>
          <p:cNvSpPr/>
          <p:nvPr/>
        </p:nvSpPr>
        <p:spPr>
          <a:xfrm>
            <a:off x="6827879" y="2276497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6" name="Oval 115"/>
          <p:cNvSpPr/>
          <p:nvPr/>
        </p:nvSpPr>
        <p:spPr>
          <a:xfrm>
            <a:off x="6827879" y="4853567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7" name="Text Box 6"/>
          <p:cNvSpPr txBox="1"/>
          <p:nvPr/>
        </p:nvSpPr>
        <p:spPr>
          <a:xfrm>
            <a:off x="4312558" y="318324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mid345</a:t>
            </a:r>
          </a:p>
        </p:txBody>
      </p:sp>
      <p:sp>
        <p:nvSpPr>
          <p:cNvPr id="118" name="Text Box 7"/>
          <p:cNvSpPr txBox="1"/>
          <p:nvPr/>
        </p:nvSpPr>
        <p:spPr>
          <a:xfrm>
            <a:off x="4312558" y="4722328"/>
            <a:ext cx="938005" cy="433091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mid346</a:t>
            </a:r>
          </a:p>
        </p:txBody>
      </p:sp>
      <p:sp>
        <p:nvSpPr>
          <p:cNvPr id="119" name="Text Box 8"/>
          <p:cNvSpPr txBox="1"/>
          <p:nvPr/>
        </p:nvSpPr>
        <p:spPr>
          <a:xfrm>
            <a:off x="6827879" y="251511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mid127</a:t>
            </a:r>
          </a:p>
        </p:txBody>
      </p:sp>
      <p:sp>
        <p:nvSpPr>
          <p:cNvPr id="120" name="Text Box 9"/>
          <p:cNvSpPr txBox="1"/>
          <p:nvPr/>
        </p:nvSpPr>
        <p:spPr>
          <a:xfrm>
            <a:off x="6827879" y="5104116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mid129</a:t>
            </a:r>
          </a:p>
        </p:txBody>
      </p:sp>
      <p:sp>
        <p:nvSpPr>
          <p:cNvPr id="121" name="Text Box 10"/>
          <p:cNvSpPr txBox="1"/>
          <p:nvPr/>
        </p:nvSpPr>
        <p:spPr>
          <a:xfrm>
            <a:off x="6827879" y="381558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mid128</a:t>
            </a:r>
          </a:p>
        </p:txBody>
      </p:sp>
      <p:cxnSp>
        <p:nvCxnSpPr>
          <p:cNvPr id="122" name="Straight Connector 121"/>
          <p:cNvCxnSpPr/>
          <p:nvPr/>
        </p:nvCxnSpPr>
        <p:spPr>
          <a:xfrm flipV="1">
            <a:off x="5104418" y="2765663"/>
            <a:ext cx="1729283" cy="6442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flipV="1">
            <a:off x="7619739" y="2706009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V="1">
            <a:off x="7619739" y="5342733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 flipV="1">
            <a:off x="7619739" y="3970683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3369312" y="3409930"/>
            <a:ext cx="93713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3369312" y="4853567"/>
            <a:ext cx="944119" cy="775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 Box 20"/>
          <p:cNvSpPr txBox="1"/>
          <p:nvPr/>
        </p:nvSpPr>
        <p:spPr>
          <a:xfrm>
            <a:off x="5733248" y="2610562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genre</a:t>
            </a:r>
          </a:p>
        </p:txBody>
      </p:sp>
      <p:sp>
        <p:nvSpPr>
          <p:cNvPr id="129" name="Text Box 21"/>
          <p:cNvSpPr txBox="1"/>
          <p:nvPr/>
        </p:nvSpPr>
        <p:spPr>
          <a:xfrm>
            <a:off x="5564394" y="5175701"/>
            <a:ext cx="1106859" cy="300359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30" name="Freeform 129"/>
          <p:cNvSpPr/>
          <p:nvPr/>
        </p:nvSpPr>
        <p:spPr>
          <a:xfrm>
            <a:off x="5104418" y="4054198"/>
            <a:ext cx="1724043" cy="802650"/>
          </a:xfrm>
          <a:custGeom>
            <a:avLst/>
            <a:gdLst>
              <a:gd name="connsiteX0" fmla="*/ 0 w 1126067"/>
              <a:gd name="connsiteY0" fmla="*/ 630007 h 630007"/>
              <a:gd name="connsiteX1" fmla="*/ 389467 w 1126067"/>
              <a:gd name="connsiteY1" fmla="*/ 79674 h 630007"/>
              <a:gd name="connsiteX2" fmla="*/ 1126067 w 1126067"/>
              <a:gd name="connsiteY2" fmla="*/ 3474 h 630007"/>
              <a:gd name="connsiteX3" fmla="*/ 1126067 w 1126067"/>
              <a:gd name="connsiteY3" fmla="*/ 3474 h 63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67" h="630007">
                <a:moveTo>
                  <a:pt x="0" y="630007"/>
                </a:moveTo>
                <a:cubicBezTo>
                  <a:pt x="100894" y="407051"/>
                  <a:pt x="201789" y="184096"/>
                  <a:pt x="389467" y="79674"/>
                </a:cubicBezTo>
                <a:cubicBezTo>
                  <a:pt x="577145" y="-24748"/>
                  <a:pt x="1126067" y="3474"/>
                  <a:pt x="1126067" y="3474"/>
                </a:cubicBezTo>
                <a:lnTo>
                  <a:pt x="1126067" y="3474"/>
                </a:ln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31" name="Freeform 130"/>
          <p:cNvSpPr/>
          <p:nvPr/>
        </p:nvSpPr>
        <p:spPr>
          <a:xfrm flipH="1" flipV="1">
            <a:off x="5104418" y="4054198"/>
            <a:ext cx="1724043" cy="777595"/>
          </a:xfrm>
          <a:custGeom>
            <a:avLst/>
            <a:gdLst>
              <a:gd name="connsiteX0" fmla="*/ 0 w 1126067"/>
              <a:gd name="connsiteY0" fmla="*/ 630007 h 630007"/>
              <a:gd name="connsiteX1" fmla="*/ 389467 w 1126067"/>
              <a:gd name="connsiteY1" fmla="*/ 79674 h 630007"/>
              <a:gd name="connsiteX2" fmla="*/ 1126067 w 1126067"/>
              <a:gd name="connsiteY2" fmla="*/ 3474 h 630007"/>
              <a:gd name="connsiteX3" fmla="*/ 1126067 w 1126067"/>
              <a:gd name="connsiteY3" fmla="*/ 3474 h 63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67" h="630007">
                <a:moveTo>
                  <a:pt x="0" y="630007"/>
                </a:moveTo>
                <a:cubicBezTo>
                  <a:pt x="100894" y="407051"/>
                  <a:pt x="201789" y="184096"/>
                  <a:pt x="389467" y="79674"/>
                </a:cubicBezTo>
                <a:cubicBezTo>
                  <a:pt x="577145" y="-24748"/>
                  <a:pt x="1126067" y="3474"/>
                  <a:pt x="1126067" y="3474"/>
                </a:cubicBezTo>
                <a:lnTo>
                  <a:pt x="1126067" y="3474"/>
                </a:ln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32" name="Text Box 29"/>
          <p:cNvSpPr txBox="1"/>
          <p:nvPr/>
        </p:nvSpPr>
        <p:spPr>
          <a:xfrm>
            <a:off x="5295294" y="4373801"/>
            <a:ext cx="1451433" cy="25263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en-US" dirty="0" err="1">
                <a:ea typeface="宋体" charset="-122"/>
                <a:cs typeface="Times New Roman" charset="0"/>
              </a:rPr>
              <a:t>song_writer</a:t>
            </a:r>
            <a:endParaRPr lang="en-US" dirty="0">
              <a:ea typeface="宋体" charset="-122"/>
              <a:cs typeface="Times New Roman" charset="0"/>
            </a:endParaRPr>
          </a:p>
        </p:txBody>
      </p:sp>
      <p:sp>
        <p:nvSpPr>
          <p:cNvPr id="133" name="Text Box 30"/>
          <p:cNvSpPr txBox="1"/>
          <p:nvPr/>
        </p:nvSpPr>
        <p:spPr>
          <a:xfrm>
            <a:off x="3532342" y="3087796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34" name="Text Box 31"/>
          <p:cNvSpPr txBox="1"/>
          <p:nvPr/>
        </p:nvSpPr>
        <p:spPr>
          <a:xfrm>
            <a:off x="7934154" y="5020599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5" name="Text Box 32"/>
          <p:cNvSpPr txBox="1"/>
          <p:nvPr/>
        </p:nvSpPr>
        <p:spPr>
          <a:xfrm>
            <a:off x="7934154" y="3649697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6" name="Text Box 33"/>
          <p:cNvSpPr txBox="1"/>
          <p:nvPr/>
        </p:nvSpPr>
        <p:spPr>
          <a:xfrm>
            <a:off x="7922510" y="237194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7" name="Text Box 34"/>
          <p:cNvSpPr txBox="1"/>
          <p:nvPr/>
        </p:nvSpPr>
        <p:spPr>
          <a:xfrm>
            <a:off x="3532341" y="493106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38" name="Text Box 35"/>
          <p:cNvSpPr txBox="1"/>
          <p:nvPr/>
        </p:nvSpPr>
        <p:spPr>
          <a:xfrm>
            <a:off x="1625600" y="3242898"/>
            <a:ext cx="1505862" cy="28194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“Shake it off”</a:t>
            </a:r>
          </a:p>
        </p:txBody>
      </p:sp>
      <p:sp>
        <p:nvSpPr>
          <p:cNvPr id="139" name="Oval 138"/>
          <p:cNvSpPr/>
          <p:nvPr/>
        </p:nvSpPr>
        <p:spPr>
          <a:xfrm>
            <a:off x="1249922" y="4587487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0" name="Text Box 38"/>
          <p:cNvSpPr txBox="1"/>
          <p:nvPr/>
        </p:nvSpPr>
        <p:spPr>
          <a:xfrm>
            <a:off x="1620999" y="4686554"/>
            <a:ext cx="1421564" cy="32682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“Love Story”</a:t>
            </a:r>
          </a:p>
        </p:txBody>
      </p:sp>
      <p:sp>
        <p:nvSpPr>
          <p:cNvPr id="141" name="Oval 140"/>
          <p:cNvSpPr/>
          <p:nvPr/>
        </p:nvSpPr>
        <p:spPr>
          <a:xfrm>
            <a:off x="8877399" y="3013513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2" name="Text Box 40"/>
          <p:cNvSpPr txBox="1"/>
          <p:nvPr/>
        </p:nvSpPr>
        <p:spPr>
          <a:xfrm>
            <a:off x="9029891" y="3136398"/>
            <a:ext cx="1886547" cy="55838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>
                <a:effectLst/>
                <a:ea typeface="宋体" charset="-122"/>
                <a:cs typeface="Times New Roman" charset="0"/>
              </a:rPr>
              <a:t>“Taylor Alison Swift”</a:t>
            </a:r>
          </a:p>
        </p:txBody>
      </p:sp>
      <p:sp>
        <p:nvSpPr>
          <p:cNvPr id="143" name="Oval 142"/>
          <p:cNvSpPr/>
          <p:nvPr/>
        </p:nvSpPr>
        <p:spPr>
          <a:xfrm>
            <a:off x="8877399" y="3692672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4" name="Text Box 42"/>
          <p:cNvSpPr txBox="1"/>
          <p:nvPr/>
        </p:nvSpPr>
        <p:spPr>
          <a:xfrm>
            <a:off x="9221465" y="3783555"/>
            <a:ext cx="1553445" cy="367064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“Taylor Swift”</a:t>
            </a:r>
          </a:p>
        </p:txBody>
      </p:sp>
      <p:sp>
        <p:nvSpPr>
          <p:cNvPr id="145" name="Oval 144"/>
          <p:cNvSpPr/>
          <p:nvPr/>
        </p:nvSpPr>
        <p:spPr>
          <a:xfrm>
            <a:off x="8877399" y="5037220"/>
            <a:ext cx="2114442" cy="60506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6" name="Text Box 44"/>
          <p:cNvSpPr txBox="1"/>
          <p:nvPr/>
        </p:nvSpPr>
        <p:spPr>
          <a:xfrm>
            <a:off x="9208657" y="5158917"/>
            <a:ext cx="1579060" cy="35333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“Country pop”</a:t>
            </a:r>
          </a:p>
        </p:txBody>
      </p:sp>
      <p:cxnSp>
        <p:nvCxnSpPr>
          <p:cNvPr id="106" name="Straight Connector 105"/>
          <p:cNvCxnSpPr/>
          <p:nvPr/>
        </p:nvCxnSpPr>
        <p:spPr>
          <a:xfrm>
            <a:off x="5104418" y="4853567"/>
            <a:ext cx="1728992" cy="48290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 Box 24"/>
          <p:cNvSpPr txBox="1"/>
          <p:nvPr/>
        </p:nvSpPr>
        <p:spPr>
          <a:xfrm>
            <a:off x="5220058" y="3824081"/>
            <a:ext cx="800952" cy="313782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artist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03" name="Oval 102"/>
          <p:cNvSpPr/>
          <p:nvPr/>
        </p:nvSpPr>
        <p:spPr>
          <a:xfrm>
            <a:off x="8877624" y="2427875"/>
            <a:ext cx="2114441" cy="55005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04" name="Text Box 49"/>
          <p:cNvSpPr txBox="1"/>
          <p:nvPr/>
        </p:nvSpPr>
        <p:spPr>
          <a:xfrm>
            <a:off x="9272064" y="2527628"/>
            <a:ext cx="1452246" cy="55838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“Dance-pop”</a:t>
            </a:r>
          </a:p>
        </p:txBody>
      </p:sp>
      <p:sp>
        <p:nvSpPr>
          <p:cNvPr id="99" name="Oval 98"/>
          <p:cNvSpPr/>
          <p:nvPr/>
        </p:nvSpPr>
        <p:spPr>
          <a:xfrm>
            <a:off x="8873504" y="1841176"/>
            <a:ext cx="2113630" cy="54932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00" name="Text Box 40"/>
          <p:cNvSpPr txBox="1"/>
          <p:nvPr/>
        </p:nvSpPr>
        <p:spPr>
          <a:xfrm>
            <a:off x="9619294" y="1966935"/>
            <a:ext cx="1297743" cy="558058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“Pop”</a:t>
            </a:r>
          </a:p>
        </p:txBody>
      </p:sp>
      <p:sp>
        <p:nvSpPr>
          <p:cNvPr id="101" name="Text Box 33"/>
          <p:cNvSpPr txBox="1"/>
          <p:nvPr/>
        </p:nvSpPr>
        <p:spPr>
          <a:xfrm>
            <a:off x="7847996" y="1957261"/>
            <a:ext cx="937983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53" name="Text Box 33"/>
          <p:cNvSpPr txBox="1"/>
          <p:nvPr/>
        </p:nvSpPr>
        <p:spPr>
          <a:xfrm>
            <a:off x="7780657" y="3199128"/>
            <a:ext cx="937983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54" name="Oval 153"/>
          <p:cNvSpPr/>
          <p:nvPr/>
        </p:nvSpPr>
        <p:spPr>
          <a:xfrm>
            <a:off x="8877402" y="4370010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 </a:t>
            </a:r>
            <a:r>
              <a:rPr lang="en-US" dirty="0">
                <a:solidFill>
                  <a:schemeClr val="tx1"/>
                </a:solidFill>
                <a:ea typeface="宋体" charset="-122"/>
                <a:cs typeface="Times New Roman" charset="0"/>
              </a:rPr>
              <a:t>12/13/1989</a:t>
            </a:r>
            <a:endParaRPr lang="en-US" dirty="0"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155" name="Straight Connector 154"/>
          <p:cNvCxnSpPr>
            <a:cxnSpLocks/>
            <a:stCxn id="114" idx="5"/>
            <a:endCxn id="154" idx="2"/>
          </p:cNvCxnSpPr>
          <p:nvPr/>
        </p:nvCxnSpPr>
        <p:spPr>
          <a:xfrm>
            <a:off x="7498804" y="4252428"/>
            <a:ext cx="1378598" cy="3926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 Box 32"/>
          <p:cNvSpPr txBox="1"/>
          <p:nvPr/>
        </p:nvSpPr>
        <p:spPr>
          <a:xfrm>
            <a:off x="7599353" y="4463620"/>
            <a:ext cx="1362548" cy="344839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 err="1">
                <a:ea typeface="宋体" charset="-122"/>
                <a:cs typeface="Times New Roman" charset="0"/>
              </a:rPr>
              <a:t>birth_date</a:t>
            </a:r>
            <a:endParaRPr lang="en-US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1249922" y="3788790"/>
            <a:ext cx="2114442" cy="55005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ysClr val="windowText" lastClr="000000"/>
                </a:solidFill>
                <a:ea typeface="宋体" charset="-122"/>
                <a:cs typeface="Times New Roman" charset="0"/>
              </a:rPr>
              <a:t>Recording</a:t>
            </a:r>
            <a:endParaRPr lang="en-US" sz="1400" dirty="0">
              <a:solidFill>
                <a:sysClr val="windowText" lastClr="000000"/>
              </a:solidFill>
              <a:ea typeface="宋体" charset="-122"/>
              <a:cs typeface="Times New Roman" charset="0"/>
            </a:endParaRPr>
          </a:p>
        </p:txBody>
      </p:sp>
      <p:cxnSp>
        <p:nvCxnSpPr>
          <p:cNvPr id="56" name="Straight Connector 55"/>
          <p:cNvCxnSpPr>
            <a:stCxn id="55" idx="6"/>
            <a:endCxn id="112" idx="3"/>
          </p:cNvCxnSpPr>
          <p:nvPr/>
        </p:nvCxnSpPr>
        <p:spPr>
          <a:xfrm flipV="1">
            <a:off x="3364364" y="3620092"/>
            <a:ext cx="1063307" cy="44372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 Box 30"/>
          <p:cNvSpPr txBox="1"/>
          <p:nvPr/>
        </p:nvSpPr>
        <p:spPr>
          <a:xfrm>
            <a:off x="3709123" y="381458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type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61" name="Straight Connector 60"/>
          <p:cNvCxnSpPr>
            <a:stCxn id="55" idx="6"/>
            <a:endCxn id="113" idx="1"/>
          </p:cNvCxnSpPr>
          <p:nvPr/>
        </p:nvCxnSpPr>
        <p:spPr>
          <a:xfrm>
            <a:off x="3364364" y="4063818"/>
            <a:ext cx="1063307" cy="51396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 Box 30"/>
          <p:cNvSpPr txBox="1"/>
          <p:nvPr/>
        </p:nvSpPr>
        <p:spPr>
          <a:xfrm>
            <a:off x="3704408" y="4361745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type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8873098" y="5735543"/>
            <a:ext cx="2114442" cy="51945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solidFill>
                  <a:sysClr val="windowText" lastClr="000000"/>
                </a:solidFill>
                <a:ea typeface="宋体" charset="-122"/>
                <a:cs typeface="Times New Roman" charset="0"/>
              </a:rPr>
              <a:t>Genre</a:t>
            </a:r>
            <a:endParaRPr lang="en-US" sz="1400" dirty="0">
              <a:solidFill>
                <a:sysClr val="windowText" lastClr="000000"/>
              </a:solidFill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66" name="Straight Connector 65"/>
          <p:cNvCxnSpPr>
            <a:cxnSpLocks/>
            <a:stCxn id="116" idx="5"/>
            <a:endCxn id="65" idx="2"/>
          </p:cNvCxnSpPr>
          <p:nvPr/>
        </p:nvCxnSpPr>
        <p:spPr>
          <a:xfrm>
            <a:off x="7498804" y="5540963"/>
            <a:ext cx="1374294" cy="4543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 Box 31"/>
          <p:cNvSpPr txBox="1"/>
          <p:nvPr/>
        </p:nvSpPr>
        <p:spPr>
          <a:xfrm>
            <a:off x="7777092" y="5718078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type</a:t>
            </a:r>
          </a:p>
        </p:txBody>
      </p:sp>
      <p:sp>
        <p:nvSpPr>
          <p:cNvPr id="63" name="Rectangular Callout 62"/>
          <p:cNvSpPr/>
          <p:nvPr/>
        </p:nvSpPr>
        <p:spPr>
          <a:xfrm>
            <a:off x="202748" y="5409447"/>
            <a:ext cx="1531528" cy="471487"/>
          </a:xfrm>
          <a:prstGeom prst="wedgeRectCallout">
            <a:avLst>
              <a:gd name="adj1" fmla="val 56220"/>
              <a:gd name="adj2" fmla="val -2808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Entity type</a:t>
            </a:r>
          </a:p>
        </p:txBody>
      </p:sp>
      <p:sp>
        <p:nvSpPr>
          <p:cNvPr id="67" name="Rectangular Callout 66"/>
          <p:cNvSpPr/>
          <p:nvPr/>
        </p:nvSpPr>
        <p:spPr>
          <a:xfrm>
            <a:off x="2788822" y="1948393"/>
            <a:ext cx="1531528" cy="471487"/>
          </a:xfrm>
          <a:prstGeom prst="wedgeRectCallout">
            <a:avLst>
              <a:gd name="adj1" fmla="val 74002"/>
              <a:gd name="adj2" fmla="val 1560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Entity</a:t>
            </a:r>
          </a:p>
        </p:txBody>
      </p:sp>
      <p:sp>
        <p:nvSpPr>
          <p:cNvPr id="68" name="Rectangular Callout 67"/>
          <p:cNvSpPr/>
          <p:nvPr/>
        </p:nvSpPr>
        <p:spPr>
          <a:xfrm>
            <a:off x="3939813" y="5710806"/>
            <a:ext cx="1531528" cy="471487"/>
          </a:xfrm>
          <a:prstGeom prst="wedgeRectCallout">
            <a:avLst>
              <a:gd name="adj1" fmla="val 67358"/>
              <a:gd name="adj2" fmla="val -1937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Relationship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22FCBD2-C601-784A-84E9-F8DEB011D81C}"/>
              </a:ext>
            </a:extLst>
          </p:cNvPr>
          <p:cNvCxnSpPr>
            <a:cxnSpLocks/>
            <a:stCxn id="114" idx="7"/>
            <a:endCxn id="141" idx="2"/>
          </p:cNvCxnSpPr>
          <p:nvPr/>
        </p:nvCxnSpPr>
        <p:spPr>
          <a:xfrm flipV="1">
            <a:off x="7498804" y="3288541"/>
            <a:ext cx="1378595" cy="39443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 Box 20">
            <a:extLst>
              <a:ext uri="{FF2B5EF4-FFF2-40B4-BE49-F238E27FC236}">
                <a16:creationId xmlns:a16="http://schemas.microsoft.com/office/drawing/2014/main" id="{C18F46F0-E5B4-A04F-A6DC-3FA473845F8D}"/>
              </a:ext>
            </a:extLst>
          </p:cNvPr>
          <p:cNvSpPr txBox="1"/>
          <p:nvPr/>
        </p:nvSpPr>
        <p:spPr>
          <a:xfrm>
            <a:off x="5727136" y="5171972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genre</a:t>
            </a:r>
          </a:p>
        </p:txBody>
      </p:sp>
    </p:spTree>
    <p:extLst>
      <p:ext uri="{BB962C8B-B14F-4D97-AF65-F5344CB8AC3E}">
        <p14:creationId xmlns:p14="http://schemas.microsoft.com/office/powerpoint/2010/main" val="1363943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Product</a:t>
            </a:r>
            <a:r>
              <a:rPr lang="en-US" dirty="0"/>
              <a:t> </a:t>
            </a:r>
            <a:r>
              <a:rPr lang="en-US" b="1" dirty="0"/>
              <a:t>Graph</a:t>
            </a:r>
            <a:r>
              <a:rPr lang="en-US" dirty="0"/>
              <a:t> Example for 2 Songs</a:t>
            </a:r>
          </a:p>
        </p:txBody>
      </p:sp>
      <p:cxnSp>
        <p:nvCxnSpPr>
          <p:cNvPr id="97" name="Straight Connector 96"/>
          <p:cNvCxnSpPr>
            <a:stCxn id="115" idx="7"/>
          </p:cNvCxnSpPr>
          <p:nvPr/>
        </p:nvCxnSpPr>
        <p:spPr>
          <a:xfrm flipV="1">
            <a:off x="8413190" y="2121716"/>
            <a:ext cx="1449566" cy="2727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>
            <a:off x="6018804" y="3409930"/>
            <a:ext cx="1724335" cy="6445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 Box 23"/>
          <p:cNvSpPr txBox="1"/>
          <p:nvPr/>
        </p:nvSpPr>
        <p:spPr>
          <a:xfrm>
            <a:off x="6647634" y="3409930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artist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11" name="Oval 110"/>
          <p:cNvSpPr/>
          <p:nvPr/>
        </p:nvSpPr>
        <p:spPr>
          <a:xfrm>
            <a:off x="4562048" y="1958650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12" name="Oval 111"/>
          <p:cNvSpPr/>
          <p:nvPr/>
        </p:nvSpPr>
        <p:spPr>
          <a:xfrm>
            <a:off x="5226944" y="2932696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13" name="Oval 112"/>
          <p:cNvSpPr/>
          <p:nvPr/>
        </p:nvSpPr>
        <p:spPr>
          <a:xfrm>
            <a:off x="5226944" y="4459848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4" name="Oval 113"/>
          <p:cNvSpPr/>
          <p:nvPr/>
        </p:nvSpPr>
        <p:spPr>
          <a:xfrm>
            <a:off x="7742265" y="3565032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5" name="Oval 114"/>
          <p:cNvSpPr/>
          <p:nvPr/>
        </p:nvSpPr>
        <p:spPr>
          <a:xfrm>
            <a:off x="7742265" y="2276497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6" name="Oval 115"/>
          <p:cNvSpPr/>
          <p:nvPr/>
        </p:nvSpPr>
        <p:spPr>
          <a:xfrm>
            <a:off x="7742265" y="4853567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7" name="Text Box 6"/>
          <p:cNvSpPr txBox="1"/>
          <p:nvPr/>
        </p:nvSpPr>
        <p:spPr>
          <a:xfrm>
            <a:off x="5226944" y="318324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mid345</a:t>
            </a:r>
          </a:p>
        </p:txBody>
      </p:sp>
      <p:sp>
        <p:nvSpPr>
          <p:cNvPr id="118" name="Text Box 7"/>
          <p:cNvSpPr txBox="1"/>
          <p:nvPr/>
        </p:nvSpPr>
        <p:spPr>
          <a:xfrm>
            <a:off x="5226944" y="4722328"/>
            <a:ext cx="938005" cy="433091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mid346</a:t>
            </a:r>
          </a:p>
        </p:txBody>
      </p:sp>
      <p:sp>
        <p:nvSpPr>
          <p:cNvPr id="119" name="Text Box 8"/>
          <p:cNvSpPr txBox="1"/>
          <p:nvPr/>
        </p:nvSpPr>
        <p:spPr>
          <a:xfrm>
            <a:off x="7742265" y="251511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mid127</a:t>
            </a:r>
          </a:p>
        </p:txBody>
      </p:sp>
      <p:sp>
        <p:nvSpPr>
          <p:cNvPr id="120" name="Text Box 9"/>
          <p:cNvSpPr txBox="1"/>
          <p:nvPr/>
        </p:nvSpPr>
        <p:spPr>
          <a:xfrm>
            <a:off x="7742265" y="5104116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mid129</a:t>
            </a:r>
          </a:p>
        </p:txBody>
      </p:sp>
      <p:sp>
        <p:nvSpPr>
          <p:cNvPr id="121" name="Text Box 10"/>
          <p:cNvSpPr txBox="1"/>
          <p:nvPr/>
        </p:nvSpPr>
        <p:spPr>
          <a:xfrm>
            <a:off x="7742265" y="381558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mid128</a:t>
            </a:r>
          </a:p>
        </p:txBody>
      </p:sp>
      <p:cxnSp>
        <p:nvCxnSpPr>
          <p:cNvPr id="122" name="Straight Connector 121"/>
          <p:cNvCxnSpPr/>
          <p:nvPr/>
        </p:nvCxnSpPr>
        <p:spPr>
          <a:xfrm flipV="1">
            <a:off x="6018804" y="2765663"/>
            <a:ext cx="1729283" cy="6442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flipV="1">
            <a:off x="8534125" y="2706009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V="1">
            <a:off x="8534125" y="5342733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 flipV="1">
            <a:off x="8534125" y="3970683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>
            <a:cxnSpLocks/>
            <a:stCxn id="111" idx="4"/>
            <a:endCxn id="112" idx="0"/>
          </p:cNvCxnSpPr>
          <p:nvPr/>
        </p:nvCxnSpPr>
        <p:spPr>
          <a:xfrm>
            <a:off x="5619269" y="2508705"/>
            <a:ext cx="694" cy="4239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>
            <a:cxnSpLocks/>
            <a:stCxn id="139" idx="0"/>
            <a:endCxn id="113" idx="4"/>
          </p:cNvCxnSpPr>
          <p:nvPr/>
        </p:nvCxnSpPr>
        <p:spPr>
          <a:xfrm flipV="1">
            <a:off x="5619963" y="5265183"/>
            <a:ext cx="0" cy="45289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 Box 20"/>
          <p:cNvSpPr txBox="1"/>
          <p:nvPr/>
        </p:nvSpPr>
        <p:spPr>
          <a:xfrm>
            <a:off x="6647634" y="2610562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genre</a:t>
            </a:r>
          </a:p>
        </p:txBody>
      </p:sp>
      <p:sp>
        <p:nvSpPr>
          <p:cNvPr id="129" name="Text Box 21"/>
          <p:cNvSpPr txBox="1"/>
          <p:nvPr/>
        </p:nvSpPr>
        <p:spPr>
          <a:xfrm>
            <a:off x="6478780" y="5175701"/>
            <a:ext cx="1106859" cy="300359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30" name="Freeform 129"/>
          <p:cNvSpPr/>
          <p:nvPr/>
        </p:nvSpPr>
        <p:spPr>
          <a:xfrm>
            <a:off x="6018804" y="4054198"/>
            <a:ext cx="1724043" cy="802650"/>
          </a:xfrm>
          <a:custGeom>
            <a:avLst/>
            <a:gdLst>
              <a:gd name="connsiteX0" fmla="*/ 0 w 1126067"/>
              <a:gd name="connsiteY0" fmla="*/ 630007 h 630007"/>
              <a:gd name="connsiteX1" fmla="*/ 389467 w 1126067"/>
              <a:gd name="connsiteY1" fmla="*/ 79674 h 630007"/>
              <a:gd name="connsiteX2" fmla="*/ 1126067 w 1126067"/>
              <a:gd name="connsiteY2" fmla="*/ 3474 h 630007"/>
              <a:gd name="connsiteX3" fmla="*/ 1126067 w 1126067"/>
              <a:gd name="connsiteY3" fmla="*/ 3474 h 63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67" h="630007">
                <a:moveTo>
                  <a:pt x="0" y="630007"/>
                </a:moveTo>
                <a:cubicBezTo>
                  <a:pt x="100894" y="407051"/>
                  <a:pt x="201789" y="184096"/>
                  <a:pt x="389467" y="79674"/>
                </a:cubicBezTo>
                <a:cubicBezTo>
                  <a:pt x="577145" y="-24748"/>
                  <a:pt x="1126067" y="3474"/>
                  <a:pt x="1126067" y="3474"/>
                </a:cubicBezTo>
                <a:lnTo>
                  <a:pt x="1126067" y="3474"/>
                </a:ln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31" name="Freeform 130"/>
          <p:cNvSpPr/>
          <p:nvPr/>
        </p:nvSpPr>
        <p:spPr>
          <a:xfrm flipH="1" flipV="1">
            <a:off x="6018804" y="4054198"/>
            <a:ext cx="1724043" cy="777595"/>
          </a:xfrm>
          <a:custGeom>
            <a:avLst/>
            <a:gdLst>
              <a:gd name="connsiteX0" fmla="*/ 0 w 1126067"/>
              <a:gd name="connsiteY0" fmla="*/ 630007 h 630007"/>
              <a:gd name="connsiteX1" fmla="*/ 389467 w 1126067"/>
              <a:gd name="connsiteY1" fmla="*/ 79674 h 630007"/>
              <a:gd name="connsiteX2" fmla="*/ 1126067 w 1126067"/>
              <a:gd name="connsiteY2" fmla="*/ 3474 h 630007"/>
              <a:gd name="connsiteX3" fmla="*/ 1126067 w 1126067"/>
              <a:gd name="connsiteY3" fmla="*/ 3474 h 63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67" h="630007">
                <a:moveTo>
                  <a:pt x="0" y="630007"/>
                </a:moveTo>
                <a:cubicBezTo>
                  <a:pt x="100894" y="407051"/>
                  <a:pt x="201789" y="184096"/>
                  <a:pt x="389467" y="79674"/>
                </a:cubicBezTo>
                <a:cubicBezTo>
                  <a:pt x="577145" y="-24748"/>
                  <a:pt x="1126067" y="3474"/>
                  <a:pt x="1126067" y="3474"/>
                </a:cubicBezTo>
                <a:lnTo>
                  <a:pt x="1126067" y="3474"/>
                </a:ln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32" name="Text Box 29"/>
          <p:cNvSpPr txBox="1"/>
          <p:nvPr/>
        </p:nvSpPr>
        <p:spPr>
          <a:xfrm>
            <a:off x="6137109" y="4388315"/>
            <a:ext cx="1451433" cy="25263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en-US" dirty="0" err="1">
                <a:ea typeface="宋体" charset="-122"/>
                <a:cs typeface="Times New Roman" charset="0"/>
              </a:rPr>
              <a:t>song_writer</a:t>
            </a:r>
            <a:endParaRPr lang="en-US" dirty="0">
              <a:ea typeface="宋体" charset="-122"/>
              <a:cs typeface="Times New Roman" charset="0"/>
            </a:endParaRPr>
          </a:p>
        </p:txBody>
      </p:sp>
      <p:sp>
        <p:nvSpPr>
          <p:cNvPr id="133" name="Text Box 30"/>
          <p:cNvSpPr txBox="1"/>
          <p:nvPr/>
        </p:nvSpPr>
        <p:spPr>
          <a:xfrm>
            <a:off x="4866853" y="255087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34" name="Text Box 31"/>
          <p:cNvSpPr txBox="1"/>
          <p:nvPr/>
        </p:nvSpPr>
        <p:spPr>
          <a:xfrm>
            <a:off x="8848540" y="5020599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5" name="Text Box 32"/>
          <p:cNvSpPr txBox="1"/>
          <p:nvPr/>
        </p:nvSpPr>
        <p:spPr>
          <a:xfrm>
            <a:off x="8848540" y="3649697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6" name="Text Box 33"/>
          <p:cNvSpPr txBox="1"/>
          <p:nvPr/>
        </p:nvSpPr>
        <p:spPr>
          <a:xfrm>
            <a:off x="8836896" y="237194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7" name="Text Box 34"/>
          <p:cNvSpPr txBox="1"/>
          <p:nvPr/>
        </p:nvSpPr>
        <p:spPr>
          <a:xfrm>
            <a:off x="4897371" y="528047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38" name="Text Box 35"/>
          <p:cNvSpPr txBox="1"/>
          <p:nvPr/>
        </p:nvSpPr>
        <p:spPr>
          <a:xfrm>
            <a:off x="4846732" y="2067628"/>
            <a:ext cx="1505862" cy="28194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“Shake it off”</a:t>
            </a:r>
          </a:p>
        </p:txBody>
      </p:sp>
      <p:sp>
        <p:nvSpPr>
          <p:cNvPr id="139" name="Oval 138"/>
          <p:cNvSpPr/>
          <p:nvPr/>
        </p:nvSpPr>
        <p:spPr>
          <a:xfrm>
            <a:off x="4562742" y="5718078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0" name="Text Box 38"/>
          <p:cNvSpPr txBox="1"/>
          <p:nvPr/>
        </p:nvSpPr>
        <p:spPr>
          <a:xfrm>
            <a:off x="4931030" y="5829694"/>
            <a:ext cx="1421564" cy="32682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“Love Story”</a:t>
            </a:r>
          </a:p>
        </p:txBody>
      </p:sp>
      <p:sp>
        <p:nvSpPr>
          <p:cNvPr id="141" name="Oval 140"/>
          <p:cNvSpPr/>
          <p:nvPr/>
        </p:nvSpPr>
        <p:spPr>
          <a:xfrm>
            <a:off x="9791785" y="3013513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2" name="Text Box 40"/>
          <p:cNvSpPr txBox="1"/>
          <p:nvPr/>
        </p:nvSpPr>
        <p:spPr>
          <a:xfrm>
            <a:off x="9944277" y="3136398"/>
            <a:ext cx="1886547" cy="55838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>
                <a:effectLst/>
                <a:ea typeface="宋体" charset="-122"/>
                <a:cs typeface="Times New Roman" charset="0"/>
              </a:rPr>
              <a:t>“Taylor Alison Swift”</a:t>
            </a:r>
          </a:p>
        </p:txBody>
      </p:sp>
      <p:sp>
        <p:nvSpPr>
          <p:cNvPr id="143" name="Oval 142"/>
          <p:cNvSpPr/>
          <p:nvPr/>
        </p:nvSpPr>
        <p:spPr>
          <a:xfrm>
            <a:off x="9791785" y="3692672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4" name="Text Box 42"/>
          <p:cNvSpPr txBox="1"/>
          <p:nvPr/>
        </p:nvSpPr>
        <p:spPr>
          <a:xfrm>
            <a:off x="10135851" y="3783555"/>
            <a:ext cx="1553445" cy="367064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“Taylor Swift”</a:t>
            </a:r>
          </a:p>
        </p:txBody>
      </p:sp>
      <p:sp>
        <p:nvSpPr>
          <p:cNvPr id="145" name="Oval 144"/>
          <p:cNvSpPr/>
          <p:nvPr/>
        </p:nvSpPr>
        <p:spPr>
          <a:xfrm>
            <a:off x="9791785" y="5037220"/>
            <a:ext cx="2114442" cy="60506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6" name="Text Box 44"/>
          <p:cNvSpPr txBox="1"/>
          <p:nvPr/>
        </p:nvSpPr>
        <p:spPr>
          <a:xfrm>
            <a:off x="10123043" y="5158917"/>
            <a:ext cx="1579060" cy="35333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“Country pop”</a:t>
            </a:r>
          </a:p>
        </p:txBody>
      </p:sp>
      <p:cxnSp>
        <p:nvCxnSpPr>
          <p:cNvPr id="106" name="Straight Connector 105"/>
          <p:cNvCxnSpPr/>
          <p:nvPr/>
        </p:nvCxnSpPr>
        <p:spPr>
          <a:xfrm>
            <a:off x="6018804" y="4853567"/>
            <a:ext cx="1728992" cy="48290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 Box 24"/>
          <p:cNvSpPr txBox="1"/>
          <p:nvPr/>
        </p:nvSpPr>
        <p:spPr>
          <a:xfrm>
            <a:off x="6056976" y="3749370"/>
            <a:ext cx="800952" cy="313782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artist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03" name="Oval 102"/>
          <p:cNvSpPr/>
          <p:nvPr/>
        </p:nvSpPr>
        <p:spPr>
          <a:xfrm>
            <a:off x="9792010" y="2427875"/>
            <a:ext cx="2114441" cy="55005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04" name="Text Box 49"/>
          <p:cNvSpPr txBox="1"/>
          <p:nvPr/>
        </p:nvSpPr>
        <p:spPr>
          <a:xfrm>
            <a:off x="10186450" y="2527628"/>
            <a:ext cx="1452246" cy="55838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“Dance-pop”</a:t>
            </a:r>
          </a:p>
        </p:txBody>
      </p:sp>
      <p:sp>
        <p:nvSpPr>
          <p:cNvPr id="99" name="Oval 98"/>
          <p:cNvSpPr/>
          <p:nvPr/>
        </p:nvSpPr>
        <p:spPr>
          <a:xfrm>
            <a:off x="9787890" y="1841176"/>
            <a:ext cx="2113630" cy="54932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00" name="Text Box 40"/>
          <p:cNvSpPr txBox="1"/>
          <p:nvPr/>
        </p:nvSpPr>
        <p:spPr>
          <a:xfrm>
            <a:off x="10533680" y="1966935"/>
            <a:ext cx="1297743" cy="558058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“Pop”</a:t>
            </a:r>
          </a:p>
        </p:txBody>
      </p:sp>
      <p:sp>
        <p:nvSpPr>
          <p:cNvPr id="101" name="Text Box 33"/>
          <p:cNvSpPr txBox="1"/>
          <p:nvPr/>
        </p:nvSpPr>
        <p:spPr>
          <a:xfrm>
            <a:off x="8762382" y="1957261"/>
            <a:ext cx="937983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53" name="Text Box 33"/>
          <p:cNvSpPr txBox="1"/>
          <p:nvPr/>
        </p:nvSpPr>
        <p:spPr>
          <a:xfrm>
            <a:off x="8695043" y="3199128"/>
            <a:ext cx="937983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54" name="Oval 153"/>
          <p:cNvSpPr/>
          <p:nvPr/>
        </p:nvSpPr>
        <p:spPr>
          <a:xfrm>
            <a:off x="9791788" y="4370010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 </a:t>
            </a:r>
            <a:r>
              <a:rPr lang="en-US" dirty="0">
                <a:solidFill>
                  <a:schemeClr val="tx1"/>
                </a:solidFill>
                <a:ea typeface="宋体" charset="-122"/>
                <a:cs typeface="Times New Roman" charset="0"/>
              </a:rPr>
              <a:t>12/13/1989</a:t>
            </a:r>
            <a:endParaRPr lang="en-US" dirty="0"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155" name="Straight Connector 154"/>
          <p:cNvCxnSpPr>
            <a:stCxn id="114" idx="5"/>
            <a:endCxn id="154" idx="2"/>
          </p:cNvCxnSpPr>
          <p:nvPr/>
        </p:nvCxnSpPr>
        <p:spPr>
          <a:xfrm>
            <a:off x="8413190" y="4252428"/>
            <a:ext cx="1378598" cy="3926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 Box 32"/>
          <p:cNvSpPr txBox="1"/>
          <p:nvPr/>
        </p:nvSpPr>
        <p:spPr>
          <a:xfrm>
            <a:off x="8513739" y="4463620"/>
            <a:ext cx="1362548" cy="344839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 err="1">
                <a:ea typeface="宋体" charset="-122"/>
                <a:cs typeface="Times New Roman" charset="0"/>
              </a:rPr>
              <a:t>birth_date</a:t>
            </a:r>
            <a:endParaRPr lang="en-US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9787484" y="5735543"/>
            <a:ext cx="2114442" cy="51945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solidFill>
                  <a:sysClr val="windowText" lastClr="000000"/>
                </a:solidFill>
                <a:ea typeface="宋体" charset="-122"/>
                <a:cs typeface="Times New Roman" charset="0"/>
              </a:rPr>
              <a:t>Genre</a:t>
            </a:r>
            <a:endParaRPr lang="en-US" sz="1400" dirty="0">
              <a:solidFill>
                <a:sysClr val="windowText" lastClr="000000"/>
              </a:solidFill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66" name="Straight Connector 65"/>
          <p:cNvCxnSpPr>
            <a:stCxn id="116" idx="5"/>
            <a:endCxn id="65" idx="2"/>
          </p:cNvCxnSpPr>
          <p:nvPr/>
        </p:nvCxnSpPr>
        <p:spPr>
          <a:xfrm>
            <a:off x="8413190" y="5540963"/>
            <a:ext cx="1374294" cy="4543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 Box 31"/>
          <p:cNvSpPr txBox="1"/>
          <p:nvPr/>
        </p:nvSpPr>
        <p:spPr>
          <a:xfrm>
            <a:off x="8691478" y="5718078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type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22FCBD2-C601-784A-84E9-F8DEB011D81C}"/>
              </a:ext>
            </a:extLst>
          </p:cNvPr>
          <p:cNvCxnSpPr>
            <a:cxnSpLocks/>
            <a:stCxn id="114" idx="7"/>
            <a:endCxn id="141" idx="2"/>
          </p:cNvCxnSpPr>
          <p:nvPr/>
        </p:nvCxnSpPr>
        <p:spPr>
          <a:xfrm flipV="1">
            <a:off x="8413190" y="3288541"/>
            <a:ext cx="1378595" cy="39443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 Box 20">
            <a:extLst>
              <a:ext uri="{FF2B5EF4-FFF2-40B4-BE49-F238E27FC236}">
                <a16:creationId xmlns:a16="http://schemas.microsoft.com/office/drawing/2014/main" id="{C18F46F0-E5B4-A04F-A6DC-3FA473845F8D}"/>
              </a:ext>
            </a:extLst>
          </p:cNvPr>
          <p:cNvSpPr txBox="1"/>
          <p:nvPr/>
        </p:nvSpPr>
        <p:spPr>
          <a:xfrm>
            <a:off x="6641522" y="5171972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genre</a:t>
            </a:r>
          </a:p>
        </p:txBody>
      </p:sp>
    </p:spTree>
    <p:extLst>
      <p:ext uri="{BB962C8B-B14F-4D97-AF65-F5344CB8AC3E}">
        <p14:creationId xmlns:p14="http://schemas.microsoft.com/office/powerpoint/2010/main" val="593566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Product Graph </a:t>
            </a:r>
            <a:r>
              <a:rPr lang="en-US" dirty="0"/>
              <a:t>Example for 2 Songs</a:t>
            </a:r>
          </a:p>
        </p:txBody>
      </p:sp>
      <p:cxnSp>
        <p:nvCxnSpPr>
          <p:cNvPr id="97" name="Straight Connector 96"/>
          <p:cNvCxnSpPr>
            <a:stCxn id="115" idx="7"/>
          </p:cNvCxnSpPr>
          <p:nvPr/>
        </p:nvCxnSpPr>
        <p:spPr>
          <a:xfrm flipV="1">
            <a:off x="8413190" y="2121716"/>
            <a:ext cx="1449566" cy="2727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>
            <a:off x="6018804" y="3409930"/>
            <a:ext cx="1724335" cy="6445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 Box 23"/>
          <p:cNvSpPr txBox="1"/>
          <p:nvPr/>
        </p:nvSpPr>
        <p:spPr>
          <a:xfrm>
            <a:off x="6647634" y="3409930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artist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11" name="Oval 110"/>
          <p:cNvSpPr/>
          <p:nvPr/>
        </p:nvSpPr>
        <p:spPr>
          <a:xfrm>
            <a:off x="4562048" y="1958650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12" name="Oval 111"/>
          <p:cNvSpPr/>
          <p:nvPr/>
        </p:nvSpPr>
        <p:spPr>
          <a:xfrm>
            <a:off x="5226944" y="2932696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13" name="Oval 112"/>
          <p:cNvSpPr/>
          <p:nvPr/>
        </p:nvSpPr>
        <p:spPr>
          <a:xfrm>
            <a:off x="5226944" y="4459848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4" name="Oval 113"/>
          <p:cNvSpPr/>
          <p:nvPr/>
        </p:nvSpPr>
        <p:spPr>
          <a:xfrm>
            <a:off x="7742265" y="3565032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5" name="Oval 114"/>
          <p:cNvSpPr/>
          <p:nvPr/>
        </p:nvSpPr>
        <p:spPr>
          <a:xfrm>
            <a:off x="7742265" y="2276497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6" name="Oval 115"/>
          <p:cNvSpPr/>
          <p:nvPr/>
        </p:nvSpPr>
        <p:spPr>
          <a:xfrm>
            <a:off x="7742265" y="4853567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7" name="Text Box 6"/>
          <p:cNvSpPr txBox="1"/>
          <p:nvPr/>
        </p:nvSpPr>
        <p:spPr>
          <a:xfrm>
            <a:off x="5226944" y="318324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mid345</a:t>
            </a:r>
          </a:p>
        </p:txBody>
      </p:sp>
      <p:sp>
        <p:nvSpPr>
          <p:cNvPr id="118" name="Text Box 7"/>
          <p:cNvSpPr txBox="1"/>
          <p:nvPr/>
        </p:nvSpPr>
        <p:spPr>
          <a:xfrm>
            <a:off x="5226944" y="4722328"/>
            <a:ext cx="938005" cy="433091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mid346</a:t>
            </a:r>
          </a:p>
        </p:txBody>
      </p:sp>
      <p:sp>
        <p:nvSpPr>
          <p:cNvPr id="119" name="Text Box 8"/>
          <p:cNvSpPr txBox="1"/>
          <p:nvPr/>
        </p:nvSpPr>
        <p:spPr>
          <a:xfrm>
            <a:off x="7742265" y="251511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mid127</a:t>
            </a:r>
          </a:p>
        </p:txBody>
      </p:sp>
      <p:sp>
        <p:nvSpPr>
          <p:cNvPr id="120" name="Text Box 9"/>
          <p:cNvSpPr txBox="1"/>
          <p:nvPr/>
        </p:nvSpPr>
        <p:spPr>
          <a:xfrm>
            <a:off x="7742265" y="5104116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mid129</a:t>
            </a:r>
          </a:p>
        </p:txBody>
      </p:sp>
      <p:sp>
        <p:nvSpPr>
          <p:cNvPr id="121" name="Text Box 10"/>
          <p:cNvSpPr txBox="1"/>
          <p:nvPr/>
        </p:nvSpPr>
        <p:spPr>
          <a:xfrm>
            <a:off x="7742265" y="381558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mid128</a:t>
            </a:r>
          </a:p>
        </p:txBody>
      </p:sp>
      <p:cxnSp>
        <p:nvCxnSpPr>
          <p:cNvPr id="122" name="Straight Connector 121"/>
          <p:cNvCxnSpPr/>
          <p:nvPr/>
        </p:nvCxnSpPr>
        <p:spPr>
          <a:xfrm flipV="1">
            <a:off x="6018804" y="2765663"/>
            <a:ext cx="1729283" cy="6442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flipV="1">
            <a:off x="8534125" y="2706009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V="1">
            <a:off x="8534125" y="5342733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 flipV="1">
            <a:off x="8534125" y="3970683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>
            <a:cxnSpLocks/>
            <a:stCxn id="111" idx="4"/>
            <a:endCxn id="112" idx="0"/>
          </p:cNvCxnSpPr>
          <p:nvPr/>
        </p:nvCxnSpPr>
        <p:spPr>
          <a:xfrm>
            <a:off x="5619269" y="2508705"/>
            <a:ext cx="694" cy="4239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>
            <a:cxnSpLocks/>
            <a:stCxn id="139" idx="0"/>
            <a:endCxn id="113" idx="4"/>
          </p:cNvCxnSpPr>
          <p:nvPr/>
        </p:nvCxnSpPr>
        <p:spPr>
          <a:xfrm flipV="1">
            <a:off x="5619963" y="5265183"/>
            <a:ext cx="0" cy="45289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 Box 20"/>
          <p:cNvSpPr txBox="1"/>
          <p:nvPr/>
        </p:nvSpPr>
        <p:spPr>
          <a:xfrm>
            <a:off x="6647634" y="2610562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genre</a:t>
            </a:r>
          </a:p>
        </p:txBody>
      </p:sp>
      <p:sp>
        <p:nvSpPr>
          <p:cNvPr id="129" name="Text Box 21"/>
          <p:cNvSpPr txBox="1"/>
          <p:nvPr/>
        </p:nvSpPr>
        <p:spPr>
          <a:xfrm>
            <a:off x="6478780" y="5175701"/>
            <a:ext cx="1106859" cy="300359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30" name="Freeform 129"/>
          <p:cNvSpPr/>
          <p:nvPr/>
        </p:nvSpPr>
        <p:spPr>
          <a:xfrm>
            <a:off x="6018804" y="4054198"/>
            <a:ext cx="1724043" cy="802650"/>
          </a:xfrm>
          <a:custGeom>
            <a:avLst/>
            <a:gdLst>
              <a:gd name="connsiteX0" fmla="*/ 0 w 1126067"/>
              <a:gd name="connsiteY0" fmla="*/ 630007 h 630007"/>
              <a:gd name="connsiteX1" fmla="*/ 389467 w 1126067"/>
              <a:gd name="connsiteY1" fmla="*/ 79674 h 630007"/>
              <a:gd name="connsiteX2" fmla="*/ 1126067 w 1126067"/>
              <a:gd name="connsiteY2" fmla="*/ 3474 h 630007"/>
              <a:gd name="connsiteX3" fmla="*/ 1126067 w 1126067"/>
              <a:gd name="connsiteY3" fmla="*/ 3474 h 63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67" h="630007">
                <a:moveTo>
                  <a:pt x="0" y="630007"/>
                </a:moveTo>
                <a:cubicBezTo>
                  <a:pt x="100894" y="407051"/>
                  <a:pt x="201789" y="184096"/>
                  <a:pt x="389467" y="79674"/>
                </a:cubicBezTo>
                <a:cubicBezTo>
                  <a:pt x="577145" y="-24748"/>
                  <a:pt x="1126067" y="3474"/>
                  <a:pt x="1126067" y="3474"/>
                </a:cubicBezTo>
                <a:lnTo>
                  <a:pt x="1126067" y="3474"/>
                </a:ln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31" name="Freeform 130"/>
          <p:cNvSpPr/>
          <p:nvPr/>
        </p:nvSpPr>
        <p:spPr>
          <a:xfrm flipH="1" flipV="1">
            <a:off x="6018804" y="4054198"/>
            <a:ext cx="1724043" cy="777595"/>
          </a:xfrm>
          <a:custGeom>
            <a:avLst/>
            <a:gdLst>
              <a:gd name="connsiteX0" fmla="*/ 0 w 1126067"/>
              <a:gd name="connsiteY0" fmla="*/ 630007 h 630007"/>
              <a:gd name="connsiteX1" fmla="*/ 389467 w 1126067"/>
              <a:gd name="connsiteY1" fmla="*/ 79674 h 630007"/>
              <a:gd name="connsiteX2" fmla="*/ 1126067 w 1126067"/>
              <a:gd name="connsiteY2" fmla="*/ 3474 h 630007"/>
              <a:gd name="connsiteX3" fmla="*/ 1126067 w 1126067"/>
              <a:gd name="connsiteY3" fmla="*/ 3474 h 63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67" h="630007">
                <a:moveTo>
                  <a:pt x="0" y="630007"/>
                </a:moveTo>
                <a:cubicBezTo>
                  <a:pt x="100894" y="407051"/>
                  <a:pt x="201789" y="184096"/>
                  <a:pt x="389467" y="79674"/>
                </a:cubicBezTo>
                <a:cubicBezTo>
                  <a:pt x="577145" y="-24748"/>
                  <a:pt x="1126067" y="3474"/>
                  <a:pt x="1126067" y="3474"/>
                </a:cubicBezTo>
                <a:lnTo>
                  <a:pt x="1126067" y="3474"/>
                </a:ln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32" name="Text Box 29"/>
          <p:cNvSpPr txBox="1"/>
          <p:nvPr/>
        </p:nvSpPr>
        <p:spPr>
          <a:xfrm>
            <a:off x="6137109" y="4388315"/>
            <a:ext cx="1451433" cy="25263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en-US" dirty="0" err="1">
                <a:ea typeface="宋体" charset="-122"/>
                <a:cs typeface="Times New Roman" charset="0"/>
              </a:rPr>
              <a:t>song_writer</a:t>
            </a:r>
            <a:endParaRPr lang="en-US" dirty="0">
              <a:ea typeface="宋体" charset="-122"/>
              <a:cs typeface="Times New Roman" charset="0"/>
            </a:endParaRPr>
          </a:p>
        </p:txBody>
      </p:sp>
      <p:sp>
        <p:nvSpPr>
          <p:cNvPr id="133" name="Text Box 30"/>
          <p:cNvSpPr txBox="1"/>
          <p:nvPr/>
        </p:nvSpPr>
        <p:spPr>
          <a:xfrm>
            <a:off x="4866853" y="255087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34" name="Text Box 31"/>
          <p:cNvSpPr txBox="1"/>
          <p:nvPr/>
        </p:nvSpPr>
        <p:spPr>
          <a:xfrm>
            <a:off x="8848540" y="5020599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5" name="Text Box 32"/>
          <p:cNvSpPr txBox="1"/>
          <p:nvPr/>
        </p:nvSpPr>
        <p:spPr>
          <a:xfrm>
            <a:off x="8848540" y="3649697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6" name="Text Box 33"/>
          <p:cNvSpPr txBox="1"/>
          <p:nvPr/>
        </p:nvSpPr>
        <p:spPr>
          <a:xfrm>
            <a:off x="8836896" y="237194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7" name="Text Box 34"/>
          <p:cNvSpPr txBox="1"/>
          <p:nvPr/>
        </p:nvSpPr>
        <p:spPr>
          <a:xfrm>
            <a:off x="4897371" y="528047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38" name="Text Box 35"/>
          <p:cNvSpPr txBox="1"/>
          <p:nvPr/>
        </p:nvSpPr>
        <p:spPr>
          <a:xfrm>
            <a:off x="4846732" y="2067628"/>
            <a:ext cx="1505862" cy="28194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“Shake it off”</a:t>
            </a:r>
          </a:p>
        </p:txBody>
      </p:sp>
      <p:sp>
        <p:nvSpPr>
          <p:cNvPr id="139" name="Oval 138"/>
          <p:cNvSpPr/>
          <p:nvPr/>
        </p:nvSpPr>
        <p:spPr>
          <a:xfrm>
            <a:off x="4562742" y="5718078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0" name="Text Box 38"/>
          <p:cNvSpPr txBox="1"/>
          <p:nvPr/>
        </p:nvSpPr>
        <p:spPr>
          <a:xfrm>
            <a:off x="4931030" y="5829694"/>
            <a:ext cx="1421564" cy="32682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“Love Story”</a:t>
            </a:r>
          </a:p>
        </p:txBody>
      </p:sp>
      <p:sp>
        <p:nvSpPr>
          <p:cNvPr id="141" name="Oval 140"/>
          <p:cNvSpPr/>
          <p:nvPr/>
        </p:nvSpPr>
        <p:spPr>
          <a:xfrm>
            <a:off x="9791785" y="3013513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2" name="Text Box 40"/>
          <p:cNvSpPr txBox="1"/>
          <p:nvPr/>
        </p:nvSpPr>
        <p:spPr>
          <a:xfrm>
            <a:off x="9944277" y="3136398"/>
            <a:ext cx="1886547" cy="55838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>
                <a:effectLst/>
                <a:ea typeface="宋体" charset="-122"/>
                <a:cs typeface="Times New Roman" charset="0"/>
              </a:rPr>
              <a:t>“Taylor Alison Swift”</a:t>
            </a:r>
          </a:p>
        </p:txBody>
      </p:sp>
      <p:sp>
        <p:nvSpPr>
          <p:cNvPr id="143" name="Oval 142"/>
          <p:cNvSpPr/>
          <p:nvPr/>
        </p:nvSpPr>
        <p:spPr>
          <a:xfrm>
            <a:off x="9791785" y="3692672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4" name="Text Box 42"/>
          <p:cNvSpPr txBox="1"/>
          <p:nvPr/>
        </p:nvSpPr>
        <p:spPr>
          <a:xfrm>
            <a:off x="10135851" y="3783555"/>
            <a:ext cx="1553445" cy="367064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“Taylor Swift”</a:t>
            </a:r>
          </a:p>
        </p:txBody>
      </p:sp>
      <p:sp>
        <p:nvSpPr>
          <p:cNvPr id="145" name="Oval 144"/>
          <p:cNvSpPr/>
          <p:nvPr/>
        </p:nvSpPr>
        <p:spPr>
          <a:xfrm>
            <a:off x="9791785" y="5037220"/>
            <a:ext cx="2114442" cy="60506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6" name="Text Box 44"/>
          <p:cNvSpPr txBox="1"/>
          <p:nvPr/>
        </p:nvSpPr>
        <p:spPr>
          <a:xfrm>
            <a:off x="10123043" y="5158917"/>
            <a:ext cx="1579060" cy="35333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“Country pop”</a:t>
            </a:r>
          </a:p>
        </p:txBody>
      </p:sp>
      <p:cxnSp>
        <p:nvCxnSpPr>
          <p:cNvPr id="106" name="Straight Connector 105"/>
          <p:cNvCxnSpPr/>
          <p:nvPr/>
        </p:nvCxnSpPr>
        <p:spPr>
          <a:xfrm>
            <a:off x="6018804" y="4853567"/>
            <a:ext cx="1728992" cy="48290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 Box 24"/>
          <p:cNvSpPr txBox="1"/>
          <p:nvPr/>
        </p:nvSpPr>
        <p:spPr>
          <a:xfrm>
            <a:off x="6056976" y="3749370"/>
            <a:ext cx="800952" cy="313782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artist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03" name="Oval 102"/>
          <p:cNvSpPr/>
          <p:nvPr/>
        </p:nvSpPr>
        <p:spPr>
          <a:xfrm>
            <a:off x="9792010" y="2427875"/>
            <a:ext cx="2114441" cy="55005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04" name="Text Box 49"/>
          <p:cNvSpPr txBox="1"/>
          <p:nvPr/>
        </p:nvSpPr>
        <p:spPr>
          <a:xfrm>
            <a:off x="10186450" y="2527628"/>
            <a:ext cx="1452246" cy="55838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“Dance-pop”</a:t>
            </a:r>
          </a:p>
        </p:txBody>
      </p:sp>
      <p:sp>
        <p:nvSpPr>
          <p:cNvPr id="99" name="Oval 98"/>
          <p:cNvSpPr/>
          <p:nvPr/>
        </p:nvSpPr>
        <p:spPr>
          <a:xfrm>
            <a:off x="9787890" y="1841176"/>
            <a:ext cx="2113630" cy="54932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00" name="Text Box 40"/>
          <p:cNvSpPr txBox="1"/>
          <p:nvPr/>
        </p:nvSpPr>
        <p:spPr>
          <a:xfrm>
            <a:off x="10533680" y="1966935"/>
            <a:ext cx="1297743" cy="558058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“Pop”</a:t>
            </a:r>
          </a:p>
        </p:txBody>
      </p:sp>
      <p:sp>
        <p:nvSpPr>
          <p:cNvPr id="101" name="Text Box 33"/>
          <p:cNvSpPr txBox="1"/>
          <p:nvPr/>
        </p:nvSpPr>
        <p:spPr>
          <a:xfrm>
            <a:off x="8762382" y="1957261"/>
            <a:ext cx="937983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53" name="Text Box 33"/>
          <p:cNvSpPr txBox="1"/>
          <p:nvPr/>
        </p:nvSpPr>
        <p:spPr>
          <a:xfrm>
            <a:off x="8695043" y="3199128"/>
            <a:ext cx="937983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54" name="Oval 153"/>
          <p:cNvSpPr/>
          <p:nvPr/>
        </p:nvSpPr>
        <p:spPr>
          <a:xfrm>
            <a:off x="9791788" y="4370010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 </a:t>
            </a:r>
            <a:r>
              <a:rPr lang="en-US" dirty="0">
                <a:solidFill>
                  <a:schemeClr val="tx1"/>
                </a:solidFill>
                <a:ea typeface="宋体" charset="-122"/>
                <a:cs typeface="Times New Roman" charset="0"/>
              </a:rPr>
              <a:t>12/13/1989</a:t>
            </a:r>
            <a:endParaRPr lang="en-US" dirty="0"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155" name="Straight Connector 154"/>
          <p:cNvCxnSpPr>
            <a:stCxn id="114" idx="5"/>
            <a:endCxn id="154" idx="2"/>
          </p:cNvCxnSpPr>
          <p:nvPr/>
        </p:nvCxnSpPr>
        <p:spPr>
          <a:xfrm>
            <a:off x="8413190" y="4252428"/>
            <a:ext cx="1378598" cy="3926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 Box 32"/>
          <p:cNvSpPr txBox="1"/>
          <p:nvPr/>
        </p:nvSpPr>
        <p:spPr>
          <a:xfrm>
            <a:off x="8513739" y="4463620"/>
            <a:ext cx="1362548" cy="344839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 err="1">
                <a:ea typeface="宋体" charset="-122"/>
                <a:cs typeface="Times New Roman" charset="0"/>
              </a:rPr>
              <a:t>birth_date</a:t>
            </a:r>
            <a:endParaRPr lang="en-US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9787484" y="5735543"/>
            <a:ext cx="2114442" cy="51945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solidFill>
                  <a:sysClr val="windowText" lastClr="000000"/>
                </a:solidFill>
                <a:ea typeface="宋体" charset="-122"/>
                <a:cs typeface="Times New Roman" charset="0"/>
              </a:rPr>
              <a:t>Genre</a:t>
            </a:r>
            <a:endParaRPr lang="en-US" sz="1400" dirty="0">
              <a:solidFill>
                <a:sysClr val="windowText" lastClr="000000"/>
              </a:solidFill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66" name="Straight Connector 65"/>
          <p:cNvCxnSpPr>
            <a:stCxn id="116" idx="5"/>
            <a:endCxn id="65" idx="2"/>
          </p:cNvCxnSpPr>
          <p:nvPr/>
        </p:nvCxnSpPr>
        <p:spPr>
          <a:xfrm>
            <a:off x="8413190" y="5540963"/>
            <a:ext cx="1374294" cy="4543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 Box 31"/>
          <p:cNvSpPr txBox="1"/>
          <p:nvPr/>
        </p:nvSpPr>
        <p:spPr>
          <a:xfrm>
            <a:off x="8691478" y="5718078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type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22FCBD2-C601-784A-84E9-F8DEB011D81C}"/>
              </a:ext>
            </a:extLst>
          </p:cNvPr>
          <p:cNvCxnSpPr>
            <a:cxnSpLocks/>
            <a:stCxn id="114" idx="7"/>
            <a:endCxn id="141" idx="2"/>
          </p:cNvCxnSpPr>
          <p:nvPr/>
        </p:nvCxnSpPr>
        <p:spPr>
          <a:xfrm flipV="1">
            <a:off x="8413190" y="3288541"/>
            <a:ext cx="1378595" cy="39443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 Box 20">
            <a:extLst>
              <a:ext uri="{FF2B5EF4-FFF2-40B4-BE49-F238E27FC236}">
                <a16:creationId xmlns:a16="http://schemas.microsoft.com/office/drawing/2014/main" id="{C18F46F0-E5B4-A04F-A6DC-3FA473845F8D}"/>
              </a:ext>
            </a:extLst>
          </p:cNvPr>
          <p:cNvSpPr txBox="1"/>
          <p:nvPr/>
        </p:nvSpPr>
        <p:spPr>
          <a:xfrm>
            <a:off x="6641522" y="5171972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genre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0EAFF309-63EA-8D48-BD7E-A9304BEC4C1F}"/>
              </a:ext>
            </a:extLst>
          </p:cNvPr>
          <p:cNvSpPr/>
          <p:nvPr/>
        </p:nvSpPr>
        <p:spPr>
          <a:xfrm>
            <a:off x="292654" y="2897961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E9D70DFD-C998-0B44-B0DF-EA88CE0CE0CC}"/>
              </a:ext>
            </a:extLst>
          </p:cNvPr>
          <p:cNvSpPr/>
          <p:nvPr/>
        </p:nvSpPr>
        <p:spPr>
          <a:xfrm>
            <a:off x="3355290" y="2932696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6F04AD6B-F8C2-E748-877D-EA4371BB9A69}"/>
              </a:ext>
            </a:extLst>
          </p:cNvPr>
          <p:cNvSpPr/>
          <p:nvPr/>
        </p:nvSpPr>
        <p:spPr>
          <a:xfrm>
            <a:off x="3355290" y="4459848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61" name="Text Box 6">
            <a:extLst>
              <a:ext uri="{FF2B5EF4-FFF2-40B4-BE49-F238E27FC236}">
                <a16:creationId xmlns:a16="http://schemas.microsoft.com/office/drawing/2014/main" id="{0616ED48-4349-784B-9D35-EC172563806E}"/>
              </a:ext>
            </a:extLst>
          </p:cNvPr>
          <p:cNvSpPr txBox="1"/>
          <p:nvPr/>
        </p:nvSpPr>
        <p:spPr>
          <a:xfrm>
            <a:off x="3383866" y="318324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mid568</a:t>
            </a:r>
          </a:p>
        </p:txBody>
      </p:sp>
      <p:sp>
        <p:nvSpPr>
          <p:cNvPr id="62" name="Text Box 7">
            <a:extLst>
              <a:ext uri="{FF2B5EF4-FFF2-40B4-BE49-F238E27FC236}">
                <a16:creationId xmlns:a16="http://schemas.microsoft.com/office/drawing/2014/main" id="{BB8013BC-C97D-354E-9C62-5042304AF6D7}"/>
              </a:ext>
            </a:extLst>
          </p:cNvPr>
          <p:cNvSpPr txBox="1"/>
          <p:nvPr/>
        </p:nvSpPr>
        <p:spPr>
          <a:xfrm>
            <a:off x="3398154" y="4722328"/>
            <a:ext cx="938005" cy="433091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mid570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68B05A36-2A3E-694F-AE3E-DED08C48F749}"/>
              </a:ext>
            </a:extLst>
          </p:cNvPr>
          <p:cNvCxnSpPr>
            <a:cxnSpLocks/>
            <a:stCxn id="58" idx="6"/>
          </p:cNvCxnSpPr>
          <p:nvPr/>
        </p:nvCxnSpPr>
        <p:spPr>
          <a:xfrm>
            <a:off x="2407096" y="3172989"/>
            <a:ext cx="949067" cy="16237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C6EA086A-6E87-AE4E-833B-2460B6A74D01}"/>
              </a:ext>
            </a:extLst>
          </p:cNvPr>
          <p:cNvCxnSpPr>
            <a:cxnSpLocks/>
            <a:stCxn id="73" idx="6"/>
          </p:cNvCxnSpPr>
          <p:nvPr/>
        </p:nvCxnSpPr>
        <p:spPr>
          <a:xfrm flipV="1">
            <a:off x="2407096" y="4853567"/>
            <a:ext cx="942080" cy="33461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 Box 30">
            <a:extLst>
              <a:ext uri="{FF2B5EF4-FFF2-40B4-BE49-F238E27FC236}">
                <a16:creationId xmlns:a16="http://schemas.microsoft.com/office/drawing/2014/main" id="{894A3037-1D54-C34F-A84F-52751259AA21}"/>
              </a:ext>
            </a:extLst>
          </p:cNvPr>
          <p:cNvSpPr txBox="1"/>
          <p:nvPr/>
        </p:nvSpPr>
        <p:spPr>
          <a:xfrm>
            <a:off x="2596458" y="2945598"/>
            <a:ext cx="914377" cy="285562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ASIN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68" name="Text Box 34">
            <a:extLst>
              <a:ext uri="{FF2B5EF4-FFF2-40B4-BE49-F238E27FC236}">
                <a16:creationId xmlns:a16="http://schemas.microsoft.com/office/drawing/2014/main" id="{EAA2C46C-D1C0-4849-BAE8-8952BD39E75C}"/>
              </a:ext>
            </a:extLst>
          </p:cNvPr>
          <p:cNvSpPr txBox="1"/>
          <p:nvPr/>
        </p:nvSpPr>
        <p:spPr>
          <a:xfrm>
            <a:off x="2631996" y="5028426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ASIN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72" name="Text Box 35">
            <a:extLst>
              <a:ext uri="{FF2B5EF4-FFF2-40B4-BE49-F238E27FC236}">
                <a16:creationId xmlns:a16="http://schemas.microsoft.com/office/drawing/2014/main" id="{BDFCF5E7-DC64-0F45-B74D-B5B9DEBA4745}"/>
              </a:ext>
            </a:extLst>
          </p:cNvPr>
          <p:cNvSpPr txBox="1"/>
          <p:nvPr/>
        </p:nvSpPr>
        <p:spPr>
          <a:xfrm>
            <a:off x="731156" y="3018043"/>
            <a:ext cx="1485611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en-US" sz="1600" dirty="0">
                <a:solidFill>
                  <a:sysClr val="windowText" lastClr="000000"/>
                </a:solidFill>
              </a:rPr>
              <a:t>B0035QUXWR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5508BAD6-F227-D34D-8020-7DF451E070F0}"/>
              </a:ext>
            </a:extLst>
          </p:cNvPr>
          <p:cNvSpPr/>
          <p:nvPr/>
        </p:nvSpPr>
        <p:spPr>
          <a:xfrm>
            <a:off x="292654" y="4913152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74" name="Text Box 38">
            <a:extLst>
              <a:ext uri="{FF2B5EF4-FFF2-40B4-BE49-F238E27FC236}">
                <a16:creationId xmlns:a16="http://schemas.microsoft.com/office/drawing/2014/main" id="{96073CAD-2083-404F-B098-B66693E1E748}"/>
              </a:ext>
            </a:extLst>
          </p:cNvPr>
          <p:cNvSpPr txBox="1"/>
          <p:nvPr/>
        </p:nvSpPr>
        <p:spPr>
          <a:xfrm>
            <a:off x="798675" y="5050356"/>
            <a:ext cx="1485611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en-US" sz="1600" dirty="0">
                <a:solidFill>
                  <a:schemeClr val="tx1"/>
                </a:solidFill>
              </a:rPr>
              <a:t>B0067XLIG8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6CF36F6F-F3D9-C34E-BF81-C03AA97251E6}"/>
              </a:ext>
            </a:extLst>
          </p:cNvPr>
          <p:cNvCxnSpPr>
            <a:cxnSpLocks/>
            <a:stCxn id="149" idx="6"/>
            <a:endCxn id="89" idx="1"/>
          </p:cNvCxnSpPr>
          <p:nvPr/>
        </p:nvCxnSpPr>
        <p:spPr>
          <a:xfrm flipV="1">
            <a:off x="2416409" y="4098940"/>
            <a:ext cx="974173" cy="39280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 Box 30">
            <a:extLst>
              <a:ext uri="{FF2B5EF4-FFF2-40B4-BE49-F238E27FC236}">
                <a16:creationId xmlns:a16="http://schemas.microsoft.com/office/drawing/2014/main" id="{8BE4995E-E4AE-E649-8E64-04C828A90C57}"/>
              </a:ext>
            </a:extLst>
          </p:cNvPr>
          <p:cNvSpPr txBox="1"/>
          <p:nvPr/>
        </p:nvSpPr>
        <p:spPr>
          <a:xfrm>
            <a:off x="2631996" y="3779788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type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E9B0A047-6370-B74A-9902-3E1F770B15C0}"/>
              </a:ext>
            </a:extLst>
          </p:cNvPr>
          <p:cNvCxnSpPr>
            <a:cxnSpLocks/>
            <a:stCxn id="149" idx="6"/>
            <a:endCxn id="60" idx="2"/>
          </p:cNvCxnSpPr>
          <p:nvPr/>
        </p:nvCxnSpPr>
        <p:spPr>
          <a:xfrm>
            <a:off x="2416409" y="4491741"/>
            <a:ext cx="938881" cy="37077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>
            <a:extLst>
              <a:ext uri="{FF2B5EF4-FFF2-40B4-BE49-F238E27FC236}">
                <a16:creationId xmlns:a16="http://schemas.microsoft.com/office/drawing/2014/main" id="{1E6E77F8-401D-1B40-8810-70344FBEDBBB}"/>
              </a:ext>
            </a:extLst>
          </p:cNvPr>
          <p:cNvSpPr/>
          <p:nvPr/>
        </p:nvSpPr>
        <p:spPr>
          <a:xfrm>
            <a:off x="292654" y="2262997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>
                <a:solidFill>
                  <a:sysClr val="windowText" lastClr="000000"/>
                </a:solidFill>
              </a:rPr>
              <a:t>B0035QUXWQ</a:t>
            </a:r>
            <a:endParaRPr lang="en-US" sz="1400" dirty="0">
              <a:solidFill>
                <a:sysClr val="windowText" lastClr="000000"/>
              </a:solidFill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DBF06404-6146-3C41-8AD5-0CE4E6F0512C}"/>
              </a:ext>
            </a:extLst>
          </p:cNvPr>
          <p:cNvSpPr/>
          <p:nvPr/>
        </p:nvSpPr>
        <p:spPr>
          <a:xfrm>
            <a:off x="292654" y="5540731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>
                <a:solidFill>
                  <a:schemeClr val="tx1"/>
                </a:solidFill>
              </a:rPr>
              <a:t>   B0067XLIG4</a:t>
            </a:r>
            <a:r>
              <a:rPr lang="en-US" sz="1400" dirty="0">
                <a:solidFill>
                  <a:schemeClr val="tx1"/>
                </a:solidFill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27977A1A-E047-5D4D-BA68-1CA750168488}"/>
              </a:ext>
            </a:extLst>
          </p:cNvPr>
          <p:cNvCxnSpPr>
            <a:stCxn id="79" idx="6"/>
            <a:endCxn id="87" idx="2"/>
          </p:cNvCxnSpPr>
          <p:nvPr/>
        </p:nvCxnSpPr>
        <p:spPr>
          <a:xfrm>
            <a:off x="2407096" y="2538025"/>
            <a:ext cx="943569" cy="2248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9D4CDFCB-8E4F-3746-A7A1-5AC5D7EE82E8}"/>
              </a:ext>
            </a:extLst>
          </p:cNvPr>
          <p:cNvCxnSpPr>
            <a:stCxn id="80" idx="6"/>
            <a:endCxn id="86" idx="2"/>
          </p:cNvCxnSpPr>
          <p:nvPr/>
        </p:nvCxnSpPr>
        <p:spPr>
          <a:xfrm flipV="1">
            <a:off x="2407096" y="5658902"/>
            <a:ext cx="955632" cy="15685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 Box 20">
            <a:extLst>
              <a:ext uri="{FF2B5EF4-FFF2-40B4-BE49-F238E27FC236}">
                <a16:creationId xmlns:a16="http://schemas.microsoft.com/office/drawing/2014/main" id="{C755E969-68AE-7546-AC23-CA75ABF32129}"/>
              </a:ext>
            </a:extLst>
          </p:cNvPr>
          <p:cNvSpPr txBox="1"/>
          <p:nvPr/>
        </p:nvSpPr>
        <p:spPr>
          <a:xfrm>
            <a:off x="2589175" y="2176199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ASIN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84" name="Text Box 20">
            <a:extLst>
              <a:ext uri="{FF2B5EF4-FFF2-40B4-BE49-F238E27FC236}">
                <a16:creationId xmlns:a16="http://schemas.microsoft.com/office/drawing/2014/main" id="{FC626E52-FC56-304E-A887-45CF882B198B}"/>
              </a:ext>
            </a:extLst>
          </p:cNvPr>
          <p:cNvSpPr txBox="1"/>
          <p:nvPr/>
        </p:nvSpPr>
        <p:spPr>
          <a:xfrm>
            <a:off x="2619087" y="576365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ASIN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B1986D72-A866-8D48-94C1-E4814A4B4206}"/>
              </a:ext>
            </a:extLst>
          </p:cNvPr>
          <p:cNvSpPr/>
          <p:nvPr/>
        </p:nvSpPr>
        <p:spPr>
          <a:xfrm>
            <a:off x="3349176" y="3684269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56BA3705-60D3-3A43-BA09-3EB86DE18701}"/>
              </a:ext>
            </a:extLst>
          </p:cNvPr>
          <p:cNvSpPr/>
          <p:nvPr/>
        </p:nvSpPr>
        <p:spPr>
          <a:xfrm>
            <a:off x="3362728" y="5256234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8EAF61A8-1470-AE45-8D7E-06A8389E90B9}"/>
              </a:ext>
            </a:extLst>
          </p:cNvPr>
          <p:cNvSpPr/>
          <p:nvPr/>
        </p:nvSpPr>
        <p:spPr>
          <a:xfrm>
            <a:off x="3350665" y="2157842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88" name="Text Box 6">
            <a:extLst>
              <a:ext uri="{FF2B5EF4-FFF2-40B4-BE49-F238E27FC236}">
                <a16:creationId xmlns:a16="http://schemas.microsoft.com/office/drawing/2014/main" id="{A04F742D-456C-DE48-947E-20AD6CF2A480}"/>
              </a:ext>
            </a:extLst>
          </p:cNvPr>
          <p:cNvSpPr txBox="1"/>
          <p:nvPr/>
        </p:nvSpPr>
        <p:spPr>
          <a:xfrm>
            <a:off x="3381509" y="2392400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mid567</a:t>
            </a:r>
          </a:p>
        </p:txBody>
      </p:sp>
      <p:sp>
        <p:nvSpPr>
          <p:cNvPr id="89" name="Text Box 6">
            <a:extLst>
              <a:ext uri="{FF2B5EF4-FFF2-40B4-BE49-F238E27FC236}">
                <a16:creationId xmlns:a16="http://schemas.microsoft.com/office/drawing/2014/main" id="{F0A3B8BA-B239-FA4A-87AF-82E874DC17F2}"/>
              </a:ext>
            </a:extLst>
          </p:cNvPr>
          <p:cNvSpPr txBox="1"/>
          <p:nvPr/>
        </p:nvSpPr>
        <p:spPr>
          <a:xfrm>
            <a:off x="3390582" y="3936083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mid569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90" name="Text Box 7">
            <a:extLst>
              <a:ext uri="{FF2B5EF4-FFF2-40B4-BE49-F238E27FC236}">
                <a16:creationId xmlns:a16="http://schemas.microsoft.com/office/drawing/2014/main" id="{6920B43F-B2FF-174C-A3DC-8C91E11F1450}"/>
              </a:ext>
            </a:extLst>
          </p:cNvPr>
          <p:cNvSpPr txBox="1"/>
          <p:nvPr/>
        </p:nvSpPr>
        <p:spPr>
          <a:xfrm>
            <a:off x="3407270" y="5503663"/>
            <a:ext cx="938005" cy="433091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mid571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8B365FD7-BC80-9645-97F3-51EC858BF3BC}"/>
              </a:ext>
            </a:extLst>
          </p:cNvPr>
          <p:cNvCxnSpPr/>
          <p:nvPr/>
        </p:nvCxnSpPr>
        <p:spPr>
          <a:xfrm>
            <a:off x="4126212" y="2547991"/>
            <a:ext cx="1215870" cy="50264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20EDF7F8-C092-874F-AE79-07B1FE35323F}"/>
              </a:ext>
            </a:extLst>
          </p:cNvPr>
          <p:cNvCxnSpPr/>
          <p:nvPr/>
        </p:nvCxnSpPr>
        <p:spPr>
          <a:xfrm>
            <a:off x="4126212" y="3341619"/>
            <a:ext cx="1100757" cy="448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3FE56F3A-07F2-BB4C-9A26-B92724E2368B}"/>
              </a:ext>
            </a:extLst>
          </p:cNvPr>
          <p:cNvCxnSpPr/>
          <p:nvPr/>
        </p:nvCxnSpPr>
        <p:spPr>
          <a:xfrm flipV="1">
            <a:off x="4141328" y="3620092"/>
            <a:ext cx="1200754" cy="48540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7319D1D5-2C9A-4D44-8FC0-2EE7F6CBD375}"/>
              </a:ext>
            </a:extLst>
          </p:cNvPr>
          <p:cNvCxnSpPr/>
          <p:nvPr/>
        </p:nvCxnSpPr>
        <p:spPr>
          <a:xfrm flipV="1">
            <a:off x="4141328" y="4862516"/>
            <a:ext cx="1085641" cy="2352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D0E2408D-62F4-6E48-AABE-77C5D95F8BF4}"/>
              </a:ext>
            </a:extLst>
          </p:cNvPr>
          <p:cNvCxnSpPr/>
          <p:nvPr/>
        </p:nvCxnSpPr>
        <p:spPr>
          <a:xfrm flipV="1">
            <a:off x="4151608" y="5147244"/>
            <a:ext cx="1190474" cy="52060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 Box 34">
            <a:extLst>
              <a:ext uri="{FF2B5EF4-FFF2-40B4-BE49-F238E27FC236}">
                <a16:creationId xmlns:a16="http://schemas.microsoft.com/office/drawing/2014/main" id="{8BCF3F54-DBCB-9941-A224-4D5841A91747}"/>
              </a:ext>
            </a:extLst>
          </p:cNvPr>
          <p:cNvSpPr txBox="1"/>
          <p:nvPr/>
        </p:nvSpPr>
        <p:spPr>
          <a:xfrm>
            <a:off x="4243962" y="3957465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product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98" name="Text Box 34">
            <a:extLst>
              <a:ext uri="{FF2B5EF4-FFF2-40B4-BE49-F238E27FC236}">
                <a16:creationId xmlns:a16="http://schemas.microsoft.com/office/drawing/2014/main" id="{74B83B6D-A511-1B46-88A4-6858A1315829}"/>
              </a:ext>
            </a:extLst>
          </p:cNvPr>
          <p:cNvSpPr txBox="1"/>
          <p:nvPr/>
        </p:nvSpPr>
        <p:spPr>
          <a:xfrm>
            <a:off x="4250619" y="3340472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product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02" name="Text Box 34">
            <a:extLst>
              <a:ext uri="{FF2B5EF4-FFF2-40B4-BE49-F238E27FC236}">
                <a16:creationId xmlns:a16="http://schemas.microsoft.com/office/drawing/2014/main" id="{0EA7797C-6901-EB40-8968-2DA96255F27E}"/>
              </a:ext>
            </a:extLst>
          </p:cNvPr>
          <p:cNvSpPr txBox="1"/>
          <p:nvPr/>
        </p:nvSpPr>
        <p:spPr>
          <a:xfrm>
            <a:off x="4046336" y="2741250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product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05" name="Text Box 34">
            <a:extLst>
              <a:ext uri="{FF2B5EF4-FFF2-40B4-BE49-F238E27FC236}">
                <a16:creationId xmlns:a16="http://schemas.microsoft.com/office/drawing/2014/main" id="{436F1EC4-90FD-4B46-B7E4-DA96B11B7F17}"/>
              </a:ext>
            </a:extLst>
          </p:cNvPr>
          <p:cNvSpPr txBox="1"/>
          <p:nvPr/>
        </p:nvSpPr>
        <p:spPr>
          <a:xfrm>
            <a:off x="4238797" y="4572982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product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10" name="Text Box 34">
            <a:extLst>
              <a:ext uri="{FF2B5EF4-FFF2-40B4-BE49-F238E27FC236}">
                <a16:creationId xmlns:a16="http://schemas.microsoft.com/office/drawing/2014/main" id="{F54EA832-3367-6041-BBA3-553DA1FCEEF7}"/>
              </a:ext>
            </a:extLst>
          </p:cNvPr>
          <p:cNvSpPr txBox="1"/>
          <p:nvPr/>
        </p:nvSpPr>
        <p:spPr>
          <a:xfrm>
            <a:off x="4122683" y="507256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product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A9694A50-8DBB-924B-96A2-8793A51B0DAA}"/>
              </a:ext>
            </a:extLst>
          </p:cNvPr>
          <p:cNvSpPr/>
          <p:nvPr/>
        </p:nvSpPr>
        <p:spPr>
          <a:xfrm>
            <a:off x="298853" y="3599193"/>
            <a:ext cx="2114442" cy="51945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solidFill>
                  <a:sysClr val="windowText" lastClr="000000"/>
                </a:solidFill>
                <a:ea typeface="宋体" charset="-122"/>
                <a:cs typeface="Times New Roman" charset="0"/>
              </a:rPr>
              <a:t>Release</a:t>
            </a:r>
            <a:endParaRPr lang="en-US" sz="1400" dirty="0">
              <a:solidFill>
                <a:sysClr val="windowText" lastClr="000000"/>
              </a:solidFill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F404DD82-475F-C64E-A634-1F5C593C83C1}"/>
              </a:ext>
            </a:extLst>
          </p:cNvPr>
          <p:cNvSpPr/>
          <p:nvPr/>
        </p:nvSpPr>
        <p:spPr>
          <a:xfrm>
            <a:off x="301967" y="4232016"/>
            <a:ext cx="2114442" cy="51945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solidFill>
                  <a:sysClr val="windowText" lastClr="000000"/>
                </a:solidFill>
                <a:effectLst/>
                <a:ea typeface="宋体" charset="-122"/>
                <a:cs typeface="Times New Roman" charset="0"/>
              </a:rPr>
              <a:t>Track</a:t>
            </a:r>
            <a:endParaRPr lang="en-US" sz="1400" dirty="0">
              <a:solidFill>
                <a:sysClr val="windowText" lastClr="000000"/>
              </a:solidFill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1CBF7CC8-E71C-224B-AC61-732289DF2DDB}"/>
              </a:ext>
            </a:extLst>
          </p:cNvPr>
          <p:cNvCxnSpPr>
            <a:cxnSpLocks/>
            <a:stCxn id="147" idx="6"/>
            <a:endCxn id="87" idx="3"/>
          </p:cNvCxnSpPr>
          <p:nvPr/>
        </p:nvCxnSpPr>
        <p:spPr>
          <a:xfrm flipV="1">
            <a:off x="2413295" y="2845238"/>
            <a:ext cx="1052483" cy="101368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489F9FC9-0CD3-8345-9F51-197BAD4D1783}"/>
              </a:ext>
            </a:extLst>
          </p:cNvPr>
          <p:cNvCxnSpPr>
            <a:cxnSpLocks/>
            <a:stCxn id="149" idx="6"/>
            <a:endCxn id="59" idx="2"/>
          </p:cNvCxnSpPr>
          <p:nvPr/>
        </p:nvCxnSpPr>
        <p:spPr>
          <a:xfrm flipV="1">
            <a:off x="2416409" y="3335364"/>
            <a:ext cx="938881" cy="115637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E3490CD5-752E-4449-B128-BFE262A790AC}"/>
              </a:ext>
            </a:extLst>
          </p:cNvPr>
          <p:cNvCxnSpPr>
            <a:cxnSpLocks/>
            <a:stCxn id="147" idx="6"/>
            <a:endCxn id="60" idx="2"/>
          </p:cNvCxnSpPr>
          <p:nvPr/>
        </p:nvCxnSpPr>
        <p:spPr>
          <a:xfrm>
            <a:off x="2413295" y="3858918"/>
            <a:ext cx="941995" cy="100359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0253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575609" cy="1450757"/>
          </a:xfrm>
        </p:spPr>
        <p:txBody>
          <a:bodyPr>
            <a:normAutofit/>
          </a:bodyPr>
          <a:lstStyle/>
          <a:p>
            <a:r>
              <a:rPr lang="en-US" b="1" dirty="0"/>
              <a:t>Product Graph </a:t>
            </a:r>
            <a:r>
              <a:rPr lang="en-US" dirty="0"/>
              <a:t>for Retail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D564DDD-70B7-9440-B436-549CC9EBD8D0}"/>
              </a:ext>
            </a:extLst>
          </p:cNvPr>
          <p:cNvSpPr txBox="1"/>
          <p:nvPr/>
        </p:nvSpPr>
        <p:spPr>
          <a:xfrm>
            <a:off x="4876800" y="6441776"/>
            <a:ext cx="23504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Amazon Confidential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DCDAD2AD-FBBD-5A46-90DF-F8E14AEF9A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6291" y="1798962"/>
            <a:ext cx="9374528" cy="505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8037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Knowledge Graph vs. Product Graph</a:t>
            </a:r>
          </a:p>
        </p:txBody>
      </p:sp>
      <p:sp>
        <p:nvSpPr>
          <p:cNvPr id="5" name="Oval 4"/>
          <p:cNvSpPr/>
          <p:nvPr/>
        </p:nvSpPr>
        <p:spPr>
          <a:xfrm>
            <a:off x="485775" y="2771775"/>
            <a:ext cx="2714625" cy="2714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Generic KG</a:t>
            </a:r>
          </a:p>
          <a:p>
            <a:pPr algn="ctr"/>
            <a:endParaRPr lang="en-US" sz="2800" dirty="0"/>
          </a:p>
          <a:p>
            <a:pPr algn="ctr"/>
            <a:endParaRPr lang="en-US" sz="2800" dirty="0"/>
          </a:p>
        </p:txBody>
      </p:sp>
      <p:sp>
        <p:nvSpPr>
          <p:cNvPr id="6" name="Oval 5"/>
          <p:cNvSpPr/>
          <p:nvPr/>
        </p:nvSpPr>
        <p:spPr>
          <a:xfrm>
            <a:off x="1857375" y="4243388"/>
            <a:ext cx="900113" cy="90011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PG</a:t>
            </a:r>
          </a:p>
        </p:txBody>
      </p:sp>
      <p:sp>
        <p:nvSpPr>
          <p:cNvPr id="7" name="Oval 6"/>
          <p:cNvSpPr/>
          <p:nvPr/>
        </p:nvSpPr>
        <p:spPr>
          <a:xfrm>
            <a:off x="3738562" y="2771775"/>
            <a:ext cx="2714625" cy="2714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Generic KG</a:t>
            </a:r>
          </a:p>
          <a:p>
            <a:pPr algn="ctr"/>
            <a:endParaRPr lang="en-US" sz="2800" dirty="0"/>
          </a:p>
          <a:p>
            <a:pPr algn="ctr"/>
            <a:endParaRPr lang="en-US" sz="2800" dirty="0"/>
          </a:p>
          <a:p>
            <a:pPr algn="ctr"/>
            <a:endParaRPr lang="en-US" sz="2800" dirty="0"/>
          </a:p>
          <a:p>
            <a:pPr algn="ctr"/>
            <a:endParaRPr lang="en-US" sz="2800" dirty="0"/>
          </a:p>
        </p:txBody>
      </p:sp>
      <p:sp>
        <p:nvSpPr>
          <p:cNvPr id="8" name="Oval 7"/>
          <p:cNvSpPr/>
          <p:nvPr/>
        </p:nvSpPr>
        <p:spPr>
          <a:xfrm>
            <a:off x="4200528" y="3533782"/>
            <a:ext cx="1881187" cy="188118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PG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(Movie,</a:t>
            </a:r>
            <a:br>
              <a:rPr lang="en-US" sz="2800" dirty="0">
                <a:solidFill>
                  <a:srgbClr val="FF0000"/>
                </a:solidFill>
              </a:rPr>
            </a:br>
            <a:r>
              <a:rPr lang="en-US" sz="2800" dirty="0">
                <a:solidFill>
                  <a:srgbClr val="FF0000"/>
                </a:solidFill>
              </a:rPr>
              <a:t>Music,</a:t>
            </a:r>
            <a:br>
              <a:rPr lang="en-US" sz="2800" dirty="0">
                <a:solidFill>
                  <a:srgbClr val="FF0000"/>
                </a:solidFill>
              </a:rPr>
            </a:br>
            <a:r>
              <a:rPr lang="en-US" sz="2800" dirty="0">
                <a:solidFill>
                  <a:srgbClr val="FF0000"/>
                </a:solidFill>
              </a:rPr>
              <a:t>Book)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68813" y="2173905"/>
            <a:ext cx="548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(A)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66847" y="2173905"/>
            <a:ext cx="5373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(B)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74387" y="2185007"/>
            <a:ext cx="548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(C)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6977495" y="2685826"/>
            <a:ext cx="5095442" cy="3557585"/>
            <a:chOff x="6977495" y="2700340"/>
            <a:chExt cx="5095442" cy="3557585"/>
          </a:xfrm>
        </p:grpSpPr>
        <p:sp>
          <p:nvSpPr>
            <p:cNvPr id="11" name="Oval 10"/>
            <p:cNvSpPr/>
            <p:nvPr/>
          </p:nvSpPr>
          <p:spPr>
            <a:xfrm>
              <a:off x="6991349" y="2700344"/>
              <a:ext cx="2714625" cy="2714625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6991349" y="2704887"/>
              <a:ext cx="5081588" cy="3553038"/>
              <a:chOff x="6991349" y="2704887"/>
              <a:chExt cx="5081588" cy="3553038"/>
            </a:xfrm>
          </p:grpSpPr>
          <p:sp>
            <p:nvSpPr>
              <p:cNvPr id="9" name="Oval 8"/>
              <p:cNvSpPr/>
              <p:nvPr/>
            </p:nvSpPr>
            <p:spPr>
              <a:xfrm>
                <a:off x="6991349" y="2704887"/>
                <a:ext cx="2714625" cy="2714625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/>
                  <a:t>Generic KG</a:t>
                </a:r>
              </a:p>
              <a:p>
                <a:pPr algn="ctr"/>
                <a:endParaRPr lang="en-US" sz="2800" dirty="0"/>
              </a:p>
              <a:p>
                <a:pPr algn="ctr"/>
                <a:endParaRPr lang="en-US" sz="2800" dirty="0"/>
              </a:p>
              <a:p>
                <a:pPr algn="ctr"/>
                <a:endParaRPr lang="en-US" sz="2800" dirty="0"/>
              </a:p>
              <a:p>
                <a:pPr algn="ctr"/>
                <a:endParaRPr lang="en-US" sz="2800" dirty="0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7600950" y="3533782"/>
                <a:ext cx="4471987" cy="2724143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rgbClr val="FF0000"/>
                    </a:solidFill>
                  </a:rPr>
                  <a:t>                   Product</a:t>
                </a:r>
              </a:p>
              <a:p>
                <a:pPr algn="ctr"/>
                <a:r>
                  <a:rPr lang="en-US" sz="2800" dirty="0">
                    <a:solidFill>
                      <a:srgbClr val="FF0000"/>
                    </a:solidFill>
                  </a:rPr>
                  <a:t>                   Graph</a:t>
                </a:r>
              </a:p>
              <a:p>
                <a:pPr algn="ctr"/>
                <a:r>
                  <a:rPr lang="en-US" sz="2000" dirty="0">
                    <a:solidFill>
                      <a:srgbClr val="FF0000"/>
                    </a:solidFill>
                  </a:rPr>
                  <a:t>                 </a:t>
                </a:r>
                <a:br>
                  <a:rPr lang="en-US" sz="2000" dirty="0">
                    <a:solidFill>
                      <a:srgbClr val="FF0000"/>
                    </a:solidFill>
                  </a:rPr>
                </a:br>
                <a:r>
                  <a:rPr lang="en-US" sz="2000" dirty="0">
                    <a:solidFill>
                      <a:srgbClr val="FF0000"/>
                    </a:solidFill>
                  </a:rPr>
                  <a:t>                  (Hardline, </a:t>
                </a:r>
                <a:r>
                  <a:rPr lang="en-US" sz="2000" dirty="0" err="1">
                    <a:solidFill>
                      <a:srgbClr val="FF0000"/>
                    </a:solidFill>
                  </a:rPr>
                  <a:t>softline</a:t>
                </a:r>
                <a:r>
                  <a:rPr lang="en-US" sz="2000" dirty="0">
                    <a:solidFill>
                      <a:srgbClr val="FF0000"/>
                    </a:solidFill>
                  </a:rPr>
                  <a:t>,</a:t>
                </a:r>
              </a:p>
              <a:p>
                <a:pPr algn="ctr"/>
                <a:r>
                  <a:rPr lang="en-US" sz="2000" dirty="0">
                    <a:solidFill>
                      <a:srgbClr val="FF0000"/>
                    </a:solidFill>
                  </a:rPr>
                  <a:t>                  consumables, etc.)</a:t>
                </a: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8149450" y="3828868"/>
                <a:ext cx="1049070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FF0000"/>
                    </a:solidFill>
                  </a:rPr>
                  <a:t>Movie,</a:t>
                </a:r>
              </a:p>
              <a:p>
                <a:pPr algn="ctr"/>
                <a:r>
                  <a:rPr lang="en-US" sz="2400" dirty="0">
                    <a:solidFill>
                      <a:srgbClr val="FF0000"/>
                    </a:solidFill>
                  </a:rPr>
                  <a:t>Music,</a:t>
                </a:r>
              </a:p>
              <a:p>
                <a:pPr algn="ctr"/>
                <a:r>
                  <a:rPr lang="en-US" sz="2400" dirty="0">
                    <a:solidFill>
                      <a:srgbClr val="FF0000"/>
                    </a:solidFill>
                  </a:rPr>
                  <a:t>Book,</a:t>
                </a:r>
              </a:p>
              <a:p>
                <a:pPr algn="ctr"/>
                <a:r>
                  <a:rPr lang="en-US" sz="2400" dirty="0">
                    <a:solidFill>
                      <a:srgbClr val="FF0000"/>
                    </a:solidFill>
                  </a:rPr>
                  <a:t>etc.</a:t>
                </a:r>
              </a:p>
            </p:txBody>
          </p:sp>
        </p:grpSp>
        <p:sp>
          <p:nvSpPr>
            <p:cNvPr id="17" name="Oval 16"/>
            <p:cNvSpPr/>
            <p:nvPr/>
          </p:nvSpPr>
          <p:spPr>
            <a:xfrm>
              <a:off x="6977495" y="2700340"/>
              <a:ext cx="2714625" cy="2714625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8449597" y="2072751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✅</a:t>
            </a:r>
          </a:p>
        </p:txBody>
      </p:sp>
    </p:spTree>
    <p:extLst>
      <p:ext uri="{BB962C8B-B14F-4D97-AF65-F5344CB8AC3E}">
        <p14:creationId xmlns:p14="http://schemas.microsoft.com/office/powerpoint/2010/main" val="3103021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2314" y="2057402"/>
            <a:ext cx="8592766" cy="2041167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/>
              <a:t>Ten Challenges in Building and Using a Product Graph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13979907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1094721" cy="1450757"/>
          </a:xfrm>
        </p:spPr>
        <p:txBody>
          <a:bodyPr/>
          <a:lstStyle/>
          <a:p>
            <a:r>
              <a:rPr lang="en-US" dirty="0"/>
              <a:t>Structure for Rest of the Talk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308100" y="1983153"/>
            <a:ext cx="10249316" cy="3968196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Goals</a:t>
            </a:r>
          </a:p>
          <a:p>
            <a:pPr lvl="1" fontAlgn="base">
              <a:buFont typeface="Wingdings" charset="2"/>
              <a:buChar char="q"/>
            </a:pPr>
            <a:r>
              <a:rPr lang="en-US" sz="2800" dirty="0"/>
              <a:t>Introduce you the interesting research problems for KG</a:t>
            </a:r>
          </a:p>
          <a:p>
            <a:pPr lvl="1" fontAlgn="base">
              <a:buFont typeface="Wingdings" charset="2"/>
              <a:buChar char="q"/>
            </a:pPr>
            <a:r>
              <a:rPr lang="en-US" sz="2800" dirty="0"/>
              <a:t>Impress you with the many ML techniques required for KG</a:t>
            </a:r>
          </a:p>
          <a:p>
            <a:pPr lvl="1" fontAlgn="base">
              <a:buFont typeface="Wingdings" charset="2"/>
              <a:buChar char="q"/>
            </a:pPr>
            <a:r>
              <a:rPr lang="en-US" sz="2800" dirty="0"/>
              <a:t>Invite you to use KG as a testbed for your research</a:t>
            </a:r>
          </a:p>
          <a:p>
            <a:pPr fontAlgn="base">
              <a:buFont typeface="Wingdings" charset="2"/>
              <a:buChar char="q"/>
            </a:pPr>
            <a:r>
              <a:rPr lang="en-US" sz="3200" dirty="0"/>
              <a:t>Structure</a:t>
            </a:r>
          </a:p>
          <a:p>
            <a:pPr lvl="1" fontAlgn="base">
              <a:buFont typeface="Wingdings" charset="2"/>
              <a:buChar char="q"/>
            </a:pPr>
            <a:r>
              <a:rPr lang="en-US" sz="2800" dirty="0"/>
              <a:t>Challenge</a:t>
            </a:r>
          </a:p>
          <a:p>
            <a:pPr lvl="1" fontAlgn="base">
              <a:buFont typeface="Wingdings" charset="2"/>
              <a:buChar char="q"/>
            </a:pPr>
            <a:r>
              <a:rPr lang="en-US" sz="2800" dirty="0"/>
              <a:t>Key intuition</a:t>
            </a:r>
          </a:p>
          <a:p>
            <a:pPr lvl="1" fontAlgn="base">
              <a:buFont typeface="Wingdings" charset="2"/>
              <a:buChar char="q"/>
            </a:pPr>
            <a:r>
              <a:rPr lang="en-US" sz="2800" dirty="0"/>
              <a:t>Key techniques</a:t>
            </a:r>
          </a:p>
          <a:p>
            <a:pPr fontAlgn="base">
              <a:buFont typeface="Wingdings" charset="2"/>
              <a:buChar char="q"/>
            </a:pPr>
            <a:endParaRPr lang="en-US" sz="3000" dirty="0"/>
          </a:p>
          <a:p>
            <a:pPr marL="182880" lvl="2" indent="0" fontAlgn="base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40152908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1094721" cy="1450757"/>
          </a:xfrm>
        </p:spPr>
        <p:txBody>
          <a:bodyPr/>
          <a:lstStyle/>
          <a:p>
            <a:r>
              <a:rPr lang="en-US" dirty="0"/>
              <a:t>Challenge 1: A Vast Unknown Space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308100" y="1983153"/>
            <a:ext cx="10249316" cy="4099932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Do you know the types and relationships you’ll model?</a:t>
            </a:r>
          </a:p>
          <a:p>
            <a:pPr lvl="1" fontAlgn="base">
              <a:buFont typeface="Wingdings" charset="2"/>
              <a:buChar char="q"/>
            </a:pPr>
            <a:r>
              <a:rPr lang="en-US" sz="2800" dirty="0"/>
              <a:t>Freebase: 1500 types, 35K (type, relationship) pairs </a:t>
            </a:r>
          </a:p>
          <a:p>
            <a:pPr lvl="1" fontAlgn="base">
              <a:buFont typeface="Wingdings" charset="2"/>
              <a:buChar char="q"/>
            </a:pPr>
            <a:r>
              <a:rPr lang="en-US" sz="2800" dirty="0"/>
              <a:t>Products: </a:t>
            </a:r>
            <a:r>
              <a:rPr lang="en-US" sz="2800" b="1" dirty="0"/>
              <a:t>100K product types</a:t>
            </a:r>
          </a:p>
          <a:p>
            <a:pPr marL="201168" lvl="1" indent="0" fontAlgn="base">
              <a:buNone/>
            </a:pPr>
            <a:endParaRPr lang="en-US" sz="2800" dirty="0"/>
          </a:p>
          <a:p>
            <a:pPr lvl="1" fontAlgn="base">
              <a:buFont typeface="Wingdings" charset="2"/>
              <a:buChar char="q"/>
            </a:pPr>
            <a:endParaRPr lang="en-US" sz="3000" dirty="0"/>
          </a:p>
          <a:p>
            <a:pPr marL="182880" lvl="2" indent="0" fontAlgn="base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5318B9-4026-ED41-9977-9ACC27645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379" y="3683000"/>
            <a:ext cx="6337300" cy="2336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751BE0-AE2B-D144-8B44-E1C7816F1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7880" y="3639458"/>
            <a:ext cx="5068390" cy="2255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D03F465-A189-9544-B6A4-E53F4299E76B}"/>
              </a:ext>
            </a:extLst>
          </p:cNvPr>
          <p:cNvSpPr txBox="1"/>
          <p:nvPr/>
        </p:nvSpPr>
        <p:spPr>
          <a:xfrm>
            <a:off x="2553549" y="5902706"/>
            <a:ext cx="17152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Sellers’ view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AC5CD2-CCA9-7E46-BD62-F808B8BC8FD0}"/>
              </a:ext>
            </a:extLst>
          </p:cNvPr>
          <p:cNvSpPr txBox="1"/>
          <p:nvPr/>
        </p:nvSpPr>
        <p:spPr>
          <a:xfrm>
            <a:off x="8459595" y="5894508"/>
            <a:ext cx="1743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Buyers’ view</a:t>
            </a:r>
          </a:p>
        </p:txBody>
      </p:sp>
    </p:spTree>
    <p:extLst>
      <p:ext uri="{BB962C8B-B14F-4D97-AF65-F5344CB8AC3E}">
        <p14:creationId xmlns:p14="http://schemas.microsoft.com/office/powerpoint/2010/main" val="984196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1094720" cy="1450757"/>
          </a:xfrm>
        </p:spPr>
        <p:txBody>
          <a:bodyPr/>
          <a:lstStyle/>
          <a:p>
            <a:r>
              <a:rPr lang="en-US" dirty="0"/>
              <a:t>What is the Role of KGs in ML?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50616DE-86B5-C14F-94B8-09E00E2B9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4164" y="1900237"/>
            <a:ext cx="9881516" cy="4486275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2400" dirty="0"/>
              <a:t>Thought 1: A knowledgeable search engine returns better results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3239629-6B0D-E64F-97AE-FA3836D2A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713" y="2382243"/>
            <a:ext cx="7782929" cy="4475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9763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1094721" cy="1450757"/>
          </a:xfrm>
        </p:spPr>
        <p:txBody>
          <a:bodyPr/>
          <a:lstStyle/>
          <a:p>
            <a:r>
              <a:rPr lang="en-US" dirty="0"/>
              <a:t>Challenge 1: A Vast Unknown Space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308100" y="1983153"/>
            <a:ext cx="10249316" cy="4099932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Do you know the types and relationships you’ll model?</a:t>
            </a:r>
          </a:p>
          <a:p>
            <a:pPr lvl="1" fontAlgn="base">
              <a:buFont typeface="Wingdings" charset="2"/>
              <a:buChar char="q"/>
            </a:pPr>
            <a:r>
              <a:rPr lang="en-US" sz="2800" dirty="0"/>
              <a:t>Freebase: 1500 types, 35K (type, relationship) pairs </a:t>
            </a:r>
          </a:p>
          <a:p>
            <a:pPr lvl="1" fontAlgn="base">
              <a:buFont typeface="Wingdings" charset="2"/>
              <a:buChar char="q"/>
            </a:pPr>
            <a:r>
              <a:rPr lang="en-US" sz="2800" dirty="0"/>
              <a:t>Products: 100K product types, </a:t>
            </a:r>
            <a:r>
              <a:rPr lang="en-US" sz="2800" b="1" dirty="0"/>
              <a:t>&gt;5K product attributes</a:t>
            </a:r>
          </a:p>
          <a:p>
            <a:pPr lvl="1" fontAlgn="base">
              <a:buFont typeface="Wingdings" charset="2"/>
              <a:buChar char="q"/>
            </a:pPr>
            <a:endParaRPr lang="en-US" sz="3000" dirty="0"/>
          </a:p>
          <a:p>
            <a:pPr marL="182880" lvl="2" indent="0" fontAlgn="base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E367F33D-0016-BC4C-A2A5-1C8CBB3A19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2255588"/>
              </p:ext>
            </p:extLst>
          </p:nvPr>
        </p:nvGraphicFramePr>
        <p:xfrm>
          <a:off x="2900638" y="3440689"/>
          <a:ext cx="8256870" cy="3359636"/>
        </p:xfrm>
        <a:graphic>
          <a:graphicData uri="http://schemas.openxmlformats.org/drawingml/2006/table">
            <a:tbl>
              <a:tblPr>
                <a:tableStyleId>{10A1B5D5-9B99-4C35-A422-299274C87663}</a:tableStyleId>
              </a:tblPr>
              <a:tblGrid>
                <a:gridCol w="4130893">
                  <a:extLst>
                    <a:ext uri="{9D8B030D-6E8A-4147-A177-3AD203B41FA5}">
                      <a16:colId xmlns:a16="http://schemas.microsoft.com/office/drawing/2014/main" val="3153673043"/>
                    </a:ext>
                  </a:extLst>
                </a:gridCol>
                <a:gridCol w="4125977">
                  <a:extLst>
                    <a:ext uri="{9D8B030D-6E8A-4147-A177-3AD203B41FA5}">
                      <a16:colId xmlns:a16="http://schemas.microsoft.com/office/drawing/2014/main" val="1448693122"/>
                    </a:ext>
                  </a:extLst>
                </a:gridCol>
              </a:tblGrid>
              <a:tr h="2399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Child safety car seats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Almond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99555391"/>
                  </a:ext>
                </a:extLst>
              </a:tr>
              <a:tr h="2399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brand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5FC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flavor</a:t>
                      </a:r>
                    </a:p>
                  </a:txBody>
                  <a:tcPr marL="9525" marR="9525" marT="9525" marB="0" anchor="b">
                    <a:solidFill>
                      <a:srgbClr val="D5FC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9240638"/>
                  </a:ext>
                </a:extLst>
              </a:tr>
              <a:tr h="2399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style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5FC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brand</a:t>
                      </a:r>
                    </a:p>
                  </a:txBody>
                  <a:tcPr marL="9525" marR="9525" marT="9525" marB="0" anchor="b">
                    <a:solidFill>
                      <a:srgbClr val="D5FC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429098"/>
                  </a:ext>
                </a:extLst>
              </a:tr>
              <a:tr h="2399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size or capacity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5FC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ingredients</a:t>
                      </a:r>
                    </a:p>
                  </a:txBody>
                  <a:tcPr marL="9525" marR="9525" marT="9525" marB="0" anchor="b">
                    <a:solidFill>
                      <a:srgbClr val="D5FC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5312440"/>
                  </a:ext>
                </a:extLst>
              </a:tr>
              <a:tr h="2399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maximum weight recommendation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5FC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size or capacity</a:t>
                      </a:r>
                    </a:p>
                  </a:txBody>
                  <a:tcPr marL="9525" marR="9525" marT="9525" marB="0" anchor="b">
                    <a:solidFill>
                      <a:srgbClr val="D5FC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260800"/>
                  </a:ext>
                </a:extLst>
              </a:tr>
              <a:tr h="2399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color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5FC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number of items</a:t>
                      </a:r>
                    </a:p>
                  </a:txBody>
                  <a:tcPr marL="9525" marR="9525" marT="9525" marB="0" anchor="b">
                    <a:solidFill>
                      <a:srgbClr val="D5FC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3262919"/>
                  </a:ext>
                </a:extLst>
              </a:tr>
              <a:tr h="2399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model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5FC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energy content per serving</a:t>
                      </a:r>
                    </a:p>
                  </a:txBody>
                  <a:tcPr marL="9525" marR="9525" marT="9525" marB="0" anchor="b">
                    <a:solidFill>
                      <a:srgbClr val="D5FC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3728547"/>
                  </a:ext>
                </a:extLst>
              </a:tr>
              <a:tr h="2399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number of items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5FC7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>
                          <a:effectLst/>
                        </a:rPr>
                        <a:t>bar code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6193074"/>
                  </a:ext>
                </a:extLst>
              </a:tr>
              <a:tr h="2399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usage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color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2031654"/>
                  </a:ext>
                </a:extLst>
              </a:tr>
              <a:tr h="2399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bar code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scent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1567979"/>
                  </a:ext>
                </a:extLst>
              </a:tr>
              <a:tr h="2399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flavor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usage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3806819"/>
                  </a:ext>
                </a:extLst>
              </a:tr>
              <a:tr h="2399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ingredients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style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9537329"/>
                  </a:ext>
                </a:extLst>
              </a:tr>
              <a:tr h="2399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scent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model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502067"/>
                  </a:ext>
                </a:extLst>
              </a:tr>
              <a:tr h="2399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energy content per serving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maximum weight recommendation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9446156"/>
                  </a:ext>
                </a:extLst>
              </a:tr>
            </a:tbl>
          </a:graphicData>
        </a:graphic>
      </p:graphicFrame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1C30F9A1-044E-324A-9282-3CA981D13ED4}"/>
              </a:ext>
            </a:extLst>
          </p:cNvPr>
          <p:cNvSpPr/>
          <p:nvPr/>
        </p:nvSpPr>
        <p:spPr>
          <a:xfrm>
            <a:off x="648754" y="4146807"/>
            <a:ext cx="1941921" cy="649390"/>
          </a:xfrm>
          <a:prstGeom prst="wedgeRectCallout">
            <a:avLst>
              <a:gd name="adj1" fmla="val 73782"/>
              <a:gd name="adj2" fmla="val -983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Important (ranked by score)</a:t>
            </a: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E4777759-A78F-6C4E-9BE1-EAE58BABC41D}"/>
              </a:ext>
            </a:extLst>
          </p:cNvPr>
          <p:cNvSpPr/>
          <p:nvPr/>
        </p:nvSpPr>
        <p:spPr>
          <a:xfrm>
            <a:off x="648753" y="5426559"/>
            <a:ext cx="1941921" cy="649390"/>
          </a:xfrm>
          <a:prstGeom prst="wedgeRectCallout">
            <a:avLst>
              <a:gd name="adj1" fmla="val 75238"/>
              <a:gd name="adj2" fmla="val -403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Unimportant</a:t>
            </a:r>
          </a:p>
        </p:txBody>
      </p:sp>
      <p:sp>
        <p:nvSpPr>
          <p:cNvPr id="8" name="Rectangular Callout 7">
            <a:extLst>
              <a:ext uri="{FF2B5EF4-FFF2-40B4-BE49-F238E27FC236}">
                <a16:creationId xmlns:a16="http://schemas.microsoft.com/office/drawing/2014/main" id="{E52907D2-7921-1241-8F3C-0D86A7F2435A}"/>
              </a:ext>
            </a:extLst>
          </p:cNvPr>
          <p:cNvSpPr/>
          <p:nvPr/>
        </p:nvSpPr>
        <p:spPr>
          <a:xfrm>
            <a:off x="648753" y="6191224"/>
            <a:ext cx="1941921" cy="649390"/>
          </a:xfrm>
          <a:prstGeom prst="wedgeRectCallout">
            <a:avLst>
              <a:gd name="adj1" fmla="val 75238"/>
              <a:gd name="adj2" fmla="val -649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Inapplicable</a:t>
            </a:r>
          </a:p>
        </p:txBody>
      </p:sp>
    </p:spTree>
    <p:extLst>
      <p:ext uri="{BB962C8B-B14F-4D97-AF65-F5344CB8AC3E}">
        <p14:creationId xmlns:p14="http://schemas.microsoft.com/office/powerpoint/2010/main" val="23213886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1094721" cy="1450757"/>
          </a:xfrm>
        </p:spPr>
        <p:txBody>
          <a:bodyPr/>
          <a:lstStyle/>
          <a:p>
            <a:r>
              <a:rPr lang="en-US" dirty="0"/>
              <a:t>Challenge 1: A Vast Unknown Space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308100" y="1983153"/>
            <a:ext cx="10249316" cy="4719864"/>
          </a:xfrm>
        </p:spPr>
        <p:txBody>
          <a:bodyPr>
            <a:normAutofit lnSpcReduction="10000"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Key intuition: behavior from both buyers and sellers</a:t>
            </a:r>
          </a:p>
          <a:p>
            <a:pPr lvl="1" fontAlgn="base">
              <a:buFont typeface="Wingdings" charset="2"/>
              <a:buChar char="q"/>
            </a:pPr>
            <a:r>
              <a:rPr lang="en-US" sz="2600" dirty="0"/>
              <a:t>How to find types? </a:t>
            </a:r>
          </a:p>
          <a:p>
            <a:pPr lvl="2" fontAlgn="base">
              <a:buFont typeface="Wingdings" charset="2"/>
              <a:buChar char="q"/>
            </a:pPr>
            <a:r>
              <a:rPr lang="en-US" sz="2200" dirty="0"/>
              <a:t>Sellers mention product types in product titles</a:t>
            </a:r>
          </a:p>
          <a:p>
            <a:pPr lvl="2" fontAlgn="base">
              <a:buFont typeface="Wingdings" charset="2"/>
              <a:buChar char="q"/>
            </a:pPr>
            <a:r>
              <a:rPr lang="en-US" sz="2200" dirty="0"/>
              <a:t>Customers mention product types in queries </a:t>
            </a:r>
            <a:endParaRPr lang="en-US" sz="2200" dirty="0">
              <a:sym typeface="Wingdings" pitchFamily="2" charset="2"/>
            </a:endParaRPr>
          </a:p>
          <a:p>
            <a:pPr marL="384048" lvl="2" indent="0" fontAlgn="base">
              <a:buNone/>
            </a:pPr>
            <a:r>
              <a:rPr lang="en-US" sz="2200" b="1" dirty="0">
                <a:solidFill>
                  <a:srgbClr val="0070C0"/>
                </a:solidFill>
                <a:sym typeface="Wingdings" pitchFamily="2" charset="2"/>
              </a:rPr>
              <a:t> Named entity recognition to extract types</a:t>
            </a:r>
          </a:p>
          <a:p>
            <a:pPr lvl="1" fontAlgn="base">
              <a:buFont typeface="Wingdings" charset="2"/>
              <a:buChar char="q"/>
            </a:pPr>
            <a:r>
              <a:rPr lang="en-US" sz="2600" dirty="0">
                <a:sym typeface="Wingdings" pitchFamily="2" charset="2"/>
              </a:rPr>
              <a:t>How to organize types into a taxonomy tree?</a:t>
            </a:r>
          </a:p>
          <a:p>
            <a:pPr lvl="2" fontAlgn="base">
              <a:buFont typeface="Wingdings" charset="2"/>
              <a:buChar char="q"/>
            </a:pPr>
            <a:r>
              <a:rPr lang="en-US" sz="2200" dirty="0">
                <a:sym typeface="Wingdings" pitchFamily="2" charset="2"/>
              </a:rPr>
              <a:t>Customers who search tea can buy green tea, black tea, oolong tea </a:t>
            </a:r>
            <a:endParaRPr lang="en-US" sz="2200" b="1" dirty="0">
              <a:solidFill>
                <a:srgbClr val="0070C0"/>
              </a:solidFill>
              <a:sym typeface="Wingdings" pitchFamily="2" charset="2"/>
            </a:endParaRPr>
          </a:p>
          <a:p>
            <a:pPr marL="384048" lvl="2" indent="0" fontAlgn="base">
              <a:buNone/>
            </a:pPr>
            <a:r>
              <a:rPr lang="en-US" sz="2200" b="1" dirty="0">
                <a:solidFill>
                  <a:srgbClr val="0070C0"/>
                </a:solidFill>
                <a:sym typeface="Wingdings" pitchFamily="2" charset="2"/>
              </a:rPr>
              <a:t> Graph mining using customer behavior</a:t>
            </a:r>
          </a:p>
          <a:p>
            <a:pPr lvl="1" fontAlgn="base">
              <a:buFont typeface="Wingdings" charset="2"/>
              <a:buChar char="q"/>
            </a:pPr>
            <a:r>
              <a:rPr lang="en-US" sz="2600" dirty="0">
                <a:sym typeface="Wingdings" pitchFamily="2" charset="2"/>
              </a:rPr>
              <a:t>Which attributes apply to products of a particular type?</a:t>
            </a:r>
          </a:p>
          <a:p>
            <a:pPr lvl="2" fontAlgn="base">
              <a:buFont typeface="Wingdings" charset="2"/>
              <a:buChar char="q"/>
            </a:pPr>
            <a:r>
              <a:rPr lang="en-US" sz="2200" dirty="0">
                <a:sym typeface="Wingdings" pitchFamily="2" charset="2"/>
              </a:rPr>
              <a:t>Sellers mention important attributes in product titles, descriptions, etc.</a:t>
            </a:r>
          </a:p>
          <a:p>
            <a:pPr lvl="2" fontAlgn="base">
              <a:buFont typeface="Wingdings" charset="2"/>
              <a:buChar char="q"/>
            </a:pPr>
            <a:r>
              <a:rPr lang="en-US" sz="2200" dirty="0">
                <a:sym typeface="Wingdings" pitchFamily="2" charset="2"/>
              </a:rPr>
              <a:t>Customers mention important attributes in queries, reviews, Q&amp;A, etc.</a:t>
            </a:r>
          </a:p>
          <a:p>
            <a:pPr marL="384048" lvl="2" indent="0" fontAlgn="base">
              <a:buNone/>
            </a:pPr>
            <a:r>
              <a:rPr lang="en-US" sz="2200" b="1" dirty="0">
                <a:solidFill>
                  <a:srgbClr val="0070C0"/>
                </a:solidFill>
                <a:sym typeface="Wingdings" pitchFamily="2" charset="2"/>
              </a:rPr>
              <a:t> Behavior mining</a:t>
            </a:r>
            <a:endParaRPr lang="en-US" sz="2200" dirty="0">
              <a:solidFill>
                <a:srgbClr val="0070C0"/>
              </a:solidFill>
            </a:endParaRPr>
          </a:p>
          <a:p>
            <a:pPr lvl="1" fontAlgn="base">
              <a:buFont typeface="Wingdings" charset="2"/>
              <a:buChar char="q"/>
            </a:pPr>
            <a:endParaRPr lang="en-US" sz="2800" dirty="0"/>
          </a:p>
          <a:p>
            <a:pPr lvl="1" fontAlgn="base">
              <a:buFont typeface="Wingdings" charset="2"/>
              <a:buChar char="q"/>
            </a:pPr>
            <a:endParaRPr lang="en-US" sz="3000" dirty="0"/>
          </a:p>
          <a:p>
            <a:pPr marL="182880" lvl="2" indent="0" fontAlgn="base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1941BD-44FD-7241-8754-F285DA25B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0683" y="2476105"/>
            <a:ext cx="7554940" cy="26709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1517B9F-D1A9-E34C-BDCD-E3A8D005BA68}"/>
              </a:ext>
            </a:extLst>
          </p:cNvPr>
          <p:cNvSpPr/>
          <p:nvPr/>
        </p:nvSpPr>
        <p:spPr>
          <a:xfrm>
            <a:off x="8200678" y="2417650"/>
            <a:ext cx="1691467" cy="38400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E47149-903F-1A49-84CF-D5A27181D918}"/>
              </a:ext>
            </a:extLst>
          </p:cNvPr>
          <p:cNvSpPr txBox="1"/>
          <p:nvPr/>
        </p:nvSpPr>
        <p:spPr>
          <a:xfrm>
            <a:off x="985163" y="6302479"/>
            <a:ext cx="10572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Mao et al., OCTET: Online catalog taxonomy enrichment with self-supervision,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  <a:p>
            <a:r>
              <a:rPr lang="en-US" dirty="0">
                <a:solidFill>
                  <a:schemeClr val="bg1"/>
                </a:solidFill>
              </a:rPr>
              <a:t>Blanco et al., </a:t>
            </a:r>
            <a:r>
              <a:rPr lang="en-US" dirty="0" err="1">
                <a:solidFill>
                  <a:schemeClr val="bg1"/>
                </a:solidFill>
              </a:rPr>
              <a:t>AutoKnow</a:t>
            </a:r>
            <a:r>
              <a:rPr lang="en-US" dirty="0">
                <a:solidFill>
                  <a:schemeClr val="bg1"/>
                </a:solidFill>
              </a:rPr>
              <a:t>: Self-driving knowledge collection for products of thousands of types,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</p:txBody>
      </p:sp>
    </p:spTree>
    <p:extLst>
      <p:ext uri="{BB962C8B-B14F-4D97-AF65-F5344CB8AC3E}">
        <p14:creationId xmlns:p14="http://schemas.microsoft.com/office/powerpoint/2010/main" val="27812833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1094721" cy="1450757"/>
          </a:xfrm>
        </p:spPr>
        <p:txBody>
          <a:bodyPr/>
          <a:lstStyle/>
          <a:p>
            <a:r>
              <a:rPr lang="en-US" dirty="0"/>
              <a:t>Challenge 2: Too Little Structured Data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5C9DBF3-EAF6-C049-AAB5-BD96C25DF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7248" y="1772923"/>
            <a:ext cx="4025900" cy="2590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A84496-AF28-5C49-B468-C557AEA8A6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3350" y="1973336"/>
            <a:ext cx="3016250" cy="424458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35D1731-757E-0740-B8E8-F454BE7723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3548" y="4363723"/>
            <a:ext cx="4419600" cy="1854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3AAF44-2222-504C-9F90-90D2361D9F29}"/>
              </a:ext>
            </a:extLst>
          </p:cNvPr>
          <p:cNvSpPr txBox="1"/>
          <p:nvPr/>
        </p:nvSpPr>
        <p:spPr>
          <a:xfrm>
            <a:off x="4155586" y="402527"/>
            <a:ext cx="1844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(What if)</a:t>
            </a:r>
          </a:p>
        </p:txBody>
      </p:sp>
    </p:spTree>
    <p:extLst>
      <p:ext uri="{BB962C8B-B14F-4D97-AF65-F5344CB8AC3E}">
        <p14:creationId xmlns:p14="http://schemas.microsoft.com/office/powerpoint/2010/main" val="28971550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1094721" cy="1450757"/>
          </a:xfrm>
        </p:spPr>
        <p:txBody>
          <a:bodyPr/>
          <a:lstStyle/>
          <a:p>
            <a:r>
              <a:rPr lang="en-US" dirty="0"/>
              <a:t>Challenge 2: Too Little Structured Data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5C9DBF3-EAF6-C049-AAB5-BD96C25DF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7248" y="1772923"/>
            <a:ext cx="4025900" cy="2590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A84496-AF28-5C49-B468-C557AEA8A6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3350" y="1973336"/>
            <a:ext cx="3016250" cy="424458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35D1731-757E-0740-B8E8-F454BE7723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3548" y="4363723"/>
            <a:ext cx="4419600" cy="1854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6336136-8C7D-5047-AA23-6E73FB8D2E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2355" y="6282765"/>
            <a:ext cx="8394836" cy="575235"/>
          </a:xfrm>
          <a:prstGeom prst="rect">
            <a:avLst/>
          </a:prstGeom>
        </p:spPr>
      </p:pic>
      <p:sp>
        <p:nvSpPr>
          <p:cNvPr id="14" name="Rectangular Callout 13">
            <a:extLst>
              <a:ext uri="{FF2B5EF4-FFF2-40B4-BE49-F238E27FC236}">
                <a16:creationId xmlns:a16="http://schemas.microsoft.com/office/drawing/2014/main" id="{72EED2B1-CCA4-E54E-B941-71CB0554F6B3}"/>
              </a:ext>
            </a:extLst>
          </p:cNvPr>
          <p:cNvSpPr/>
          <p:nvPr/>
        </p:nvSpPr>
        <p:spPr>
          <a:xfrm>
            <a:off x="126318" y="4778574"/>
            <a:ext cx="1941921" cy="649390"/>
          </a:xfrm>
          <a:prstGeom prst="wedgeRectCallout">
            <a:avLst>
              <a:gd name="adj1" fmla="val 61368"/>
              <a:gd name="adj2" fmla="val 1832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What you really need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128E8E-FEF3-104E-A8DB-927B95D88987}"/>
              </a:ext>
            </a:extLst>
          </p:cNvPr>
          <p:cNvSpPr txBox="1"/>
          <p:nvPr/>
        </p:nvSpPr>
        <p:spPr>
          <a:xfrm>
            <a:off x="4155586" y="402527"/>
            <a:ext cx="1844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(What if)</a:t>
            </a:r>
          </a:p>
        </p:txBody>
      </p:sp>
    </p:spTree>
    <p:extLst>
      <p:ext uri="{BB962C8B-B14F-4D97-AF65-F5344CB8AC3E}">
        <p14:creationId xmlns:p14="http://schemas.microsoft.com/office/powerpoint/2010/main" val="22464742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1094721" cy="1450757"/>
          </a:xfrm>
        </p:spPr>
        <p:txBody>
          <a:bodyPr/>
          <a:lstStyle/>
          <a:p>
            <a:r>
              <a:rPr lang="en-US" dirty="0"/>
              <a:t>Challenge 2: Too Little Structured Data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308100" y="1983153"/>
            <a:ext cx="10249316" cy="4719864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Key intuition: structured data hidden in texts and images</a:t>
            </a:r>
          </a:p>
          <a:p>
            <a:pPr fontAlgn="base">
              <a:buFont typeface="Wingdings" charset="2"/>
              <a:buChar char="q"/>
            </a:pPr>
            <a:endParaRPr lang="en-US" sz="3200" dirty="0"/>
          </a:p>
          <a:p>
            <a:pPr marL="0" indent="0" fontAlgn="base">
              <a:buNone/>
            </a:pPr>
            <a:endParaRPr lang="en-US" sz="3200" dirty="0"/>
          </a:p>
          <a:p>
            <a:pPr lvl="2" fontAlgn="base">
              <a:buFont typeface="Wingdings" pitchFamily="2" charset="2"/>
              <a:buChar char="à"/>
            </a:pPr>
            <a:r>
              <a:rPr lang="en-US" sz="2400" b="1" dirty="0">
                <a:solidFill>
                  <a:srgbClr val="0070C0"/>
                </a:solidFill>
                <a:sym typeface="Wingdings" pitchFamily="2" charset="2"/>
              </a:rPr>
              <a:t>Named entity recognition on texts</a:t>
            </a:r>
          </a:p>
          <a:p>
            <a:pPr lvl="2" fontAlgn="base">
              <a:buFont typeface="Wingdings" pitchFamily="2" charset="2"/>
              <a:buChar char="à"/>
            </a:pPr>
            <a:r>
              <a:rPr lang="en-US" sz="2400" b="1" dirty="0">
                <a:solidFill>
                  <a:srgbClr val="0070C0"/>
                </a:solidFill>
                <a:sym typeface="Wingdings" pitchFamily="2" charset="2"/>
              </a:rPr>
              <a:t>Image processing on images</a:t>
            </a:r>
          </a:p>
          <a:p>
            <a:pPr marL="201168" lvl="1" indent="0" fontAlgn="base">
              <a:buNone/>
            </a:pPr>
            <a:endParaRPr lang="en-US" sz="2800" dirty="0"/>
          </a:p>
          <a:p>
            <a:pPr lvl="1" fontAlgn="base">
              <a:buFont typeface="Wingdings" charset="2"/>
              <a:buChar char="q"/>
            </a:pPr>
            <a:endParaRPr lang="en-US" sz="3000" dirty="0"/>
          </a:p>
          <a:p>
            <a:pPr marL="182880" lvl="2" indent="0" fontAlgn="base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7FF9B5-27BF-FE4F-8969-B7D26FB68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8032" y="2434012"/>
            <a:ext cx="9215853" cy="325813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DF20606-EDC6-8840-A55B-902A836EC647}"/>
              </a:ext>
            </a:extLst>
          </p:cNvPr>
          <p:cNvSpPr/>
          <p:nvPr/>
        </p:nvSpPr>
        <p:spPr>
          <a:xfrm>
            <a:off x="1578032" y="2434012"/>
            <a:ext cx="2927466" cy="38400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0948A0E-CD3A-7F49-9C0B-1CB90CCC7CAA}"/>
              </a:ext>
            </a:extLst>
          </p:cNvPr>
          <p:cNvSpPr/>
          <p:nvPr/>
        </p:nvSpPr>
        <p:spPr>
          <a:xfrm>
            <a:off x="4505498" y="2434011"/>
            <a:ext cx="1679171" cy="38400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7E566E8-4D41-0F4C-AC3A-5A5C33334198}"/>
              </a:ext>
            </a:extLst>
          </p:cNvPr>
          <p:cNvSpPr/>
          <p:nvPr/>
        </p:nvSpPr>
        <p:spPr>
          <a:xfrm>
            <a:off x="8272549" y="2404916"/>
            <a:ext cx="2450869" cy="38400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F02CA6-8693-E74A-AA0C-4077E734340F}"/>
              </a:ext>
            </a:extLst>
          </p:cNvPr>
          <p:cNvSpPr txBox="1"/>
          <p:nvPr/>
        </p:nvSpPr>
        <p:spPr>
          <a:xfrm>
            <a:off x="2570482" y="2807209"/>
            <a:ext cx="9425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Brand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E73002-F7AC-C146-ABC5-998A5058F27E}"/>
              </a:ext>
            </a:extLst>
          </p:cNvPr>
          <p:cNvSpPr txBox="1"/>
          <p:nvPr/>
        </p:nvSpPr>
        <p:spPr>
          <a:xfrm>
            <a:off x="4775430" y="2788919"/>
            <a:ext cx="12744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Material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3BC897-3597-DE48-9034-7BB0E3861144}"/>
              </a:ext>
            </a:extLst>
          </p:cNvPr>
          <p:cNvSpPr txBox="1"/>
          <p:nvPr/>
        </p:nvSpPr>
        <p:spPr>
          <a:xfrm>
            <a:off x="9112135" y="2818014"/>
            <a:ext cx="8627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Color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9997095-685A-FD40-9959-6C5B7A028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1516" y="3525472"/>
            <a:ext cx="4025900" cy="2590800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C57E154-A144-4042-B9E7-F17C0382A54C}"/>
              </a:ext>
            </a:extLst>
          </p:cNvPr>
          <p:cNvCxnSpPr>
            <a:stCxn id="12" idx="2"/>
          </p:cNvCxnSpPr>
          <p:nvPr/>
        </p:nvCxnSpPr>
        <p:spPr>
          <a:xfrm flipH="1">
            <a:off x="9543503" y="3279679"/>
            <a:ext cx="1" cy="416269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72A1004-2D0D-FC41-A339-B2D8A7633B9B}"/>
              </a:ext>
            </a:extLst>
          </p:cNvPr>
          <p:cNvCxnSpPr>
            <a:cxnSpLocks/>
          </p:cNvCxnSpPr>
          <p:nvPr/>
        </p:nvCxnSpPr>
        <p:spPr>
          <a:xfrm>
            <a:off x="5985164" y="3194441"/>
            <a:ext cx="2227811" cy="621101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05D1779-CB97-B749-BDB6-86D667F06E39}"/>
              </a:ext>
            </a:extLst>
          </p:cNvPr>
          <p:cNvSpPr txBox="1"/>
          <p:nvPr/>
        </p:nvSpPr>
        <p:spPr>
          <a:xfrm>
            <a:off x="840602" y="6282115"/>
            <a:ext cx="104185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Zheng et al., </a:t>
            </a:r>
            <a:r>
              <a:rPr lang="en-US" dirty="0" err="1">
                <a:solidFill>
                  <a:schemeClr val="bg1"/>
                </a:solidFill>
              </a:rPr>
              <a:t>OpenTag</a:t>
            </a:r>
            <a:r>
              <a:rPr lang="en-US" dirty="0">
                <a:solidFill>
                  <a:schemeClr val="bg1"/>
                </a:solidFill>
              </a:rPr>
              <a:t>: Open attribute value extraction from product profiles, KDD 2018.</a:t>
            </a:r>
          </a:p>
          <a:p>
            <a:r>
              <a:rPr lang="en-US" dirty="0">
                <a:solidFill>
                  <a:schemeClr val="bg1"/>
                </a:solidFill>
              </a:rPr>
              <a:t>Blanco et al., </a:t>
            </a:r>
            <a:r>
              <a:rPr lang="en-US" dirty="0" err="1">
                <a:solidFill>
                  <a:schemeClr val="bg1"/>
                </a:solidFill>
              </a:rPr>
              <a:t>AutoKnow</a:t>
            </a:r>
            <a:r>
              <a:rPr lang="en-US" dirty="0">
                <a:solidFill>
                  <a:schemeClr val="bg1"/>
                </a:solidFill>
              </a:rPr>
              <a:t>: Self-driving Knowledge Collection for Products of Thousands of Types,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</p:txBody>
      </p:sp>
    </p:spTree>
    <p:extLst>
      <p:ext uri="{BB962C8B-B14F-4D97-AF65-F5344CB8AC3E}">
        <p14:creationId xmlns:p14="http://schemas.microsoft.com/office/powerpoint/2010/main" val="10655178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949" y="286603"/>
            <a:ext cx="11768051" cy="1450757"/>
          </a:xfrm>
        </p:spPr>
        <p:txBody>
          <a:bodyPr/>
          <a:lstStyle/>
          <a:p>
            <a:r>
              <a:rPr lang="en-US" dirty="0"/>
              <a:t>Challenge 3: Abundant but Heterogeneous Data</a:t>
            </a:r>
          </a:p>
        </p:txBody>
      </p:sp>
      <p:pic>
        <p:nvPicPr>
          <p:cNvPr id="40" name="Google Shape;826;p81">
            <a:extLst>
              <a:ext uri="{FF2B5EF4-FFF2-40B4-BE49-F238E27FC236}">
                <a16:creationId xmlns:a16="http://schemas.microsoft.com/office/drawing/2014/main" id="{26757D27-794E-B142-AACA-7D010892977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541887" y="2579291"/>
            <a:ext cx="5159939" cy="341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827;p81">
            <a:extLst>
              <a:ext uri="{FF2B5EF4-FFF2-40B4-BE49-F238E27FC236}">
                <a16:creationId xmlns:a16="http://schemas.microsoft.com/office/drawing/2014/main" id="{D9E532EB-88AC-7140-9C3A-65E73B92232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7864" y="2579290"/>
            <a:ext cx="5884024" cy="341431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0B69ECD-C354-0443-91C2-523B98022E00}"/>
              </a:ext>
            </a:extLst>
          </p:cNvPr>
          <p:cNvSpPr txBox="1"/>
          <p:nvPr/>
        </p:nvSpPr>
        <p:spPr>
          <a:xfrm>
            <a:off x="3488321" y="365650"/>
            <a:ext cx="1844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(What if)</a:t>
            </a:r>
          </a:p>
        </p:txBody>
      </p:sp>
      <p:sp>
        <p:nvSpPr>
          <p:cNvPr id="10" name="Google Shape;828;p81">
            <a:extLst>
              <a:ext uri="{FF2B5EF4-FFF2-40B4-BE49-F238E27FC236}">
                <a16:creationId xmlns:a16="http://schemas.microsoft.com/office/drawing/2014/main" id="{64BCBF7A-1E1A-C44E-BDCD-62C295145F75}"/>
              </a:ext>
            </a:extLst>
          </p:cNvPr>
          <p:cNvSpPr txBox="1"/>
          <p:nvPr/>
        </p:nvSpPr>
        <p:spPr>
          <a:xfrm>
            <a:off x="3061010" y="1650570"/>
            <a:ext cx="7336500" cy="1147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rgbClr val="0070C0"/>
                </a:solidFill>
              </a:rPr>
              <a:t>Are they the same person?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rgbClr val="0070C0"/>
                </a:solidFill>
              </a:rPr>
              <a:t>Are “born” and “date of birth” the same?</a:t>
            </a:r>
            <a:endParaRPr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9139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949" y="286603"/>
            <a:ext cx="11768051" cy="1450757"/>
          </a:xfrm>
        </p:spPr>
        <p:txBody>
          <a:bodyPr/>
          <a:lstStyle/>
          <a:p>
            <a:r>
              <a:rPr lang="en-US" dirty="0"/>
              <a:t>Challenge 3: Abundant but Heterogeneous Data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B69ECD-C354-0443-91C2-523B98022E00}"/>
              </a:ext>
            </a:extLst>
          </p:cNvPr>
          <p:cNvSpPr txBox="1"/>
          <p:nvPr/>
        </p:nvSpPr>
        <p:spPr>
          <a:xfrm>
            <a:off x="3488321" y="365650"/>
            <a:ext cx="1844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(What if)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31804C2-EBE4-D542-B4C8-48DB2AA667D2}"/>
              </a:ext>
            </a:extLst>
          </p:cNvPr>
          <p:cNvCxnSpPr>
            <a:cxnSpLocks/>
            <a:stCxn id="9" idx="4"/>
            <a:endCxn id="29" idx="0"/>
          </p:cNvCxnSpPr>
          <p:nvPr/>
        </p:nvCxnSpPr>
        <p:spPr>
          <a:xfrm>
            <a:off x="2696595" y="4080938"/>
            <a:ext cx="1128198" cy="15845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D45E08D-6ED4-4F4F-9CC5-585F5174FDAE}"/>
              </a:ext>
            </a:extLst>
          </p:cNvPr>
          <p:cNvCxnSpPr>
            <a:cxnSpLocks/>
            <a:stCxn id="9" idx="4"/>
            <a:endCxn id="28" idx="0"/>
          </p:cNvCxnSpPr>
          <p:nvPr/>
        </p:nvCxnSpPr>
        <p:spPr>
          <a:xfrm flipH="1">
            <a:off x="1410205" y="4080938"/>
            <a:ext cx="1286390" cy="15988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E9C56C1B-E005-EE47-914D-0D343B820ABC}"/>
              </a:ext>
            </a:extLst>
          </p:cNvPr>
          <p:cNvSpPr/>
          <p:nvPr/>
        </p:nvSpPr>
        <p:spPr>
          <a:xfrm>
            <a:off x="2255157" y="3275603"/>
            <a:ext cx="882875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solidFill>
                  <a:schemeClr val="tx1"/>
                </a:solidFill>
                <a:effectLst/>
                <a:ea typeface="宋体" charset="-122"/>
                <a:cs typeface="Times New Roman" charset="0"/>
              </a:rPr>
              <a:t> </a:t>
            </a:r>
            <a:r>
              <a:rPr lang="en-US" sz="1600" dirty="0" err="1">
                <a:solidFill>
                  <a:schemeClr val="tx1"/>
                </a:solidFill>
                <a:effectLst/>
                <a:ea typeface="宋体" charset="-122"/>
                <a:cs typeface="Times New Roman" charset="0"/>
              </a:rPr>
              <a:t>pgid</a:t>
            </a:r>
            <a:endParaRPr lang="en-US" sz="1600" dirty="0">
              <a:solidFill>
                <a:schemeClr val="tx1"/>
              </a:solidFill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B86F042-8D10-E04A-AC61-8E9B2F578EAF}"/>
              </a:ext>
            </a:extLst>
          </p:cNvPr>
          <p:cNvSpPr/>
          <p:nvPr/>
        </p:nvSpPr>
        <p:spPr>
          <a:xfrm>
            <a:off x="348411" y="4627339"/>
            <a:ext cx="2200011" cy="54932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ea typeface="宋体" charset="-122"/>
                <a:cs typeface="Times New Roman" charset="0"/>
              </a:rPr>
              <a:t>“Isabelle (Album Version)”</a:t>
            </a:r>
            <a:endParaRPr lang="en-US" sz="1600" dirty="0">
              <a:solidFill>
                <a:schemeClr val="bg2">
                  <a:lumMod val="25000"/>
                </a:schemeClr>
              </a:solidFill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7AEA38F-626C-D742-8848-C0443DB75605}"/>
              </a:ext>
            </a:extLst>
          </p:cNvPr>
          <p:cNvSpPr/>
          <p:nvPr/>
        </p:nvSpPr>
        <p:spPr>
          <a:xfrm>
            <a:off x="2715591" y="4595471"/>
            <a:ext cx="2113630" cy="54932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ea typeface="宋体" charset="-122"/>
                <a:cs typeface="Times New Roman" charset="0"/>
              </a:rPr>
              <a:t>“B075SR96F8”</a:t>
            </a:r>
            <a:r>
              <a:rPr lang="en-US" sz="1600" dirty="0">
                <a:solidFill>
                  <a:schemeClr val="bg2">
                    <a:lumMod val="25000"/>
                  </a:schemeClr>
                </a:solidFill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2F5D005-6534-424F-A758-B70A82D81C13}"/>
              </a:ext>
            </a:extLst>
          </p:cNvPr>
          <p:cNvCxnSpPr>
            <a:cxnSpLocks/>
            <a:stCxn id="9" idx="3"/>
            <a:endCxn id="11" idx="0"/>
          </p:cNvCxnSpPr>
          <p:nvPr/>
        </p:nvCxnSpPr>
        <p:spPr>
          <a:xfrm flipH="1">
            <a:off x="1448417" y="3962999"/>
            <a:ext cx="936034" cy="6643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4FBC2F5-9E9E-D147-B528-A3D90FEC51DC}"/>
              </a:ext>
            </a:extLst>
          </p:cNvPr>
          <p:cNvCxnSpPr>
            <a:cxnSpLocks/>
            <a:stCxn id="9" idx="5"/>
            <a:endCxn id="12" idx="0"/>
          </p:cNvCxnSpPr>
          <p:nvPr/>
        </p:nvCxnSpPr>
        <p:spPr>
          <a:xfrm>
            <a:off x="3008738" y="3962999"/>
            <a:ext cx="763668" cy="632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4F14DA2-6A01-7C4A-9B7E-24C132ABD84F}"/>
              </a:ext>
            </a:extLst>
          </p:cNvPr>
          <p:cNvSpPr txBox="1"/>
          <p:nvPr/>
        </p:nvSpPr>
        <p:spPr>
          <a:xfrm>
            <a:off x="1250729" y="3984807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B3EAB06-4B5E-124A-94C5-61C0749C2001}"/>
              </a:ext>
            </a:extLst>
          </p:cNvPr>
          <p:cNvSpPr txBox="1"/>
          <p:nvPr/>
        </p:nvSpPr>
        <p:spPr>
          <a:xfrm>
            <a:off x="3395662" y="3952882"/>
            <a:ext cx="7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hasID</a:t>
            </a:r>
            <a:endParaRPr lang="en-US" dirty="0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78CC57F-8A71-B642-B96C-DD12C2A5D399}"/>
              </a:ext>
            </a:extLst>
          </p:cNvPr>
          <p:cNvSpPr/>
          <p:nvPr/>
        </p:nvSpPr>
        <p:spPr>
          <a:xfrm>
            <a:off x="1871663" y="2786070"/>
            <a:ext cx="1628775" cy="4429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Wikipedia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501EE56-565D-2448-AA89-7E3F4349B536}"/>
              </a:ext>
            </a:extLst>
          </p:cNvPr>
          <p:cNvCxnSpPr>
            <a:cxnSpLocks/>
            <a:stCxn id="20" idx="4"/>
            <a:endCxn id="31" idx="0"/>
          </p:cNvCxnSpPr>
          <p:nvPr/>
        </p:nvCxnSpPr>
        <p:spPr>
          <a:xfrm>
            <a:off x="8904862" y="4076176"/>
            <a:ext cx="1182619" cy="15511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5E6472B-F4AC-D64C-A33D-363E95479B04}"/>
              </a:ext>
            </a:extLst>
          </p:cNvPr>
          <p:cNvCxnSpPr>
            <a:cxnSpLocks/>
            <a:stCxn id="20" idx="4"/>
            <a:endCxn id="30" idx="0"/>
          </p:cNvCxnSpPr>
          <p:nvPr/>
        </p:nvCxnSpPr>
        <p:spPr>
          <a:xfrm flipH="1">
            <a:off x="7620506" y="4076176"/>
            <a:ext cx="1284356" cy="15845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0E5DAFCD-91B9-1E41-A6DD-B38524BBD751}"/>
              </a:ext>
            </a:extLst>
          </p:cNvPr>
          <p:cNvSpPr/>
          <p:nvPr/>
        </p:nvSpPr>
        <p:spPr>
          <a:xfrm>
            <a:off x="8479744" y="3270841"/>
            <a:ext cx="850235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600" dirty="0">
                <a:effectLst/>
                <a:ea typeface="宋体" charset="-122"/>
                <a:cs typeface="Times New Roman" charset="0"/>
              </a:rPr>
              <a:t> </a:t>
            </a:r>
            <a:r>
              <a:rPr lang="en-US" sz="1600" dirty="0" err="1">
                <a:solidFill>
                  <a:schemeClr val="tx1"/>
                </a:solidFill>
                <a:effectLst/>
                <a:ea typeface="宋体" charset="-122"/>
                <a:cs typeface="Times New Roman" charset="0"/>
              </a:rPr>
              <a:t>pgId</a:t>
            </a:r>
            <a:endParaRPr lang="en-US" sz="1600" dirty="0">
              <a:solidFill>
                <a:schemeClr val="tx1"/>
              </a:solidFill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57796FC-AFC7-B242-B456-5674CC6C427A}"/>
              </a:ext>
            </a:extLst>
          </p:cNvPr>
          <p:cNvSpPr/>
          <p:nvPr/>
        </p:nvSpPr>
        <p:spPr>
          <a:xfrm>
            <a:off x="6697040" y="4576422"/>
            <a:ext cx="2113630" cy="54932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ea typeface="宋体" charset="-122"/>
                <a:cs typeface="Times New Roman" charset="0"/>
              </a:rPr>
              <a:t>“Isabelle (1959)”</a:t>
            </a:r>
            <a:endParaRPr lang="en-US" sz="1600" dirty="0">
              <a:solidFill>
                <a:schemeClr val="bg2">
                  <a:lumMod val="25000"/>
                </a:schemeClr>
              </a:solidFill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5788C15-8346-A94C-9A65-1AE0A82405A1}"/>
              </a:ext>
            </a:extLst>
          </p:cNvPr>
          <p:cNvSpPr/>
          <p:nvPr/>
        </p:nvSpPr>
        <p:spPr>
          <a:xfrm>
            <a:off x="8940178" y="4590709"/>
            <a:ext cx="2113630" cy="54932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ea typeface="宋体" charset="-122"/>
                <a:cs typeface="Times New Roman" charset="0"/>
              </a:rPr>
              <a:t>“B00I2G7BRY”</a:t>
            </a:r>
            <a:r>
              <a:rPr lang="en-US" sz="1600" dirty="0">
                <a:solidFill>
                  <a:schemeClr val="bg2">
                    <a:lumMod val="25000"/>
                  </a:schemeClr>
                </a:solidFill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BE8196A-97B2-D04D-9EA1-18529FEFCAB8}"/>
              </a:ext>
            </a:extLst>
          </p:cNvPr>
          <p:cNvCxnSpPr>
            <a:cxnSpLocks/>
            <a:stCxn id="20" idx="3"/>
            <a:endCxn id="21" idx="0"/>
          </p:cNvCxnSpPr>
          <p:nvPr/>
        </p:nvCxnSpPr>
        <p:spPr>
          <a:xfrm flipH="1">
            <a:off x="7753855" y="3958237"/>
            <a:ext cx="850403" cy="6181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8A33D5C-9C9D-FA49-92F4-120D4C08F148}"/>
              </a:ext>
            </a:extLst>
          </p:cNvPr>
          <p:cNvCxnSpPr>
            <a:cxnSpLocks/>
            <a:stCxn id="20" idx="5"/>
            <a:endCxn id="22" idx="0"/>
          </p:cNvCxnSpPr>
          <p:nvPr/>
        </p:nvCxnSpPr>
        <p:spPr>
          <a:xfrm>
            <a:off x="9205465" y="3958237"/>
            <a:ext cx="791528" cy="632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E50F4A73-D8EE-9544-B314-F4CB7A6A62AB}"/>
              </a:ext>
            </a:extLst>
          </p:cNvPr>
          <p:cNvSpPr txBox="1"/>
          <p:nvPr/>
        </p:nvSpPr>
        <p:spPr>
          <a:xfrm>
            <a:off x="7296149" y="3938595"/>
            <a:ext cx="917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hasTitle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A297C8D-F8DD-B64D-B39B-CA21DD76526F}"/>
              </a:ext>
            </a:extLst>
          </p:cNvPr>
          <p:cNvSpPr txBox="1"/>
          <p:nvPr/>
        </p:nvSpPr>
        <p:spPr>
          <a:xfrm>
            <a:off x="9663111" y="3948120"/>
            <a:ext cx="7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hasID</a:t>
            </a:r>
            <a:endParaRPr lang="en-US" dirty="0"/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7FAC17E1-8B31-7044-B9B0-6C926D33E7D3}"/>
              </a:ext>
            </a:extLst>
          </p:cNvPr>
          <p:cNvSpPr/>
          <p:nvPr/>
        </p:nvSpPr>
        <p:spPr>
          <a:xfrm>
            <a:off x="8096250" y="2781308"/>
            <a:ext cx="1628775" cy="4429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Amazon Music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AAB2C8C-8715-5F4E-AB17-23C3D13DDE0B}"/>
              </a:ext>
            </a:extLst>
          </p:cNvPr>
          <p:cNvSpPr/>
          <p:nvPr/>
        </p:nvSpPr>
        <p:spPr>
          <a:xfrm>
            <a:off x="353390" y="5679759"/>
            <a:ext cx="2113630" cy="54932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ea typeface="宋体" charset="-122"/>
                <a:cs typeface="Times New Roman" charset="0"/>
              </a:rPr>
              <a:t>“PT3M14S”</a:t>
            </a:r>
            <a:endParaRPr lang="en-US" sz="1600" dirty="0">
              <a:solidFill>
                <a:schemeClr val="bg2">
                  <a:lumMod val="25000"/>
                </a:schemeClr>
              </a:solidFill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9A4B406-50B7-3141-B55A-62592727F6AF}"/>
              </a:ext>
            </a:extLst>
          </p:cNvPr>
          <p:cNvSpPr/>
          <p:nvPr/>
        </p:nvSpPr>
        <p:spPr>
          <a:xfrm>
            <a:off x="2767978" y="5665471"/>
            <a:ext cx="2113630" cy="54932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ea typeface="宋体" charset="-122"/>
                <a:cs typeface="Times New Roman" charset="0"/>
              </a:rPr>
              <a:t>“2013-11-28”</a:t>
            </a:r>
            <a:endParaRPr lang="en-US" sz="1600" dirty="0">
              <a:solidFill>
                <a:schemeClr val="bg2">
                  <a:lumMod val="25000"/>
                </a:schemeClr>
              </a:solidFill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9E79F98-5BA0-B045-AAC3-B6088AD9E97C}"/>
              </a:ext>
            </a:extLst>
          </p:cNvPr>
          <p:cNvSpPr/>
          <p:nvPr/>
        </p:nvSpPr>
        <p:spPr>
          <a:xfrm>
            <a:off x="6563691" y="5660709"/>
            <a:ext cx="2113630" cy="54932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ea typeface="宋体" charset="-122"/>
                <a:cs typeface="Times New Roman" charset="0"/>
              </a:rPr>
              <a:t>“PT3M14S”</a:t>
            </a:r>
            <a:endParaRPr lang="en-US" sz="1600" dirty="0">
              <a:solidFill>
                <a:schemeClr val="bg2">
                  <a:lumMod val="25000"/>
                </a:schemeClr>
              </a:solidFill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E7D983F2-FF88-7448-A445-421A8F3AD8D7}"/>
              </a:ext>
            </a:extLst>
          </p:cNvPr>
          <p:cNvSpPr/>
          <p:nvPr/>
        </p:nvSpPr>
        <p:spPr>
          <a:xfrm>
            <a:off x="9030666" y="5627371"/>
            <a:ext cx="2113630" cy="54932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ea typeface="宋体" charset="-122"/>
                <a:cs typeface="Times New Roman" charset="0"/>
              </a:rPr>
              <a:t>“2014-01-15”</a:t>
            </a:r>
            <a:endParaRPr lang="en-US" sz="1600" dirty="0">
              <a:solidFill>
                <a:schemeClr val="bg2">
                  <a:lumMod val="25000"/>
                </a:schemeClr>
              </a:solidFill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1B2DC5A-17AB-524D-9334-4EF4AAABF89A}"/>
              </a:ext>
            </a:extLst>
          </p:cNvPr>
          <p:cNvSpPr txBox="1"/>
          <p:nvPr/>
        </p:nvSpPr>
        <p:spPr>
          <a:xfrm>
            <a:off x="3856347" y="5207446"/>
            <a:ext cx="861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release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1204DCB-C614-4740-B0AD-0D6B4CC9827C}"/>
              </a:ext>
            </a:extLst>
          </p:cNvPr>
          <p:cNvSpPr txBox="1"/>
          <p:nvPr/>
        </p:nvSpPr>
        <p:spPr>
          <a:xfrm>
            <a:off x="10129837" y="5157795"/>
            <a:ext cx="1668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hasReleaseDate</a:t>
            </a:r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49DEBFD-5CCE-2844-BCDA-044346AA3A5E}"/>
              </a:ext>
            </a:extLst>
          </p:cNvPr>
          <p:cNvSpPr txBox="1"/>
          <p:nvPr/>
        </p:nvSpPr>
        <p:spPr>
          <a:xfrm>
            <a:off x="669292" y="5224998"/>
            <a:ext cx="779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length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961084E-578C-FD4B-B8A9-B17263E15B7A}"/>
              </a:ext>
            </a:extLst>
          </p:cNvPr>
          <p:cNvSpPr txBox="1"/>
          <p:nvPr/>
        </p:nvSpPr>
        <p:spPr>
          <a:xfrm>
            <a:off x="6124575" y="5153033"/>
            <a:ext cx="1328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hasDuration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51C7D95-64AD-1D43-BF6A-FA9378BE2DDC}"/>
              </a:ext>
            </a:extLst>
          </p:cNvPr>
          <p:cNvSpPr txBox="1"/>
          <p:nvPr/>
        </p:nvSpPr>
        <p:spPr>
          <a:xfrm>
            <a:off x="5993101" y="2005855"/>
            <a:ext cx="18583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Merge?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FC817BFC-91C3-0347-9AD8-E34A9F4DC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7800" y="2271712"/>
            <a:ext cx="1816100" cy="18288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1480CBF-F3BB-9F4C-B580-7F19466A5A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5550" y="2222285"/>
            <a:ext cx="1839100" cy="180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9027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416C3CE5-A4FC-A64E-ABA3-1325261AB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949" y="286603"/>
            <a:ext cx="11768051" cy="1450757"/>
          </a:xfrm>
        </p:spPr>
        <p:txBody>
          <a:bodyPr/>
          <a:lstStyle/>
          <a:p>
            <a:r>
              <a:rPr lang="en-US" dirty="0"/>
              <a:t>Challenge 3: Abundant but Heterogeneous Data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57D08A-1641-CF4A-B0B0-63F9E1332A9D}"/>
              </a:ext>
            </a:extLst>
          </p:cNvPr>
          <p:cNvSpPr txBox="1"/>
          <p:nvPr/>
        </p:nvSpPr>
        <p:spPr>
          <a:xfrm>
            <a:off x="569960" y="5748481"/>
            <a:ext cx="114760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Zhu et al., Collective multi-type entity alignment between knowledge graphs, </a:t>
            </a:r>
            <a:r>
              <a:rPr lang="en-US" dirty="0" err="1"/>
              <a:t>WebConf</a:t>
            </a:r>
            <a:r>
              <a:rPr lang="en-US" dirty="0"/>
              <a:t> 2020.</a:t>
            </a:r>
          </a:p>
          <a:p>
            <a:r>
              <a:rPr lang="en-US" dirty="0"/>
              <a:t>Zhang et al., </a:t>
            </a:r>
            <a:r>
              <a:rPr lang="en-US" dirty="0" err="1"/>
              <a:t>AutoBlock</a:t>
            </a:r>
            <a:r>
              <a:rPr lang="en-US" dirty="0"/>
              <a:t>: A hands-off blocking framework for entity matching, WSDM 2020.</a:t>
            </a:r>
          </a:p>
          <a:p>
            <a:r>
              <a:rPr lang="en-US" dirty="0">
                <a:solidFill>
                  <a:schemeClr val="bg1"/>
                </a:solidFill>
              </a:rPr>
              <a:t>Zhang et al., </a:t>
            </a:r>
            <a:r>
              <a:rPr lang="en-US" dirty="0" err="1">
                <a:solidFill>
                  <a:schemeClr val="bg1"/>
                </a:solidFill>
              </a:rPr>
              <a:t>OpenKI</a:t>
            </a:r>
            <a:r>
              <a:rPr lang="en-US" dirty="0">
                <a:solidFill>
                  <a:schemeClr val="bg1"/>
                </a:solidFill>
              </a:rPr>
              <a:t>: Integrating open information extraction and knowledge bases with relation inference, NAACL 2019.</a:t>
            </a:r>
          </a:p>
          <a:p>
            <a:r>
              <a:rPr lang="en-US" dirty="0">
                <a:solidFill>
                  <a:schemeClr val="bg1"/>
                </a:solidFill>
              </a:rPr>
              <a:t>Trivedi et al., </a:t>
            </a:r>
            <a:r>
              <a:rPr lang="en-US" dirty="0" err="1">
                <a:solidFill>
                  <a:schemeClr val="bg1"/>
                </a:solidFill>
              </a:rPr>
              <a:t>LinkNBed</a:t>
            </a:r>
            <a:r>
              <a:rPr lang="en-US" dirty="0">
                <a:solidFill>
                  <a:schemeClr val="bg1"/>
                </a:solidFill>
              </a:rPr>
              <a:t>: Multi-Graph representation learning with entity linkage, ACL 2018.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8948D5E-79A0-EA49-9A10-ED0890FDDD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8100" y="1983153"/>
            <a:ext cx="10501608" cy="4719864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Key intuition: explore the neighborhood</a:t>
            </a:r>
          </a:p>
          <a:p>
            <a:pPr lvl="1" fontAlgn="base">
              <a:buFont typeface="Wingdings" charset="2"/>
              <a:buChar char="q"/>
            </a:pPr>
            <a:r>
              <a:rPr lang="en-US" sz="2600" dirty="0"/>
              <a:t>How to find duplicate entities? </a:t>
            </a:r>
          </a:p>
          <a:p>
            <a:pPr lvl="2" fontAlgn="base">
              <a:buFont typeface="Wingdings" charset="2"/>
              <a:buChar char="q"/>
            </a:pPr>
            <a:r>
              <a:rPr lang="en-US" sz="2200" dirty="0"/>
              <a:t>Compare all neighbor entities and values</a:t>
            </a:r>
          </a:p>
          <a:p>
            <a:pPr marL="384048" lvl="2" indent="0" fontAlgn="base">
              <a:buNone/>
            </a:pPr>
            <a:r>
              <a:rPr lang="en-US" sz="2200" b="1" dirty="0">
                <a:solidFill>
                  <a:srgbClr val="0070C0"/>
                </a:solidFill>
                <a:sym typeface="Wingdings" pitchFamily="2" charset="2"/>
              </a:rPr>
              <a:t> Entity linkage, knowledge embedding</a:t>
            </a:r>
          </a:p>
          <a:p>
            <a:pPr lvl="1" fontAlgn="base">
              <a:buFont typeface="Wingdings" charset="2"/>
              <a:buChar char="q"/>
            </a:pPr>
            <a:r>
              <a:rPr lang="en-US" sz="2600" dirty="0">
                <a:sym typeface="Wingdings" pitchFamily="2" charset="2"/>
              </a:rPr>
              <a:t>How to find similar relationships?</a:t>
            </a:r>
          </a:p>
          <a:p>
            <a:pPr lvl="2" fontAlgn="base">
              <a:buFont typeface="Wingdings" charset="2"/>
              <a:buChar char="q"/>
            </a:pPr>
            <a:r>
              <a:rPr lang="en-US" sz="2200" dirty="0">
                <a:sym typeface="Wingdings" pitchFamily="2" charset="2"/>
              </a:rPr>
              <a:t>Compare entity pairs involved in the relationships </a:t>
            </a:r>
            <a:endParaRPr lang="en-US" sz="2200" b="1" dirty="0">
              <a:solidFill>
                <a:srgbClr val="0070C0"/>
              </a:solidFill>
              <a:sym typeface="Wingdings" pitchFamily="2" charset="2"/>
            </a:endParaRPr>
          </a:p>
          <a:p>
            <a:pPr marL="384048" lvl="2" indent="0" fontAlgn="base">
              <a:buNone/>
            </a:pPr>
            <a:r>
              <a:rPr lang="en-US" sz="2200" b="1" dirty="0">
                <a:solidFill>
                  <a:srgbClr val="0070C0"/>
                </a:solidFill>
                <a:sym typeface="Wingdings" pitchFamily="2" charset="2"/>
              </a:rPr>
              <a:t> Universal schema, schema mapping, knowledge embedding</a:t>
            </a:r>
            <a:endParaRPr lang="en-US" sz="2200" b="1" dirty="0">
              <a:solidFill>
                <a:srgbClr val="0070C0"/>
              </a:solidFill>
            </a:endParaRPr>
          </a:p>
          <a:p>
            <a:pPr lvl="1" fontAlgn="base">
              <a:buFont typeface="Wingdings" charset="2"/>
              <a:buChar char="q"/>
            </a:pPr>
            <a:endParaRPr lang="en-US" sz="3000" dirty="0"/>
          </a:p>
          <a:p>
            <a:pPr marL="182880" lvl="2" indent="0" fontAlgn="base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8843058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416C3CE5-A4FC-A64E-ABA3-1325261AB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744" y="286603"/>
            <a:ext cx="10969256" cy="1450757"/>
          </a:xfrm>
        </p:spPr>
        <p:txBody>
          <a:bodyPr/>
          <a:lstStyle/>
          <a:p>
            <a:r>
              <a:rPr lang="en-US" dirty="0"/>
              <a:t>Challenge 4: Data, Data, Everywhere</a:t>
            </a:r>
          </a:p>
        </p:txBody>
      </p:sp>
      <p:pic>
        <p:nvPicPr>
          <p:cNvPr id="8" name="Content Placeholder 3">
            <a:extLst>
              <a:ext uri="{FF2B5EF4-FFF2-40B4-BE49-F238E27FC236}">
                <a16:creationId xmlns:a16="http://schemas.microsoft.com/office/drawing/2014/main" id="{5743F19E-46A1-4B42-B141-2F71EAA4DD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170" y="1865205"/>
            <a:ext cx="4131096" cy="411073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3ADE3DE-7486-594F-B92E-F812E50E11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9617" y="1865205"/>
            <a:ext cx="5357332" cy="40669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6D72CE7-69C2-BF4C-8CA9-0E69758902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5858" y="1865205"/>
            <a:ext cx="4566974" cy="402880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5644AB4-F8F3-5148-BB69-405B55718DB6}"/>
              </a:ext>
            </a:extLst>
          </p:cNvPr>
          <p:cNvSpPr/>
          <p:nvPr/>
        </p:nvSpPr>
        <p:spPr>
          <a:xfrm>
            <a:off x="893135" y="6021853"/>
            <a:ext cx="10930270" cy="6375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How to extract data w. different templates, languages, domains?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9A76E6-9628-F14C-B264-E310C0EF329C}"/>
              </a:ext>
            </a:extLst>
          </p:cNvPr>
          <p:cNvSpPr txBox="1"/>
          <p:nvPr/>
        </p:nvSpPr>
        <p:spPr>
          <a:xfrm>
            <a:off x="4303867" y="464504"/>
            <a:ext cx="1844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(What if)</a:t>
            </a:r>
          </a:p>
        </p:txBody>
      </p:sp>
    </p:spTree>
    <p:extLst>
      <p:ext uri="{BB962C8B-B14F-4D97-AF65-F5344CB8AC3E}">
        <p14:creationId xmlns:p14="http://schemas.microsoft.com/office/powerpoint/2010/main" val="21843231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308100" y="1983153"/>
            <a:ext cx="5284086" cy="4719864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Key intuition: Hidden visual patterns across websites</a:t>
            </a:r>
            <a:endParaRPr lang="en-US" sz="2200" dirty="0"/>
          </a:p>
          <a:p>
            <a:pPr lvl="2" fontAlgn="base">
              <a:buFont typeface="Wingdings" pitchFamily="2" charset="2"/>
              <a:buChar char="à"/>
            </a:pPr>
            <a:r>
              <a:rPr lang="en-US" sz="2200" b="1" dirty="0">
                <a:solidFill>
                  <a:srgbClr val="0070C0"/>
                </a:solidFill>
                <a:sym typeface="Wingdings" pitchFamily="2" charset="2"/>
              </a:rPr>
              <a:t>Multi-model information extraction</a:t>
            </a:r>
          </a:p>
          <a:p>
            <a:pPr lvl="2" fontAlgn="base">
              <a:buFont typeface="Wingdings" pitchFamily="2" charset="2"/>
              <a:buChar char="à"/>
            </a:pPr>
            <a:r>
              <a:rPr lang="en-US" sz="2200" b="1" dirty="0">
                <a:solidFill>
                  <a:srgbClr val="0070C0"/>
                </a:solidFill>
                <a:sym typeface="Wingdings" pitchFamily="2" charset="2"/>
              </a:rPr>
              <a:t>GNN-based embedding</a:t>
            </a:r>
          </a:p>
          <a:p>
            <a:pPr lvl="2" fontAlgn="base">
              <a:buFont typeface="Wingdings" pitchFamily="2" charset="2"/>
              <a:buChar char="à"/>
            </a:pPr>
            <a:r>
              <a:rPr lang="en-US" sz="2200" b="1" dirty="0" err="1">
                <a:solidFill>
                  <a:srgbClr val="0070C0"/>
                </a:solidFill>
                <a:sym typeface="Wingdings" pitchFamily="2" charset="2"/>
              </a:rPr>
              <a:t>OpenIE</a:t>
            </a:r>
            <a:r>
              <a:rPr lang="en-US" sz="2200" b="1" dirty="0">
                <a:solidFill>
                  <a:srgbClr val="0070C0"/>
                </a:solidFill>
                <a:sym typeface="Wingdings" pitchFamily="2" charset="2"/>
              </a:rPr>
              <a:t> on semi-structured data</a:t>
            </a:r>
          </a:p>
          <a:p>
            <a:pPr lvl="2" fontAlgn="base">
              <a:buFont typeface="Wingdings" pitchFamily="2" charset="2"/>
              <a:buChar char="à"/>
            </a:pPr>
            <a:r>
              <a:rPr lang="en-US" sz="2200" b="1" dirty="0" err="1">
                <a:solidFill>
                  <a:srgbClr val="0070C0"/>
                </a:solidFill>
                <a:sym typeface="Wingdings" pitchFamily="2" charset="2"/>
              </a:rPr>
              <a:t>WebTable</a:t>
            </a:r>
            <a:r>
              <a:rPr lang="en-US" sz="2200" b="1" dirty="0">
                <a:solidFill>
                  <a:srgbClr val="0070C0"/>
                </a:solidFill>
                <a:sym typeface="Wingdings" pitchFamily="2" charset="2"/>
              </a:rPr>
              <a:t> extraction</a:t>
            </a:r>
          </a:p>
          <a:p>
            <a:pPr marL="182880" lvl="2" indent="0" fontAlgn="base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16C3CE5-A4FC-A64E-ABA3-1325261AB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744" y="286603"/>
            <a:ext cx="10969256" cy="1450757"/>
          </a:xfrm>
        </p:spPr>
        <p:txBody>
          <a:bodyPr/>
          <a:lstStyle/>
          <a:p>
            <a:r>
              <a:rPr lang="en-US" dirty="0"/>
              <a:t>Challenge 4: Data, Data, Everywhere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57D08A-1641-CF4A-B0B0-63F9E1332A9D}"/>
              </a:ext>
            </a:extLst>
          </p:cNvPr>
          <p:cNvSpPr txBox="1"/>
          <p:nvPr/>
        </p:nvSpPr>
        <p:spPr>
          <a:xfrm>
            <a:off x="1172165" y="5994274"/>
            <a:ext cx="103792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Lockard et al., Ceres: Distantly supervised relation extraction from the semi-structured web. VLDB, 2018.</a:t>
            </a:r>
          </a:p>
          <a:p>
            <a:r>
              <a:rPr lang="en-US" dirty="0">
                <a:solidFill>
                  <a:schemeClr val="bg1"/>
                </a:solidFill>
              </a:rPr>
              <a:t>Lockard et al., </a:t>
            </a:r>
            <a:r>
              <a:rPr lang="en-US" dirty="0" err="1">
                <a:solidFill>
                  <a:schemeClr val="bg1"/>
                </a:solidFill>
              </a:rPr>
              <a:t>OpenCeres</a:t>
            </a:r>
            <a:r>
              <a:rPr lang="en-US" dirty="0">
                <a:solidFill>
                  <a:schemeClr val="bg1"/>
                </a:solidFill>
              </a:rPr>
              <a:t>: When open information extraction meets the semi-structured web. NAACL, 2019. </a:t>
            </a:r>
          </a:p>
          <a:p>
            <a:r>
              <a:rPr lang="en-US" dirty="0">
                <a:solidFill>
                  <a:schemeClr val="bg1"/>
                </a:solidFill>
              </a:rPr>
              <a:t>Lockard et al., </a:t>
            </a:r>
            <a:r>
              <a:rPr lang="en-US" dirty="0" err="1">
                <a:solidFill>
                  <a:schemeClr val="bg1"/>
                </a:solidFill>
              </a:rPr>
              <a:t>ZeroShotCeres</a:t>
            </a:r>
            <a:r>
              <a:rPr lang="en-US" dirty="0">
                <a:solidFill>
                  <a:schemeClr val="bg1"/>
                </a:solidFill>
              </a:rPr>
              <a:t>: Zero-shot relation extraction from semi-structured webpages, ACL 2020.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25B451-6FCF-AA45-9BA7-F14C7552C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5506" y="2062896"/>
            <a:ext cx="4927161" cy="3605842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554950F4-32AF-EC49-BD60-77DC64B2DBFE}"/>
              </a:ext>
            </a:extLst>
          </p:cNvPr>
          <p:cNvSpPr/>
          <p:nvPr/>
        </p:nvSpPr>
        <p:spPr>
          <a:xfrm>
            <a:off x="6855506" y="2062896"/>
            <a:ext cx="1674891" cy="733331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D8D5E95-78B5-DE4F-B38C-F171631CC09E}"/>
              </a:ext>
            </a:extLst>
          </p:cNvPr>
          <p:cNvSpPr/>
          <p:nvPr/>
        </p:nvSpPr>
        <p:spPr>
          <a:xfrm>
            <a:off x="6855507" y="4449213"/>
            <a:ext cx="630380" cy="361124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6D6C417-CA65-BD49-A73C-E93AF2E00A96}"/>
              </a:ext>
            </a:extLst>
          </p:cNvPr>
          <p:cNvSpPr/>
          <p:nvPr/>
        </p:nvSpPr>
        <p:spPr>
          <a:xfrm>
            <a:off x="7818995" y="4449213"/>
            <a:ext cx="711402" cy="361124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D456E8F-3FE3-C647-8FE3-83A9DC1A4EC8}"/>
              </a:ext>
            </a:extLst>
          </p:cNvPr>
          <p:cNvSpPr/>
          <p:nvPr/>
        </p:nvSpPr>
        <p:spPr>
          <a:xfrm>
            <a:off x="9623785" y="4449213"/>
            <a:ext cx="630380" cy="361124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FB6B0CC-4702-204A-B824-4B3D9DE6DEE2}"/>
              </a:ext>
            </a:extLst>
          </p:cNvPr>
          <p:cNvSpPr/>
          <p:nvPr/>
        </p:nvSpPr>
        <p:spPr>
          <a:xfrm>
            <a:off x="9519613" y="3439879"/>
            <a:ext cx="1126161" cy="361124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25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1094720" cy="1450757"/>
          </a:xfrm>
        </p:spPr>
        <p:txBody>
          <a:bodyPr/>
          <a:lstStyle/>
          <a:p>
            <a:r>
              <a:rPr lang="en-US" dirty="0"/>
              <a:t>What is the Role of KGs in ML?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50616DE-86B5-C14F-94B8-09E00E2B9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4164" y="1900237"/>
            <a:ext cx="9881516" cy="4486275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2400" dirty="0"/>
              <a:t>Thought 2: A knowledgeable personal assistant gets more things done</a:t>
            </a:r>
          </a:p>
        </p:txBody>
      </p:sp>
      <p:sp>
        <p:nvSpPr>
          <p:cNvPr id="6" name="Oval Callout 5">
            <a:extLst>
              <a:ext uri="{FF2B5EF4-FFF2-40B4-BE49-F238E27FC236}">
                <a16:creationId xmlns:a16="http://schemas.microsoft.com/office/drawing/2014/main" id="{2E77C10C-45A3-2D4A-8BB6-24AC634CFDAE}"/>
              </a:ext>
            </a:extLst>
          </p:cNvPr>
          <p:cNvSpPr/>
          <p:nvPr/>
        </p:nvSpPr>
        <p:spPr>
          <a:xfrm>
            <a:off x="1365980" y="2718652"/>
            <a:ext cx="3400425" cy="1157288"/>
          </a:xfrm>
          <a:prstGeom prst="wedgeEllipseCallout">
            <a:avLst>
              <a:gd name="adj1" fmla="val -68732"/>
              <a:gd name="adj2" fmla="val 6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  <a:latin typeface="Arial" charset="0"/>
              </a:rPr>
              <a:t>Alexa, play Taylor Swift in the past year</a:t>
            </a:r>
            <a:endParaRPr lang="en-US" dirty="0"/>
          </a:p>
        </p:txBody>
      </p:sp>
      <p:pic>
        <p:nvPicPr>
          <p:cNvPr id="8" name="Picture 6" descr="https://lh5.googleusercontent.com/ora7s9-HdxglBgqADrrT_22EZ8m7wrwyIJ2w1Ngx56XlqxCSbArYbA-a9OB9LZIizDjnP8tFbFWkoqY6lWvv-fFFvNMpiXyIzElMMdcVFdCwFZVPOICgN_aT0PlfDA7Dyx-JftW-FvI">
            <a:extLst>
              <a:ext uri="{FF2B5EF4-FFF2-40B4-BE49-F238E27FC236}">
                <a16:creationId xmlns:a16="http://schemas.microsoft.com/office/drawing/2014/main" id="{BA6E8A20-0648-1644-96AF-1F1C4E2C75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743" y="4685218"/>
            <a:ext cx="2890837" cy="139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s://lh3.googleusercontent.com/_I2vbqgkaXSuGHzXGPdAYHqUz2q_ozZrZFMo_Yhe23WJRFUdf0uOfklu0So_rVmPy2vAkAnUCZA0HC23OMVt22skbvmPh3P2MXe1hUSWRhVsMKNnmnMHRoQowlod5hkTko7-2ANXrAc">
            <a:extLst>
              <a:ext uri="{FF2B5EF4-FFF2-40B4-BE49-F238E27FC236}">
                <a16:creationId xmlns:a16="http://schemas.microsoft.com/office/drawing/2014/main" id="{DBB94C9C-034A-7442-8060-B6899D5D9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039" y="2647042"/>
            <a:ext cx="1676400" cy="34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66C71B3-79BB-204B-88F5-A369B2FE2E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8073" y="2373992"/>
            <a:ext cx="4140200" cy="401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7161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2112" y="286603"/>
            <a:ext cx="10979888" cy="1450757"/>
          </a:xfrm>
        </p:spPr>
        <p:txBody>
          <a:bodyPr/>
          <a:lstStyle/>
          <a:p>
            <a:r>
              <a:rPr lang="en-US" dirty="0"/>
              <a:t>Challenge 5: Non-Trustworthy Data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090F7A9-81C6-AF49-AF67-310104161A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770" y="1818916"/>
            <a:ext cx="12321304" cy="4326701"/>
          </a:xfrm>
          <a:prstGeom prst="rect">
            <a:avLst/>
          </a:prstGeom>
        </p:spPr>
      </p:pic>
      <p:sp>
        <p:nvSpPr>
          <p:cNvPr id="10" name="Frame 9">
            <a:extLst>
              <a:ext uri="{FF2B5EF4-FFF2-40B4-BE49-F238E27FC236}">
                <a16:creationId xmlns:a16="http://schemas.microsoft.com/office/drawing/2014/main" id="{415A6470-EDAE-3048-9219-8EE944F942DD}"/>
              </a:ext>
            </a:extLst>
          </p:cNvPr>
          <p:cNvSpPr/>
          <p:nvPr/>
        </p:nvSpPr>
        <p:spPr>
          <a:xfrm>
            <a:off x="8704512" y="2851940"/>
            <a:ext cx="3250018" cy="1981317"/>
          </a:xfrm>
          <a:prstGeom prst="frame">
            <a:avLst>
              <a:gd name="adj1" fmla="val 5665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22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2112" y="286603"/>
            <a:ext cx="10979888" cy="1450757"/>
          </a:xfrm>
        </p:spPr>
        <p:txBody>
          <a:bodyPr/>
          <a:lstStyle/>
          <a:p>
            <a:r>
              <a:rPr lang="en-US" dirty="0"/>
              <a:t>Challenge 5: Non-Trustworthy Data</a:t>
            </a:r>
          </a:p>
        </p:txBody>
      </p:sp>
      <p:pic>
        <p:nvPicPr>
          <p:cNvPr id="40" name="Google Shape;826;p81">
            <a:extLst>
              <a:ext uri="{FF2B5EF4-FFF2-40B4-BE49-F238E27FC236}">
                <a16:creationId xmlns:a16="http://schemas.microsoft.com/office/drawing/2014/main" id="{26757D27-794E-B142-AACA-7D010892977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541887" y="2579291"/>
            <a:ext cx="5159939" cy="341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827;p81">
            <a:extLst>
              <a:ext uri="{FF2B5EF4-FFF2-40B4-BE49-F238E27FC236}">
                <a16:creationId xmlns:a16="http://schemas.microsoft.com/office/drawing/2014/main" id="{D9E532EB-88AC-7140-9C3A-65E73B92232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7864" y="2579290"/>
            <a:ext cx="5884024" cy="3414313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828;p81">
            <a:extLst>
              <a:ext uri="{FF2B5EF4-FFF2-40B4-BE49-F238E27FC236}">
                <a16:creationId xmlns:a16="http://schemas.microsoft.com/office/drawing/2014/main" id="{802420C5-3BCC-6945-8891-895057816902}"/>
              </a:ext>
            </a:extLst>
          </p:cNvPr>
          <p:cNvSpPr txBox="1"/>
          <p:nvPr/>
        </p:nvSpPr>
        <p:spPr>
          <a:xfrm>
            <a:off x="1272753" y="1924177"/>
            <a:ext cx="7336500" cy="8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rgbClr val="0070C0"/>
                </a:solidFill>
              </a:rPr>
              <a:t>When was Anahi born?</a:t>
            </a:r>
            <a:endParaRPr sz="3200" dirty="0">
              <a:solidFill>
                <a:srgbClr val="0070C0"/>
              </a:solidFill>
            </a:endParaRP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E5DB8BDC-74AC-3444-87D6-39098137C307}"/>
              </a:ext>
            </a:extLst>
          </p:cNvPr>
          <p:cNvSpPr/>
          <p:nvPr/>
        </p:nvSpPr>
        <p:spPr>
          <a:xfrm>
            <a:off x="3062175" y="4912241"/>
            <a:ext cx="1105787" cy="361507"/>
          </a:xfrm>
          <a:prstGeom prst="frame">
            <a:avLst>
              <a:gd name="adj1" fmla="val 131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8BDEBA8B-6720-874B-B619-729E31AF5245}"/>
              </a:ext>
            </a:extLst>
          </p:cNvPr>
          <p:cNvSpPr/>
          <p:nvPr/>
        </p:nvSpPr>
        <p:spPr>
          <a:xfrm>
            <a:off x="7680249" y="4912240"/>
            <a:ext cx="1105787" cy="361507"/>
          </a:xfrm>
          <a:prstGeom prst="frame">
            <a:avLst>
              <a:gd name="adj1" fmla="val 161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5171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1094721" cy="1450757"/>
          </a:xfrm>
        </p:spPr>
        <p:txBody>
          <a:bodyPr/>
          <a:lstStyle/>
          <a:p>
            <a:r>
              <a:rPr lang="en-US" dirty="0"/>
              <a:t>Challenge 5: Non-Trustworthy Data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308100" y="1983153"/>
            <a:ext cx="10249316" cy="4719864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Key intuition: explore redundancy of data</a:t>
            </a:r>
          </a:p>
          <a:p>
            <a:pPr lvl="1" fontAlgn="base">
              <a:buFont typeface="Wingdings" charset="2"/>
              <a:buChar char="q"/>
            </a:pPr>
            <a:r>
              <a:rPr lang="en-US" sz="2600" dirty="0"/>
              <a:t>Are values of the same attribute in the same embedding space? </a:t>
            </a:r>
          </a:p>
          <a:p>
            <a:pPr lvl="2" fontAlgn="base">
              <a:buFont typeface="Wingdings" charset="2"/>
              <a:buChar char="q"/>
            </a:pPr>
            <a:r>
              <a:rPr lang="en-US" sz="2200" dirty="0"/>
              <a:t>E.g., </a:t>
            </a:r>
            <a:r>
              <a:rPr lang="en-US" sz="2200" dirty="0" err="1"/>
              <a:t>Icecream</a:t>
            </a:r>
            <a:r>
              <a:rPr lang="en-US" sz="2200" dirty="0"/>
              <a:t> Flavor: vanilla, chocolate, mango, </a:t>
            </a:r>
            <a:r>
              <a:rPr lang="en-US" sz="2200" dirty="0">
                <a:solidFill>
                  <a:srgbClr val="FF0000"/>
                </a:solidFill>
              </a:rPr>
              <a:t>Hershey’s??, </a:t>
            </a:r>
            <a:r>
              <a:rPr lang="en-US" sz="2200" dirty="0" err="1">
                <a:solidFill>
                  <a:srgbClr val="FF0000"/>
                </a:solidFill>
              </a:rPr>
              <a:t>beaf</a:t>
            </a:r>
            <a:r>
              <a:rPr lang="en-US" sz="2200" dirty="0">
                <a:solidFill>
                  <a:srgbClr val="FF0000"/>
                </a:solidFill>
              </a:rPr>
              <a:t>??</a:t>
            </a:r>
          </a:p>
          <a:p>
            <a:pPr marL="384048" lvl="2" indent="0" fontAlgn="base">
              <a:buNone/>
            </a:pPr>
            <a:r>
              <a:rPr lang="en-US" sz="2200" b="1" dirty="0">
                <a:solidFill>
                  <a:srgbClr val="0070C0"/>
                </a:solidFill>
                <a:sym typeface="Wingdings" pitchFamily="2" charset="2"/>
              </a:rPr>
              <a:t> Anomaly detection, link prediction</a:t>
            </a:r>
          </a:p>
          <a:p>
            <a:pPr lvl="1" fontAlgn="base">
              <a:buFont typeface="Wingdings" charset="2"/>
              <a:buChar char="q"/>
            </a:pPr>
            <a:r>
              <a:rPr lang="en-US" sz="2600" dirty="0">
                <a:sym typeface="Wingdings" pitchFamily="2" charset="2"/>
              </a:rPr>
              <a:t>Are values across attributes consistent w. each other?</a:t>
            </a:r>
          </a:p>
          <a:p>
            <a:pPr marL="384048" lvl="2" indent="0" fontAlgn="base">
              <a:buNone/>
            </a:pPr>
            <a:r>
              <a:rPr lang="en-US" sz="2200" b="1" dirty="0">
                <a:solidFill>
                  <a:srgbClr val="0070C0"/>
                </a:solidFill>
                <a:sym typeface="Wingdings" pitchFamily="2" charset="2"/>
              </a:rPr>
              <a:t> Data cleaning, link prediction</a:t>
            </a:r>
          </a:p>
          <a:p>
            <a:pPr lvl="1" fontAlgn="base">
              <a:buFont typeface="Wingdings" charset="2"/>
              <a:buChar char="q"/>
            </a:pPr>
            <a:r>
              <a:rPr lang="en-US" sz="2600" dirty="0">
                <a:sym typeface="Wingdings" pitchFamily="2" charset="2"/>
              </a:rPr>
              <a:t>Are values across sources consistent w. each other?</a:t>
            </a:r>
          </a:p>
          <a:p>
            <a:pPr marL="384048" lvl="2" indent="0" fontAlgn="base">
              <a:buNone/>
            </a:pPr>
            <a:r>
              <a:rPr lang="en-US" sz="2200" b="1" dirty="0">
                <a:solidFill>
                  <a:srgbClr val="0070C0"/>
                </a:solidFill>
                <a:sym typeface="Wingdings" pitchFamily="2" charset="2"/>
              </a:rPr>
              <a:t> Knowledge fusion</a:t>
            </a:r>
            <a:endParaRPr lang="en-US" sz="2200" dirty="0">
              <a:solidFill>
                <a:srgbClr val="0070C0"/>
              </a:solidFill>
            </a:endParaRPr>
          </a:p>
          <a:p>
            <a:pPr lvl="1" fontAlgn="base">
              <a:buFont typeface="Wingdings" charset="2"/>
              <a:buChar char="q"/>
            </a:pPr>
            <a:endParaRPr lang="en-US" sz="2800" dirty="0"/>
          </a:p>
          <a:p>
            <a:pPr lvl="1" fontAlgn="base">
              <a:buFont typeface="Wingdings" charset="2"/>
              <a:buChar char="q"/>
            </a:pPr>
            <a:endParaRPr lang="en-US" sz="3000" dirty="0"/>
          </a:p>
          <a:p>
            <a:pPr marL="182880" lvl="2" indent="0" fontAlgn="base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E47149-903F-1A49-84CF-D5A27181D918}"/>
              </a:ext>
            </a:extLst>
          </p:cNvPr>
          <p:cNvSpPr txBox="1"/>
          <p:nvPr/>
        </p:nvSpPr>
        <p:spPr>
          <a:xfrm>
            <a:off x="894522" y="6302479"/>
            <a:ext cx="10321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Blanco et al., </a:t>
            </a:r>
            <a:r>
              <a:rPr lang="en-US" dirty="0" err="1">
                <a:solidFill>
                  <a:schemeClr val="bg1"/>
                </a:solidFill>
              </a:rPr>
              <a:t>AutoKnow</a:t>
            </a:r>
            <a:r>
              <a:rPr lang="en-US" dirty="0">
                <a:solidFill>
                  <a:schemeClr val="bg1"/>
                </a:solidFill>
              </a:rPr>
              <a:t>: Self-driving knowledge collection for products of thousands of types,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  <a:p>
            <a:r>
              <a:rPr lang="en-US" dirty="0">
                <a:solidFill>
                  <a:schemeClr val="bg1"/>
                </a:solidFill>
              </a:rPr>
              <a:t>Dong et al., Knowledge Vault: A Web-scale approach to probabilistic knowledge fusion.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2014.</a:t>
            </a:r>
          </a:p>
        </p:txBody>
      </p:sp>
    </p:spTree>
    <p:extLst>
      <p:ext uri="{BB962C8B-B14F-4D97-AF65-F5344CB8AC3E}">
        <p14:creationId xmlns:p14="http://schemas.microsoft.com/office/powerpoint/2010/main" val="42818134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0CECA27-76BF-E24B-BCF1-8F32FAFF73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1168" y="3322253"/>
            <a:ext cx="1369002" cy="166551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F173704-D070-914D-9A96-5D281EB72EE7}"/>
              </a:ext>
            </a:extLst>
          </p:cNvPr>
          <p:cNvSpPr txBox="1"/>
          <p:nvPr/>
        </p:nvSpPr>
        <p:spPr>
          <a:xfrm>
            <a:off x="2688653" y="3616401"/>
            <a:ext cx="253883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</a:rPr>
              <a:t>One vertical,</a:t>
            </a:r>
          </a:p>
          <a:p>
            <a:pPr algn="ctr"/>
            <a:r>
              <a:rPr lang="en-US" sz="3200" b="1" dirty="0">
                <a:solidFill>
                  <a:srgbClr val="0070C0"/>
                </a:solidFill>
              </a:rPr>
              <a:t>A few sources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9B7B9D8-A30C-FE41-A262-98DE754B8C05}"/>
              </a:ext>
            </a:extLst>
          </p:cNvPr>
          <p:cNvGrpSpPr/>
          <p:nvPr/>
        </p:nvGrpSpPr>
        <p:grpSpPr>
          <a:xfrm>
            <a:off x="6570170" y="3616401"/>
            <a:ext cx="3881990" cy="538609"/>
            <a:chOff x="6570170" y="3616401"/>
            <a:chExt cx="3881990" cy="538609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C8060BEA-4673-DC40-9A37-7CF2DF482AEC}"/>
                </a:ext>
              </a:extLst>
            </p:cNvPr>
            <p:cNvCxnSpPr>
              <a:stCxn id="10" idx="3"/>
            </p:cNvCxnSpPr>
            <p:nvPr/>
          </p:nvCxnSpPr>
          <p:spPr>
            <a:xfrm>
              <a:off x="6570170" y="4155010"/>
              <a:ext cx="3687535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A6F7A7D-03EA-0A42-825D-F83477603F70}"/>
                </a:ext>
              </a:extLst>
            </p:cNvPr>
            <p:cNvSpPr txBox="1"/>
            <p:nvPr/>
          </p:nvSpPr>
          <p:spPr>
            <a:xfrm>
              <a:off x="7491246" y="3616401"/>
              <a:ext cx="29609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Millions of sources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D52B1FF-E6A3-004A-A5DD-F05DD3745D21}"/>
              </a:ext>
            </a:extLst>
          </p:cNvPr>
          <p:cNvGrpSpPr/>
          <p:nvPr/>
        </p:nvGrpSpPr>
        <p:grpSpPr>
          <a:xfrm>
            <a:off x="5885669" y="1882589"/>
            <a:ext cx="4100160" cy="1439664"/>
            <a:chOff x="5885669" y="1882589"/>
            <a:chExt cx="4100160" cy="1439664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2027EEE2-06FD-DE43-BD98-096D443B8DD4}"/>
                </a:ext>
              </a:extLst>
            </p:cNvPr>
            <p:cNvCxnSpPr>
              <a:cxnSpLocks/>
              <a:stCxn id="10" idx="0"/>
            </p:cNvCxnSpPr>
            <p:nvPr/>
          </p:nvCxnSpPr>
          <p:spPr>
            <a:xfrm flipV="1">
              <a:off x="5885669" y="1882589"/>
              <a:ext cx="0" cy="1439664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356BEF1-F385-5F40-834A-E9AFE2AE990B}"/>
                </a:ext>
              </a:extLst>
            </p:cNvPr>
            <p:cNvSpPr txBox="1"/>
            <p:nvPr/>
          </p:nvSpPr>
          <p:spPr>
            <a:xfrm>
              <a:off x="6041331" y="1930063"/>
              <a:ext cx="39444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Hierarchy of  100K categories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98616A-E220-7046-A141-9D1A646C5629}"/>
              </a:ext>
            </a:extLst>
          </p:cNvPr>
          <p:cNvGrpSpPr/>
          <p:nvPr/>
        </p:nvGrpSpPr>
        <p:grpSpPr>
          <a:xfrm>
            <a:off x="131643" y="4987767"/>
            <a:ext cx="5069525" cy="1251668"/>
            <a:chOff x="131643" y="4987767"/>
            <a:chExt cx="5069525" cy="1251668"/>
          </a:xfrm>
        </p:grpSpPr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C40C3B79-FE14-3F46-97B1-36B67D27E18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65930" y="4987767"/>
              <a:ext cx="2135238" cy="1251668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CF0A7CC-393E-FC48-9A07-B73CD12FC7BB}"/>
                </a:ext>
              </a:extLst>
            </p:cNvPr>
            <p:cNvSpPr txBox="1"/>
            <p:nvPr/>
          </p:nvSpPr>
          <p:spPr>
            <a:xfrm>
              <a:off x="131643" y="5270672"/>
              <a:ext cx="355593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Behavior info from tens of applications over years</a:t>
              </a:r>
            </a:p>
          </p:txBody>
        </p:sp>
      </p:grpSp>
      <p:sp>
        <p:nvSpPr>
          <p:cNvPr id="22" name="Title 1">
            <a:extLst>
              <a:ext uri="{FF2B5EF4-FFF2-40B4-BE49-F238E27FC236}">
                <a16:creationId xmlns:a16="http://schemas.microsoft.com/office/drawing/2014/main" id="{A18EF952-117D-9941-8D93-9EA6D7CE29FE}"/>
              </a:ext>
            </a:extLst>
          </p:cNvPr>
          <p:cNvSpPr txBox="1">
            <a:spLocks/>
          </p:cNvSpPr>
          <p:nvPr/>
        </p:nvSpPr>
        <p:spPr>
          <a:xfrm>
            <a:off x="657864" y="270274"/>
            <a:ext cx="11534136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/>
              <a:t>Challenge 6: A Working Solution May NOT Scale Up</a:t>
            </a:r>
          </a:p>
        </p:txBody>
      </p:sp>
    </p:spTree>
    <p:extLst>
      <p:ext uri="{BB962C8B-B14F-4D97-AF65-F5344CB8AC3E}">
        <p14:creationId xmlns:p14="http://schemas.microsoft.com/office/powerpoint/2010/main" val="1225828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440180" y="2043113"/>
            <a:ext cx="9715500" cy="4339399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100K categories require 100K+ models</a:t>
            </a:r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r>
              <a:rPr lang="en-US" sz="2800" dirty="0"/>
              <a:t>Different value vocabularies</a:t>
            </a:r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r>
              <a:rPr lang="en-US" sz="2800" dirty="0"/>
              <a:t>Different patterns to express the same attribute</a:t>
            </a:r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F94B3FF-244C-1042-91EA-F7625E9DEC2C}"/>
              </a:ext>
            </a:extLst>
          </p:cNvPr>
          <p:cNvGrpSpPr/>
          <p:nvPr/>
        </p:nvGrpSpPr>
        <p:grpSpPr>
          <a:xfrm>
            <a:off x="591426" y="4165440"/>
            <a:ext cx="3487479" cy="1943698"/>
            <a:chOff x="663997" y="1843152"/>
            <a:chExt cx="3487479" cy="194369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55C01C2-F77B-0C45-B5D6-0EC39EBBEF28}"/>
                </a:ext>
              </a:extLst>
            </p:cNvPr>
            <p:cNvGrpSpPr/>
            <p:nvPr/>
          </p:nvGrpSpPr>
          <p:grpSpPr>
            <a:xfrm>
              <a:off x="663997" y="1843152"/>
              <a:ext cx="3487479" cy="1943698"/>
              <a:chOff x="3902149" y="1838030"/>
              <a:chExt cx="3487479" cy="1943698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9A9D04D0-A7BA-B042-B855-5045B3B6ABF8}"/>
                  </a:ext>
                </a:extLst>
              </p:cNvPr>
              <p:cNvSpPr/>
              <p:nvPr/>
            </p:nvSpPr>
            <p:spPr>
              <a:xfrm>
                <a:off x="3902149" y="1838030"/>
                <a:ext cx="3487479" cy="194369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2BF14BDA-6022-7646-B902-30D95CEF68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719477" y="1871408"/>
                <a:ext cx="1822683" cy="1186493"/>
              </a:xfrm>
              <a:prstGeom prst="rect">
                <a:avLst/>
              </a:prstGeom>
            </p:spPr>
          </p:pic>
        </p:grp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D694832-52E9-D44D-A243-907FA63CE0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5087" y="3137815"/>
              <a:ext cx="2990850" cy="574243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584EE28-2999-6344-939A-8384105AD038}"/>
                </a:ext>
              </a:extLst>
            </p:cNvPr>
            <p:cNvSpPr/>
            <p:nvPr/>
          </p:nvSpPr>
          <p:spPr>
            <a:xfrm>
              <a:off x="3297541" y="3096401"/>
              <a:ext cx="572710" cy="220662"/>
            </a:xfrm>
            <a:prstGeom prst="rect">
              <a:avLst/>
            </a:prstGeom>
            <a:solidFill>
              <a:srgbClr val="FFFF00">
                <a:alpha val="50196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CB8CC60-747A-644F-80DA-862E58423F70}"/>
              </a:ext>
            </a:extLst>
          </p:cNvPr>
          <p:cNvGrpSpPr/>
          <p:nvPr/>
        </p:nvGrpSpPr>
        <p:grpSpPr>
          <a:xfrm>
            <a:off x="4308536" y="4165440"/>
            <a:ext cx="3487479" cy="1943698"/>
            <a:chOff x="4381107" y="1843152"/>
            <a:chExt cx="3487479" cy="1943698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AB46EF8-0951-5A45-BFD6-816ECFFBA7AD}"/>
                </a:ext>
              </a:extLst>
            </p:cNvPr>
            <p:cNvSpPr/>
            <p:nvPr/>
          </p:nvSpPr>
          <p:spPr>
            <a:xfrm>
              <a:off x="4381107" y="1843152"/>
              <a:ext cx="3487479" cy="19436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7FDD90D6-E9A0-E248-AA33-D21700D0DE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50297" y="1875051"/>
              <a:ext cx="1441190" cy="1399617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34DC8368-B816-D841-90B7-D709BD7FEE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50729" y="3317063"/>
              <a:ext cx="3135276" cy="394995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6E34009-2B33-B846-BC30-F383B688E148}"/>
                </a:ext>
              </a:extLst>
            </p:cNvPr>
            <p:cNvSpPr/>
            <p:nvPr/>
          </p:nvSpPr>
          <p:spPr>
            <a:xfrm>
              <a:off x="4483830" y="3528792"/>
              <a:ext cx="1502299" cy="195159"/>
            </a:xfrm>
            <a:prstGeom prst="rect">
              <a:avLst/>
            </a:prstGeom>
            <a:solidFill>
              <a:srgbClr val="FFFF00">
                <a:alpha val="50196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D7A5A9B-621E-6045-88D9-383565322E6E}"/>
              </a:ext>
            </a:extLst>
          </p:cNvPr>
          <p:cNvGrpSpPr/>
          <p:nvPr/>
        </p:nvGrpSpPr>
        <p:grpSpPr>
          <a:xfrm>
            <a:off x="8025646" y="4165440"/>
            <a:ext cx="3487479" cy="1943698"/>
            <a:chOff x="8098217" y="1843152"/>
            <a:chExt cx="3487479" cy="1943698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85A09EB-7715-AA49-886B-C7EB71A966F9}"/>
                </a:ext>
              </a:extLst>
            </p:cNvPr>
            <p:cNvSpPr/>
            <p:nvPr/>
          </p:nvSpPr>
          <p:spPr>
            <a:xfrm>
              <a:off x="8098217" y="1843152"/>
              <a:ext cx="3487479" cy="19436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9CC1644D-A772-EF4D-B64B-11DEB7B2CC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>
              <a:off x="9466220" y="1883181"/>
              <a:ext cx="751472" cy="1304556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1C0D4424-01C5-CA40-B338-B70BCBD1A04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61840" y="3187737"/>
              <a:ext cx="2560231" cy="536214"/>
            </a:xfrm>
            <a:prstGeom prst="rect">
              <a:avLst/>
            </a:prstGeom>
          </p:spPr>
        </p:pic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B54BB0B-E1AA-8140-9869-1385D09052FD}"/>
                </a:ext>
              </a:extLst>
            </p:cNvPr>
            <p:cNvSpPr/>
            <p:nvPr/>
          </p:nvSpPr>
          <p:spPr>
            <a:xfrm>
              <a:off x="9995040" y="3348622"/>
              <a:ext cx="656508" cy="201436"/>
            </a:xfrm>
            <a:prstGeom prst="rect">
              <a:avLst/>
            </a:prstGeom>
            <a:solidFill>
              <a:srgbClr val="FFFF00">
                <a:alpha val="50196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Title 1">
            <a:extLst>
              <a:ext uri="{FF2B5EF4-FFF2-40B4-BE49-F238E27FC236}">
                <a16:creationId xmlns:a16="http://schemas.microsoft.com/office/drawing/2014/main" id="{FCCB1D9A-5E6B-4145-A9B2-62D7418C0C44}"/>
              </a:ext>
            </a:extLst>
          </p:cNvPr>
          <p:cNvSpPr txBox="1">
            <a:spLocks/>
          </p:cNvSpPr>
          <p:nvPr/>
        </p:nvSpPr>
        <p:spPr>
          <a:xfrm>
            <a:off x="657864" y="286603"/>
            <a:ext cx="11534136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/>
              <a:t>Challenge 6: A Working Solution May NOT Scale Up</a:t>
            </a:r>
          </a:p>
        </p:txBody>
      </p:sp>
    </p:spTree>
    <p:extLst>
      <p:ext uri="{BB962C8B-B14F-4D97-AF65-F5344CB8AC3E}">
        <p14:creationId xmlns:p14="http://schemas.microsoft.com/office/powerpoint/2010/main" val="34899301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4DBFD9A5-29A6-F046-A5F2-2A265FD730B2}"/>
              </a:ext>
            </a:extLst>
          </p:cNvPr>
          <p:cNvSpPr txBox="1">
            <a:spLocks/>
          </p:cNvSpPr>
          <p:nvPr/>
        </p:nvSpPr>
        <p:spPr>
          <a:xfrm>
            <a:off x="657864" y="286603"/>
            <a:ext cx="11534136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/>
              <a:t>Challenge 6: A Working Solution May NOT Scale Up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5DB60C-D769-1347-863F-1F2A80B50554}"/>
              </a:ext>
            </a:extLst>
          </p:cNvPr>
          <p:cNvSpPr/>
          <p:nvPr/>
        </p:nvSpPr>
        <p:spPr>
          <a:xfrm>
            <a:off x="657864" y="6445249"/>
            <a:ext cx="1106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Karamanolakis</a:t>
            </a:r>
            <a:r>
              <a:rPr lang="en-US" dirty="0">
                <a:solidFill>
                  <a:schemeClr val="bg1"/>
                </a:solidFill>
              </a:rPr>
              <a:t> et al., </a:t>
            </a:r>
            <a:r>
              <a:rPr lang="en-US" dirty="0" err="1">
                <a:solidFill>
                  <a:schemeClr val="bg1"/>
                </a:solidFill>
              </a:rPr>
              <a:t>TXtract</a:t>
            </a:r>
            <a:r>
              <a:rPr lang="en-US" dirty="0">
                <a:solidFill>
                  <a:schemeClr val="bg1"/>
                </a:solidFill>
              </a:rPr>
              <a:t>: Taxonomy-aware knowledge extraction for thousands of product categories, ACL 2020.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5F16AD9-6F77-DE41-96B4-A6A3D83BCB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8100" y="1999482"/>
            <a:ext cx="10249316" cy="4719864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Key intuition: one size fits all</a:t>
            </a:r>
          </a:p>
          <a:p>
            <a:pPr marL="384048" lvl="2" indent="0" fontAlgn="base">
              <a:buNone/>
            </a:pPr>
            <a:r>
              <a:rPr lang="en-US" sz="2800" b="1" dirty="0">
                <a:solidFill>
                  <a:srgbClr val="0070C0"/>
                </a:solidFill>
                <a:sym typeface="Wingdings" pitchFamily="2" charset="2"/>
              </a:rPr>
              <a:t> Conditioned attention in Neural Net </a:t>
            </a:r>
            <a:br>
              <a:rPr lang="en-US" sz="2800" b="1" dirty="0">
                <a:solidFill>
                  <a:srgbClr val="0070C0"/>
                </a:solidFill>
                <a:sym typeface="Wingdings" pitchFamily="2" charset="2"/>
              </a:rPr>
            </a:br>
            <a:r>
              <a:rPr lang="en-US" sz="2800" b="1" dirty="0">
                <a:solidFill>
                  <a:srgbClr val="0070C0"/>
                </a:solidFill>
                <a:sym typeface="Wingdings" pitchFamily="2" charset="2"/>
              </a:rPr>
              <a:t> Data augmentation</a:t>
            </a:r>
            <a:br>
              <a:rPr lang="en-US" sz="2200" b="1" dirty="0">
                <a:solidFill>
                  <a:srgbClr val="0070C0"/>
                </a:solidFill>
                <a:sym typeface="Wingdings" pitchFamily="2" charset="2"/>
              </a:rPr>
            </a:br>
            <a:endParaRPr lang="en-US" sz="2200" dirty="0">
              <a:solidFill>
                <a:srgbClr val="0070C0"/>
              </a:solidFill>
            </a:endParaRPr>
          </a:p>
          <a:p>
            <a:pPr lvl="1" fontAlgn="base">
              <a:buFont typeface="Wingdings" charset="2"/>
              <a:buChar char="q"/>
            </a:pPr>
            <a:endParaRPr lang="en-US" sz="2800" dirty="0"/>
          </a:p>
          <a:p>
            <a:pPr lvl="1" fontAlgn="base">
              <a:buFont typeface="Wingdings" charset="2"/>
              <a:buChar char="q"/>
            </a:pPr>
            <a:endParaRPr lang="en-US" sz="3000" dirty="0"/>
          </a:p>
          <a:p>
            <a:pPr marL="182880" lvl="2" indent="0" fontAlgn="base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42113821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443" y="286603"/>
            <a:ext cx="11774557" cy="1450757"/>
          </a:xfrm>
        </p:spPr>
        <p:txBody>
          <a:bodyPr>
            <a:normAutofit/>
          </a:bodyPr>
          <a:lstStyle/>
          <a:p>
            <a:r>
              <a:rPr lang="en-US" sz="4000" dirty="0"/>
              <a:t>Challenge 7: Never-ending Requirements for Training Data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CECA27-76BF-E24B-BCF1-8F32FAFF73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1168" y="3322253"/>
            <a:ext cx="1369002" cy="166551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F173704-D070-914D-9A96-5D281EB72EE7}"/>
              </a:ext>
            </a:extLst>
          </p:cNvPr>
          <p:cNvSpPr txBox="1"/>
          <p:nvPr/>
        </p:nvSpPr>
        <p:spPr>
          <a:xfrm>
            <a:off x="2688653" y="3616401"/>
            <a:ext cx="253883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</a:rPr>
              <a:t>One vertical,</a:t>
            </a:r>
          </a:p>
          <a:p>
            <a:pPr algn="ctr"/>
            <a:r>
              <a:rPr lang="en-US" sz="3200" b="1" dirty="0">
                <a:solidFill>
                  <a:srgbClr val="0070C0"/>
                </a:solidFill>
              </a:rPr>
              <a:t>A few sources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9B7B9D8-A30C-FE41-A262-98DE754B8C05}"/>
              </a:ext>
            </a:extLst>
          </p:cNvPr>
          <p:cNvGrpSpPr/>
          <p:nvPr/>
        </p:nvGrpSpPr>
        <p:grpSpPr>
          <a:xfrm>
            <a:off x="6570170" y="3616401"/>
            <a:ext cx="3881990" cy="538609"/>
            <a:chOff x="6570170" y="3616401"/>
            <a:chExt cx="3881990" cy="538609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C8060BEA-4673-DC40-9A37-7CF2DF482AEC}"/>
                </a:ext>
              </a:extLst>
            </p:cNvPr>
            <p:cNvCxnSpPr>
              <a:stCxn id="10" idx="3"/>
            </p:cNvCxnSpPr>
            <p:nvPr/>
          </p:nvCxnSpPr>
          <p:spPr>
            <a:xfrm>
              <a:off x="6570170" y="4155010"/>
              <a:ext cx="3687535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A6F7A7D-03EA-0A42-825D-F83477603F70}"/>
                </a:ext>
              </a:extLst>
            </p:cNvPr>
            <p:cNvSpPr txBox="1"/>
            <p:nvPr/>
          </p:nvSpPr>
          <p:spPr>
            <a:xfrm>
              <a:off x="7491246" y="3616401"/>
              <a:ext cx="29609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Millions of sources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D52B1FF-E6A3-004A-A5DD-F05DD3745D21}"/>
              </a:ext>
            </a:extLst>
          </p:cNvPr>
          <p:cNvGrpSpPr/>
          <p:nvPr/>
        </p:nvGrpSpPr>
        <p:grpSpPr>
          <a:xfrm>
            <a:off x="5885669" y="1882589"/>
            <a:ext cx="4100160" cy="1439664"/>
            <a:chOff x="5885669" y="1882589"/>
            <a:chExt cx="4100160" cy="1439664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2027EEE2-06FD-DE43-BD98-096D443B8DD4}"/>
                </a:ext>
              </a:extLst>
            </p:cNvPr>
            <p:cNvCxnSpPr>
              <a:cxnSpLocks/>
              <a:stCxn id="10" idx="0"/>
            </p:cNvCxnSpPr>
            <p:nvPr/>
          </p:nvCxnSpPr>
          <p:spPr>
            <a:xfrm flipV="1">
              <a:off x="5885669" y="1882589"/>
              <a:ext cx="0" cy="1439664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356BEF1-F385-5F40-834A-E9AFE2AE990B}"/>
                </a:ext>
              </a:extLst>
            </p:cNvPr>
            <p:cNvSpPr txBox="1"/>
            <p:nvPr/>
          </p:nvSpPr>
          <p:spPr>
            <a:xfrm>
              <a:off x="6041331" y="1930063"/>
              <a:ext cx="39444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Hierarchy of 100K categories       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98616A-E220-7046-A141-9D1A646C5629}"/>
              </a:ext>
            </a:extLst>
          </p:cNvPr>
          <p:cNvGrpSpPr/>
          <p:nvPr/>
        </p:nvGrpSpPr>
        <p:grpSpPr>
          <a:xfrm>
            <a:off x="131643" y="4987767"/>
            <a:ext cx="5069525" cy="1251668"/>
            <a:chOff x="131643" y="4987767"/>
            <a:chExt cx="5069525" cy="1251668"/>
          </a:xfrm>
        </p:grpSpPr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C40C3B79-FE14-3F46-97B1-36B67D27E18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65930" y="4987767"/>
              <a:ext cx="2135238" cy="1251668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CF0A7CC-393E-FC48-9A07-B73CD12FC7BB}"/>
                </a:ext>
              </a:extLst>
            </p:cNvPr>
            <p:cNvSpPr txBox="1"/>
            <p:nvPr/>
          </p:nvSpPr>
          <p:spPr>
            <a:xfrm>
              <a:off x="131643" y="5270672"/>
              <a:ext cx="355593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Behavior info from tens of applications over years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BEAAFA6F-9107-D04A-9234-F622F5CFFF4A}"/>
              </a:ext>
            </a:extLst>
          </p:cNvPr>
          <p:cNvSpPr txBox="1"/>
          <p:nvPr/>
        </p:nvSpPr>
        <p:spPr>
          <a:xfrm>
            <a:off x="6720045" y="4887241"/>
            <a:ext cx="53230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Big challenge: Limited training labels for large-scale, rich data</a:t>
            </a:r>
          </a:p>
        </p:txBody>
      </p:sp>
    </p:spTree>
    <p:extLst>
      <p:ext uri="{BB962C8B-B14F-4D97-AF65-F5344CB8AC3E}">
        <p14:creationId xmlns:p14="http://schemas.microsoft.com/office/powerpoint/2010/main" val="97914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308100" y="1983153"/>
            <a:ext cx="10249316" cy="4719864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Key intuition: learn with limited labels (LLL)</a:t>
            </a:r>
          </a:p>
          <a:p>
            <a:pPr marL="384048" lvl="2" indent="0" fontAlgn="base">
              <a:buNone/>
            </a:pPr>
            <a:r>
              <a:rPr lang="en-US" sz="2400" b="1" dirty="0">
                <a:solidFill>
                  <a:srgbClr val="0070C0"/>
                </a:solidFill>
                <a:sym typeface="Wingdings" pitchFamily="2" charset="2"/>
              </a:rPr>
              <a:t> Active learning</a:t>
            </a:r>
          </a:p>
          <a:p>
            <a:pPr marL="384048" lvl="2" indent="0" fontAlgn="base">
              <a:buNone/>
            </a:pPr>
            <a:r>
              <a:rPr lang="en-US" sz="2400" b="1" dirty="0">
                <a:solidFill>
                  <a:srgbClr val="0070C0"/>
                </a:solidFill>
                <a:sym typeface="Wingdings" pitchFamily="2" charset="2"/>
              </a:rPr>
              <a:t> Weak learning: distant supervision, data programming</a:t>
            </a:r>
          </a:p>
          <a:p>
            <a:pPr marL="384048" lvl="2" indent="0" fontAlgn="base">
              <a:buNone/>
            </a:pPr>
            <a:r>
              <a:rPr lang="en-US" sz="2400" b="1" dirty="0">
                <a:solidFill>
                  <a:srgbClr val="0070C0"/>
                </a:solidFill>
                <a:sym typeface="Wingdings" pitchFamily="2" charset="2"/>
              </a:rPr>
              <a:t> Semi-supervised learning: student-teacher model, data augmentation</a:t>
            </a:r>
          </a:p>
          <a:p>
            <a:pPr marL="384048" lvl="2" indent="0" fontAlgn="base">
              <a:buNone/>
            </a:pPr>
            <a:r>
              <a:rPr lang="en-US" sz="2400" b="1" dirty="0">
                <a:solidFill>
                  <a:srgbClr val="0070C0"/>
                </a:solidFill>
                <a:sym typeface="Wingdings" pitchFamily="2" charset="2"/>
              </a:rPr>
              <a:t> Transfer learning</a:t>
            </a:r>
          </a:p>
          <a:p>
            <a:pPr marL="384048" lvl="2" indent="0" fontAlgn="base">
              <a:buNone/>
            </a:pPr>
            <a:r>
              <a:rPr lang="en-US" sz="2400" b="1" dirty="0">
                <a:solidFill>
                  <a:srgbClr val="0070C0"/>
                </a:solidFill>
                <a:sym typeface="Wingdings" pitchFamily="2" charset="2"/>
              </a:rPr>
              <a:t> Meta-learning</a:t>
            </a:r>
          </a:p>
          <a:p>
            <a:pPr marL="384048" lvl="2" indent="0" fontAlgn="base">
              <a:buNone/>
            </a:pPr>
            <a:endParaRPr lang="en-US" sz="2200" b="1" dirty="0">
              <a:solidFill>
                <a:srgbClr val="0070C0"/>
              </a:solidFill>
              <a:sym typeface="Wingdings" pitchFamily="2" charset="2"/>
            </a:endParaRPr>
          </a:p>
          <a:p>
            <a:pPr marL="384048" lvl="2" indent="0" fontAlgn="base">
              <a:buNone/>
            </a:pPr>
            <a:endParaRPr lang="en-US" sz="2200" b="1" dirty="0">
              <a:solidFill>
                <a:srgbClr val="0070C0"/>
              </a:solidFill>
              <a:sym typeface="Wingdings" pitchFamily="2" charset="2"/>
            </a:endParaRPr>
          </a:p>
          <a:p>
            <a:pPr marL="384048" lvl="2" indent="0" fontAlgn="base">
              <a:buNone/>
            </a:pPr>
            <a:endParaRPr lang="en-US" sz="2200" dirty="0">
              <a:solidFill>
                <a:srgbClr val="0070C0"/>
              </a:solidFill>
            </a:endParaRPr>
          </a:p>
          <a:p>
            <a:pPr lvl="1" fontAlgn="base">
              <a:buFont typeface="Wingdings" charset="2"/>
              <a:buChar char="q"/>
            </a:pPr>
            <a:endParaRPr lang="en-US" sz="2800" dirty="0"/>
          </a:p>
          <a:p>
            <a:pPr lvl="1" fontAlgn="base">
              <a:buFont typeface="Wingdings" charset="2"/>
              <a:buChar char="q"/>
            </a:pPr>
            <a:endParaRPr lang="en-US" sz="3000" dirty="0"/>
          </a:p>
          <a:p>
            <a:pPr marL="182880" lvl="2" indent="0" fontAlgn="base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E47149-903F-1A49-84CF-D5A27181D918}"/>
              </a:ext>
            </a:extLst>
          </p:cNvPr>
          <p:cNvSpPr txBox="1"/>
          <p:nvPr/>
        </p:nvSpPr>
        <p:spPr>
          <a:xfrm>
            <a:off x="0" y="6302479"/>
            <a:ext cx="121116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Blanco et al., </a:t>
            </a:r>
            <a:r>
              <a:rPr lang="en-US" dirty="0" err="1">
                <a:solidFill>
                  <a:schemeClr val="bg1"/>
                </a:solidFill>
              </a:rPr>
              <a:t>AutoKnow</a:t>
            </a:r>
            <a:r>
              <a:rPr lang="en-US" dirty="0">
                <a:solidFill>
                  <a:schemeClr val="bg1"/>
                </a:solidFill>
              </a:rPr>
              <a:t>: Self-driving knowledge collection for products of thousands of types,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  <a:p>
            <a:r>
              <a:rPr lang="en-US" dirty="0">
                <a:solidFill>
                  <a:schemeClr val="bg1"/>
                </a:solidFill>
              </a:rPr>
              <a:t>Wang et al., Automatic validation of textual attribute values in eCommerce Catalog by learning with limited labeled data, KDD’20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47AB056-BBB1-6341-96D1-08F48273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443" y="286603"/>
            <a:ext cx="11774557" cy="1450757"/>
          </a:xfrm>
        </p:spPr>
        <p:txBody>
          <a:bodyPr>
            <a:normAutofit/>
          </a:bodyPr>
          <a:lstStyle/>
          <a:p>
            <a:r>
              <a:rPr lang="en-US" sz="4000" dirty="0"/>
              <a:t>Challenge 7: Never-ending Requirements for Training Data</a:t>
            </a:r>
          </a:p>
        </p:txBody>
      </p:sp>
    </p:spTree>
    <p:extLst>
      <p:ext uri="{BB962C8B-B14F-4D97-AF65-F5344CB8AC3E}">
        <p14:creationId xmlns:p14="http://schemas.microsoft.com/office/powerpoint/2010/main" val="6067372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2452" y="286603"/>
            <a:ext cx="10959548" cy="1450757"/>
          </a:xfrm>
        </p:spPr>
        <p:txBody>
          <a:bodyPr>
            <a:normAutofit/>
          </a:bodyPr>
          <a:lstStyle/>
          <a:p>
            <a:r>
              <a:rPr lang="en-US" sz="4400" dirty="0"/>
              <a:t>Challenge 8: Find the Needle in the Hay</a:t>
            </a:r>
          </a:p>
        </p:txBody>
      </p:sp>
      <p:sp>
        <p:nvSpPr>
          <p:cNvPr id="22" name="Google Shape;828;p81">
            <a:extLst>
              <a:ext uri="{FF2B5EF4-FFF2-40B4-BE49-F238E27FC236}">
                <a16:creationId xmlns:a16="http://schemas.microsoft.com/office/drawing/2014/main" id="{6CEF8162-2C54-F646-94D9-38B3E80F05BE}"/>
              </a:ext>
            </a:extLst>
          </p:cNvPr>
          <p:cNvSpPr txBox="1"/>
          <p:nvPr/>
        </p:nvSpPr>
        <p:spPr>
          <a:xfrm>
            <a:off x="1272753" y="1924177"/>
            <a:ext cx="7336500" cy="8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rgbClr val="0070C0"/>
                </a:solidFill>
              </a:rPr>
              <a:t>Query: k cups coffee </a:t>
            </a:r>
            <a:br>
              <a:rPr lang="en" sz="3200" dirty="0">
                <a:solidFill>
                  <a:srgbClr val="0070C0"/>
                </a:solidFill>
              </a:rPr>
            </a:br>
            <a:r>
              <a:rPr lang="en" sz="3200" dirty="0">
                <a:solidFill>
                  <a:srgbClr val="0070C0"/>
                </a:solidFill>
              </a:rPr>
              <a:t>organic dark </a:t>
            </a:r>
            <a:endParaRPr sz="3200" dirty="0">
              <a:solidFill>
                <a:srgbClr val="0070C0"/>
              </a:solidFill>
            </a:endParaRPr>
          </a:p>
        </p:txBody>
      </p:sp>
      <p:pic>
        <p:nvPicPr>
          <p:cNvPr id="1026" name="Picture 2" descr="image.png">
            <a:extLst>
              <a:ext uri="{FF2B5EF4-FFF2-40B4-BE49-F238E27FC236}">
                <a16:creationId xmlns:a16="http://schemas.microsoft.com/office/drawing/2014/main" id="{DAC7CAC5-1906-294B-BE34-7D935F5FD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365" y="1755404"/>
            <a:ext cx="5241972" cy="5102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E9C79A0-DE4F-3549-A175-1DEA01CA4462}"/>
              </a:ext>
            </a:extLst>
          </p:cNvPr>
          <p:cNvSpPr txBox="1"/>
          <p:nvPr/>
        </p:nvSpPr>
        <p:spPr>
          <a:xfrm>
            <a:off x="6147926" y="6116715"/>
            <a:ext cx="6463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00B050"/>
                </a:solidFill>
              </a:rPr>
              <a:t>✓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A4A9E40-E7DB-914A-A90C-A2CC7614DE32}"/>
              </a:ext>
            </a:extLst>
          </p:cNvPr>
          <p:cNvSpPr/>
          <p:nvPr/>
        </p:nvSpPr>
        <p:spPr>
          <a:xfrm>
            <a:off x="8692552" y="6116714"/>
            <a:ext cx="6880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✕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0768789-FE5C-CA49-88EB-3AD817EAD47A}"/>
              </a:ext>
            </a:extLst>
          </p:cNvPr>
          <p:cNvSpPr/>
          <p:nvPr/>
        </p:nvSpPr>
        <p:spPr>
          <a:xfrm>
            <a:off x="9998221" y="3602211"/>
            <a:ext cx="6880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✕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8A1A24C-0360-8F4C-B481-1B3D4FFC3A4F}"/>
              </a:ext>
            </a:extLst>
          </p:cNvPr>
          <p:cNvSpPr/>
          <p:nvPr/>
        </p:nvSpPr>
        <p:spPr>
          <a:xfrm>
            <a:off x="8692552" y="3602212"/>
            <a:ext cx="6880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✕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0F5E42A-266C-0D42-B9B4-53FDAB386E18}"/>
              </a:ext>
            </a:extLst>
          </p:cNvPr>
          <p:cNvSpPr/>
          <p:nvPr/>
        </p:nvSpPr>
        <p:spPr>
          <a:xfrm>
            <a:off x="7386883" y="3602212"/>
            <a:ext cx="6880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✕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4E09767-92A3-B744-BEF0-2162252DA3DE}"/>
              </a:ext>
            </a:extLst>
          </p:cNvPr>
          <p:cNvSpPr/>
          <p:nvPr/>
        </p:nvSpPr>
        <p:spPr>
          <a:xfrm>
            <a:off x="6147926" y="3602213"/>
            <a:ext cx="6880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✕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63FC4EB-D748-C94E-8BB2-03C1ABA8C0CC}"/>
              </a:ext>
            </a:extLst>
          </p:cNvPr>
          <p:cNvSpPr txBox="1"/>
          <p:nvPr/>
        </p:nvSpPr>
        <p:spPr>
          <a:xfrm>
            <a:off x="7407721" y="6116715"/>
            <a:ext cx="6463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00B050"/>
                </a:solidFill>
              </a:rPr>
              <a:t>✓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C7073F9-55B2-2A4C-8D97-3D48E4781D88}"/>
              </a:ext>
            </a:extLst>
          </p:cNvPr>
          <p:cNvSpPr txBox="1"/>
          <p:nvPr/>
        </p:nvSpPr>
        <p:spPr>
          <a:xfrm>
            <a:off x="9998221" y="6107873"/>
            <a:ext cx="6463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00B050"/>
                </a:solidFill>
              </a:rPr>
              <a:t>✓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1B366551-5EC6-B745-9EDE-6F07E7A1B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539" y="3187083"/>
            <a:ext cx="4988728" cy="2896001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2800" dirty="0"/>
              <a:t>How to find all such products?</a:t>
            </a:r>
          </a:p>
          <a:p>
            <a:pPr fontAlgn="base">
              <a:buFont typeface="Wingdings" charset="2"/>
              <a:buChar char="q"/>
            </a:pPr>
            <a:r>
              <a:rPr lang="en-US" sz="2800" dirty="0"/>
              <a:t>What if no exact match?</a:t>
            </a:r>
          </a:p>
          <a:p>
            <a:pPr fontAlgn="base">
              <a:buFont typeface="Wingdings" charset="2"/>
              <a:buChar char="q"/>
            </a:pPr>
            <a:r>
              <a:rPr lang="en-US" sz="2800" dirty="0"/>
              <a:t>What if too many exact match?</a:t>
            </a:r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3234036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2452" y="286603"/>
            <a:ext cx="10959548" cy="1450757"/>
          </a:xfrm>
        </p:spPr>
        <p:txBody>
          <a:bodyPr>
            <a:normAutofit/>
          </a:bodyPr>
          <a:lstStyle/>
          <a:p>
            <a:r>
              <a:rPr lang="en-US" sz="4400" dirty="0"/>
              <a:t>Challenge 8: Find the Needle in the Hay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CC546E3-B6DA-9E40-B1F0-267FA1206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8100" y="1983153"/>
            <a:ext cx="10249316" cy="4719864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Key intuition: understand user needs</a:t>
            </a:r>
          </a:p>
          <a:p>
            <a:pPr lvl="1" fontAlgn="base">
              <a:buFont typeface="Wingdings" charset="2"/>
              <a:buChar char="q"/>
            </a:pPr>
            <a:r>
              <a:rPr lang="en-US" sz="2600" dirty="0"/>
              <a:t>What do customers specify? </a:t>
            </a:r>
          </a:p>
          <a:p>
            <a:pPr marL="384048" lvl="2" indent="0" fontAlgn="base">
              <a:buNone/>
            </a:pPr>
            <a:r>
              <a:rPr lang="en-US" sz="2200" b="1" dirty="0">
                <a:solidFill>
                  <a:srgbClr val="0070C0"/>
                </a:solidFill>
                <a:sym typeface="Wingdings" pitchFamily="2" charset="2"/>
              </a:rPr>
              <a:t> Query understanding, entity linking</a:t>
            </a:r>
          </a:p>
          <a:p>
            <a:pPr lvl="1" fontAlgn="base">
              <a:buFont typeface="Wingdings" charset="2"/>
              <a:buChar char="q"/>
            </a:pPr>
            <a:r>
              <a:rPr lang="en-US" sz="2600" dirty="0">
                <a:sym typeface="Wingdings" pitchFamily="2" charset="2"/>
              </a:rPr>
              <a:t>Which requirement is less important?</a:t>
            </a:r>
          </a:p>
          <a:p>
            <a:pPr marL="384048" lvl="2" indent="0" fontAlgn="base">
              <a:buNone/>
            </a:pPr>
            <a:r>
              <a:rPr lang="en-US" sz="2200" b="1" dirty="0">
                <a:solidFill>
                  <a:srgbClr val="0070C0"/>
                </a:solidFill>
                <a:sym typeface="Wingdings" pitchFamily="2" charset="2"/>
              </a:rPr>
              <a:t> Query relaxation</a:t>
            </a:r>
          </a:p>
          <a:p>
            <a:pPr lvl="1" fontAlgn="base">
              <a:buFont typeface="Wingdings" charset="2"/>
              <a:buChar char="q"/>
            </a:pPr>
            <a:r>
              <a:rPr lang="en-US" sz="2600" dirty="0">
                <a:sym typeface="Wingdings" pitchFamily="2" charset="2"/>
              </a:rPr>
              <a:t>How to narrow down search results?</a:t>
            </a:r>
          </a:p>
          <a:p>
            <a:pPr marL="384048" lvl="2" indent="0" fontAlgn="base">
              <a:buNone/>
            </a:pPr>
            <a:r>
              <a:rPr lang="en-US" sz="2200" b="1" dirty="0">
                <a:solidFill>
                  <a:srgbClr val="0070C0"/>
                </a:solidFill>
                <a:sym typeface="Wingdings" pitchFamily="2" charset="2"/>
              </a:rPr>
              <a:t> Query refinement</a:t>
            </a:r>
            <a:endParaRPr lang="en-US" sz="2200" dirty="0">
              <a:solidFill>
                <a:srgbClr val="0070C0"/>
              </a:solidFill>
            </a:endParaRPr>
          </a:p>
          <a:p>
            <a:pPr marL="201168" lvl="1" indent="0" fontAlgn="base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0830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1094720" cy="1450757"/>
          </a:xfrm>
        </p:spPr>
        <p:txBody>
          <a:bodyPr/>
          <a:lstStyle/>
          <a:p>
            <a:r>
              <a:rPr lang="en-US" dirty="0"/>
              <a:t>What is the Role of KGs in ML?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50616DE-86B5-C14F-94B8-09E00E2B9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4164" y="1900237"/>
            <a:ext cx="9881516" cy="4486275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2400" dirty="0"/>
              <a:t>Thought 3: A knowledgeable recommender makes better suggestions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F2A5375-A77A-FE46-A25B-CEED6D719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869" y="3303240"/>
            <a:ext cx="970828" cy="10014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9721518-2A96-874F-80F3-CC85678403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3279" y="2400299"/>
            <a:ext cx="907473" cy="13716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F076438-DBE5-3445-AAAB-93D0D4CC7E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0500" y="2635249"/>
            <a:ext cx="885841" cy="134239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0AC5388-BFB4-824A-BF05-CEBB4BBEE6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0752" y="2850398"/>
            <a:ext cx="1077244" cy="136219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E6761E0-051D-274F-BA43-3890194409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1512" y="2315762"/>
            <a:ext cx="1006351" cy="1250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DA398B9-B871-4949-9DCB-DD416676B1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11756" y="2584302"/>
            <a:ext cx="1030497" cy="13638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636A51E-7E7E-F54D-AB10-496F84DB4B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82315" y="2850367"/>
            <a:ext cx="1020182" cy="13427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EE593CE-568D-964E-BA82-C536966C071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01598" y="3060518"/>
            <a:ext cx="1048301" cy="139773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F5AD8FA-32F8-D148-B24C-7F26896025E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06696" y="3340384"/>
            <a:ext cx="1109679" cy="146053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FFD6E30-CD57-0541-A62C-AD1789D509B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85654" y="3566712"/>
            <a:ext cx="1100163" cy="146688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FA8BB2A-7186-C144-AE9F-AFAC3E8DB2B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93281" y="4697600"/>
            <a:ext cx="1230996" cy="153673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71034EE-D086-5E41-BE30-CDA7E8DB4E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24277" y="4697600"/>
            <a:ext cx="1383061" cy="153673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1650C85-867B-4B4D-9E09-823A1D70819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91009" y="4697600"/>
            <a:ext cx="1234165" cy="153673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B850E74-0D48-B540-9ACF-7A3D22F0D04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26472" y="3834261"/>
            <a:ext cx="1248741" cy="132591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841A51C-1C1E-2943-8DA8-AA5FA35E76E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680832" y="4693448"/>
            <a:ext cx="1160779" cy="154503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256DD73-7077-7746-B9DF-8A1E2197252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541414" y="2463697"/>
            <a:ext cx="887678" cy="1058040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D4AAA3A-4DD8-4041-B7B2-208160D44DDB}"/>
              </a:ext>
            </a:extLst>
          </p:cNvPr>
          <p:cNvCxnSpPr>
            <a:cxnSpLocks/>
            <a:stCxn id="12" idx="3"/>
            <a:endCxn id="22" idx="0"/>
          </p:cNvCxnSpPr>
          <p:nvPr/>
        </p:nvCxnSpPr>
        <p:spPr>
          <a:xfrm>
            <a:off x="2194697" y="3803983"/>
            <a:ext cx="914082" cy="893617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7691E7A-DD6E-CF4A-91F4-34411926E50A}"/>
              </a:ext>
            </a:extLst>
          </p:cNvPr>
          <p:cNvCxnSpPr>
            <a:cxnSpLocks/>
            <a:stCxn id="12" idx="3"/>
            <a:endCxn id="23" idx="0"/>
          </p:cNvCxnSpPr>
          <p:nvPr/>
        </p:nvCxnSpPr>
        <p:spPr>
          <a:xfrm>
            <a:off x="2194697" y="3803983"/>
            <a:ext cx="2221111" cy="893617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25B62C9-6BCD-AB4A-A347-6A81E9A3558C}"/>
              </a:ext>
            </a:extLst>
          </p:cNvPr>
          <p:cNvCxnSpPr>
            <a:cxnSpLocks/>
            <a:stCxn id="12" idx="3"/>
            <a:endCxn id="26" idx="1"/>
          </p:cNvCxnSpPr>
          <p:nvPr/>
        </p:nvCxnSpPr>
        <p:spPr>
          <a:xfrm>
            <a:off x="2194697" y="3803983"/>
            <a:ext cx="8486135" cy="1661984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CC1D1A9-B67E-4940-9B34-21D81FFDF507}"/>
              </a:ext>
            </a:extLst>
          </p:cNvPr>
          <p:cNvCxnSpPr>
            <a:cxnSpLocks/>
            <a:stCxn id="12" idx="3"/>
            <a:endCxn id="40" idx="1"/>
          </p:cNvCxnSpPr>
          <p:nvPr/>
        </p:nvCxnSpPr>
        <p:spPr>
          <a:xfrm>
            <a:off x="2194697" y="3803983"/>
            <a:ext cx="4579727" cy="1987295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E3B42BF-3556-C044-964D-4CD4D96F452F}"/>
              </a:ext>
            </a:extLst>
          </p:cNvPr>
          <p:cNvCxnSpPr>
            <a:cxnSpLocks/>
            <a:stCxn id="12" idx="3"/>
            <a:endCxn id="13" idx="1"/>
          </p:cNvCxnSpPr>
          <p:nvPr/>
        </p:nvCxnSpPr>
        <p:spPr>
          <a:xfrm flipV="1">
            <a:off x="2194697" y="3086099"/>
            <a:ext cx="2628582" cy="717884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C9EAF81-7C07-F64C-8052-8D1BD51BE8EB}"/>
              </a:ext>
            </a:extLst>
          </p:cNvPr>
          <p:cNvCxnSpPr>
            <a:cxnSpLocks/>
            <a:stCxn id="12" idx="3"/>
            <a:endCxn id="16" idx="1"/>
          </p:cNvCxnSpPr>
          <p:nvPr/>
        </p:nvCxnSpPr>
        <p:spPr>
          <a:xfrm flipV="1">
            <a:off x="2194697" y="2941237"/>
            <a:ext cx="6156815" cy="862746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E692F5D-7150-E34C-9008-FEBA7C43D105}"/>
              </a:ext>
            </a:extLst>
          </p:cNvPr>
          <p:cNvCxnSpPr>
            <a:cxnSpLocks/>
            <a:stCxn id="12" idx="3"/>
            <a:endCxn id="25" idx="1"/>
          </p:cNvCxnSpPr>
          <p:nvPr/>
        </p:nvCxnSpPr>
        <p:spPr>
          <a:xfrm>
            <a:off x="2194697" y="3803983"/>
            <a:ext cx="5031775" cy="693233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43A819F-0715-CF42-9AC6-885686C1741F}"/>
              </a:ext>
            </a:extLst>
          </p:cNvPr>
          <p:cNvCxnSpPr>
            <a:cxnSpLocks/>
            <a:stCxn id="27" idx="3"/>
            <a:endCxn id="13" idx="1"/>
          </p:cNvCxnSpPr>
          <p:nvPr/>
        </p:nvCxnSpPr>
        <p:spPr>
          <a:xfrm>
            <a:off x="3429092" y="2992717"/>
            <a:ext cx="1394187" cy="93382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7E0D52D-0187-6646-89FE-631ADDB82DF2}"/>
              </a:ext>
            </a:extLst>
          </p:cNvPr>
          <p:cNvCxnSpPr>
            <a:cxnSpLocks/>
            <a:stCxn id="27" idx="3"/>
            <a:endCxn id="16" idx="1"/>
          </p:cNvCxnSpPr>
          <p:nvPr/>
        </p:nvCxnSpPr>
        <p:spPr>
          <a:xfrm flipV="1">
            <a:off x="3429092" y="2941237"/>
            <a:ext cx="4922420" cy="5148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7" name="Rectangular Callout 36">
            <a:extLst>
              <a:ext uri="{FF2B5EF4-FFF2-40B4-BE49-F238E27FC236}">
                <a16:creationId xmlns:a16="http://schemas.microsoft.com/office/drawing/2014/main" id="{30FC630D-4812-464F-A5E2-4FD4FAC9239E}"/>
              </a:ext>
            </a:extLst>
          </p:cNvPr>
          <p:cNvSpPr/>
          <p:nvPr/>
        </p:nvSpPr>
        <p:spPr>
          <a:xfrm>
            <a:off x="206245" y="2413928"/>
            <a:ext cx="1969664" cy="650610"/>
          </a:xfrm>
          <a:prstGeom prst="wedgeRectCallout">
            <a:avLst>
              <a:gd name="adj1" fmla="val 70078"/>
              <a:gd name="adj2" fmla="val 370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Which char more important?</a:t>
            </a:r>
          </a:p>
        </p:txBody>
      </p:sp>
      <p:sp>
        <p:nvSpPr>
          <p:cNvPr id="38" name="Rectangular Callout 37">
            <a:extLst>
              <a:ext uri="{FF2B5EF4-FFF2-40B4-BE49-F238E27FC236}">
                <a16:creationId xmlns:a16="http://schemas.microsoft.com/office/drawing/2014/main" id="{277EDBD8-E402-1C4A-B823-FE17144B57C7}"/>
              </a:ext>
            </a:extLst>
          </p:cNvPr>
          <p:cNvSpPr/>
          <p:nvPr/>
        </p:nvSpPr>
        <p:spPr>
          <a:xfrm>
            <a:off x="8400887" y="6100915"/>
            <a:ext cx="3204043" cy="732955"/>
          </a:xfrm>
          <a:prstGeom prst="wedgeRectCallout">
            <a:avLst>
              <a:gd name="adj1" fmla="val 36613"/>
              <a:gd name="adj2" fmla="val -641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Why people who bought this lamp also bought this chair?</a:t>
            </a:r>
          </a:p>
        </p:txBody>
      </p:sp>
      <p:sp>
        <p:nvSpPr>
          <p:cNvPr id="39" name="Rectangular Callout 38">
            <a:extLst>
              <a:ext uri="{FF2B5EF4-FFF2-40B4-BE49-F238E27FC236}">
                <a16:creationId xmlns:a16="http://schemas.microsoft.com/office/drawing/2014/main" id="{60EDD0A5-F999-E345-B949-2028826C0634}"/>
              </a:ext>
            </a:extLst>
          </p:cNvPr>
          <p:cNvSpPr/>
          <p:nvPr/>
        </p:nvSpPr>
        <p:spPr>
          <a:xfrm>
            <a:off x="2493281" y="6446188"/>
            <a:ext cx="3312371" cy="372667"/>
          </a:xfrm>
          <a:prstGeom prst="wedgeRectCallout">
            <a:avLst>
              <a:gd name="adj1" fmla="val 78991"/>
              <a:gd name="adj2" fmla="val -1180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Trend of Darth Vader lamps?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66F107CC-5D3B-C346-9A3D-4D879CF7121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774424" y="5023856"/>
            <a:ext cx="1055712" cy="1534843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1FEAC39F-5E12-E549-AC85-62806F61A9C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338120" y="5397442"/>
            <a:ext cx="946852" cy="1351490"/>
          </a:xfrm>
          <a:prstGeom prst="rect">
            <a:avLst/>
          </a:prstGeom>
        </p:spPr>
      </p:pic>
      <p:sp>
        <p:nvSpPr>
          <p:cNvPr id="42" name="Rectangular Callout 41">
            <a:extLst>
              <a:ext uri="{FF2B5EF4-FFF2-40B4-BE49-F238E27FC236}">
                <a16:creationId xmlns:a16="http://schemas.microsoft.com/office/drawing/2014/main" id="{D743C27A-7CCE-FC46-A8F1-C03830244FED}"/>
              </a:ext>
            </a:extLst>
          </p:cNvPr>
          <p:cNvSpPr/>
          <p:nvPr/>
        </p:nvSpPr>
        <p:spPr>
          <a:xfrm>
            <a:off x="212599" y="4480551"/>
            <a:ext cx="2144139" cy="985416"/>
          </a:xfrm>
          <a:prstGeom prst="wedgeRectCallout">
            <a:avLst>
              <a:gd name="adj1" fmla="val 57638"/>
              <a:gd name="adj2" fmla="val 701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What would people ask about boy’s clothing</a:t>
            </a:r>
          </a:p>
        </p:txBody>
      </p:sp>
    </p:spTree>
    <p:extLst>
      <p:ext uri="{BB962C8B-B14F-4D97-AF65-F5344CB8AC3E}">
        <p14:creationId xmlns:p14="http://schemas.microsoft.com/office/powerpoint/2010/main" val="499564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4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2452" y="286603"/>
            <a:ext cx="10959548" cy="1450757"/>
          </a:xfrm>
        </p:spPr>
        <p:txBody>
          <a:bodyPr>
            <a:normAutofit/>
          </a:bodyPr>
          <a:lstStyle/>
          <a:p>
            <a:r>
              <a:rPr lang="en-US" sz="4400" dirty="0"/>
              <a:t>Challenge 9: From Facts to Insights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6A3E14F-FF78-7A49-8F3A-0BF8973C7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869" y="3001395"/>
            <a:ext cx="970828" cy="100148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28B6E3D-1A51-644A-9192-E12C072E09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3279" y="2098454"/>
            <a:ext cx="907473" cy="13716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7AAE1F9-F94B-B34C-B5AD-8114858CE5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0500" y="2333404"/>
            <a:ext cx="885841" cy="134239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94E92E9-E4DA-AB4A-AB99-71C0D6DE8F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0752" y="2548553"/>
            <a:ext cx="1077244" cy="136219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452FE33-2FCE-1940-AC6F-61BC4411C4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1512" y="2013917"/>
            <a:ext cx="1006351" cy="1250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72A6FA8-E29D-7B4F-85F8-155BB10A1C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11756" y="2282457"/>
            <a:ext cx="1030497" cy="136389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14B52FB-ACE2-D047-9521-24EF3A8B81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82315" y="2548522"/>
            <a:ext cx="1020182" cy="134274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A41CD3D-AE06-2144-9A57-2E006D39D6D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01598" y="2758673"/>
            <a:ext cx="1048301" cy="139773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5CF6882-0359-A046-802A-139D0257DE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06696" y="3038539"/>
            <a:ext cx="1109679" cy="146053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5FB3951B-6ECD-E046-AF1A-0F25A2A759D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85654" y="3264867"/>
            <a:ext cx="1100163" cy="1466884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2CA0A75-F8C8-0044-9E15-0852DD5DE8A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93281" y="4395755"/>
            <a:ext cx="1230996" cy="153673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F973E7F-23D2-C24F-A7B6-321B5C13AB4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24277" y="4395755"/>
            <a:ext cx="1383061" cy="1536734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5056685-5DAA-FD45-8509-4EEA7EE5C62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91009" y="4395755"/>
            <a:ext cx="1234165" cy="153673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E83319B-2375-DE41-98E0-45E10051C77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26472" y="3532416"/>
            <a:ext cx="1248741" cy="132591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AF2DF97-D590-2143-BBFB-8407091D509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680832" y="4391603"/>
            <a:ext cx="1160779" cy="15450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B903A50A-521D-0C44-AEAC-41527036D7C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541414" y="2161852"/>
            <a:ext cx="887678" cy="1058040"/>
          </a:xfrm>
          <a:prstGeom prst="rect">
            <a:avLst/>
          </a:prstGeom>
        </p:spPr>
      </p:pic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F8CE47A7-F56D-F14C-A647-D497C38E7DBE}"/>
              </a:ext>
            </a:extLst>
          </p:cNvPr>
          <p:cNvCxnSpPr>
            <a:cxnSpLocks/>
            <a:stCxn id="16" idx="3"/>
            <a:endCxn id="35" idx="0"/>
          </p:cNvCxnSpPr>
          <p:nvPr/>
        </p:nvCxnSpPr>
        <p:spPr>
          <a:xfrm>
            <a:off x="2194697" y="3502138"/>
            <a:ext cx="914082" cy="893617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A83BC10-A120-9B45-AB05-CCCD93EDCC0D}"/>
              </a:ext>
            </a:extLst>
          </p:cNvPr>
          <p:cNvCxnSpPr>
            <a:cxnSpLocks/>
            <a:stCxn id="16" idx="3"/>
            <a:endCxn id="36" idx="0"/>
          </p:cNvCxnSpPr>
          <p:nvPr/>
        </p:nvCxnSpPr>
        <p:spPr>
          <a:xfrm>
            <a:off x="2194697" y="3502138"/>
            <a:ext cx="2221111" cy="893617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9303E76-D923-3B48-96A9-6A5E14F98505}"/>
              </a:ext>
            </a:extLst>
          </p:cNvPr>
          <p:cNvCxnSpPr>
            <a:cxnSpLocks/>
            <a:stCxn id="16" idx="3"/>
            <a:endCxn id="39" idx="1"/>
          </p:cNvCxnSpPr>
          <p:nvPr/>
        </p:nvCxnSpPr>
        <p:spPr>
          <a:xfrm>
            <a:off x="2194697" y="3502138"/>
            <a:ext cx="8486135" cy="1661984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B78F4B7-2237-6A4A-BB22-4C882250AACF}"/>
              </a:ext>
            </a:extLst>
          </p:cNvPr>
          <p:cNvCxnSpPr>
            <a:cxnSpLocks/>
            <a:stCxn id="16" idx="3"/>
            <a:endCxn id="53" idx="1"/>
          </p:cNvCxnSpPr>
          <p:nvPr/>
        </p:nvCxnSpPr>
        <p:spPr>
          <a:xfrm>
            <a:off x="2194697" y="3502138"/>
            <a:ext cx="4579727" cy="1987295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C2BB3EF-1BAF-5544-B487-24E2F4C86D2F}"/>
              </a:ext>
            </a:extLst>
          </p:cNvPr>
          <p:cNvCxnSpPr>
            <a:cxnSpLocks/>
            <a:stCxn id="16" idx="3"/>
            <a:endCxn id="17" idx="1"/>
          </p:cNvCxnSpPr>
          <p:nvPr/>
        </p:nvCxnSpPr>
        <p:spPr>
          <a:xfrm flipV="1">
            <a:off x="2194697" y="2784254"/>
            <a:ext cx="2628582" cy="717884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8C28E8D5-2190-5644-AA07-0FEB71BF8102}"/>
              </a:ext>
            </a:extLst>
          </p:cNvPr>
          <p:cNvCxnSpPr>
            <a:cxnSpLocks/>
            <a:stCxn id="16" idx="3"/>
            <a:endCxn id="20" idx="1"/>
          </p:cNvCxnSpPr>
          <p:nvPr/>
        </p:nvCxnSpPr>
        <p:spPr>
          <a:xfrm flipV="1">
            <a:off x="2194697" y="2639392"/>
            <a:ext cx="6156815" cy="862746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9C8091D8-C465-2A47-9136-4AB4862D6DEC}"/>
              </a:ext>
            </a:extLst>
          </p:cNvPr>
          <p:cNvCxnSpPr>
            <a:cxnSpLocks/>
            <a:stCxn id="16" idx="3"/>
            <a:endCxn id="38" idx="1"/>
          </p:cNvCxnSpPr>
          <p:nvPr/>
        </p:nvCxnSpPr>
        <p:spPr>
          <a:xfrm>
            <a:off x="2194697" y="3502138"/>
            <a:ext cx="5031775" cy="693233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7D6AA71B-C8F0-184F-9E2D-D48B4E1D9051}"/>
              </a:ext>
            </a:extLst>
          </p:cNvPr>
          <p:cNvCxnSpPr>
            <a:cxnSpLocks/>
            <a:stCxn id="40" idx="3"/>
            <a:endCxn id="17" idx="1"/>
          </p:cNvCxnSpPr>
          <p:nvPr/>
        </p:nvCxnSpPr>
        <p:spPr>
          <a:xfrm>
            <a:off x="3429092" y="2690872"/>
            <a:ext cx="1394187" cy="93382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CD835FA0-05A5-C846-B1F4-383F07FEB65A}"/>
              </a:ext>
            </a:extLst>
          </p:cNvPr>
          <p:cNvCxnSpPr>
            <a:cxnSpLocks/>
            <a:stCxn id="40" idx="3"/>
            <a:endCxn id="20" idx="1"/>
          </p:cNvCxnSpPr>
          <p:nvPr/>
        </p:nvCxnSpPr>
        <p:spPr>
          <a:xfrm flipV="1">
            <a:off x="3429092" y="2639392"/>
            <a:ext cx="4922420" cy="5148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0" name="Rectangular Callout 49">
            <a:extLst>
              <a:ext uri="{FF2B5EF4-FFF2-40B4-BE49-F238E27FC236}">
                <a16:creationId xmlns:a16="http://schemas.microsoft.com/office/drawing/2014/main" id="{B540B184-9323-B041-B2D3-68B18DF119E8}"/>
              </a:ext>
            </a:extLst>
          </p:cNvPr>
          <p:cNvSpPr/>
          <p:nvPr/>
        </p:nvSpPr>
        <p:spPr>
          <a:xfrm>
            <a:off x="206245" y="2112083"/>
            <a:ext cx="1969664" cy="650610"/>
          </a:xfrm>
          <a:prstGeom prst="wedgeRectCallout">
            <a:avLst>
              <a:gd name="adj1" fmla="val 70078"/>
              <a:gd name="adj2" fmla="val 370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Which char more important?</a:t>
            </a:r>
          </a:p>
        </p:txBody>
      </p:sp>
      <p:sp>
        <p:nvSpPr>
          <p:cNvPr id="52" name="Rectangular Callout 51">
            <a:extLst>
              <a:ext uri="{FF2B5EF4-FFF2-40B4-BE49-F238E27FC236}">
                <a16:creationId xmlns:a16="http://schemas.microsoft.com/office/drawing/2014/main" id="{B72530F9-0349-2A43-BF88-25A66757BBBB}"/>
              </a:ext>
            </a:extLst>
          </p:cNvPr>
          <p:cNvSpPr/>
          <p:nvPr/>
        </p:nvSpPr>
        <p:spPr>
          <a:xfrm>
            <a:off x="2493281" y="6144343"/>
            <a:ext cx="3312371" cy="372667"/>
          </a:xfrm>
          <a:prstGeom prst="wedgeRectCallout">
            <a:avLst>
              <a:gd name="adj1" fmla="val 78991"/>
              <a:gd name="adj2" fmla="val -1180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Trend of Darth Vader lamps?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94693086-74E9-394A-B871-958DBF7E7B0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774424" y="4722011"/>
            <a:ext cx="1055712" cy="1534843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8B552390-7BF9-6C47-927B-204415D9B05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338120" y="5095597"/>
            <a:ext cx="946852" cy="1351490"/>
          </a:xfrm>
          <a:prstGeom prst="rect">
            <a:avLst/>
          </a:prstGeom>
        </p:spPr>
      </p:pic>
      <p:sp>
        <p:nvSpPr>
          <p:cNvPr id="55" name="Rectangular Callout 54">
            <a:extLst>
              <a:ext uri="{FF2B5EF4-FFF2-40B4-BE49-F238E27FC236}">
                <a16:creationId xmlns:a16="http://schemas.microsoft.com/office/drawing/2014/main" id="{7E5B0703-ADA2-F441-B1DE-8815BC483B86}"/>
              </a:ext>
            </a:extLst>
          </p:cNvPr>
          <p:cNvSpPr/>
          <p:nvPr/>
        </p:nvSpPr>
        <p:spPr>
          <a:xfrm>
            <a:off x="212599" y="4178706"/>
            <a:ext cx="2144139" cy="985416"/>
          </a:xfrm>
          <a:prstGeom prst="wedgeRectCallout">
            <a:avLst>
              <a:gd name="adj1" fmla="val 57638"/>
              <a:gd name="adj2" fmla="val 701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What would people ask about boy’s clothing</a:t>
            </a:r>
          </a:p>
        </p:txBody>
      </p:sp>
    </p:spTree>
    <p:extLst>
      <p:ext uri="{BB962C8B-B14F-4D97-AF65-F5344CB8AC3E}">
        <p14:creationId xmlns:p14="http://schemas.microsoft.com/office/powerpoint/2010/main" val="4139125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2" grpId="0" animBg="1"/>
      <p:bldP spid="5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308100" y="1983153"/>
            <a:ext cx="10249316" cy="4719864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Key intuition: Random walk under supervision</a:t>
            </a:r>
          </a:p>
          <a:p>
            <a:pPr marL="384048" lvl="2" indent="0" fontAlgn="base">
              <a:buNone/>
            </a:pPr>
            <a:r>
              <a:rPr lang="en-US" sz="2800" b="1" dirty="0">
                <a:solidFill>
                  <a:srgbClr val="0070C0"/>
                </a:solidFill>
                <a:sym typeface="Wingdings" pitchFamily="2" charset="2"/>
              </a:rPr>
              <a:t> </a:t>
            </a:r>
            <a:r>
              <a:rPr lang="en-US" sz="3200" b="1" dirty="0">
                <a:solidFill>
                  <a:srgbClr val="0070C0"/>
                </a:solidFill>
                <a:sym typeface="Wingdings" pitchFamily="2" charset="2"/>
              </a:rPr>
              <a:t>Graph mining w. GNN</a:t>
            </a:r>
          </a:p>
          <a:p>
            <a:pPr marL="384048" lvl="2" indent="0" fontAlgn="base">
              <a:buNone/>
            </a:pPr>
            <a:br>
              <a:rPr lang="en-US" sz="2200" b="1" dirty="0">
                <a:solidFill>
                  <a:srgbClr val="0070C0"/>
                </a:solidFill>
                <a:sym typeface="Wingdings" pitchFamily="2" charset="2"/>
              </a:rPr>
            </a:br>
            <a:endParaRPr lang="en-US" sz="2200" dirty="0">
              <a:solidFill>
                <a:srgbClr val="0070C0"/>
              </a:solidFill>
            </a:endParaRPr>
          </a:p>
          <a:p>
            <a:pPr lvl="1" fontAlgn="base">
              <a:buFont typeface="Wingdings" charset="2"/>
              <a:buChar char="q"/>
            </a:pPr>
            <a:endParaRPr lang="en-US" sz="2800" dirty="0"/>
          </a:p>
          <a:p>
            <a:pPr lvl="1" fontAlgn="base">
              <a:buFont typeface="Wingdings" charset="2"/>
              <a:buChar char="q"/>
            </a:pPr>
            <a:endParaRPr lang="en-US" sz="3000" dirty="0"/>
          </a:p>
          <a:p>
            <a:pPr marL="182880" lvl="2" indent="0" fontAlgn="base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5DB60C-D769-1347-863F-1F2A80B50554}"/>
              </a:ext>
            </a:extLst>
          </p:cNvPr>
          <p:cNvSpPr/>
          <p:nvPr/>
        </p:nvSpPr>
        <p:spPr>
          <a:xfrm>
            <a:off x="693375" y="6302479"/>
            <a:ext cx="110641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Park et al., </a:t>
            </a:r>
            <a:r>
              <a:rPr lang="en-US" dirty="0" err="1">
                <a:solidFill>
                  <a:schemeClr val="bg1"/>
                </a:solidFill>
              </a:rPr>
              <a:t>MultiImport</a:t>
            </a:r>
            <a:r>
              <a:rPr lang="en-US" dirty="0">
                <a:solidFill>
                  <a:schemeClr val="bg1"/>
                </a:solidFill>
              </a:rPr>
              <a:t>: Inferring node importance in a knowledge graph from multiple input signals.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</a:t>
            </a:r>
          </a:p>
          <a:p>
            <a:r>
              <a:rPr lang="en-US" dirty="0">
                <a:solidFill>
                  <a:schemeClr val="bg1"/>
                </a:solidFill>
              </a:rPr>
              <a:t>Park et al., Estimating node importance in knowledge graphs using Graph Neural Networks.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2019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0C685B4-A875-B94E-A730-F8291C178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2452" y="286603"/>
            <a:ext cx="10959548" cy="1450757"/>
          </a:xfrm>
        </p:spPr>
        <p:txBody>
          <a:bodyPr>
            <a:normAutofit/>
          </a:bodyPr>
          <a:lstStyle/>
          <a:p>
            <a:r>
              <a:rPr lang="en-US" sz="4400" dirty="0"/>
              <a:t>Challenge 9: From Facts to Insights</a:t>
            </a:r>
          </a:p>
        </p:txBody>
      </p:sp>
    </p:spTree>
    <p:extLst>
      <p:ext uri="{BB962C8B-B14F-4D97-AF65-F5344CB8AC3E}">
        <p14:creationId xmlns:p14="http://schemas.microsoft.com/office/powerpoint/2010/main" val="34266405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2452" y="286603"/>
            <a:ext cx="10959548" cy="1450757"/>
          </a:xfrm>
        </p:spPr>
        <p:txBody>
          <a:bodyPr>
            <a:normAutofit/>
          </a:bodyPr>
          <a:lstStyle/>
          <a:p>
            <a:r>
              <a:rPr lang="en-US" sz="4400" dirty="0"/>
              <a:t>Challenge 10: Can You Explain It?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6A3E14F-FF78-7A49-8F3A-0BF8973C7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869" y="3001395"/>
            <a:ext cx="970828" cy="100148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28B6E3D-1A51-644A-9192-E12C072E09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3279" y="2098454"/>
            <a:ext cx="907473" cy="13716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7AAE1F9-F94B-B34C-B5AD-8114858CE5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0500" y="2333404"/>
            <a:ext cx="885841" cy="134239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94E92E9-E4DA-AB4A-AB99-71C0D6DE8F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0752" y="2548553"/>
            <a:ext cx="1077244" cy="136219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452FE33-2FCE-1940-AC6F-61BC4411C4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1512" y="2013917"/>
            <a:ext cx="1006351" cy="1250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72A6FA8-E29D-7B4F-85F8-155BB10A1C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11756" y="2282457"/>
            <a:ext cx="1030497" cy="136389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14B52FB-ACE2-D047-9521-24EF3A8B81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82315" y="2548522"/>
            <a:ext cx="1020182" cy="134274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A41CD3D-AE06-2144-9A57-2E006D39D6D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01598" y="2758673"/>
            <a:ext cx="1048301" cy="139773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5CF6882-0359-A046-802A-139D0257DE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06696" y="3038539"/>
            <a:ext cx="1109679" cy="146053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5FB3951B-6ECD-E046-AF1A-0F25A2A759D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85654" y="3264867"/>
            <a:ext cx="1100163" cy="1466884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2CA0A75-F8C8-0044-9E15-0852DD5DE8A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93281" y="4395755"/>
            <a:ext cx="1230996" cy="153673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F973E7F-23D2-C24F-A7B6-321B5C13AB4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24277" y="4395755"/>
            <a:ext cx="1383061" cy="1536734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5056685-5DAA-FD45-8509-4EEA7EE5C62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91009" y="4395755"/>
            <a:ext cx="1234165" cy="153673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E83319B-2375-DE41-98E0-45E10051C77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26472" y="3532416"/>
            <a:ext cx="1248741" cy="132591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AF2DF97-D590-2143-BBFB-8407091D509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680832" y="4391603"/>
            <a:ext cx="1160779" cy="15450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B903A50A-521D-0C44-AEAC-41527036D7C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541414" y="2161852"/>
            <a:ext cx="887678" cy="1058040"/>
          </a:xfrm>
          <a:prstGeom prst="rect">
            <a:avLst/>
          </a:prstGeom>
        </p:spPr>
      </p:pic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F8CE47A7-F56D-F14C-A647-D497C38E7DBE}"/>
              </a:ext>
            </a:extLst>
          </p:cNvPr>
          <p:cNvCxnSpPr>
            <a:cxnSpLocks/>
            <a:stCxn id="16" idx="3"/>
            <a:endCxn id="35" idx="0"/>
          </p:cNvCxnSpPr>
          <p:nvPr/>
        </p:nvCxnSpPr>
        <p:spPr>
          <a:xfrm>
            <a:off x="2194697" y="3502138"/>
            <a:ext cx="914082" cy="893617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A83BC10-A120-9B45-AB05-CCCD93EDCC0D}"/>
              </a:ext>
            </a:extLst>
          </p:cNvPr>
          <p:cNvCxnSpPr>
            <a:cxnSpLocks/>
            <a:stCxn id="16" idx="3"/>
            <a:endCxn id="36" idx="0"/>
          </p:cNvCxnSpPr>
          <p:nvPr/>
        </p:nvCxnSpPr>
        <p:spPr>
          <a:xfrm>
            <a:off x="2194697" y="3502138"/>
            <a:ext cx="2221111" cy="893617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9303E76-D923-3B48-96A9-6A5E14F98505}"/>
              </a:ext>
            </a:extLst>
          </p:cNvPr>
          <p:cNvCxnSpPr>
            <a:cxnSpLocks/>
            <a:stCxn id="16" idx="3"/>
            <a:endCxn id="39" idx="1"/>
          </p:cNvCxnSpPr>
          <p:nvPr/>
        </p:nvCxnSpPr>
        <p:spPr>
          <a:xfrm>
            <a:off x="2194697" y="3502138"/>
            <a:ext cx="8486135" cy="1661984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B78F4B7-2237-6A4A-BB22-4C882250AACF}"/>
              </a:ext>
            </a:extLst>
          </p:cNvPr>
          <p:cNvCxnSpPr>
            <a:cxnSpLocks/>
            <a:stCxn id="16" idx="3"/>
            <a:endCxn id="53" idx="1"/>
          </p:cNvCxnSpPr>
          <p:nvPr/>
        </p:nvCxnSpPr>
        <p:spPr>
          <a:xfrm>
            <a:off x="2194697" y="3502138"/>
            <a:ext cx="4579727" cy="1987295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C2BB3EF-1BAF-5544-B487-24E2F4C86D2F}"/>
              </a:ext>
            </a:extLst>
          </p:cNvPr>
          <p:cNvCxnSpPr>
            <a:cxnSpLocks/>
            <a:stCxn id="16" idx="3"/>
            <a:endCxn id="17" idx="1"/>
          </p:cNvCxnSpPr>
          <p:nvPr/>
        </p:nvCxnSpPr>
        <p:spPr>
          <a:xfrm flipV="1">
            <a:off x="2194697" y="2784254"/>
            <a:ext cx="2628582" cy="717884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8C28E8D5-2190-5644-AA07-0FEB71BF8102}"/>
              </a:ext>
            </a:extLst>
          </p:cNvPr>
          <p:cNvCxnSpPr>
            <a:cxnSpLocks/>
            <a:stCxn id="16" idx="3"/>
            <a:endCxn id="20" idx="1"/>
          </p:cNvCxnSpPr>
          <p:nvPr/>
        </p:nvCxnSpPr>
        <p:spPr>
          <a:xfrm flipV="1">
            <a:off x="2194697" y="2639392"/>
            <a:ext cx="6156815" cy="862746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9C8091D8-C465-2A47-9136-4AB4862D6DEC}"/>
              </a:ext>
            </a:extLst>
          </p:cNvPr>
          <p:cNvCxnSpPr>
            <a:cxnSpLocks/>
            <a:stCxn id="16" idx="3"/>
            <a:endCxn id="38" idx="1"/>
          </p:cNvCxnSpPr>
          <p:nvPr/>
        </p:nvCxnSpPr>
        <p:spPr>
          <a:xfrm>
            <a:off x="2194697" y="3502138"/>
            <a:ext cx="5031775" cy="693233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7D6AA71B-C8F0-184F-9E2D-D48B4E1D9051}"/>
              </a:ext>
            </a:extLst>
          </p:cNvPr>
          <p:cNvCxnSpPr>
            <a:cxnSpLocks/>
            <a:stCxn id="40" idx="3"/>
            <a:endCxn id="17" idx="1"/>
          </p:cNvCxnSpPr>
          <p:nvPr/>
        </p:nvCxnSpPr>
        <p:spPr>
          <a:xfrm>
            <a:off x="3429092" y="2690872"/>
            <a:ext cx="1394187" cy="93382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CD835FA0-05A5-C846-B1F4-383F07FEB65A}"/>
              </a:ext>
            </a:extLst>
          </p:cNvPr>
          <p:cNvCxnSpPr>
            <a:cxnSpLocks/>
            <a:stCxn id="40" idx="3"/>
            <a:endCxn id="20" idx="1"/>
          </p:cNvCxnSpPr>
          <p:nvPr/>
        </p:nvCxnSpPr>
        <p:spPr>
          <a:xfrm flipV="1">
            <a:off x="3429092" y="2639392"/>
            <a:ext cx="4922420" cy="5148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1" name="Rectangular Callout 50">
            <a:extLst>
              <a:ext uri="{FF2B5EF4-FFF2-40B4-BE49-F238E27FC236}">
                <a16:creationId xmlns:a16="http://schemas.microsoft.com/office/drawing/2014/main" id="{0D0AC545-D87D-EC45-9EDF-F2B49788B94F}"/>
              </a:ext>
            </a:extLst>
          </p:cNvPr>
          <p:cNvSpPr/>
          <p:nvPr/>
        </p:nvSpPr>
        <p:spPr>
          <a:xfrm>
            <a:off x="8400887" y="5799070"/>
            <a:ext cx="3204043" cy="732955"/>
          </a:xfrm>
          <a:prstGeom prst="wedgeRectCallout">
            <a:avLst>
              <a:gd name="adj1" fmla="val 36613"/>
              <a:gd name="adj2" fmla="val -641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Why people who bought this lamp also bought this chair?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94693086-74E9-394A-B871-958DBF7E7B0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774424" y="4722011"/>
            <a:ext cx="1055712" cy="1534843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8B552390-7BF9-6C47-927B-204415D9B05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338120" y="5095597"/>
            <a:ext cx="946852" cy="135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852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308100" y="1983153"/>
            <a:ext cx="10249316" cy="4719864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Key intuition: Form path through random walk</a:t>
            </a:r>
          </a:p>
          <a:p>
            <a:pPr marL="384048" lvl="2" indent="0" fontAlgn="base">
              <a:buNone/>
            </a:pPr>
            <a:r>
              <a:rPr lang="en-US" sz="2800" b="1" dirty="0">
                <a:solidFill>
                  <a:srgbClr val="0070C0"/>
                </a:solidFill>
                <a:sym typeface="Wingdings" pitchFamily="2" charset="2"/>
              </a:rPr>
              <a:t> </a:t>
            </a:r>
            <a:r>
              <a:rPr lang="en-US" sz="3200" b="1" dirty="0">
                <a:solidFill>
                  <a:srgbClr val="0070C0"/>
                </a:solidFill>
                <a:sym typeface="Wingdings" pitchFamily="2" charset="2"/>
              </a:rPr>
              <a:t>Graph mining</a:t>
            </a:r>
            <a:br>
              <a:rPr lang="en-US" sz="2200" b="1" dirty="0">
                <a:solidFill>
                  <a:srgbClr val="0070C0"/>
                </a:solidFill>
                <a:sym typeface="Wingdings" pitchFamily="2" charset="2"/>
              </a:rPr>
            </a:br>
            <a:endParaRPr lang="en-US" sz="2200" dirty="0">
              <a:solidFill>
                <a:srgbClr val="0070C0"/>
              </a:solidFill>
            </a:endParaRPr>
          </a:p>
          <a:p>
            <a:pPr lvl="1" fontAlgn="base">
              <a:buFont typeface="Wingdings" charset="2"/>
              <a:buChar char="q"/>
            </a:pPr>
            <a:endParaRPr lang="en-US" sz="2800" dirty="0"/>
          </a:p>
          <a:p>
            <a:pPr lvl="1" fontAlgn="base">
              <a:buFont typeface="Wingdings" charset="2"/>
              <a:buChar char="q"/>
            </a:pPr>
            <a:endParaRPr lang="en-US" sz="3000" dirty="0"/>
          </a:p>
          <a:p>
            <a:pPr marL="182880" lvl="2" indent="0" fontAlgn="base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0C685B4-A875-B94E-A730-F8291C178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2452" y="286603"/>
            <a:ext cx="10959548" cy="1450757"/>
          </a:xfrm>
        </p:spPr>
        <p:txBody>
          <a:bodyPr>
            <a:normAutofit/>
          </a:bodyPr>
          <a:lstStyle/>
          <a:p>
            <a:r>
              <a:rPr lang="en-US" sz="4400" dirty="0"/>
              <a:t>Challenge 10: Can You Explain It?</a:t>
            </a:r>
          </a:p>
        </p:txBody>
      </p:sp>
    </p:spTree>
    <p:extLst>
      <p:ext uri="{BB962C8B-B14F-4D97-AF65-F5344CB8AC3E}">
        <p14:creationId xmlns:p14="http://schemas.microsoft.com/office/powerpoint/2010/main" val="19525331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469302" y="2102377"/>
            <a:ext cx="9441354" cy="4339399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3600" dirty="0"/>
              <a:t>KG is both a goldmine and a testbed for ML</a:t>
            </a:r>
          </a:p>
          <a:p>
            <a:pPr>
              <a:buFont typeface="Wingdings" charset="2"/>
              <a:buChar char="q"/>
            </a:pPr>
            <a:r>
              <a:rPr lang="en-US" sz="3600" dirty="0"/>
              <a:t>Building and using a KG involves tons of research problems, need techniques from many research areas</a:t>
            </a:r>
          </a:p>
          <a:p>
            <a:pPr>
              <a:buFont typeface="Wingdings" charset="2"/>
              <a:buChar char="q"/>
            </a:pPr>
            <a:r>
              <a:rPr lang="en-US" sz="3600" dirty="0"/>
              <a:t>At Amazon, we are building a Product Graph and using web knowledge extraction to populate Alexa knowledge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0620" y="282272"/>
            <a:ext cx="10769443" cy="1450757"/>
          </a:xfrm>
        </p:spPr>
        <p:txBody>
          <a:bodyPr/>
          <a:lstStyle/>
          <a:p>
            <a:r>
              <a:rPr lang="en-US" dirty="0"/>
              <a:t>Take </a:t>
            </a:r>
            <a:r>
              <a:rPr lang="en-US" dirty="0" err="1"/>
              <a:t>Aways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FB447E-8270-064E-8A38-EA85E5F38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9760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050" y="2571844"/>
            <a:ext cx="10058400" cy="1392511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Thank You!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8EDB1A8-FB2F-5947-9F39-6D21CC9858F3}"/>
              </a:ext>
            </a:extLst>
          </p:cNvPr>
          <p:cNvSpPr txBox="1">
            <a:spLocks/>
          </p:cNvSpPr>
          <p:nvPr/>
        </p:nvSpPr>
        <p:spPr>
          <a:xfrm>
            <a:off x="1171072" y="4749142"/>
            <a:ext cx="10058400" cy="63882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>
                <a:solidFill>
                  <a:srgbClr val="FF0000"/>
                </a:solidFill>
              </a:rPr>
              <a:t>Questions?</a:t>
            </a:r>
          </a:p>
        </p:txBody>
      </p:sp>
      <p:pic>
        <p:nvPicPr>
          <p:cNvPr id="7" name="Picture 1" descr="page1image256">
            <a:extLst>
              <a:ext uri="{FF2B5EF4-FFF2-40B4-BE49-F238E27FC236}">
                <a16:creationId xmlns:a16="http://schemas.microsoft.com/office/drawing/2014/main" id="{E6E2D2B1-9E06-9547-96FA-C560F44C2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108" y="1130472"/>
            <a:ext cx="2744285" cy="1609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1565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1094720" cy="1450757"/>
          </a:xfrm>
        </p:spPr>
        <p:txBody>
          <a:bodyPr/>
          <a:lstStyle/>
          <a:p>
            <a:r>
              <a:rPr lang="en-US" dirty="0"/>
              <a:t>What is the Role of KGs in ML?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50616DE-86B5-C14F-94B8-09E00E2B9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4164" y="2269787"/>
            <a:ext cx="9881516" cy="4116725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2800" dirty="0"/>
              <a:t>A knowledgeable search engine returns better results</a:t>
            </a:r>
          </a:p>
          <a:p>
            <a:pPr>
              <a:buFont typeface="Wingdings" charset="2"/>
              <a:buChar char="q"/>
            </a:pPr>
            <a:r>
              <a:rPr lang="en-US" sz="2800" dirty="0"/>
              <a:t>A knowledgeable personal assistant gets more things done</a:t>
            </a:r>
          </a:p>
          <a:p>
            <a:pPr>
              <a:buFont typeface="Wingdings" charset="2"/>
              <a:buChar char="q"/>
            </a:pPr>
            <a:r>
              <a:rPr lang="en-US" sz="2800" dirty="0"/>
              <a:t>A knowledgeable recommender makes better suggestions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charset="2"/>
              <a:buChar char="q"/>
            </a:pPr>
            <a:endParaRPr lang="en-US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DB7D7F9-E1C9-2C46-83A7-87249BA3AC1D}"/>
              </a:ext>
            </a:extLst>
          </p:cNvPr>
          <p:cNvSpPr/>
          <p:nvPr/>
        </p:nvSpPr>
        <p:spPr>
          <a:xfrm>
            <a:off x="2048560" y="4811949"/>
            <a:ext cx="8321688" cy="6939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The more knowledgeable, the more intelligent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444969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1094720" cy="1450757"/>
          </a:xfrm>
        </p:spPr>
        <p:txBody>
          <a:bodyPr/>
          <a:lstStyle/>
          <a:p>
            <a:r>
              <a:rPr lang="en-US" dirty="0"/>
              <a:t>But, How to Get Knowledgeable?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50616DE-86B5-C14F-94B8-09E00E2B9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2530" y="2127115"/>
            <a:ext cx="9881516" cy="5090149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2800" dirty="0"/>
              <a:t>Absorb knowledge from all sources like a sponge</a:t>
            </a:r>
          </a:p>
          <a:p>
            <a:pPr>
              <a:buFont typeface="Wingdings" charset="2"/>
              <a:buChar char="q"/>
            </a:pPr>
            <a:r>
              <a:rPr lang="en-US" sz="2800" dirty="0"/>
              <a:t>Align information from different sources to solve the puzzle</a:t>
            </a:r>
          </a:p>
          <a:p>
            <a:pPr>
              <a:buFont typeface="Wingdings" charset="2"/>
              <a:buChar char="q"/>
            </a:pPr>
            <a:r>
              <a:rPr lang="en-US" sz="2800" dirty="0"/>
              <a:t>Separate the wheat from the chaff to tell the truth</a:t>
            </a:r>
          </a:p>
          <a:p>
            <a:pPr>
              <a:buFont typeface="Wingdings" charset="2"/>
              <a:buChar char="q"/>
            </a:pPr>
            <a:r>
              <a:rPr lang="en-US" sz="2800" dirty="0"/>
              <a:t>Mine knowledge from the facts and gain wisdom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DB7D7F9-E1C9-2C46-83A7-87249BA3AC1D}"/>
              </a:ext>
            </a:extLst>
          </p:cNvPr>
          <p:cNvSpPr/>
          <p:nvPr/>
        </p:nvSpPr>
        <p:spPr>
          <a:xfrm>
            <a:off x="2048560" y="4811949"/>
            <a:ext cx="8321688" cy="6939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The more intelligent, the more knowledgeable</a:t>
            </a:r>
          </a:p>
        </p:txBody>
      </p:sp>
    </p:spTree>
    <p:extLst>
      <p:ext uri="{BB962C8B-B14F-4D97-AF65-F5344CB8AC3E}">
        <p14:creationId xmlns:p14="http://schemas.microsoft.com/office/powerpoint/2010/main" val="2911512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5ABD4E0C-8E0E-D743-A675-867ABEBD0BC0}"/>
              </a:ext>
            </a:extLst>
          </p:cNvPr>
          <p:cNvGraphicFramePr/>
          <p:nvPr>
            <p:extLst/>
          </p:nvPr>
        </p:nvGraphicFramePr>
        <p:xfrm>
          <a:off x="449451" y="897057"/>
          <a:ext cx="1146874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1094720" cy="1450757"/>
          </a:xfrm>
        </p:spPr>
        <p:txBody>
          <a:bodyPr/>
          <a:lstStyle/>
          <a:p>
            <a:r>
              <a:rPr lang="en-US" dirty="0"/>
              <a:t>ML Techniques Required for a KG</a:t>
            </a:r>
          </a:p>
        </p:txBody>
      </p:sp>
    </p:spTree>
    <p:extLst>
      <p:ext uri="{BB962C8B-B14F-4D97-AF65-F5344CB8AC3E}">
        <p14:creationId xmlns:p14="http://schemas.microsoft.com/office/powerpoint/2010/main" val="4037887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8346" y="4507149"/>
            <a:ext cx="10058400" cy="1420221"/>
          </a:xfrm>
        </p:spPr>
        <p:txBody>
          <a:bodyPr>
            <a:noAutofit/>
          </a:bodyPr>
          <a:lstStyle/>
          <a:p>
            <a:r>
              <a:rPr lang="en-US" sz="4400" dirty="0"/>
              <a:t>We will next illustrate using Product Graph as an example…</a:t>
            </a:r>
            <a:endParaRPr lang="en-US" sz="48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476A8AB-D1B1-B24C-B87C-9BE58835BBD3}"/>
              </a:ext>
            </a:extLst>
          </p:cNvPr>
          <p:cNvSpPr txBox="1">
            <a:spLocks/>
          </p:cNvSpPr>
          <p:nvPr/>
        </p:nvSpPr>
        <p:spPr>
          <a:xfrm>
            <a:off x="-35737" y="2169268"/>
            <a:ext cx="12300131" cy="99868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b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/>
              <a:t>Knowledge Graph is a                       for ML </a:t>
            </a:r>
            <a:endParaRPr lang="en-US" sz="6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6D8D79-4982-5F46-A960-CC8D47E672A0}"/>
              </a:ext>
            </a:extLst>
          </p:cNvPr>
          <p:cNvSpPr txBox="1"/>
          <p:nvPr/>
        </p:nvSpPr>
        <p:spPr>
          <a:xfrm>
            <a:off x="6437456" y="1736795"/>
            <a:ext cx="330731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FFC000"/>
                </a:solidFill>
              </a:rPr>
              <a:t>Goldmine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AD2A3F-580F-BC4F-AD00-214D03837E7D}"/>
              </a:ext>
            </a:extLst>
          </p:cNvPr>
          <p:cNvSpPr txBox="1"/>
          <p:nvPr/>
        </p:nvSpPr>
        <p:spPr>
          <a:xfrm>
            <a:off x="6757960" y="2914222"/>
            <a:ext cx="26663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00B0F0"/>
                </a:solidFill>
              </a:rPr>
              <a:t>Testbed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EC882D8-7D58-A948-A29B-4D6DA821CF1E}"/>
              </a:ext>
            </a:extLst>
          </p:cNvPr>
          <p:cNvSpPr/>
          <p:nvPr/>
        </p:nvSpPr>
        <p:spPr>
          <a:xfrm>
            <a:off x="6647234" y="2853447"/>
            <a:ext cx="2840477" cy="119974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511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1094721" cy="1450757"/>
          </a:xfrm>
        </p:spPr>
        <p:txBody>
          <a:bodyPr/>
          <a:lstStyle/>
          <a:p>
            <a:r>
              <a:rPr lang="en-US" dirty="0"/>
              <a:t>BTW, Who Are We?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308100" y="1983153"/>
            <a:ext cx="10249316" cy="3968196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4000" dirty="0"/>
              <a:t>Product Graph team @ Amazon</a:t>
            </a:r>
          </a:p>
          <a:p>
            <a:pPr lvl="1" fontAlgn="base">
              <a:buFont typeface="Wingdings" charset="2"/>
              <a:buChar char="q"/>
            </a:pPr>
            <a:r>
              <a:rPr lang="en-US" sz="3200" dirty="0"/>
              <a:t>&gt;50 people, 13 scientists, 10 interns every year</a:t>
            </a:r>
          </a:p>
          <a:p>
            <a:pPr lvl="1" fontAlgn="base">
              <a:buFont typeface="Wingdings" charset="2"/>
              <a:buChar char="q"/>
            </a:pPr>
            <a:r>
              <a:rPr lang="en-US" sz="3200" dirty="0"/>
              <a:t>3 knowledge graphs @ Amazon</a:t>
            </a:r>
          </a:p>
          <a:p>
            <a:pPr lvl="1" fontAlgn="base">
              <a:buFont typeface="Wingdings" charset="2"/>
              <a:buChar char="q"/>
            </a:pPr>
            <a:r>
              <a:rPr lang="en-US" sz="3200" dirty="0"/>
              <a:t>Supporting 20+ applications</a:t>
            </a:r>
          </a:p>
          <a:p>
            <a:pPr lvl="1" fontAlgn="base">
              <a:buFont typeface="Wingdings" charset="2"/>
              <a:buChar char="q"/>
            </a:pPr>
            <a:r>
              <a:rPr lang="en-US" sz="3200" dirty="0"/>
              <a:t>In the past 3 years, 16 papers and 8 tutorials at KDD, ACL, NAACL, </a:t>
            </a:r>
            <a:r>
              <a:rPr lang="en-US" sz="3200" dirty="0" err="1"/>
              <a:t>WebConf</a:t>
            </a:r>
            <a:r>
              <a:rPr lang="en-US" sz="3200" dirty="0"/>
              <a:t>, WSDM, VLDB, etc. </a:t>
            </a:r>
          </a:p>
          <a:p>
            <a:pPr lvl="1" fontAlgn="base">
              <a:buFont typeface="Wingdings" charset="2"/>
              <a:buChar char="q"/>
            </a:pPr>
            <a:endParaRPr lang="en-US" sz="2600" dirty="0"/>
          </a:p>
          <a:p>
            <a:pPr fontAlgn="base">
              <a:buFont typeface="Wingdings" charset="2"/>
              <a:buChar char="q"/>
            </a:pPr>
            <a:endParaRPr lang="en-US" sz="3000" dirty="0"/>
          </a:p>
          <a:p>
            <a:pPr marL="182880" lvl="2" indent="0" fontAlgn="base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539D8E-1F07-9D49-80CC-47046ACB9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19774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39455</TotalTime>
  <Words>2096</Words>
  <Application>Microsoft Macintosh PowerPoint</Application>
  <PresentationFormat>Widescreen</PresentationFormat>
  <Paragraphs>527</Paragraphs>
  <Slides>45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2" baseType="lpstr">
      <vt:lpstr>宋体</vt:lpstr>
      <vt:lpstr>Arial</vt:lpstr>
      <vt:lpstr>Calibri</vt:lpstr>
      <vt:lpstr>Calibri Light</vt:lpstr>
      <vt:lpstr>Times New Roman</vt:lpstr>
      <vt:lpstr>Wingdings</vt:lpstr>
      <vt:lpstr>Retrospect</vt:lpstr>
      <vt:lpstr>Knowledge Graph and Machine Learning: A Natural Synergy</vt:lpstr>
      <vt:lpstr>What is the Role of KGs in ML?</vt:lpstr>
      <vt:lpstr>What is the Role of KGs in ML?</vt:lpstr>
      <vt:lpstr>What is the Role of KGs in ML?</vt:lpstr>
      <vt:lpstr>What is the Role of KGs in ML?</vt:lpstr>
      <vt:lpstr>But, How to Get Knowledgeable?</vt:lpstr>
      <vt:lpstr>ML Techniques Required for a KG</vt:lpstr>
      <vt:lpstr>We will next illustrate using Product Graph as an example…</vt:lpstr>
      <vt:lpstr>BTW, Who Are We?</vt:lpstr>
      <vt:lpstr>Product Graph</vt:lpstr>
      <vt:lpstr>Product Graph vs. Knowledge Graph</vt:lpstr>
      <vt:lpstr>Knowledge Graph Example for 2 Songs</vt:lpstr>
      <vt:lpstr>Product Graph Example for 2 Songs</vt:lpstr>
      <vt:lpstr>Product Graph Example for 2 Songs</vt:lpstr>
      <vt:lpstr>Product Graph for Retail</vt:lpstr>
      <vt:lpstr>Knowledge Graph vs. Product Graph</vt:lpstr>
      <vt:lpstr>Ten Challenges in Building and Using a Product Graph</vt:lpstr>
      <vt:lpstr>Structure for Rest of the Talk</vt:lpstr>
      <vt:lpstr>Challenge 1: A Vast Unknown Space</vt:lpstr>
      <vt:lpstr>Challenge 1: A Vast Unknown Space</vt:lpstr>
      <vt:lpstr>Challenge 1: A Vast Unknown Space</vt:lpstr>
      <vt:lpstr>Challenge 2: Too Little Structured Data</vt:lpstr>
      <vt:lpstr>Challenge 2: Too Little Structured Data</vt:lpstr>
      <vt:lpstr>Challenge 2: Too Little Structured Data</vt:lpstr>
      <vt:lpstr>Challenge 3: Abundant but Heterogeneous Data</vt:lpstr>
      <vt:lpstr>Challenge 3: Abundant but Heterogeneous Data</vt:lpstr>
      <vt:lpstr>Challenge 3: Abundant but Heterogeneous Data</vt:lpstr>
      <vt:lpstr>Challenge 4: Data, Data, Everywhere</vt:lpstr>
      <vt:lpstr>Challenge 4: Data, Data, Everywhere</vt:lpstr>
      <vt:lpstr>Challenge 5: Non-Trustworthy Data</vt:lpstr>
      <vt:lpstr>Challenge 5: Non-Trustworthy Data</vt:lpstr>
      <vt:lpstr>Challenge 5: Non-Trustworthy Data</vt:lpstr>
      <vt:lpstr>PowerPoint Presentation</vt:lpstr>
      <vt:lpstr>PowerPoint Presentation</vt:lpstr>
      <vt:lpstr>PowerPoint Presentation</vt:lpstr>
      <vt:lpstr>Challenge 7: Never-ending Requirements for Training Data</vt:lpstr>
      <vt:lpstr>Challenge 7: Never-ending Requirements for Training Data</vt:lpstr>
      <vt:lpstr>Challenge 8: Find the Needle in the Hay</vt:lpstr>
      <vt:lpstr>Challenge 8: Find the Needle in the Hay</vt:lpstr>
      <vt:lpstr>Challenge 9: From Facts to Insights</vt:lpstr>
      <vt:lpstr>Challenge 9: From Facts to Insights</vt:lpstr>
      <vt:lpstr>Challenge 10: Can You Explain It?</vt:lpstr>
      <vt:lpstr>Challenge 10: Can You Explain It?</vt:lpstr>
      <vt:lpstr>Take Aways</vt:lpstr>
      <vt:lpstr>Thank You!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Amazon Product Graph</dc:title>
  <dc:creator>Microsoft Office User</dc:creator>
  <cp:lastModifiedBy>Xin Luna Dong</cp:lastModifiedBy>
  <cp:revision>542</cp:revision>
  <cp:lastPrinted>2020-05-17T05:49:48Z</cp:lastPrinted>
  <dcterms:created xsi:type="dcterms:W3CDTF">2016-09-20T15:19:06Z</dcterms:created>
  <dcterms:modified xsi:type="dcterms:W3CDTF">2020-06-02T04:46:58Z</dcterms:modified>
</cp:coreProperties>
</file>