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8"/>
  </p:notesMasterIdLst>
  <p:handoutMasterIdLst>
    <p:handoutMasterId r:id="rId79"/>
  </p:handoutMasterIdLst>
  <p:sldIdLst>
    <p:sldId id="515" r:id="rId2"/>
    <p:sldId id="686" r:id="rId3"/>
    <p:sldId id="681" r:id="rId4"/>
    <p:sldId id="450" r:id="rId5"/>
    <p:sldId id="805" r:id="rId6"/>
    <p:sldId id="808" r:id="rId7"/>
    <p:sldId id="781" r:id="rId8"/>
    <p:sldId id="811" r:id="rId9"/>
    <p:sldId id="812" r:id="rId10"/>
    <p:sldId id="296" r:id="rId11"/>
    <p:sldId id="420" r:id="rId12"/>
    <p:sldId id="421" r:id="rId13"/>
    <p:sldId id="714" r:id="rId14"/>
    <p:sldId id="772" r:id="rId15"/>
    <p:sldId id="773" r:id="rId16"/>
    <p:sldId id="423" r:id="rId17"/>
    <p:sldId id="424" r:id="rId18"/>
    <p:sldId id="837" r:id="rId19"/>
    <p:sldId id="834" r:id="rId20"/>
    <p:sldId id="838" r:id="rId21"/>
    <p:sldId id="850" r:id="rId22"/>
    <p:sldId id="434" r:id="rId23"/>
    <p:sldId id="840" r:id="rId24"/>
    <p:sldId id="841" r:id="rId25"/>
    <p:sldId id="842" r:id="rId26"/>
    <p:sldId id="843" r:id="rId27"/>
    <p:sldId id="844" r:id="rId28"/>
    <p:sldId id="845" r:id="rId29"/>
    <p:sldId id="847" r:id="rId30"/>
    <p:sldId id="875" r:id="rId31"/>
    <p:sldId id="476" r:id="rId32"/>
    <p:sldId id="518" r:id="rId33"/>
    <p:sldId id="496" r:id="rId34"/>
    <p:sldId id="855" r:id="rId35"/>
    <p:sldId id="853" r:id="rId36"/>
    <p:sldId id="848" r:id="rId37"/>
    <p:sldId id="849" r:id="rId38"/>
    <p:sldId id="854" r:id="rId39"/>
    <p:sldId id="856" r:id="rId40"/>
    <p:sldId id="857" r:id="rId41"/>
    <p:sldId id="858" r:id="rId42"/>
    <p:sldId id="859" r:id="rId43"/>
    <p:sldId id="768" r:id="rId44"/>
    <p:sldId id="776" r:id="rId45"/>
    <p:sldId id="769" r:id="rId46"/>
    <p:sldId id="770" r:id="rId47"/>
    <p:sldId id="720" r:id="rId48"/>
    <p:sldId id="839" r:id="rId49"/>
    <p:sldId id="860" r:id="rId50"/>
    <p:sldId id="862" r:id="rId51"/>
    <p:sldId id="761" r:id="rId52"/>
    <p:sldId id="762" r:id="rId53"/>
    <p:sldId id="763" r:id="rId54"/>
    <p:sldId id="764" r:id="rId55"/>
    <p:sldId id="774" r:id="rId56"/>
    <p:sldId id="767" r:id="rId57"/>
    <p:sldId id="861" r:id="rId58"/>
    <p:sldId id="867" r:id="rId59"/>
    <p:sldId id="863" r:id="rId60"/>
    <p:sldId id="864" r:id="rId61"/>
    <p:sldId id="865" r:id="rId62"/>
    <p:sldId id="866" r:id="rId63"/>
    <p:sldId id="869" r:id="rId64"/>
    <p:sldId id="779" r:id="rId65"/>
    <p:sldId id="828" r:id="rId66"/>
    <p:sldId id="871" r:id="rId67"/>
    <p:sldId id="872" r:id="rId68"/>
    <p:sldId id="883" r:id="rId69"/>
    <p:sldId id="884" r:id="rId70"/>
    <p:sldId id="885" r:id="rId71"/>
    <p:sldId id="886" r:id="rId72"/>
    <p:sldId id="873" r:id="rId73"/>
    <p:sldId id="874" r:id="rId74"/>
    <p:sldId id="889" r:id="rId75"/>
    <p:sldId id="384" r:id="rId76"/>
    <p:sldId id="698" r:id="rId7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9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Xin Luna Dong" initials="DX" lastIdx="9" clrIdx="1">
    <p:extLst>
      <p:ext uri="{19B8F6BF-5375-455C-9EA6-DF929625EA0E}">
        <p15:presenceInfo xmlns:p15="http://schemas.microsoft.com/office/powerpoint/2012/main" userId="Xin Luna D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942093"/>
    <a:srgbClr val="FF8AD8"/>
    <a:srgbClr val="D883FF"/>
    <a:srgbClr val="76D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09"/>
    <p:restoredTop sz="93064"/>
  </p:normalViewPr>
  <p:slideViewPr>
    <p:cSldViewPr snapToGrid="0" snapToObjects="1">
      <p:cViewPr varScale="1">
        <p:scale>
          <a:sx n="105" d="100"/>
          <a:sy n="105" d="100"/>
        </p:scale>
        <p:origin x="688" y="192"/>
      </p:cViewPr>
      <p:guideLst/>
    </p:cSldViewPr>
  </p:slideViewPr>
  <p:outlineViewPr>
    <p:cViewPr>
      <p:scale>
        <a:sx n="33" d="100"/>
        <a:sy n="33" d="100"/>
      </p:scale>
      <p:origin x="0" y="-796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B650-5196-C244-98CD-F6B6E2F41834}" type="datetimeFigureOut">
              <a:rPr lang="en-US" smtClean="0"/>
              <a:t>6/11/21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6515-17C3-4D45-8337-A908509B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A197-3317-C441-A71D-F9AB87CA08D2}" type="datetimeFigureOut">
              <a:rPr lang="en-US" smtClean="0"/>
              <a:t>6/11/21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8C78-90AE-DE40-8ACF-CB904B45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51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34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021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070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16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1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3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75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226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96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4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Entity ID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71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65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57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595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77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93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19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995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979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03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37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880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7913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688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62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51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819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263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163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740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0287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3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069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163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262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074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706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136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887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851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9834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875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24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934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189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89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387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1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1078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83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5.wdp"/><Relationship Id="rId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9.tif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.png"/><Relationship Id="rId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20.png"/><Relationship Id="rId9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C11E-6D4A-B545-BB7A-FF04A9CD9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081" y="879342"/>
            <a:ext cx="11844338" cy="3087778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/>
              <a:t>Zero to One Billion</a:t>
            </a:r>
            <a:r>
              <a:rPr lang="en-US" sz="6000" b="1" dirty="0"/>
              <a:t>:</a:t>
            </a:r>
            <a:br>
              <a:rPr lang="en-US" sz="6000" b="1" dirty="0"/>
            </a:br>
            <a:r>
              <a:rPr lang="en-US" sz="1200" b="1" dirty="0"/>
              <a:t> </a:t>
            </a:r>
            <a:br>
              <a:rPr lang="en-US" sz="6000" b="1" dirty="0"/>
            </a:br>
            <a:r>
              <a:rPr lang="en-US" sz="6000" b="1" dirty="0"/>
              <a:t>The Journey to a Rich Product Graph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BA797-ADFF-5840-9080-B10BF382D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50692"/>
            <a:ext cx="10058400" cy="11430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dirty="0"/>
              <a:t>Xin Luna Dong</a:t>
            </a:r>
          </a:p>
          <a:p>
            <a:pPr algn="ctr"/>
            <a:r>
              <a:rPr lang="en-US" dirty="0" err="1"/>
              <a:t>AmazoN</a:t>
            </a:r>
            <a:endParaRPr lang="en-US" dirty="0"/>
          </a:p>
          <a:p>
            <a:pPr algn="ctr"/>
            <a:r>
              <a:rPr lang="en-US" dirty="0"/>
              <a:t>6/2021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00843-C1F5-1E4C-8783-AF73D7CE9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8052" y="5420745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78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074" y="282272"/>
            <a:ext cx="10862175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IV: Improving Recommendation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13" y="1969681"/>
            <a:ext cx="5866129" cy="488831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Amazon Confidential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11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 vs. Knowledge Graph</a:t>
            </a:r>
          </a:p>
        </p:txBody>
      </p:sp>
      <p:sp>
        <p:nvSpPr>
          <p:cNvPr id="5" name="Oval 4"/>
          <p:cNvSpPr/>
          <p:nvPr/>
        </p:nvSpPr>
        <p:spPr>
          <a:xfrm>
            <a:off x="485775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1857375" y="4243388"/>
            <a:ext cx="900113" cy="900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7" name="Oval 6"/>
          <p:cNvSpPr/>
          <p:nvPr/>
        </p:nvSpPr>
        <p:spPr>
          <a:xfrm>
            <a:off x="3738562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8" name="Oval 7"/>
          <p:cNvSpPr/>
          <p:nvPr/>
        </p:nvSpPr>
        <p:spPr>
          <a:xfrm>
            <a:off x="4200528" y="3533782"/>
            <a:ext cx="1881187" cy="18811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9" name="Oval 8"/>
          <p:cNvSpPr/>
          <p:nvPr/>
        </p:nvSpPr>
        <p:spPr>
          <a:xfrm>
            <a:off x="6991349" y="2704887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10" name="Oval 9"/>
          <p:cNvSpPr/>
          <p:nvPr/>
        </p:nvSpPr>
        <p:spPr>
          <a:xfrm>
            <a:off x="7600950" y="3533782"/>
            <a:ext cx="4471987" cy="27241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11" name="Oval 10"/>
          <p:cNvSpPr/>
          <p:nvPr/>
        </p:nvSpPr>
        <p:spPr>
          <a:xfrm>
            <a:off x="6991349" y="2700344"/>
            <a:ext cx="2714625" cy="2714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68813" y="217390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6847" y="2173905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387" y="218500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(C)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DD47BA-18AF-F540-9092-25DE2533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8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vs. Product Graph</a:t>
            </a:r>
          </a:p>
        </p:txBody>
      </p:sp>
      <p:sp>
        <p:nvSpPr>
          <p:cNvPr id="5" name="Oval 4"/>
          <p:cNvSpPr/>
          <p:nvPr/>
        </p:nvSpPr>
        <p:spPr>
          <a:xfrm>
            <a:off x="485775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6" name="Oval 5"/>
          <p:cNvSpPr/>
          <p:nvPr/>
        </p:nvSpPr>
        <p:spPr>
          <a:xfrm>
            <a:off x="1857375" y="4243388"/>
            <a:ext cx="900113" cy="9001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7" name="Oval 6"/>
          <p:cNvSpPr/>
          <p:nvPr/>
        </p:nvSpPr>
        <p:spPr>
          <a:xfrm>
            <a:off x="3738562" y="2771775"/>
            <a:ext cx="2714625" cy="2714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Generic KG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8" name="Oval 7"/>
          <p:cNvSpPr/>
          <p:nvPr/>
        </p:nvSpPr>
        <p:spPr>
          <a:xfrm>
            <a:off x="4200528" y="3533782"/>
            <a:ext cx="1881187" cy="18811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68813" y="2173905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6847" y="2173905"/>
            <a:ext cx="537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(B)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387" y="2185007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(C)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977495" y="2685826"/>
            <a:ext cx="5095442" cy="3557585"/>
            <a:chOff x="6977495" y="2700340"/>
            <a:chExt cx="5095442" cy="3557585"/>
          </a:xfrm>
        </p:grpSpPr>
        <p:sp>
          <p:nvSpPr>
            <p:cNvPr id="11" name="Oval 10"/>
            <p:cNvSpPr/>
            <p:nvPr/>
          </p:nvSpPr>
          <p:spPr>
            <a:xfrm>
              <a:off x="6991349" y="2700344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6991349" y="2704887"/>
              <a:ext cx="5081588" cy="3553038"/>
              <a:chOff x="6991349" y="2704887"/>
              <a:chExt cx="5081588" cy="35530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6991349" y="2704887"/>
                <a:ext cx="2714625" cy="271462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Generic KG</a:t>
                </a: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7600950" y="3533782"/>
                <a:ext cx="4471987" cy="272414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Product</a:t>
                </a:r>
              </a:p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Graph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</a:t>
                </a:r>
                <a:br>
                  <a:rPr lang="en-US" sz="2000" dirty="0">
                    <a:solidFill>
                      <a:srgbClr val="FF0000"/>
                    </a:solidFill>
                  </a:rPr>
                </a:br>
                <a:r>
                  <a:rPr lang="en-US" sz="2000" dirty="0">
                    <a:solidFill>
                      <a:srgbClr val="FF0000"/>
                    </a:solidFill>
                  </a:rPr>
                  <a:t>                  (Hardline, </a:t>
                </a:r>
                <a:r>
                  <a:rPr lang="en-US" sz="2000" dirty="0" err="1">
                    <a:solidFill>
                      <a:srgbClr val="FF0000"/>
                    </a:solidFill>
                  </a:rPr>
                  <a:t>softline</a:t>
                </a:r>
                <a:r>
                  <a:rPr lang="en-US" sz="2000" dirty="0">
                    <a:solidFill>
                      <a:srgbClr val="FF0000"/>
                    </a:solidFill>
                  </a:rPr>
                  <a:t>,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 consumables, etc.)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8149450" y="3828868"/>
                <a:ext cx="104907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Movie,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Music,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Book,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etc.</a:t>
                </a:r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6977495" y="2700340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449597" y="207275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✅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31C120-0278-A94D-8F58-FF8B70A58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5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36488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3" grpId="0" animBg="1"/>
      <p:bldP spid="58" grpId="0" animBg="1"/>
      <p:bldP spid="59" grpId="0" animBg="1"/>
      <p:bldP spid="60" grpId="0" animBg="1"/>
      <p:bldP spid="62" grpId="0"/>
      <p:bldP spid="63" grpId="0" animBg="1"/>
      <p:bldP spid="64" grpId="0" animBg="1"/>
      <p:bldP spid="65" grpId="0" animBg="1"/>
      <p:bldP spid="66" grpId="0"/>
      <p:bldP spid="68" grpId="0"/>
      <p:bldP spid="69" grpId="0"/>
      <p:bldP spid="7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0B0F0"/>
                </a:solidFill>
              </a:rPr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  <p:sp>
        <p:nvSpPr>
          <p:cNvPr id="78" name="Rectangular Callout 77">
            <a:extLst>
              <a:ext uri="{FF2B5EF4-FFF2-40B4-BE49-F238E27FC236}">
                <a16:creationId xmlns:a16="http://schemas.microsoft.com/office/drawing/2014/main" id="{A1C57686-D947-7641-9DE0-F8B585C9510F}"/>
              </a:ext>
            </a:extLst>
          </p:cNvPr>
          <p:cNvSpPr/>
          <p:nvPr/>
        </p:nvSpPr>
        <p:spPr>
          <a:xfrm>
            <a:off x="5921783" y="2833162"/>
            <a:ext cx="1555826" cy="442479"/>
          </a:xfrm>
          <a:prstGeom prst="wedgeRectCallout">
            <a:avLst>
              <a:gd name="adj1" fmla="val 75332"/>
              <a:gd name="adj2" fmla="val 147148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New Type</a:t>
            </a:r>
          </a:p>
        </p:txBody>
      </p:sp>
      <p:sp>
        <p:nvSpPr>
          <p:cNvPr id="79" name="Rectangular Callout 78">
            <a:extLst>
              <a:ext uri="{FF2B5EF4-FFF2-40B4-BE49-F238E27FC236}">
                <a16:creationId xmlns:a16="http://schemas.microsoft.com/office/drawing/2014/main" id="{295C43E8-460D-934E-B832-B239D81110F1}"/>
              </a:ext>
            </a:extLst>
          </p:cNvPr>
          <p:cNvSpPr/>
          <p:nvPr/>
        </p:nvSpPr>
        <p:spPr>
          <a:xfrm>
            <a:off x="10322972" y="6149670"/>
            <a:ext cx="1555826" cy="378011"/>
          </a:xfrm>
          <a:prstGeom prst="wedgeRectCallout">
            <a:avLst>
              <a:gd name="adj1" fmla="val -61731"/>
              <a:gd name="adj2" fmla="val -9481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New Value</a:t>
            </a:r>
          </a:p>
        </p:txBody>
      </p:sp>
      <p:sp>
        <p:nvSpPr>
          <p:cNvPr id="80" name="Rectangular Callout 79">
            <a:extLst>
              <a:ext uri="{FF2B5EF4-FFF2-40B4-BE49-F238E27FC236}">
                <a16:creationId xmlns:a16="http://schemas.microsoft.com/office/drawing/2014/main" id="{4A4E513C-4612-5249-945C-5D0FF7FE93BD}"/>
              </a:ext>
            </a:extLst>
          </p:cNvPr>
          <p:cNvSpPr/>
          <p:nvPr/>
        </p:nvSpPr>
        <p:spPr>
          <a:xfrm>
            <a:off x="5038259" y="4957203"/>
            <a:ext cx="1656677" cy="565247"/>
          </a:xfrm>
          <a:prstGeom prst="wedgeRectCallout">
            <a:avLst>
              <a:gd name="adj1" fmla="val 64588"/>
              <a:gd name="adj2" fmla="val 9058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Corrected Value</a:t>
            </a:r>
          </a:p>
        </p:txBody>
      </p:sp>
    </p:spTree>
    <p:extLst>
      <p:ext uri="{BB962C8B-B14F-4D97-AF65-F5344CB8AC3E}">
        <p14:creationId xmlns:p14="http://schemas.microsoft.com/office/powerpoint/2010/main" val="695908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151" y="286603"/>
            <a:ext cx="10928737" cy="1450757"/>
          </a:xfrm>
        </p:spPr>
        <p:txBody>
          <a:bodyPr>
            <a:normAutofit/>
          </a:bodyPr>
          <a:lstStyle/>
          <a:p>
            <a:r>
              <a:rPr lang="en-US" sz="4000" dirty="0" err="1"/>
              <a:t>AutoKnow</a:t>
            </a:r>
            <a:r>
              <a:rPr lang="en-US" sz="4000" dirty="0"/>
              <a:t>: Self-Driving Product Knowledge Collection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7AA28EF-E979-9742-B0CE-8635B8FFDA30}"/>
              </a:ext>
            </a:extLst>
          </p:cNvPr>
          <p:cNvSpPr/>
          <p:nvPr/>
        </p:nvSpPr>
        <p:spPr>
          <a:xfrm>
            <a:off x="6767648" y="2017428"/>
            <a:ext cx="5075070" cy="4345081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DEEC9FB-FBE8-9A4D-83CF-C91AB656DC3D}"/>
              </a:ext>
            </a:extLst>
          </p:cNvPr>
          <p:cNvGraphicFramePr>
            <a:graphicFrameLocks noGrp="1"/>
          </p:cNvGraphicFramePr>
          <p:nvPr/>
        </p:nvGraphicFramePr>
        <p:xfrm>
          <a:off x="483794" y="4445607"/>
          <a:ext cx="4058080" cy="1976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3961">
                  <a:extLst>
                    <a:ext uri="{9D8B030D-6E8A-4147-A177-3AD203B41FA5}">
                      <a16:colId xmlns:a16="http://schemas.microsoft.com/office/drawing/2014/main" val="89785350"/>
                    </a:ext>
                  </a:extLst>
                </a:gridCol>
                <a:gridCol w="865079">
                  <a:extLst>
                    <a:ext uri="{9D8B030D-6E8A-4147-A177-3AD203B41FA5}">
                      <a16:colId xmlns:a16="http://schemas.microsoft.com/office/drawing/2014/main" val="2858369663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33719021"/>
                    </a:ext>
                  </a:extLst>
                </a:gridCol>
                <a:gridCol w="1014520">
                  <a:extLst>
                    <a:ext uri="{9D8B030D-6E8A-4147-A177-3AD203B41FA5}">
                      <a16:colId xmlns:a16="http://schemas.microsoft.com/office/drawing/2014/main" val="36817543"/>
                    </a:ext>
                  </a:extLst>
                </a:gridCol>
              </a:tblGrid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Color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4222578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Snacks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i="1" dirty="0">
                          <a:solidFill>
                            <a:srgbClr val="FF0000"/>
                          </a:solidFill>
                        </a:rPr>
                        <a:t>Cherry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626442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8870756"/>
                  </a:ext>
                </a:extLst>
              </a:tr>
              <a:tr h="494095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Product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Candy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Choc.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>
                          <a:solidFill>
                            <a:srgbClr val="00B050"/>
                          </a:solidFill>
                        </a:rPr>
                        <a:t>Gold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72023435"/>
                  </a:ext>
                </a:extLst>
              </a:tr>
            </a:tbl>
          </a:graphicData>
        </a:graphic>
      </p:graphicFrame>
      <p:sp>
        <p:nvSpPr>
          <p:cNvPr id="34" name="Right Arrow 33">
            <a:extLst>
              <a:ext uri="{FF2B5EF4-FFF2-40B4-BE49-F238E27FC236}">
                <a16:creationId xmlns:a16="http://schemas.microsoft.com/office/drawing/2014/main" id="{486437A5-AB1A-434D-8415-CC5FA770535D}"/>
              </a:ext>
            </a:extLst>
          </p:cNvPr>
          <p:cNvSpPr/>
          <p:nvPr/>
        </p:nvSpPr>
        <p:spPr>
          <a:xfrm>
            <a:off x="4901672" y="3831912"/>
            <a:ext cx="1509184" cy="756847"/>
          </a:xfrm>
          <a:prstGeom prst="rightArrow">
            <a:avLst/>
          </a:prstGeom>
          <a:solidFill>
            <a:srgbClr val="FFC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00" dirty="0" err="1">
                <a:solidFill>
                  <a:schemeClr val="tx1"/>
                </a:solidFill>
              </a:rPr>
              <a:t>AutoKnow</a:t>
            </a:r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35" name="Flowchart: Magnetic Disk 5">
            <a:extLst>
              <a:ext uri="{FF2B5EF4-FFF2-40B4-BE49-F238E27FC236}">
                <a16:creationId xmlns:a16="http://schemas.microsoft.com/office/drawing/2014/main" id="{00ED4981-E233-1C4E-940E-BE49A3085135}"/>
              </a:ext>
            </a:extLst>
          </p:cNvPr>
          <p:cNvSpPr/>
          <p:nvPr/>
        </p:nvSpPr>
        <p:spPr>
          <a:xfrm>
            <a:off x="3118649" y="3519114"/>
            <a:ext cx="1519066" cy="80786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User logs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C4A44F-F8A6-F946-926A-A817D90289BA}"/>
              </a:ext>
            </a:extLst>
          </p:cNvPr>
          <p:cNvSpPr/>
          <p:nvPr/>
        </p:nvSpPr>
        <p:spPr>
          <a:xfrm>
            <a:off x="1319023" y="2267302"/>
            <a:ext cx="1277410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D4EC3EB-F9CB-0C42-A0FD-F7CDE1A62FFD}"/>
              </a:ext>
            </a:extLst>
          </p:cNvPr>
          <p:cNvSpPr/>
          <p:nvPr/>
        </p:nvSpPr>
        <p:spPr>
          <a:xfrm>
            <a:off x="796720" y="1903830"/>
            <a:ext cx="2578964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FCD8E7-C65F-CB44-8525-FFCFEB1170F3}"/>
              </a:ext>
            </a:extLst>
          </p:cNvPr>
          <p:cNvSpPr/>
          <p:nvPr/>
        </p:nvSpPr>
        <p:spPr>
          <a:xfrm>
            <a:off x="833839" y="2849305"/>
            <a:ext cx="1140659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0CB6C7B-E95A-3345-BDC6-5564DEA58B7B}"/>
              </a:ext>
            </a:extLst>
          </p:cNvPr>
          <p:cNvSpPr/>
          <p:nvPr/>
        </p:nvSpPr>
        <p:spPr>
          <a:xfrm>
            <a:off x="2106182" y="2835990"/>
            <a:ext cx="1104991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AC78F5-4D3F-184A-A075-96AEEB45AEBE}"/>
              </a:ext>
            </a:extLst>
          </p:cNvPr>
          <p:cNvSpPr/>
          <p:nvPr/>
        </p:nvSpPr>
        <p:spPr>
          <a:xfrm>
            <a:off x="1319022" y="3475038"/>
            <a:ext cx="1030477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B8D3948-747F-A042-97A8-050DE16367F6}"/>
              </a:ext>
            </a:extLst>
          </p:cNvPr>
          <p:cNvCxnSpPr>
            <a:cxnSpLocks/>
            <a:stCxn id="36" idx="3"/>
            <a:endCxn id="38" idx="0"/>
          </p:cNvCxnSpPr>
          <p:nvPr/>
        </p:nvCxnSpPr>
        <p:spPr>
          <a:xfrm flipH="1">
            <a:off x="1404163" y="2615870"/>
            <a:ext cx="101932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80A50B2-1408-814A-9852-CCA6984F1739}"/>
              </a:ext>
            </a:extLst>
          </p:cNvPr>
          <p:cNvCxnSpPr>
            <a:cxnSpLocks/>
            <a:stCxn id="36" idx="5"/>
          </p:cNvCxnSpPr>
          <p:nvPr/>
        </p:nvCxnSpPr>
        <p:spPr>
          <a:xfrm>
            <a:off x="2409361" y="2615870"/>
            <a:ext cx="120458" cy="233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0348D33-A45E-6741-90EE-CCAFD3A20674}"/>
              </a:ext>
            </a:extLst>
          </p:cNvPr>
          <p:cNvCxnSpPr>
            <a:cxnSpLocks/>
            <a:stCxn id="38" idx="4"/>
            <a:endCxn id="40" idx="1"/>
          </p:cNvCxnSpPr>
          <p:nvPr/>
        </p:nvCxnSpPr>
        <p:spPr>
          <a:xfrm>
            <a:off x="1404169" y="3257678"/>
            <a:ext cx="65763" cy="2771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BA20C86-6132-644B-AFF5-E16B998C9EF8}"/>
              </a:ext>
            </a:extLst>
          </p:cNvPr>
          <p:cNvSpPr txBox="1"/>
          <p:nvPr/>
        </p:nvSpPr>
        <p:spPr>
          <a:xfrm>
            <a:off x="6914824" y="2159374"/>
            <a:ext cx="1007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Product KG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8824C6C-687D-714D-9EAF-EDFB597898C9}"/>
              </a:ext>
            </a:extLst>
          </p:cNvPr>
          <p:cNvSpPr/>
          <p:nvPr/>
        </p:nvSpPr>
        <p:spPr>
          <a:xfrm>
            <a:off x="9092249" y="2407437"/>
            <a:ext cx="1284304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Grocery</a:t>
            </a:r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D9C40402-E340-9142-832F-16BA03B4F726}"/>
              </a:ext>
            </a:extLst>
          </p:cNvPr>
          <p:cNvSpPr/>
          <p:nvPr/>
        </p:nvSpPr>
        <p:spPr>
          <a:xfrm>
            <a:off x="7418812" y="2149981"/>
            <a:ext cx="3730101" cy="234370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4D3BABC-4577-1548-91CE-FC0936983E30}"/>
              </a:ext>
            </a:extLst>
          </p:cNvPr>
          <p:cNvSpPr/>
          <p:nvPr/>
        </p:nvSpPr>
        <p:spPr>
          <a:xfrm>
            <a:off x="8600672" y="3095456"/>
            <a:ext cx="11470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Snacks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FE6D11A-C9E8-1649-91C7-39BABBCB71E2}"/>
              </a:ext>
            </a:extLst>
          </p:cNvPr>
          <p:cNvSpPr/>
          <p:nvPr/>
        </p:nvSpPr>
        <p:spPr>
          <a:xfrm>
            <a:off x="9879407" y="3082141"/>
            <a:ext cx="1121755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Drinks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12D8FBA-3B7C-5647-BA66-5146BFF34D39}"/>
              </a:ext>
            </a:extLst>
          </p:cNvPr>
          <p:cNvSpPr/>
          <p:nvPr/>
        </p:nvSpPr>
        <p:spPr>
          <a:xfrm>
            <a:off x="9092248" y="3721189"/>
            <a:ext cx="1029652" cy="4083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Candy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EF21895-5831-734F-8F97-44237F92F2DC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9174198" y="2756005"/>
            <a:ext cx="106133" cy="3394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F4D366B-6341-D84B-99A2-22CE4CD2C8A2}"/>
              </a:ext>
            </a:extLst>
          </p:cNvPr>
          <p:cNvCxnSpPr>
            <a:cxnSpLocks/>
          </p:cNvCxnSpPr>
          <p:nvPr/>
        </p:nvCxnSpPr>
        <p:spPr>
          <a:xfrm>
            <a:off x="10052108" y="2785902"/>
            <a:ext cx="143350" cy="30954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1A257972-39A8-8847-9C7B-CFACE460AE3B}"/>
              </a:ext>
            </a:extLst>
          </p:cNvPr>
          <p:cNvCxnSpPr>
            <a:cxnSpLocks/>
          </p:cNvCxnSpPr>
          <p:nvPr/>
        </p:nvCxnSpPr>
        <p:spPr>
          <a:xfrm>
            <a:off x="9356276" y="3475032"/>
            <a:ext cx="73174" cy="25395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F85D0076-7D0F-6741-986F-348DD47EDF22}"/>
              </a:ext>
            </a:extLst>
          </p:cNvPr>
          <p:cNvSpPr/>
          <p:nvPr/>
        </p:nvSpPr>
        <p:spPr>
          <a:xfrm>
            <a:off x="7736230" y="3634561"/>
            <a:ext cx="1263254" cy="40837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Pretzels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6F0A1D-F22E-534E-ACCC-2A969985C8D5}"/>
              </a:ext>
            </a:extLst>
          </p:cNvPr>
          <p:cNvCxnSpPr>
            <a:cxnSpLocks/>
            <a:stCxn id="47" idx="3"/>
          </p:cNvCxnSpPr>
          <p:nvPr/>
        </p:nvCxnSpPr>
        <p:spPr>
          <a:xfrm flipH="1">
            <a:off x="8651062" y="3444024"/>
            <a:ext cx="117592" cy="235194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706AE7D-F540-974C-BA53-1BAEDDCE0728}"/>
              </a:ext>
            </a:extLst>
          </p:cNvPr>
          <p:cNvSpPr txBox="1"/>
          <p:nvPr/>
        </p:nvSpPr>
        <p:spPr>
          <a:xfrm>
            <a:off x="4728647" y="4751337"/>
            <a:ext cx="1927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● #Types ↑ 3X </a:t>
            </a:r>
          </a:p>
          <a:p>
            <a:r>
              <a:rPr lang="en-US" sz="2000" b="1" dirty="0"/>
              <a:t>● Defect rate ↓</a:t>
            </a:r>
            <a:br>
              <a:rPr lang="en-US" sz="2000" b="1" dirty="0"/>
            </a:br>
            <a:r>
              <a:rPr lang="en-US" sz="2000" b="1" dirty="0"/>
              <a:t>up to 68 percent points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1C717E-2A2B-AF4F-AC9B-10FEE49B7E3D}"/>
              </a:ext>
            </a:extLst>
          </p:cNvPr>
          <p:cNvSpPr txBox="1"/>
          <p:nvPr/>
        </p:nvSpPr>
        <p:spPr>
          <a:xfrm>
            <a:off x="72335" y="4021708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Catalog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A6CD2-6041-3F4D-AFE8-C740D8C9D4D6}"/>
              </a:ext>
            </a:extLst>
          </p:cNvPr>
          <p:cNvSpPr txBox="1"/>
          <p:nvPr/>
        </p:nvSpPr>
        <p:spPr>
          <a:xfrm>
            <a:off x="192204" y="1811149"/>
            <a:ext cx="13138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/>
              <a:t>Taxonomy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8120F4-434D-8149-83C6-9FD3D320DCAD}"/>
              </a:ext>
            </a:extLst>
          </p:cNvPr>
          <p:cNvSpPr/>
          <p:nvPr/>
        </p:nvSpPr>
        <p:spPr>
          <a:xfrm>
            <a:off x="7231483" y="4634672"/>
            <a:ext cx="1338601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AD131C7-1088-8C4A-B48B-CA4868CF9F60}"/>
              </a:ext>
            </a:extLst>
          </p:cNvPr>
          <p:cNvSpPr/>
          <p:nvPr/>
        </p:nvSpPr>
        <p:spPr>
          <a:xfrm>
            <a:off x="8651054" y="4630588"/>
            <a:ext cx="1334204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2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54E44A2-671B-904A-9173-D9AF21DCF3E7}"/>
              </a:ext>
            </a:extLst>
          </p:cNvPr>
          <p:cNvSpPr/>
          <p:nvPr/>
        </p:nvSpPr>
        <p:spPr>
          <a:xfrm>
            <a:off x="10433430" y="5559871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Gold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1A27FDE-E224-2241-A469-FFAB19984C4B}"/>
              </a:ext>
            </a:extLst>
          </p:cNvPr>
          <p:cNvCxnSpPr>
            <a:cxnSpLocks/>
            <a:stCxn id="59" idx="4"/>
          </p:cNvCxnSpPr>
          <p:nvPr/>
        </p:nvCxnSpPr>
        <p:spPr>
          <a:xfrm>
            <a:off x="9318156" y="5145487"/>
            <a:ext cx="80586" cy="43861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0058EC81-6E91-364A-8977-795B5D077485}"/>
              </a:ext>
            </a:extLst>
          </p:cNvPr>
          <p:cNvSpPr txBox="1"/>
          <p:nvPr/>
        </p:nvSpPr>
        <p:spPr>
          <a:xfrm>
            <a:off x="10785344" y="5085884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color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CF0CF43-A12F-5B48-8B26-A2CE433D2D48}"/>
              </a:ext>
            </a:extLst>
          </p:cNvPr>
          <p:cNvSpPr/>
          <p:nvPr/>
        </p:nvSpPr>
        <p:spPr>
          <a:xfrm>
            <a:off x="10074017" y="4638632"/>
            <a:ext cx="132862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Prod. 3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8A5EE5-D4BE-7043-899D-2889C31EB225}"/>
              </a:ext>
            </a:extLst>
          </p:cNvPr>
          <p:cNvSpPr/>
          <p:nvPr/>
        </p:nvSpPr>
        <p:spPr>
          <a:xfrm>
            <a:off x="9031160" y="5577023"/>
            <a:ext cx="1242875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Choc.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362448B-98E4-3B48-AF32-9D81C8ED4D2B}"/>
              </a:ext>
            </a:extLst>
          </p:cNvPr>
          <p:cNvSpPr/>
          <p:nvPr/>
        </p:nvSpPr>
        <p:spPr>
          <a:xfrm>
            <a:off x="6892279" y="5582129"/>
            <a:ext cx="1517438" cy="5149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/>
              <a:t>Chocolate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8941D9-2E80-2640-B974-71391B42217B}"/>
              </a:ext>
            </a:extLst>
          </p:cNvPr>
          <p:cNvSpPr txBox="1"/>
          <p:nvPr/>
        </p:nvSpPr>
        <p:spPr>
          <a:xfrm>
            <a:off x="8234160" y="5846166"/>
            <a:ext cx="115705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synonym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99B4F99-216D-824C-9D1D-5FBB7A665AAD}"/>
              </a:ext>
            </a:extLst>
          </p:cNvPr>
          <p:cNvCxnSpPr>
            <a:cxnSpLocks/>
            <a:stCxn id="65" idx="6"/>
            <a:endCxn id="64" idx="2"/>
          </p:cNvCxnSpPr>
          <p:nvPr/>
        </p:nvCxnSpPr>
        <p:spPr>
          <a:xfrm flipV="1">
            <a:off x="8409717" y="5834476"/>
            <a:ext cx="621443" cy="5106"/>
          </a:xfrm>
          <a:prstGeom prst="straightConnector1">
            <a:avLst/>
          </a:prstGeom>
          <a:ln w="127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77A87C5A-8069-784F-B44B-2488670C5C64}"/>
              </a:ext>
            </a:extLst>
          </p:cNvPr>
          <p:cNvSpPr txBox="1"/>
          <p:nvPr/>
        </p:nvSpPr>
        <p:spPr>
          <a:xfrm>
            <a:off x="7828994" y="5181181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EFB03C-CEC9-EA49-9E49-4701AB6B76D9}"/>
              </a:ext>
            </a:extLst>
          </p:cNvPr>
          <p:cNvSpPr txBox="1"/>
          <p:nvPr/>
        </p:nvSpPr>
        <p:spPr>
          <a:xfrm>
            <a:off x="9479718" y="5112146"/>
            <a:ext cx="84325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flavor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D65249FA-1BE1-3B49-90C4-33B59C07ECBE}"/>
              </a:ext>
            </a:extLst>
          </p:cNvPr>
          <p:cNvCxnSpPr>
            <a:cxnSpLocks/>
            <a:stCxn id="63" idx="3"/>
          </p:cNvCxnSpPr>
          <p:nvPr/>
        </p:nvCxnSpPr>
        <p:spPr>
          <a:xfrm flipH="1">
            <a:off x="9962350" y="5078125"/>
            <a:ext cx="306234" cy="50597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A17A1DC-FAA4-8643-82DF-77C35F39FACA}"/>
              </a:ext>
            </a:extLst>
          </p:cNvPr>
          <p:cNvCxnSpPr>
            <a:cxnSpLocks/>
            <a:endCxn id="53" idx="4"/>
          </p:cNvCxnSpPr>
          <p:nvPr/>
        </p:nvCxnSpPr>
        <p:spPr>
          <a:xfrm flipV="1">
            <a:off x="8072220" y="4042928"/>
            <a:ext cx="295643" cy="591738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DA46DD4E-B040-564F-97DE-38F1F45243CB}"/>
              </a:ext>
            </a:extLst>
          </p:cNvPr>
          <p:cNvSpPr txBox="1"/>
          <p:nvPr/>
        </p:nvSpPr>
        <p:spPr>
          <a:xfrm>
            <a:off x="7059206" y="4245266"/>
            <a:ext cx="106815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 err="1"/>
              <a:t>hasType</a:t>
            </a:r>
            <a:endParaRPr lang="en-US" sz="17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71A4F7B-0356-CA4B-99EB-E8852A246929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9318156" y="4129562"/>
            <a:ext cx="80586" cy="50102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43B2BE2-5BE0-CB4D-8BB0-C5F940965CF4}"/>
              </a:ext>
            </a:extLst>
          </p:cNvPr>
          <p:cNvCxnSpPr>
            <a:cxnSpLocks/>
            <a:stCxn id="63" idx="1"/>
            <a:endCxn id="49" idx="5"/>
          </p:cNvCxnSpPr>
          <p:nvPr/>
        </p:nvCxnSpPr>
        <p:spPr>
          <a:xfrm flipH="1" flipV="1">
            <a:off x="9971111" y="4069757"/>
            <a:ext cx="297479" cy="64428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048B3E82-EC3D-6847-B673-18B5C6DDBF80}"/>
              </a:ext>
            </a:extLst>
          </p:cNvPr>
          <p:cNvCxnSpPr>
            <a:cxnSpLocks/>
            <a:stCxn id="58" idx="4"/>
            <a:endCxn id="65" idx="0"/>
          </p:cNvCxnSpPr>
          <p:nvPr/>
        </p:nvCxnSpPr>
        <p:spPr>
          <a:xfrm flipH="1">
            <a:off x="7650998" y="5149577"/>
            <a:ext cx="249786" cy="43255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65A93F-7A12-894D-A4FD-86D24EF90D0F}"/>
              </a:ext>
            </a:extLst>
          </p:cNvPr>
          <p:cNvCxnSpPr>
            <a:cxnSpLocks/>
            <a:stCxn id="63" idx="4"/>
            <a:endCxn id="60" idx="0"/>
          </p:cNvCxnSpPr>
          <p:nvPr/>
        </p:nvCxnSpPr>
        <p:spPr>
          <a:xfrm>
            <a:off x="10738324" y="5153531"/>
            <a:ext cx="316538" cy="40633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544FC39-E4CF-204B-A37B-0227D1276266}"/>
              </a:ext>
            </a:extLst>
          </p:cNvPr>
          <p:cNvSpPr txBox="1"/>
          <p:nvPr/>
        </p:nvSpPr>
        <p:spPr>
          <a:xfrm>
            <a:off x="1027839" y="6445626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908609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342" y="1863487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But, Is The Problem Harder?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683D7B-F330-594F-B7AF-343E01438BA4}"/>
              </a:ext>
            </a:extLst>
          </p:cNvPr>
          <p:cNvGrpSpPr/>
          <p:nvPr/>
        </p:nvGrpSpPr>
        <p:grpSpPr>
          <a:xfrm>
            <a:off x="3432190" y="568268"/>
            <a:ext cx="5095442" cy="3557585"/>
            <a:chOff x="6977495" y="2700340"/>
            <a:chExt cx="5095442" cy="355758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70ED6BD-5F9E-AF4E-ADD2-E03B51225139}"/>
                </a:ext>
              </a:extLst>
            </p:cNvPr>
            <p:cNvSpPr/>
            <p:nvPr/>
          </p:nvSpPr>
          <p:spPr>
            <a:xfrm>
              <a:off x="6991349" y="2700344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C2B4ADA-73CD-6441-BC1E-63158CDCF4AB}"/>
                </a:ext>
              </a:extLst>
            </p:cNvPr>
            <p:cNvGrpSpPr/>
            <p:nvPr/>
          </p:nvGrpSpPr>
          <p:grpSpPr>
            <a:xfrm>
              <a:off x="6991349" y="2704887"/>
              <a:ext cx="5081588" cy="3553038"/>
              <a:chOff x="6991349" y="2704887"/>
              <a:chExt cx="5081588" cy="355303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7A28C54-64C9-614B-B1FB-8A1139D61C5E}"/>
                  </a:ext>
                </a:extLst>
              </p:cNvPr>
              <p:cNvSpPr/>
              <p:nvPr/>
            </p:nvSpPr>
            <p:spPr>
              <a:xfrm>
                <a:off x="6991349" y="2704887"/>
                <a:ext cx="2714625" cy="271462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Generic KG</a:t>
                </a:r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  <a:p>
                <a:pPr algn="ctr"/>
                <a:endParaRPr lang="en-US" sz="2800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65086FE-14B7-4347-9D5F-F74BDFDAC055}"/>
                  </a:ext>
                </a:extLst>
              </p:cNvPr>
              <p:cNvSpPr/>
              <p:nvPr/>
            </p:nvSpPr>
            <p:spPr>
              <a:xfrm>
                <a:off x="7600950" y="3533782"/>
                <a:ext cx="4471987" cy="272414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Product</a:t>
                </a:r>
              </a:p>
              <a:p>
                <a:pPr algn="ctr"/>
                <a:r>
                  <a:rPr lang="en-US" sz="2800" dirty="0">
                    <a:solidFill>
                      <a:srgbClr val="FF0000"/>
                    </a:solidFill>
                  </a:rPr>
                  <a:t>                   Graph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</a:t>
                </a:r>
                <a:br>
                  <a:rPr lang="en-US" sz="2000" dirty="0">
                    <a:solidFill>
                      <a:srgbClr val="FF0000"/>
                    </a:solidFill>
                  </a:rPr>
                </a:br>
                <a:r>
                  <a:rPr lang="en-US" sz="2000" dirty="0">
                    <a:solidFill>
                      <a:srgbClr val="FF0000"/>
                    </a:solidFill>
                  </a:rPr>
                  <a:t>                  (Hardline, </a:t>
                </a:r>
                <a:r>
                  <a:rPr lang="en-US" sz="2000" dirty="0" err="1">
                    <a:solidFill>
                      <a:srgbClr val="FF0000"/>
                    </a:solidFill>
                  </a:rPr>
                  <a:t>softline</a:t>
                </a:r>
                <a:r>
                  <a:rPr lang="en-US" sz="2000" dirty="0">
                    <a:solidFill>
                      <a:srgbClr val="FF0000"/>
                    </a:solidFill>
                  </a:rPr>
                  <a:t>,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                  consumables, etc.)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B64EE49-41D3-AB43-9F87-298A62BD12F6}"/>
                  </a:ext>
                </a:extLst>
              </p:cNvPr>
              <p:cNvSpPr txBox="1"/>
              <p:nvPr/>
            </p:nvSpPr>
            <p:spPr>
              <a:xfrm>
                <a:off x="8149450" y="3828868"/>
                <a:ext cx="1049070" cy="1569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Movie,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Music,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Book,</a:t>
                </a:r>
              </a:p>
              <a:p>
                <a:pPr algn="ctr"/>
                <a:r>
                  <a:rPr lang="en-US" sz="2400" dirty="0">
                    <a:solidFill>
                      <a:srgbClr val="FF0000"/>
                    </a:solidFill>
                  </a:rPr>
                  <a:t>etc.</a:t>
                </a: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2EF34AA-415E-F94B-8E7C-6642D54E06DE}"/>
                </a:ext>
              </a:extLst>
            </p:cNvPr>
            <p:cNvSpPr/>
            <p:nvPr/>
          </p:nvSpPr>
          <p:spPr>
            <a:xfrm>
              <a:off x="6977495" y="2700340"/>
              <a:ext cx="2714625" cy="271462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5241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Building Product Graph I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1970924"/>
            <a:ext cx="100584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Sparse and noisy structured data</a:t>
            </a: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FBEFC-30E5-3F4B-B00A-DDEB7BA6B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971" y="2531299"/>
            <a:ext cx="12321304" cy="4326701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99B3C76D-2594-4145-B03F-F14A86C2121E}"/>
              </a:ext>
            </a:extLst>
          </p:cNvPr>
          <p:cNvSpPr/>
          <p:nvPr/>
        </p:nvSpPr>
        <p:spPr>
          <a:xfrm>
            <a:off x="8529121" y="3612186"/>
            <a:ext cx="3250018" cy="1981317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38BB36-E1BB-5046-8B5C-7D6B6371F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2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A28AD22-1A51-7E40-8192-7462DA61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180" y="2043113"/>
            <a:ext cx="100584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Extremely complex domains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How to identify the millions of product types?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How to organize types into a taxonomy tree?</a:t>
            </a:r>
          </a:p>
          <a:p>
            <a:pPr marL="0" indent="0">
              <a:buNone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6807FC-9446-7F4D-98B1-938087D5D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79" y="3683000"/>
            <a:ext cx="6337300" cy="2336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206C07-90E9-3F43-9F7C-26C815C40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880" y="3639458"/>
            <a:ext cx="5068390" cy="22550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9AEB25-3864-5740-AD6E-A25674523D0E}"/>
              </a:ext>
            </a:extLst>
          </p:cNvPr>
          <p:cNvSpPr txBox="1"/>
          <p:nvPr/>
        </p:nvSpPr>
        <p:spPr>
          <a:xfrm>
            <a:off x="2553549" y="5902706"/>
            <a:ext cx="1715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Sellers’ 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6741B7-6E61-B94A-A92B-3B8AC7B6E50C}"/>
              </a:ext>
            </a:extLst>
          </p:cNvPr>
          <p:cNvSpPr txBox="1"/>
          <p:nvPr/>
        </p:nvSpPr>
        <p:spPr>
          <a:xfrm>
            <a:off x="8459595" y="5894508"/>
            <a:ext cx="1743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Buyers’ view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09D6A03-A879-0741-B9EB-1D4EB3E3E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Challenges in Building Product Graph II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796CA8-D19E-6D49-8579-96A7499D9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6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Big variety across product types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attributes apply to different product types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value vocabularies and different patterns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216F9B75-FEB5-784B-94A5-825358892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Challenges in Building Product Graph III</a:t>
            </a:r>
          </a:p>
        </p:txBody>
      </p:sp>
      <p:pic>
        <p:nvPicPr>
          <p:cNvPr id="31" name="Picture 2" descr="Picture3.png">
            <a:extLst>
              <a:ext uri="{FF2B5EF4-FFF2-40B4-BE49-F238E27FC236}">
                <a16:creationId xmlns:a16="http://schemas.microsoft.com/office/drawing/2014/main" id="{D8CDCC1C-BCDF-7840-9802-A4BD95D75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6" b="61170"/>
          <a:stretch/>
        </p:blipFill>
        <p:spPr bwMode="auto">
          <a:xfrm>
            <a:off x="3875315" y="3717710"/>
            <a:ext cx="7018789" cy="26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icture3.png">
            <a:extLst>
              <a:ext uri="{FF2B5EF4-FFF2-40B4-BE49-F238E27FC236}">
                <a16:creationId xmlns:a16="http://schemas.microsoft.com/office/drawing/2014/main" id="{6FE0639A-15F9-6F42-850F-987D55787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34" b="18377"/>
          <a:stretch/>
        </p:blipFill>
        <p:spPr bwMode="auto">
          <a:xfrm>
            <a:off x="1900542" y="3473054"/>
            <a:ext cx="1974774" cy="33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82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Example for 2 Songs</a:t>
            </a:r>
          </a:p>
        </p:txBody>
      </p:sp>
      <p:cxnSp>
        <p:nvCxnSpPr>
          <p:cNvPr id="97" name="Straight Connector 96"/>
          <p:cNvCxnSpPr>
            <a:cxnSpLocks/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564394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295294" y="4373801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1625600" y="324289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620999" y="468655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221465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208657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220058" y="3824081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272064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619294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7780657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cxnSpLocks/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Recording</a:t>
            </a:r>
            <a:endParaRPr lang="en-US" sz="1400" dirty="0">
              <a:solidFill>
                <a:sysClr val="windowText" lastClr="000000"/>
              </a:solidFill>
              <a:ea typeface="宋体" charset="-122"/>
              <a:cs typeface="Times New Roman" charset="0"/>
            </a:endParaRP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cxnSpLocks/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7498804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5727136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1363943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971550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Big variety across product types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attributes apply to different product types</a:t>
            </a:r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2800" dirty="0"/>
              <a:t>Different value vocabularies and different patterns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4A7064-D83A-9E4F-8B08-3E0F7422A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F94B3FF-244C-1042-91EA-F7625E9DEC2C}"/>
              </a:ext>
            </a:extLst>
          </p:cNvPr>
          <p:cNvGrpSpPr/>
          <p:nvPr/>
        </p:nvGrpSpPr>
        <p:grpSpPr>
          <a:xfrm>
            <a:off x="591426" y="4165440"/>
            <a:ext cx="3487479" cy="1943698"/>
            <a:chOff x="663997" y="1843152"/>
            <a:chExt cx="3487479" cy="194369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55C01C2-F77B-0C45-B5D6-0EC39EBBEF28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A9D04D0-A7BA-B042-B855-5045B3B6ABF8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BF14BDA-6022-7646-B902-30D95CEF68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D694832-52E9-D44D-A243-907FA63CE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584EE28-2999-6344-939A-8384105AD038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B8CC60-747A-644F-80DA-862E58423F70}"/>
              </a:ext>
            </a:extLst>
          </p:cNvPr>
          <p:cNvGrpSpPr/>
          <p:nvPr/>
        </p:nvGrpSpPr>
        <p:grpSpPr>
          <a:xfrm>
            <a:off x="4308536" y="4165440"/>
            <a:ext cx="3487479" cy="1943698"/>
            <a:chOff x="4381107" y="1843152"/>
            <a:chExt cx="3487479" cy="19436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AB46EF8-0951-5A45-BFD6-816ECFFBA7AD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FDD90D6-E9A0-E248-AA33-D21700D0D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4DC8368-B816-D841-90B7-D709BD7FE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6E34009-2B33-B846-BC30-F383B688E148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7A5A9B-621E-6045-88D9-383565322E6E}"/>
              </a:ext>
            </a:extLst>
          </p:cNvPr>
          <p:cNvGrpSpPr/>
          <p:nvPr/>
        </p:nvGrpSpPr>
        <p:grpSpPr>
          <a:xfrm>
            <a:off x="8025646" y="4165440"/>
            <a:ext cx="3487479" cy="1943698"/>
            <a:chOff x="8098217" y="1843152"/>
            <a:chExt cx="3487479" cy="194369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85A09EB-7715-AA49-886B-C7EB71A966F9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CC1644D-A772-EF4D-B64B-11DEB7B2C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C0D4424-01C5-CA40-B338-B70BCBD1A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B54BB0B-E1AA-8140-9869-1385D09052FD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216F9B75-FEB5-784B-94A5-825358892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Challenges in Building Product Graph III</a:t>
            </a:r>
          </a:p>
        </p:txBody>
      </p:sp>
    </p:spTree>
    <p:extLst>
      <p:ext uri="{BB962C8B-B14F-4D97-AF65-F5344CB8AC3E}">
        <p14:creationId xmlns:p14="http://schemas.microsoft.com/office/powerpoint/2010/main" val="185519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9750014" cy="1450757"/>
          </a:xfrm>
        </p:spPr>
        <p:txBody>
          <a:bodyPr>
            <a:normAutofit/>
          </a:bodyPr>
          <a:lstStyle/>
          <a:p>
            <a:r>
              <a:rPr lang="en-US" dirty="0"/>
              <a:t>Scale Up in 3 Dimensions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1CAF95-D8B2-4244-8C43-089F7343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170821" y="3616401"/>
              <a:ext cx="32813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Thousands of attributes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3378646" cy="1439664"/>
            <a:chOff x="5885669" y="1882589"/>
            <a:chExt cx="3378646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2229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categories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402134" y="4987767"/>
            <a:ext cx="4799034" cy="1251668"/>
            <a:chOff x="402134" y="4987767"/>
            <a:chExt cx="4799034" cy="125166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402134" y="5502794"/>
              <a:ext cx="3555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Hundreds of languages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3C34064-C4D8-C248-A212-45DE94A948D6}"/>
              </a:ext>
            </a:extLst>
          </p:cNvPr>
          <p:cNvSpPr txBox="1"/>
          <p:nvPr/>
        </p:nvSpPr>
        <p:spPr>
          <a:xfrm>
            <a:off x="6720045" y="4887241"/>
            <a:ext cx="5323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Big challenge: Limited training labels for large-scale, rich data</a:t>
            </a:r>
          </a:p>
        </p:txBody>
      </p:sp>
    </p:spTree>
    <p:extLst>
      <p:ext uri="{BB962C8B-B14F-4D97-AF65-F5344CB8AC3E}">
        <p14:creationId xmlns:p14="http://schemas.microsoft.com/office/powerpoint/2010/main" val="137276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100-Year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ECC7A-956C-DE46-B665-038380202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666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Deliver the Data Business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8B75879-B5D3-014C-86F5-9614F8A1BF39}"/>
              </a:ext>
            </a:extLst>
          </p:cNvPr>
          <p:cNvSpPr/>
          <p:nvPr/>
        </p:nvSpPr>
        <p:spPr>
          <a:xfrm>
            <a:off x="4858461" y="1502229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F8708D-0D66-E241-BFAB-11472DEF646C}"/>
              </a:ext>
            </a:extLst>
          </p:cNvPr>
          <p:cNvSpPr/>
          <p:nvPr/>
        </p:nvSpPr>
        <p:spPr>
          <a:xfrm>
            <a:off x="6100439" y="1500786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0E655-2509-094E-B338-680B4A6887F0}"/>
              </a:ext>
            </a:extLst>
          </p:cNvPr>
          <p:cNvSpPr/>
          <p:nvPr/>
        </p:nvSpPr>
        <p:spPr>
          <a:xfrm>
            <a:off x="7325454" y="1510897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B44A4B-3B88-E642-BF16-5FC6AE950D1E}"/>
              </a:ext>
            </a:extLst>
          </p:cNvPr>
          <p:cNvSpPr/>
          <p:nvPr/>
        </p:nvSpPr>
        <p:spPr>
          <a:xfrm>
            <a:off x="8550469" y="148045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8C6AAF-C9F0-544B-9EBA-C8B3CC1B3FF6}"/>
              </a:ext>
            </a:extLst>
          </p:cNvPr>
          <p:cNvSpPr/>
          <p:nvPr/>
        </p:nvSpPr>
        <p:spPr>
          <a:xfrm>
            <a:off x="9754192" y="1495675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F57990-AF13-D044-8630-B84703AE49F6}"/>
              </a:ext>
            </a:extLst>
          </p:cNvPr>
          <p:cNvSpPr/>
          <p:nvPr/>
        </p:nvSpPr>
        <p:spPr>
          <a:xfrm>
            <a:off x="10957914" y="151964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09F0C7-55AD-4F4F-92C4-6CAE8BD3CF24}"/>
              </a:ext>
            </a:extLst>
          </p:cNvPr>
          <p:cNvSpPr/>
          <p:nvPr/>
        </p:nvSpPr>
        <p:spPr>
          <a:xfrm>
            <a:off x="4482485" y="1804848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EB58A6-7C6F-9E49-A1FC-CF448CF4A67B}"/>
              </a:ext>
            </a:extLst>
          </p:cNvPr>
          <p:cNvSpPr/>
          <p:nvPr/>
        </p:nvSpPr>
        <p:spPr>
          <a:xfrm>
            <a:off x="8134092" y="1804847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175328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Deliver the Data Business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F8836-3404-A642-A845-A87F68B31CB1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709705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Deliver the Data Business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BAF6A7-57CF-6A41-BB8A-263D1A7894A0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6B4DDE-B14F-E14C-9299-214AB7EE07DE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</p:spTree>
    <p:extLst>
      <p:ext uri="{BB962C8B-B14F-4D97-AF65-F5344CB8AC3E}">
        <p14:creationId xmlns:p14="http://schemas.microsoft.com/office/powerpoint/2010/main" val="696558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Deliver the Data Business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8B75879-B5D3-014C-86F5-9614F8A1BF39}"/>
              </a:ext>
            </a:extLst>
          </p:cNvPr>
          <p:cNvSpPr/>
          <p:nvPr/>
        </p:nvSpPr>
        <p:spPr>
          <a:xfrm>
            <a:off x="4858461" y="1502229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F8708D-0D66-E241-BFAB-11472DEF646C}"/>
              </a:ext>
            </a:extLst>
          </p:cNvPr>
          <p:cNvSpPr/>
          <p:nvPr/>
        </p:nvSpPr>
        <p:spPr>
          <a:xfrm>
            <a:off x="6100439" y="1500786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0E655-2509-094E-B338-680B4A6887F0}"/>
              </a:ext>
            </a:extLst>
          </p:cNvPr>
          <p:cNvSpPr/>
          <p:nvPr/>
        </p:nvSpPr>
        <p:spPr>
          <a:xfrm>
            <a:off x="7325454" y="1510897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09F0C7-55AD-4F4F-92C4-6CAE8BD3CF24}"/>
              </a:ext>
            </a:extLst>
          </p:cNvPr>
          <p:cNvSpPr/>
          <p:nvPr/>
        </p:nvSpPr>
        <p:spPr>
          <a:xfrm>
            <a:off x="4482485" y="1804848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51901C-0096-7F47-8591-FDB88C187D0A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6899DE-B5AD-304F-85B6-37B6ADF9E150}"/>
              </a:ext>
            </a:extLst>
          </p:cNvPr>
          <p:cNvSpPr txBox="1"/>
          <p:nvPr/>
        </p:nvSpPr>
        <p:spPr>
          <a:xfrm>
            <a:off x="5341649" y="5319586"/>
            <a:ext cx="300116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Scale-up to reduce #models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5204C6-299A-7848-A1E2-14EF85E09D09}"/>
              </a:ext>
            </a:extLst>
          </p:cNvPr>
          <p:cNvGrpSpPr/>
          <p:nvPr/>
        </p:nvGrpSpPr>
        <p:grpSpPr>
          <a:xfrm>
            <a:off x="4362686" y="3884023"/>
            <a:ext cx="4621859" cy="1654604"/>
            <a:chOff x="4362686" y="3884023"/>
            <a:chExt cx="4621859" cy="165460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39FC796-0D13-F348-B4EA-DF536F2D7E78}"/>
                </a:ext>
              </a:extLst>
            </p:cNvPr>
            <p:cNvGrpSpPr/>
            <p:nvPr/>
          </p:nvGrpSpPr>
          <p:grpSpPr>
            <a:xfrm>
              <a:off x="6607101" y="4887132"/>
              <a:ext cx="2346228" cy="511605"/>
              <a:chOff x="6570170" y="4155010"/>
              <a:chExt cx="4280898" cy="511605"/>
            </a:xfrm>
          </p:grpSpPr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1BC61A94-F571-0044-A22B-1BA0BA1253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0170" y="4155010"/>
                <a:ext cx="3166955" cy="0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D16B81A-13A8-254A-BE5B-4FD2018DC85F}"/>
                  </a:ext>
                </a:extLst>
              </p:cNvPr>
              <p:cNvSpPr txBox="1"/>
              <p:nvPr/>
            </p:nvSpPr>
            <p:spPr>
              <a:xfrm>
                <a:off x="6570170" y="4204950"/>
                <a:ext cx="428089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100s attributes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FCBB83A-8EBD-7546-B109-766A9A5C5731}"/>
                </a:ext>
              </a:extLst>
            </p:cNvPr>
            <p:cNvGrpSpPr/>
            <p:nvPr/>
          </p:nvGrpSpPr>
          <p:grpSpPr>
            <a:xfrm>
              <a:off x="6607101" y="3884023"/>
              <a:ext cx="2377444" cy="986431"/>
              <a:chOff x="5875010" y="2244240"/>
              <a:chExt cx="2377444" cy="1078014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523E8444-DEBF-5D44-874B-90C0A27A01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75010" y="2244240"/>
                <a:ext cx="10659" cy="1078014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2819B16-2011-1D45-832C-00D09298C016}"/>
                  </a:ext>
                </a:extLst>
              </p:cNvPr>
              <p:cNvSpPr txBox="1"/>
              <p:nvPr/>
            </p:nvSpPr>
            <p:spPr>
              <a:xfrm>
                <a:off x="5920974" y="2368868"/>
                <a:ext cx="2331480" cy="504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1000s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categories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       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B155D4-5597-F846-B7EB-3D3377593894}"/>
                </a:ext>
              </a:extLst>
            </p:cNvPr>
            <p:cNvGrpSpPr/>
            <p:nvPr/>
          </p:nvGrpSpPr>
          <p:grpSpPr>
            <a:xfrm>
              <a:off x="4362686" y="4497897"/>
              <a:ext cx="2273816" cy="1040730"/>
              <a:chOff x="1274161" y="4289059"/>
              <a:chExt cx="3927007" cy="1950376"/>
            </a:xfrm>
          </p:grpSpPr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FADA31BA-C437-984E-BA80-31913C4623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930" y="4987767"/>
                <a:ext cx="2135238" cy="1251668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FDC030E-40E7-5547-8818-FBE15DEC41F9}"/>
                  </a:ext>
                </a:extLst>
              </p:cNvPr>
              <p:cNvSpPr txBox="1"/>
              <p:nvPr/>
            </p:nvSpPr>
            <p:spPr>
              <a:xfrm>
                <a:off x="1274161" y="4289059"/>
                <a:ext cx="3162460" cy="15573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10s languages</a:t>
                </a: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FF0AF39-797F-1046-A0C0-1F514F5EE0AB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</p:spTree>
    <p:extLst>
      <p:ext uri="{BB962C8B-B14F-4D97-AF65-F5344CB8AC3E}">
        <p14:creationId xmlns:p14="http://schemas.microsoft.com/office/powerpoint/2010/main" val="26569788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Deliver the Data Business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8B75879-B5D3-014C-86F5-9614F8A1BF39}"/>
              </a:ext>
            </a:extLst>
          </p:cNvPr>
          <p:cNvSpPr/>
          <p:nvPr/>
        </p:nvSpPr>
        <p:spPr>
          <a:xfrm>
            <a:off x="4858461" y="1502229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F8708D-0D66-E241-BFAB-11472DEF646C}"/>
              </a:ext>
            </a:extLst>
          </p:cNvPr>
          <p:cNvSpPr/>
          <p:nvPr/>
        </p:nvSpPr>
        <p:spPr>
          <a:xfrm>
            <a:off x="6100439" y="1500786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0E655-2509-094E-B338-680B4A6887F0}"/>
              </a:ext>
            </a:extLst>
          </p:cNvPr>
          <p:cNvSpPr/>
          <p:nvPr/>
        </p:nvSpPr>
        <p:spPr>
          <a:xfrm>
            <a:off x="7325454" y="1510897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B44A4B-3B88-E642-BF16-5FC6AE950D1E}"/>
              </a:ext>
            </a:extLst>
          </p:cNvPr>
          <p:cNvSpPr/>
          <p:nvPr/>
        </p:nvSpPr>
        <p:spPr>
          <a:xfrm>
            <a:off x="8550469" y="148045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8C6AAF-C9F0-544B-9EBA-C8B3CC1B3FF6}"/>
              </a:ext>
            </a:extLst>
          </p:cNvPr>
          <p:cNvSpPr/>
          <p:nvPr/>
        </p:nvSpPr>
        <p:spPr>
          <a:xfrm>
            <a:off x="9754192" y="1495675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F57990-AF13-D044-8630-B84703AE49F6}"/>
              </a:ext>
            </a:extLst>
          </p:cNvPr>
          <p:cNvSpPr/>
          <p:nvPr/>
        </p:nvSpPr>
        <p:spPr>
          <a:xfrm>
            <a:off x="10957914" y="151964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09F0C7-55AD-4F4F-92C4-6CAE8BD3CF24}"/>
              </a:ext>
            </a:extLst>
          </p:cNvPr>
          <p:cNvSpPr/>
          <p:nvPr/>
        </p:nvSpPr>
        <p:spPr>
          <a:xfrm>
            <a:off x="4482485" y="1804848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EB58A6-7C6F-9E49-A1FC-CF448CF4A67B}"/>
              </a:ext>
            </a:extLst>
          </p:cNvPr>
          <p:cNvSpPr/>
          <p:nvPr/>
        </p:nvSpPr>
        <p:spPr>
          <a:xfrm>
            <a:off x="8134092" y="1804847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5CFB83-FBD6-084F-9FEB-3DFCC9C324A2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5AC634-0E81-684A-9503-939A3B5FF7E4}"/>
              </a:ext>
            </a:extLst>
          </p:cNvPr>
          <p:cNvSpPr txBox="1"/>
          <p:nvPr/>
        </p:nvSpPr>
        <p:spPr>
          <a:xfrm>
            <a:off x="5341649" y="5319586"/>
            <a:ext cx="300116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Scale-up to reduce #models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6DDBBC4-BE03-F445-A508-AFD43CD96CDC}"/>
              </a:ext>
            </a:extLst>
          </p:cNvPr>
          <p:cNvSpPr txBox="1"/>
          <p:nvPr/>
        </p:nvSpPr>
        <p:spPr>
          <a:xfrm>
            <a:off x="8550469" y="5358006"/>
            <a:ext cx="3645069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42093"/>
                </a:solidFill>
              </a:rPr>
              <a:t>Higher yield from multi-modal models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D63C502-3C71-8A46-8A1D-FD6B1BB322AD}"/>
              </a:ext>
            </a:extLst>
          </p:cNvPr>
          <p:cNvGrpSpPr/>
          <p:nvPr/>
        </p:nvGrpSpPr>
        <p:grpSpPr>
          <a:xfrm>
            <a:off x="4362686" y="3884023"/>
            <a:ext cx="4621859" cy="1654604"/>
            <a:chOff x="4362686" y="3884023"/>
            <a:chExt cx="4621859" cy="165460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1DC5BE1-E3C9-4743-9230-25FF7CB4822C}"/>
                </a:ext>
              </a:extLst>
            </p:cNvPr>
            <p:cNvGrpSpPr/>
            <p:nvPr/>
          </p:nvGrpSpPr>
          <p:grpSpPr>
            <a:xfrm>
              <a:off x="6607101" y="4887132"/>
              <a:ext cx="2346228" cy="511605"/>
              <a:chOff x="6570170" y="4155010"/>
              <a:chExt cx="4280898" cy="511605"/>
            </a:xfrm>
          </p:grpSpPr>
          <p:cxnSp>
            <p:nvCxnSpPr>
              <p:cNvPr id="75" name="Straight Arrow Connector 74">
                <a:extLst>
                  <a:ext uri="{FF2B5EF4-FFF2-40B4-BE49-F238E27FC236}">
                    <a16:creationId xmlns:a16="http://schemas.microsoft.com/office/drawing/2014/main" id="{AD433EE0-4B94-CD4B-9E2E-C5DFC603D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0170" y="4155010"/>
                <a:ext cx="3166955" cy="0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19FAE09-7AFB-8E42-988D-8064E82223E7}"/>
                  </a:ext>
                </a:extLst>
              </p:cNvPr>
              <p:cNvSpPr txBox="1"/>
              <p:nvPr/>
            </p:nvSpPr>
            <p:spPr>
              <a:xfrm>
                <a:off x="6570170" y="4204950"/>
                <a:ext cx="428089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100s attributes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93DBC2C-5B7B-2848-9BD4-579C2F49EB29}"/>
                </a:ext>
              </a:extLst>
            </p:cNvPr>
            <p:cNvGrpSpPr/>
            <p:nvPr/>
          </p:nvGrpSpPr>
          <p:grpSpPr>
            <a:xfrm>
              <a:off x="6607101" y="3884023"/>
              <a:ext cx="2377444" cy="986431"/>
              <a:chOff x="5875010" y="2244240"/>
              <a:chExt cx="2377444" cy="1078014"/>
            </a:xfrm>
          </p:grpSpPr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5A497895-9975-A34E-BFC8-90600566CC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75010" y="2244240"/>
                <a:ext cx="10659" cy="1078014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40F519A-6811-AF49-83AA-63B2E098D4D0}"/>
                  </a:ext>
                </a:extLst>
              </p:cNvPr>
              <p:cNvSpPr txBox="1"/>
              <p:nvPr/>
            </p:nvSpPr>
            <p:spPr>
              <a:xfrm>
                <a:off x="5920974" y="2368868"/>
                <a:ext cx="2331480" cy="504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1000s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categories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       </a:t>
                </a: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83E3E2B-094C-6249-8014-403A5FA6C0CE}"/>
                </a:ext>
              </a:extLst>
            </p:cNvPr>
            <p:cNvGrpSpPr/>
            <p:nvPr/>
          </p:nvGrpSpPr>
          <p:grpSpPr>
            <a:xfrm>
              <a:off x="4362686" y="4497897"/>
              <a:ext cx="2273816" cy="1040730"/>
              <a:chOff x="1274161" y="4289059"/>
              <a:chExt cx="3927007" cy="1950376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59DF60BE-C19D-274B-A7C6-45F698976E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930" y="4987767"/>
                <a:ext cx="2135238" cy="1251668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07892C4-F091-264F-9568-8DE06695F4CE}"/>
                  </a:ext>
                </a:extLst>
              </p:cNvPr>
              <p:cNvSpPr txBox="1"/>
              <p:nvPr/>
            </p:nvSpPr>
            <p:spPr>
              <a:xfrm>
                <a:off x="1274161" y="4289059"/>
                <a:ext cx="3162460" cy="15573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10s languages</a:t>
                </a:r>
              </a:p>
            </p:txBody>
          </p:sp>
        </p:grpSp>
      </p:grpSp>
      <p:pic>
        <p:nvPicPr>
          <p:cNvPr id="78" name="Content Placeholder 6">
            <a:extLst>
              <a:ext uri="{FF2B5EF4-FFF2-40B4-BE49-F238E27FC236}">
                <a16:creationId xmlns:a16="http://schemas.microsoft.com/office/drawing/2014/main" id="{ADD77616-3150-1844-9E75-A1E27945C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041743" y="3933148"/>
            <a:ext cx="1429251" cy="1440079"/>
          </a:xfr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CECBBD5E-584B-C942-8D05-EEEB5E2D8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0203" y="4128855"/>
            <a:ext cx="3344164" cy="101868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EB531404-416E-834B-AA02-85927FDA4175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</p:spTree>
    <p:extLst>
      <p:ext uri="{BB962C8B-B14F-4D97-AF65-F5344CB8AC3E}">
        <p14:creationId xmlns:p14="http://schemas.microsoft.com/office/powerpoint/2010/main" val="2132289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450" y="4342948"/>
            <a:ext cx="10638180" cy="1379141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/>
              <a:t>From 0 to 1: High-Quality Data</a:t>
            </a:r>
            <a:endParaRPr lang="en-US" sz="7200" b="1" dirty="0"/>
          </a:p>
        </p:txBody>
      </p:sp>
      <p:pic>
        <p:nvPicPr>
          <p:cNvPr id="1028" name="Picture 4" descr="Why Micro-Influencers Are Seeing Big Growth During Lockdown - [Talking  Influence]">
            <a:extLst>
              <a:ext uri="{FF2B5EF4-FFF2-40B4-BE49-F238E27FC236}">
                <a16:creationId xmlns:a16="http://schemas.microsoft.com/office/drawing/2014/main" id="{23A43B71-8B2A-944B-839C-C5212A24E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12" y="685783"/>
            <a:ext cx="6095276" cy="36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63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From Zero to One: A Core Algorithm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DF8836-3404-A642-A845-A87F68B31CB1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</p:spTree>
    <p:extLst>
      <p:ext uri="{BB962C8B-B14F-4D97-AF65-F5344CB8AC3E}">
        <p14:creationId xmlns:p14="http://schemas.microsoft.com/office/powerpoint/2010/main" val="167415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Product Graph Example for 2 Products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D564DDD-70B7-9440-B436-549CC9EBD8D0}"/>
              </a:ext>
            </a:extLst>
          </p:cNvPr>
          <p:cNvSpPr txBox="1"/>
          <p:nvPr/>
        </p:nvSpPr>
        <p:spPr>
          <a:xfrm>
            <a:off x="4876800" y="6441776"/>
            <a:ext cx="2350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Amazon Confidential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CDAD2AD-FBBD-5A46-90DF-F8E14AEF9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03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440180" y="2505309"/>
            <a:ext cx="9435639" cy="3420541"/>
            <a:chOff x="1440180" y="2505309"/>
            <a:chExt cx="9435639" cy="342054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0180" y="2505309"/>
              <a:ext cx="9435639" cy="342054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1731" y="3126509"/>
              <a:ext cx="1511300" cy="3556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2932" y="3126509"/>
              <a:ext cx="1511300" cy="3556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32932" y="4127719"/>
              <a:ext cx="1511300" cy="355600"/>
            </a:xfrm>
            <a:prstGeom prst="rect">
              <a:avLst/>
            </a:prstGeom>
          </p:spPr>
        </p:pic>
      </p:grpSp>
      <p:sp>
        <p:nvSpPr>
          <p:cNvPr id="15" name="Rounded Rectangle 14"/>
          <p:cNvSpPr/>
          <p:nvPr/>
        </p:nvSpPr>
        <p:spPr>
          <a:xfrm>
            <a:off x="3491345" y="3671455"/>
            <a:ext cx="471055" cy="2355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255817" y="4160045"/>
            <a:ext cx="706583" cy="295564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966997" y="3671455"/>
            <a:ext cx="1011729" cy="235527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45152" y="4680888"/>
            <a:ext cx="644412" cy="265185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896338" y="4667340"/>
            <a:ext cx="548814" cy="19006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896338" y="5322293"/>
            <a:ext cx="548814" cy="2355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366971" y="3078481"/>
            <a:ext cx="4392469" cy="2745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672249" y="4644609"/>
            <a:ext cx="548814" cy="2355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656483" y="5322292"/>
            <a:ext cx="548814" cy="235527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F34C66-D203-B54A-89A3-CA431297A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8DC3EF9F-3FAE-E74A-8461-3F8ED860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OpenTag</a:t>
            </a:r>
            <a:r>
              <a:rPr lang="en-US" dirty="0"/>
              <a:t> Extraction from Product Profiles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F390FA-B53A-0940-A08F-FBB02F81B028}"/>
              </a:ext>
            </a:extLst>
          </p:cNvPr>
          <p:cNvSpPr txBox="1"/>
          <p:nvPr/>
        </p:nvSpPr>
        <p:spPr>
          <a:xfrm>
            <a:off x="2022062" y="6454730"/>
            <a:ext cx="841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Zheng et al., </a:t>
            </a:r>
            <a:r>
              <a:rPr lang="en-US" dirty="0" err="1">
                <a:solidFill>
                  <a:schemeClr val="bg1"/>
                </a:solidFill>
              </a:rPr>
              <a:t>OpenTag</a:t>
            </a:r>
            <a:r>
              <a:rPr lang="en-US" dirty="0">
                <a:solidFill>
                  <a:schemeClr val="bg1"/>
                </a:solidFill>
              </a:rPr>
              <a:t>: Open attribute value extraction from product profiles, KDD 2018.</a:t>
            </a:r>
          </a:p>
        </p:txBody>
      </p:sp>
    </p:spTree>
    <p:extLst>
      <p:ext uri="{BB962C8B-B14F-4D97-AF65-F5344CB8AC3E}">
        <p14:creationId xmlns:p14="http://schemas.microsoft.com/office/powerpoint/2010/main" val="26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1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CD5686-2496-C545-B19C-C52A3D6FB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93D4C3-355E-984D-B5D6-7571C3B18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559" y="1962987"/>
            <a:ext cx="9860121" cy="489501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30AABF3-96A2-874B-969F-E919775D5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OpenTag</a:t>
            </a:r>
            <a:r>
              <a:rPr lang="en-US" dirty="0"/>
              <a:t> Extraction from Product Profiles</a:t>
            </a:r>
          </a:p>
        </p:txBody>
      </p:sp>
    </p:spTree>
    <p:extLst>
      <p:ext uri="{BB962C8B-B14F-4D97-AF65-F5344CB8AC3E}">
        <p14:creationId xmlns:p14="http://schemas.microsoft.com/office/powerpoint/2010/main" val="2127736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D7A332-B16A-7547-A93B-FA7B63DD2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359" y="1872344"/>
            <a:ext cx="5854700" cy="4927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DAB958-2F1B-0249-81EE-6A29A01B28D2}"/>
              </a:ext>
            </a:extLst>
          </p:cNvPr>
          <p:cNvSpPr txBox="1"/>
          <p:nvPr/>
        </p:nvSpPr>
        <p:spPr>
          <a:xfrm>
            <a:off x="3079182" y="4416346"/>
            <a:ext cx="16199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Bi-LSTM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D5402F-9354-7447-877C-97DF17C9C982}"/>
              </a:ext>
            </a:extLst>
          </p:cNvPr>
          <p:cNvSpPr txBox="1"/>
          <p:nvPr/>
        </p:nvSpPr>
        <p:spPr>
          <a:xfrm>
            <a:off x="3079182" y="2938791"/>
            <a:ext cx="160120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Attention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5C1AA7-10BD-1E44-95E7-5A78E67E1C45}"/>
              </a:ext>
            </a:extLst>
          </p:cNvPr>
          <p:cNvSpPr txBox="1"/>
          <p:nvPr/>
        </p:nvSpPr>
        <p:spPr>
          <a:xfrm>
            <a:off x="3285839" y="1994459"/>
            <a:ext cx="13945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CRF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A790B-8995-FD49-8FB3-1D889658E5D8}"/>
              </a:ext>
            </a:extLst>
          </p:cNvPr>
          <p:cNvSpPr txBox="1"/>
          <p:nvPr/>
        </p:nvSpPr>
        <p:spPr>
          <a:xfrm>
            <a:off x="1959430" y="5744403"/>
            <a:ext cx="27396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Word Embedding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A697BD-95C7-C142-A68A-749280E81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519AAB8-46AE-C144-90FF-1FF8E123A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OpenTag</a:t>
            </a:r>
            <a:r>
              <a:rPr lang="en-US" dirty="0"/>
              <a:t> Extraction from Product Profiles</a:t>
            </a:r>
          </a:p>
        </p:txBody>
      </p:sp>
    </p:spTree>
    <p:extLst>
      <p:ext uri="{BB962C8B-B14F-4D97-AF65-F5344CB8AC3E}">
        <p14:creationId xmlns:p14="http://schemas.microsoft.com/office/powerpoint/2010/main" val="1109339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736A50-9F98-A54D-859D-93D08C266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926" y="1802499"/>
            <a:ext cx="10173026" cy="36185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112C97-FDB2-9A4C-BA0E-9E82C280B065}"/>
              </a:ext>
            </a:extLst>
          </p:cNvPr>
          <p:cNvSpPr txBox="1"/>
          <p:nvPr/>
        </p:nvSpPr>
        <p:spPr>
          <a:xfrm>
            <a:off x="8238978" y="1957619"/>
            <a:ext cx="90139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/>
              <a:t>Unknown</a:t>
            </a:r>
            <a:br>
              <a:rPr lang="en-US" sz="1400" b="1" dirty="0"/>
            </a:br>
            <a:r>
              <a:rPr lang="en-US" sz="1400" b="1" dirty="0"/>
              <a:t>values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5EEE04-90A9-2C44-99E8-3FDBEE06DF33}"/>
              </a:ext>
            </a:extLst>
          </p:cNvPr>
          <p:cNvSpPr txBox="1"/>
          <p:nvPr/>
        </p:nvSpPr>
        <p:spPr>
          <a:xfrm>
            <a:off x="9725981" y="1957619"/>
            <a:ext cx="98556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/>
              <a:t>Random</a:t>
            </a:r>
            <a:br>
              <a:rPr lang="en-US" sz="1400" b="1" dirty="0"/>
            </a:br>
            <a:r>
              <a:rPr lang="en-US" sz="1400" b="1" dirty="0"/>
              <a:t>values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5D841FF7-EA41-834C-846D-104265CBA340}"/>
              </a:ext>
            </a:extLst>
          </p:cNvPr>
          <p:cNvSpPr/>
          <p:nvPr/>
        </p:nvSpPr>
        <p:spPr>
          <a:xfrm>
            <a:off x="819693" y="5486231"/>
            <a:ext cx="5646421" cy="898239"/>
          </a:xfrm>
          <a:prstGeom prst="wedgeRectCallout">
            <a:avLst>
              <a:gd name="adj1" fmla="val -16801"/>
              <a:gd name="adj2" fmla="val -1445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BiLSTM+CRF+Attention</a:t>
            </a:r>
            <a:r>
              <a:rPr lang="en-US" sz="2400" dirty="0"/>
              <a:t> obtains best results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DDEB4AF9-4410-2B43-B7BD-F7A12A62C1F3}"/>
              </a:ext>
            </a:extLst>
          </p:cNvPr>
          <p:cNvSpPr/>
          <p:nvPr/>
        </p:nvSpPr>
        <p:spPr>
          <a:xfrm>
            <a:off x="6768736" y="5486229"/>
            <a:ext cx="5249093" cy="898241"/>
          </a:xfrm>
          <a:prstGeom prst="wedgeRectCallout">
            <a:avLst>
              <a:gd name="adj1" fmla="val -31089"/>
              <a:gd name="adj2" fmla="val -1380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Extraction on new values is comparable to already known values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81819C-AC08-E244-9153-057901FB7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9FB0C-5D00-B740-A088-0ABBFB9E95C9}"/>
              </a:ext>
            </a:extLst>
          </p:cNvPr>
          <p:cNvSpPr txBox="1"/>
          <p:nvPr/>
        </p:nvSpPr>
        <p:spPr>
          <a:xfrm>
            <a:off x="2022062" y="6454730"/>
            <a:ext cx="841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Zheng et al., </a:t>
            </a:r>
            <a:r>
              <a:rPr lang="en-US" dirty="0" err="1">
                <a:solidFill>
                  <a:schemeClr val="bg1"/>
                </a:solidFill>
              </a:rPr>
              <a:t>OpenTag</a:t>
            </a:r>
            <a:r>
              <a:rPr lang="en-US" dirty="0">
                <a:solidFill>
                  <a:schemeClr val="bg1"/>
                </a:solidFill>
              </a:rPr>
              <a:t>: Open attribute value extraction from product profiles, KDD 2018.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F424271-EF41-5C48-919C-81FFD2B8F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109436" cy="1450757"/>
          </a:xfrm>
        </p:spPr>
        <p:txBody>
          <a:bodyPr>
            <a:normAutofit/>
          </a:bodyPr>
          <a:lstStyle/>
          <a:p>
            <a:r>
              <a:rPr lang="en-US" dirty="0" err="1"/>
              <a:t>OpenTag</a:t>
            </a:r>
            <a:r>
              <a:rPr lang="en-US" dirty="0"/>
              <a:t> Extraction from Product Profiles</a:t>
            </a:r>
          </a:p>
        </p:txBody>
      </p:sp>
    </p:spTree>
    <p:extLst>
      <p:ext uri="{BB962C8B-B14F-4D97-AF65-F5344CB8AC3E}">
        <p14:creationId xmlns:p14="http://schemas.microsoft.com/office/powerpoint/2010/main" val="122915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 err="1"/>
              <a:t>OpenTag</a:t>
            </a:r>
            <a:r>
              <a:rPr lang="en-US" dirty="0"/>
              <a:t> in Practice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AA5047-E602-1E46-BF74-05101C92E509}"/>
              </a:ext>
            </a:extLst>
          </p:cNvPr>
          <p:cNvSpPr txBox="1"/>
          <p:nvPr/>
        </p:nvSpPr>
        <p:spPr>
          <a:xfrm>
            <a:off x="1249300" y="3698291"/>
            <a:ext cx="2158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Understand domain and attributes, and generate LOTS OF training 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4A7DC-DFF1-EE4D-8776-233AF3B5530B}"/>
              </a:ext>
            </a:extLst>
          </p:cNvPr>
          <p:cNvSpPr txBox="1"/>
          <p:nvPr/>
        </p:nvSpPr>
        <p:spPr>
          <a:xfrm>
            <a:off x="6534552" y="3703832"/>
            <a:ext cx="194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Postprocess extraction results to further improve data quality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8838854" y="3766712"/>
            <a:ext cx="2696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Pre-publish evaluation as gatekeeper to guarantee high quality data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pic>
        <p:nvPicPr>
          <p:cNvPr id="1028" name="Picture 4" descr="Lot of People High Res Stock Images | Shutterstock">
            <a:extLst>
              <a:ext uri="{FF2B5EF4-FFF2-40B4-BE49-F238E27FC236}">
                <a16:creationId xmlns:a16="http://schemas.microsoft.com/office/drawing/2014/main" id="{9D8473FE-41BC-8046-82E7-C08C32291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1396444" y="2286406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D9B460BA-05F5-2C4D-A0CC-1D0519C09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199" y="2457534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E53DFE-0826-1B46-8DE2-56FD13034751}"/>
              </a:ext>
            </a:extLst>
          </p:cNvPr>
          <p:cNvSpPr txBox="1"/>
          <p:nvPr/>
        </p:nvSpPr>
        <p:spPr>
          <a:xfrm>
            <a:off x="3562408" y="2673376"/>
            <a:ext cx="27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and fine-tune models</a:t>
            </a:r>
          </a:p>
        </p:txBody>
      </p:sp>
      <p:pic>
        <p:nvPicPr>
          <p:cNvPr id="46" name="Picture 4" descr="Lot of People High Res Stock Images | Shutterstock">
            <a:extLst>
              <a:ext uri="{FF2B5EF4-FFF2-40B4-BE49-F238E27FC236}">
                <a16:creationId xmlns:a16="http://schemas.microsoft.com/office/drawing/2014/main" id="{074D47EB-722B-394E-AB61-F123B1CAD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9194892" y="2294455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User Phd Group icon PNG, ICO or ICNS | Free vector icons">
            <a:extLst>
              <a:ext uri="{FF2B5EF4-FFF2-40B4-BE49-F238E27FC236}">
                <a16:creationId xmlns:a16="http://schemas.microsoft.com/office/drawing/2014/main" id="{D294A7D5-F612-EB42-B7CF-7922C2289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03" y="1759056"/>
            <a:ext cx="969643" cy="9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309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9750014" cy="1450757"/>
          </a:xfrm>
        </p:spPr>
        <p:txBody>
          <a:bodyPr>
            <a:normAutofit/>
          </a:bodyPr>
          <a:lstStyle/>
          <a:p>
            <a:r>
              <a:rPr lang="en-US" dirty="0"/>
              <a:t>Still the Origin Point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1CAF95-D8B2-4244-8C43-089F7343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170821" y="3616401"/>
              <a:ext cx="32813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Thousands of attributes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3378646" cy="1439664"/>
            <a:chOff x="5885669" y="1882589"/>
            <a:chExt cx="3378646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2229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Millions of categories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402134" y="4987767"/>
            <a:ext cx="4799034" cy="1251668"/>
            <a:chOff x="402134" y="4987767"/>
            <a:chExt cx="4799034" cy="125166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402134" y="5502794"/>
              <a:ext cx="3555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Hundreds of languages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84045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881290"/>
            <a:ext cx="10058400" cy="1379141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/>
              <a:t>From 1 to 1K:</a:t>
            </a:r>
            <a:br>
              <a:rPr lang="en-US" sz="6600" b="1" dirty="0"/>
            </a:br>
            <a:r>
              <a:rPr lang="en-US" sz="6600" b="1" dirty="0"/>
              <a:t>Reducing Modeling Cost</a:t>
            </a:r>
            <a:endParaRPr lang="en-US" sz="7200" b="1" dirty="0"/>
          </a:p>
        </p:txBody>
      </p:sp>
      <p:pic>
        <p:nvPicPr>
          <p:cNvPr id="1028" name="Picture 4" descr="Why Micro-Influencers Are Seeing Big Growth During Lockdown - [Talking  Influence]">
            <a:extLst>
              <a:ext uri="{FF2B5EF4-FFF2-40B4-BE49-F238E27FC236}">
                <a16:creationId xmlns:a16="http://schemas.microsoft.com/office/drawing/2014/main" id="{23A43B71-8B2A-944B-839C-C5212A24E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12" y="685783"/>
            <a:ext cx="6095276" cy="36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468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From 1 to 1K: E2E </a:t>
            </a:r>
            <a:r>
              <a:rPr lang="en-US" dirty="0" err="1"/>
              <a:t>AutoML</a:t>
            </a:r>
            <a:r>
              <a:rPr lang="en-US" dirty="0"/>
              <a:t> Pipeline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BAF6A7-57CF-6A41-BB8A-263D1A7894A0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6B4DDE-B14F-E14C-9299-214AB7EE07DE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2BAA19-6AFD-E847-AC9F-876978F98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286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/>
              <a:t>An End-to-End Pipeline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AA5047-E602-1E46-BF74-05101C92E509}"/>
              </a:ext>
            </a:extLst>
          </p:cNvPr>
          <p:cNvSpPr txBox="1"/>
          <p:nvPr/>
        </p:nvSpPr>
        <p:spPr>
          <a:xfrm>
            <a:off x="1249300" y="3698291"/>
            <a:ext cx="2158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Understand domain and attributes, and generate LOTS OF training 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4A7DC-DFF1-EE4D-8776-233AF3B5530B}"/>
              </a:ext>
            </a:extLst>
          </p:cNvPr>
          <p:cNvSpPr txBox="1"/>
          <p:nvPr/>
        </p:nvSpPr>
        <p:spPr>
          <a:xfrm>
            <a:off x="6534552" y="3703832"/>
            <a:ext cx="194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Postprocess extraction results to further improve data quality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8838854" y="3766712"/>
            <a:ext cx="2696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Pre-publish evaluation as gatekeeper to guarantee high quality data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pic>
        <p:nvPicPr>
          <p:cNvPr id="1028" name="Picture 4" descr="Lot of People High Res Stock Images | Shutterstock">
            <a:extLst>
              <a:ext uri="{FF2B5EF4-FFF2-40B4-BE49-F238E27FC236}">
                <a16:creationId xmlns:a16="http://schemas.microsoft.com/office/drawing/2014/main" id="{9D8473FE-41BC-8046-82E7-C08C32291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1396444" y="2286406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D9B460BA-05F5-2C4D-A0CC-1D0519C09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199" y="2457534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E53DFE-0826-1B46-8DE2-56FD13034751}"/>
              </a:ext>
            </a:extLst>
          </p:cNvPr>
          <p:cNvSpPr txBox="1"/>
          <p:nvPr/>
        </p:nvSpPr>
        <p:spPr>
          <a:xfrm>
            <a:off x="3562408" y="2673376"/>
            <a:ext cx="27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and fine-tune models</a:t>
            </a:r>
          </a:p>
        </p:txBody>
      </p:sp>
      <p:pic>
        <p:nvPicPr>
          <p:cNvPr id="46" name="Picture 4" descr="Lot of People High Res Stock Images | Shutterstock">
            <a:extLst>
              <a:ext uri="{FF2B5EF4-FFF2-40B4-BE49-F238E27FC236}">
                <a16:creationId xmlns:a16="http://schemas.microsoft.com/office/drawing/2014/main" id="{074D47EB-722B-394E-AB61-F123B1CAD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9194892" y="2294455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User Phd Group icon PNG, ICO or ICNS | Free vector icons">
            <a:extLst>
              <a:ext uri="{FF2B5EF4-FFF2-40B4-BE49-F238E27FC236}">
                <a16:creationId xmlns:a16="http://schemas.microsoft.com/office/drawing/2014/main" id="{A47EB9DC-7518-1747-BA0A-54FB38EE7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03" y="1759056"/>
            <a:ext cx="969643" cy="9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4E16FF1-6AA8-CE4A-85C4-E7273B7D4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38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/>
              <a:t>An End-to-End Pipeline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4A7DC-DFF1-EE4D-8776-233AF3B5530B}"/>
              </a:ext>
            </a:extLst>
          </p:cNvPr>
          <p:cNvSpPr txBox="1"/>
          <p:nvPr/>
        </p:nvSpPr>
        <p:spPr>
          <a:xfrm>
            <a:off x="6534552" y="3703832"/>
            <a:ext cx="194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Postprocess extraction results to further improve data quality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8838854" y="3766712"/>
            <a:ext cx="2696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Pre-publish evaluation as gatekeeper to guarantee high quality data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pic>
        <p:nvPicPr>
          <p:cNvPr id="1032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D9B460BA-05F5-2C4D-A0CC-1D0519C09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199" y="2457534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8E53DFE-0826-1B46-8DE2-56FD13034751}"/>
              </a:ext>
            </a:extLst>
          </p:cNvPr>
          <p:cNvSpPr txBox="1"/>
          <p:nvPr/>
        </p:nvSpPr>
        <p:spPr>
          <a:xfrm>
            <a:off x="3562408" y="2673376"/>
            <a:ext cx="27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and fine-tune models</a:t>
            </a:r>
          </a:p>
        </p:txBody>
      </p:sp>
      <p:pic>
        <p:nvPicPr>
          <p:cNvPr id="46" name="Picture 4" descr="Lot of People High Res Stock Images | Shutterstock">
            <a:extLst>
              <a:ext uri="{FF2B5EF4-FFF2-40B4-BE49-F238E27FC236}">
                <a16:creationId xmlns:a16="http://schemas.microsoft.com/office/drawing/2014/main" id="{074D47EB-722B-394E-AB61-F123B1CAD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9194892" y="2294455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788CC15-70F4-A142-8A7C-D6F484BAC3E6}"/>
              </a:ext>
            </a:extLst>
          </p:cNvPr>
          <p:cNvGrpSpPr/>
          <p:nvPr/>
        </p:nvGrpSpPr>
        <p:grpSpPr>
          <a:xfrm>
            <a:off x="1461954" y="3175759"/>
            <a:ext cx="1812982" cy="1212333"/>
            <a:chOff x="4841" y="1613059"/>
            <a:chExt cx="1501014" cy="900608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87E15CD8-EB73-5F4E-B467-363B6B5A13C3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87CF59CB-928E-7347-8682-873FBE47ECDF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Automatic Training </a:t>
              </a:r>
              <a:r>
                <a:rPr lang="en-US" sz="2000" dirty="0"/>
                <a:t>D</a:t>
              </a:r>
              <a:r>
                <a:rPr lang="en-US" sz="2000" kern="1200" dirty="0"/>
                <a:t>ata </a:t>
              </a:r>
              <a:r>
                <a:rPr lang="en-US" sz="2000" dirty="0"/>
                <a:t>G</a:t>
              </a:r>
              <a:r>
                <a:rPr lang="en-US" sz="2000" kern="1200" dirty="0"/>
                <a:t>eneration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A7282A2-2D80-5B4A-A5B4-C38A1BC4BE55}"/>
              </a:ext>
            </a:extLst>
          </p:cNvPr>
          <p:cNvSpPr txBox="1"/>
          <p:nvPr/>
        </p:nvSpPr>
        <p:spPr>
          <a:xfrm>
            <a:off x="1363580" y="4475251"/>
            <a:ext cx="208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Distant supervision,</a:t>
            </a:r>
          </a:p>
          <a:p>
            <a:r>
              <a:rPr lang="en-US" dirty="0"/>
              <a:t>Data programming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446D1A-EED1-C74E-B694-23B05070589A}"/>
              </a:ext>
            </a:extLst>
          </p:cNvPr>
          <p:cNvGrpSpPr/>
          <p:nvPr/>
        </p:nvGrpSpPr>
        <p:grpSpPr>
          <a:xfrm rot="16200000">
            <a:off x="4796673" y="4558928"/>
            <a:ext cx="318215" cy="372251"/>
            <a:chOff x="1655958" y="1877237"/>
            <a:chExt cx="318215" cy="372251"/>
          </a:xfrm>
        </p:grpSpPr>
        <p:sp>
          <p:nvSpPr>
            <p:cNvPr id="47" name="Right Arrow 46">
              <a:extLst>
                <a:ext uri="{FF2B5EF4-FFF2-40B4-BE49-F238E27FC236}">
                  <a16:creationId xmlns:a16="http://schemas.microsoft.com/office/drawing/2014/main" id="{69527686-F493-9348-A5C6-F281CD08C125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ight Arrow 4">
              <a:extLst>
                <a:ext uri="{FF2B5EF4-FFF2-40B4-BE49-F238E27FC236}">
                  <a16:creationId xmlns:a16="http://schemas.microsoft.com/office/drawing/2014/main" id="{106737E6-BD30-A44C-B666-D6C347295B14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pic>
        <p:nvPicPr>
          <p:cNvPr id="49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8B8C6AA5-EFC3-C84F-B6A8-BB753574A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96" y="490416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7575FFF-5845-024E-8347-F673998E7BAF}"/>
              </a:ext>
            </a:extLst>
          </p:cNvPr>
          <p:cNvSpPr txBox="1"/>
          <p:nvPr/>
        </p:nvSpPr>
        <p:spPr>
          <a:xfrm>
            <a:off x="4228821" y="6010392"/>
            <a:ext cx="2084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Benchmarking</a:t>
            </a:r>
          </a:p>
        </p:txBody>
      </p:sp>
      <p:pic>
        <p:nvPicPr>
          <p:cNvPr id="51" name="Picture 2" descr="User Phd Group icon PNG, ICO or ICNS | Free vector icons">
            <a:extLst>
              <a:ext uri="{FF2B5EF4-FFF2-40B4-BE49-F238E27FC236}">
                <a16:creationId xmlns:a16="http://schemas.microsoft.com/office/drawing/2014/main" id="{308C53AB-75BB-6747-99F1-5096B6B99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03" y="1759056"/>
            <a:ext cx="969643" cy="9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038D003-B069-C444-849C-DC31179B33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9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Mission: To answer any question about products and related knowledge in the world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02" y="2697308"/>
            <a:ext cx="5791200" cy="850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273" y="3883348"/>
            <a:ext cx="3904810" cy="2248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023" y="4036799"/>
            <a:ext cx="2709942" cy="2095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F4500-E575-FB40-B96F-EF347AC6C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70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/>
              <a:t>An End-to-End Pipeline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4A7DC-DFF1-EE4D-8776-233AF3B5530B}"/>
              </a:ext>
            </a:extLst>
          </p:cNvPr>
          <p:cNvSpPr txBox="1"/>
          <p:nvPr/>
        </p:nvSpPr>
        <p:spPr>
          <a:xfrm>
            <a:off x="6478171" y="5242570"/>
            <a:ext cx="194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Postprocess extraction results to further improve data quality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8838854" y="3766712"/>
            <a:ext cx="2696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Pre-publish evaluation as gatekeeper to guarantee high quality data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C8E53DFE-0826-1B46-8DE2-56FD13034751}"/>
              </a:ext>
            </a:extLst>
          </p:cNvPr>
          <p:cNvSpPr txBox="1"/>
          <p:nvPr/>
        </p:nvSpPr>
        <p:spPr>
          <a:xfrm>
            <a:off x="3562408" y="2673376"/>
            <a:ext cx="27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and fine-tune models</a:t>
            </a:r>
          </a:p>
        </p:txBody>
      </p:sp>
      <p:pic>
        <p:nvPicPr>
          <p:cNvPr id="46" name="Picture 4" descr="Lot of People High Res Stock Images | Shutterstock">
            <a:extLst>
              <a:ext uri="{FF2B5EF4-FFF2-40B4-BE49-F238E27FC236}">
                <a16:creationId xmlns:a16="http://schemas.microsoft.com/office/drawing/2014/main" id="{074D47EB-722B-394E-AB61-F123B1CAD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08" b="21941"/>
          <a:stretch/>
        </p:blipFill>
        <p:spPr bwMode="auto">
          <a:xfrm>
            <a:off x="9194892" y="2294455"/>
            <a:ext cx="1699682" cy="142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861A4-5869-F943-9CC0-19FD09019A2C}"/>
              </a:ext>
            </a:extLst>
          </p:cNvPr>
          <p:cNvGrpSpPr/>
          <p:nvPr/>
        </p:nvGrpSpPr>
        <p:grpSpPr>
          <a:xfrm>
            <a:off x="1461954" y="3175759"/>
            <a:ext cx="1812982" cy="1212333"/>
            <a:chOff x="4841" y="1613059"/>
            <a:chExt cx="1501014" cy="900608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18315203-F8C9-7A43-9172-5EBD98E54E93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4">
              <a:extLst>
                <a:ext uri="{FF2B5EF4-FFF2-40B4-BE49-F238E27FC236}">
                  <a16:creationId xmlns:a16="http://schemas.microsoft.com/office/drawing/2014/main" id="{9F2A771B-A202-0B46-A2D8-9FFCDDB96AFB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Automatic Training </a:t>
              </a:r>
              <a:r>
                <a:rPr lang="en-US" sz="2000" dirty="0"/>
                <a:t>D</a:t>
              </a:r>
              <a:r>
                <a:rPr lang="en-US" sz="2000" kern="1200" dirty="0"/>
                <a:t>ata </a:t>
              </a:r>
              <a:r>
                <a:rPr lang="en-US" sz="2000" dirty="0"/>
                <a:t>G</a:t>
              </a:r>
              <a:r>
                <a:rPr lang="en-US" sz="2000" kern="1200" dirty="0"/>
                <a:t>eneration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887B626-E402-BF4C-8D25-E1D12992284A}"/>
              </a:ext>
            </a:extLst>
          </p:cNvPr>
          <p:cNvSpPr txBox="1"/>
          <p:nvPr/>
        </p:nvSpPr>
        <p:spPr>
          <a:xfrm>
            <a:off x="1363580" y="4475251"/>
            <a:ext cx="208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Distant supervision,</a:t>
            </a:r>
          </a:p>
          <a:p>
            <a:r>
              <a:rPr lang="en-US" dirty="0"/>
              <a:t>Data programming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523BA9-D481-2E44-9D41-3210A3BDC127}"/>
              </a:ext>
            </a:extLst>
          </p:cNvPr>
          <p:cNvGrpSpPr/>
          <p:nvPr/>
        </p:nvGrpSpPr>
        <p:grpSpPr>
          <a:xfrm>
            <a:off x="6446311" y="3160545"/>
            <a:ext cx="1812982" cy="1212333"/>
            <a:chOff x="4841" y="1613059"/>
            <a:chExt cx="1501014" cy="900608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AE47A351-2D08-1245-9C60-BA9727DA5678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00CDA22B-1017-4648-829B-28C2DC402B32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Deep Learning</a:t>
              </a:r>
              <a:br>
                <a:rPr lang="en-US" sz="2000" kern="1200" dirty="0"/>
              </a:br>
              <a:r>
                <a:rPr lang="en-US" sz="2000" kern="1200" dirty="0"/>
                <a:t>Data Cleaning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FA9F5C-C6D8-8248-9A01-CB429900DF86}"/>
              </a:ext>
            </a:extLst>
          </p:cNvPr>
          <p:cNvGrpSpPr/>
          <p:nvPr/>
        </p:nvGrpSpPr>
        <p:grpSpPr>
          <a:xfrm>
            <a:off x="6769135" y="4417861"/>
            <a:ext cx="1065916" cy="962701"/>
            <a:chOff x="4234232" y="2148308"/>
            <a:chExt cx="1435768" cy="1296739"/>
          </a:xfrm>
        </p:grpSpPr>
        <p:pic>
          <p:nvPicPr>
            <p:cNvPr id="40" name="Picture 6" descr="Coronavirus Covid 19, Avoid Crowded Places, Prevent Health Pictogram,  Silhouette Style Icon Stock Vector - Illustration of prevention, isolated:  180055435">
              <a:extLst>
                <a:ext uri="{FF2B5EF4-FFF2-40B4-BE49-F238E27FC236}">
                  <a16:creationId xmlns:a16="http://schemas.microsoft.com/office/drawing/2014/main" id="{47A10647-27BC-4948-A774-7B49A6E623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3"/>
            <a:stretch/>
          </p:blipFill>
          <p:spPr bwMode="auto">
            <a:xfrm>
              <a:off x="4234232" y="2148308"/>
              <a:ext cx="1435768" cy="1296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B191B30-0607-A044-A582-F2238283327A}"/>
                </a:ext>
              </a:extLst>
            </p:cNvPr>
            <p:cNvSpPr/>
            <p:nvPr/>
          </p:nvSpPr>
          <p:spPr>
            <a:xfrm>
              <a:off x="4234232" y="2148310"/>
              <a:ext cx="387692" cy="322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BF910B8-571F-634D-92B6-5BE1A6B9BF29}"/>
              </a:ext>
            </a:extLst>
          </p:cNvPr>
          <p:cNvGrpSpPr/>
          <p:nvPr/>
        </p:nvGrpSpPr>
        <p:grpSpPr>
          <a:xfrm rot="16200000">
            <a:off x="4796673" y="4558928"/>
            <a:ext cx="318215" cy="372251"/>
            <a:chOff x="1655958" y="1877237"/>
            <a:chExt cx="318215" cy="372251"/>
          </a:xfrm>
        </p:grpSpPr>
        <p:sp>
          <p:nvSpPr>
            <p:cNvPr id="48" name="Right Arrow 47">
              <a:extLst>
                <a:ext uri="{FF2B5EF4-FFF2-40B4-BE49-F238E27FC236}">
                  <a16:creationId xmlns:a16="http://schemas.microsoft.com/office/drawing/2014/main" id="{4D6412AB-B448-504C-B25A-CC698A5BB4F8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ight Arrow 4">
              <a:extLst>
                <a:ext uri="{FF2B5EF4-FFF2-40B4-BE49-F238E27FC236}">
                  <a16:creationId xmlns:a16="http://schemas.microsoft.com/office/drawing/2014/main" id="{DC0C683B-E65D-2F4F-A0A8-E89B3686A4C6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pic>
        <p:nvPicPr>
          <p:cNvPr id="50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876175F8-0527-1B4F-B65C-1E50885C2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96" y="490416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BACA2EE-19B0-A64F-8C4F-53DF233EE2D2}"/>
              </a:ext>
            </a:extLst>
          </p:cNvPr>
          <p:cNvSpPr txBox="1"/>
          <p:nvPr/>
        </p:nvSpPr>
        <p:spPr>
          <a:xfrm>
            <a:off x="4228821" y="6010392"/>
            <a:ext cx="2084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Benchmarking</a:t>
            </a:r>
          </a:p>
        </p:txBody>
      </p:sp>
      <p:pic>
        <p:nvPicPr>
          <p:cNvPr id="52" name="Picture 2" descr="User Phd Group icon PNG, ICO or ICNS | Free vector icons">
            <a:extLst>
              <a:ext uri="{FF2B5EF4-FFF2-40B4-BE49-F238E27FC236}">
                <a16:creationId xmlns:a16="http://schemas.microsoft.com/office/drawing/2014/main" id="{13027A30-7E4B-114C-B51D-EBBE421BC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03" y="1759056"/>
            <a:ext cx="969643" cy="9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6928CFA-2D26-F44F-98ED-F72CDD31B5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05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/>
              <a:t>An End-to-End Pipeline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54A7DC-DFF1-EE4D-8776-233AF3B5530B}"/>
              </a:ext>
            </a:extLst>
          </p:cNvPr>
          <p:cNvSpPr txBox="1"/>
          <p:nvPr/>
        </p:nvSpPr>
        <p:spPr>
          <a:xfrm>
            <a:off x="6478171" y="5242570"/>
            <a:ext cx="1943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Postprocess extraction results to further improve data quality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9018123" y="3766712"/>
            <a:ext cx="2516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Scale-up pre-publish evaluation w. lower labeling needs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C8E53DFE-0826-1B46-8DE2-56FD13034751}"/>
              </a:ext>
            </a:extLst>
          </p:cNvPr>
          <p:cNvSpPr txBox="1"/>
          <p:nvPr/>
        </p:nvSpPr>
        <p:spPr>
          <a:xfrm>
            <a:off x="3562408" y="2673376"/>
            <a:ext cx="2750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Train and fine-tune models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861A4-5869-F943-9CC0-19FD09019A2C}"/>
              </a:ext>
            </a:extLst>
          </p:cNvPr>
          <p:cNvGrpSpPr/>
          <p:nvPr/>
        </p:nvGrpSpPr>
        <p:grpSpPr>
          <a:xfrm>
            <a:off x="1461954" y="3175759"/>
            <a:ext cx="1812982" cy="1212333"/>
            <a:chOff x="4841" y="1613059"/>
            <a:chExt cx="1501014" cy="900608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18315203-F8C9-7A43-9172-5EBD98E54E93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4">
              <a:extLst>
                <a:ext uri="{FF2B5EF4-FFF2-40B4-BE49-F238E27FC236}">
                  <a16:creationId xmlns:a16="http://schemas.microsoft.com/office/drawing/2014/main" id="{9F2A771B-A202-0B46-A2D8-9FFCDDB96AFB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Automatic Training </a:t>
              </a:r>
              <a:r>
                <a:rPr lang="en-US" sz="2000" dirty="0"/>
                <a:t>D</a:t>
              </a:r>
              <a:r>
                <a:rPr lang="en-US" sz="2000" kern="1200" dirty="0"/>
                <a:t>ata </a:t>
              </a:r>
              <a:r>
                <a:rPr lang="en-US" sz="2000" dirty="0"/>
                <a:t>G</a:t>
              </a:r>
              <a:r>
                <a:rPr lang="en-US" sz="2000" kern="1200" dirty="0"/>
                <a:t>eneration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887B626-E402-BF4C-8D25-E1D12992284A}"/>
              </a:ext>
            </a:extLst>
          </p:cNvPr>
          <p:cNvSpPr txBox="1"/>
          <p:nvPr/>
        </p:nvSpPr>
        <p:spPr>
          <a:xfrm>
            <a:off x="1363580" y="4475251"/>
            <a:ext cx="208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Distant supervision,</a:t>
            </a:r>
          </a:p>
          <a:p>
            <a:r>
              <a:rPr lang="en-US" dirty="0"/>
              <a:t>Data programming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523BA9-D481-2E44-9D41-3210A3BDC127}"/>
              </a:ext>
            </a:extLst>
          </p:cNvPr>
          <p:cNvGrpSpPr/>
          <p:nvPr/>
        </p:nvGrpSpPr>
        <p:grpSpPr>
          <a:xfrm>
            <a:off x="6446311" y="3160545"/>
            <a:ext cx="1812982" cy="1212333"/>
            <a:chOff x="4841" y="1613059"/>
            <a:chExt cx="1501014" cy="900608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AE47A351-2D08-1245-9C60-BA9727DA5678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00CDA22B-1017-4648-829B-28C2DC402B32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Deep Learning</a:t>
              </a:r>
              <a:br>
                <a:rPr lang="en-US" sz="2000" kern="1200" dirty="0"/>
              </a:br>
              <a:r>
                <a:rPr lang="en-US" sz="2000" kern="1200" dirty="0"/>
                <a:t>Data Cleaning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9FA9F5C-C6D8-8248-9A01-CB429900DF86}"/>
              </a:ext>
            </a:extLst>
          </p:cNvPr>
          <p:cNvGrpSpPr/>
          <p:nvPr/>
        </p:nvGrpSpPr>
        <p:grpSpPr>
          <a:xfrm>
            <a:off x="6769135" y="4417861"/>
            <a:ext cx="1065916" cy="962701"/>
            <a:chOff x="4234232" y="2148308"/>
            <a:chExt cx="1435768" cy="1296739"/>
          </a:xfrm>
        </p:grpSpPr>
        <p:pic>
          <p:nvPicPr>
            <p:cNvPr id="40" name="Picture 6" descr="Coronavirus Covid 19, Avoid Crowded Places, Prevent Health Pictogram,  Silhouette Style Icon Stock Vector - Illustration of prevention, isolated:  180055435">
              <a:extLst>
                <a:ext uri="{FF2B5EF4-FFF2-40B4-BE49-F238E27FC236}">
                  <a16:creationId xmlns:a16="http://schemas.microsoft.com/office/drawing/2014/main" id="{47A10647-27BC-4948-A774-7B49A6E623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3"/>
            <a:stretch/>
          </p:blipFill>
          <p:spPr bwMode="auto">
            <a:xfrm>
              <a:off x="4234232" y="2148308"/>
              <a:ext cx="1435768" cy="1296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B191B30-0607-A044-A582-F2238283327A}"/>
                </a:ext>
              </a:extLst>
            </p:cNvPr>
            <p:cNvSpPr/>
            <p:nvPr/>
          </p:nvSpPr>
          <p:spPr>
            <a:xfrm>
              <a:off x="4234232" y="2148310"/>
              <a:ext cx="387692" cy="322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7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00847FC8-7CE0-644A-9352-3F8B721EE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106" y="253327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7E1D4E0-D71B-3B43-B3B4-8D653CB13E67}"/>
              </a:ext>
            </a:extLst>
          </p:cNvPr>
          <p:cNvGrpSpPr/>
          <p:nvPr/>
        </p:nvGrpSpPr>
        <p:grpSpPr>
          <a:xfrm rot="16200000">
            <a:off x="4796673" y="4558928"/>
            <a:ext cx="318215" cy="372251"/>
            <a:chOff x="1655958" y="1877237"/>
            <a:chExt cx="318215" cy="372251"/>
          </a:xfrm>
        </p:grpSpPr>
        <p:sp>
          <p:nvSpPr>
            <p:cNvPr id="49" name="Right Arrow 48">
              <a:extLst>
                <a:ext uri="{FF2B5EF4-FFF2-40B4-BE49-F238E27FC236}">
                  <a16:creationId xmlns:a16="http://schemas.microsoft.com/office/drawing/2014/main" id="{F6DEC02B-9156-5445-9C8C-430720B55E0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Right Arrow 4">
              <a:extLst>
                <a:ext uri="{FF2B5EF4-FFF2-40B4-BE49-F238E27FC236}">
                  <a16:creationId xmlns:a16="http://schemas.microsoft.com/office/drawing/2014/main" id="{F4AAFB6B-13CF-5F45-873E-7DBC0F97521B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pic>
        <p:nvPicPr>
          <p:cNvPr id="51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08FA0410-754C-524C-9B7D-06F20DE04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96" y="490416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A7A51A3-8539-2B4D-B179-1D12BCABF01E}"/>
              </a:ext>
            </a:extLst>
          </p:cNvPr>
          <p:cNvSpPr txBox="1"/>
          <p:nvPr/>
        </p:nvSpPr>
        <p:spPr>
          <a:xfrm>
            <a:off x="4228821" y="6010392"/>
            <a:ext cx="2084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Benchmarking</a:t>
            </a:r>
          </a:p>
        </p:txBody>
      </p:sp>
      <p:pic>
        <p:nvPicPr>
          <p:cNvPr id="53" name="Picture 2" descr="User Phd Group icon PNG, ICO or ICNS | Free vector icons">
            <a:extLst>
              <a:ext uri="{FF2B5EF4-FFF2-40B4-BE49-F238E27FC236}">
                <a16:creationId xmlns:a16="http://schemas.microsoft.com/office/drawing/2014/main" id="{2B803AAA-D564-B34B-8C47-9623DF91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803" y="1759056"/>
            <a:ext cx="969643" cy="96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E549C71-94B2-D249-8A32-EDA104E09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434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BAB0DFD-CDB5-5E4E-9B1D-687410F78760}"/>
              </a:ext>
            </a:extLst>
          </p:cNvPr>
          <p:cNvGrpSpPr/>
          <p:nvPr/>
        </p:nvGrpSpPr>
        <p:grpSpPr>
          <a:xfrm>
            <a:off x="3564630" y="3590307"/>
            <a:ext cx="318215" cy="372251"/>
            <a:chOff x="1655958" y="1877237"/>
            <a:chExt cx="318215" cy="372251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0557EDB-7A02-644E-A405-B8FEA8DE34A2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BC3A6904-0A22-5F4F-83C9-567B3307A215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8F207-2E3C-9F4C-8D52-A627C6395CD8}"/>
              </a:ext>
            </a:extLst>
          </p:cNvPr>
          <p:cNvGrpSpPr/>
          <p:nvPr/>
        </p:nvGrpSpPr>
        <p:grpSpPr>
          <a:xfrm>
            <a:off x="6010222" y="3590306"/>
            <a:ext cx="318215" cy="372251"/>
            <a:chOff x="1655958" y="1877237"/>
            <a:chExt cx="318215" cy="372251"/>
          </a:xfrm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164CE2B7-021B-3F44-B2E2-B3C1B74AA2CD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ight Arrow 4">
              <a:extLst>
                <a:ext uri="{FF2B5EF4-FFF2-40B4-BE49-F238E27FC236}">
                  <a16:creationId xmlns:a16="http://schemas.microsoft.com/office/drawing/2014/main" id="{AEC5552B-4F3B-D840-8C4D-08915582B4B7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C50B658-61AD-0047-9535-5533D732BFB5}"/>
              </a:ext>
            </a:extLst>
          </p:cNvPr>
          <p:cNvGrpSpPr/>
          <p:nvPr/>
        </p:nvGrpSpPr>
        <p:grpSpPr>
          <a:xfrm>
            <a:off x="8389966" y="3515856"/>
            <a:ext cx="318215" cy="372251"/>
            <a:chOff x="1655958" y="1877237"/>
            <a:chExt cx="318215" cy="372251"/>
          </a:xfrm>
        </p:grpSpPr>
        <p:sp>
          <p:nvSpPr>
            <p:cNvPr id="30" name="Right Arrow 29">
              <a:extLst>
                <a:ext uri="{FF2B5EF4-FFF2-40B4-BE49-F238E27FC236}">
                  <a16:creationId xmlns:a16="http://schemas.microsoft.com/office/drawing/2014/main" id="{FC3E0D5A-35F7-384B-8CC3-57453495F28A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ight Arrow 4">
              <a:extLst>
                <a:ext uri="{FF2B5EF4-FFF2-40B4-BE49-F238E27FC236}">
                  <a16:creationId xmlns:a16="http://schemas.microsoft.com/office/drawing/2014/main" id="{297F32D5-2042-F14A-9D54-60675EA5677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278D65C5-A507-8847-9B15-6917C217E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36" y="365125"/>
            <a:ext cx="10158663" cy="1325563"/>
          </a:xfrm>
        </p:spPr>
        <p:txBody>
          <a:bodyPr/>
          <a:lstStyle/>
          <a:p>
            <a:r>
              <a:rPr lang="en-US" dirty="0"/>
              <a:t>An End-to-End Pipeline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412736-7CCD-4B48-9612-B94A8846148D}"/>
              </a:ext>
            </a:extLst>
          </p:cNvPr>
          <p:cNvSpPr txBox="1"/>
          <p:nvPr/>
        </p:nvSpPr>
        <p:spPr>
          <a:xfrm>
            <a:off x="9018123" y="3766712"/>
            <a:ext cx="2516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Scale-up pre-publish evaluation w. lower labeling needs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9A7A83-23C4-AC41-86A5-CDF995D9F91D}"/>
              </a:ext>
            </a:extLst>
          </p:cNvPr>
          <p:cNvGrpSpPr/>
          <p:nvPr/>
        </p:nvGrpSpPr>
        <p:grpSpPr>
          <a:xfrm>
            <a:off x="4276530" y="3056617"/>
            <a:ext cx="1420191" cy="1420191"/>
            <a:chOff x="628070" y="761993"/>
            <a:chExt cx="1420191" cy="142019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6AE548B-8FA1-5A41-AF2E-F1D2E10513C3}"/>
                </a:ext>
              </a:extLst>
            </p:cNvPr>
            <p:cNvSpPr/>
            <p:nvPr/>
          </p:nvSpPr>
          <p:spPr>
            <a:xfrm>
              <a:off x="628070" y="761993"/>
              <a:ext cx="1420191" cy="142019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88219611-2ED5-564E-B6AF-294AE4FA729A}"/>
                </a:ext>
              </a:extLst>
            </p:cNvPr>
            <p:cNvSpPr txBox="1"/>
            <p:nvPr/>
          </p:nvSpPr>
          <p:spPr>
            <a:xfrm>
              <a:off x="836052" y="969975"/>
              <a:ext cx="1004227" cy="10042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 err="1"/>
                <a:t>OpenTag</a:t>
              </a:r>
              <a:endParaRPr lang="en-US" sz="2000" kern="12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BD861A4-5869-F943-9CC0-19FD09019A2C}"/>
              </a:ext>
            </a:extLst>
          </p:cNvPr>
          <p:cNvGrpSpPr/>
          <p:nvPr/>
        </p:nvGrpSpPr>
        <p:grpSpPr>
          <a:xfrm>
            <a:off x="1461954" y="3175759"/>
            <a:ext cx="1812982" cy="1212333"/>
            <a:chOff x="4841" y="1613059"/>
            <a:chExt cx="1501014" cy="900608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18315203-F8C9-7A43-9172-5EBD98E54E93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4">
              <a:extLst>
                <a:ext uri="{FF2B5EF4-FFF2-40B4-BE49-F238E27FC236}">
                  <a16:creationId xmlns:a16="http://schemas.microsoft.com/office/drawing/2014/main" id="{9F2A771B-A202-0B46-A2D8-9FFCDDB96AFB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Automatic Training </a:t>
              </a:r>
              <a:r>
                <a:rPr lang="en-US" sz="2000" dirty="0"/>
                <a:t>D</a:t>
              </a:r>
              <a:r>
                <a:rPr lang="en-US" sz="2000" kern="1200" dirty="0"/>
                <a:t>ata </a:t>
              </a:r>
              <a:r>
                <a:rPr lang="en-US" sz="2000" dirty="0"/>
                <a:t>G</a:t>
              </a:r>
              <a:r>
                <a:rPr lang="en-US" sz="2000" kern="1200" dirty="0"/>
                <a:t>eneration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887B626-E402-BF4C-8D25-E1D12992284A}"/>
              </a:ext>
            </a:extLst>
          </p:cNvPr>
          <p:cNvSpPr txBox="1"/>
          <p:nvPr/>
        </p:nvSpPr>
        <p:spPr>
          <a:xfrm>
            <a:off x="1363580" y="4475251"/>
            <a:ext cx="208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Distant supervision,</a:t>
            </a:r>
          </a:p>
          <a:p>
            <a:r>
              <a:rPr lang="en-US" dirty="0"/>
              <a:t>Data programming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523BA9-D481-2E44-9D41-3210A3BDC127}"/>
              </a:ext>
            </a:extLst>
          </p:cNvPr>
          <p:cNvGrpSpPr/>
          <p:nvPr/>
        </p:nvGrpSpPr>
        <p:grpSpPr>
          <a:xfrm>
            <a:off x="6446311" y="3160545"/>
            <a:ext cx="1812982" cy="1212333"/>
            <a:chOff x="4841" y="1613059"/>
            <a:chExt cx="1501014" cy="900608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AE47A351-2D08-1245-9C60-BA9727DA5678}"/>
                </a:ext>
              </a:extLst>
            </p:cNvPr>
            <p:cNvSpPr/>
            <p:nvPr/>
          </p:nvSpPr>
          <p:spPr>
            <a:xfrm>
              <a:off x="4841" y="1613059"/>
              <a:ext cx="1501014" cy="90060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00CDA22B-1017-4648-829B-28C2DC402B32}"/>
                </a:ext>
              </a:extLst>
            </p:cNvPr>
            <p:cNvSpPr txBox="1"/>
            <p:nvPr/>
          </p:nvSpPr>
          <p:spPr>
            <a:xfrm>
              <a:off x="31219" y="1639437"/>
              <a:ext cx="1448258" cy="8478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Deep Learning</a:t>
              </a:r>
              <a:br>
                <a:rPr lang="en-US" sz="2000" kern="1200" dirty="0"/>
              </a:br>
              <a:r>
                <a:rPr lang="en-US" sz="2000" kern="1200" dirty="0"/>
                <a:t>Data Cleaning</a:t>
              </a:r>
            </a:p>
          </p:txBody>
        </p:sp>
      </p:grpSp>
      <p:pic>
        <p:nvPicPr>
          <p:cNvPr id="47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00847FC8-7CE0-644A-9352-3F8B721EE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106" y="253327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ADB26C-35E7-F845-884E-B2A136670EC6}"/>
              </a:ext>
            </a:extLst>
          </p:cNvPr>
          <p:cNvSpPr/>
          <p:nvPr/>
        </p:nvSpPr>
        <p:spPr>
          <a:xfrm>
            <a:off x="1042737" y="2008904"/>
            <a:ext cx="7499684" cy="32368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FCA01D9-FC57-AF4B-8FCD-4C27F92C025B}"/>
              </a:ext>
            </a:extLst>
          </p:cNvPr>
          <p:cNvGrpSpPr/>
          <p:nvPr/>
        </p:nvGrpSpPr>
        <p:grpSpPr>
          <a:xfrm rot="16200000">
            <a:off x="4796673" y="4558928"/>
            <a:ext cx="318215" cy="372251"/>
            <a:chOff x="1655958" y="1877237"/>
            <a:chExt cx="318215" cy="372251"/>
          </a:xfrm>
        </p:grpSpPr>
        <p:sp>
          <p:nvSpPr>
            <p:cNvPr id="48" name="Right Arrow 47">
              <a:extLst>
                <a:ext uri="{FF2B5EF4-FFF2-40B4-BE49-F238E27FC236}">
                  <a16:creationId xmlns:a16="http://schemas.microsoft.com/office/drawing/2014/main" id="{1FE51971-6150-B444-B114-AA6A3485EA89}"/>
                </a:ext>
              </a:extLst>
            </p:cNvPr>
            <p:cNvSpPr/>
            <p:nvPr/>
          </p:nvSpPr>
          <p:spPr>
            <a:xfrm>
              <a:off x="1655958" y="1877237"/>
              <a:ext cx="318215" cy="37225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ight Arrow 4">
              <a:extLst>
                <a:ext uri="{FF2B5EF4-FFF2-40B4-BE49-F238E27FC236}">
                  <a16:creationId xmlns:a16="http://schemas.microsoft.com/office/drawing/2014/main" id="{9E34E7F0-5D2B-804A-86C2-93D135DFF4C3}"/>
                </a:ext>
              </a:extLst>
            </p:cNvPr>
            <p:cNvSpPr txBox="1"/>
            <p:nvPr/>
          </p:nvSpPr>
          <p:spPr>
            <a:xfrm>
              <a:off x="1655958" y="1951687"/>
              <a:ext cx="222751" cy="22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kern="1200"/>
            </a:p>
          </p:txBody>
        </p:sp>
      </p:grpSp>
      <p:pic>
        <p:nvPicPr>
          <p:cNvPr id="50" name="Picture 8" descr="People avatar standing together group silhouette Vector Image">
            <a:extLst>
              <a:ext uri="{FF2B5EF4-FFF2-40B4-BE49-F238E27FC236}">
                <a16:creationId xmlns:a16="http://schemas.microsoft.com/office/drawing/2014/main" id="{C9A41D05-C559-A743-BD51-7F12E0424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696" y="4904161"/>
            <a:ext cx="1262167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A9C23E1-2724-A742-831E-173A20A81E3B}"/>
              </a:ext>
            </a:extLst>
          </p:cNvPr>
          <p:cNvSpPr txBox="1"/>
          <p:nvPr/>
        </p:nvSpPr>
        <p:spPr>
          <a:xfrm>
            <a:off x="4228821" y="6010392"/>
            <a:ext cx="2084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Benchmarking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E12BFB-C85D-B446-8A74-41F581FD7723}"/>
              </a:ext>
            </a:extLst>
          </p:cNvPr>
          <p:cNvSpPr txBox="1"/>
          <p:nvPr/>
        </p:nvSpPr>
        <p:spPr>
          <a:xfrm>
            <a:off x="1195136" y="2259912"/>
            <a:ext cx="1178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AutoML</a:t>
            </a:r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30FF9B-743D-0E48-ABEA-DCB5A5755CC3}"/>
              </a:ext>
            </a:extLst>
          </p:cNvPr>
          <p:cNvGrpSpPr/>
          <p:nvPr/>
        </p:nvGrpSpPr>
        <p:grpSpPr>
          <a:xfrm>
            <a:off x="2344194" y="2177550"/>
            <a:ext cx="1065916" cy="962701"/>
            <a:chOff x="4234232" y="2148308"/>
            <a:chExt cx="1435768" cy="1296739"/>
          </a:xfrm>
        </p:grpSpPr>
        <p:pic>
          <p:nvPicPr>
            <p:cNvPr id="63" name="Picture 6" descr="Coronavirus Covid 19, Avoid Crowded Places, Prevent Health Pictogram,  Silhouette Style Icon Stock Vector - Illustration of prevention, isolated:  180055435">
              <a:extLst>
                <a:ext uri="{FF2B5EF4-FFF2-40B4-BE49-F238E27FC236}">
                  <a16:creationId xmlns:a16="http://schemas.microsoft.com/office/drawing/2014/main" id="{D0172130-A011-4743-AC80-BF84E607624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83"/>
            <a:stretch/>
          </p:blipFill>
          <p:spPr bwMode="auto">
            <a:xfrm>
              <a:off x="4234232" y="2148308"/>
              <a:ext cx="1435768" cy="1296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7BB4E37-ED98-084F-9A48-36407D60CEA1}"/>
                </a:ext>
              </a:extLst>
            </p:cNvPr>
            <p:cNvSpPr/>
            <p:nvPr/>
          </p:nvSpPr>
          <p:spPr>
            <a:xfrm>
              <a:off x="4234232" y="2148310"/>
              <a:ext cx="387692" cy="3221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45C5BE30-4DF4-724D-85EA-7118FE91B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512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3D0741-D6B2-8F4D-86D0-CB8B96AB4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51" y="1848759"/>
            <a:ext cx="7306887" cy="43555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409044-D4BA-1640-93B6-FE0C0C884C1D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915606B-6BDA-8B42-B79C-BDBAC1216935}"/>
              </a:ext>
            </a:extLst>
          </p:cNvPr>
          <p:cNvSpPr/>
          <p:nvPr/>
        </p:nvSpPr>
        <p:spPr>
          <a:xfrm>
            <a:off x="7140631" y="3391591"/>
            <a:ext cx="573578" cy="29094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533709-EFD5-DE40-9F89-66E15AE1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Transformer-Based Anomaly Detection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E69AA2-5E86-EF42-B3DB-1E88775E4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6D8A403-550E-3449-A8F3-558127F6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Transformer-Based Anomaly Detection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3D0741-D6B2-8F4D-86D0-CB8B96AB4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51" y="1848759"/>
            <a:ext cx="7306887" cy="4355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4D756A-4F1B-B748-AD11-AA5090102A62}"/>
              </a:ext>
            </a:extLst>
          </p:cNvPr>
          <p:cNvSpPr/>
          <p:nvPr/>
        </p:nvSpPr>
        <p:spPr>
          <a:xfrm>
            <a:off x="6272421" y="2044930"/>
            <a:ext cx="452575" cy="2599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F94759-C84F-5E4D-8571-C31AEB5CF7C7}"/>
              </a:ext>
            </a:extLst>
          </p:cNvPr>
          <p:cNvSpPr/>
          <p:nvPr/>
        </p:nvSpPr>
        <p:spPr>
          <a:xfrm>
            <a:off x="7041486" y="2044930"/>
            <a:ext cx="1065488" cy="2599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5A038C-11B9-AF4C-A5ED-783ECB771080}"/>
              </a:ext>
            </a:extLst>
          </p:cNvPr>
          <p:cNvSpPr/>
          <p:nvPr/>
        </p:nvSpPr>
        <p:spPr>
          <a:xfrm>
            <a:off x="6267797" y="5086472"/>
            <a:ext cx="1879722" cy="1754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73D56F-69E1-774D-BEF1-E400D8D89D72}"/>
              </a:ext>
            </a:extLst>
          </p:cNvPr>
          <p:cNvSpPr/>
          <p:nvPr/>
        </p:nvSpPr>
        <p:spPr>
          <a:xfrm>
            <a:off x="8682561" y="3045876"/>
            <a:ext cx="2404877" cy="688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Is the flavor “Pink”?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B0E62B81-BB73-D34D-B2D4-8E1D69606CF4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8147519" y="3389944"/>
            <a:ext cx="535042" cy="178427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9659315-51CA-434D-B99B-A3A7C0FB0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7438" y="3045876"/>
            <a:ext cx="685800" cy="685800"/>
          </a:xfrm>
          <a:prstGeom prst="rect">
            <a:avLst/>
          </a:prstGeom>
        </p:spPr>
      </p:pic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35C6EA5B-0518-9A46-9DB8-43E29DF90704}"/>
              </a:ext>
            </a:extLst>
          </p:cNvPr>
          <p:cNvCxnSpPr>
            <a:cxnSpLocks/>
          </p:cNvCxnSpPr>
          <p:nvPr/>
        </p:nvCxnSpPr>
        <p:spPr>
          <a:xfrm>
            <a:off x="8106974" y="2174905"/>
            <a:ext cx="611618" cy="119524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DB00F60-A6AE-A14D-B784-AAC0DB8EFF26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C60DEC-9DF3-2E4B-8A98-23155B63023B}"/>
              </a:ext>
            </a:extLst>
          </p:cNvPr>
          <p:cNvSpPr/>
          <p:nvPr/>
        </p:nvSpPr>
        <p:spPr>
          <a:xfrm>
            <a:off x="7140631" y="3391591"/>
            <a:ext cx="573578" cy="29094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7E7B46-B5F9-E845-8256-AFCBCA37E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403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04123C-FBB3-2543-A866-EDFECE6A3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514" y="1848273"/>
            <a:ext cx="7826189" cy="3913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2075DF-2E93-E34B-A26B-38BD37F3A537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CB5082-8B4E-E049-ABF0-40374B72B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Transformer-Based Anomaly Detection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F02700-02AC-3A4C-9161-2EB3421D7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438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76D4421-7988-D24B-8164-6C619AD6CA1F}"/>
              </a:ext>
            </a:extLst>
          </p:cNvPr>
          <p:cNvSpPr txBox="1"/>
          <p:nvPr/>
        </p:nvSpPr>
        <p:spPr>
          <a:xfrm>
            <a:off x="0" y="6418857"/>
            <a:ext cx="1222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Wang et al., Automatic validation of textual attribute values in eCommerce Catalog by learning with limited labeled data, KDD’20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04123C-FBB3-2543-A866-EDFECE6A3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514" y="1848273"/>
            <a:ext cx="7826189" cy="3913095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B54B557D-3400-7940-B7BD-2F597C7C91CB}"/>
              </a:ext>
            </a:extLst>
          </p:cNvPr>
          <p:cNvSpPr/>
          <p:nvPr/>
        </p:nvSpPr>
        <p:spPr>
          <a:xfrm>
            <a:off x="3051821" y="5092916"/>
            <a:ext cx="6899002" cy="632592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2AAA5B0A-1509-9647-9556-622F4CE669B5}"/>
              </a:ext>
            </a:extLst>
          </p:cNvPr>
          <p:cNvSpPr/>
          <p:nvPr/>
        </p:nvSpPr>
        <p:spPr>
          <a:xfrm>
            <a:off x="6559373" y="5842049"/>
            <a:ext cx="3762531" cy="884419"/>
          </a:xfrm>
          <a:prstGeom prst="wedgeRectCallout">
            <a:avLst>
              <a:gd name="adj1" fmla="val -45192"/>
              <a:gd name="adj2" fmla="val -83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Category as input for model training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FD5295C-13FA-F245-944D-992EEE2FA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Transformer-Based Anomaly Detection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042A7F-A73D-3D44-AB1F-B5A7C4225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71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52269FEF-A748-AE4E-8192-944C6525D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860698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Identify </a:t>
            </a:r>
            <a:r>
              <a:rPr lang="en-US" sz="3200" b="1" dirty="0"/>
              <a:t>1.77MM</a:t>
            </a:r>
            <a:r>
              <a:rPr lang="en-US" sz="3200" dirty="0"/>
              <a:t> incorrect values for Flavor and Scent for Consumables with </a:t>
            </a:r>
            <a:r>
              <a:rPr lang="en-US" sz="3200" b="1" dirty="0"/>
              <a:t>90% precision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6FBC652-3BF0-604C-8843-F2A3F2E2454E}"/>
              </a:ext>
            </a:extLst>
          </p:cNvPr>
          <p:cNvGraphicFramePr>
            <a:graphicFrameLocks noGrp="1"/>
          </p:cNvGraphicFramePr>
          <p:nvPr/>
        </p:nvGraphicFramePr>
        <p:xfrm>
          <a:off x="281354" y="2773203"/>
          <a:ext cx="11633981" cy="4084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3527">
                  <a:extLst>
                    <a:ext uri="{9D8B030D-6E8A-4147-A177-3AD203B41FA5}">
                      <a16:colId xmlns:a16="http://schemas.microsoft.com/office/drawing/2014/main" val="558057466"/>
                    </a:ext>
                  </a:extLst>
                </a:gridCol>
                <a:gridCol w="1113359">
                  <a:extLst>
                    <a:ext uri="{9D8B030D-6E8A-4147-A177-3AD203B41FA5}">
                      <a16:colId xmlns:a16="http://schemas.microsoft.com/office/drawing/2014/main" val="856368295"/>
                    </a:ext>
                  </a:extLst>
                </a:gridCol>
                <a:gridCol w="3137095">
                  <a:extLst>
                    <a:ext uri="{9D8B030D-6E8A-4147-A177-3AD203B41FA5}">
                      <a16:colId xmlns:a16="http://schemas.microsoft.com/office/drawing/2014/main" val="4029787083"/>
                    </a:ext>
                  </a:extLst>
                </a:gridCol>
              </a:tblGrid>
              <a:tr h="5569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Product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Attr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9640801"/>
                  </a:ext>
                </a:extLst>
              </a:tr>
              <a:tr h="4189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Love of Candy Bulk Candy - Pink Mint Chocolate Lentils - 6lb Bag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Pink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6879145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Scott's Cakes Dark Chocolate Fruit &amp; Nut Cream Filling Candies with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Burgandy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Foils in a 1 Pound Snowflake Box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lb. snowflake box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674482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Lucky Baby - Baby Blanket Envelope Swaddle Winter Wrap Coral Fleece Newborn Blanket Sleeper Infant Stroller Wrap Toddlers Baby Sleeping Bag (color 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Flavor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color 1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724670"/>
                  </a:ext>
                </a:extLst>
              </a:tr>
              <a:tr h="556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ASUTRA Himalayan Sea Salt Body Scrub Exfoliator + Body Brush (Vitamin C), 12 oz | Ultra Hydrating, Gentle, Moisturizing | All Natural &amp; Organic Jojoba, Sweet Almond,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Argan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Oils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vitamin c body scrub - 12oz &amp; body brush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390548"/>
                  </a:ext>
                </a:extLst>
              </a:tr>
              <a:tr h="4584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Folgers Simply Smooth Ground Coffee, 2 Count (Medium Roast), 31.1 Ounce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2Packages (Breakfast Blend, 31.1 oz)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6306087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8A813777-8D9F-4C43-A6D5-A2949ABDD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Transformer-Based Anomaly Detection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98C765-2FEA-8D49-8921-BA94527ED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48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432111"/>
            <a:ext cx="10058400" cy="1379141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/>
              <a:t>From 1K to 1M: Scaling Up</a:t>
            </a:r>
            <a:endParaRPr lang="en-US" sz="7200" b="1" dirty="0"/>
          </a:p>
        </p:txBody>
      </p:sp>
      <p:pic>
        <p:nvPicPr>
          <p:cNvPr id="1028" name="Picture 4" descr="Why Micro-Influencers Are Seeing Big Growth During Lockdown - [Talking  Influence]">
            <a:extLst>
              <a:ext uri="{FF2B5EF4-FFF2-40B4-BE49-F238E27FC236}">
                <a16:creationId xmlns:a16="http://schemas.microsoft.com/office/drawing/2014/main" id="{23A43B71-8B2A-944B-839C-C5212A24E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12" y="685783"/>
            <a:ext cx="6095276" cy="36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5166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From 1K to 1M: One Size Fits All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8B75879-B5D3-014C-86F5-9614F8A1BF39}"/>
              </a:ext>
            </a:extLst>
          </p:cNvPr>
          <p:cNvSpPr/>
          <p:nvPr/>
        </p:nvSpPr>
        <p:spPr>
          <a:xfrm>
            <a:off x="4858461" y="1502229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F8708D-0D66-E241-BFAB-11472DEF646C}"/>
              </a:ext>
            </a:extLst>
          </p:cNvPr>
          <p:cNvSpPr/>
          <p:nvPr/>
        </p:nvSpPr>
        <p:spPr>
          <a:xfrm>
            <a:off x="6100439" y="1500786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0E655-2509-094E-B338-680B4A6887F0}"/>
              </a:ext>
            </a:extLst>
          </p:cNvPr>
          <p:cNvSpPr/>
          <p:nvPr/>
        </p:nvSpPr>
        <p:spPr>
          <a:xfrm>
            <a:off x="7325454" y="1510897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09F0C7-55AD-4F4F-92C4-6CAE8BD3CF24}"/>
              </a:ext>
            </a:extLst>
          </p:cNvPr>
          <p:cNvSpPr/>
          <p:nvPr/>
        </p:nvSpPr>
        <p:spPr>
          <a:xfrm>
            <a:off x="4482485" y="1804848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51901C-0096-7F47-8591-FDB88C187D0A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6899DE-B5AD-304F-85B6-37B6ADF9E150}"/>
              </a:ext>
            </a:extLst>
          </p:cNvPr>
          <p:cNvSpPr txBox="1"/>
          <p:nvPr/>
        </p:nvSpPr>
        <p:spPr>
          <a:xfrm>
            <a:off x="5341649" y="5319586"/>
            <a:ext cx="300116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</a:rPr>
              <a:t>Scale-up to reduce #models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F5204C6-299A-7848-A1E2-14EF85E09D09}"/>
              </a:ext>
            </a:extLst>
          </p:cNvPr>
          <p:cNvGrpSpPr/>
          <p:nvPr/>
        </p:nvGrpSpPr>
        <p:grpSpPr>
          <a:xfrm>
            <a:off x="4362686" y="3884023"/>
            <a:ext cx="4621859" cy="1654604"/>
            <a:chOff x="4362686" y="3884023"/>
            <a:chExt cx="4621859" cy="165460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39FC796-0D13-F348-B4EA-DF536F2D7E78}"/>
                </a:ext>
              </a:extLst>
            </p:cNvPr>
            <p:cNvGrpSpPr/>
            <p:nvPr/>
          </p:nvGrpSpPr>
          <p:grpSpPr>
            <a:xfrm>
              <a:off x="6607101" y="4887132"/>
              <a:ext cx="2346228" cy="511605"/>
              <a:chOff x="6570170" y="4155010"/>
              <a:chExt cx="4280898" cy="511605"/>
            </a:xfrm>
          </p:grpSpPr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1BC61A94-F571-0044-A22B-1BA0BA1253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0170" y="4155010"/>
                <a:ext cx="3166955" cy="0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D16B81A-13A8-254A-BE5B-4FD2018DC85F}"/>
                  </a:ext>
                </a:extLst>
              </p:cNvPr>
              <p:cNvSpPr txBox="1"/>
              <p:nvPr/>
            </p:nvSpPr>
            <p:spPr>
              <a:xfrm>
                <a:off x="6570170" y="4204950"/>
                <a:ext cx="428089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100s attributes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FCBB83A-8EBD-7546-B109-766A9A5C5731}"/>
                </a:ext>
              </a:extLst>
            </p:cNvPr>
            <p:cNvGrpSpPr/>
            <p:nvPr/>
          </p:nvGrpSpPr>
          <p:grpSpPr>
            <a:xfrm>
              <a:off x="6607101" y="3884023"/>
              <a:ext cx="2377444" cy="986431"/>
              <a:chOff x="5875010" y="2244240"/>
              <a:chExt cx="2377444" cy="1078014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523E8444-DEBF-5D44-874B-90C0A27A01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75010" y="2244240"/>
                <a:ext cx="10659" cy="1078014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2819B16-2011-1D45-832C-00D09298C016}"/>
                  </a:ext>
                </a:extLst>
              </p:cNvPr>
              <p:cNvSpPr txBox="1"/>
              <p:nvPr/>
            </p:nvSpPr>
            <p:spPr>
              <a:xfrm>
                <a:off x="5920974" y="2368868"/>
                <a:ext cx="2331480" cy="504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1000s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categories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       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B155D4-5597-F846-B7EB-3D3377593894}"/>
                </a:ext>
              </a:extLst>
            </p:cNvPr>
            <p:cNvGrpSpPr/>
            <p:nvPr/>
          </p:nvGrpSpPr>
          <p:grpSpPr>
            <a:xfrm>
              <a:off x="4362686" y="4497897"/>
              <a:ext cx="2273816" cy="1040730"/>
              <a:chOff x="1274161" y="4289059"/>
              <a:chExt cx="3927007" cy="1950376"/>
            </a:xfrm>
          </p:grpSpPr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FADA31BA-C437-984E-BA80-31913C4623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930" y="4987767"/>
                <a:ext cx="2135238" cy="1251668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FDC030E-40E7-5547-8818-FBE15DEC41F9}"/>
                  </a:ext>
                </a:extLst>
              </p:cNvPr>
              <p:cNvSpPr txBox="1"/>
              <p:nvPr/>
            </p:nvSpPr>
            <p:spPr>
              <a:xfrm>
                <a:off x="1274161" y="4289059"/>
                <a:ext cx="3162460" cy="15573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10s languages</a:t>
                </a: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FF0AF39-797F-1046-A0C0-1F514F5EE0AB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C8AA8E2-74E6-0B47-8946-BB8E34681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D152169-FC45-CD42-A4DC-82CF3AE47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9" y="1798962"/>
            <a:ext cx="6464205" cy="45175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286603"/>
            <a:ext cx="1089054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I: Providing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9E8B4F-27E8-644B-B220-1A032C4C303B}"/>
              </a:ext>
            </a:extLst>
          </p:cNvPr>
          <p:cNvSpPr/>
          <p:nvPr/>
        </p:nvSpPr>
        <p:spPr>
          <a:xfrm>
            <a:off x="6480660" y="1831562"/>
            <a:ext cx="2918833" cy="2552179"/>
          </a:xfrm>
          <a:prstGeom prst="rect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72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9750014" cy="1450757"/>
          </a:xfrm>
        </p:spPr>
        <p:txBody>
          <a:bodyPr>
            <a:normAutofit/>
          </a:bodyPr>
          <a:lstStyle/>
          <a:p>
            <a:r>
              <a:rPr lang="en-US" dirty="0"/>
              <a:t>Scale up for Millions of Categories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1CAF95-D8B2-4244-8C43-089F7343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170821" y="3616401"/>
              <a:ext cx="32813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Thousands of attributes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3378646" cy="1439664"/>
            <a:chOff x="5885669" y="1882589"/>
            <a:chExt cx="3378646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solidFill>
                <a:srgbClr val="FF9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2229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categories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402134" y="4987767"/>
            <a:ext cx="4799034" cy="1251668"/>
            <a:chOff x="402134" y="4987767"/>
            <a:chExt cx="4799034" cy="125166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402134" y="5502794"/>
              <a:ext cx="3555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Hundreds of languages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29674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>
            <a:extLst>
              <a:ext uri="{FF2B5EF4-FFF2-40B4-BE49-F238E27FC236}">
                <a16:creationId xmlns:a16="http://schemas.microsoft.com/office/drawing/2014/main" id="{B86FFBC0-765D-154E-910B-DA9588B3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458EBF-0EDE-BA4B-8600-820E04F322FB}"/>
              </a:ext>
            </a:extLst>
          </p:cNvPr>
          <p:cNvGrpSpPr/>
          <p:nvPr/>
        </p:nvGrpSpPr>
        <p:grpSpPr>
          <a:xfrm>
            <a:off x="663997" y="2300360"/>
            <a:ext cx="3487479" cy="1943698"/>
            <a:chOff x="663997" y="1843152"/>
            <a:chExt cx="3487479" cy="19436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CBFDEDD-7147-FA4F-BB8E-427D04133C05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4C41007-7959-6240-A32C-5A224A3C2AEB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975FBB9-C7C4-1243-8389-665C8E879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4950A0-850C-8D4F-BB0F-194F769FF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2E1F10-812D-3142-A476-51E1C6492873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63041B-4122-3C49-B990-19195ECD44B9}"/>
              </a:ext>
            </a:extLst>
          </p:cNvPr>
          <p:cNvGrpSpPr/>
          <p:nvPr/>
        </p:nvGrpSpPr>
        <p:grpSpPr>
          <a:xfrm>
            <a:off x="4381107" y="2300360"/>
            <a:ext cx="3487479" cy="1943698"/>
            <a:chOff x="4381107" y="1843152"/>
            <a:chExt cx="3487479" cy="194369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88A258-AD1D-B946-8DF3-E727C6D6C462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F43EC5-1020-9042-957D-30D32EDC3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371A5DE-02F4-A442-AF57-F84109BA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646DE40-252A-0F40-A054-B2112798229A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71639F-93CD-6745-AB9F-EBDF1EC475FF}"/>
              </a:ext>
            </a:extLst>
          </p:cNvPr>
          <p:cNvGrpSpPr/>
          <p:nvPr/>
        </p:nvGrpSpPr>
        <p:grpSpPr>
          <a:xfrm>
            <a:off x="8098217" y="2300360"/>
            <a:ext cx="3487479" cy="1943698"/>
            <a:chOff x="8098217" y="1843152"/>
            <a:chExt cx="3487479" cy="19436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D9267B-F561-C640-ADAF-C538E7C81A21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CD4C3B-BC1B-B540-9B48-99EB2F87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C2E9E33-8EF5-524C-9DC9-04B59C4F5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79769B-DD05-9A44-9AB4-C5D544E98576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BB2AEE1B-1485-894B-AC6A-86B2837715AE}"/>
              </a:ext>
            </a:extLst>
          </p:cNvPr>
          <p:cNvSpPr/>
          <p:nvPr/>
        </p:nvSpPr>
        <p:spPr>
          <a:xfrm>
            <a:off x="2209322" y="1802042"/>
            <a:ext cx="772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u="sng" dirty="0"/>
              <a:t>Option 1. Train a single model?</a:t>
            </a:r>
            <a:r>
              <a:rPr lang="en-US" dirty="0"/>
              <a:t>  </a:t>
            </a:r>
            <a:r>
              <a:rPr lang="en-US" i="1" dirty="0"/>
              <a:t>Train/Test Distribution shift -&gt; Invalid predictions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C61F74-FCC1-5C46-820D-E36F52767CEB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F2A3D9E-9FEE-3341-91AE-71BF845F81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976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E458EBF-0EDE-BA4B-8600-820E04F322FB}"/>
              </a:ext>
            </a:extLst>
          </p:cNvPr>
          <p:cNvGrpSpPr/>
          <p:nvPr/>
        </p:nvGrpSpPr>
        <p:grpSpPr>
          <a:xfrm>
            <a:off x="663997" y="2300360"/>
            <a:ext cx="3487479" cy="1943698"/>
            <a:chOff x="663997" y="1843152"/>
            <a:chExt cx="3487479" cy="19436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CBFDEDD-7147-FA4F-BB8E-427D04133C05}"/>
                </a:ext>
              </a:extLst>
            </p:cNvPr>
            <p:cNvGrpSpPr/>
            <p:nvPr/>
          </p:nvGrpSpPr>
          <p:grpSpPr>
            <a:xfrm>
              <a:off x="663997" y="1843152"/>
              <a:ext cx="3487479" cy="1943698"/>
              <a:chOff x="3902149" y="1838030"/>
              <a:chExt cx="3487479" cy="1943698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4C41007-7959-6240-A32C-5A224A3C2AEB}"/>
                  </a:ext>
                </a:extLst>
              </p:cNvPr>
              <p:cNvSpPr/>
              <p:nvPr/>
            </p:nvSpPr>
            <p:spPr>
              <a:xfrm>
                <a:off x="3902149" y="1838030"/>
                <a:ext cx="3487479" cy="194369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975FBB9-C7C4-1243-8389-665C8E879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9477" y="1871408"/>
                <a:ext cx="1822683" cy="1186493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4950A0-850C-8D4F-BB0F-194F769FF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5087" y="3137815"/>
              <a:ext cx="2990850" cy="57424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02E1F10-812D-3142-A476-51E1C6492873}"/>
                </a:ext>
              </a:extLst>
            </p:cNvPr>
            <p:cNvSpPr/>
            <p:nvPr/>
          </p:nvSpPr>
          <p:spPr>
            <a:xfrm>
              <a:off x="3297541" y="3096401"/>
              <a:ext cx="572710" cy="220662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63041B-4122-3C49-B990-19195ECD44B9}"/>
              </a:ext>
            </a:extLst>
          </p:cNvPr>
          <p:cNvGrpSpPr/>
          <p:nvPr/>
        </p:nvGrpSpPr>
        <p:grpSpPr>
          <a:xfrm>
            <a:off x="4381107" y="2300360"/>
            <a:ext cx="3487479" cy="1943698"/>
            <a:chOff x="4381107" y="1843152"/>
            <a:chExt cx="3487479" cy="194369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88A258-AD1D-B946-8DF3-E727C6D6C462}"/>
                </a:ext>
              </a:extLst>
            </p:cNvPr>
            <p:cNvSpPr/>
            <p:nvPr/>
          </p:nvSpPr>
          <p:spPr>
            <a:xfrm>
              <a:off x="438110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F43EC5-1020-9042-957D-30D32EDC3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0297" y="1875051"/>
              <a:ext cx="1441190" cy="139961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371A5DE-02F4-A442-AF57-F84109BA2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50729" y="3317063"/>
              <a:ext cx="3135276" cy="3949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646DE40-252A-0F40-A054-B2112798229A}"/>
                </a:ext>
              </a:extLst>
            </p:cNvPr>
            <p:cNvSpPr/>
            <p:nvPr/>
          </p:nvSpPr>
          <p:spPr>
            <a:xfrm>
              <a:off x="4483830" y="3528792"/>
              <a:ext cx="1502299" cy="195159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71639F-93CD-6745-AB9F-EBDF1EC475FF}"/>
              </a:ext>
            </a:extLst>
          </p:cNvPr>
          <p:cNvGrpSpPr/>
          <p:nvPr/>
        </p:nvGrpSpPr>
        <p:grpSpPr>
          <a:xfrm>
            <a:off x="8098217" y="2300360"/>
            <a:ext cx="3487479" cy="1943698"/>
            <a:chOff x="8098217" y="1843152"/>
            <a:chExt cx="3487479" cy="194369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D9267B-F561-C640-ADAF-C538E7C81A21}"/>
                </a:ext>
              </a:extLst>
            </p:cNvPr>
            <p:cNvSpPr/>
            <p:nvPr/>
          </p:nvSpPr>
          <p:spPr>
            <a:xfrm>
              <a:off x="8098217" y="1843152"/>
              <a:ext cx="3487479" cy="19436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CD4C3B-BC1B-B540-9B48-99EB2F87A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9466220" y="1883181"/>
              <a:ext cx="751472" cy="130455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C2E9E33-8EF5-524C-9DC9-04B59C4F5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61840" y="3187737"/>
              <a:ext cx="2560231" cy="536214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79769B-DD05-9A44-9AB4-C5D544E98576}"/>
                </a:ext>
              </a:extLst>
            </p:cNvPr>
            <p:cNvSpPr/>
            <p:nvPr/>
          </p:nvSpPr>
          <p:spPr>
            <a:xfrm>
              <a:off x="9995040" y="3348622"/>
              <a:ext cx="656508" cy="201436"/>
            </a:xfrm>
            <a:prstGeom prst="rect">
              <a:avLst/>
            </a:prstGeom>
            <a:solidFill>
              <a:srgbClr val="FFFF00">
                <a:alpha val="50196"/>
              </a:srgb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9113B148-B00B-ED4B-A5C0-31960210EAFA}"/>
              </a:ext>
            </a:extLst>
          </p:cNvPr>
          <p:cNvSpPr/>
          <p:nvPr/>
        </p:nvSpPr>
        <p:spPr>
          <a:xfrm>
            <a:off x="1547955" y="4796499"/>
            <a:ext cx="4093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Store/orchestrate 100K+ </a:t>
            </a:r>
            <a:r>
              <a:rPr lang="en-US" dirty="0" err="1"/>
              <a:t>OpenTag</a:t>
            </a:r>
            <a:r>
              <a:rPr lang="en-US" dirty="0"/>
              <a:t> models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743E5F9-3DE3-B246-8FC0-CC0DB714E6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5259" y="5188868"/>
            <a:ext cx="5607820" cy="114084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B2AEE1B-1485-894B-AC6A-86B2837715AE}"/>
              </a:ext>
            </a:extLst>
          </p:cNvPr>
          <p:cNvSpPr/>
          <p:nvPr/>
        </p:nvSpPr>
        <p:spPr>
          <a:xfrm>
            <a:off x="2209322" y="1802042"/>
            <a:ext cx="7723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u="sng" dirty="0"/>
              <a:t>Option 1. Train a single model?</a:t>
            </a:r>
            <a:r>
              <a:rPr lang="en-US" dirty="0"/>
              <a:t>  </a:t>
            </a:r>
            <a:r>
              <a:rPr lang="en-US" i="1" dirty="0"/>
              <a:t>Train/Test Distribution shift -&gt; Invalid predictions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1F7C23A-37D3-DD4C-A025-DE2323DD0794}"/>
              </a:ext>
            </a:extLst>
          </p:cNvPr>
          <p:cNvSpPr/>
          <p:nvPr/>
        </p:nvSpPr>
        <p:spPr>
          <a:xfrm>
            <a:off x="3354636" y="4410434"/>
            <a:ext cx="5527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/>
              <a:t>Option 2. Train a model for each category?</a:t>
            </a:r>
          </a:p>
          <a:p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508325-78B3-444C-A4A6-84C9B0CF00EB}"/>
              </a:ext>
            </a:extLst>
          </p:cNvPr>
          <p:cNvSpPr/>
          <p:nvPr/>
        </p:nvSpPr>
        <p:spPr>
          <a:xfrm>
            <a:off x="6988327" y="5143265"/>
            <a:ext cx="1773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Most categories are very sparse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66E4518-918A-4949-963B-6E7BFEEA41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7922" y="4727428"/>
            <a:ext cx="2459851" cy="1596631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98C57BA5-DF66-494B-BFF0-AB806DCF36F4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2AD821FC-C904-D043-B787-9A5E78966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8CC4B38-B215-E749-9D7A-89B85E4DB8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899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54A0B1-D7BE-474A-B260-5FE556129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AA0CBB-10FA-1044-BFDC-D966B7AD424E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12345B-EFEB-834E-BF85-8B6BFF551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E39F1D-D071-324D-A366-49A0B1B5C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340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E71385-8908-D144-A8FD-651955AD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0BE06253-701D-4A4A-8E85-086964B1E244}"/>
              </a:ext>
            </a:extLst>
          </p:cNvPr>
          <p:cNvSpPr/>
          <p:nvPr/>
        </p:nvSpPr>
        <p:spPr>
          <a:xfrm>
            <a:off x="3264040" y="3644802"/>
            <a:ext cx="5156753" cy="1265184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F0D2F5-6CB7-C74D-9A18-B268876259B8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A535A-0B07-FB45-8FB1-4715B29E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B1103C-5D6D-164A-93DB-A283EA597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340A316-FD84-C846-90E0-7DDE66D9F2EE}"/>
              </a:ext>
            </a:extLst>
          </p:cNvPr>
          <p:cNvSpPr/>
          <p:nvPr/>
        </p:nvSpPr>
        <p:spPr>
          <a:xfrm>
            <a:off x="8264622" y="5030133"/>
            <a:ext cx="3762531" cy="884419"/>
          </a:xfrm>
          <a:prstGeom prst="wedgeRectCallout">
            <a:avLst>
              <a:gd name="adj1" fmla="val -45192"/>
              <a:gd name="adj2" fmla="val -83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Attention conditioned on category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2035278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E71385-8908-D144-A8FD-651955AD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66" y="1787752"/>
            <a:ext cx="8642754" cy="4480521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0BE06253-701D-4A4A-8E85-086964B1E244}"/>
              </a:ext>
            </a:extLst>
          </p:cNvPr>
          <p:cNvSpPr/>
          <p:nvPr/>
        </p:nvSpPr>
        <p:spPr>
          <a:xfrm>
            <a:off x="3264040" y="3644802"/>
            <a:ext cx="5156753" cy="1265184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F2334059-BE41-0444-9B89-6E30F508AA8B}"/>
              </a:ext>
            </a:extLst>
          </p:cNvPr>
          <p:cNvSpPr/>
          <p:nvPr/>
        </p:nvSpPr>
        <p:spPr>
          <a:xfrm>
            <a:off x="5233370" y="1787751"/>
            <a:ext cx="3250018" cy="3124499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21A421-4047-B342-ACB1-BF986916A130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B7171C-F797-4A4F-B3C1-996C25A2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9E3139-53E9-AC49-A48D-078FD0F86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C9766D01-C098-B749-B7CD-1A4DA9138721}"/>
              </a:ext>
            </a:extLst>
          </p:cNvPr>
          <p:cNvSpPr/>
          <p:nvPr/>
        </p:nvSpPr>
        <p:spPr>
          <a:xfrm>
            <a:off x="8264622" y="5030133"/>
            <a:ext cx="3762531" cy="884419"/>
          </a:xfrm>
          <a:prstGeom prst="wedgeRectCallout">
            <a:avLst>
              <a:gd name="adj1" fmla="val -45192"/>
              <a:gd name="adj2" fmla="val -8326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Attention conditioned on category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8270791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5FA3B4-00E1-AF4B-86F5-66D082118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2045181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Train one model on 4K categories, and improve state-of-the-art by 10.4% in F1, and by 11.7% in coverage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D9B145-8272-6641-B32E-7349ED0DF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" y="3302344"/>
            <a:ext cx="12136811" cy="19331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281D213-EB42-0B44-B38B-ABFD49E09AED}"/>
              </a:ext>
            </a:extLst>
          </p:cNvPr>
          <p:cNvSpPr/>
          <p:nvPr/>
        </p:nvSpPr>
        <p:spPr>
          <a:xfrm>
            <a:off x="4691625" y="3692726"/>
            <a:ext cx="1649213" cy="268883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8313D-EA2F-A34A-A850-DECA7DE21A6B}"/>
              </a:ext>
            </a:extLst>
          </p:cNvPr>
          <p:cNvSpPr/>
          <p:nvPr/>
        </p:nvSpPr>
        <p:spPr>
          <a:xfrm>
            <a:off x="3389979" y="3950505"/>
            <a:ext cx="1167031" cy="325898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CDC126-71C0-AB42-9260-59E30B808EEE}"/>
              </a:ext>
            </a:extLst>
          </p:cNvPr>
          <p:cNvSpPr/>
          <p:nvPr/>
        </p:nvSpPr>
        <p:spPr>
          <a:xfrm>
            <a:off x="5655395" y="4197062"/>
            <a:ext cx="550533" cy="334173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D6C43D-3F7F-A247-AA49-B38D5BEB4BCA}"/>
              </a:ext>
            </a:extLst>
          </p:cNvPr>
          <p:cNvSpPr/>
          <p:nvPr/>
        </p:nvSpPr>
        <p:spPr>
          <a:xfrm>
            <a:off x="4470096" y="4485764"/>
            <a:ext cx="639914" cy="328650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9A12A0-8A41-434D-919E-7B7918A167C6}"/>
              </a:ext>
            </a:extLst>
          </p:cNvPr>
          <p:cNvSpPr/>
          <p:nvPr/>
        </p:nvSpPr>
        <p:spPr>
          <a:xfrm>
            <a:off x="7112499" y="4794381"/>
            <a:ext cx="639914" cy="328650"/>
          </a:xfrm>
          <a:prstGeom prst="rect">
            <a:avLst/>
          </a:prstGeom>
          <a:solidFill>
            <a:schemeClr val="accent2">
              <a:lumMod val="60000"/>
              <a:lumOff val="4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Karamanolakis</a:t>
            </a:r>
            <a:r>
              <a:rPr lang="en-US" dirty="0">
                <a:solidFill>
                  <a:schemeClr val="bg1"/>
                </a:solidFill>
              </a:rPr>
              <a:t> et al., </a:t>
            </a:r>
            <a:r>
              <a:rPr lang="en-US" dirty="0" err="1">
                <a:solidFill>
                  <a:schemeClr val="bg1"/>
                </a:solidFill>
              </a:rPr>
              <a:t>TXtract</a:t>
            </a:r>
            <a:r>
              <a:rPr lang="en-US" dirty="0">
                <a:solidFill>
                  <a:schemeClr val="bg1"/>
                </a:solidFill>
              </a:rPr>
              <a:t>: Taxonomy-aware knowledge extraction for thousands of product categories, ACL 2020.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I: Millions of Categories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B6436A6-68DB-7E4A-A77A-14503B0A0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271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286603"/>
            <a:ext cx="9750014" cy="1450757"/>
          </a:xfrm>
        </p:spPr>
        <p:txBody>
          <a:bodyPr>
            <a:normAutofit/>
          </a:bodyPr>
          <a:lstStyle/>
          <a:p>
            <a:r>
              <a:rPr lang="en-US" dirty="0"/>
              <a:t>Scale up for Thousands of Attributes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1CAF95-D8B2-4244-8C43-089F73433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F411FC-D659-CF4B-948C-9144B553E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168" y="3322253"/>
            <a:ext cx="1369002" cy="16655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7931630-D6E5-3F4B-9B4C-DDDB5219283E}"/>
              </a:ext>
            </a:extLst>
          </p:cNvPr>
          <p:cNvGrpSpPr/>
          <p:nvPr/>
        </p:nvGrpSpPr>
        <p:grpSpPr>
          <a:xfrm>
            <a:off x="6570170" y="3616401"/>
            <a:ext cx="3881990" cy="538609"/>
            <a:chOff x="6570170" y="3616401"/>
            <a:chExt cx="3881990" cy="538609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E1F91E4-513D-1D49-8894-F0223A1485F1}"/>
                </a:ext>
              </a:extLst>
            </p:cNvPr>
            <p:cNvCxnSpPr>
              <a:stCxn id="4" idx="3"/>
            </p:cNvCxnSpPr>
            <p:nvPr/>
          </p:nvCxnSpPr>
          <p:spPr>
            <a:xfrm>
              <a:off x="6570170" y="4155010"/>
              <a:ext cx="3687535" cy="0"/>
            </a:xfrm>
            <a:prstGeom prst="straightConnector1">
              <a:avLst/>
            </a:prstGeom>
            <a:ln w="57150">
              <a:solidFill>
                <a:srgbClr val="FF9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6FF124-4151-0247-94AB-F22EDD56F8E4}"/>
                </a:ext>
              </a:extLst>
            </p:cNvPr>
            <p:cNvSpPr txBox="1"/>
            <p:nvPr/>
          </p:nvSpPr>
          <p:spPr>
            <a:xfrm>
              <a:off x="7170821" y="3616401"/>
              <a:ext cx="32813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Thousands of attributes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4B867-C49E-BD49-A0C2-C7D17D504D2D}"/>
              </a:ext>
            </a:extLst>
          </p:cNvPr>
          <p:cNvGrpSpPr/>
          <p:nvPr/>
        </p:nvGrpSpPr>
        <p:grpSpPr>
          <a:xfrm>
            <a:off x="5885669" y="1882589"/>
            <a:ext cx="3378646" cy="1439664"/>
            <a:chOff x="5885669" y="1882589"/>
            <a:chExt cx="3378646" cy="143966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3BE379-3B5D-AA4F-A03F-7572E3EAC337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 flipV="1">
              <a:off x="5885669" y="1882589"/>
              <a:ext cx="0" cy="1439664"/>
            </a:xfrm>
            <a:prstGeom prst="straightConnector1">
              <a:avLst/>
            </a:prstGeom>
            <a:ln w="57150">
              <a:solidFill>
                <a:srgbClr val="FF9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2256CD9-8080-9D4D-87AD-8D92E82F533E}"/>
                </a:ext>
              </a:extLst>
            </p:cNvPr>
            <p:cNvSpPr txBox="1"/>
            <p:nvPr/>
          </p:nvSpPr>
          <p:spPr>
            <a:xfrm>
              <a:off x="6041331" y="1930063"/>
              <a:ext cx="32229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Millions of categories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1C4F67-43AB-1848-BD5D-CB6038B8B210}"/>
              </a:ext>
            </a:extLst>
          </p:cNvPr>
          <p:cNvGrpSpPr/>
          <p:nvPr/>
        </p:nvGrpSpPr>
        <p:grpSpPr>
          <a:xfrm>
            <a:off x="402134" y="4987767"/>
            <a:ext cx="4799034" cy="1251668"/>
            <a:chOff x="402134" y="4987767"/>
            <a:chExt cx="4799034" cy="1251668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7BD7F82-71B0-9441-9B75-1AA90853EF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5930" y="4987767"/>
              <a:ext cx="2135238" cy="1251668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A3F29B-6365-104A-9B56-80F16F7DBEF4}"/>
                </a:ext>
              </a:extLst>
            </p:cNvPr>
            <p:cNvSpPr txBox="1"/>
            <p:nvPr/>
          </p:nvSpPr>
          <p:spPr>
            <a:xfrm>
              <a:off x="402134" y="5502794"/>
              <a:ext cx="35559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>
                      <a:lumMod val="75000"/>
                    </a:schemeClr>
                  </a:solidFill>
                </a:rPr>
                <a:t>Hundreds of languages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71136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4A62BB-5721-0543-8F02-D907D512C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022" y="1783574"/>
            <a:ext cx="6636959" cy="45450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05946E-4B82-AF45-BAA8-105D5CFE5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945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1F8710-A583-4B45-BB1D-70F13FE38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6544"/>
            <a:ext cx="12192000" cy="41961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3F0C3A-05CC-534E-9E66-C1CEA60C1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39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286603"/>
            <a:ext cx="1089054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II: Providing Choices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8C9A29-681A-2E40-8B76-038FB45B6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767" y="1787733"/>
            <a:ext cx="2614191" cy="45205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5FC35F-6940-4E4A-81A7-7AA8806065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068"/>
          <a:stretch/>
        </p:blipFill>
        <p:spPr>
          <a:xfrm>
            <a:off x="5961720" y="1798961"/>
            <a:ext cx="2639876" cy="45093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C20F0B-8305-1142-A9A7-9EC573148E60}"/>
              </a:ext>
            </a:extLst>
          </p:cNvPr>
          <p:cNvSpPr/>
          <p:nvPr/>
        </p:nvSpPr>
        <p:spPr>
          <a:xfrm>
            <a:off x="3268408" y="3967435"/>
            <a:ext cx="2466710" cy="1518966"/>
          </a:xfrm>
          <a:prstGeom prst="rect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B995B-7F5C-B045-8FC2-9741477F5F9F}"/>
              </a:ext>
            </a:extLst>
          </p:cNvPr>
          <p:cNvSpPr/>
          <p:nvPr/>
        </p:nvSpPr>
        <p:spPr>
          <a:xfrm>
            <a:off x="5995251" y="3987524"/>
            <a:ext cx="2505012" cy="1930473"/>
          </a:xfrm>
          <a:prstGeom prst="rect">
            <a:avLst/>
          </a:prstGeom>
          <a:noFill/>
          <a:ln w="38100">
            <a:solidFill>
              <a:srgbClr val="FF9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875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24CE0E-54D3-3D41-BF7D-E4BDE95A3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537" y="1756109"/>
            <a:ext cx="8113248" cy="44146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9309F6-E6FE-7F4D-A4E5-204B8DEE7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246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73812C-D3BC-184B-990F-573634560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78" y="1948258"/>
            <a:ext cx="9336505" cy="4243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456109-69B6-8B4E-AFED-1371E9C98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167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099CA2-B6C2-EB41-BF86-52EA1AF5F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937" y="1961246"/>
            <a:ext cx="9192126" cy="40242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946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FD7BEB2-5ED9-D240-8FC7-6596B5A0C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1932887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Train one model for 32 attributes, obtaining higher quality than single-attribute models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50B3D1-5DCB-064E-A0B0-76C87084E4DA}"/>
              </a:ext>
            </a:extLst>
          </p:cNvPr>
          <p:cNvSpPr/>
          <p:nvPr/>
        </p:nvSpPr>
        <p:spPr>
          <a:xfrm>
            <a:off x="657864" y="6445249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Yan et al., </a:t>
            </a:r>
            <a:r>
              <a:rPr lang="en-US" dirty="0" err="1">
                <a:solidFill>
                  <a:schemeClr val="bg1"/>
                </a:solidFill>
              </a:rPr>
              <a:t>AdaTag</a:t>
            </a:r>
            <a:r>
              <a:rPr lang="en-US" dirty="0">
                <a:solidFill>
                  <a:schemeClr val="bg1"/>
                </a:solidFill>
              </a:rPr>
              <a:t>: Multi-Attribute Value Extraction from Product Profiles with Adaptive Decoding, ACL 2021.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Scale-up II: Thousands of Attributes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0A0D65-8E7D-D948-956C-A421CDC63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155" y="2833496"/>
            <a:ext cx="6071937" cy="3490103"/>
          </a:xfrm>
          <a:prstGeom prst="rect">
            <a:avLst/>
          </a:prstGeom>
        </p:spPr>
      </p:pic>
      <p:sp>
        <p:nvSpPr>
          <p:cNvPr id="2" name="Rectangular Callout 1">
            <a:extLst>
              <a:ext uri="{FF2B5EF4-FFF2-40B4-BE49-F238E27FC236}">
                <a16:creationId xmlns:a16="http://schemas.microsoft.com/office/drawing/2014/main" id="{A1B431B6-E795-D74B-B241-296F341CEC85}"/>
              </a:ext>
            </a:extLst>
          </p:cNvPr>
          <p:cNvSpPr/>
          <p:nvPr/>
        </p:nvSpPr>
        <p:spPr>
          <a:xfrm>
            <a:off x="7990406" y="5310738"/>
            <a:ext cx="3501189" cy="794084"/>
          </a:xfrm>
          <a:prstGeom prst="wedgeRectCallout">
            <a:avLst>
              <a:gd name="adj1" fmla="val -71692"/>
              <a:gd name="adj2" fmla="val 51894"/>
            </a:avLst>
          </a:prstGeom>
          <a:solidFill>
            <a:srgbClr val="00B0F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One model for multiple attributes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AF1A793F-EDD7-D44F-9EC7-324415C739B9}"/>
              </a:ext>
            </a:extLst>
          </p:cNvPr>
          <p:cNvSpPr/>
          <p:nvPr/>
        </p:nvSpPr>
        <p:spPr>
          <a:xfrm>
            <a:off x="7990406" y="3127007"/>
            <a:ext cx="3501189" cy="794084"/>
          </a:xfrm>
          <a:prstGeom prst="wedgeRectCallout">
            <a:avLst>
              <a:gd name="adj1" fmla="val -67568"/>
              <a:gd name="adj2" fmla="val -4167"/>
            </a:avLst>
          </a:prstGeom>
          <a:solidFill>
            <a:srgbClr val="00B0F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Higher F1 than one model per attribute</a:t>
            </a:r>
          </a:p>
        </p:txBody>
      </p:sp>
    </p:spTree>
    <p:extLst>
      <p:ext uri="{BB962C8B-B14F-4D97-AF65-F5344CB8AC3E}">
        <p14:creationId xmlns:p14="http://schemas.microsoft.com/office/powerpoint/2010/main" val="27029111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569" y="4865248"/>
            <a:ext cx="10058400" cy="1379141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/>
              <a:t>From 1M to 1B: </a:t>
            </a:r>
            <a:br>
              <a:rPr lang="en-US" sz="6600" b="1" dirty="0"/>
            </a:br>
            <a:r>
              <a:rPr lang="en-US" sz="6600" b="1" dirty="0"/>
              <a:t>Increasing the Yield </a:t>
            </a:r>
            <a:endParaRPr lang="en-US" sz="7200" b="1" dirty="0"/>
          </a:p>
        </p:txBody>
      </p:sp>
      <p:pic>
        <p:nvPicPr>
          <p:cNvPr id="1028" name="Picture 4" descr="Why Micro-Influencers Are Seeing Big Growth During Lockdown - [Talking  Influence]">
            <a:extLst>
              <a:ext uri="{FF2B5EF4-FFF2-40B4-BE49-F238E27FC236}">
                <a16:creationId xmlns:a16="http://schemas.microsoft.com/office/drawing/2014/main" id="{23A43B71-8B2A-944B-839C-C5212A24E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012" y="685783"/>
            <a:ext cx="6095276" cy="365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1862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From 1M to 1B: Multi-Modal Extraction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061" y="225680"/>
            <a:ext cx="1408891" cy="774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A35A45-7949-D943-8876-CE5D48D727ED}"/>
              </a:ext>
            </a:extLst>
          </p:cNvPr>
          <p:cNvSpPr/>
          <p:nvPr/>
        </p:nvSpPr>
        <p:spPr>
          <a:xfrm>
            <a:off x="-59686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518C59-BF08-B04F-978D-E0E11DBE1126}"/>
              </a:ext>
            </a:extLst>
          </p:cNvPr>
          <p:cNvSpPr/>
          <p:nvPr/>
        </p:nvSpPr>
        <p:spPr>
          <a:xfrm>
            <a:off x="11217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8E8C28-5AFB-4048-A74D-E89D0608B7BB}"/>
              </a:ext>
            </a:extLst>
          </p:cNvPr>
          <p:cNvSpPr/>
          <p:nvPr/>
        </p:nvSpPr>
        <p:spPr>
          <a:xfrm>
            <a:off x="2365384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6511CEB-0B79-144A-8522-3D4B5E0731F1}"/>
              </a:ext>
            </a:extLst>
          </p:cNvPr>
          <p:cNvSpPr/>
          <p:nvPr/>
        </p:nvSpPr>
        <p:spPr>
          <a:xfrm>
            <a:off x="3598859" y="1510898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8B75879-B5D3-014C-86F5-9614F8A1BF39}"/>
              </a:ext>
            </a:extLst>
          </p:cNvPr>
          <p:cNvSpPr/>
          <p:nvPr/>
        </p:nvSpPr>
        <p:spPr>
          <a:xfrm>
            <a:off x="4858461" y="1502229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4F8708D-0D66-E241-BFAB-11472DEF646C}"/>
              </a:ext>
            </a:extLst>
          </p:cNvPr>
          <p:cNvSpPr/>
          <p:nvPr/>
        </p:nvSpPr>
        <p:spPr>
          <a:xfrm>
            <a:off x="6100439" y="1500786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A0E655-2509-094E-B338-680B4A6887F0}"/>
              </a:ext>
            </a:extLst>
          </p:cNvPr>
          <p:cNvSpPr/>
          <p:nvPr/>
        </p:nvSpPr>
        <p:spPr>
          <a:xfrm>
            <a:off x="7325454" y="1510897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B44A4B-3B88-E642-BF16-5FC6AE950D1E}"/>
              </a:ext>
            </a:extLst>
          </p:cNvPr>
          <p:cNvSpPr/>
          <p:nvPr/>
        </p:nvSpPr>
        <p:spPr>
          <a:xfrm>
            <a:off x="8550469" y="148045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8C6AAF-C9F0-544B-9EBA-C8B3CC1B3FF6}"/>
              </a:ext>
            </a:extLst>
          </p:cNvPr>
          <p:cNvSpPr/>
          <p:nvPr/>
        </p:nvSpPr>
        <p:spPr>
          <a:xfrm>
            <a:off x="9754192" y="1495675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F57990-AF13-D044-8630-B84703AE49F6}"/>
              </a:ext>
            </a:extLst>
          </p:cNvPr>
          <p:cNvSpPr/>
          <p:nvPr/>
        </p:nvSpPr>
        <p:spPr>
          <a:xfrm>
            <a:off x="10957914" y="1519644"/>
            <a:ext cx="122501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762D11-B094-2840-9A9B-B2ADC057C79B}"/>
              </a:ext>
            </a:extLst>
          </p:cNvPr>
          <p:cNvSpPr/>
          <p:nvPr/>
        </p:nvSpPr>
        <p:spPr>
          <a:xfrm>
            <a:off x="775038" y="1878871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09F0C7-55AD-4F4F-92C4-6CAE8BD3CF24}"/>
              </a:ext>
            </a:extLst>
          </p:cNvPr>
          <p:cNvSpPr/>
          <p:nvPr/>
        </p:nvSpPr>
        <p:spPr>
          <a:xfrm>
            <a:off x="4482485" y="1804848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EB58A6-7C6F-9E49-A1FC-CF448CF4A67B}"/>
              </a:ext>
            </a:extLst>
          </p:cNvPr>
          <p:cNvSpPr/>
          <p:nvPr/>
        </p:nvSpPr>
        <p:spPr>
          <a:xfrm>
            <a:off x="8134092" y="1804847"/>
            <a:ext cx="71365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,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5CFB83-FBD6-084F-9FEB-3DFCC9C324A2}"/>
              </a:ext>
            </a:extLst>
          </p:cNvPr>
          <p:cNvSpPr txBox="1"/>
          <p:nvPr/>
        </p:nvSpPr>
        <p:spPr>
          <a:xfrm>
            <a:off x="0" y="4334701"/>
            <a:ext cx="1697323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009051"/>
                </a:solidFill>
              </a:rPr>
              <a:t>High 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precision</a:t>
            </a:r>
          </a:p>
          <a:p>
            <a:pPr algn="ctr"/>
            <a:r>
              <a:rPr lang="en-US" sz="3200" dirty="0">
                <a:solidFill>
                  <a:srgbClr val="009051"/>
                </a:solidFill>
              </a:rPr>
              <a:t>models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5AC634-0E81-684A-9503-939A3B5FF7E4}"/>
              </a:ext>
            </a:extLst>
          </p:cNvPr>
          <p:cNvSpPr txBox="1"/>
          <p:nvPr/>
        </p:nvSpPr>
        <p:spPr>
          <a:xfrm>
            <a:off x="5341649" y="5319586"/>
            <a:ext cx="3001162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Scale-up to reduce #models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6DDBBC4-BE03-F445-A508-AFD43CD96CDC}"/>
              </a:ext>
            </a:extLst>
          </p:cNvPr>
          <p:cNvSpPr txBox="1"/>
          <p:nvPr/>
        </p:nvSpPr>
        <p:spPr>
          <a:xfrm>
            <a:off x="8550469" y="5358006"/>
            <a:ext cx="3645069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42093"/>
                </a:solidFill>
              </a:rPr>
              <a:t>Higher yield from multi-modal models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D63C502-3C71-8A46-8A1D-FD6B1BB322AD}"/>
              </a:ext>
            </a:extLst>
          </p:cNvPr>
          <p:cNvGrpSpPr/>
          <p:nvPr/>
        </p:nvGrpSpPr>
        <p:grpSpPr>
          <a:xfrm>
            <a:off x="4362686" y="3884023"/>
            <a:ext cx="4621859" cy="1654604"/>
            <a:chOff x="4362686" y="3884023"/>
            <a:chExt cx="4621859" cy="165460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1DC5BE1-E3C9-4743-9230-25FF7CB4822C}"/>
                </a:ext>
              </a:extLst>
            </p:cNvPr>
            <p:cNvGrpSpPr/>
            <p:nvPr/>
          </p:nvGrpSpPr>
          <p:grpSpPr>
            <a:xfrm>
              <a:off x="6607101" y="4887132"/>
              <a:ext cx="2346228" cy="511605"/>
              <a:chOff x="6570170" y="4155010"/>
              <a:chExt cx="4280898" cy="511605"/>
            </a:xfrm>
          </p:grpSpPr>
          <p:cxnSp>
            <p:nvCxnSpPr>
              <p:cNvPr id="75" name="Straight Arrow Connector 74">
                <a:extLst>
                  <a:ext uri="{FF2B5EF4-FFF2-40B4-BE49-F238E27FC236}">
                    <a16:creationId xmlns:a16="http://schemas.microsoft.com/office/drawing/2014/main" id="{AD433EE0-4B94-CD4B-9E2E-C5DFC603D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0170" y="4155010"/>
                <a:ext cx="3166955" cy="0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119FAE09-7AFB-8E42-988D-8064E82223E7}"/>
                  </a:ext>
                </a:extLst>
              </p:cNvPr>
              <p:cNvSpPr txBox="1"/>
              <p:nvPr/>
            </p:nvSpPr>
            <p:spPr>
              <a:xfrm>
                <a:off x="6570170" y="4204950"/>
                <a:ext cx="428089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100s attributes</a:t>
                </a:r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93DBC2C-5B7B-2848-9BD4-579C2F49EB29}"/>
                </a:ext>
              </a:extLst>
            </p:cNvPr>
            <p:cNvGrpSpPr/>
            <p:nvPr/>
          </p:nvGrpSpPr>
          <p:grpSpPr>
            <a:xfrm>
              <a:off x="6607101" y="3884023"/>
              <a:ext cx="2377444" cy="986431"/>
              <a:chOff x="5875010" y="2244240"/>
              <a:chExt cx="2377444" cy="1078014"/>
            </a:xfrm>
          </p:grpSpPr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5A497895-9975-A34E-BFC8-90600566CC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875010" y="2244240"/>
                <a:ext cx="10659" cy="1078014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440F519A-6811-AF49-83AA-63B2E098D4D0}"/>
                  </a:ext>
                </a:extLst>
              </p:cNvPr>
              <p:cNvSpPr txBox="1"/>
              <p:nvPr/>
            </p:nvSpPr>
            <p:spPr>
              <a:xfrm>
                <a:off x="5920974" y="2368868"/>
                <a:ext cx="2331480" cy="504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1000s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</a:t>
                </a:r>
                <a:r>
                  <a:rPr lang="en-US" sz="2400" dirty="0">
                    <a:solidFill>
                      <a:srgbClr val="0070C0"/>
                    </a:solidFill>
                  </a:rPr>
                  <a:t>categories</a:t>
                </a:r>
                <a:r>
                  <a:rPr lang="en-US" sz="2400" b="1" dirty="0">
                    <a:solidFill>
                      <a:srgbClr val="0070C0"/>
                    </a:solidFill>
                  </a:rPr>
                  <a:t>        </a:t>
                </a: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83E3E2B-094C-6249-8014-403A5FA6C0CE}"/>
                </a:ext>
              </a:extLst>
            </p:cNvPr>
            <p:cNvGrpSpPr/>
            <p:nvPr/>
          </p:nvGrpSpPr>
          <p:grpSpPr>
            <a:xfrm>
              <a:off x="4362686" y="4497897"/>
              <a:ext cx="2273816" cy="1040730"/>
              <a:chOff x="1274161" y="4289059"/>
              <a:chExt cx="3927007" cy="1950376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59DF60BE-C19D-274B-A7C6-45F698976E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5930" y="4987767"/>
                <a:ext cx="2135238" cy="1251668"/>
              </a:xfrm>
              <a:prstGeom prst="straightConnector1">
                <a:avLst/>
              </a:prstGeom>
              <a:ln w="57150">
                <a:solidFill>
                  <a:schemeClr val="bg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07892C4-F091-264F-9568-8DE06695F4CE}"/>
                  </a:ext>
                </a:extLst>
              </p:cNvPr>
              <p:cNvSpPr txBox="1"/>
              <p:nvPr/>
            </p:nvSpPr>
            <p:spPr>
              <a:xfrm>
                <a:off x="1274161" y="4289059"/>
                <a:ext cx="3162460" cy="15573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70C0"/>
                    </a:solidFill>
                  </a:rPr>
                  <a:t>10s languages</a:t>
                </a:r>
              </a:p>
            </p:txBody>
          </p:sp>
        </p:grpSp>
      </p:grpSp>
      <p:pic>
        <p:nvPicPr>
          <p:cNvPr id="78" name="Content Placeholder 6">
            <a:extLst>
              <a:ext uri="{FF2B5EF4-FFF2-40B4-BE49-F238E27FC236}">
                <a16:creationId xmlns:a16="http://schemas.microsoft.com/office/drawing/2014/main" id="{ADD77616-3150-1844-9E75-A1E27945C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041743" y="3933148"/>
            <a:ext cx="1429251" cy="1440079"/>
          </a:xfr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CECBBD5E-584B-C942-8D05-EEEB5E2D86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0203" y="4128855"/>
            <a:ext cx="3344164" cy="101868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EB531404-416E-834B-AA02-85927FDA4175}"/>
              </a:ext>
            </a:extLst>
          </p:cNvPr>
          <p:cNvSpPr txBox="1"/>
          <p:nvPr/>
        </p:nvSpPr>
        <p:spPr>
          <a:xfrm>
            <a:off x="1723140" y="4334701"/>
            <a:ext cx="2613729" cy="20621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F0"/>
                </a:solidFill>
              </a:rPr>
              <a:t>E2E pipeline 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+ </a:t>
            </a:r>
            <a:r>
              <a:rPr lang="en-US" sz="3200" dirty="0" err="1">
                <a:solidFill>
                  <a:srgbClr val="00B0F0"/>
                </a:solidFill>
              </a:rPr>
              <a:t>AutoML</a:t>
            </a:r>
            <a:br>
              <a:rPr lang="en-US" sz="3200" dirty="0">
                <a:solidFill>
                  <a:srgbClr val="00B0F0"/>
                </a:solidFill>
              </a:rPr>
            </a:br>
            <a:r>
              <a:rPr lang="en-US" sz="3200" dirty="0">
                <a:solidFill>
                  <a:srgbClr val="00B0F0"/>
                </a:solidFill>
              </a:rPr>
              <a:t>to reduce modeling cost 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5ADF567-7570-264B-8E51-05C5A00F3292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24152408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Signals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A92889-660F-0645-BF2A-BED4C4E1F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62" y="1776543"/>
            <a:ext cx="11416486" cy="45119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E01B2E-AB5A-D846-BE2F-B95420EFFACC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32591520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614406-6307-A541-A76E-F67E3CF00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4" y="1798962"/>
            <a:ext cx="10928350" cy="45054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DE847A-7A71-2F46-B538-48E7B06859C8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6018234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614406-6307-A541-A76E-F67E3CF00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4" y="1798962"/>
            <a:ext cx="10928350" cy="4505445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92193B1E-2434-4345-B167-66730A860DF8}"/>
              </a:ext>
            </a:extLst>
          </p:cNvPr>
          <p:cNvSpPr/>
          <p:nvPr/>
        </p:nvSpPr>
        <p:spPr>
          <a:xfrm>
            <a:off x="428631" y="2622825"/>
            <a:ext cx="6571524" cy="1196139"/>
          </a:xfrm>
          <a:prstGeom prst="fram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9C7ACA-525B-3047-B39B-28F2BC2B7860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25513483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614406-6307-A541-A76E-F67E3CF00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4" y="1798962"/>
            <a:ext cx="10928350" cy="4505445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92193B1E-2434-4345-B167-66730A860DF8}"/>
              </a:ext>
            </a:extLst>
          </p:cNvPr>
          <p:cNvSpPr/>
          <p:nvPr/>
        </p:nvSpPr>
        <p:spPr>
          <a:xfrm>
            <a:off x="397895" y="3560277"/>
            <a:ext cx="6571524" cy="2805732"/>
          </a:xfrm>
          <a:prstGeom prst="frame">
            <a:avLst>
              <a:gd name="adj1" fmla="val 702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6D2933-99AB-B041-AB9A-0E56B9608CC4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306312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286603"/>
            <a:ext cx="1089054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III: Improving 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8C1977-8F5F-FE45-9708-841CF9CB2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662" y="2149397"/>
            <a:ext cx="8759884" cy="354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141DC7-78F4-D243-B967-C87E2EB17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670" y="2646315"/>
            <a:ext cx="90170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103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614406-6307-A541-A76E-F67E3CF00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4" y="1798962"/>
            <a:ext cx="10928350" cy="4505445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92193B1E-2434-4345-B167-66730A860DF8}"/>
              </a:ext>
            </a:extLst>
          </p:cNvPr>
          <p:cNvSpPr/>
          <p:nvPr/>
        </p:nvSpPr>
        <p:spPr>
          <a:xfrm>
            <a:off x="6761950" y="1798962"/>
            <a:ext cx="2750884" cy="2457993"/>
          </a:xfrm>
          <a:prstGeom prst="frame">
            <a:avLst>
              <a:gd name="adj1" fmla="val 702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E87D2D-B98E-BE4E-8CC5-261C289C9E39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35985692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8614406-6307-A541-A76E-F67E3CF00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4" y="1798962"/>
            <a:ext cx="10928350" cy="4505445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92193B1E-2434-4345-B167-66730A860DF8}"/>
              </a:ext>
            </a:extLst>
          </p:cNvPr>
          <p:cNvSpPr/>
          <p:nvPr/>
        </p:nvSpPr>
        <p:spPr>
          <a:xfrm>
            <a:off x="7461197" y="3972645"/>
            <a:ext cx="4095590" cy="2331762"/>
          </a:xfrm>
          <a:prstGeom prst="frame">
            <a:avLst>
              <a:gd name="adj1" fmla="val 702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2AC852-C4F1-A64A-9775-8F5B017C62D2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</p:spTree>
    <p:extLst>
      <p:ext uri="{BB962C8B-B14F-4D97-AF65-F5344CB8AC3E}">
        <p14:creationId xmlns:p14="http://schemas.microsoft.com/office/powerpoint/2010/main" val="34212954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679DF20-F39B-2643-AFE8-419AF8892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841" y="2045181"/>
            <a:ext cx="9978140" cy="4458015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Improve over </a:t>
            </a:r>
            <a:r>
              <a:rPr lang="en-US" sz="3200" dirty="0" err="1"/>
              <a:t>OpenTag</a:t>
            </a:r>
            <a:r>
              <a:rPr lang="en-US" sz="3200" dirty="0"/>
              <a:t> (text-only) by 11% on F-measure</a:t>
            </a:r>
          </a:p>
          <a:p>
            <a:pPr marL="0" indent="0" fontAlgn="base"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Multi-Modal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CC41B6-6882-C94B-89B0-9586234B19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560" y="2751221"/>
            <a:ext cx="6998018" cy="34390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4608513-F64A-4D43-B1ED-D9DAC909BD86}"/>
              </a:ext>
            </a:extLst>
          </p:cNvPr>
          <p:cNvSpPr/>
          <p:nvPr/>
        </p:nvSpPr>
        <p:spPr>
          <a:xfrm>
            <a:off x="1075002" y="6444226"/>
            <a:ext cx="110641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Lin et al., PAM: Understanding product images in cross product category attribute extraction, KDD 2021.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B81BFF6E-357D-5D40-B023-3A1D843C8035}"/>
              </a:ext>
            </a:extLst>
          </p:cNvPr>
          <p:cNvSpPr/>
          <p:nvPr/>
        </p:nvSpPr>
        <p:spPr>
          <a:xfrm>
            <a:off x="8789925" y="4756374"/>
            <a:ext cx="3132706" cy="1022628"/>
          </a:xfrm>
          <a:prstGeom prst="wedgeRectCallout">
            <a:avLst>
              <a:gd name="adj1" fmla="val -69104"/>
              <a:gd name="adj2" fmla="val -115938"/>
            </a:avLst>
          </a:prstGeom>
          <a:solidFill>
            <a:srgbClr val="00B0F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Text still plays the most important role</a:t>
            </a:r>
          </a:p>
        </p:txBody>
      </p:sp>
    </p:spTree>
    <p:extLst>
      <p:ext uri="{BB962C8B-B14F-4D97-AF65-F5344CB8AC3E}">
        <p14:creationId xmlns:p14="http://schemas.microsoft.com/office/powerpoint/2010/main" val="25614726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FEF53DF6-7690-2448-B195-5B75C1194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9" y="286603"/>
            <a:ext cx="11045371" cy="1450757"/>
          </a:xfrm>
        </p:spPr>
        <p:txBody>
          <a:bodyPr>
            <a:normAutofit/>
          </a:bodyPr>
          <a:lstStyle/>
          <a:p>
            <a:r>
              <a:rPr lang="en-US" dirty="0"/>
              <a:t>Web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53826-FE86-7640-B400-B4EC4FD05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B68854-BE05-BA4A-ABC8-EC662895E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072" y="1853727"/>
            <a:ext cx="9561089" cy="4465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8DCE512-E57C-CA4F-8CA0-9E31F00B46DF}"/>
              </a:ext>
            </a:extLst>
          </p:cNvPr>
          <p:cNvCxnSpPr>
            <a:cxnSpLocks/>
          </p:cNvCxnSpPr>
          <p:nvPr/>
        </p:nvCxnSpPr>
        <p:spPr>
          <a:xfrm>
            <a:off x="2057721" y="2097039"/>
            <a:ext cx="5034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21DB19D-68A9-1D4B-8D54-F4AAF5E435C5}"/>
              </a:ext>
            </a:extLst>
          </p:cNvPr>
          <p:cNvCxnSpPr>
            <a:cxnSpLocks/>
          </p:cNvCxnSpPr>
          <p:nvPr/>
        </p:nvCxnSpPr>
        <p:spPr>
          <a:xfrm>
            <a:off x="7665698" y="3030275"/>
            <a:ext cx="50343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B737FFE-A41A-E44A-8D18-466304A8E164}"/>
              </a:ext>
            </a:extLst>
          </p:cNvPr>
          <p:cNvSpPr txBox="1"/>
          <p:nvPr/>
        </p:nvSpPr>
        <p:spPr>
          <a:xfrm>
            <a:off x="812292" y="2490632"/>
            <a:ext cx="1910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ItemForm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133A72-BC64-D44D-BFB9-8349DECB8948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1767592" y="2097039"/>
            <a:ext cx="551992" cy="3935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5C4314E-02AD-064D-92A5-4062B7115BAE}"/>
              </a:ext>
            </a:extLst>
          </p:cNvPr>
          <p:cNvSpPr txBox="1"/>
          <p:nvPr/>
        </p:nvSpPr>
        <p:spPr>
          <a:xfrm>
            <a:off x="9419763" y="2350946"/>
            <a:ext cx="1105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Scent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422D155-5631-9A4E-8B5D-95D5C92E7C52}"/>
              </a:ext>
            </a:extLst>
          </p:cNvPr>
          <p:cNvCxnSpPr>
            <a:cxnSpLocks/>
          </p:cNvCxnSpPr>
          <p:nvPr/>
        </p:nvCxnSpPr>
        <p:spPr>
          <a:xfrm flipV="1">
            <a:off x="8169132" y="2841168"/>
            <a:ext cx="1299977" cy="1891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1AB5D50-CE2B-AC4F-B277-3419D2B09E61}"/>
              </a:ext>
            </a:extLst>
          </p:cNvPr>
          <p:cNvSpPr/>
          <p:nvPr/>
        </p:nvSpPr>
        <p:spPr>
          <a:xfrm>
            <a:off x="1848221" y="6448333"/>
            <a:ext cx="8863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Dong, Ceres: Harvesting Knowledge from Semi-Structured Web, Keynote at CIKM, 2020.</a:t>
            </a:r>
          </a:p>
        </p:txBody>
      </p:sp>
    </p:spTree>
    <p:extLst>
      <p:ext uri="{BB962C8B-B14F-4D97-AF65-F5344CB8AC3E}">
        <p14:creationId xmlns:p14="http://schemas.microsoft.com/office/powerpoint/2010/main" val="29634861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6832C-A1CD-174B-A6E3-84798ED17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1761830"/>
            <a:ext cx="4937760" cy="736282"/>
          </a:xfrm>
        </p:spPr>
        <p:txBody>
          <a:bodyPr/>
          <a:lstStyle/>
          <a:p>
            <a:r>
              <a:rPr lang="en-US" sz="3200" dirty="0"/>
              <a:t>Success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257C7E-2B97-314C-AA3F-DA882C249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320" y="2462015"/>
            <a:ext cx="4998720" cy="3378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Entity linkage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Knowledge extraction (</a:t>
            </a:r>
            <a:r>
              <a:rPr lang="en-US" sz="2800" dirty="0" err="1"/>
              <a:t>ClosedIE</a:t>
            </a:r>
            <a:r>
              <a:rPr lang="en-US" sz="2800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Knowledge cleaning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Knowledge-based QA</a:t>
            </a:r>
          </a:p>
          <a:p>
            <a:pPr>
              <a:buFont typeface="Wingdings" pitchFamily="2" charset="2"/>
              <a:buChar char="q"/>
            </a:pPr>
            <a:endParaRPr lang="en-US" sz="2800" dirty="0"/>
          </a:p>
          <a:p>
            <a:pPr>
              <a:buFont typeface="Wingdings" pitchFamily="2" charset="2"/>
              <a:buChar char="q"/>
            </a:pPr>
            <a:endParaRPr lang="en-US" sz="28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C819B1-8C74-4F4B-A3BB-F5B55819D8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761830"/>
            <a:ext cx="4937760" cy="736282"/>
          </a:xfrm>
        </p:spPr>
        <p:txBody>
          <a:bodyPr>
            <a:normAutofit/>
          </a:bodyPr>
          <a:lstStyle/>
          <a:p>
            <a:r>
              <a:rPr lang="en-US" sz="3200" dirty="0"/>
              <a:t>NOT-YET Success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DA7042-608A-924F-A732-45CFF6049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19" y="2462015"/>
            <a:ext cx="5801627" cy="427566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/>
              <a:t>Schema mapping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dirty="0"/>
              <a:t>Small scale: Manual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dirty="0"/>
              <a:t>Large scale: “Replaced” by </a:t>
            </a:r>
            <a:r>
              <a:rPr lang="en-US" sz="2600" dirty="0" err="1"/>
              <a:t>ClosedIE</a:t>
            </a:r>
            <a:endParaRPr lang="en-US" sz="2600" dirty="0"/>
          </a:p>
          <a:p>
            <a:pPr>
              <a:buFont typeface="Wingdings" pitchFamily="2" charset="2"/>
              <a:buChar char="q"/>
            </a:pPr>
            <a:r>
              <a:rPr lang="en-US" sz="2800" dirty="0" err="1"/>
              <a:t>OpenIE</a:t>
            </a:r>
            <a:endParaRPr lang="en-US" sz="2800" dirty="0"/>
          </a:p>
          <a:p>
            <a:pPr lvl="1">
              <a:buFont typeface="Wingdings" pitchFamily="2" charset="2"/>
              <a:buChar char="q"/>
            </a:pPr>
            <a:r>
              <a:rPr lang="en-US" sz="2600" dirty="0"/>
              <a:t>“Replaced” by Reading comprehension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Knowledge fusion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dirty="0"/>
              <a:t>Not fully needed yet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/>
              <a:t>Knowledge inference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dirty="0"/>
              <a:t>Quality not high enough yet</a:t>
            </a:r>
          </a:p>
          <a:p>
            <a:pPr lvl="1">
              <a:buFont typeface="Wingdings" pitchFamily="2" charset="2"/>
              <a:buChar char="q"/>
            </a:pPr>
            <a:endParaRPr lang="en-US" sz="2600" dirty="0"/>
          </a:p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44C3583-62B3-BA40-85F0-CF30CA4C4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620" y="282272"/>
            <a:ext cx="10137033" cy="1450757"/>
          </a:xfrm>
        </p:spPr>
        <p:txBody>
          <a:bodyPr>
            <a:normAutofit/>
          </a:bodyPr>
          <a:lstStyle/>
          <a:p>
            <a:r>
              <a:rPr lang="en-US" dirty="0"/>
              <a:t>Successful vs. Not-Yet-Successful Fields</a:t>
            </a:r>
            <a:br>
              <a:rPr lang="en-US" dirty="0"/>
            </a:br>
            <a:r>
              <a:rPr lang="en-US" dirty="0"/>
              <a:t>in Industry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871381-76CA-A74C-A127-DA50F9DA1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9" name="Alternate Process 8">
            <a:extLst>
              <a:ext uri="{FF2B5EF4-FFF2-40B4-BE49-F238E27FC236}">
                <a16:creationId xmlns:a16="http://schemas.microsoft.com/office/drawing/2014/main" id="{C8E4C05B-A7A9-374B-A78A-9533A6D8DC84}"/>
              </a:ext>
            </a:extLst>
          </p:cNvPr>
          <p:cNvSpPr/>
          <p:nvPr/>
        </p:nvSpPr>
        <p:spPr>
          <a:xfrm>
            <a:off x="463622" y="4599848"/>
            <a:ext cx="5632378" cy="1450757"/>
          </a:xfrm>
          <a:prstGeom prst="flowChartAlternateProcess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One cannot live without it</a:t>
            </a:r>
          </a:p>
          <a:p>
            <a:pPr marL="457200" indent="-457200">
              <a:buAutoNum type="arabicPeriod"/>
            </a:pPr>
            <a:r>
              <a:rPr lang="en-US" sz="3600" dirty="0">
                <a:solidFill>
                  <a:srgbClr val="0070C0"/>
                </a:solidFill>
              </a:rPr>
              <a:t>The techniques are ready</a:t>
            </a:r>
          </a:p>
        </p:txBody>
      </p:sp>
    </p:spTree>
    <p:extLst>
      <p:ext uri="{BB962C8B-B14F-4D97-AF65-F5344CB8AC3E}">
        <p14:creationId xmlns:p14="http://schemas.microsoft.com/office/powerpoint/2010/main" val="147075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9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620" y="282272"/>
            <a:ext cx="10769443" cy="1450757"/>
          </a:xfrm>
        </p:spPr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FB447E-8270-064E-8A38-EA85E5F38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100438-E1BA-DF4B-A6B6-418C9EF46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4198" y="1923701"/>
            <a:ext cx="9744130" cy="465202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We are building an authoritative product knowledge graph for millions of categories, thousands of attributes, and hundreds of languages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High-accuracy modeling is the first step for building an authoritative knowledge graph</a:t>
            </a:r>
          </a:p>
          <a:p>
            <a:pPr>
              <a:buFont typeface="Wingdings" charset="2"/>
              <a:buChar char="q"/>
            </a:pPr>
            <a:r>
              <a:rPr lang="en-US" sz="3600" dirty="0" err="1"/>
              <a:t>AutoML</a:t>
            </a:r>
            <a:r>
              <a:rPr lang="en-US" sz="3600" dirty="0"/>
              <a:t> E2E pipelines, one-size-fits-all solutions, and multi-modal models are critical for enriching the knowledge</a:t>
            </a:r>
          </a:p>
        </p:txBody>
      </p:sp>
    </p:spTree>
    <p:extLst>
      <p:ext uri="{BB962C8B-B14F-4D97-AF65-F5344CB8AC3E}">
        <p14:creationId xmlns:p14="http://schemas.microsoft.com/office/powerpoint/2010/main" val="15549760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51" y="2594872"/>
            <a:ext cx="10058400" cy="139251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You!</a:t>
            </a:r>
          </a:p>
        </p:txBody>
      </p:sp>
      <p:pic>
        <p:nvPicPr>
          <p:cNvPr id="7" name="Picture 1" descr="page1image256">
            <a:extLst>
              <a:ext uri="{FF2B5EF4-FFF2-40B4-BE49-F238E27FC236}">
                <a16:creationId xmlns:a16="http://schemas.microsoft.com/office/drawing/2014/main" id="{E6E2D2B1-9E06-9547-96FA-C560F44C2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108" y="4513031"/>
            <a:ext cx="2744285" cy="160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565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286603"/>
            <a:ext cx="1089054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III: Improving 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8C1977-8F5F-FE45-9708-841CF9CB2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662" y="2149397"/>
            <a:ext cx="8759884" cy="3542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141DC7-78F4-D243-B967-C87E2EB17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670" y="2646315"/>
            <a:ext cx="9017000" cy="31115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19991ED-F6DD-5C47-AC36-73608948AAED}"/>
              </a:ext>
            </a:extLst>
          </p:cNvPr>
          <p:cNvGrpSpPr/>
          <p:nvPr/>
        </p:nvGrpSpPr>
        <p:grpSpPr>
          <a:xfrm>
            <a:off x="1949820" y="2647645"/>
            <a:ext cx="1624622" cy="3176008"/>
            <a:chOff x="1876670" y="2954882"/>
            <a:chExt cx="1624622" cy="317600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9A54A26-329C-4743-8A0A-6AC3205B27D2}"/>
                </a:ext>
              </a:extLst>
            </p:cNvPr>
            <p:cNvCxnSpPr/>
            <p:nvPr/>
          </p:nvCxnSpPr>
          <p:spPr>
            <a:xfrm>
              <a:off x="1876670" y="2954882"/>
              <a:ext cx="1624622" cy="31645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9BEAE22-A103-604D-9F16-80E33A88B0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6670" y="2954882"/>
              <a:ext cx="1624622" cy="317600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1B7A7E6-A22E-A848-A10D-1E9B0753DA1F}"/>
              </a:ext>
            </a:extLst>
          </p:cNvPr>
          <p:cNvGrpSpPr/>
          <p:nvPr/>
        </p:nvGrpSpPr>
        <p:grpSpPr>
          <a:xfrm>
            <a:off x="9170074" y="2712153"/>
            <a:ext cx="1624622" cy="3176008"/>
            <a:chOff x="1876670" y="2954882"/>
            <a:chExt cx="1624622" cy="31760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13AB933-B0BD-4D40-A88B-1F60E8DA1138}"/>
                </a:ext>
              </a:extLst>
            </p:cNvPr>
            <p:cNvCxnSpPr/>
            <p:nvPr/>
          </p:nvCxnSpPr>
          <p:spPr>
            <a:xfrm>
              <a:off x="1876670" y="2954882"/>
              <a:ext cx="1624622" cy="316456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E5853D2-EC19-5845-B97B-BBEC61BE48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76670" y="2954882"/>
              <a:ext cx="1624622" cy="317600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39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286603"/>
            <a:ext cx="10890544" cy="1450757"/>
          </a:xfrm>
        </p:spPr>
        <p:txBody>
          <a:bodyPr>
            <a:normAutofit/>
          </a:bodyPr>
          <a:lstStyle/>
          <a:p>
            <a:r>
              <a:rPr lang="en-US" sz="4400" dirty="0"/>
              <a:t>Use Case III: Improving 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8C1977-8F5F-FE45-9708-841CF9CB2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662" y="2149397"/>
            <a:ext cx="8759884" cy="3542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573F9C-ECE2-E044-AFE4-D3034A0857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670" y="2639002"/>
            <a:ext cx="9017000" cy="3111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53AA7-B10F-874F-83E7-7713EDEBF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6670" y="2613602"/>
            <a:ext cx="1739900" cy="3162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2F8371-F51B-554D-9E33-BF8D5BBE47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4081" y="2613602"/>
            <a:ext cx="17018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0577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35331</TotalTime>
  <Words>2334</Words>
  <Application>Microsoft Macintosh PowerPoint</Application>
  <PresentationFormat>Widescreen</PresentationFormat>
  <Paragraphs>647</Paragraphs>
  <Slides>76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0" baseType="lpstr">
      <vt:lpstr>Calibri</vt:lpstr>
      <vt:lpstr>Calibri Light</vt:lpstr>
      <vt:lpstr>Wingdings</vt:lpstr>
      <vt:lpstr>Retrospect</vt:lpstr>
      <vt:lpstr>Zero to One Billion:   The Journey to a Rich Product Graph</vt:lpstr>
      <vt:lpstr>Knowledge Graph Example for 2 Songs</vt:lpstr>
      <vt:lpstr>Product Graph Example for 2 Products</vt:lpstr>
      <vt:lpstr>Product Graph</vt:lpstr>
      <vt:lpstr>Use Case I: Providing Information</vt:lpstr>
      <vt:lpstr>Use Case II: Providing Choices</vt:lpstr>
      <vt:lpstr>Use Case III: Improving Search</vt:lpstr>
      <vt:lpstr>Use Case III: Improving Search</vt:lpstr>
      <vt:lpstr>Use Case III: Improving Search</vt:lpstr>
      <vt:lpstr>Use Case IV: Improving Recommendation</vt:lpstr>
      <vt:lpstr>Product Graph vs. Knowledge Graph</vt:lpstr>
      <vt:lpstr>Knowledge Graph vs. Product Graph</vt:lpstr>
      <vt:lpstr>AutoKnow: Self-Driving Product Knowledge Collection</vt:lpstr>
      <vt:lpstr>AutoKnow: Self-Driving Product Knowledge Collection</vt:lpstr>
      <vt:lpstr>AutoKnow: Self-Driving Product Knowledge Collection</vt:lpstr>
      <vt:lpstr>But, Is The Problem Harder?</vt:lpstr>
      <vt:lpstr>Challenges in Building Product Graph I</vt:lpstr>
      <vt:lpstr>Challenges in Building Product Graph II</vt:lpstr>
      <vt:lpstr>Challenges in Building Product Graph III</vt:lpstr>
      <vt:lpstr>Challenges in Building Product Graph III</vt:lpstr>
      <vt:lpstr>Scale Up in 3 Dimensions</vt:lpstr>
      <vt:lpstr>A 100-Year Project</vt:lpstr>
      <vt:lpstr>Deliver the Data Business</vt:lpstr>
      <vt:lpstr>Deliver the Data Business</vt:lpstr>
      <vt:lpstr>Deliver the Data Business</vt:lpstr>
      <vt:lpstr>Deliver the Data Business</vt:lpstr>
      <vt:lpstr>Deliver the Data Business</vt:lpstr>
      <vt:lpstr>From 0 to 1: High-Quality Data</vt:lpstr>
      <vt:lpstr>From Zero to One: A Core Algorithm</vt:lpstr>
      <vt:lpstr>OpenTag Extraction from Product Profiles</vt:lpstr>
      <vt:lpstr>OpenTag Extraction from Product Profiles</vt:lpstr>
      <vt:lpstr>OpenTag Extraction from Product Profiles</vt:lpstr>
      <vt:lpstr>OpenTag Extraction from Product Profiles</vt:lpstr>
      <vt:lpstr>OpenTag in Practice</vt:lpstr>
      <vt:lpstr>Still the Origin Point</vt:lpstr>
      <vt:lpstr>From 1 to 1K: Reducing Modeling Cost</vt:lpstr>
      <vt:lpstr>From 1 to 1K: E2E AutoML Pipeline</vt:lpstr>
      <vt:lpstr>An End-to-End Pipeline</vt:lpstr>
      <vt:lpstr>An End-to-End Pipeline</vt:lpstr>
      <vt:lpstr>An End-to-End Pipeline</vt:lpstr>
      <vt:lpstr>An End-to-End Pipeline</vt:lpstr>
      <vt:lpstr>An End-to-End Pipeline</vt:lpstr>
      <vt:lpstr>Transformer-Based Anomaly Detection</vt:lpstr>
      <vt:lpstr>Transformer-Based Anomaly Detection</vt:lpstr>
      <vt:lpstr>Transformer-Based Anomaly Detection</vt:lpstr>
      <vt:lpstr>Transformer-Based Anomaly Detection</vt:lpstr>
      <vt:lpstr>Transformer-Based Anomaly Detection</vt:lpstr>
      <vt:lpstr>From 1K to 1M: Scaling Up</vt:lpstr>
      <vt:lpstr>From 1K to 1M: One Size Fits All </vt:lpstr>
      <vt:lpstr>Scale up for Millions of Categories</vt:lpstr>
      <vt:lpstr>Scale-up I: Millions of Categories</vt:lpstr>
      <vt:lpstr>Scale-up I: Millions of Categories</vt:lpstr>
      <vt:lpstr>Scale-up I: Millions of Categories</vt:lpstr>
      <vt:lpstr>Scale-up I: Millions of Categories</vt:lpstr>
      <vt:lpstr>Scale-up I: Millions of Categories</vt:lpstr>
      <vt:lpstr>Scale-up I: Millions of Categories</vt:lpstr>
      <vt:lpstr>Scale up for Thousands of Attributes</vt:lpstr>
      <vt:lpstr>Scale-up II: Thousands of Attributes</vt:lpstr>
      <vt:lpstr>Scale-up II: Thousands of Attributes</vt:lpstr>
      <vt:lpstr>Scale-up II: Thousands of Attributes</vt:lpstr>
      <vt:lpstr>Scale-up II: Thousands of Attributes</vt:lpstr>
      <vt:lpstr>Scale-up II: Thousands of Attributes</vt:lpstr>
      <vt:lpstr>Scale-up II: Thousands of Attributes</vt:lpstr>
      <vt:lpstr>From 1M to 1B:  Increasing the Yield </vt:lpstr>
      <vt:lpstr>From 1M to 1B: Multi-Modal Extraction</vt:lpstr>
      <vt:lpstr>Multi-Modal Signals</vt:lpstr>
      <vt:lpstr>Multi-Modal Extraction</vt:lpstr>
      <vt:lpstr>Multi-Modal Extraction</vt:lpstr>
      <vt:lpstr>Multi-Modal Extraction</vt:lpstr>
      <vt:lpstr>Multi-Modal Extraction</vt:lpstr>
      <vt:lpstr>Multi-Modal Extraction</vt:lpstr>
      <vt:lpstr>Multi-Modal Extraction</vt:lpstr>
      <vt:lpstr>Web Extraction</vt:lpstr>
      <vt:lpstr>Successful vs. Not-Yet-Successful Fields in Industry</vt:lpstr>
      <vt:lpstr>Take Aways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Product Graph</dc:title>
  <dc:creator>Microsoft Office User</dc:creator>
  <cp:lastModifiedBy>Microsoft Office User</cp:lastModifiedBy>
  <cp:revision>528</cp:revision>
  <cp:lastPrinted>2019-04-19T05:55:17Z</cp:lastPrinted>
  <dcterms:created xsi:type="dcterms:W3CDTF">2016-09-20T15:19:06Z</dcterms:created>
  <dcterms:modified xsi:type="dcterms:W3CDTF">2021-06-12T02:17:21Z</dcterms:modified>
</cp:coreProperties>
</file>