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515" r:id="rId2"/>
    <p:sldId id="450" r:id="rId3"/>
    <p:sldId id="686" r:id="rId4"/>
    <p:sldId id="451" r:id="rId5"/>
    <p:sldId id="518" r:id="rId6"/>
    <p:sldId id="778" r:id="rId7"/>
    <p:sldId id="681" r:id="rId8"/>
    <p:sldId id="695" r:id="rId9"/>
    <p:sldId id="694" r:id="rId10"/>
    <p:sldId id="696" r:id="rId11"/>
    <p:sldId id="648" r:id="rId12"/>
    <p:sldId id="646" r:id="rId13"/>
    <p:sldId id="687" r:id="rId14"/>
    <p:sldId id="426" r:id="rId15"/>
    <p:sldId id="655" r:id="rId16"/>
    <p:sldId id="434" r:id="rId17"/>
    <p:sldId id="689" r:id="rId18"/>
    <p:sldId id="714" r:id="rId19"/>
    <p:sldId id="772" r:id="rId20"/>
    <p:sldId id="773" r:id="rId21"/>
    <p:sldId id="754" r:id="rId22"/>
    <p:sldId id="755" r:id="rId23"/>
    <p:sldId id="756" r:id="rId24"/>
    <p:sldId id="715" r:id="rId25"/>
    <p:sldId id="757" r:id="rId26"/>
    <p:sldId id="717" r:id="rId27"/>
    <p:sldId id="724" r:id="rId28"/>
    <p:sldId id="725" r:id="rId29"/>
    <p:sldId id="758" r:id="rId30"/>
    <p:sldId id="726" r:id="rId31"/>
    <p:sldId id="727" r:id="rId32"/>
    <p:sldId id="716" r:id="rId33"/>
    <p:sldId id="728" r:id="rId34"/>
    <p:sldId id="759" r:id="rId35"/>
    <p:sldId id="729" r:id="rId36"/>
    <p:sldId id="730" r:id="rId37"/>
    <p:sldId id="718" r:id="rId38"/>
    <p:sldId id="760" r:id="rId39"/>
    <p:sldId id="761" r:id="rId40"/>
    <p:sldId id="762" r:id="rId41"/>
    <p:sldId id="763" r:id="rId42"/>
    <p:sldId id="764" r:id="rId43"/>
    <p:sldId id="774" r:id="rId44"/>
    <p:sldId id="775" r:id="rId45"/>
    <p:sldId id="767" r:id="rId46"/>
    <p:sldId id="719" r:id="rId47"/>
    <p:sldId id="768" r:id="rId48"/>
    <p:sldId id="776" r:id="rId49"/>
    <p:sldId id="769" r:id="rId50"/>
    <p:sldId id="770" r:id="rId51"/>
    <p:sldId id="720" r:id="rId52"/>
    <p:sldId id="721" r:id="rId53"/>
    <p:sldId id="722" r:id="rId54"/>
    <p:sldId id="771" r:id="rId55"/>
    <p:sldId id="484" r:id="rId56"/>
    <p:sldId id="453" r:id="rId57"/>
    <p:sldId id="594" r:id="rId58"/>
    <p:sldId id="777" r:id="rId59"/>
    <p:sldId id="384" r:id="rId60"/>
    <p:sldId id="698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9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Xin Luna Dong" initials="DX" lastIdx="9" clrIdx="1">
    <p:extLst>
      <p:ext uri="{19B8F6BF-5375-455C-9EA6-DF929625EA0E}">
        <p15:presenceInfo xmlns:p15="http://schemas.microsoft.com/office/powerpoint/2012/main" userId="Xin Luna D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329"/>
    <p:restoredTop sz="92944"/>
  </p:normalViewPr>
  <p:slideViewPr>
    <p:cSldViewPr snapToGrid="0" snapToObjects="1">
      <p:cViewPr varScale="1">
        <p:scale>
          <a:sx n="91" d="100"/>
          <a:sy n="91" d="100"/>
        </p:scale>
        <p:origin x="1296" y="176"/>
      </p:cViewPr>
      <p:guideLst/>
    </p:cSldViewPr>
  </p:slideViewPr>
  <p:outlineViewPr>
    <p:cViewPr>
      <p:scale>
        <a:sx n="33" d="100"/>
        <a:sy n="33" d="100"/>
      </p:scale>
      <p:origin x="0" y="-79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BB650-5196-C244-98CD-F6B6E2F41834}" type="datetimeFigureOut">
              <a:rPr lang="en-US" smtClean="0"/>
              <a:t>10/28/20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C6515-17C3-4D45-8337-A908509BE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50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A197-3317-C441-A71D-F9AB87CA08D2}" type="datetimeFigureOut">
              <a:rPr lang="en-US" smtClean="0"/>
              <a:t>10/28/20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8C78-90AE-DE40-8ACF-CB904B45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5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673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45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7566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18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295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189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40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8285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02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083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07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Entity ID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71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616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27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164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858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849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2599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348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504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792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29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880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160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095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63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44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077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07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1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95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5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10/28/20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tif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2.pn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1.png"/><Relationship Id="rId4" Type="http://schemas.openxmlformats.org/officeDocument/2006/relationships/image" Target="../media/image13.png"/><Relationship Id="rId9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7" Type="http://schemas.openxmlformats.org/officeDocument/2006/relationships/image" Target="../media/image61.tiff"/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tiff"/><Relationship Id="rId5" Type="http://schemas.openxmlformats.org/officeDocument/2006/relationships/image" Target="../media/image59.tiff"/><Relationship Id="rId4" Type="http://schemas.openxmlformats.org/officeDocument/2006/relationships/image" Target="../media/image58.tif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7" Type="http://schemas.openxmlformats.org/officeDocument/2006/relationships/image" Target="../media/image61.tiff"/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tiff"/><Relationship Id="rId5" Type="http://schemas.openxmlformats.org/officeDocument/2006/relationships/image" Target="../media/image59.tiff"/><Relationship Id="rId4" Type="http://schemas.openxmlformats.org/officeDocument/2006/relationships/image" Target="../media/image58.tif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C11E-6D4A-B545-BB7A-FF04A9CD9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081" y="879342"/>
            <a:ext cx="11844338" cy="3087778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Self-Driving Product Understanding </a:t>
            </a:r>
            <a:br>
              <a:rPr lang="en-US" sz="5400" b="1" dirty="0"/>
            </a:br>
            <a:r>
              <a:rPr lang="en-US" sz="5400" b="1" dirty="0"/>
              <a:t>for Thousands of Categories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BA797-ADFF-5840-9080-B10BF382D1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Xin Luna Dong, Amazon</a:t>
            </a:r>
          </a:p>
          <a:p>
            <a:pPr algn="ctr"/>
            <a:r>
              <a:rPr lang="en-US" dirty="0"/>
              <a:t>10/2020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00843-C1F5-1E4C-8783-AF73D7CE9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805" y="5432620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78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7851" y="1988931"/>
            <a:ext cx="9964753" cy="4339399"/>
          </a:xfrm>
        </p:spPr>
        <p:txBody>
          <a:bodyPr>
            <a:normAutofit fontScale="92500" lnSpcReduction="10000"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Main challenge:                                Data everywhere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/>
              <a:t>Key techniques</a:t>
            </a:r>
          </a:p>
          <a:p>
            <a:pPr fontAlgn="base"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0" lvl="1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>
              <a:buFont typeface="Wingdings" charset="2"/>
              <a:buChar char="q"/>
            </a:pPr>
            <a:r>
              <a:rPr lang="en-US" sz="3200" dirty="0"/>
              <a:t>Live on Alexa Shopping, Amazon Search, and Detail Page </a:t>
            </a: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Product Graph for Retail Products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A495026-B9E7-6C42-A31A-52132131D98A}"/>
              </a:ext>
            </a:extLst>
          </p:cNvPr>
          <p:cNvGrpSpPr/>
          <p:nvPr/>
        </p:nvGrpSpPr>
        <p:grpSpPr>
          <a:xfrm>
            <a:off x="2218545" y="3421598"/>
            <a:ext cx="8292019" cy="1960184"/>
            <a:chOff x="2218545" y="3421598"/>
            <a:chExt cx="8292019" cy="196018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A1DCC6D-EF90-7146-ADD0-2623CF72A78F}"/>
                </a:ext>
              </a:extLst>
            </p:cNvPr>
            <p:cNvGrpSpPr/>
            <p:nvPr/>
          </p:nvGrpSpPr>
          <p:grpSpPr>
            <a:xfrm>
              <a:off x="7429312" y="3526879"/>
              <a:ext cx="3081252" cy="572728"/>
              <a:chOff x="7610431" y="3470787"/>
              <a:chExt cx="3081252" cy="57272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3DEA190-C42B-BB4E-9423-D7F473B548B4}"/>
                  </a:ext>
                </a:extLst>
              </p:cNvPr>
              <p:cNvSpPr/>
              <p:nvPr/>
            </p:nvSpPr>
            <p:spPr>
              <a:xfrm>
                <a:off x="8534256" y="3470787"/>
                <a:ext cx="2157427" cy="5727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800" dirty="0"/>
                  <a:t>Cleaning</a:t>
                </a:r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6861634E-75A1-B14C-AEA6-DA79FA49A287}"/>
                  </a:ext>
                </a:extLst>
              </p:cNvPr>
              <p:cNvCxnSpPr>
                <a:cxnSpLocks/>
                <a:endCxn id="6" idx="1"/>
              </p:cNvCxnSpPr>
              <p:nvPr/>
            </p:nvCxnSpPr>
            <p:spPr>
              <a:xfrm flipV="1">
                <a:off x="7610431" y="3757151"/>
                <a:ext cx="923825" cy="4918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8200B12-A39A-F648-A2F5-F62E272DEE87}"/>
                </a:ext>
              </a:extLst>
            </p:cNvPr>
            <p:cNvGrpSpPr/>
            <p:nvPr/>
          </p:nvGrpSpPr>
          <p:grpSpPr>
            <a:xfrm>
              <a:off x="5058330" y="4098671"/>
              <a:ext cx="4370495" cy="1283111"/>
              <a:chOff x="5154334" y="4306528"/>
              <a:chExt cx="4370495" cy="1283111"/>
            </a:xfrm>
          </p:grpSpPr>
          <p:sp>
            <p:nvSpPr>
              <p:cNvPr id="18" name="Can 17">
                <a:extLst>
                  <a:ext uri="{FF2B5EF4-FFF2-40B4-BE49-F238E27FC236}">
                    <a16:creationId xmlns:a16="http://schemas.microsoft.com/office/drawing/2014/main" id="{32B40E5C-F699-874C-97D4-81F46D6A2CC3}"/>
                  </a:ext>
                </a:extLst>
              </p:cNvPr>
              <p:cNvSpPr/>
              <p:nvPr/>
            </p:nvSpPr>
            <p:spPr>
              <a:xfrm>
                <a:off x="5154334" y="4793226"/>
                <a:ext cx="2544325" cy="796413"/>
              </a:xfrm>
              <a:prstGeom prst="can">
                <a:avLst/>
              </a:prstGeom>
              <a:solidFill>
                <a:schemeClr val="accent5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Product Graph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DDC613C-E1B9-3D4A-9E0B-873E7C7FC4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24829" y="4306528"/>
                <a:ext cx="0" cy="888308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72CE547E-5867-B94C-A0B3-C2EFDC8FBA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28157" y="5191432"/>
                <a:ext cx="1796672" cy="0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DBCC6819-0F3E-3341-89A2-63B1F6E97D97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V="1">
                <a:off x="6426497" y="4306530"/>
                <a:ext cx="8919" cy="486696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23CFAFF-8107-B942-A511-E600C9C22741}"/>
                </a:ext>
              </a:extLst>
            </p:cNvPr>
            <p:cNvGrpSpPr/>
            <p:nvPr/>
          </p:nvGrpSpPr>
          <p:grpSpPr>
            <a:xfrm>
              <a:off x="4174841" y="3553918"/>
              <a:ext cx="3254471" cy="572728"/>
              <a:chOff x="4237367" y="3542073"/>
              <a:chExt cx="3254471" cy="572728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72305C3-892B-9647-A63B-9F3597514C28}"/>
                  </a:ext>
                </a:extLst>
              </p:cNvPr>
              <p:cNvSpPr/>
              <p:nvPr/>
            </p:nvSpPr>
            <p:spPr>
              <a:xfrm>
                <a:off x="5367807" y="3542073"/>
                <a:ext cx="2124031" cy="5727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800" dirty="0"/>
                  <a:t>Imputation</a:t>
                </a:r>
              </a:p>
            </p:txBody>
          </p: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23D84BD9-65DE-F54B-968A-25375B673B1E}"/>
                  </a:ext>
                </a:extLst>
              </p:cNvPr>
              <p:cNvCxnSpPr>
                <a:cxnSpLocks/>
                <a:endCxn id="3" idx="1"/>
              </p:cNvCxnSpPr>
              <p:nvPr/>
            </p:nvCxnSpPr>
            <p:spPr>
              <a:xfrm>
                <a:off x="4237367" y="3828437"/>
                <a:ext cx="1130440" cy="0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" name="Folded Corner 10">
              <a:extLst>
                <a:ext uri="{FF2B5EF4-FFF2-40B4-BE49-F238E27FC236}">
                  <a16:creationId xmlns:a16="http://schemas.microsoft.com/office/drawing/2014/main" id="{AD3DE70C-6E8F-A844-A375-B28F8F40DF5D}"/>
                </a:ext>
              </a:extLst>
            </p:cNvPr>
            <p:cNvSpPr/>
            <p:nvPr/>
          </p:nvSpPr>
          <p:spPr>
            <a:xfrm>
              <a:off x="2218545" y="3421598"/>
              <a:ext cx="1956296" cy="836976"/>
            </a:xfrm>
            <a:prstGeom prst="foldedCorner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dirty="0"/>
                <a:t>Catalog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8986501-24F0-8544-9B87-FEEBE8F2A5DD}"/>
              </a:ext>
            </a:extLst>
          </p:cNvPr>
          <p:cNvSpPr txBox="1"/>
          <p:nvPr/>
        </p:nvSpPr>
        <p:spPr>
          <a:xfrm>
            <a:off x="5691181" y="3169117"/>
            <a:ext cx="1469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Coverage 12X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DE9A92-D787-3541-921F-A3389C255E07}"/>
              </a:ext>
            </a:extLst>
          </p:cNvPr>
          <p:cNvSpPr txBox="1"/>
          <p:nvPr/>
        </p:nvSpPr>
        <p:spPr>
          <a:xfrm>
            <a:off x="8692085" y="3145346"/>
            <a:ext cx="147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Accuracy 8%+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1FEE97-AD39-334C-8EF9-0584B98ED9D3}"/>
              </a:ext>
            </a:extLst>
          </p:cNvPr>
          <p:cNvSpPr txBox="1"/>
          <p:nvPr/>
        </p:nvSpPr>
        <p:spPr>
          <a:xfrm>
            <a:off x="4133508" y="1891259"/>
            <a:ext cx="2730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Sparse &amp; Noisy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FA021C-5F57-FF42-9B6E-CCFBE5DC6A35}"/>
              </a:ext>
            </a:extLst>
          </p:cNvPr>
          <p:cNvSpPr txBox="1"/>
          <p:nvPr/>
        </p:nvSpPr>
        <p:spPr>
          <a:xfrm>
            <a:off x="828534" y="6458373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73207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283241"/>
            <a:ext cx="10058400" cy="123524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How to Scale Up?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3E3554-7FE5-3C44-AD9C-AD4CD722C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222" y="928387"/>
            <a:ext cx="5784516" cy="30333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6B61B1-0C60-734D-A375-76B5EA158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40" y="928387"/>
            <a:ext cx="8252480" cy="30333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8CF064-DDFA-C848-98CC-38E544EFC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3433" y="3703005"/>
            <a:ext cx="1339287" cy="25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1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286603"/>
            <a:ext cx="9750014" cy="1450757"/>
          </a:xfrm>
        </p:spPr>
        <p:txBody>
          <a:bodyPr>
            <a:normAutofit/>
          </a:bodyPr>
          <a:lstStyle/>
          <a:p>
            <a:r>
              <a:rPr lang="en-US" dirty="0"/>
              <a:t>Scale Up in 3 Dimensions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1CAF95-D8B2-4244-8C43-089F73433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F411FC-D659-CF4B-948C-9144B553E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168" y="3322253"/>
            <a:ext cx="1369002" cy="1665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1B3545-B9B0-4B4E-B297-EB80B3120200}"/>
              </a:ext>
            </a:extLst>
          </p:cNvPr>
          <p:cNvSpPr txBox="1"/>
          <p:nvPr/>
        </p:nvSpPr>
        <p:spPr>
          <a:xfrm>
            <a:off x="2688653" y="3616401"/>
            <a:ext cx="25388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One vertical,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</a:rPr>
              <a:t>A few sources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31630-D6E5-3F4B-9B4C-DDDB5219283E}"/>
              </a:ext>
            </a:extLst>
          </p:cNvPr>
          <p:cNvGrpSpPr/>
          <p:nvPr/>
        </p:nvGrpSpPr>
        <p:grpSpPr>
          <a:xfrm>
            <a:off x="6570170" y="3616401"/>
            <a:ext cx="3881990" cy="538609"/>
            <a:chOff x="6570170" y="3616401"/>
            <a:chExt cx="3881990" cy="538609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E1F91E4-513D-1D49-8894-F0223A1485F1}"/>
                </a:ext>
              </a:extLst>
            </p:cNvPr>
            <p:cNvCxnSpPr>
              <a:stCxn id="4" idx="3"/>
            </p:cNvCxnSpPr>
            <p:nvPr/>
          </p:nvCxnSpPr>
          <p:spPr>
            <a:xfrm>
              <a:off x="6570170" y="4155010"/>
              <a:ext cx="3687535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6FF124-4151-0247-94AB-F22EDD56F8E4}"/>
                </a:ext>
              </a:extLst>
            </p:cNvPr>
            <p:cNvSpPr txBox="1"/>
            <p:nvPr/>
          </p:nvSpPr>
          <p:spPr>
            <a:xfrm>
              <a:off x="7491246" y="3616401"/>
              <a:ext cx="29609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Millions of sources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34B867-C49E-BD49-A0C2-C7D17D504D2D}"/>
              </a:ext>
            </a:extLst>
          </p:cNvPr>
          <p:cNvGrpSpPr/>
          <p:nvPr/>
        </p:nvGrpSpPr>
        <p:grpSpPr>
          <a:xfrm>
            <a:off x="5885669" y="1882589"/>
            <a:ext cx="4100160" cy="1439664"/>
            <a:chOff x="5885669" y="1882589"/>
            <a:chExt cx="4100160" cy="143966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3BE379-3B5D-AA4F-A03F-7572E3EAC337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 flipV="1">
              <a:off x="5885669" y="1882589"/>
              <a:ext cx="0" cy="143966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256CD9-8080-9D4D-87AD-8D92E82F533E}"/>
                </a:ext>
              </a:extLst>
            </p:cNvPr>
            <p:cNvSpPr txBox="1"/>
            <p:nvPr/>
          </p:nvSpPr>
          <p:spPr>
            <a:xfrm>
              <a:off x="6041331" y="1930063"/>
              <a:ext cx="39444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Hierarchy of 100K categories      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1C4F67-43AB-1848-BD5D-CB6038B8B210}"/>
              </a:ext>
            </a:extLst>
          </p:cNvPr>
          <p:cNvGrpSpPr/>
          <p:nvPr/>
        </p:nvGrpSpPr>
        <p:grpSpPr>
          <a:xfrm>
            <a:off x="131643" y="4987767"/>
            <a:ext cx="5069525" cy="1251668"/>
            <a:chOff x="131643" y="4987767"/>
            <a:chExt cx="5069525" cy="1251668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7BD7F82-71B0-9441-9B75-1AA90853EF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930" y="4987767"/>
              <a:ext cx="2135238" cy="125166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A3F29B-6365-104A-9B56-80F16F7DBEF4}"/>
                </a:ext>
              </a:extLst>
            </p:cNvPr>
            <p:cNvSpPr txBox="1"/>
            <p:nvPr/>
          </p:nvSpPr>
          <p:spPr>
            <a:xfrm>
              <a:off x="131643" y="5270672"/>
              <a:ext cx="355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Behavior info from tens of applications over years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3C34064-C4D8-C248-A212-45DE94A948D6}"/>
              </a:ext>
            </a:extLst>
          </p:cNvPr>
          <p:cNvSpPr txBox="1"/>
          <p:nvPr/>
        </p:nvSpPr>
        <p:spPr>
          <a:xfrm>
            <a:off x="6720045" y="4887241"/>
            <a:ext cx="5323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Big challenge: Limited training labels for large-scale, rich data</a:t>
            </a:r>
          </a:p>
        </p:txBody>
      </p:sp>
      <p:sp>
        <p:nvSpPr>
          <p:cNvPr id="21" name="Rectangular Callout 20">
            <a:extLst>
              <a:ext uri="{FF2B5EF4-FFF2-40B4-BE49-F238E27FC236}">
                <a16:creationId xmlns:a16="http://schemas.microsoft.com/office/drawing/2014/main" id="{899E008C-6395-3E44-8BE1-5B1027FFA863}"/>
              </a:ext>
            </a:extLst>
          </p:cNvPr>
          <p:cNvSpPr/>
          <p:nvPr/>
        </p:nvSpPr>
        <p:spPr>
          <a:xfrm>
            <a:off x="1723830" y="2296720"/>
            <a:ext cx="2943061" cy="733408"/>
          </a:xfrm>
          <a:prstGeom prst="wedgeRectCallout">
            <a:avLst>
              <a:gd name="adj1" fmla="val 98317"/>
              <a:gd name="adj2" fmla="val -68884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Focus of this talk</a:t>
            </a:r>
          </a:p>
        </p:txBody>
      </p:sp>
    </p:spTree>
    <p:extLst>
      <p:ext uri="{BB962C8B-B14F-4D97-AF65-F5344CB8AC3E}">
        <p14:creationId xmlns:p14="http://schemas.microsoft.com/office/powerpoint/2010/main" val="201719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dirty="0"/>
              <a:t>Challenges for 100K Categories (I)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97155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Require 100K+ models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Different value vocabularies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Different patterns to express the same attribute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F94B3FF-244C-1042-91EA-F7625E9DEC2C}"/>
              </a:ext>
            </a:extLst>
          </p:cNvPr>
          <p:cNvGrpSpPr/>
          <p:nvPr/>
        </p:nvGrpSpPr>
        <p:grpSpPr>
          <a:xfrm>
            <a:off x="591426" y="4165440"/>
            <a:ext cx="3487479" cy="1943698"/>
            <a:chOff x="663997" y="1843152"/>
            <a:chExt cx="3487479" cy="194369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55C01C2-F77B-0C45-B5D6-0EC39EBBEF28}"/>
                </a:ext>
              </a:extLst>
            </p:cNvPr>
            <p:cNvGrpSpPr/>
            <p:nvPr/>
          </p:nvGrpSpPr>
          <p:grpSpPr>
            <a:xfrm>
              <a:off x="663997" y="1843152"/>
              <a:ext cx="3487479" cy="1943698"/>
              <a:chOff x="3902149" y="1838030"/>
              <a:chExt cx="3487479" cy="1943698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A9D04D0-A7BA-B042-B855-5045B3B6ABF8}"/>
                  </a:ext>
                </a:extLst>
              </p:cNvPr>
              <p:cNvSpPr/>
              <p:nvPr/>
            </p:nvSpPr>
            <p:spPr>
              <a:xfrm>
                <a:off x="3902149" y="1838030"/>
                <a:ext cx="3487479" cy="19436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BF14BDA-6022-7646-B902-30D95CEF68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9477" y="1871408"/>
                <a:ext cx="1822683" cy="1186493"/>
              </a:xfrm>
              <a:prstGeom prst="rect">
                <a:avLst/>
              </a:prstGeom>
            </p:spPr>
          </p:pic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D694832-52E9-D44D-A243-907FA63CE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584EE28-2999-6344-939A-8384105AD038}"/>
                </a:ext>
              </a:extLst>
            </p:cNvPr>
            <p:cNvSpPr/>
            <p:nvPr/>
          </p:nvSpPr>
          <p:spPr>
            <a:xfrm>
              <a:off x="3297541" y="3096401"/>
              <a:ext cx="572710" cy="220662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CB8CC60-747A-644F-80DA-862E58423F70}"/>
              </a:ext>
            </a:extLst>
          </p:cNvPr>
          <p:cNvGrpSpPr/>
          <p:nvPr/>
        </p:nvGrpSpPr>
        <p:grpSpPr>
          <a:xfrm>
            <a:off x="4308536" y="4165440"/>
            <a:ext cx="3487479" cy="1943698"/>
            <a:chOff x="4381107" y="1843152"/>
            <a:chExt cx="3487479" cy="194369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AB46EF8-0951-5A45-BFD6-816ECFFBA7AD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FDD90D6-E9A0-E248-AA33-D21700D0D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4DC8368-B816-D841-90B7-D709BD7FE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6E34009-2B33-B846-BC30-F383B688E148}"/>
                </a:ext>
              </a:extLst>
            </p:cNvPr>
            <p:cNvSpPr/>
            <p:nvPr/>
          </p:nvSpPr>
          <p:spPr>
            <a:xfrm>
              <a:off x="4483830" y="3528792"/>
              <a:ext cx="1502299" cy="195159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7A5A9B-621E-6045-88D9-383565322E6E}"/>
              </a:ext>
            </a:extLst>
          </p:cNvPr>
          <p:cNvGrpSpPr/>
          <p:nvPr/>
        </p:nvGrpSpPr>
        <p:grpSpPr>
          <a:xfrm>
            <a:off x="8025646" y="4165440"/>
            <a:ext cx="3487479" cy="1943698"/>
            <a:chOff x="8098217" y="1843152"/>
            <a:chExt cx="3487479" cy="194369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85A09EB-7715-AA49-886B-C7EB71A966F9}"/>
                </a:ext>
              </a:extLst>
            </p:cNvPr>
            <p:cNvSpPr/>
            <p:nvPr/>
          </p:nvSpPr>
          <p:spPr>
            <a:xfrm>
              <a:off x="809821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CC1644D-A772-EF4D-B64B-11DEB7B2C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9466220" y="1883181"/>
              <a:ext cx="751472" cy="1304556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C0D4424-01C5-CA40-B338-B70BCBD1A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B54BB0B-E1AA-8140-9869-1385D09052FD}"/>
                </a:ext>
              </a:extLst>
            </p:cNvPr>
            <p:cNvSpPr/>
            <p:nvPr/>
          </p:nvSpPr>
          <p:spPr>
            <a:xfrm>
              <a:off x="9995040" y="3348622"/>
              <a:ext cx="656508" cy="201436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013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dirty="0"/>
              <a:t>Challenges for 100K Categories (II)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79" y="2043113"/>
            <a:ext cx="9982325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Different attributes apply to different product categories 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A lot of work to manually define ontology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Hard to catch the trend of new product categories and properties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pic>
        <p:nvPicPr>
          <p:cNvPr id="14" name="Picture 2" descr="Picture3.png">
            <a:extLst>
              <a:ext uri="{FF2B5EF4-FFF2-40B4-BE49-F238E27FC236}">
                <a16:creationId xmlns:a16="http://schemas.microsoft.com/office/drawing/2014/main" id="{3A8F02BF-6BC0-804A-9DAE-C794AB2E5C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6" b="61170"/>
          <a:stretch/>
        </p:blipFill>
        <p:spPr bwMode="auto">
          <a:xfrm>
            <a:off x="3875315" y="3717710"/>
            <a:ext cx="7018789" cy="26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3.png">
            <a:extLst>
              <a:ext uri="{FF2B5EF4-FFF2-40B4-BE49-F238E27FC236}">
                <a16:creationId xmlns:a16="http://schemas.microsoft.com/office/drawing/2014/main" id="{D361CE55-A6FB-D249-9028-1CEFAA316B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534" b="18377"/>
          <a:stretch/>
        </p:blipFill>
        <p:spPr bwMode="auto">
          <a:xfrm>
            <a:off x="1900542" y="3473054"/>
            <a:ext cx="1974774" cy="338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65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A28AD22-1A51-7E40-8192-7462DA61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180" y="2043113"/>
            <a:ext cx="100584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It is hard to build a product taxonomy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What are product types in customers’ language?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How to organize types into a taxonomy tree?</a:t>
            </a:r>
          </a:p>
          <a:p>
            <a:pPr marL="0" indent="0">
              <a:buNone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Challenges for 100K Categories (III)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6807FC-9446-7F4D-98B1-938087D5D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79" y="3683000"/>
            <a:ext cx="6337300" cy="2336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206C07-90E9-3F43-9F7C-26C815C40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7880" y="3639458"/>
            <a:ext cx="5068390" cy="22550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D9AEB25-3864-5740-AD6E-A25674523D0E}"/>
              </a:ext>
            </a:extLst>
          </p:cNvPr>
          <p:cNvSpPr txBox="1"/>
          <p:nvPr/>
        </p:nvSpPr>
        <p:spPr>
          <a:xfrm>
            <a:off x="2553549" y="5902706"/>
            <a:ext cx="1715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Sellers’ view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6741B7-6E61-B94A-A92B-3B8AC7B6E50C}"/>
              </a:ext>
            </a:extLst>
          </p:cNvPr>
          <p:cNvSpPr txBox="1"/>
          <p:nvPr/>
        </p:nvSpPr>
        <p:spPr>
          <a:xfrm>
            <a:off x="8459595" y="5894508"/>
            <a:ext cx="1743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Buyers’ view</a:t>
            </a:r>
          </a:p>
        </p:txBody>
      </p:sp>
    </p:spTree>
    <p:extLst>
      <p:ext uri="{BB962C8B-B14F-4D97-AF65-F5344CB8AC3E}">
        <p14:creationId xmlns:p14="http://schemas.microsoft.com/office/powerpoint/2010/main" val="74583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100-Year Project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1" y="1798962"/>
            <a:ext cx="9374528" cy="50590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3ECC7A-956C-DE46-B665-038380202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69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047101"/>
            <a:ext cx="10058400" cy="2041167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/>
              <a:t>Our Solution: </a:t>
            </a:r>
            <a:r>
              <a:rPr lang="en-US" sz="5400" b="1" dirty="0">
                <a:solidFill>
                  <a:srgbClr val="C00000"/>
                </a:solidFill>
              </a:rPr>
              <a:t>Self-Driving</a:t>
            </a:r>
            <a:br>
              <a:rPr lang="en-US" sz="5400" b="1" dirty="0"/>
            </a:br>
            <a:r>
              <a:rPr lang="en-US" sz="5400" b="1" dirty="0"/>
              <a:t>Product Understanding</a:t>
            </a:r>
            <a:endParaRPr lang="en-US" sz="6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28FE03-C0CF-AF49-ABDF-64B8B30EF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869" y="558913"/>
            <a:ext cx="6201222" cy="348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55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7AA28EF-E979-9742-B0CE-8635B8FFDA30}"/>
              </a:ext>
            </a:extLst>
          </p:cNvPr>
          <p:cNvSpPr/>
          <p:nvPr/>
        </p:nvSpPr>
        <p:spPr>
          <a:xfrm>
            <a:off x="6767648" y="2017428"/>
            <a:ext cx="5075070" cy="434508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DEEC9FB-FBE8-9A4D-83CF-C91AB656DC3D}"/>
              </a:ext>
            </a:extLst>
          </p:cNvPr>
          <p:cNvGraphicFramePr>
            <a:graphicFrameLocks noGrp="1"/>
          </p:cNvGraphicFramePr>
          <p:nvPr/>
        </p:nvGraphicFramePr>
        <p:xfrm>
          <a:off x="483794" y="4445607"/>
          <a:ext cx="4058080" cy="197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961">
                  <a:extLst>
                    <a:ext uri="{9D8B030D-6E8A-4147-A177-3AD203B41FA5}">
                      <a16:colId xmlns:a16="http://schemas.microsoft.com/office/drawing/2014/main" val="89785350"/>
                    </a:ext>
                  </a:extLst>
                </a:gridCol>
                <a:gridCol w="865079">
                  <a:extLst>
                    <a:ext uri="{9D8B030D-6E8A-4147-A177-3AD203B41FA5}">
                      <a16:colId xmlns:a16="http://schemas.microsoft.com/office/drawing/2014/main" val="2858369663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33719021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6817543"/>
                    </a:ext>
                  </a:extLst>
                </a:gridCol>
              </a:tblGrid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Color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222578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Snacks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i="1" dirty="0">
                          <a:solidFill>
                            <a:srgbClr val="FF0000"/>
                          </a:solidFill>
                        </a:rPr>
                        <a:t>Cherry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26442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870756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Choc.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Gold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023435"/>
                  </a:ext>
                </a:extLst>
              </a:tr>
            </a:tbl>
          </a:graphicData>
        </a:graphic>
      </p:graphicFrame>
      <p:sp>
        <p:nvSpPr>
          <p:cNvPr id="34" name="Right Arrow 33">
            <a:extLst>
              <a:ext uri="{FF2B5EF4-FFF2-40B4-BE49-F238E27FC236}">
                <a16:creationId xmlns:a16="http://schemas.microsoft.com/office/drawing/2014/main" id="{486437A5-AB1A-434D-8415-CC5FA770535D}"/>
              </a:ext>
            </a:extLst>
          </p:cNvPr>
          <p:cNvSpPr/>
          <p:nvPr/>
        </p:nvSpPr>
        <p:spPr>
          <a:xfrm>
            <a:off x="4901672" y="3831912"/>
            <a:ext cx="1509184" cy="756847"/>
          </a:xfrm>
          <a:prstGeom prst="rightArrow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 err="1">
                <a:solidFill>
                  <a:schemeClr val="tx1"/>
                </a:solidFill>
              </a:rPr>
              <a:t>AutoKnow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35" name="Flowchart: Magnetic Disk 5">
            <a:extLst>
              <a:ext uri="{FF2B5EF4-FFF2-40B4-BE49-F238E27FC236}">
                <a16:creationId xmlns:a16="http://schemas.microsoft.com/office/drawing/2014/main" id="{00ED4981-E233-1C4E-940E-BE49A3085135}"/>
              </a:ext>
            </a:extLst>
          </p:cNvPr>
          <p:cNvSpPr/>
          <p:nvPr/>
        </p:nvSpPr>
        <p:spPr>
          <a:xfrm>
            <a:off x="3118649" y="3519114"/>
            <a:ext cx="1519066" cy="80786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User logs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C4A44F-F8A6-F946-926A-A817D90289BA}"/>
              </a:ext>
            </a:extLst>
          </p:cNvPr>
          <p:cNvSpPr/>
          <p:nvPr/>
        </p:nvSpPr>
        <p:spPr>
          <a:xfrm>
            <a:off x="1319023" y="2267302"/>
            <a:ext cx="1277410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FD4EC3EB-F9CB-0C42-A0FD-F7CDE1A62FFD}"/>
              </a:ext>
            </a:extLst>
          </p:cNvPr>
          <p:cNvSpPr/>
          <p:nvPr/>
        </p:nvSpPr>
        <p:spPr>
          <a:xfrm>
            <a:off x="796720" y="1903830"/>
            <a:ext cx="2578964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FCD8E7-C65F-CB44-8525-FFCFEB1170F3}"/>
              </a:ext>
            </a:extLst>
          </p:cNvPr>
          <p:cNvSpPr/>
          <p:nvPr/>
        </p:nvSpPr>
        <p:spPr>
          <a:xfrm>
            <a:off x="833839" y="2849305"/>
            <a:ext cx="1140659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0CB6C7B-E95A-3345-BDC6-5564DEA58B7B}"/>
              </a:ext>
            </a:extLst>
          </p:cNvPr>
          <p:cNvSpPr/>
          <p:nvPr/>
        </p:nvSpPr>
        <p:spPr>
          <a:xfrm>
            <a:off x="2106182" y="2835990"/>
            <a:ext cx="1104991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3AC78F5-4D3F-184A-A075-96AEEB45AEBE}"/>
              </a:ext>
            </a:extLst>
          </p:cNvPr>
          <p:cNvSpPr/>
          <p:nvPr/>
        </p:nvSpPr>
        <p:spPr>
          <a:xfrm>
            <a:off x="1319022" y="3475038"/>
            <a:ext cx="1030477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B8D3948-747F-A042-97A8-050DE16367F6}"/>
              </a:ext>
            </a:extLst>
          </p:cNvPr>
          <p:cNvCxnSpPr>
            <a:cxnSpLocks/>
            <a:stCxn id="36" idx="3"/>
            <a:endCxn id="38" idx="0"/>
          </p:cNvCxnSpPr>
          <p:nvPr/>
        </p:nvCxnSpPr>
        <p:spPr>
          <a:xfrm flipH="1">
            <a:off x="1404163" y="2615870"/>
            <a:ext cx="101932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80A50B2-1408-814A-9852-CCA6984F1739}"/>
              </a:ext>
            </a:extLst>
          </p:cNvPr>
          <p:cNvCxnSpPr>
            <a:cxnSpLocks/>
            <a:stCxn id="36" idx="5"/>
          </p:cNvCxnSpPr>
          <p:nvPr/>
        </p:nvCxnSpPr>
        <p:spPr>
          <a:xfrm>
            <a:off x="2409361" y="2615870"/>
            <a:ext cx="120458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348D33-A45E-6741-90EE-CCAFD3A20674}"/>
              </a:ext>
            </a:extLst>
          </p:cNvPr>
          <p:cNvCxnSpPr>
            <a:cxnSpLocks/>
            <a:stCxn id="38" idx="4"/>
            <a:endCxn id="40" idx="1"/>
          </p:cNvCxnSpPr>
          <p:nvPr/>
        </p:nvCxnSpPr>
        <p:spPr>
          <a:xfrm>
            <a:off x="1404169" y="3257678"/>
            <a:ext cx="65763" cy="277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BA20C86-6132-644B-AFF5-E16B998C9EF8}"/>
              </a:ext>
            </a:extLst>
          </p:cNvPr>
          <p:cNvSpPr txBox="1"/>
          <p:nvPr/>
        </p:nvSpPr>
        <p:spPr>
          <a:xfrm>
            <a:off x="6914824" y="2159374"/>
            <a:ext cx="10079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Product KG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8824C6C-687D-714D-9EAF-EDFB597898C9}"/>
              </a:ext>
            </a:extLst>
          </p:cNvPr>
          <p:cNvSpPr/>
          <p:nvPr/>
        </p:nvSpPr>
        <p:spPr>
          <a:xfrm>
            <a:off x="9092249" y="2407437"/>
            <a:ext cx="1284304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D9C40402-E340-9142-832F-16BA03B4F726}"/>
              </a:ext>
            </a:extLst>
          </p:cNvPr>
          <p:cNvSpPr/>
          <p:nvPr/>
        </p:nvSpPr>
        <p:spPr>
          <a:xfrm>
            <a:off x="7418812" y="2149981"/>
            <a:ext cx="3730101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4D3BABC-4577-1548-91CE-FC0936983E30}"/>
              </a:ext>
            </a:extLst>
          </p:cNvPr>
          <p:cNvSpPr/>
          <p:nvPr/>
        </p:nvSpPr>
        <p:spPr>
          <a:xfrm>
            <a:off x="8600672" y="3095456"/>
            <a:ext cx="11470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FE6D11A-C9E8-1649-91C7-39BABBCB71E2}"/>
              </a:ext>
            </a:extLst>
          </p:cNvPr>
          <p:cNvSpPr/>
          <p:nvPr/>
        </p:nvSpPr>
        <p:spPr>
          <a:xfrm>
            <a:off x="9879407" y="3082141"/>
            <a:ext cx="1121755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2D8FBA-3B7C-5647-BA66-5146BFF34D39}"/>
              </a:ext>
            </a:extLst>
          </p:cNvPr>
          <p:cNvSpPr/>
          <p:nvPr/>
        </p:nvSpPr>
        <p:spPr>
          <a:xfrm>
            <a:off x="9092248" y="3721189"/>
            <a:ext cx="10296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EF21895-5831-734F-8F97-44237F92F2DC}"/>
              </a:ext>
            </a:extLst>
          </p:cNvPr>
          <p:cNvCxnSpPr>
            <a:cxnSpLocks/>
            <a:stCxn id="45" idx="3"/>
            <a:endCxn id="47" idx="0"/>
          </p:cNvCxnSpPr>
          <p:nvPr/>
        </p:nvCxnSpPr>
        <p:spPr>
          <a:xfrm flipH="1">
            <a:off x="9174198" y="2756005"/>
            <a:ext cx="106133" cy="3394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F4D366B-6341-D84B-99A2-22CE4CD2C8A2}"/>
              </a:ext>
            </a:extLst>
          </p:cNvPr>
          <p:cNvCxnSpPr>
            <a:cxnSpLocks/>
          </p:cNvCxnSpPr>
          <p:nvPr/>
        </p:nvCxnSpPr>
        <p:spPr>
          <a:xfrm>
            <a:off x="10052108" y="2785902"/>
            <a:ext cx="143350" cy="3095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A257972-39A8-8847-9C7B-CFACE460AE3B}"/>
              </a:ext>
            </a:extLst>
          </p:cNvPr>
          <p:cNvCxnSpPr>
            <a:cxnSpLocks/>
          </p:cNvCxnSpPr>
          <p:nvPr/>
        </p:nvCxnSpPr>
        <p:spPr>
          <a:xfrm>
            <a:off x="9356276" y="3475032"/>
            <a:ext cx="73174" cy="2539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F85D0076-7D0F-6741-986F-348DD47EDF22}"/>
              </a:ext>
            </a:extLst>
          </p:cNvPr>
          <p:cNvSpPr/>
          <p:nvPr/>
        </p:nvSpPr>
        <p:spPr>
          <a:xfrm>
            <a:off x="7736230" y="3634561"/>
            <a:ext cx="1263254" cy="40837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Pretzels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96F0A1D-F22E-534E-ACCC-2A969985C8D5}"/>
              </a:ext>
            </a:extLst>
          </p:cNvPr>
          <p:cNvCxnSpPr>
            <a:cxnSpLocks/>
            <a:stCxn id="47" idx="3"/>
          </p:cNvCxnSpPr>
          <p:nvPr/>
        </p:nvCxnSpPr>
        <p:spPr>
          <a:xfrm flipH="1">
            <a:off x="8651062" y="3444024"/>
            <a:ext cx="117592" cy="23519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E1C717E-2A2B-AF4F-AC9B-10FEE49B7E3D}"/>
              </a:ext>
            </a:extLst>
          </p:cNvPr>
          <p:cNvSpPr txBox="1"/>
          <p:nvPr/>
        </p:nvSpPr>
        <p:spPr>
          <a:xfrm>
            <a:off x="72335" y="4021708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Catalog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AA6CD2-6041-3F4D-AFE8-C740D8C9D4D6}"/>
              </a:ext>
            </a:extLst>
          </p:cNvPr>
          <p:cNvSpPr txBox="1"/>
          <p:nvPr/>
        </p:nvSpPr>
        <p:spPr>
          <a:xfrm>
            <a:off x="192204" y="1811149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Taxonomy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B8120F4-434D-8149-83C6-9FD3D320DCAD}"/>
              </a:ext>
            </a:extLst>
          </p:cNvPr>
          <p:cNvSpPr/>
          <p:nvPr/>
        </p:nvSpPr>
        <p:spPr>
          <a:xfrm>
            <a:off x="7231483" y="4634672"/>
            <a:ext cx="1338601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AD131C7-1088-8C4A-B48B-CA4868CF9F60}"/>
              </a:ext>
            </a:extLst>
          </p:cNvPr>
          <p:cNvSpPr/>
          <p:nvPr/>
        </p:nvSpPr>
        <p:spPr>
          <a:xfrm>
            <a:off x="8651054" y="4630588"/>
            <a:ext cx="1334204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2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4E44A2-671B-904A-9173-D9AF21DCF3E7}"/>
              </a:ext>
            </a:extLst>
          </p:cNvPr>
          <p:cNvSpPr/>
          <p:nvPr/>
        </p:nvSpPr>
        <p:spPr>
          <a:xfrm>
            <a:off x="10433430" y="5559871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Gold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1A27FDE-E224-2241-A469-FFAB19984C4B}"/>
              </a:ext>
            </a:extLst>
          </p:cNvPr>
          <p:cNvCxnSpPr>
            <a:cxnSpLocks/>
            <a:stCxn id="59" idx="4"/>
          </p:cNvCxnSpPr>
          <p:nvPr/>
        </p:nvCxnSpPr>
        <p:spPr>
          <a:xfrm>
            <a:off x="9318156" y="5145487"/>
            <a:ext cx="80586" cy="4386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058EC81-6E91-364A-8977-795B5D077485}"/>
              </a:ext>
            </a:extLst>
          </p:cNvPr>
          <p:cNvSpPr txBox="1"/>
          <p:nvPr/>
        </p:nvSpPr>
        <p:spPr>
          <a:xfrm>
            <a:off x="10785344" y="5085884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color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CF0CF43-A12F-5B48-8B26-A2CE433D2D48}"/>
              </a:ext>
            </a:extLst>
          </p:cNvPr>
          <p:cNvSpPr/>
          <p:nvPr/>
        </p:nvSpPr>
        <p:spPr>
          <a:xfrm>
            <a:off x="10074017" y="4638632"/>
            <a:ext cx="132862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3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E8A5EE5-D4BE-7043-899D-2889C31EB225}"/>
              </a:ext>
            </a:extLst>
          </p:cNvPr>
          <p:cNvSpPr/>
          <p:nvPr/>
        </p:nvSpPr>
        <p:spPr>
          <a:xfrm>
            <a:off x="9031160" y="5577023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Choc.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362448B-98E4-3B48-AF32-9D81C8ED4D2B}"/>
              </a:ext>
            </a:extLst>
          </p:cNvPr>
          <p:cNvSpPr/>
          <p:nvPr/>
        </p:nvSpPr>
        <p:spPr>
          <a:xfrm>
            <a:off x="6892279" y="5582129"/>
            <a:ext cx="1517438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Chocolate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8941D9-2E80-2640-B974-71391B42217B}"/>
              </a:ext>
            </a:extLst>
          </p:cNvPr>
          <p:cNvSpPr txBox="1"/>
          <p:nvPr/>
        </p:nvSpPr>
        <p:spPr>
          <a:xfrm>
            <a:off x="8234160" y="5846166"/>
            <a:ext cx="11570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synonym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99B4F99-216D-824C-9D1D-5FBB7A665AAD}"/>
              </a:ext>
            </a:extLst>
          </p:cNvPr>
          <p:cNvCxnSpPr>
            <a:cxnSpLocks/>
            <a:stCxn id="65" idx="6"/>
            <a:endCxn id="64" idx="2"/>
          </p:cNvCxnSpPr>
          <p:nvPr/>
        </p:nvCxnSpPr>
        <p:spPr>
          <a:xfrm flipV="1">
            <a:off x="8409717" y="5834476"/>
            <a:ext cx="621443" cy="5106"/>
          </a:xfrm>
          <a:prstGeom prst="straightConnector1">
            <a:avLst/>
          </a:prstGeom>
          <a:ln w="127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7A87C5A-8069-784F-B44B-2488670C5C64}"/>
              </a:ext>
            </a:extLst>
          </p:cNvPr>
          <p:cNvSpPr txBox="1"/>
          <p:nvPr/>
        </p:nvSpPr>
        <p:spPr>
          <a:xfrm>
            <a:off x="7828994" y="5181181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EFB03C-CEC9-EA49-9E49-4701AB6B76D9}"/>
              </a:ext>
            </a:extLst>
          </p:cNvPr>
          <p:cNvSpPr txBox="1"/>
          <p:nvPr/>
        </p:nvSpPr>
        <p:spPr>
          <a:xfrm>
            <a:off x="9479718" y="5112146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65249FA-1BE1-3B49-90C4-33B59C07ECBE}"/>
              </a:ext>
            </a:extLst>
          </p:cNvPr>
          <p:cNvCxnSpPr>
            <a:cxnSpLocks/>
            <a:stCxn id="63" idx="3"/>
          </p:cNvCxnSpPr>
          <p:nvPr/>
        </p:nvCxnSpPr>
        <p:spPr>
          <a:xfrm flipH="1">
            <a:off x="9962350" y="5078125"/>
            <a:ext cx="306234" cy="50597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A17A1DC-FAA4-8643-82DF-77C35F39FACA}"/>
              </a:ext>
            </a:extLst>
          </p:cNvPr>
          <p:cNvCxnSpPr>
            <a:cxnSpLocks/>
            <a:endCxn id="53" idx="4"/>
          </p:cNvCxnSpPr>
          <p:nvPr/>
        </p:nvCxnSpPr>
        <p:spPr>
          <a:xfrm flipV="1">
            <a:off x="8072220" y="4042928"/>
            <a:ext cx="295643" cy="5917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DA46DD4E-B040-564F-97DE-38F1F45243CB}"/>
              </a:ext>
            </a:extLst>
          </p:cNvPr>
          <p:cNvSpPr txBox="1"/>
          <p:nvPr/>
        </p:nvSpPr>
        <p:spPr>
          <a:xfrm>
            <a:off x="7059206" y="4245266"/>
            <a:ext cx="106815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/>
              <a:t>hasType</a:t>
            </a:r>
            <a:endParaRPr lang="en-US" sz="17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71A4F7B-0356-CA4B-99EB-E8852A246929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9318156" y="4129562"/>
            <a:ext cx="80586" cy="5010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43B2BE2-5BE0-CB4D-8BB0-C5F940965CF4}"/>
              </a:ext>
            </a:extLst>
          </p:cNvPr>
          <p:cNvCxnSpPr>
            <a:cxnSpLocks/>
            <a:stCxn id="63" idx="1"/>
            <a:endCxn id="49" idx="5"/>
          </p:cNvCxnSpPr>
          <p:nvPr/>
        </p:nvCxnSpPr>
        <p:spPr>
          <a:xfrm flipH="1" flipV="1">
            <a:off x="9971111" y="4069757"/>
            <a:ext cx="297479" cy="6442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8B3E82-EC3D-6847-B673-18B5C6DDBF80}"/>
              </a:ext>
            </a:extLst>
          </p:cNvPr>
          <p:cNvCxnSpPr>
            <a:cxnSpLocks/>
            <a:stCxn id="58" idx="4"/>
            <a:endCxn id="65" idx="0"/>
          </p:cNvCxnSpPr>
          <p:nvPr/>
        </p:nvCxnSpPr>
        <p:spPr>
          <a:xfrm flipH="1">
            <a:off x="7650998" y="5149577"/>
            <a:ext cx="249786" cy="4325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265A93F-7A12-894D-A4FD-86D24EF90D0F}"/>
              </a:ext>
            </a:extLst>
          </p:cNvPr>
          <p:cNvCxnSpPr>
            <a:cxnSpLocks/>
            <a:stCxn id="63" idx="4"/>
            <a:endCxn id="60" idx="0"/>
          </p:cNvCxnSpPr>
          <p:nvPr/>
        </p:nvCxnSpPr>
        <p:spPr>
          <a:xfrm>
            <a:off x="10738324" y="5153531"/>
            <a:ext cx="316538" cy="4063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544FC39-E4CF-204B-A37B-0227D1276266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367421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44" grpId="0"/>
      <p:bldP spid="45" grpId="0" animBg="1"/>
      <p:bldP spid="46" grpId="0" animBg="1"/>
      <p:bldP spid="47" grpId="0" animBg="1"/>
      <p:bldP spid="48" grpId="0" animBg="1"/>
      <p:bldP spid="49" grpId="0" animBg="1"/>
      <p:bldP spid="53" grpId="0" animBg="1"/>
      <p:bldP spid="58" grpId="0" animBg="1"/>
      <p:bldP spid="59" grpId="0" animBg="1"/>
      <p:bldP spid="60" grpId="0" animBg="1"/>
      <p:bldP spid="62" grpId="0"/>
      <p:bldP spid="63" grpId="0" animBg="1"/>
      <p:bldP spid="64" grpId="0" animBg="1"/>
      <p:bldP spid="65" grpId="0" animBg="1"/>
      <p:bldP spid="66" grpId="0"/>
      <p:bldP spid="68" grpId="0"/>
      <p:bldP spid="69" grpId="0"/>
      <p:bldP spid="7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7AA28EF-E979-9742-B0CE-8635B8FFDA30}"/>
              </a:ext>
            </a:extLst>
          </p:cNvPr>
          <p:cNvSpPr/>
          <p:nvPr/>
        </p:nvSpPr>
        <p:spPr>
          <a:xfrm>
            <a:off x="6767648" y="2017428"/>
            <a:ext cx="5075070" cy="434508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DEEC9FB-FBE8-9A4D-83CF-C91AB656DC3D}"/>
              </a:ext>
            </a:extLst>
          </p:cNvPr>
          <p:cNvGraphicFramePr>
            <a:graphicFrameLocks noGrp="1"/>
          </p:cNvGraphicFramePr>
          <p:nvPr/>
        </p:nvGraphicFramePr>
        <p:xfrm>
          <a:off x="483794" y="4445607"/>
          <a:ext cx="4058080" cy="197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961">
                  <a:extLst>
                    <a:ext uri="{9D8B030D-6E8A-4147-A177-3AD203B41FA5}">
                      <a16:colId xmlns:a16="http://schemas.microsoft.com/office/drawing/2014/main" val="89785350"/>
                    </a:ext>
                  </a:extLst>
                </a:gridCol>
                <a:gridCol w="865079">
                  <a:extLst>
                    <a:ext uri="{9D8B030D-6E8A-4147-A177-3AD203B41FA5}">
                      <a16:colId xmlns:a16="http://schemas.microsoft.com/office/drawing/2014/main" val="2858369663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33719021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6817543"/>
                    </a:ext>
                  </a:extLst>
                </a:gridCol>
              </a:tblGrid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Color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222578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Snacks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i="1" dirty="0">
                          <a:solidFill>
                            <a:srgbClr val="FF0000"/>
                          </a:solidFill>
                        </a:rPr>
                        <a:t>Cherry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26442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870756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Choc.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Gold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023435"/>
                  </a:ext>
                </a:extLst>
              </a:tr>
            </a:tbl>
          </a:graphicData>
        </a:graphic>
      </p:graphicFrame>
      <p:sp>
        <p:nvSpPr>
          <p:cNvPr id="34" name="Right Arrow 33">
            <a:extLst>
              <a:ext uri="{FF2B5EF4-FFF2-40B4-BE49-F238E27FC236}">
                <a16:creationId xmlns:a16="http://schemas.microsoft.com/office/drawing/2014/main" id="{486437A5-AB1A-434D-8415-CC5FA770535D}"/>
              </a:ext>
            </a:extLst>
          </p:cNvPr>
          <p:cNvSpPr/>
          <p:nvPr/>
        </p:nvSpPr>
        <p:spPr>
          <a:xfrm>
            <a:off x="4901672" y="3831912"/>
            <a:ext cx="1509184" cy="756847"/>
          </a:xfrm>
          <a:prstGeom prst="rightArrow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 err="1">
                <a:solidFill>
                  <a:schemeClr val="tx1"/>
                </a:solidFill>
              </a:rPr>
              <a:t>AutoKnow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35" name="Flowchart: Magnetic Disk 5">
            <a:extLst>
              <a:ext uri="{FF2B5EF4-FFF2-40B4-BE49-F238E27FC236}">
                <a16:creationId xmlns:a16="http://schemas.microsoft.com/office/drawing/2014/main" id="{00ED4981-E233-1C4E-940E-BE49A3085135}"/>
              </a:ext>
            </a:extLst>
          </p:cNvPr>
          <p:cNvSpPr/>
          <p:nvPr/>
        </p:nvSpPr>
        <p:spPr>
          <a:xfrm>
            <a:off x="3118649" y="3519114"/>
            <a:ext cx="1519066" cy="80786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User logs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C4A44F-F8A6-F946-926A-A817D90289BA}"/>
              </a:ext>
            </a:extLst>
          </p:cNvPr>
          <p:cNvSpPr/>
          <p:nvPr/>
        </p:nvSpPr>
        <p:spPr>
          <a:xfrm>
            <a:off x="1319023" y="2267302"/>
            <a:ext cx="1277410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FD4EC3EB-F9CB-0C42-A0FD-F7CDE1A62FFD}"/>
              </a:ext>
            </a:extLst>
          </p:cNvPr>
          <p:cNvSpPr/>
          <p:nvPr/>
        </p:nvSpPr>
        <p:spPr>
          <a:xfrm>
            <a:off x="796720" y="1903830"/>
            <a:ext cx="2578964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FCD8E7-C65F-CB44-8525-FFCFEB1170F3}"/>
              </a:ext>
            </a:extLst>
          </p:cNvPr>
          <p:cNvSpPr/>
          <p:nvPr/>
        </p:nvSpPr>
        <p:spPr>
          <a:xfrm>
            <a:off x="833839" y="2849305"/>
            <a:ext cx="1140659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0CB6C7B-E95A-3345-BDC6-5564DEA58B7B}"/>
              </a:ext>
            </a:extLst>
          </p:cNvPr>
          <p:cNvSpPr/>
          <p:nvPr/>
        </p:nvSpPr>
        <p:spPr>
          <a:xfrm>
            <a:off x="2106182" y="2835990"/>
            <a:ext cx="1104991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3AC78F5-4D3F-184A-A075-96AEEB45AEBE}"/>
              </a:ext>
            </a:extLst>
          </p:cNvPr>
          <p:cNvSpPr/>
          <p:nvPr/>
        </p:nvSpPr>
        <p:spPr>
          <a:xfrm>
            <a:off x="1319022" y="3475038"/>
            <a:ext cx="1030477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B8D3948-747F-A042-97A8-050DE16367F6}"/>
              </a:ext>
            </a:extLst>
          </p:cNvPr>
          <p:cNvCxnSpPr>
            <a:cxnSpLocks/>
            <a:stCxn id="36" idx="3"/>
            <a:endCxn id="38" idx="0"/>
          </p:cNvCxnSpPr>
          <p:nvPr/>
        </p:nvCxnSpPr>
        <p:spPr>
          <a:xfrm flipH="1">
            <a:off x="1404163" y="2615870"/>
            <a:ext cx="101932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80A50B2-1408-814A-9852-CCA6984F1739}"/>
              </a:ext>
            </a:extLst>
          </p:cNvPr>
          <p:cNvCxnSpPr>
            <a:cxnSpLocks/>
            <a:stCxn id="36" idx="5"/>
          </p:cNvCxnSpPr>
          <p:nvPr/>
        </p:nvCxnSpPr>
        <p:spPr>
          <a:xfrm>
            <a:off x="2409361" y="2615870"/>
            <a:ext cx="120458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348D33-A45E-6741-90EE-CCAFD3A20674}"/>
              </a:ext>
            </a:extLst>
          </p:cNvPr>
          <p:cNvCxnSpPr>
            <a:cxnSpLocks/>
            <a:stCxn id="38" idx="4"/>
            <a:endCxn id="40" idx="1"/>
          </p:cNvCxnSpPr>
          <p:nvPr/>
        </p:nvCxnSpPr>
        <p:spPr>
          <a:xfrm>
            <a:off x="1404169" y="3257678"/>
            <a:ext cx="65763" cy="277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BA20C86-6132-644B-AFF5-E16B998C9EF8}"/>
              </a:ext>
            </a:extLst>
          </p:cNvPr>
          <p:cNvSpPr txBox="1"/>
          <p:nvPr/>
        </p:nvSpPr>
        <p:spPr>
          <a:xfrm>
            <a:off x="6914824" y="2159374"/>
            <a:ext cx="10079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Product KG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8824C6C-687D-714D-9EAF-EDFB597898C9}"/>
              </a:ext>
            </a:extLst>
          </p:cNvPr>
          <p:cNvSpPr/>
          <p:nvPr/>
        </p:nvSpPr>
        <p:spPr>
          <a:xfrm>
            <a:off x="9092249" y="2407437"/>
            <a:ext cx="1284304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D9C40402-E340-9142-832F-16BA03B4F726}"/>
              </a:ext>
            </a:extLst>
          </p:cNvPr>
          <p:cNvSpPr/>
          <p:nvPr/>
        </p:nvSpPr>
        <p:spPr>
          <a:xfrm>
            <a:off x="7418812" y="2149981"/>
            <a:ext cx="3730101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4D3BABC-4577-1548-91CE-FC0936983E30}"/>
              </a:ext>
            </a:extLst>
          </p:cNvPr>
          <p:cNvSpPr/>
          <p:nvPr/>
        </p:nvSpPr>
        <p:spPr>
          <a:xfrm>
            <a:off x="8600672" y="3095456"/>
            <a:ext cx="11470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FE6D11A-C9E8-1649-91C7-39BABBCB71E2}"/>
              </a:ext>
            </a:extLst>
          </p:cNvPr>
          <p:cNvSpPr/>
          <p:nvPr/>
        </p:nvSpPr>
        <p:spPr>
          <a:xfrm>
            <a:off x="9879407" y="3082141"/>
            <a:ext cx="1121755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2D8FBA-3B7C-5647-BA66-5146BFF34D39}"/>
              </a:ext>
            </a:extLst>
          </p:cNvPr>
          <p:cNvSpPr/>
          <p:nvPr/>
        </p:nvSpPr>
        <p:spPr>
          <a:xfrm>
            <a:off x="9092248" y="3721189"/>
            <a:ext cx="10296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EF21895-5831-734F-8F97-44237F92F2DC}"/>
              </a:ext>
            </a:extLst>
          </p:cNvPr>
          <p:cNvCxnSpPr>
            <a:cxnSpLocks/>
            <a:stCxn id="45" idx="3"/>
            <a:endCxn id="47" idx="0"/>
          </p:cNvCxnSpPr>
          <p:nvPr/>
        </p:nvCxnSpPr>
        <p:spPr>
          <a:xfrm flipH="1">
            <a:off x="9174198" y="2756005"/>
            <a:ext cx="106133" cy="3394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F4D366B-6341-D84B-99A2-22CE4CD2C8A2}"/>
              </a:ext>
            </a:extLst>
          </p:cNvPr>
          <p:cNvCxnSpPr>
            <a:cxnSpLocks/>
          </p:cNvCxnSpPr>
          <p:nvPr/>
        </p:nvCxnSpPr>
        <p:spPr>
          <a:xfrm>
            <a:off x="10052108" y="2785902"/>
            <a:ext cx="143350" cy="3095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A257972-39A8-8847-9C7B-CFACE460AE3B}"/>
              </a:ext>
            </a:extLst>
          </p:cNvPr>
          <p:cNvCxnSpPr>
            <a:cxnSpLocks/>
          </p:cNvCxnSpPr>
          <p:nvPr/>
        </p:nvCxnSpPr>
        <p:spPr>
          <a:xfrm>
            <a:off x="9356276" y="3475032"/>
            <a:ext cx="73174" cy="2539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F85D0076-7D0F-6741-986F-348DD47EDF22}"/>
              </a:ext>
            </a:extLst>
          </p:cNvPr>
          <p:cNvSpPr/>
          <p:nvPr/>
        </p:nvSpPr>
        <p:spPr>
          <a:xfrm>
            <a:off x="7736230" y="3634561"/>
            <a:ext cx="1263254" cy="40837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Pretzels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96F0A1D-F22E-534E-ACCC-2A969985C8D5}"/>
              </a:ext>
            </a:extLst>
          </p:cNvPr>
          <p:cNvCxnSpPr>
            <a:cxnSpLocks/>
            <a:stCxn id="47" idx="3"/>
          </p:cNvCxnSpPr>
          <p:nvPr/>
        </p:nvCxnSpPr>
        <p:spPr>
          <a:xfrm flipH="1">
            <a:off x="8651062" y="3444024"/>
            <a:ext cx="117592" cy="23519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E1C717E-2A2B-AF4F-AC9B-10FEE49B7E3D}"/>
              </a:ext>
            </a:extLst>
          </p:cNvPr>
          <p:cNvSpPr txBox="1"/>
          <p:nvPr/>
        </p:nvSpPr>
        <p:spPr>
          <a:xfrm>
            <a:off x="72335" y="4021708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Catalog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AA6CD2-6041-3F4D-AFE8-C740D8C9D4D6}"/>
              </a:ext>
            </a:extLst>
          </p:cNvPr>
          <p:cNvSpPr txBox="1"/>
          <p:nvPr/>
        </p:nvSpPr>
        <p:spPr>
          <a:xfrm>
            <a:off x="192204" y="1811149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Taxonomy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B8120F4-434D-8149-83C6-9FD3D320DCAD}"/>
              </a:ext>
            </a:extLst>
          </p:cNvPr>
          <p:cNvSpPr/>
          <p:nvPr/>
        </p:nvSpPr>
        <p:spPr>
          <a:xfrm>
            <a:off x="7231483" y="4634672"/>
            <a:ext cx="1338601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AD131C7-1088-8C4A-B48B-CA4868CF9F60}"/>
              </a:ext>
            </a:extLst>
          </p:cNvPr>
          <p:cNvSpPr/>
          <p:nvPr/>
        </p:nvSpPr>
        <p:spPr>
          <a:xfrm>
            <a:off x="8651054" y="4630588"/>
            <a:ext cx="1334204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2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4E44A2-671B-904A-9173-D9AF21DCF3E7}"/>
              </a:ext>
            </a:extLst>
          </p:cNvPr>
          <p:cNvSpPr/>
          <p:nvPr/>
        </p:nvSpPr>
        <p:spPr>
          <a:xfrm>
            <a:off x="10433430" y="5559871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Gold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1A27FDE-E224-2241-A469-FFAB19984C4B}"/>
              </a:ext>
            </a:extLst>
          </p:cNvPr>
          <p:cNvCxnSpPr>
            <a:cxnSpLocks/>
            <a:stCxn id="59" idx="4"/>
          </p:cNvCxnSpPr>
          <p:nvPr/>
        </p:nvCxnSpPr>
        <p:spPr>
          <a:xfrm>
            <a:off x="9318156" y="5145487"/>
            <a:ext cx="80586" cy="4386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058EC81-6E91-364A-8977-795B5D077485}"/>
              </a:ext>
            </a:extLst>
          </p:cNvPr>
          <p:cNvSpPr txBox="1"/>
          <p:nvPr/>
        </p:nvSpPr>
        <p:spPr>
          <a:xfrm>
            <a:off x="10785344" y="5085884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color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CF0CF43-A12F-5B48-8B26-A2CE433D2D48}"/>
              </a:ext>
            </a:extLst>
          </p:cNvPr>
          <p:cNvSpPr/>
          <p:nvPr/>
        </p:nvSpPr>
        <p:spPr>
          <a:xfrm>
            <a:off x="10074017" y="4638632"/>
            <a:ext cx="132862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3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E8A5EE5-D4BE-7043-899D-2889C31EB225}"/>
              </a:ext>
            </a:extLst>
          </p:cNvPr>
          <p:cNvSpPr/>
          <p:nvPr/>
        </p:nvSpPr>
        <p:spPr>
          <a:xfrm>
            <a:off x="9031160" y="5577023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Choc.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362448B-98E4-3B48-AF32-9D81C8ED4D2B}"/>
              </a:ext>
            </a:extLst>
          </p:cNvPr>
          <p:cNvSpPr/>
          <p:nvPr/>
        </p:nvSpPr>
        <p:spPr>
          <a:xfrm>
            <a:off x="6892279" y="5582129"/>
            <a:ext cx="1517438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Chocolate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8941D9-2E80-2640-B974-71391B42217B}"/>
              </a:ext>
            </a:extLst>
          </p:cNvPr>
          <p:cNvSpPr txBox="1"/>
          <p:nvPr/>
        </p:nvSpPr>
        <p:spPr>
          <a:xfrm>
            <a:off x="8234160" y="5846166"/>
            <a:ext cx="11570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00B0F0"/>
                </a:solidFill>
              </a:rPr>
              <a:t>synonym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99B4F99-216D-824C-9D1D-5FBB7A665AAD}"/>
              </a:ext>
            </a:extLst>
          </p:cNvPr>
          <p:cNvCxnSpPr>
            <a:cxnSpLocks/>
            <a:stCxn id="65" idx="6"/>
            <a:endCxn id="64" idx="2"/>
          </p:cNvCxnSpPr>
          <p:nvPr/>
        </p:nvCxnSpPr>
        <p:spPr>
          <a:xfrm flipV="1">
            <a:off x="8409717" y="5834476"/>
            <a:ext cx="621443" cy="5106"/>
          </a:xfrm>
          <a:prstGeom prst="straightConnector1">
            <a:avLst/>
          </a:prstGeom>
          <a:ln w="127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7A87C5A-8069-784F-B44B-2488670C5C64}"/>
              </a:ext>
            </a:extLst>
          </p:cNvPr>
          <p:cNvSpPr txBox="1"/>
          <p:nvPr/>
        </p:nvSpPr>
        <p:spPr>
          <a:xfrm>
            <a:off x="7828994" y="5181181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EFB03C-CEC9-EA49-9E49-4701AB6B76D9}"/>
              </a:ext>
            </a:extLst>
          </p:cNvPr>
          <p:cNvSpPr txBox="1"/>
          <p:nvPr/>
        </p:nvSpPr>
        <p:spPr>
          <a:xfrm>
            <a:off x="9479718" y="5112146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65249FA-1BE1-3B49-90C4-33B59C07ECBE}"/>
              </a:ext>
            </a:extLst>
          </p:cNvPr>
          <p:cNvCxnSpPr>
            <a:cxnSpLocks/>
            <a:stCxn id="63" idx="3"/>
          </p:cNvCxnSpPr>
          <p:nvPr/>
        </p:nvCxnSpPr>
        <p:spPr>
          <a:xfrm flipH="1">
            <a:off x="9962350" y="5078125"/>
            <a:ext cx="306234" cy="50597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A17A1DC-FAA4-8643-82DF-77C35F39FACA}"/>
              </a:ext>
            </a:extLst>
          </p:cNvPr>
          <p:cNvCxnSpPr>
            <a:cxnSpLocks/>
            <a:endCxn id="53" idx="4"/>
          </p:cNvCxnSpPr>
          <p:nvPr/>
        </p:nvCxnSpPr>
        <p:spPr>
          <a:xfrm flipV="1">
            <a:off x="8072220" y="4042928"/>
            <a:ext cx="295643" cy="5917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DA46DD4E-B040-564F-97DE-38F1F45243CB}"/>
              </a:ext>
            </a:extLst>
          </p:cNvPr>
          <p:cNvSpPr txBox="1"/>
          <p:nvPr/>
        </p:nvSpPr>
        <p:spPr>
          <a:xfrm>
            <a:off x="7059206" y="4245266"/>
            <a:ext cx="106815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/>
              <a:t>hasType</a:t>
            </a:r>
            <a:endParaRPr lang="en-US" sz="17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71A4F7B-0356-CA4B-99EB-E8852A246929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9318156" y="4129562"/>
            <a:ext cx="80586" cy="5010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43B2BE2-5BE0-CB4D-8BB0-C5F940965CF4}"/>
              </a:ext>
            </a:extLst>
          </p:cNvPr>
          <p:cNvCxnSpPr>
            <a:cxnSpLocks/>
            <a:stCxn id="63" idx="1"/>
            <a:endCxn id="49" idx="5"/>
          </p:cNvCxnSpPr>
          <p:nvPr/>
        </p:nvCxnSpPr>
        <p:spPr>
          <a:xfrm flipH="1" flipV="1">
            <a:off x="9971111" y="4069757"/>
            <a:ext cx="297479" cy="6442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8B3E82-EC3D-6847-B673-18B5C6DDBF80}"/>
              </a:ext>
            </a:extLst>
          </p:cNvPr>
          <p:cNvCxnSpPr>
            <a:cxnSpLocks/>
            <a:stCxn id="58" idx="4"/>
            <a:endCxn id="65" idx="0"/>
          </p:cNvCxnSpPr>
          <p:nvPr/>
        </p:nvCxnSpPr>
        <p:spPr>
          <a:xfrm flipH="1">
            <a:off x="7650998" y="5149577"/>
            <a:ext cx="249786" cy="4325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265A93F-7A12-894D-A4FD-86D24EF90D0F}"/>
              </a:ext>
            </a:extLst>
          </p:cNvPr>
          <p:cNvCxnSpPr>
            <a:cxnSpLocks/>
            <a:stCxn id="63" idx="4"/>
            <a:endCxn id="60" idx="0"/>
          </p:cNvCxnSpPr>
          <p:nvPr/>
        </p:nvCxnSpPr>
        <p:spPr>
          <a:xfrm>
            <a:off x="10738324" y="5153531"/>
            <a:ext cx="316538" cy="4063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544FC39-E4CF-204B-A37B-0227D1276266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  <p:sp>
        <p:nvSpPr>
          <p:cNvPr id="78" name="Rectangular Callout 77">
            <a:extLst>
              <a:ext uri="{FF2B5EF4-FFF2-40B4-BE49-F238E27FC236}">
                <a16:creationId xmlns:a16="http://schemas.microsoft.com/office/drawing/2014/main" id="{A1C57686-D947-7641-9DE0-F8B585C9510F}"/>
              </a:ext>
            </a:extLst>
          </p:cNvPr>
          <p:cNvSpPr/>
          <p:nvPr/>
        </p:nvSpPr>
        <p:spPr>
          <a:xfrm>
            <a:off x="5921783" y="2833162"/>
            <a:ext cx="1555826" cy="442479"/>
          </a:xfrm>
          <a:prstGeom prst="wedgeRectCallout">
            <a:avLst>
              <a:gd name="adj1" fmla="val 75332"/>
              <a:gd name="adj2" fmla="val 147148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New Type</a:t>
            </a:r>
          </a:p>
        </p:txBody>
      </p:sp>
      <p:sp>
        <p:nvSpPr>
          <p:cNvPr id="79" name="Rectangular Callout 78">
            <a:extLst>
              <a:ext uri="{FF2B5EF4-FFF2-40B4-BE49-F238E27FC236}">
                <a16:creationId xmlns:a16="http://schemas.microsoft.com/office/drawing/2014/main" id="{295C43E8-460D-934E-B832-B239D81110F1}"/>
              </a:ext>
            </a:extLst>
          </p:cNvPr>
          <p:cNvSpPr/>
          <p:nvPr/>
        </p:nvSpPr>
        <p:spPr>
          <a:xfrm>
            <a:off x="10322972" y="6149670"/>
            <a:ext cx="1555826" cy="378011"/>
          </a:xfrm>
          <a:prstGeom prst="wedgeRectCallout">
            <a:avLst>
              <a:gd name="adj1" fmla="val -61731"/>
              <a:gd name="adj2" fmla="val -9481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New Value</a:t>
            </a:r>
          </a:p>
        </p:txBody>
      </p:sp>
      <p:sp>
        <p:nvSpPr>
          <p:cNvPr id="80" name="Rectangular Callout 79">
            <a:extLst>
              <a:ext uri="{FF2B5EF4-FFF2-40B4-BE49-F238E27FC236}">
                <a16:creationId xmlns:a16="http://schemas.microsoft.com/office/drawing/2014/main" id="{4A4E513C-4612-5249-945C-5D0FF7FE93BD}"/>
              </a:ext>
            </a:extLst>
          </p:cNvPr>
          <p:cNvSpPr/>
          <p:nvPr/>
        </p:nvSpPr>
        <p:spPr>
          <a:xfrm>
            <a:off x="5038259" y="4957203"/>
            <a:ext cx="1656677" cy="565247"/>
          </a:xfrm>
          <a:prstGeom prst="wedgeRectCallout">
            <a:avLst>
              <a:gd name="adj1" fmla="val 64588"/>
              <a:gd name="adj2" fmla="val 90589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Corrected Value</a:t>
            </a:r>
          </a:p>
        </p:txBody>
      </p:sp>
    </p:spTree>
    <p:extLst>
      <p:ext uri="{BB962C8B-B14F-4D97-AF65-F5344CB8AC3E}">
        <p14:creationId xmlns:p14="http://schemas.microsoft.com/office/powerpoint/2010/main" val="1078908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Graph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74164" y="1900237"/>
            <a:ext cx="9881516" cy="44862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Mission: To answer any question about products and related knowledge in the world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602" y="2697308"/>
            <a:ext cx="5791200" cy="850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6273" y="3883348"/>
            <a:ext cx="3904810" cy="2248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2023" y="4036799"/>
            <a:ext cx="2709942" cy="2095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2F4500-E575-FB40-B96F-EF347AC6C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95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7AA28EF-E979-9742-B0CE-8635B8FFDA30}"/>
              </a:ext>
            </a:extLst>
          </p:cNvPr>
          <p:cNvSpPr/>
          <p:nvPr/>
        </p:nvSpPr>
        <p:spPr>
          <a:xfrm>
            <a:off x="6767648" y="2017428"/>
            <a:ext cx="5075070" cy="434508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DEEC9FB-FBE8-9A4D-83CF-C91AB656DC3D}"/>
              </a:ext>
            </a:extLst>
          </p:cNvPr>
          <p:cNvGraphicFramePr>
            <a:graphicFrameLocks noGrp="1"/>
          </p:cNvGraphicFramePr>
          <p:nvPr/>
        </p:nvGraphicFramePr>
        <p:xfrm>
          <a:off x="483794" y="4445607"/>
          <a:ext cx="4058080" cy="197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961">
                  <a:extLst>
                    <a:ext uri="{9D8B030D-6E8A-4147-A177-3AD203B41FA5}">
                      <a16:colId xmlns:a16="http://schemas.microsoft.com/office/drawing/2014/main" val="89785350"/>
                    </a:ext>
                  </a:extLst>
                </a:gridCol>
                <a:gridCol w="865079">
                  <a:extLst>
                    <a:ext uri="{9D8B030D-6E8A-4147-A177-3AD203B41FA5}">
                      <a16:colId xmlns:a16="http://schemas.microsoft.com/office/drawing/2014/main" val="2858369663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33719021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6817543"/>
                    </a:ext>
                  </a:extLst>
                </a:gridCol>
              </a:tblGrid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Color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222578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Snacks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i="1" dirty="0">
                          <a:solidFill>
                            <a:srgbClr val="FF0000"/>
                          </a:solidFill>
                        </a:rPr>
                        <a:t>Cherry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26442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870756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Choc.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Gold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023435"/>
                  </a:ext>
                </a:extLst>
              </a:tr>
            </a:tbl>
          </a:graphicData>
        </a:graphic>
      </p:graphicFrame>
      <p:sp>
        <p:nvSpPr>
          <p:cNvPr id="34" name="Right Arrow 33">
            <a:extLst>
              <a:ext uri="{FF2B5EF4-FFF2-40B4-BE49-F238E27FC236}">
                <a16:creationId xmlns:a16="http://schemas.microsoft.com/office/drawing/2014/main" id="{486437A5-AB1A-434D-8415-CC5FA770535D}"/>
              </a:ext>
            </a:extLst>
          </p:cNvPr>
          <p:cNvSpPr/>
          <p:nvPr/>
        </p:nvSpPr>
        <p:spPr>
          <a:xfrm>
            <a:off x="4901672" y="3831912"/>
            <a:ext cx="1509184" cy="756847"/>
          </a:xfrm>
          <a:prstGeom prst="rightArrow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 err="1">
                <a:solidFill>
                  <a:schemeClr val="tx1"/>
                </a:solidFill>
              </a:rPr>
              <a:t>AutoKnow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35" name="Flowchart: Magnetic Disk 5">
            <a:extLst>
              <a:ext uri="{FF2B5EF4-FFF2-40B4-BE49-F238E27FC236}">
                <a16:creationId xmlns:a16="http://schemas.microsoft.com/office/drawing/2014/main" id="{00ED4981-E233-1C4E-940E-BE49A3085135}"/>
              </a:ext>
            </a:extLst>
          </p:cNvPr>
          <p:cNvSpPr/>
          <p:nvPr/>
        </p:nvSpPr>
        <p:spPr>
          <a:xfrm>
            <a:off x="3118649" y="3519114"/>
            <a:ext cx="1519066" cy="80786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User logs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C4A44F-F8A6-F946-926A-A817D90289BA}"/>
              </a:ext>
            </a:extLst>
          </p:cNvPr>
          <p:cNvSpPr/>
          <p:nvPr/>
        </p:nvSpPr>
        <p:spPr>
          <a:xfrm>
            <a:off x="1319023" y="2267302"/>
            <a:ext cx="1277410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FD4EC3EB-F9CB-0C42-A0FD-F7CDE1A62FFD}"/>
              </a:ext>
            </a:extLst>
          </p:cNvPr>
          <p:cNvSpPr/>
          <p:nvPr/>
        </p:nvSpPr>
        <p:spPr>
          <a:xfrm>
            <a:off x="796720" y="1903830"/>
            <a:ext cx="2578964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FCD8E7-C65F-CB44-8525-FFCFEB1170F3}"/>
              </a:ext>
            </a:extLst>
          </p:cNvPr>
          <p:cNvSpPr/>
          <p:nvPr/>
        </p:nvSpPr>
        <p:spPr>
          <a:xfrm>
            <a:off x="833839" y="2849305"/>
            <a:ext cx="1140659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0CB6C7B-E95A-3345-BDC6-5564DEA58B7B}"/>
              </a:ext>
            </a:extLst>
          </p:cNvPr>
          <p:cNvSpPr/>
          <p:nvPr/>
        </p:nvSpPr>
        <p:spPr>
          <a:xfrm>
            <a:off x="2106182" y="2835990"/>
            <a:ext cx="1104991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3AC78F5-4D3F-184A-A075-96AEEB45AEBE}"/>
              </a:ext>
            </a:extLst>
          </p:cNvPr>
          <p:cNvSpPr/>
          <p:nvPr/>
        </p:nvSpPr>
        <p:spPr>
          <a:xfrm>
            <a:off x="1319022" y="3475038"/>
            <a:ext cx="1030477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B8D3948-747F-A042-97A8-050DE16367F6}"/>
              </a:ext>
            </a:extLst>
          </p:cNvPr>
          <p:cNvCxnSpPr>
            <a:cxnSpLocks/>
            <a:stCxn id="36" idx="3"/>
            <a:endCxn id="38" idx="0"/>
          </p:cNvCxnSpPr>
          <p:nvPr/>
        </p:nvCxnSpPr>
        <p:spPr>
          <a:xfrm flipH="1">
            <a:off x="1404163" y="2615870"/>
            <a:ext cx="101932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80A50B2-1408-814A-9852-CCA6984F1739}"/>
              </a:ext>
            </a:extLst>
          </p:cNvPr>
          <p:cNvCxnSpPr>
            <a:cxnSpLocks/>
            <a:stCxn id="36" idx="5"/>
          </p:cNvCxnSpPr>
          <p:nvPr/>
        </p:nvCxnSpPr>
        <p:spPr>
          <a:xfrm>
            <a:off x="2409361" y="2615870"/>
            <a:ext cx="120458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348D33-A45E-6741-90EE-CCAFD3A20674}"/>
              </a:ext>
            </a:extLst>
          </p:cNvPr>
          <p:cNvCxnSpPr>
            <a:cxnSpLocks/>
            <a:stCxn id="38" idx="4"/>
            <a:endCxn id="40" idx="1"/>
          </p:cNvCxnSpPr>
          <p:nvPr/>
        </p:nvCxnSpPr>
        <p:spPr>
          <a:xfrm>
            <a:off x="1404169" y="3257678"/>
            <a:ext cx="65763" cy="277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BA20C86-6132-644B-AFF5-E16B998C9EF8}"/>
              </a:ext>
            </a:extLst>
          </p:cNvPr>
          <p:cNvSpPr txBox="1"/>
          <p:nvPr/>
        </p:nvSpPr>
        <p:spPr>
          <a:xfrm>
            <a:off x="6914824" y="2159374"/>
            <a:ext cx="10079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Product KG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8824C6C-687D-714D-9EAF-EDFB597898C9}"/>
              </a:ext>
            </a:extLst>
          </p:cNvPr>
          <p:cNvSpPr/>
          <p:nvPr/>
        </p:nvSpPr>
        <p:spPr>
          <a:xfrm>
            <a:off x="9092249" y="2407437"/>
            <a:ext cx="1284304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D9C40402-E340-9142-832F-16BA03B4F726}"/>
              </a:ext>
            </a:extLst>
          </p:cNvPr>
          <p:cNvSpPr/>
          <p:nvPr/>
        </p:nvSpPr>
        <p:spPr>
          <a:xfrm>
            <a:off x="7418812" y="2149981"/>
            <a:ext cx="3730101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4D3BABC-4577-1548-91CE-FC0936983E30}"/>
              </a:ext>
            </a:extLst>
          </p:cNvPr>
          <p:cNvSpPr/>
          <p:nvPr/>
        </p:nvSpPr>
        <p:spPr>
          <a:xfrm>
            <a:off x="8600672" y="3095456"/>
            <a:ext cx="11470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FE6D11A-C9E8-1649-91C7-39BABBCB71E2}"/>
              </a:ext>
            </a:extLst>
          </p:cNvPr>
          <p:cNvSpPr/>
          <p:nvPr/>
        </p:nvSpPr>
        <p:spPr>
          <a:xfrm>
            <a:off x="9879407" y="3082141"/>
            <a:ext cx="1121755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2D8FBA-3B7C-5647-BA66-5146BFF34D39}"/>
              </a:ext>
            </a:extLst>
          </p:cNvPr>
          <p:cNvSpPr/>
          <p:nvPr/>
        </p:nvSpPr>
        <p:spPr>
          <a:xfrm>
            <a:off x="9092248" y="3721189"/>
            <a:ext cx="10296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EF21895-5831-734F-8F97-44237F92F2DC}"/>
              </a:ext>
            </a:extLst>
          </p:cNvPr>
          <p:cNvCxnSpPr>
            <a:cxnSpLocks/>
            <a:stCxn id="45" idx="3"/>
            <a:endCxn id="47" idx="0"/>
          </p:cNvCxnSpPr>
          <p:nvPr/>
        </p:nvCxnSpPr>
        <p:spPr>
          <a:xfrm flipH="1">
            <a:off x="9174198" y="2756005"/>
            <a:ext cx="106133" cy="3394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F4D366B-6341-D84B-99A2-22CE4CD2C8A2}"/>
              </a:ext>
            </a:extLst>
          </p:cNvPr>
          <p:cNvCxnSpPr>
            <a:cxnSpLocks/>
          </p:cNvCxnSpPr>
          <p:nvPr/>
        </p:nvCxnSpPr>
        <p:spPr>
          <a:xfrm>
            <a:off x="10052108" y="2785902"/>
            <a:ext cx="143350" cy="3095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A257972-39A8-8847-9C7B-CFACE460AE3B}"/>
              </a:ext>
            </a:extLst>
          </p:cNvPr>
          <p:cNvCxnSpPr>
            <a:cxnSpLocks/>
          </p:cNvCxnSpPr>
          <p:nvPr/>
        </p:nvCxnSpPr>
        <p:spPr>
          <a:xfrm>
            <a:off x="9356276" y="3475032"/>
            <a:ext cx="73174" cy="2539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F85D0076-7D0F-6741-986F-348DD47EDF22}"/>
              </a:ext>
            </a:extLst>
          </p:cNvPr>
          <p:cNvSpPr/>
          <p:nvPr/>
        </p:nvSpPr>
        <p:spPr>
          <a:xfrm>
            <a:off x="7736230" y="3634561"/>
            <a:ext cx="1263254" cy="40837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Pretzels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96F0A1D-F22E-534E-ACCC-2A969985C8D5}"/>
              </a:ext>
            </a:extLst>
          </p:cNvPr>
          <p:cNvCxnSpPr>
            <a:cxnSpLocks/>
            <a:stCxn id="47" idx="3"/>
          </p:cNvCxnSpPr>
          <p:nvPr/>
        </p:nvCxnSpPr>
        <p:spPr>
          <a:xfrm flipH="1">
            <a:off x="8651062" y="3444024"/>
            <a:ext cx="117592" cy="23519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706AE7D-F540-974C-BA53-1BAEDDCE0728}"/>
              </a:ext>
            </a:extLst>
          </p:cNvPr>
          <p:cNvSpPr txBox="1"/>
          <p:nvPr/>
        </p:nvSpPr>
        <p:spPr>
          <a:xfrm>
            <a:off x="4728647" y="4751337"/>
            <a:ext cx="1927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● #Types ↑ 3X </a:t>
            </a:r>
          </a:p>
          <a:p>
            <a:r>
              <a:rPr lang="en-US" sz="2000" b="1" dirty="0"/>
              <a:t>● Defect rate ↓</a:t>
            </a:r>
            <a:br>
              <a:rPr lang="en-US" sz="2000" b="1" dirty="0"/>
            </a:br>
            <a:r>
              <a:rPr lang="en-US" sz="2000" b="1" dirty="0"/>
              <a:t>up to 68 percent points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1C717E-2A2B-AF4F-AC9B-10FEE49B7E3D}"/>
              </a:ext>
            </a:extLst>
          </p:cNvPr>
          <p:cNvSpPr txBox="1"/>
          <p:nvPr/>
        </p:nvSpPr>
        <p:spPr>
          <a:xfrm>
            <a:off x="72335" y="4021708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Catalog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AA6CD2-6041-3F4D-AFE8-C740D8C9D4D6}"/>
              </a:ext>
            </a:extLst>
          </p:cNvPr>
          <p:cNvSpPr txBox="1"/>
          <p:nvPr/>
        </p:nvSpPr>
        <p:spPr>
          <a:xfrm>
            <a:off x="192204" y="1811149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Taxonomy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B8120F4-434D-8149-83C6-9FD3D320DCAD}"/>
              </a:ext>
            </a:extLst>
          </p:cNvPr>
          <p:cNvSpPr/>
          <p:nvPr/>
        </p:nvSpPr>
        <p:spPr>
          <a:xfrm>
            <a:off x="7231483" y="4634672"/>
            <a:ext cx="1338601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AD131C7-1088-8C4A-B48B-CA4868CF9F60}"/>
              </a:ext>
            </a:extLst>
          </p:cNvPr>
          <p:cNvSpPr/>
          <p:nvPr/>
        </p:nvSpPr>
        <p:spPr>
          <a:xfrm>
            <a:off x="8651054" y="4630588"/>
            <a:ext cx="1334204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2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4E44A2-671B-904A-9173-D9AF21DCF3E7}"/>
              </a:ext>
            </a:extLst>
          </p:cNvPr>
          <p:cNvSpPr/>
          <p:nvPr/>
        </p:nvSpPr>
        <p:spPr>
          <a:xfrm>
            <a:off x="10433430" y="5559871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Gold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1A27FDE-E224-2241-A469-FFAB19984C4B}"/>
              </a:ext>
            </a:extLst>
          </p:cNvPr>
          <p:cNvCxnSpPr>
            <a:cxnSpLocks/>
            <a:stCxn id="59" idx="4"/>
          </p:cNvCxnSpPr>
          <p:nvPr/>
        </p:nvCxnSpPr>
        <p:spPr>
          <a:xfrm>
            <a:off x="9318156" y="5145487"/>
            <a:ext cx="80586" cy="4386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058EC81-6E91-364A-8977-795B5D077485}"/>
              </a:ext>
            </a:extLst>
          </p:cNvPr>
          <p:cNvSpPr txBox="1"/>
          <p:nvPr/>
        </p:nvSpPr>
        <p:spPr>
          <a:xfrm>
            <a:off x="10785344" y="5085884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color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CF0CF43-A12F-5B48-8B26-A2CE433D2D48}"/>
              </a:ext>
            </a:extLst>
          </p:cNvPr>
          <p:cNvSpPr/>
          <p:nvPr/>
        </p:nvSpPr>
        <p:spPr>
          <a:xfrm>
            <a:off x="10074017" y="4638632"/>
            <a:ext cx="132862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3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E8A5EE5-D4BE-7043-899D-2889C31EB225}"/>
              </a:ext>
            </a:extLst>
          </p:cNvPr>
          <p:cNvSpPr/>
          <p:nvPr/>
        </p:nvSpPr>
        <p:spPr>
          <a:xfrm>
            <a:off x="9031160" y="5577023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Choc.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362448B-98E4-3B48-AF32-9D81C8ED4D2B}"/>
              </a:ext>
            </a:extLst>
          </p:cNvPr>
          <p:cNvSpPr/>
          <p:nvPr/>
        </p:nvSpPr>
        <p:spPr>
          <a:xfrm>
            <a:off x="6892279" y="5582129"/>
            <a:ext cx="1517438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Chocolate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8941D9-2E80-2640-B974-71391B42217B}"/>
              </a:ext>
            </a:extLst>
          </p:cNvPr>
          <p:cNvSpPr txBox="1"/>
          <p:nvPr/>
        </p:nvSpPr>
        <p:spPr>
          <a:xfrm>
            <a:off x="8234160" y="5846166"/>
            <a:ext cx="11570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synonym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99B4F99-216D-824C-9D1D-5FBB7A665AAD}"/>
              </a:ext>
            </a:extLst>
          </p:cNvPr>
          <p:cNvCxnSpPr>
            <a:cxnSpLocks/>
            <a:stCxn id="65" idx="6"/>
            <a:endCxn id="64" idx="2"/>
          </p:cNvCxnSpPr>
          <p:nvPr/>
        </p:nvCxnSpPr>
        <p:spPr>
          <a:xfrm flipV="1">
            <a:off x="8409717" y="5834476"/>
            <a:ext cx="621443" cy="5106"/>
          </a:xfrm>
          <a:prstGeom prst="straightConnector1">
            <a:avLst/>
          </a:prstGeom>
          <a:ln w="127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7A87C5A-8069-784F-B44B-2488670C5C64}"/>
              </a:ext>
            </a:extLst>
          </p:cNvPr>
          <p:cNvSpPr txBox="1"/>
          <p:nvPr/>
        </p:nvSpPr>
        <p:spPr>
          <a:xfrm>
            <a:off x="7828994" y="5181181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EFB03C-CEC9-EA49-9E49-4701AB6B76D9}"/>
              </a:ext>
            </a:extLst>
          </p:cNvPr>
          <p:cNvSpPr txBox="1"/>
          <p:nvPr/>
        </p:nvSpPr>
        <p:spPr>
          <a:xfrm>
            <a:off x="9479718" y="5112146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65249FA-1BE1-3B49-90C4-33B59C07ECBE}"/>
              </a:ext>
            </a:extLst>
          </p:cNvPr>
          <p:cNvCxnSpPr>
            <a:cxnSpLocks/>
            <a:stCxn id="63" idx="3"/>
          </p:cNvCxnSpPr>
          <p:nvPr/>
        </p:nvCxnSpPr>
        <p:spPr>
          <a:xfrm flipH="1">
            <a:off x="9962350" y="5078125"/>
            <a:ext cx="306234" cy="50597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A17A1DC-FAA4-8643-82DF-77C35F39FACA}"/>
              </a:ext>
            </a:extLst>
          </p:cNvPr>
          <p:cNvCxnSpPr>
            <a:cxnSpLocks/>
            <a:endCxn id="53" idx="4"/>
          </p:cNvCxnSpPr>
          <p:nvPr/>
        </p:nvCxnSpPr>
        <p:spPr>
          <a:xfrm flipV="1">
            <a:off x="8072220" y="4042928"/>
            <a:ext cx="295643" cy="5917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DA46DD4E-B040-564F-97DE-38F1F45243CB}"/>
              </a:ext>
            </a:extLst>
          </p:cNvPr>
          <p:cNvSpPr txBox="1"/>
          <p:nvPr/>
        </p:nvSpPr>
        <p:spPr>
          <a:xfrm>
            <a:off x="7059206" y="4245266"/>
            <a:ext cx="106815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/>
              <a:t>hasType</a:t>
            </a:r>
            <a:endParaRPr lang="en-US" sz="17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71A4F7B-0356-CA4B-99EB-E8852A246929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9318156" y="4129562"/>
            <a:ext cx="80586" cy="5010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43B2BE2-5BE0-CB4D-8BB0-C5F940965CF4}"/>
              </a:ext>
            </a:extLst>
          </p:cNvPr>
          <p:cNvCxnSpPr>
            <a:cxnSpLocks/>
            <a:stCxn id="63" idx="1"/>
            <a:endCxn id="49" idx="5"/>
          </p:cNvCxnSpPr>
          <p:nvPr/>
        </p:nvCxnSpPr>
        <p:spPr>
          <a:xfrm flipH="1" flipV="1">
            <a:off x="9971111" y="4069757"/>
            <a:ext cx="297479" cy="6442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8B3E82-EC3D-6847-B673-18B5C6DDBF80}"/>
              </a:ext>
            </a:extLst>
          </p:cNvPr>
          <p:cNvCxnSpPr>
            <a:cxnSpLocks/>
            <a:stCxn id="58" idx="4"/>
            <a:endCxn id="65" idx="0"/>
          </p:cNvCxnSpPr>
          <p:nvPr/>
        </p:nvCxnSpPr>
        <p:spPr>
          <a:xfrm flipH="1">
            <a:off x="7650998" y="5149577"/>
            <a:ext cx="249786" cy="4325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265A93F-7A12-894D-A4FD-86D24EF90D0F}"/>
              </a:ext>
            </a:extLst>
          </p:cNvPr>
          <p:cNvCxnSpPr>
            <a:cxnSpLocks/>
            <a:stCxn id="63" idx="4"/>
            <a:endCxn id="60" idx="0"/>
          </p:cNvCxnSpPr>
          <p:nvPr/>
        </p:nvCxnSpPr>
        <p:spPr>
          <a:xfrm>
            <a:off x="10738324" y="5153531"/>
            <a:ext cx="316538" cy="4063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544FC39-E4CF-204B-A37B-0227D1276266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281536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9EB42E-691F-254D-B02D-C50C34E61EB9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82542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14650E-F343-B64F-877C-4EE29C5A8D2C}"/>
              </a:ext>
            </a:extLst>
          </p:cNvPr>
          <p:cNvGrpSpPr/>
          <p:nvPr/>
        </p:nvGrpSpPr>
        <p:grpSpPr>
          <a:xfrm>
            <a:off x="2628971" y="2035831"/>
            <a:ext cx="3085580" cy="2945558"/>
            <a:chOff x="2628971" y="2035831"/>
            <a:chExt cx="3085580" cy="2945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E4B3D-7CA6-AE48-A8A8-5915886C3C9F}"/>
                </a:ext>
              </a:extLst>
            </p:cNvPr>
            <p:cNvSpPr/>
            <p:nvPr/>
          </p:nvSpPr>
          <p:spPr>
            <a:xfrm>
              <a:off x="3545690" y="2563431"/>
              <a:ext cx="1936328" cy="98895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Taxonomy Enrichment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14D6E-3AD6-4046-BB9A-D66CB4307DCA}"/>
                </a:ext>
              </a:extLst>
            </p:cNvPr>
            <p:cNvSpPr/>
            <p:nvPr/>
          </p:nvSpPr>
          <p:spPr>
            <a:xfrm>
              <a:off x="3585395" y="3770674"/>
              <a:ext cx="1936328" cy="100122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Relation Discovery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1565F7B-4182-B148-927F-0354E8EA397E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8971" y="3503103"/>
              <a:ext cx="716510" cy="5507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A1075D7-B127-064D-86B7-3829F8FE4BC7}"/>
                </a:ext>
              </a:extLst>
            </p:cNvPr>
            <p:cNvSpPr/>
            <p:nvPr/>
          </p:nvSpPr>
          <p:spPr>
            <a:xfrm>
              <a:off x="3345481" y="2035831"/>
              <a:ext cx="2369070" cy="2945558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F4A93F-4324-BC4C-834A-855FF4FBB495}"/>
                </a:ext>
              </a:extLst>
            </p:cNvPr>
            <p:cNvSpPr txBox="1"/>
            <p:nvPr/>
          </p:nvSpPr>
          <p:spPr>
            <a:xfrm>
              <a:off x="3565614" y="2086054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Ontology Suite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36A93A5-7760-ED4D-B032-D3D2236E7E51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1327464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14650E-F343-B64F-877C-4EE29C5A8D2C}"/>
              </a:ext>
            </a:extLst>
          </p:cNvPr>
          <p:cNvGrpSpPr/>
          <p:nvPr/>
        </p:nvGrpSpPr>
        <p:grpSpPr>
          <a:xfrm>
            <a:off x="2628971" y="2035831"/>
            <a:ext cx="3085580" cy="2945558"/>
            <a:chOff x="2628971" y="2035831"/>
            <a:chExt cx="3085580" cy="2945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E4B3D-7CA6-AE48-A8A8-5915886C3C9F}"/>
                </a:ext>
              </a:extLst>
            </p:cNvPr>
            <p:cNvSpPr/>
            <p:nvPr/>
          </p:nvSpPr>
          <p:spPr>
            <a:xfrm>
              <a:off x="3545690" y="2563431"/>
              <a:ext cx="1936328" cy="98895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Taxonomy Enrichment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14D6E-3AD6-4046-BB9A-D66CB4307DCA}"/>
                </a:ext>
              </a:extLst>
            </p:cNvPr>
            <p:cNvSpPr/>
            <p:nvPr/>
          </p:nvSpPr>
          <p:spPr>
            <a:xfrm>
              <a:off x="3585395" y="3770674"/>
              <a:ext cx="1936328" cy="100122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Relation Discovery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1565F7B-4182-B148-927F-0354E8EA397E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8971" y="3503103"/>
              <a:ext cx="716510" cy="5507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A1075D7-B127-064D-86B7-3829F8FE4BC7}"/>
                </a:ext>
              </a:extLst>
            </p:cNvPr>
            <p:cNvSpPr/>
            <p:nvPr/>
          </p:nvSpPr>
          <p:spPr>
            <a:xfrm>
              <a:off x="3345481" y="2035831"/>
              <a:ext cx="2369070" cy="2945558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F4A93F-4324-BC4C-834A-855FF4FBB495}"/>
                </a:ext>
              </a:extLst>
            </p:cNvPr>
            <p:cNvSpPr txBox="1"/>
            <p:nvPr/>
          </p:nvSpPr>
          <p:spPr>
            <a:xfrm>
              <a:off x="3565614" y="2086054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Ontology Suite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2C1272-A0C6-044B-993E-54282CD88A76}"/>
              </a:ext>
            </a:extLst>
          </p:cNvPr>
          <p:cNvGrpSpPr/>
          <p:nvPr/>
        </p:nvGrpSpPr>
        <p:grpSpPr>
          <a:xfrm>
            <a:off x="2619618" y="2692538"/>
            <a:ext cx="6176851" cy="3429824"/>
            <a:chOff x="2619618" y="2692538"/>
            <a:chExt cx="6176851" cy="34298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B0222D-C4B0-3442-A93B-2CD718F29888}"/>
                </a:ext>
              </a:extLst>
            </p:cNvPr>
            <p:cNvSpPr/>
            <p:nvPr/>
          </p:nvSpPr>
          <p:spPr>
            <a:xfrm>
              <a:off x="6772124" y="5184586"/>
              <a:ext cx="1694498" cy="7782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Synonym Discovery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B5D975-768E-9B49-8003-0A4480DD46BA}"/>
                </a:ext>
              </a:extLst>
            </p:cNvPr>
            <p:cNvSpPr/>
            <p:nvPr/>
          </p:nvSpPr>
          <p:spPr>
            <a:xfrm>
              <a:off x="6772124" y="3321919"/>
              <a:ext cx="1694498" cy="7573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 Imputation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27D199-DC4D-AB40-BA2A-F45DD052DA66}"/>
                </a:ext>
              </a:extLst>
            </p:cNvPr>
            <p:cNvSpPr/>
            <p:nvPr/>
          </p:nvSpPr>
          <p:spPr>
            <a:xfrm>
              <a:off x="6772124" y="4236318"/>
              <a:ext cx="1694498" cy="7999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</a:t>
              </a:r>
              <a:br>
                <a:rPr lang="en-US" sz="2100" dirty="0">
                  <a:solidFill>
                    <a:schemeClr val="tx1"/>
                  </a:solidFill>
                </a:rPr>
              </a:br>
              <a:r>
                <a:rPr lang="en-US" sz="2100" dirty="0">
                  <a:solidFill>
                    <a:schemeClr val="tx1"/>
                  </a:solidFill>
                </a:rPr>
                <a:t>Cleaning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9E94534-E6FE-6844-844E-8DB7E1265E0E}"/>
                </a:ext>
              </a:extLst>
            </p:cNvPr>
            <p:cNvCxnSpPr>
              <a:cxnSpLocks/>
            </p:cNvCxnSpPr>
            <p:nvPr/>
          </p:nvCxnSpPr>
          <p:spPr>
            <a:xfrm>
              <a:off x="2619618" y="5458463"/>
              <a:ext cx="3807781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055D7B9-1B0F-DF45-87FF-D8F0ED7A2C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2227" y="3524222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E8C55AA5-E48A-D845-A69F-03EC562CC625}"/>
                </a:ext>
              </a:extLst>
            </p:cNvPr>
            <p:cNvSpPr/>
            <p:nvPr/>
          </p:nvSpPr>
          <p:spPr>
            <a:xfrm>
              <a:off x="6427399" y="2692538"/>
              <a:ext cx="2369070" cy="3429824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F80290-EFC4-3248-BC9C-13A9A7CE6348}"/>
                </a:ext>
              </a:extLst>
            </p:cNvPr>
            <p:cNvSpPr txBox="1"/>
            <p:nvPr/>
          </p:nvSpPr>
          <p:spPr>
            <a:xfrm>
              <a:off x="6634643" y="2821580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Data Suite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365F20C-19BA-D843-BFF1-9FAD7361281D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1444605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561B6D-2B91-C240-B304-5658F8525E06}"/>
              </a:ext>
            </a:extLst>
          </p:cNvPr>
          <p:cNvGrpSpPr/>
          <p:nvPr/>
        </p:nvGrpSpPr>
        <p:grpSpPr>
          <a:xfrm>
            <a:off x="5723663" y="2103562"/>
            <a:ext cx="6102774" cy="3958937"/>
            <a:chOff x="5723663" y="2103562"/>
            <a:chExt cx="6102774" cy="395893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3866F1D-A811-8646-B4F0-9D507C3D149A}"/>
                </a:ext>
              </a:extLst>
            </p:cNvPr>
            <p:cNvSpPr/>
            <p:nvPr/>
          </p:nvSpPr>
          <p:spPr>
            <a:xfrm>
              <a:off x="9540686" y="2103562"/>
              <a:ext cx="2285751" cy="395893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3F761D-CBCA-2643-80F0-538276111457}"/>
                </a:ext>
              </a:extLst>
            </p:cNvPr>
            <p:cNvSpPr txBox="1"/>
            <p:nvPr/>
          </p:nvSpPr>
          <p:spPr>
            <a:xfrm>
              <a:off x="9707666" y="2232599"/>
              <a:ext cx="199001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Broad Graph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1288C8-1927-744A-9EFB-FDFF840A08E9}"/>
                </a:ext>
              </a:extLst>
            </p:cNvPr>
            <p:cNvSpPr/>
            <p:nvPr/>
          </p:nvSpPr>
          <p:spPr>
            <a:xfrm>
              <a:off x="9859126" y="3649889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{product, attribute, value}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A09390-280C-BA44-A3A2-3BCEF4456260}"/>
                </a:ext>
              </a:extLst>
            </p:cNvPr>
            <p:cNvSpPr/>
            <p:nvPr/>
          </p:nvSpPr>
          <p:spPr>
            <a:xfrm>
              <a:off x="9859126" y="4838255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{value, synonym, value}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9AFB6E-C463-C147-A4C4-DCBD7827897B}"/>
                </a:ext>
              </a:extLst>
            </p:cNvPr>
            <p:cNvSpPr/>
            <p:nvPr/>
          </p:nvSpPr>
          <p:spPr>
            <a:xfrm>
              <a:off x="9859126" y="2760270"/>
              <a:ext cx="1687097" cy="673583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Ontology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4E90043-7DCE-2846-B9E3-71B78FCBA5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3663" y="2443074"/>
              <a:ext cx="3749291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135F6B6-E074-AD47-81AC-6B5BC3C6B8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96469" y="4407449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314650E-F343-B64F-877C-4EE29C5A8D2C}"/>
              </a:ext>
            </a:extLst>
          </p:cNvPr>
          <p:cNvGrpSpPr/>
          <p:nvPr/>
        </p:nvGrpSpPr>
        <p:grpSpPr>
          <a:xfrm>
            <a:off x="2628971" y="2035831"/>
            <a:ext cx="3085580" cy="2945558"/>
            <a:chOff x="2628971" y="2035831"/>
            <a:chExt cx="3085580" cy="2945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E4B3D-7CA6-AE48-A8A8-5915886C3C9F}"/>
                </a:ext>
              </a:extLst>
            </p:cNvPr>
            <p:cNvSpPr/>
            <p:nvPr/>
          </p:nvSpPr>
          <p:spPr>
            <a:xfrm>
              <a:off x="3545690" y="2563431"/>
              <a:ext cx="1936328" cy="98895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Taxonomy Enrichment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14D6E-3AD6-4046-BB9A-D66CB4307DCA}"/>
                </a:ext>
              </a:extLst>
            </p:cNvPr>
            <p:cNvSpPr/>
            <p:nvPr/>
          </p:nvSpPr>
          <p:spPr>
            <a:xfrm>
              <a:off x="3585395" y="3770674"/>
              <a:ext cx="1936328" cy="100122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Relation Discovery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1565F7B-4182-B148-927F-0354E8EA397E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8971" y="3503103"/>
              <a:ext cx="716510" cy="5507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A1075D7-B127-064D-86B7-3829F8FE4BC7}"/>
                </a:ext>
              </a:extLst>
            </p:cNvPr>
            <p:cNvSpPr/>
            <p:nvPr/>
          </p:nvSpPr>
          <p:spPr>
            <a:xfrm>
              <a:off x="3345481" y="2035831"/>
              <a:ext cx="2369070" cy="2945558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F4A93F-4324-BC4C-834A-855FF4FBB495}"/>
                </a:ext>
              </a:extLst>
            </p:cNvPr>
            <p:cNvSpPr txBox="1"/>
            <p:nvPr/>
          </p:nvSpPr>
          <p:spPr>
            <a:xfrm>
              <a:off x="3565614" y="2086054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Ontology Suite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2C1272-A0C6-044B-993E-54282CD88A76}"/>
              </a:ext>
            </a:extLst>
          </p:cNvPr>
          <p:cNvGrpSpPr/>
          <p:nvPr/>
        </p:nvGrpSpPr>
        <p:grpSpPr>
          <a:xfrm>
            <a:off x="2619618" y="2692538"/>
            <a:ext cx="6176851" cy="3429824"/>
            <a:chOff x="2619618" y="2692538"/>
            <a:chExt cx="6176851" cy="34298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B0222D-C4B0-3442-A93B-2CD718F29888}"/>
                </a:ext>
              </a:extLst>
            </p:cNvPr>
            <p:cNvSpPr/>
            <p:nvPr/>
          </p:nvSpPr>
          <p:spPr>
            <a:xfrm>
              <a:off x="6772124" y="5184586"/>
              <a:ext cx="1694498" cy="7782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Synonym Discovery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B5D975-768E-9B49-8003-0A4480DD46BA}"/>
                </a:ext>
              </a:extLst>
            </p:cNvPr>
            <p:cNvSpPr/>
            <p:nvPr/>
          </p:nvSpPr>
          <p:spPr>
            <a:xfrm>
              <a:off x="6772124" y="3321919"/>
              <a:ext cx="1694498" cy="7573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 Imputation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27D199-DC4D-AB40-BA2A-F45DD052DA66}"/>
                </a:ext>
              </a:extLst>
            </p:cNvPr>
            <p:cNvSpPr/>
            <p:nvPr/>
          </p:nvSpPr>
          <p:spPr>
            <a:xfrm>
              <a:off x="6772124" y="4236318"/>
              <a:ext cx="1694498" cy="7999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</a:t>
              </a:r>
              <a:br>
                <a:rPr lang="en-US" sz="2100" dirty="0">
                  <a:solidFill>
                    <a:schemeClr val="tx1"/>
                  </a:solidFill>
                </a:rPr>
              </a:br>
              <a:r>
                <a:rPr lang="en-US" sz="2100" dirty="0">
                  <a:solidFill>
                    <a:schemeClr val="tx1"/>
                  </a:solidFill>
                </a:rPr>
                <a:t>Cleaning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9E94534-E6FE-6844-844E-8DB7E1265E0E}"/>
                </a:ext>
              </a:extLst>
            </p:cNvPr>
            <p:cNvCxnSpPr>
              <a:cxnSpLocks/>
            </p:cNvCxnSpPr>
            <p:nvPr/>
          </p:nvCxnSpPr>
          <p:spPr>
            <a:xfrm>
              <a:off x="2619618" y="5458463"/>
              <a:ext cx="3807781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055D7B9-1B0F-DF45-87FF-D8F0ED7A2C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2227" y="3524222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E8C55AA5-E48A-D845-A69F-03EC562CC625}"/>
                </a:ext>
              </a:extLst>
            </p:cNvPr>
            <p:cNvSpPr/>
            <p:nvPr/>
          </p:nvSpPr>
          <p:spPr>
            <a:xfrm>
              <a:off x="6427399" y="2692538"/>
              <a:ext cx="2369070" cy="3429824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F80290-EFC4-3248-BC9C-13A9A7CE6348}"/>
                </a:ext>
              </a:extLst>
            </p:cNvPr>
            <p:cNvSpPr txBox="1"/>
            <p:nvPr/>
          </p:nvSpPr>
          <p:spPr>
            <a:xfrm>
              <a:off x="6634643" y="2821580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Data Suite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32699E9-40D0-474A-9C09-0A30B24CCFB1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081577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/>
          <a:lstStyle/>
          <a:p>
            <a:r>
              <a:rPr lang="en-US" b="1" dirty="0"/>
              <a:t>Self-Driving</a:t>
            </a:r>
            <a:r>
              <a:rPr lang="en-US" dirty="0"/>
              <a:t> to Navigate 100K Categories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79" y="2043113"/>
            <a:ext cx="9982325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b="1" dirty="0"/>
              <a:t>Automatic: </a:t>
            </a:r>
            <a:r>
              <a:rPr lang="en-US" sz="3200" dirty="0"/>
              <a:t>Fully ML-based</a:t>
            </a:r>
            <a:endParaRPr lang="en-US" sz="3200" b="1" dirty="0"/>
          </a:p>
          <a:p>
            <a:pPr fontAlgn="base">
              <a:buFont typeface="Wingdings" charset="2"/>
              <a:buChar char="q"/>
            </a:pPr>
            <a:r>
              <a:rPr lang="en-US" sz="3200" b="1" dirty="0"/>
              <a:t>Annotation free</a:t>
            </a:r>
            <a:r>
              <a:rPr lang="en-US" sz="3200" dirty="0"/>
              <a:t>: Weak learning based on existing Catalog data and user behavior</a:t>
            </a:r>
          </a:p>
          <a:p>
            <a:pPr fontAlgn="base">
              <a:buFont typeface="Wingdings" charset="2"/>
              <a:buChar char="q"/>
            </a:pPr>
            <a:r>
              <a:rPr lang="en-US" sz="3200" b="1" dirty="0"/>
              <a:t>One-size-fits-all</a:t>
            </a:r>
            <a:r>
              <a:rPr lang="en-US" sz="3200" dirty="0"/>
              <a:t>: Few taxonomy-aware models</a:t>
            </a:r>
          </a:p>
          <a:p>
            <a:pPr fontAlgn="base">
              <a:buFont typeface="Wingdings" charset="2"/>
              <a:buChar char="q"/>
            </a:pPr>
            <a:r>
              <a:rPr lang="en-US" sz="3200" b="1" dirty="0"/>
              <a:t>Self guidance</a:t>
            </a:r>
            <a:r>
              <a:rPr lang="en-US" sz="3200" dirty="0"/>
              <a:t>: Identify important attributes and categories to focus efforts</a:t>
            </a:r>
          </a:p>
          <a:p>
            <a:pPr marL="0" indent="0" fontAlgn="base">
              <a:buNone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0BAE9E-62E6-AE46-A2EA-877D04CD3132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1483321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561B6D-2B91-C240-B304-5658F8525E06}"/>
              </a:ext>
            </a:extLst>
          </p:cNvPr>
          <p:cNvGrpSpPr/>
          <p:nvPr/>
        </p:nvGrpSpPr>
        <p:grpSpPr>
          <a:xfrm>
            <a:off x="5723663" y="2103562"/>
            <a:ext cx="6102774" cy="3958937"/>
            <a:chOff x="5723663" y="2103562"/>
            <a:chExt cx="6102774" cy="395893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3866F1D-A811-8646-B4F0-9D507C3D149A}"/>
                </a:ext>
              </a:extLst>
            </p:cNvPr>
            <p:cNvSpPr/>
            <p:nvPr/>
          </p:nvSpPr>
          <p:spPr>
            <a:xfrm>
              <a:off x="9540686" y="2103562"/>
              <a:ext cx="2285751" cy="395893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3F761D-CBCA-2643-80F0-538276111457}"/>
                </a:ext>
              </a:extLst>
            </p:cNvPr>
            <p:cNvSpPr txBox="1"/>
            <p:nvPr/>
          </p:nvSpPr>
          <p:spPr>
            <a:xfrm>
              <a:off x="9707666" y="2232599"/>
              <a:ext cx="199001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Broad Graph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1288C8-1927-744A-9EFB-FDFF840A08E9}"/>
                </a:ext>
              </a:extLst>
            </p:cNvPr>
            <p:cNvSpPr/>
            <p:nvPr/>
          </p:nvSpPr>
          <p:spPr>
            <a:xfrm>
              <a:off x="9859126" y="3649889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{product, attribute, value}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A09390-280C-BA44-A3A2-3BCEF4456260}"/>
                </a:ext>
              </a:extLst>
            </p:cNvPr>
            <p:cNvSpPr/>
            <p:nvPr/>
          </p:nvSpPr>
          <p:spPr>
            <a:xfrm>
              <a:off x="9859126" y="4838255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{value, synonym, value}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9AFB6E-C463-C147-A4C4-DCBD7827897B}"/>
                </a:ext>
              </a:extLst>
            </p:cNvPr>
            <p:cNvSpPr/>
            <p:nvPr/>
          </p:nvSpPr>
          <p:spPr>
            <a:xfrm>
              <a:off x="9859126" y="2760270"/>
              <a:ext cx="1687097" cy="673583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Ontology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4E90043-7DCE-2846-B9E3-71B78FCBA5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3663" y="2443074"/>
              <a:ext cx="3749291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135F6B6-E074-AD47-81AC-6B5BC3C6B8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96469" y="4407449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314650E-F343-B64F-877C-4EE29C5A8D2C}"/>
              </a:ext>
            </a:extLst>
          </p:cNvPr>
          <p:cNvGrpSpPr/>
          <p:nvPr/>
        </p:nvGrpSpPr>
        <p:grpSpPr>
          <a:xfrm>
            <a:off x="2628971" y="2035831"/>
            <a:ext cx="3085580" cy="2945558"/>
            <a:chOff x="2628971" y="2035831"/>
            <a:chExt cx="3085580" cy="2945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E4B3D-7CA6-AE48-A8A8-5915886C3C9F}"/>
                </a:ext>
              </a:extLst>
            </p:cNvPr>
            <p:cNvSpPr/>
            <p:nvPr/>
          </p:nvSpPr>
          <p:spPr>
            <a:xfrm>
              <a:off x="3545690" y="2563431"/>
              <a:ext cx="1936328" cy="988956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Taxonomy Enrichment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14D6E-3AD6-4046-BB9A-D66CB4307DCA}"/>
                </a:ext>
              </a:extLst>
            </p:cNvPr>
            <p:cNvSpPr/>
            <p:nvPr/>
          </p:nvSpPr>
          <p:spPr>
            <a:xfrm>
              <a:off x="3585395" y="3770674"/>
              <a:ext cx="1936328" cy="100122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Relation Discovery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1565F7B-4182-B148-927F-0354E8EA397E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8971" y="3503103"/>
              <a:ext cx="716510" cy="5507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A1075D7-B127-064D-86B7-3829F8FE4BC7}"/>
                </a:ext>
              </a:extLst>
            </p:cNvPr>
            <p:cNvSpPr/>
            <p:nvPr/>
          </p:nvSpPr>
          <p:spPr>
            <a:xfrm>
              <a:off x="3345481" y="2035831"/>
              <a:ext cx="2369070" cy="2945558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F4A93F-4324-BC4C-834A-855FF4FBB495}"/>
                </a:ext>
              </a:extLst>
            </p:cNvPr>
            <p:cNvSpPr txBox="1"/>
            <p:nvPr/>
          </p:nvSpPr>
          <p:spPr>
            <a:xfrm>
              <a:off x="3565614" y="2086054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Ontology Suite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2C1272-A0C6-044B-993E-54282CD88A76}"/>
              </a:ext>
            </a:extLst>
          </p:cNvPr>
          <p:cNvGrpSpPr/>
          <p:nvPr/>
        </p:nvGrpSpPr>
        <p:grpSpPr>
          <a:xfrm>
            <a:off x="2619618" y="2692538"/>
            <a:ext cx="6176851" cy="3429824"/>
            <a:chOff x="2619618" y="2692538"/>
            <a:chExt cx="6176851" cy="34298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B0222D-C4B0-3442-A93B-2CD718F29888}"/>
                </a:ext>
              </a:extLst>
            </p:cNvPr>
            <p:cNvSpPr/>
            <p:nvPr/>
          </p:nvSpPr>
          <p:spPr>
            <a:xfrm>
              <a:off x="6772124" y="5184586"/>
              <a:ext cx="1694498" cy="7782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Synonym Discovery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B5D975-768E-9B49-8003-0A4480DD46BA}"/>
                </a:ext>
              </a:extLst>
            </p:cNvPr>
            <p:cNvSpPr/>
            <p:nvPr/>
          </p:nvSpPr>
          <p:spPr>
            <a:xfrm>
              <a:off x="6772124" y="3321919"/>
              <a:ext cx="1694498" cy="7573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 Imputation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27D199-DC4D-AB40-BA2A-F45DD052DA66}"/>
                </a:ext>
              </a:extLst>
            </p:cNvPr>
            <p:cNvSpPr/>
            <p:nvPr/>
          </p:nvSpPr>
          <p:spPr>
            <a:xfrm>
              <a:off x="6772124" y="4236318"/>
              <a:ext cx="1694498" cy="7999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</a:t>
              </a:r>
              <a:br>
                <a:rPr lang="en-US" sz="2100" dirty="0">
                  <a:solidFill>
                    <a:schemeClr val="tx1"/>
                  </a:solidFill>
                </a:rPr>
              </a:br>
              <a:r>
                <a:rPr lang="en-US" sz="2100" dirty="0">
                  <a:solidFill>
                    <a:schemeClr val="tx1"/>
                  </a:solidFill>
                </a:rPr>
                <a:t>Cleaning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9E94534-E6FE-6844-844E-8DB7E1265E0E}"/>
                </a:ext>
              </a:extLst>
            </p:cNvPr>
            <p:cNvCxnSpPr>
              <a:cxnSpLocks/>
            </p:cNvCxnSpPr>
            <p:nvPr/>
          </p:nvCxnSpPr>
          <p:spPr>
            <a:xfrm>
              <a:off x="2619618" y="5458463"/>
              <a:ext cx="3807781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055D7B9-1B0F-DF45-87FF-D8F0ED7A2C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2227" y="3524222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E8C55AA5-E48A-D845-A69F-03EC562CC625}"/>
                </a:ext>
              </a:extLst>
            </p:cNvPr>
            <p:cNvSpPr/>
            <p:nvPr/>
          </p:nvSpPr>
          <p:spPr>
            <a:xfrm>
              <a:off x="6427399" y="2692538"/>
              <a:ext cx="2369070" cy="3429824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F80290-EFC4-3248-BC9C-13A9A7CE6348}"/>
                </a:ext>
              </a:extLst>
            </p:cNvPr>
            <p:cNvSpPr txBox="1"/>
            <p:nvPr/>
          </p:nvSpPr>
          <p:spPr>
            <a:xfrm>
              <a:off x="6634643" y="2821580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Data Suite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07E77F6-269E-A542-84CC-AD0E3C465287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1035085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 GNN-Based Taxonomy Enrichment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97155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Step 1. Type extraction from product titles and queries by </a:t>
            </a:r>
            <a:r>
              <a:rPr lang="en-US" sz="3200" dirty="0" err="1"/>
              <a:t>OpenTag</a:t>
            </a:r>
            <a:r>
              <a:rPr lang="en-US" sz="3200" dirty="0"/>
              <a:t> tagging system</a:t>
            </a: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7B6D13-D5CC-7446-B998-49C1C57EB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74" y="3193604"/>
            <a:ext cx="3736937" cy="28890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04ECF00-4970-4B49-9C1F-FB2BCDB53FA8}"/>
              </a:ext>
            </a:extLst>
          </p:cNvPr>
          <p:cNvGrpSpPr/>
          <p:nvPr/>
        </p:nvGrpSpPr>
        <p:grpSpPr>
          <a:xfrm>
            <a:off x="4680479" y="3676900"/>
            <a:ext cx="3487479" cy="1943698"/>
            <a:chOff x="4381107" y="1843152"/>
            <a:chExt cx="3487479" cy="194369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B1ACDE-1F83-514A-9AFB-E135574A887A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0E1574D-DC11-0045-A65D-DE4D838CE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4E04600-0A0B-C340-9549-F83882F6F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F3E1C9-79AA-9B44-8D81-504C165900A8}"/>
                </a:ext>
              </a:extLst>
            </p:cNvPr>
            <p:cNvSpPr/>
            <p:nvPr/>
          </p:nvSpPr>
          <p:spPr>
            <a:xfrm>
              <a:off x="6498671" y="3327053"/>
              <a:ext cx="1187333" cy="223005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4295691-3AB1-5E47-ADEA-2B803730BED6}"/>
              </a:ext>
            </a:extLst>
          </p:cNvPr>
          <p:cNvGrpSpPr/>
          <p:nvPr/>
        </p:nvGrpSpPr>
        <p:grpSpPr>
          <a:xfrm>
            <a:off x="8337580" y="3676900"/>
            <a:ext cx="3487479" cy="1943698"/>
            <a:chOff x="8098217" y="1843152"/>
            <a:chExt cx="3487479" cy="19436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8054BF-4E4E-1645-BA32-558D185961C7}"/>
                </a:ext>
              </a:extLst>
            </p:cNvPr>
            <p:cNvSpPr/>
            <p:nvPr/>
          </p:nvSpPr>
          <p:spPr>
            <a:xfrm>
              <a:off x="809821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0F95694-211C-534B-B18B-922ADE1DD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9466220" y="1883181"/>
              <a:ext cx="751472" cy="130455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21B0281-648D-CB43-A285-E92EC6F52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B6A16F6-7D57-F649-BA66-191D9EFC2ED8}"/>
                </a:ext>
              </a:extLst>
            </p:cNvPr>
            <p:cNvSpPr/>
            <p:nvPr/>
          </p:nvSpPr>
          <p:spPr>
            <a:xfrm>
              <a:off x="8979191" y="3359134"/>
              <a:ext cx="988701" cy="190924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78468F-9E79-7E4B-81F4-3F1AB8668BF5}"/>
              </a:ext>
            </a:extLst>
          </p:cNvPr>
          <p:cNvSpPr txBox="1"/>
          <p:nvPr/>
        </p:nvSpPr>
        <p:spPr>
          <a:xfrm>
            <a:off x="1643156" y="6447124"/>
            <a:ext cx="8821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Mao et al., OCTET: Online catalog taxonomy enrichment with self-supervision,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918855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 GNN-Based Taxonomy Enrichment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84738" y="1958049"/>
            <a:ext cx="10170942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Consumables taxonomy </a:t>
            </a:r>
            <a:r>
              <a:rPr lang="en-US" sz="3200" b="1" dirty="0"/>
              <a:t>size increases by 2.9X </a:t>
            </a:r>
            <a:r>
              <a:rPr lang="en-US" sz="3200" dirty="0">
                <a:solidFill>
                  <a:schemeClr val="bg1"/>
                </a:solidFill>
              </a:rPr>
              <a:t>and improve hypernym identification </a:t>
            </a:r>
            <a:r>
              <a:rPr lang="en-US" sz="3200" b="1" dirty="0">
                <a:solidFill>
                  <a:schemeClr val="bg1"/>
                </a:solidFill>
              </a:rPr>
              <a:t>F1 by 18% over state-of-the-art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7324AE-3F8A-A642-9A3D-3A66BF729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152" y="2542338"/>
            <a:ext cx="8499261" cy="37018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90DB2C-A7FD-1641-BEDB-96B378E9B954}"/>
              </a:ext>
            </a:extLst>
          </p:cNvPr>
          <p:cNvSpPr/>
          <p:nvPr/>
        </p:nvSpPr>
        <p:spPr>
          <a:xfrm>
            <a:off x="3432864" y="3303591"/>
            <a:ext cx="798313" cy="36232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206A91-3A03-9D45-866E-25E51934A138}"/>
              </a:ext>
            </a:extLst>
          </p:cNvPr>
          <p:cNvSpPr/>
          <p:nvPr/>
        </p:nvSpPr>
        <p:spPr>
          <a:xfrm>
            <a:off x="7691753" y="2973852"/>
            <a:ext cx="604350" cy="36232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49DADA-1557-5F4C-AEAA-6AF02498226A}"/>
              </a:ext>
            </a:extLst>
          </p:cNvPr>
          <p:cNvSpPr/>
          <p:nvPr/>
        </p:nvSpPr>
        <p:spPr>
          <a:xfrm>
            <a:off x="5821388" y="3665913"/>
            <a:ext cx="1709943" cy="36232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7B7D4B-7DA5-5344-B4D4-A5966F197546}"/>
              </a:ext>
            </a:extLst>
          </p:cNvPr>
          <p:cNvSpPr/>
          <p:nvPr/>
        </p:nvSpPr>
        <p:spPr>
          <a:xfrm>
            <a:off x="3502137" y="4376626"/>
            <a:ext cx="1003361" cy="36232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992574-6A16-E747-8E21-CE679BE20A73}"/>
              </a:ext>
            </a:extLst>
          </p:cNvPr>
          <p:cNvSpPr/>
          <p:nvPr/>
        </p:nvSpPr>
        <p:spPr>
          <a:xfrm>
            <a:off x="3909460" y="4738948"/>
            <a:ext cx="1019987" cy="36232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9C5E62-8B28-2848-8BD3-65DB94C9BA75}"/>
              </a:ext>
            </a:extLst>
          </p:cNvPr>
          <p:cNvSpPr/>
          <p:nvPr/>
        </p:nvSpPr>
        <p:spPr>
          <a:xfrm>
            <a:off x="4798776" y="5450512"/>
            <a:ext cx="1022612" cy="36232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F7A5C9-B069-F445-B1A2-270FBACA4425}"/>
              </a:ext>
            </a:extLst>
          </p:cNvPr>
          <p:cNvSpPr/>
          <p:nvPr/>
        </p:nvSpPr>
        <p:spPr>
          <a:xfrm>
            <a:off x="3432864" y="5798811"/>
            <a:ext cx="1230576" cy="36232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AC7577-93D0-694F-B142-45A192A8C616}"/>
              </a:ext>
            </a:extLst>
          </p:cNvPr>
          <p:cNvSpPr txBox="1"/>
          <p:nvPr/>
        </p:nvSpPr>
        <p:spPr>
          <a:xfrm>
            <a:off x="1643156" y="6447124"/>
            <a:ext cx="8821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Mao et al., OCTET: Online catalog taxonomy enrichment with self-supervision,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4252703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 GNN-Based Taxonomy Enrichment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97155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Step 2. Taxonomy expansion with hypernym discovery by Graph Neural Network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BACDD98-1B99-4A46-96FA-5210BFC5A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4026" y="3159828"/>
            <a:ext cx="3556000" cy="30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B626BA-32A2-2B4E-8891-4A4511A048B9}"/>
              </a:ext>
            </a:extLst>
          </p:cNvPr>
          <p:cNvSpPr txBox="1"/>
          <p:nvPr/>
        </p:nvSpPr>
        <p:spPr>
          <a:xfrm>
            <a:off x="1643156" y="6447124"/>
            <a:ext cx="8821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Mao et al., OCTET: Online catalog taxonomy enrichment with self-supervision,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1473255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Example for 2 Songs</a:t>
            </a:r>
          </a:p>
        </p:txBody>
      </p:sp>
      <p:cxnSp>
        <p:nvCxnSpPr>
          <p:cNvPr id="97" name="Straight Connector 96"/>
          <p:cNvCxnSpPr>
            <a:cxnSpLocks/>
            <a:stCxn id="115" idx="7"/>
          </p:cNvCxnSpPr>
          <p:nvPr/>
        </p:nvCxnSpPr>
        <p:spPr>
          <a:xfrm flipV="1">
            <a:off x="7498804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104418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5733248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1249922" y="311999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4312558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4312558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6827879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6827879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6827879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4312558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4312558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6827879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6827879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6827879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5104418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7619739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7619739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7619739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369312" y="3409930"/>
            <a:ext cx="93713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369312" y="4853567"/>
            <a:ext cx="944119" cy="77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5733248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5564394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5104418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5104418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5295294" y="4373801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3532342" y="308779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7934154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7934154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7922510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3532341" y="493106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1625600" y="324289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1249922" y="458748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1620999" y="468655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8877399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029891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8877399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9221465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8877399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9208657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5104418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5220058" y="3824081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8877624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9272064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8873504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9619294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7847996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7780657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8877402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cxnSpLocks/>
            <a:stCxn id="114" idx="5"/>
            <a:endCxn id="154" idx="2"/>
          </p:cNvCxnSpPr>
          <p:nvPr/>
        </p:nvCxnSpPr>
        <p:spPr>
          <a:xfrm>
            <a:off x="7498804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7599353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249922" y="3788790"/>
            <a:ext cx="2114442" cy="5500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Recording</a:t>
            </a:r>
            <a:endParaRPr lang="en-US" sz="1400" dirty="0">
              <a:solidFill>
                <a:sysClr val="windowText" lastClr="000000"/>
              </a:solidFill>
              <a:ea typeface="宋体" charset="-122"/>
              <a:cs typeface="Times New Roman" charset="0"/>
            </a:endParaRPr>
          </a:p>
        </p:txBody>
      </p:sp>
      <p:cxnSp>
        <p:nvCxnSpPr>
          <p:cNvPr id="56" name="Straight Connector 55"/>
          <p:cNvCxnSpPr>
            <a:stCxn id="55" idx="6"/>
            <a:endCxn id="112" idx="3"/>
          </p:cNvCxnSpPr>
          <p:nvPr/>
        </p:nvCxnSpPr>
        <p:spPr>
          <a:xfrm flipV="1">
            <a:off x="3364364" y="3620092"/>
            <a:ext cx="1063307" cy="4437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30"/>
          <p:cNvSpPr txBox="1"/>
          <p:nvPr/>
        </p:nvSpPr>
        <p:spPr>
          <a:xfrm>
            <a:off x="3709123" y="3814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1" name="Straight Connector 60"/>
          <p:cNvCxnSpPr>
            <a:stCxn id="55" idx="6"/>
            <a:endCxn id="113" idx="1"/>
          </p:cNvCxnSpPr>
          <p:nvPr/>
        </p:nvCxnSpPr>
        <p:spPr>
          <a:xfrm>
            <a:off x="3364364" y="4063818"/>
            <a:ext cx="1063307" cy="5139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30"/>
          <p:cNvSpPr txBox="1"/>
          <p:nvPr/>
        </p:nvSpPr>
        <p:spPr>
          <a:xfrm>
            <a:off x="3704408" y="436174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8873098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cxnSpLocks/>
            <a:stCxn id="116" idx="5"/>
            <a:endCxn id="65" idx="2"/>
          </p:cNvCxnSpPr>
          <p:nvPr/>
        </p:nvCxnSpPr>
        <p:spPr>
          <a:xfrm>
            <a:off x="7498804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7777092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sp>
        <p:nvSpPr>
          <p:cNvPr id="63" name="Rectangular Callout 62"/>
          <p:cNvSpPr/>
          <p:nvPr/>
        </p:nvSpPr>
        <p:spPr>
          <a:xfrm>
            <a:off x="202748" y="5409447"/>
            <a:ext cx="1531528" cy="471487"/>
          </a:xfrm>
          <a:prstGeom prst="wedgeRectCallout">
            <a:avLst>
              <a:gd name="adj1" fmla="val 56220"/>
              <a:gd name="adj2" fmla="val -280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 type</a:t>
            </a:r>
          </a:p>
        </p:txBody>
      </p:sp>
      <p:sp>
        <p:nvSpPr>
          <p:cNvPr id="67" name="Rectangular Callout 66"/>
          <p:cNvSpPr/>
          <p:nvPr/>
        </p:nvSpPr>
        <p:spPr>
          <a:xfrm>
            <a:off x="2788822" y="1948393"/>
            <a:ext cx="1531528" cy="471487"/>
          </a:xfrm>
          <a:prstGeom prst="wedgeRectCallout">
            <a:avLst>
              <a:gd name="adj1" fmla="val 74002"/>
              <a:gd name="adj2" fmla="val 156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</a:t>
            </a:r>
          </a:p>
        </p:txBody>
      </p:sp>
      <p:sp>
        <p:nvSpPr>
          <p:cNvPr id="68" name="Rectangular Callout 67"/>
          <p:cNvSpPr/>
          <p:nvPr/>
        </p:nvSpPr>
        <p:spPr>
          <a:xfrm>
            <a:off x="3939813" y="5710806"/>
            <a:ext cx="1531528" cy="471487"/>
          </a:xfrm>
          <a:prstGeom prst="wedgeRectCallout">
            <a:avLst>
              <a:gd name="adj1" fmla="val 67358"/>
              <a:gd name="adj2" fmla="val -193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7498804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5727136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</p:spTree>
    <p:extLst>
      <p:ext uri="{BB962C8B-B14F-4D97-AF65-F5344CB8AC3E}">
        <p14:creationId xmlns:p14="http://schemas.microsoft.com/office/powerpoint/2010/main" val="13639435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 GNN-Based Taxonomy Enrichment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97155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Step 2. Taxonomy expansion with hypernym discovery by Graph Neural Network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BACDD98-1B99-4A46-96FA-5210BFC5A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4026" y="3159828"/>
            <a:ext cx="3556000" cy="3048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6E97914-970F-774F-9A44-D3BBB3FF05DF}"/>
              </a:ext>
            </a:extLst>
          </p:cNvPr>
          <p:cNvSpPr/>
          <p:nvPr/>
        </p:nvSpPr>
        <p:spPr>
          <a:xfrm>
            <a:off x="680371" y="5363864"/>
            <a:ext cx="3593655" cy="843964"/>
          </a:xfrm>
          <a:prstGeom prst="wedgeRectCallout">
            <a:avLst>
              <a:gd name="adj1" fmla="val 53895"/>
              <a:gd name="adj2" fmla="val -9781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Leveraging search behavior with GNN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A61EF3-162F-4047-B3E3-B7B7B134EEA8}"/>
              </a:ext>
            </a:extLst>
          </p:cNvPr>
          <p:cNvSpPr txBox="1"/>
          <p:nvPr/>
        </p:nvSpPr>
        <p:spPr>
          <a:xfrm>
            <a:off x="1643156" y="6447124"/>
            <a:ext cx="8821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Mao et al., OCTET: Online catalog taxonomy enrichment with self-supervision,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4115132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 GNN-Based Taxonomy Enrichment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84738" y="1958049"/>
            <a:ext cx="1028732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Improve hypernym identification </a:t>
            </a:r>
            <a:r>
              <a:rPr lang="en-US" sz="3200" b="1" dirty="0"/>
              <a:t>F1 by 18% over state-of-the-art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58EF53-C58C-394A-97C7-B0E0C76B6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6898" y="3164049"/>
            <a:ext cx="1066137" cy="14245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889902-CAC7-1442-AEA1-21CD631CF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7563" y="3154204"/>
            <a:ext cx="1082875" cy="1446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A21F95-47BC-B043-8468-6219D77799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3324" y="3164049"/>
            <a:ext cx="1059473" cy="14245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F52462-AB03-E746-9BD2-C8CC382754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2981" y="4759060"/>
            <a:ext cx="1106854" cy="14468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125580-63F0-AE41-9736-55611E87A8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5073" y="4759060"/>
            <a:ext cx="1085150" cy="14468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54C44A-47D0-844C-A552-17FBE0B96B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1342" y="3327745"/>
            <a:ext cx="6660075" cy="26989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477013-427D-DE43-96A4-E3D50060213F}"/>
              </a:ext>
            </a:extLst>
          </p:cNvPr>
          <p:cNvSpPr txBox="1"/>
          <p:nvPr/>
        </p:nvSpPr>
        <p:spPr>
          <a:xfrm>
            <a:off x="1643156" y="6447124"/>
            <a:ext cx="8821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Mao et al., OCTET: Online catalog taxonomy enrichment with self-supervision,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907754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561B6D-2B91-C240-B304-5658F8525E06}"/>
              </a:ext>
            </a:extLst>
          </p:cNvPr>
          <p:cNvGrpSpPr/>
          <p:nvPr/>
        </p:nvGrpSpPr>
        <p:grpSpPr>
          <a:xfrm>
            <a:off x="5723663" y="2103562"/>
            <a:ext cx="6102774" cy="3958937"/>
            <a:chOff x="5723663" y="2103562"/>
            <a:chExt cx="6102774" cy="395893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3866F1D-A811-8646-B4F0-9D507C3D149A}"/>
                </a:ext>
              </a:extLst>
            </p:cNvPr>
            <p:cNvSpPr/>
            <p:nvPr/>
          </p:nvSpPr>
          <p:spPr>
            <a:xfrm>
              <a:off x="9540686" y="2103562"/>
              <a:ext cx="2285751" cy="395893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3F761D-CBCA-2643-80F0-538276111457}"/>
                </a:ext>
              </a:extLst>
            </p:cNvPr>
            <p:cNvSpPr txBox="1"/>
            <p:nvPr/>
          </p:nvSpPr>
          <p:spPr>
            <a:xfrm>
              <a:off x="9707666" y="2232599"/>
              <a:ext cx="199001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Broad Graph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1288C8-1927-744A-9EFB-FDFF840A08E9}"/>
                </a:ext>
              </a:extLst>
            </p:cNvPr>
            <p:cNvSpPr/>
            <p:nvPr/>
          </p:nvSpPr>
          <p:spPr>
            <a:xfrm>
              <a:off x="9859126" y="3649889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{product, attribute, value}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A09390-280C-BA44-A3A2-3BCEF4456260}"/>
                </a:ext>
              </a:extLst>
            </p:cNvPr>
            <p:cNvSpPr/>
            <p:nvPr/>
          </p:nvSpPr>
          <p:spPr>
            <a:xfrm>
              <a:off x="9859126" y="4838255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{value, synonym, value}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9AFB6E-C463-C147-A4C4-DCBD7827897B}"/>
                </a:ext>
              </a:extLst>
            </p:cNvPr>
            <p:cNvSpPr/>
            <p:nvPr/>
          </p:nvSpPr>
          <p:spPr>
            <a:xfrm>
              <a:off x="9859126" y="2760270"/>
              <a:ext cx="1687097" cy="673583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Ontology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4E90043-7DCE-2846-B9E3-71B78FCBA5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3663" y="2443074"/>
              <a:ext cx="3749291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135F6B6-E074-AD47-81AC-6B5BC3C6B8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96469" y="4407449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314650E-F343-B64F-877C-4EE29C5A8D2C}"/>
              </a:ext>
            </a:extLst>
          </p:cNvPr>
          <p:cNvGrpSpPr/>
          <p:nvPr/>
        </p:nvGrpSpPr>
        <p:grpSpPr>
          <a:xfrm>
            <a:off x="2628971" y="2035831"/>
            <a:ext cx="3085580" cy="2945558"/>
            <a:chOff x="2628971" y="2035831"/>
            <a:chExt cx="3085580" cy="2945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E4B3D-7CA6-AE48-A8A8-5915886C3C9F}"/>
                </a:ext>
              </a:extLst>
            </p:cNvPr>
            <p:cNvSpPr/>
            <p:nvPr/>
          </p:nvSpPr>
          <p:spPr>
            <a:xfrm>
              <a:off x="3545690" y="2563431"/>
              <a:ext cx="1936328" cy="98895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Taxonomy Enrichment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14D6E-3AD6-4046-BB9A-D66CB4307DCA}"/>
                </a:ext>
              </a:extLst>
            </p:cNvPr>
            <p:cNvSpPr/>
            <p:nvPr/>
          </p:nvSpPr>
          <p:spPr>
            <a:xfrm>
              <a:off x="3585395" y="3770674"/>
              <a:ext cx="1936328" cy="100122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Relation Discovery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1565F7B-4182-B148-927F-0354E8EA397E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8971" y="3503103"/>
              <a:ext cx="716510" cy="5507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A1075D7-B127-064D-86B7-3829F8FE4BC7}"/>
                </a:ext>
              </a:extLst>
            </p:cNvPr>
            <p:cNvSpPr/>
            <p:nvPr/>
          </p:nvSpPr>
          <p:spPr>
            <a:xfrm>
              <a:off x="3345481" y="2035831"/>
              <a:ext cx="2369070" cy="2945558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F4A93F-4324-BC4C-834A-855FF4FBB495}"/>
                </a:ext>
              </a:extLst>
            </p:cNvPr>
            <p:cNvSpPr txBox="1"/>
            <p:nvPr/>
          </p:nvSpPr>
          <p:spPr>
            <a:xfrm>
              <a:off x="3565614" y="2086054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Ontology Suite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2C1272-A0C6-044B-993E-54282CD88A76}"/>
              </a:ext>
            </a:extLst>
          </p:cNvPr>
          <p:cNvGrpSpPr/>
          <p:nvPr/>
        </p:nvGrpSpPr>
        <p:grpSpPr>
          <a:xfrm>
            <a:off x="2619618" y="2692538"/>
            <a:ext cx="6176851" cy="3429824"/>
            <a:chOff x="2619618" y="2692538"/>
            <a:chExt cx="6176851" cy="34298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B0222D-C4B0-3442-A93B-2CD718F29888}"/>
                </a:ext>
              </a:extLst>
            </p:cNvPr>
            <p:cNvSpPr/>
            <p:nvPr/>
          </p:nvSpPr>
          <p:spPr>
            <a:xfrm>
              <a:off x="6772124" y="5184586"/>
              <a:ext cx="1694498" cy="7782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Synonym Discovery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B5D975-768E-9B49-8003-0A4480DD46BA}"/>
                </a:ext>
              </a:extLst>
            </p:cNvPr>
            <p:cNvSpPr/>
            <p:nvPr/>
          </p:nvSpPr>
          <p:spPr>
            <a:xfrm>
              <a:off x="6772124" y="3321919"/>
              <a:ext cx="1694498" cy="7573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 Imputation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27D199-DC4D-AB40-BA2A-F45DD052DA66}"/>
                </a:ext>
              </a:extLst>
            </p:cNvPr>
            <p:cNvSpPr/>
            <p:nvPr/>
          </p:nvSpPr>
          <p:spPr>
            <a:xfrm>
              <a:off x="6772124" y="4236318"/>
              <a:ext cx="1694498" cy="7999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</a:t>
              </a:r>
              <a:br>
                <a:rPr lang="en-US" sz="2100" dirty="0">
                  <a:solidFill>
                    <a:schemeClr val="tx1"/>
                  </a:solidFill>
                </a:rPr>
              </a:br>
              <a:r>
                <a:rPr lang="en-US" sz="2100" dirty="0">
                  <a:solidFill>
                    <a:schemeClr val="tx1"/>
                  </a:solidFill>
                </a:rPr>
                <a:t>Cleaning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9E94534-E6FE-6844-844E-8DB7E1265E0E}"/>
                </a:ext>
              </a:extLst>
            </p:cNvPr>
            <p:cNvCxnSpPr>
              <a:cxnSpLocks/>
            </p:cNvCxnSpPr>
            <p:nvPr/>
          </p:nvCxnSpPr>
          <p:spPr>
            <a:xfrm>
              <a:off x="2619618" y="5458463"/>
              <a:ext cx="3807781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055D7B9-1B0F-DF45-87FF-D8F0ED7A2C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2227" y="3524222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E8C55AA5-E48A-D845-A69F-03EC562CC625}"/>
                </a:ext>
              </a:extLst>
            </p:cNvPr>
            <p:cNvSpPr/>
            <p:nvPr/>
          </p:nvSpPr>
          <p:spPr>
            <a:xfrm>
              <a:off x="6427399" y="2692538"/>
              <a:ext cx="2369070" cy="3429824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F80290-EFC4-3248-BC9C-13A9A7CE6348}"/>
                </a:ext>
              </a:extLst>
            </p:cNvPr>
            <p:cNvSpPr txBox="1"/>
            <p:nvPr/>
          </p:nvSpPr>
          <p:spPr>
            <a:xfrm>
              <a:off x="6634643" y="2821580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Data Suite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8006B67-7546-CC4A-942C-CDB13A1754EA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3241568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>
            <a:extLst>
              <a:ext uri="{FF2B5EF4-FFF2-40B4-BE49-F238E27FC236}">
                <a16:creationId xmlns:a16="http://schemas.microsoft.com/office/drawing/2014/main" id="{B86FFBC0-765D-154E-910B-DA9588B3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1094720" cy="1450757"/>
          </a:xfrm>
        </p:spPr>
        <p:txBody>
          <a:bodyPr>
            <a:normAutofit/>
          </a:bodyPr>
          <a:lstStyle/>
          <a:p>
            <a:r>
              <a:rPr lang="en-US" dirty="0"/>
              <a:t>II. Behavior-Based Attribute Importance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2FFA55D8-5D98-F244-A103-12058AEF5F3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89647" y="1878796"/>
          <a:ext cx="7998692" cy="4400550"/>
        </p:xfrm>
        <a:graphic>
          <a:graphicData uri="http://schemas.openxmlformats.org/drawingml/2006/table">
            <a:tbl>
              <a:tblPr>
                <a:tableStyleId>{10A1B5D5-9B99-4C35-A422-299274C87663}</a:tableStyleId>
              </a:tblPr>
              <a:tblGrid>
                <a:gridCol w="4001727">
                  <a:extLst>
                    <a:ext uri="{9D8B030D-6E8A-4147-A177-3AD203B41FA5}">
                      <a16:colId xmlns:a16="http://schemas.microsoft.com/office/drawing/2014/main" val="3153673043"/>
                    </a:ext>
                  </a:extLst>
                </a:gridCol>
                <a:gridCol w="3996965">
                  <a:extLst>
                    <a:ext uri="{9D8B030D-6E8A-4147-A177-3AD203B41FA5}">
                      <a16:colId xmlns:a16="http://schemas.microsoft.com/office/drawing/2014/main" val="144869312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Child safety car seats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Almond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955539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brand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flavor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24063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style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brand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2909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size or capacity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ingredients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124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maximum weight recommendation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 or capacity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608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color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 of items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2629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model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content per serving</a:t>
                      </a: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72854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number of items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5FC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none" strike="noStrike" dirty="0">
                          <a:effectLst/>
                        </a:rPr>
                        <a:t>bar code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19307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usage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color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0316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bar code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scent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56797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flavor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usage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80681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ingredients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style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53732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scent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50206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energy content per serving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maximum weight recommendation</a:t>
                      </a: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446156"/>
                  </a:ext>
                </a:extLst>
              </a:tr>
            </a:tbl>
          </a:graphicData>
        </a:graphic>
      </p:graphicFrame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8BB796AB-8C55-3744-811D-4BA201A6DBDD}"/>
              </a:ext>
            </a:extLst>
          </p:cNvPr>
          <p:cNvSpPr/>
          <p:nvPr/>
        </p:nvSpPr>
        <p:spPr>
          <a:xfrm>
            <a:off x="253546" y="3227135"/>
            <a:ext cx="1941921" cy="649390"/>
          </a:xfrm>
          <a:prstGeom prst="wedgeRectCallout">
            <a:avLst>
              <a:gd name="adj1" fmla="val 73782"/>
              <a:gd name="adj2" fmla="val -983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Important (ranked by score)</a:t>
            </a:r>
          </a:p>
        </p:txBody>
      </p: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3F8D7071-D603-6049-88F8-CC5858969FEF}"/>
              </a:ext>
            </a:extLst>
          </p:cNvPr>
          <p:cNvSpPr/>
          <p:nvPr/>
        </p:nvSpPr>
        <p:spPr>
          <a:xfrm>
            <a:off x="253545" y="4403089"/>
            <a:ext cx="1941921" cy="649390"/>
          </a:xfrm>
          <a:prstGeom prst="wedgeRectCallout">
            <a:avLst>
              <a:gd name="adj1" fmla="val 75238"/>
              <a:gd name="adj2" fmla="val -403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Unimportant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BB8C97FB-72C5-7047-9E05-00D52EF8F4B8}"/>
              </a:ext>
            </a:extLst>
          </p:cNvPr>
          <p:cNvSpPr/>
          <p:nvPr/>
        </p:nvSpPr>
        <p:spPr>
          <a:xfrm>
            <a:off x="253545" y="5579044"/>
            <a:ext cx="1941921" cy="649390"/>
          </a:xfrm>
          <a:prstGeom prst="wedgeRectCallout">
            <a:avLst>
              <a:gd name="adj1" fmla="val 75238"/>
              <a:gd name="adj2" fmla="val -649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Unapplicable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59CDCA-CA01-2742-8521-61A79E5B896C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414012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II. Behavior-Based Attribute Importance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24662D8-7631-6D4D-8C72-C326B8A0E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30" y="2002764"/>
            <a:ext cx="10706100" cy="39370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83B576EA-18F1-D24B-AFCF-EA66D3D87F10}"/>
              </a:ext>
            </a:extLst>
          </p:cNvPr>
          <p:cNvSpPr txBox="1"/>
          <p:nvPr/>
        </p:nvSpPr>
        <p:spPr>
          <a:xfrm>
            <a:off x="7916749" y="5766527"/>
            <a:ext cx="3562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ITK = item type keyword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32193C-FDE3-4C4D-AEE6-4965539BB6AF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14806470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II. Behavior-Based Attribute Importance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24662D8-7631-6D4D-8C72-C326B8A0E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30" y="2002764"/>
            <a:ext cx="10706100" cy="39370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83B576EA-18F1-D24B-AFCF-EA66D3D87F10}"/>
              </a:ext>
            </a:extLst>
          </p:cNvPr>
          <p:cNvSpPr txBox="1"/>
          <p:nvPr/>
        </p:nvSpPr>
        <p:spPr>
          <a:xfrm>
            <a:off x="7916749" y="5766527"/>
            <a:ext cx="3562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ITK = item type keyword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3A949CEC-9A7A-954E-A976-E82FB4BD5D9C}"/>
              </a:ext>
            </a:extLst>
          </p:cNvPr>
          <p:cNvSpPr/>
          <p:nvPr/>
        </p:nvSpPr>
        <p:spPr>
          <a:xfrm>
            <a:off x="2793984" y="5467842"/>
            <a:ext cx="3861649" cy="737326"/>
          </a:xfrm>
          <a:prstGeom prst="wedgeRectCallout">
            <a:avLst>
              <a:gd name="adj1" fmla="val -57228"/>
              <a:gd name="adj2" fmla="val -12830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Leveraging various behaviors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92CD1B-17A2-CE44-94CA-C8453310B268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154342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II. Behavior-Based Attribute Importance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70671" y="1979314"/>
            <a:ext cx="546307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Predict for </a:t>
            </a:r>
            <a:r>
              <a:rPr lang="en-US" sz="3200" b="1" dirty="0"/>
              <a:t>7.5K categories </a:t>
            </a:r>
            <a:r>
              <a:rPr lang="en-US" sz="3200" dirty="0"/>
              <a:t>the applicability of </a:t>
            </a:r>
            <a:r>
              <a:rPr lang="en-US" sz="3200" b="1" dirty="0"/>
              <a:t>3K attributes</a:t>
            </a:r>
            <a:r>
              <a:rPr lang="en-US" sz="3200" dirty="0"/>
              <a:t> with </a:t>
            </a:r>
            <a:r>
              <a:rPr lang="en-US" sz="3200" b="1" dirty="0"/>
              <a:t>P=0.94/R=0.84</a:t>
            </a:r>
            <a:r>
              <a:rPr lang="en-US" sz="3200" dirty="0"/>
              <a:t>, and importance with 0.74 correlation (Spearman)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EB9B01-C445-1A47-AEB4-E9AFED468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76" y="4493589"/>
            <a:ext cx="1070172" cy="1438887"/>
          </a:xfrm>
          <a:prstGeom prst="rect">
            <a:avLst/>
          </a:prstGeom>
        </p:spPr>
      </p:pic>
      <p:pic>
        <p:nvPicPr>
          <p:cNvPr id="10" name="Google Shape;168;p26">
            <a:extLst>
              <a:ext uri="{FF2B5EF4-FFF2-40B4-BE49-F238E27FC236}">
                <a16:creationId xmlns:a16="http://schemas.microsoft.com/office/drawing/2014/main" id="{B58091B4-DB9C-E246-B308-AD4D7E485B6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42968" y="4493589"/>
            <a:ext cx="1111026" cy="1438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D582A2-D0E0-8144-B570-44C9B3E5C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3014" y="4493589"/>
            <a:ext cx="1090000" cy="14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4FB070-25D1-D84B-99D6-5F38B519B5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6118" y="3148791"/>
            <a:ext cx="6159500" cy="27051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6A5BAD-0052-FB43-ADC4-F31FB412E470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608515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561B6D-2B91-C240-B304-5658F8525E06}"/>
              </a:ext>
            </a:extLst>
          </p:cNvPr>
          <p:cNvGrpSpPr/>
          <p:nvPr/>
        </p:nvGrpSpPr>
        <p:grpSpPr>
          <a:xfrm>
            <a:off x="5723663" y="2103562"/>
            <a:ext cx="6102774" cy="3958937"/>
            <a:chOff x="5723663" y="2103562"/>
            <a:chExt cx="6102774" cy="395893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3866F1D-A811-8646-B4F0-9D507C3D149A}"/>
                </a:ext>
              </a:extLst>
            </p:cNvPr>
            <p:cNvSpPr/>
            <p:nvPr/>
          </p:nvSpPr>
          <p:spPr>
            <a:xfrm>
              <a:off x="9540686" y="2103562"/>
              <a:ext cx="2285751" cy="395893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3F761D-CBCA-2643-80F0-538276111457}"/>
                </a:ext>
              </a:extLst>
            </p:cNvPr>
            <p:cNvSpPr txBox="1"/>
            <p:nvPr/>
          </p:nvSpPr>
          <p:spPr>
            <a:xfrm>
              <a:off x="9707666" y="2232599"/>
              <a:ext cx="199001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Broad Graph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1288C8-1927-744A-9EFB-FDFF840A08E9}"/>
                </a:ext>
              </a:extLst>
            </p:cNvPr>
            <p:cNvSpPr/>
            <p:nvPr/>
          </p:nvSpPr>
          <p:spPr>
            <a:xfrm>
              <a:off x="9859126" y="3649889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{product, attribute, value}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A09390-280C-BA44-A3A2-3BCEF4456260}"/>
                </a:ext>
              </a:extLst>
            </p:cNvPr>
            <p:cNvSpPr/>
            <p:nvPr/>
          </p:nvSpPr>
          <p:spPr>
            <a:xfrm>
              <a:off x="9859126" y="4838255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{value, synonym, value}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9AFB6E-C463-C147-A4C4-DCBD7827897B}"/>
                </a:ext>
              </a:extLst>
            </p:cNvPr>
            <p:cNvSpPr/>
            <p:nvPr/>
          </p:nvSpPr>
          <p:spPr>
            <a:xfrm>
              <a:off x="9859126" y="2760270"/>
              <a:ext cx="1687097" cy="673583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Ontology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4E90043-7DCE-2846-B9E3-71B78FCBA5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3663" y="2443074"/>
              <a:ext cx="3749291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135F6B6-E074-AD47-81AC-6B5BC3C6B8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96469" y="4407449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314650E-F343-B64F-877C-4EE29C5A8D2C}"/>
              </a:ext>
            </a:extLst>
          </p:cNvPr>
          <p:cNvGrpSpPr/>
          <p:nvPr/>
        </p:nvGrpSpPr>
        <p:grpSpPr>
          <a:xfrm>
            <a:off x="2628971" y="2035831"/>
            <a:ext cx="3085580" cy="2945558"/>
            <a:chOff x="2628971" y="2035831"/>
            <a:chExt cx="3085580" cy="2945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E4B3D-7CA6-AE48-A8A8-5915886C3C9F}"/>
                </a:ext>
              </a:extLst>
            </p:cNvPr>
            <p:cNvSpPr/>
            <p:nvPr/>
          </p:nvSpPr>
          <p:spPr>
            <a:xfrm>
              <a:off x="3545690" y="2563431"/>
              <a:ext cx="1936328" cy="98895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Taxonomy Enrichment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14D6E-3AD6-4046-BB9A-D66CB4307DCA}"/>
                </a:ext>
              </a:extLst>
            </p:cNvPr>
            <p:cNvSpPr/>
            <p:nvPr/>
          </p:nvSpPr>
          <p:spPr>
            <a:xfrm>
              <a:off x="3585395" y="3770674"/>
              <a:ext cx="1936328" cy="100122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Relation Discovery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1565F7B-4182-B148-927F-0354E8EA397E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8971" y="3503103"/>
              <a:ext cx="716510" cy="5507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A1075D7-B127-064D-86B7-3829F8FE4BC7}"/>
                </a:ext>
              </a:extLst>
            </p:cNvPr>
            <p:cNvSpPr/>
            <p:nvPr/>
          </p:nvSpPr>
          <p:spPr>
            <a:xfrm>
              <a:off x="3345481" y="2035831"/>
              <a:ext cx="2369070" cy="2945558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F4A93F-4324-BC4C-834A-855FF4FBB495}"/>
                </a:ext>
              </a:extLst>
            </p:cNvPr>
            <p:cNvSpPr txBox="1"/>
            <p:nvPr/>
          </p:nvSpPr>
          <p:spPr>
            <a:xfrm>
              <a:off x="3565614" y="2086054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Ontology Suite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2C1272-A0C6-044B-993E-54282CD88A76}"/>
              </a:ext>
            </a:extLst>
          </p:cNvPr>
          <p:cNvGrpSpPr/>
          <p:nvPr/>
        </p:nvGrpSpPr>
        <p:grpSpPr>
          <a:xfrm>
            <a:off x="2619618" y="2692538"/>
            <a:ext cx="6176851" cy="3429824"/>
            <a:chOff x="2619618" y="2692538"/>
            <a:chExt cx="6176851" cy="34298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B0222D-C4B0-3442-A93B-2CD718F29888}"/>
                </a:ext>
              </a:extLst>
            </p:cNvPr>
            <p:cNvSpPr/>
            <p:nvPr/>
          </p:nvSpPr>
          <p:spPr>
            <a:xfrm>
              <a:off x="6772124" y="5184586"/>
              <a:ext cx="1694498" cy="7782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Synonym Discovery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B5D975-768E-9B49-8003-0A4480DD46BA}"/>
                </a:ext>
              </a:extLst>
            </p:cNvPr>
            <p:cNvSpPr/>
            <p:nvPr/>
          </p:nvSpPr>
          <p:spPr>
            <a:xfrm>
              <a:off x="6772124" y="3321919"/>
              <a:ext cx="1694498" cy="75735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 Imputation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27D199-DC4D-AB40-BA2A-F45DD052DA66}"/>
                </a:ext>
              </a:extLst>
            </p:cNvPr>
            <p:cNvSpPr/>
            <p:nvPr/>
          </p:nvSpPr>
          <p:spPr>
            <a:xfrm>
              <a:off x="6772124" y="4236318"/>
              <a:ext cx="1694498" cy="7999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</a:t>
              </a:r>
              <a:br>
                <a:rPr lang="en-US" sz="2100" dirty="0">
                  <a:solidFill>
                    <a:schemeClr val="tx1"/>
                  </a:solidFill>
                </a:rPr>
              </a:br>
              <a:r>
                <a:rPr lang="en-US" sz="2100" dirty="0">
                  <a:solidFill>
                    <a:schemeClr val="tx1"/>
                  </a:solidFill>
                </a:rPr>
                <a:t>Cleaning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9E94534-E6FE-6844-844E-8DB7E1265E0E}"/>
                </a:ext>
              </a:extLst>
            </p:cNvPr>
            <p:cNvCxnSpPr>
              <a:cxnSpLocks/>
            </p:cNvCxnSpPr>
            <p:nvPr/>
          </p:nvCxnSpPr>
          <p:spPr>
            <a:xfrm>
              <a:off x="2619618" y="5458463"/>
              <a:ext cx="3807781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055D7B9-1B0F-DF45-87FF-D8F0ED7A2C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2227" y="3524222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E8C55AA5-E48A-D845-A69F-03EC562CC625}"/>
                </a:ext>
              </a:extLst>
            </p:cNvPr>
            <p:cNvSpPr/>
            <p:nvPr/>
          </p:nvSpPr>
          <p:spPr>
            <a:xfrm>
              <a:off x="6427399" y="2692538"/>
              <a:ext cx="2369070" cy="3429824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F80290-EFC4-3248-BC9C-13A9A7CE6348}"/>
                </a:ext>
              </a:extLst>
            </p:cNvPr>
            <p:cNvSpPr txBox="1"/>
            <p:nvPr/>
          </p:nvSpPr>
          <p:spPr>
            <a:xfrm>
              <a:off x="6634643" y="2821580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Data Suite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91601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III. Value Extraction—Traditional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7B6D13-D5CC-7446-B998-49C1C57EBE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45" b="15388"/>
          <a:stretch/>
        </p:blipFill>
        <p:spPr>
          <a:xfrm>
            <a:off x="2601375" y="2060752"/>
            <a:ext cx="4126912" cy="358725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C59FFDC-C52A-4647-9DD2-A951D9F4A006}"/>
              </a:ext>
            </a:extLst>
          </p:cNvPr>
          <p:cNvGrpSpPr/>
          <p:nvPr/>
        </p:nvGrpSpPr>
        <p:grpSpPr>
          <a:xfrm>
            <a:off x="7334372" y="2833726"/>
            <a:ext cx="3487479" cy="1943698"/>
            <a:chOff x="4381107" y="1843152"/>
            <a:chExt cx="3487479" cy="194369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47C385-4BB9-CF48-BEC1-992575790D5F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71792A6-A4FC-8441-B8FA-853DE19C8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F88795E-0098-2B4C-B8E2-ACD561DD7F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FFA8636-2985-134A-8152-334C9C6BF987}"/>
                </a:ext>
              </a:extLst>
            </p:cNvPr>
            <p:cNvSpPr/>
            <p:nvPr/>
          </p:nvSpPr>
          <p:spPr>
            <a:xfrm>
              <a:off x="4483830" y="3528792"/>
              <a:ext cx="1502299" cy="195159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4E4CEF9A-5DAD-544D-B8F5-2C77F7BEA8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0331" y="5349555"/>
            <a:ext cx="304800" cy="2921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CC92A4-561D-DD46-9AAF-34EB2AD787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5386" y="5334565"/>
            <a:ext cx="330200" cy="3175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6CD82DE-F6A0-FA4A-AEA9-B72D048C11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8221" y="5330509"/>
            <a:ext cx="330200" cy="3175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18D5016-897D-E14A-969C-A8E78D45B6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5906" y="5334565"/>
            <a:ext cx="330200" cy="3175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2AC6785-7582-AD45-A9AF-51112E1737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9975" y="5334086"/>
            <a:ext cx="304800" cy="3175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C87B71C-601A-2D49-8979-DE33DC8DBC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0040" y="5327107"/>
            <a:ext cx="317500" cy="3048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D852E9C-71AF-6540-915B-9F0F3B1200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2825" y="5332349"/>
            <a:ext cx="317500" cy="3048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CCCFD07-C898-B94E-9A62-1E676C260C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81900" y="5324817"/>
            <a:ext cx="317500" cy="3048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64CB717-7DEA-6B4C-8AAF-C71C644B04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21770" y="5324817"/>
            <a:ext cx="317500" cy="304800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52FDC90-B4FA-6346-B7F0-46274249FBF6}"/>
              </a:ext>
            </a:extLst>
          </p:cNvPr>
          <p:cNvCxnSpPr>
            <a:endCxn id="28" idx="0"/>
          </p:cNvCxnSpPr>
          <p:nvPr/>
        </p:nvCxnSpPr>
        <p:spPr>
          <a:xfrm>
            <a:off x="7612731" y="4714525"/>
            <a:ext cx="0" cy="63503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59164CC-29E8-FB4F-9F49-C2455EABE80E}"/>
              </a:ext>
            </a:extLst>
          </p:cNvPr>
          <p:cNvCxnSpPr/>
          <p:nvPr/>
        </p:nvCxnSpPr>
        <p:spPr>
          <a:xfrm>
            <a:off x="7970486" y="4714525"/>
            <a:ext cx="0" cy="63503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1D8F495-5A06-9F44-8C53-4858B2E7776F}"/>
              </a:ext>
            </a:extLst>
          </p:cNvPr>
          <p:cNvCxnSpPr/>
          <p:nvPr/>
        </p:nvCxnSpPr>
        <p:spPr>
          <a:xfrm>
            <a:off x="8343344" y="4702632"/>
            <a:ext cx="0" cy="63503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EF16494-1C20-BA43-A211-9163957DC093}"/>
              </a:ext>
            </a:extLst>
          </p:cNvPr>
          <p:cNvCxnSpPr/>
          <p:nvPr/>
        </p:nvCxnSpPr>
        <p:spPr>
          <a:xfrm>
            <a:off x="8671006" y="4702632"/>
            <a:ext cx="0" cy="63503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5058579-758D-AF46-AB07-61C45C0B33C3}"/>
              </a:ext>
            </a:extLst>
          </p:cNvPr>
          <p:cNvCxnSpPr>
            <a:cxnSpLocks/>
          </p:cNvCxnSpPr>
          <p:nvPr/>
        </p:nvCxnSpPr>
        <p:spPr>
          <a:xfrm>
            <a:off x="9303823" y="4519366"/>
            <a:ext cx="0" cy="818296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F75D3B0-5901-FE49-8C22-CCA62C7D649D}"/>
              </a:ext>
            </a:extLst>
          </p:cNvPr>
          <p:cNvCxnSpPr>
            <a:cxnSpLocks/>
          </p:cNvCxnSpPr>
          <p:nvPr/>
        </p:nvCxnSpPr>
        <p:spPr>
          <a:xfrm>
            <a:off x="9628802" y="4521797"/>
            <a:ext cx="0" cy="818296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1828374-DE2C-7440-85D7-D79EE4FE2E76}"/>
              </a:ext>
            </a:extLst>
          </p:cNvPr>
          <p:cNvCxnSpPr>
            <a:cxnSpLocks/>
          </p:cNvCxnSpPr>
          <p:nvPr/>
        </p:nvCxnSpPr>
        <p:spPr>
          <a:xfrm>
            <a:off x="10010395" y="4540632"/>
            <a:ext cx="0" cy="818296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DD41974-893B-0747-B255-56A330EADB3F}"/>
              </a:ext>
            </a:extLst>
          </p:cNvPr>
          <p:cNvCxnSpPr>
            <a:cxnSpLocks/>
          </p:cNvCxnSpPr>
          <p:nvPr/>
        </p:nvCxnSpPr>
        <p:spPr>
          <a:xfrm>
            <a:off x="10467753" y="4531259"/>
            <a:ext cx="0" cy="818296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44D2E23-62EA-9E46-BFBD-CFAC5F4E296B}"/>
              </a:ext>
            </a:extLst>
          </p:cNvPr>
          <p:cNvCxnSpPr/>
          <p:nvPr/>
        </p:nvCxnSpPr>
        <p:spPr>
          <a:xfrm>
            <a:off x="8853952" y="4708908"/>
            <a:ext cx="0" cy="63503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7B1BAF0-E46D-5E48-9EE5-7C3403425FCC}"/>
              </a:ext>
            </a:extLst>
          </p:cNvPr>
          <p:cNvSpPr txBox="1"/>
          <p:nvPr/>
        </p:nvSpPr>
        <p:spPr>
          <a:xfrm>
            <a:off x="3148086" y="5679013"/>
            <a:ext cx="1676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OpenTag</a:t>
            </a:r>
            <a:endParaRPr lang="en-US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457BB9D-A8BD-F74E-B680-D5CBDAD77EC5}"/>
              </a:ext>
            </a:extLst>
          </p:cNvPr>
          <p:cNvSpPr txBox="1"/>
          <p:nvPr/>
        </p:nvSpPr>
        <p:spPr>
          <a:xfrm>
            <a:off x="949330" y="4018435"/>
            <a:ext cx="161994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Bi-LSTM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5A626B4-68BF-344E-98C6-750EFC6C9733}"/>
              </a:ext>
            </a:extLst>
          </p:cNvPr>
          <p:cNvSpPr txBox="1"/>
          <p:nvPr/>
        </p:nvSpPr>
        <p:spPr>
          <a:xfrm>
            <a:off x="1424976" y="2802979"/>
            <a:ext cx="119417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Attention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0882A99-5839-B04E-BBD1-FC34ECE6BBDF}"/>
              </a:ext>
            </a:extLst>
          </p:cNvPr>
          <p:cNvSpPr txBox="1"/>
          <p:nvPr/>
        </p:nvSpPr>
        <p:spPr>
          <a:xfrm>
            <a:off x="1731807" y="1981120"/>
            <a:ext cx="81851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CRF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CDC1AF-5833-8B4C-B541-28405142CA3D}"/>
              </a:ext>
            </a:extLst>
          </p:cNvPr>
          <p:cNvSpPr txBox="1"/>
          <p:nvPr/>
        </p:nvSpPr>
        <p:spPr>
          <a:xfrm>
            <a:off x="307572" y="4851742"/>
            <a:ext cx="222728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Word Embedding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6FDBD5E-A031-C440-8125-FD011BEB49E8}"/>
              </a:ext>
            </a:extLst>
          </p:cNvPr>
          <p:cNvSpPr txBox="1"/>
          <p:nvPr/>
        </p:nvSpPr>
        <p:spPr>
          <a:xfrm>
            <a:off x="511093" y="5223139"/>
            <a:ext cx="200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0070C0"/>
                </a:solidFill>
              </a:rPr>
              <a:t>Captures semantics of each token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A1B5181-625B-B845-93DC-E38E9E2BBAA7}"/>
              </a:ext>
            </a:extLst>
          </p:cNvPr>
          <p:cNvSpPr txBox="1"/>
          <p:nvPr/>
        </p:nvSpPr>
        <p:spPr>
          <a:xfrm>
            <a:off x="629251" y="4363172"/>
            <a:ext cx="1896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rgbClr val="0070C0"/>
                </a:solidFill>
              </a:rPr>
              <a:t>Captures sequence info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82FFC9F-7DB4-144E-ACD7-03813DC1C3B2}"/>
              </a:ext>
            </a:extLst>
          </p:cNvPr>
          <p:cNvSpPr txBox="1"/>
          <p:nvPr/>
        </p:nvSpPr>
        <p:spPr>
          <a:xfrm>
            <a:off x="430149" y="3121636"/>
            <a:ext cx="2145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rgbClr val="0070C0"/>
                </a:solidFill>
              </a:rPr>
              <a:t>Identifies important terms </a:t>
            </a:r>
          </a:p>
          <a:p>
            <a:pPr algn="r"/>
            <a:r>
              <a:rPr lang="en-US" sz="1400" dirty="0">
                <a:solidFill>
                  <a:srgbClr val="0070C0"/>
                </a:solidFill>
              </a:rPr>
              <a:t>leading to attribute values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714520-BE88-7848-87AF-DBBD4C8B64DC}"/>
              </a:ext>
            </a:extLst>
          </p:cNvPr>
          <p:cNvSpPr txBox="1"/>
          <p:nvPr/>
        </p:nvSpPr>
        <p:spPr>
          <a:xfrm>
            <a:off x="814330" y="2251454"/>
            <a:ext cx="1787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rgbClr val="0070C0"/>
                </a:solidFill>
              </a:rPr>
              <a:t>Captures correlations </a:t>
            </a:r>
          </a:p>
          <a:p>
            <a:pPr algn="r"/>
            <a:r>
              <a:rPr lang="en-US" sz="1400" dirty="0">
                <a:solidFill>
                  <a:srgbClr val="0070C0"/>
                </a:solidFill>
              </a:rPr>
              <a:t>between BIOE tags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7ACA56-E658-A149-A641-F0C6ED0869F7}"/>
              </a:ext>
            </a:extLst>
          </p:cNvPr>
          <p:cNvSpPr txBox="1"/>
          <p:nvPr/>
        </p:nvSpPr>
        <p:spPr>
          <a:xfrm>
            <a:off x="2022062" y="6454730"/>
            <a:ext cx="841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Zheng et al., </a:t>
            </a:r>
            <a:r>
              <a:rPr lang="en-US" dirty="0" err="1">
                <a:solidFill>
                  <a:schemeClr val="bg1"/>
                </a:solidFill>
              </a:rPr>
              <a:t>OpenTag</a:t>
            </a:r>
            <a:r>
              <a:rPr lang="en-US" dirty="0">
                <a:solidFill>
                  <a:schemeClr val="bg1"/>
                </a:solidFill>
              </a:rPr>
              <a:t>: Open attribute value extraction from product profiles, KDD 2018.</a:t>
            </a:r>
          </a:p>
        </p:txBody>
      </p:sp>
    </p:spTree>
    <p:extLst>
      <p:ext uri="{BB962C8B-B14F-4D97-AF65-F5344CB8AC3E}">
        <p14:creationId xmlns:p14="http://schemas.microsoft.com/office/powerpoint/2010/main" val="41075108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>
            <a:extLst>
              <a:ext uri="{FF2B5EF4-FFF2-40B4-BE49-F238E27FC236}">
                <a16:creationId xmlns:a16="http://schemas.microsoft.com/office/drawing/2014/main" id="{B86FFBC0-765D-154E-910B-DA9588B3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III. Value Extraction—100K Categories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458EBF-0EDE-BA4B-8600-820E04F322FB}"/>
              </a:ext>
            </a:extLst>
          </p:cNvPr>
          <p:cNvGrpSpPr/>
          <p:nvPr/>
        </p:nvGrpSpPr>
        <p:grpSpPr>
          <a:xfrm>
            <a:off x="663997" y="2300360"/>
            <a:ext cx="3487479" cy="1943698"/>
            <a:chOff x="663997" y="1843152"/>
            <a:chExt cx="3487479" cy="194369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CBFDEDD-7147-FA4F-BB8E-427D04133C05}"/>
                </a:ext>
              </a:extLst>
            </p:cNvPr>
            <p:cNvGrpSpPr/>
            <p:nvPr/>
          </p:nvGrpSpPr>
          <p:grpSpPr>
            <a:xfrm>
              <a:off x="663997" y="1843152"/>
              <a:ext cx="3487479" cy="1943698"/>
              <a:chOff x="3902149" y="1838030"/>
              <a:chExt cx="3487479" cy="1943698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4C41007-7959-6240-A32C-5A224A3C2AEB}"/>
                  </a:ext>
                </a:extLst>
              </p:cNvPr>
              <p:cNvSpPr/>
              <p:nvPr/>
            </p:nvSpPr>
            <p:spPr>
              <a:xfrm>
                <a:off x="3902149" y="1838030"/>
                <a:ext cx="3487479" cy="19436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975FBB9-C7C4-1243-8389-665C8E879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9477" y="1871408"/>
                <a:ext cx="1822683" cy="1186493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A4950A0-850C-8D4F-BB0F-194F769FF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02E1F10-812D-3142-A476-51E1C6492873}"/>
                </a:ext>
              </a:extLst>
            </p:cNvPr>
            <p:cNvSpPr/>
            <p:nvPr/>
          </p:nvSpPr>
          <p:spPr>
            <a:xfrm>
              <a:off x="3297541" y="3096401"/>
              <a:ext cx="572710" cy="220662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63041B-4122-3C49-B990-19195ECD44B9}"/>
              </a:ext>
            </a:extLst>
          </p:cNvPr>
          <p:cNvGrpSpPr/>
          <p:nvPr/>
        </p:nvGrpSpPr>
        <p:grpSpPr>
          <a:xfrm>
            <a:off x="4381107" y="2300360"/>
            <a:ext cx="3487479" cy="1943698"/>
            <a:chOff x="4381107" y="1843152"/>
            <a:chExt cx="3487479" cy="194369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E88A258-AD1D-B946-8DF3-E727C6D6C462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8F43EC5-1020-9042-957D-30D32EDC3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371A5DE-02F4-A442-AF57-F84109BA2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646DE40-252A-0F40-A054-B2112798229A}"/>
                </a:ext>
              </a:extLst>
            </p:cNvPr>
            <p:cNvSpPr/>
            <p:nvPr/>
          </p:nvSpPr>
          <p:spPr>
            <a:xfrm>
              <a:off x="4483830" y="3528792"/>
              <a:ext cx="1502299" cy="195159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71639F-93CD-6745-AB9F-EBDF1EC475FF}"/>
              </a:ext>
            </a:extLst>
          </p:cNvPr>
          <p:cNvGrpSpPr/>
          <p:nvPr/>
        </p:nvGrpSpPr>
        <p:grpSpPr>
          <a:xfrm>
            <a:off x="8098217" y="2300360"/>
            <a:ext cx="3487479" cy="1943698"/>
            <a:chOff x="8098217" y="1843152"/>
            <a:chExt cx="3487479" cy="194369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4D9267B-F561-C640-ADAF-C538E7C81A21}"/>
                </a:ext>
              </a:extLst>
            </p:cNvPr>
            <p:cNvSpPr/>
            <p:nvPr/>
          </p:nvSpPr>
          <p:spPr>
            <a:xfrm>
              <a:off x="809821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CD4C3B-BC1B-B540-9B48-99EB2F87A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9466220" y="1883181"/>
              <a:ext cx="751472" cy="130455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C2E9E33-8EF5-524C-9DC9-04B59C4F5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79769B-DD05-9A44-9AB4-C5D544E98576}"/>
                </a:ext>
              </a:extLst>
            </p:cNvPr>
            <p:cNvSpPr/>
            <p:nvPr/>
          </p:nvSpPr>
          <p:spPr>
            <a:xfrm>
              <a:off x="9995040" y="3348622"/>
              <a:ext cx="656508" cy="201436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BB2AEE1B-1485-894B-AC6A-86B2837715AE}"/>
              </a:ext>
            </a:extLst>
          </p:cNvPr>
          <p:cNvSpPr/>
          <p:nvPr/>
        </p:nvSpPr>
        <p:spPr>
          <a:xfrm>
            <a:off x="2209322" y="1802042"/>
            <a:ext cx="7723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u="sng" dirty="0"/>
              <a:t>Option 1. Train a single model?</a:t>
            </a:r>
            <a:r>
              <a:rPr lang="en-US" dirty="0"/>
              <a:t>  </a:t>
            </a:r>
            <a:r>
              <a:rPr lang="en-US" i="1" dirty="0"/>
              <a:t>Train/Test Distribution shift -&gt; Invalid predictions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C61F74-FCC1-5C46-820D-E36F52767CEB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</p:spTree>
    <p:extLst>
      <p:ext uri="{BB962C8B-B14F-4D97-AF65-F5344CB8AC3E}">
        <p14:creationId xmlns:p14="http://schemas.microsoft.com/office/powerpoint/2010/main" val="3645734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Product</a:t>
            </a:r>
            <a:r>
              <a:rPr lang="en-US" dirty="0"/>
              <a:t> </a:t>
            </a:r>
            <a:r>
              <a:rPr lang="en-US" b="1" dirty="0"/>
              <a:t>Graph</a:t>
            </a:r>
            <a:r>
              <a:rPr lang="en-US" dirty="0"/>
              <a:t> Example for 2 Songs</a:t>
            </a:r>
          </a:p>
        </p:txBody>
      </p:sp>
      <p:cxnSp>
        <p:nvCxnSpPr>
          <p:cNvPr id="97" name="Straight Connector 96"/>
          <p:cNvCxnSpPr>
            <a:stCxn id="115" idx="7"/>
          </p:cNvCxnSpPr>
          <p:nvPr/>
        </p:nvCxnSpPr>
        <p:spPr>
          <a:xfrm flipV="1">
            <a:off x="8413190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6018804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6647634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4562048" y="195865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5226944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5226944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7742265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7742265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7742265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5226944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522694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7742265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7742265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7742265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6018804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8534125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8534125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8534125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cxnSpLocks/>
            <a:stCxn id="111" idx="4"/>
            <a:endCxn id="112" idx="0"/>
          </p:cNvCxnSpPr>
          <p:nvPr/>
        </p:nvCxnSpPr>
        <p:spPr>
          <a:xfrm>
            <a:off x="5619269" y="2508705"/>
            <a:ext cx="694" cy="4239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cxnSpLocks/>
            <a:stCxn id="139" idx="0"/>
            <a:endCxn id="113" idx="4"/>
          </p:cNvCxnSpPr>
          <p:nvPr/>
        </p:nvCxnSpPr>
        <p:spPr>
          <a:xfrm flipV="1">
            <a:off x="5619963" y="5265183"/>
            <a:ext cx="0" cy="4528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6647634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6478780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6018804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6018804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6137109" y="4388315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4866853" y="25508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8848540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8848540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8836896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4897371" y="52804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4846732" y="206762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4562742" y="5718078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4931030" y="582969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9791785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944277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9791785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10135851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9791785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10123043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6018804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6056976" y="3749370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9792010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10186450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9787890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10533680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8762382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8695043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9791788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stCxn id="114" idx="5"/>
            <a:endCxn id="154" idx="2"/>
          </p:cNvCxnSpPr>
          <p:nvPr/>
        </p:nvCxnSpPr>
        <p:spPr>
          <a:xfrm>
            <a:off x="8413190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8513739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787484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stCxn id="116" idx="5"/>
            <a:endCxn id="65" idx="2"/>
          </p:cNvCxnSpPr>
          <p:nvPr/>
        </p:nvCxnSpPr>
        <p:spPr>
          <a:xfrm>
            <a:off x="8413190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8691478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8413190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6641522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</p:spTree>
    <p:extLst>
      <p:ext uri="{BB962C8B-B14F-4D97-AF65-F5344CB8AC3E}">
        <p14:creationId xmlns:p14="http://schemas.microsoft.com/office/powerpoint/2010/main" val="5935662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>
            <a:extLst>
              <a:ext uri="{FF2B5EF4-FFF2-40B4-BE49-F238E27FC236}">
                <a16:creationId xmlns:a16="http://schemas.microsoft.com/office/drawing/2014/main" id="{B86FFBC0-765D-154E-910B-DA9588B3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III. Value Extraction—100K Categories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458EBF-0EDE-BA4B-8600-820E04F322FB}"/>
              </a:ext>
            </a:extLst>
          </p:cNvPr>
          <p:cNvGrpSpPr/>
          <p:nvPr/>
        </p:nvGrpSpPr>
        <p:grpSpPr>
          <a:xfrm>
            <a:off x="663997" y="2300360"/>
            <a:ext cx="3487479" cy="1943698"/>
            <a:chOff x="663997" y="1843152"/>
            <a:chExt cx="3487479" cy="194369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CBFDEDD-7147-FA4F-BB8E-427D04133C05}"/>
                </a:ext>
              </a:extLst>
            </p:cNvPr>
            <p:cNvGrpSpPr/>
            <p:nvPr/>
          </p:nvGrpSpPr>
          <p:grpSpPr>
            <a:xfrm>
              <a:off x="663997" y="1843152"/>
              <a:ext cx="3487479" cy="1943698"/>
              <a:chOff x="3902149" y="1838030"/>
              <a:chExt cx="3487479" cy="1943698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4C41007-7959-6240-A32C-5A224A3C2AEB}"/>
                  </a:ext>
                </a:extLst>
              </p:cNvPr>
              <p:cNvSpPr/>
              <p:nvPr/>
            </p:nvSpPr>
            <p:spPr>
              <a:xfrm>
                <a:off x="3902149" y="1838030"/>
                <a:ext cx="3487479" cy="19436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975FBB9-C7C4-1243-8389-665C8E879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9477" y="1871408"/>
                <a:ext cx="1822683" cy="1186493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A4950A0-850C-8D4F-BB0F-194F769FF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02E1F10-812D-3142-A476-51E1C6492873}"/>
                </a:ext>
              </a:extLst>
            </p:cNvPr>
            <p:cNvSpPr/>
            <p:nvPr/>
          </p:nvSpPr>
          <p:spPr>
            <a:xfrm>
              <a:off x="3297541" y="3096401"/>
              <a:ext cx="572710" cy="220662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63041B-4122-3C49-B990-19195ECD44B9}"/>
              </a:ext>
            </a:extLst>
          </p:cNvPr>
          <p:cNvGrpSpPr/>
          <p:nvPr/>
        </p:nvGrpSpPr>
        <p:grpSpPr>
          <a:xfrm>
            <a:off x="4381107" y="2300360"/>
            <a:ext cx="3487479" cy="1943698"/>
            <a:chOff x="4381107" y="1843152"/>
            <a:chExt cx="3487479" cy="194369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E88A258-AD1D-B946-8DF3-E727C6D6C462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8F43EC5-1020-9042-957D-30D32EDC3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371A5DE-02F4-A442-AF57-F84109BA2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646DE40-252A-0F40-A054-B2112798229A}"/>
                </a:ext>
              </a:extLst>
            </p:cNvPr>
            <p:cNvSpPr/>
            <p:nvPr/>
          </p:nvSpPr>
          <p:spPr>
            <a:xfrm>
              <a:off x="4483830" y="3528792"/>
              <a:ext cx="1502299" cy="195159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71639F-93CD-6745-AB9F-EBDF1EC475FF}"/>
              </a:ext>
            </a:extLst>
          </p:cNvPr>
          <p:cNvGrpSpPr/>
          <p:nvPr/>
        </p:nvGrpSpPr>
        <p:grpSpPr>
          <a:xfrm>
            <a:off x="8098217" y="2300360"/>
            <a:ext cx="3487479" cy="1943698"/>
            <a:chOff x="8098217" y="1843152"/>
            <a:chExt cx="3487479" cy="194369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4D9267B-F561-C640-ADAF-C538E7C81A21}"/>
                </a:ext>
              </a:extLst>
            </p:cNvPr>
            <p:cNvSpPr/>
            <p:nvPr/>
          </p:nvSpPr>
          <p:spPr>
            <a:xfrm>
              <a:off x="809821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CD4C3B-BC1B-B540-9B48-99EB2F87A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9466220" y="1883181"/>
              <a:ext cx="751472" cy="130455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C2E9E33-8EF5-524C-9DC9-04B59C4F5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79769B-DD05-9A44-9AB4-C5D544E98576}"/>
                </a:ext>
              </a:extLst>
            </p:cNvPr>
            <p:cNvSpPr/>
            <p:nvPr/>
          </p:nvSpPr>
          <p:spPr>
            <a:xfrm>
              <a:off x="9995040" y="3348622"/>
              <a:ext cx="656508" cy="201436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9113B148-B00B-ED4B-A5C0-31960210EAFA}"/>
              </a:ext>
            </a:extLst>
          </p:cNvPr>
          <p:cNvSpPr/>
          <p:nvPr/>
        </p:nvSpPr>
        <p:spPr>
          <a:xfrm>
            <a:off x="1547955" y="4796499"/>
            <a:ext cx="4093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Store/orchestrate 100K+ </a:t>
            </a:r>
            <a:r>
              <a:rPr lang="en-US" dirty="0" err="1"/>
              <a:t>OpenTag</a:t>
            </a:r>
            <a:r>
              <a:rPr lang="en-US" dirty="0"/>
              <a:t> models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743E5F9-3DE3-B246-8FC0-CC0DB714E6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259" y="5188868"/>
            <a:ext cx="5607820" cy="114084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B2AEE1B-1485-894B-AC6A-86B2837715AE}"/>
              </a:ext>
            </a:extLst>
          </p:cNvPr>
          <p:cNvSpPr/>
          <p:nvPr/>
        </p:nvSpPr>
        <p:spPr>
          <a:xfrm>
            <a:off x="2209322" y="1802042"/>
            <a:ext cx="7723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u="sng" dirty="0"/>
              <a:t>Option 1. Train a single model?</a:t>
            </a:r>
            <a:r>
              <a:rPr lang="en-US" dirty="0"/>
              <a:t>  </a:t>
            </a:r>
            <a:r>
              <a:rPr lang="en-US" i="1" dirty="0"/>
              <a:t>Train/Test Distribution shift -&gt; Invalid predictions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1F7C23A-37D3-DD4C-A025-DE2323DD0794}"/>
              </a:ext>
            </a:extLst>
          </p:cNvPr>
          <p:cNvSpPr/>
          <p:nvPr/>
        </p:nvSpPr>
        <p:spPr>
          <a:xfrm>
            <a:off x="3354636" y="4410434"/>
            <a:ext cx="5527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/>
              <a:t>Option 2. Train a model for each category?</a:t>
            </a:r>
          </a:p>
          <a:p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F508325-78B3-444C-A4A6-84C9B0CF00EB}"/>
              </a:ext>
            </a:extLst>
          </p:cNvPr>
          <p:cNvSpPr/>
          <p:nvPr/>
        </p:nvSpPr>
        <p:spPr>
          <a:xfrm>
            <a:off x="6988327" y="5143265"/>
            <a:ext cx="1773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Most categories are very sparse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66E4518-918A-4949-963B-6E7BFEEA41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7922" y="4727428"/>
            <a:ext cx="2459851" cy="159663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98C57BA5-DF66-494B-BFF0-AB806DCF36F4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</p:spTree>
    <p:extLst>
      <p:ext uri="{BB962C8B-B14F-4D97-AF65-F5344CB8AC3E}">
        <p14:creationId xmlns:p14="http://schemas.microsoft.com/office/powerpoint/2010/main" val="14735049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54A0B1-D7BE-474A-B260-5FE556129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66" y="1787752"/>
            <a:ext cx="8642754" cy="448052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6E6FBC-3553-3A40-A239-69CA89EA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III. Value Extraction—Taxonomy-Aware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AA0CBB-10FA-1044-BFDC-D966B7AD424E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</p:spTree>
    <p:extLst>
      <p:ext uri="{BB962C8B-B14F-4D97-AF65-F5344CB8AC3E}">
        <p14:creationId xmlns:p14="http://schemas.microsoft.com/office/powerpoint/2010/main" val="37671262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E71385-8908-D144-A8FD-651955AD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66" y="1787752"/>
            <a:ext cx="8642754" cy="4480521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0BE06253-701D-4A4A-8E85-086964B1E244}"/>
              </a:ext>
            </a:extLst>
          </p:cNvPr>
          <p:cNvSpPr/>
          <p:nvPr/>
        </p:nvSpPr>
        <p:spPr>
          <a:xfrm>
            <a:off x="3264040" y="3644802"/>
            <a:ext cx="5156753" cy="1265184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16E6FBC-3553-3A40-A239-69CA89EA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III. Value Extraction—Taxonomy-Aware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F0D2F5-6CB7-C74D-9A18-B268876259B8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</p:spTree>
    <p:extLst>
      <p:ext uri="{BB962C8B-B14F-4D97-AF65-F5344CB8AC3E}">
        <p14:creationId xmlns:p14="http://schemas.microsoft.com/office/powerpoint/2010/main" val="7852953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E71385-8908-D144-A8FD-651955AD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66" y="1787752"/>
            <a:ext cx="8642754" cy="4480521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0BE06253-701D-4A4A-8E85-086964B1E244}"/>
              </a:ext>
            </a:extLst>
          </p:cNvPr>
          <p:cNvSpPr/>
          <p:nvPr/>
        </p:nvSpPr>
        <p:spPr>
          <a:xfrm>
            <a:off x="3264040" y="3644802"/>
            <a:ext cx="5156753" cy="1265184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16E6FBC-3553-3A40-A239-69CA89EA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III. Value Extraction—Taxonomy-Aware</a:t>
            </a: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F2334059-BE41-0444-9B89-6E30F508AA8B}"/>
              </a:ext>
            </a:extLst>
          </p:cNvPr>
          <p:cNvSpPr/>
          <p:nvPr/>
        </p:nvSpPr>
        <p:spPr>
          <a:xfrm>
            <a:off x="5233370" y="1787751"/>
            <a:ext cx="3250018" cy="3124499"/>
          </a:xfrm>
          <a:prstGeom prst="frame">
            <a:avLst>
              <a:gd name="adj1" fmla="val 566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21A421-4047-B342-ACB1-BF986916A130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</p:spTree>
    <p:extLst>
      <p:ext uri="{BB962C8B-B14F-4D97-AF65-F5344CB8AC3E}">
        <p14:creationId xmlns:p14="http://schemas.microsoft.com/office/powerpoint/2010/main" val="210310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E71385-8908-D144-A8FD-651955AD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66" y="1787752"/>
            <a:ext cx="8642754" cy="4480521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0BE06253-701D-4A4A-8E85-086964B1E244}"/>
              </a:ext>
            </a:extLst>
          </p:cNvPr>
          <p:cNvSpPr/>
          <p:nvPr/>
        </p:nvSpPr>
        <p:spPr>
          <a:xfrm>
            <a:off x="3264040" y="3644802"/>
            <a:ext cx="5156753" cy="1265184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16E6FBC-3553-3A40-A239-69CA89EA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III. Value Extraction—Taxonomy-Aware</a:t>
            </a: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F2334059-BE41-0444-9B89-6E30F508AA8B}"/>
              </a:ext>
            </a:extLst>
          </p:cNvPr>
          <p:cNvSpPr/>
          <p:nvPr/>
        </p:nvSpPr>
        <p:spPr>
          <a:xfrm>
            <a:off x="5233370" y="1787751"/>
            <a:ext cx="3250018" cy="3124499"/>
          </a:xfrm>
          <a:prstGeom prst="frame">
            <a:avLst>
              <a:gd name="adj1" fmla="val 566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21A421-4047-B342-ACB1-BF986916A130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E425057C-39D6-EB4C-961B-535EA25C0B0C}"/>
              </a:ext>
            </a:extLst>
          </p:cNvPr>
          <p:cNvSpPr/>
          <p:nvPr/>
        </p:nvSpPr>
        <p:spPr>
          <a:xfrm>
            <a:off x="8264622" y="5030133"/>
            <a:ext cx="3762531" cy="884419"/>
          </a:xfrm>
          <a:prstGeom prst="wedgeRectCallout">
            <a:avLst>
              <a:gd name="adj1" fmla="val -45192"/>
              <a:gd name="adj2" fmla="val -8326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Attention conditioned on category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582159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5FA3B4-00E1-AF4B-86F5-66D082118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841" y="1860698"/>
            <a:ext cx="9978140" cy="4458015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Train one model on 4K categories, and improve state-of-the-art by 10.4% in F1, and by 11.7% in coverage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54C9EE-E5D5-DF4B-849A-4B3042AB7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III. Value Extraction—Taxonomy-Aware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D9B145-8272-6641-B32E-7349ED0DF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" y="2829105"/>
            <a:ext cx="12136811" cy="19331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281D213-EB42-0B44-B38B-ABFD49E09AED}"/>
              </a:ext>
            </a:extLst>
          </p:cNvPr>
          <p:cNvSpPr/>
          <p:nvPr/>
        </p:nvSpPr>
        <p:spPr>
          <a:xfrm>
            <a:off x="4691625" y="3227508"/>
            <a:ext cx="1649213" cy="268883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38313D-EA2F-A34A-A850-DECA7DE21A6B}"/>
              </a:ext>
            </a:extLst>
          </p:cNvPr>
          <p:cNvSpPr/>
          <p:nvPr/>
        </p:nvSpPr>
        <p:spPr>
          <a:xfrm>
            <a:off x="3389979" y="3485287"/>
            <a:ext cx="1167031" cy="32589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CDC126-71C0-AB42-9260-59E30B808EEE}"/>
              </a:ext>
            </a:extLst>
          </p:cNvPr>
          <p:cNvSpPr/>
          <p:nvPr/>
        </p:nvSpPr>
        <p:spPr>
          <a:xfrm>
            <a:off x="5655395" y="3731844"/>
            <a:ext cx="550533" cy="334173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D6C43D-3F7F-A247-AA49-B38D5BEB4BCA}"/>
              </a:ext>
            </a:extLst>
          </p:cNvPr>
          <p:cNvSpPr/>
          <p:nvPr/>
        </p:nvSpPr>
        <p:spPr>
          <a:xfrm>
            <a:off x="4470096" y="4020546"/>
            <a:ext cx="639914" cy="328650"/>
          </a:xfrm>
          <a:prstGeom prst="rect">
            <a:avLst/>
          </a:prstGeom>
          <a:solidFill>
            <a:schemeClr val="accent2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9A12A0-8A41-434D-919E-7B7918A167C6}"/>
              </a:ext>
            </a:extLst>
          </p:cNvPr>
          <p:cNvSpPr/>
          <p:nvPr/>
        </p:nvSpPr>
        <p:spPr>
          <a:xfrm>
            <a:off x="7112499" y="4329163"/>
            <a:ext cx="639914" cy="328650"/>
          </a:xfrm>
          <a:prstGeom prst="rect">
            <a:avLst/>
          </a:prstGeom>
          <a:solidFill>
            <a:schemeClr val="accent2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oogle Shape;145;p26">
            <a:extLst>
              <a:ext uri="{FF2B5EF4-FFF2-40B4-BE49-F238E27FC236}">
                <a16:creationId xmlns:a16="http://schemas.microsoft.com/office/drawing/2014/main" id="{175AB0BA-599A-0F4F-A651-D8A359300BA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4524" y="4787953"/>
            <a:ext cx="1137686" cy="145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8D860B-7772-0B46-A83D-09F8560DEE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1688" y="4778485"/>
            <a:ext cx="1095520" cy="14637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2E5449-D097-D54C-97B6-8CC8CAA42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9526" y="4778484"/>
            <a:ext cx="1091003" cy="14637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450B3D1-5DCB-064E-A0B0-76C87084E4DA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6C14EF-323B-0043-9AD6-EC48587849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7845" y="4795380"/>
            <a:ext cx="1082875" cy="14468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468919-113C-9D43-A3EA-B11BD3FE42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037" y="4795380"/>
            <a:ext cx="1073722" cy="145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687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561B6D-2B91-C240-B304-5658F8525E06}"/>
              </a:ext>
            </a:extLst>
          </p:cNvPr>
          <p:cNvGrpSpPr/>
          <p:nvPr/>
        </p:nvGrpSpPr>
        <p:grpSpPr>
          <a:xfrm>
            <a:off x="5723663" y="2103562"/>
            <a:ext cx="6102774" cy="3958937"/>
            <a:chOff x="5723663" y="2103562"/>
            <a:chExt cx="6102774" cy="395893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3866F1D-A811-8646-B4F0-9D507C3D149A}"/>
                </a:ext>
              </a:extLst>
            </p:cNvPr>
            <p:cNvSpPr/>
            <p:nvPr/>
          </p:nvSpPr>
          <p:spPr>
            <a:xfrm>
              <a:off x="9540686" y="2103562"/>
              <a:ext cx="2285751" cy="395893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3F761D-CBCA-2643-80F0-538276111457}"/>
                </a:ext>
              </a:extLst>
            </p:cNvPr>
            <p:cNvSpPr txBox="1"/>
            <p:nvPr/>
          </p:nvSpPr>
          <p:spPr>
            <a:xfrm>
              <a:off x="9707666" y="2232599"/>
              <a:ext cx="199001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Broad Graph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1288C8-1927-744A-9EFB-FDFF840A08E9}"/>
                </a:ext>
              </a:extLst>
            </p:cNvPr>
            <p:cNvSpPr/>
            <p:nvPr/>
          </p:nvSpPr>
          <p:spPr>
            <a:xfrm>
              <a:off x="9859126" y="3649889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{product, attribute, value}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A09390-280C-BA44-A3A2-3BCEF4456260}"/>
                </a:ext>
              </a:extLst>
            </p:cNvPr>
            <p:cNvSpPr/>
            <p:nvPr/>
          </p:nvSpPr>
          <p:spPr>
            <a:xfrm>
              <a:off x="9859126" y="4838255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{value, synonym, value}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9AFB6E-C463-C147-A4C4-DCBD7827897B}"/>
                </a:ext>
              </a:extLst>
            </p:cNvPr>
            <p:cNvSpPr/>
            <p:nvPr/>
          </p:nvSpPr>
          <p:spPr>
            <a:xfrm>
              <a:off x="9859126" y="2760270"/>
              <a:ext cx="1687097" cy="673583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Ontology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4E90043-7DCE-2846-B9E3-71B78FCBA5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3663" y="2443074"/>
              <a:ext cx="3749291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135F6B6-E074-AD47-81AC-6B5BC3C6B8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96469" y="4407449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314650E-F343-B64F-877C-4EE29C5A8D2C}"/>
              </a:ext>
            </a:extLst>
          </p:cNvPr>
          <p:cNvGrpSpPr/>
          <p:nvPr/>
        </p:nvGrpSpPr>
        <p:grpSpPr>
          <a:xfrm>
            <a:off x="2628971" y="2035831"/>
            <a:ext cx="3085580" cy="2945558"/>
            <a:chOff x="2628971" y="2035831"/>
            <a:chExt cx="3085580" cy="2945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E4B3D-7CA6-AE48-A8A8-5915886C3C9F}"/>
                </a:ext>
              </a:extLst>
            </p:cNvPr>
            <p:cNvSpPr/>
            <p:nvPr/>
          </p:nvSpPr>
          <p:spPr>
            <a:xfrm>
              <a:off x="3545690" y="2563431"/>
              <a:ext cx="1936328" cy="98895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Taxonomy Enrichment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14D6E-3AD6-4046-BB9A-D66CB4307DCA}"/>
                </a:ext>
              </a:extLst>
            </p:cNvPr>
            <p:cNvSpPr/>
            <p:nvPr/>
          </p:nvSpPr>
          <p:spPr>
            <a:xfrm>
              <a:off x="3585395" y="3770674"/>
              <a:ext cx="1936328" cy="100122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Relation Discovery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1565F7B-4182-B148-927F-0354E8EA397E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8971" y="3503103"/>
              <a:ext cx="716510" cy="5507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A1075D7-B127-064D-86B7-3829F8FE4BC7}"/>
                </a:ext>
              </a:extLst>
            </p:cNvPr>
            <p:cNvSpPr/>
            <p:nvPr/>
          </p:nvSpPr>
          <p:spPr>
            <a:xfrm>
              <a:off x="3345481" y="2035831"/>
              <a:ext cx="2369070" cy="2945558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F4A93F-4324-BC4C-834A-855FF4FBB495}"/>
                </a:ext>
              </a:extLst>
            </p:cNvPr>
            <p:cNvSpPr txBox="1"/>
            <p:nvPr/>
          </p:nvSpPr>
          <p:spPr>
            <a:xfrm>
              <a:off x="3565614" y="2086054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Ontology Suite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2C1272-A0C6-044B-993E-54282CD88A76}"/>
              </a:ext>
            </a:extLst>
          </p:cNvPr>
          <p:cNvGrpSpPr/>
          <p:nvPr/>
        </p:nvGrpSpPr>
        <p:grpSpPr>
          <a:xfrm>
            <a:off x="2619618" y="2692538"/>
            <a:ext cx="6176851" cy="3429824"/>
            <a:chOff x="2619618" y="2692538"/>
            <a:chExt cx="6176851" cy="34298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B0222D-C4B0-3442-A93B-2CD718F29888}"/>
                </a:ext>
              </a:extLst>
            </p:cNvPr>
            <p:cNvSpPr/>
            <p:nvPr/>
          </p:nvSpPr>
          <p:spPr>
            <a:xfrm>
              <a:off x="6772124" y="5184586"/>
              <a:ext cx="1694498" cy="7782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Synonym Discovery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B5D975-768E-9B49-8003-0A4480DD46BA}"/>
                </a:ext>
              </a:extLst>
            </p:cNvPr>
            <p:cNvSpPr/>
            <p:nvPr/>
          </p:nvSpPr>
          <p:spPr>
            <a:xfrm>
              <a:off x="6772124" y="3321919"/>
              <a:ext cx="1694498" cy="7573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 Imputation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27D199-DC4D-AB40-BA2A-F45DD052DA66}"/>
                </a:ext>
              </a:extLst>
            </p:cNvPr>
            <p:cNvSpPr/>
            <p:nvPr/>
          </p:nvSpPr>
          <p:spPr>
            <a:xfrm>
              <a:off x="6772124" y="4236318"/>
              <a:ext cx="1694498" cy="799951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</a:t>
              </a:r>
              <a:br>
                <a:rPr lang="en-US" sz="2100" dirty="0">
                  <a:solidFill>
                    <a:schemeClr val="tx1"/>
                  </a:solidFill>
                </a:rPr>
              </a:br>
              <a:r>
                <a:rPr lang="en-US" sz="2100" dirty="0">
                  <a:solidFill>
                    <a:schemeClr val="tx1"/>
                  </a:solidFill>
                </a:rPr>
                <a:t>Cleaning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9E94534-E6FE-6844-844E-8DB7E1265E0E}"/>
                </a:ext>
              </a:extLst>
            </p:cNvPr>
            <p:cNvCxnSpPr>
              <a:cxnSpLocks/>
            </p:cNvCxnSpPr>
            <p:nvPr/>
          </p:nvCxnSpPr>
          <p:spPr>
            <a:xfrm>
              <a:off x="2619618" y="5458463"/>
              <a:ext cx="3807781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055D7B9-1B0F-DF45-87FF-D8F0ED7A2C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2227" y="3524222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E8C55AA5-E48A-D845-A69F-03EC562CC625}"/>
                </a:ext>
              </a:extLst>
            </p:cNvPr>
            <p:cNvSpPr/>
            <p:nvPr/>
          </p:nvSpPr>
          <p:spPr>
            <a:xfrm>
              <a:off x="6427399" y="2692538"/>
              <a:ext cx="2369070" cy="3429824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F80290-EFC4-3248-BC9C-13A9A7CE6348}"/>
                </a:ext>
              </a:extLst>
            </p:cNvPr>
            <p:cNvSpPr txBox="1"/>
            <p:nvPr/>
          </p:nvSpPr>
          <p:spPr>
            <a:xfrm>
              <a:off x="6634643" y="2821580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Data Suite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2794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6D8A403-550E-3449-A8F3-558127F68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IV. Taxonomy-Aware Anomaly Detection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3D0741-D6B2-8F4D-86D0-CB8B96AB4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51" y="1848759"/>
            <a:ext cx="7306887" cy="43555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409044-D4BA-1640-93B6-FE0C0C884C1D}"/>
              </a:ext>
            </a:extLst>
          </p:cNvPr>
          <p:cNvSpPr txBox="1"/>
          <p:nvPr/>
        </p:nvSpPr>
        <p:spPr>
          <a:xfrm>
            <a:off x="0" y="6418857"/>
            <a:ext cx="1222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Wang et al., Automatic validation of textual attribute values in eCommerce Catalog by learning with limited labeled data, KDD’20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915606B-6BDA-8B42-B79C-BDBAC1216935}"/>
              </a:ext>
            </a:extLst>
          </p:cNvPr>
          <p:cNvSpPr/>
          <p:nvPr/>
        </p:nvSpPr>
        <p:spPr>
          <a:xfrm>
            <a:off x="7140631" y="3391591"/>
            <a:ext cx="573578" cy="29094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280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6D8A403-550E-3449-A8F3-558127F68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IV. Taxonomy-Aware Anomaly Detection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3D0741-D6B2-8F4D-86D0-CB8B96AB4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51" y="1848759"/>
            <a:ext cx="7306887" cy="4355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4D756A-4F1B-B748-AD11-AA5090102A62}"/>
              </a:ext>
            </a:extLst>
          </p:cNvPr>
          <p:cNvSpPr/>
          <p:nvPr/>
        </p:nvSpPr>
        <p:spPr>
          <a:xfrm>
            <a:off x="6272421" y="2044930"/>
            <a:ext cx="452575" cy="2599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F94759-C84F-5E4D-8571-C31AEB5CF7C7}"/>
              </a:ext>
            </a:extLst>
          </p:cNvPr>
          <p:cNvSpPr/>
          <p:nvPr/>
        </p:nvSpPr>
        <p:spPr>
          <a:xfrm>
            <a:off x="7041486" y="2044930"/>
            <a:ext cx="1065488" cy="2599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5A038C-11B9-AF4C-A5ED-783ECB771080}"/>
              </a:ext>
            </a:extLst>
          </p:cNvPr>
          <p:cNvSpPr/>
          <p:nvPr/>
        </p:nvSpPr>
        <p:spPr>
          <a:xfrm>
            <a:off x="6267797" y="5086472"/>
            <a:ext cx="1879722" cy="1754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73D56F-69E1-774D-BEF1-E400D8D89D72}"/>
              </a:ext>
            </a:extLst>
          </p:cNvPr>
          <p:cNvSpPr/>
          <p:nvPr/>
        </p:nvSpPr>
        <p:spPr>
          <a:xfrm>
            <a:off x="8682561" y="3045876"/>
            <a:ext cx="2404877" cy="688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Is the flavor “Pink”?</a:t>
            </a:r>
          </a:p>
        </p:txBody>
      </p: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B0E62B81-BB73-D34D-B2D4-8E1D69606CF4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 flipV="1">
            <a:off x="8147519" y="3389944"/>
            <a:ext cx="535042" cy="178427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9659315-51CA-434D-B99B-A3A7C0FB0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7438" y="3045876"/>
            <a:ext cx="685800" cy="685800"/>
          </a:xfrm>
          <a:prstGeom prst="rect">
            <a:avLst/>
          </a:prstGeom>
        </p:spPr>
      </p:pic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35C6EA5B-0518-9A46-9DB8-43E29DF90704}"/>
              </a:ext>
            </a:extLst>
          </p:cNvPr>
          <p:cNvCxnSpPr>
            <a:cxnSpLocks/>
          </p:cNvCxnSpPr>
          <p:nvPr/>
        </p:nvCxnSpPr>
        <p:spPr>
          <a:xfrm>
            <a:off x="8106974" y="2174905"/>
            <a:ext cx="611618" cy="119524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DB00F60-A6AE-A14D-B784-AAC0DB8EFF26}"/>
              </a:ext>
            </a:extLst>
          </p:cNvPr>
          <p:cNvSpPr txBox="1"/>
          <p:nvPr/>
        </p:nvSpPr>
        <p:spPr>
          <a:xfrm>
            <a:off x="0" y="6418857"/>
            <a:ext cx="1222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Wang et al., Automatic validation of textual attribute values in eCommerce Catalog by learning with limited labeled data, KDD’20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8C60DEC-9DF3-2E4B-8A98-23155B63023B}"/>
              </a:ext>
            </a:extLst>
          </p:cNvPr>
          <p:cNvSpPr/>
          <p:nvPr/>
        </p:nvSpPr>
        <p:spPr>
          <a:xfrm>
            <a:off x="7140631" y="3391591"/>
            <a:ext cx="573578" cy="29094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205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6D8A403-550E-3449-A8F3-558127F68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IV. Taxonomy-Aware Anomaly Detection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04123C-FBB3-2543-A866-EDFECE6A3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514" y="1848273"/>
            <a:ext cx="7826189" cy="3913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2075DF-2E93-E34B-A26B-38BD37F3A537}"/>
              </a:ext>
            </a:extLst>
          </p:cNvPr>
          <p:cNvSpPr txBox="1"/>
          <p:nvPr/>
        </p:nvSpPr>
        <p:spPr>
          <a:xfrm>
            <a:off x="0" y="6418857"/>
            <a:ext cx="1222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Wang et al., Automatic validation of textual attribute values in eCommerce Catalog by learning with limited labeled data, KDD’20</a:t>
            </a:r>
          </a:p>
        </p:txBody>
      </p:sp>
    </p:spTree>
    <p:extLst>
      <p:ext uri="{BB962C8B-B14F-4D97-AF65-F5344CB8AC3E}">
        <p14:creationId xmlns:p14="http://schemas.microsoft.com/office/powerpoint/2010/main" val="738223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Product Graph </a:t>
            </a:r>
            <a:r>
              <a:rPr lang="en-US" dirty="0"/>
              <a:t>Example for 2 Songs</a:t>
            </a:r>
          </a:p>
        </p:txBody>
      </p:sp>
      <p:cxnSp>
        <p:nvCxnSpPr>
          <p:cNvPr id="97" name="Straight Connector 96"/>
          <p:cNvCxnSpPr>
            <a:stCxn id="115" idx="7"/>
          </p:cNvCxnSpPr>
          <p:nvPr/>
        </p:nvCxnSpPr>
        <p:spPr>
          <a:xfrm flipV="1">
            <a:off x="8413190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6018804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6647634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4562048" y="195865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5226944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5226944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7742265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7742265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7742265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5226944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522694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7742265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7742265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7742265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6018804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8534125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8534125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8534125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cxnSpLocks/>
            <a:stCxn id="111" idx="4"/>
            <a:endCxn id="112" idx="0"/>
          </p:cNvCxnSpPr>
          <p:nvPr/>
        </p:nvCxnSpPr>
        <p:spPr>
          <a:xfrm>
            <a:off x="5619269" y="2508705"/>
            <a:ext cx="694" cy="4239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cxnSpLocks/>
            <a:stCxn id="139" idx="0"/>
            <a:endCxn id="113" idx="4"/>
          </p:cNvCxnSpPr>
          <p:nvPr/>
        </p:nvCxnSpPr>
        <p:spPr>
          <a:xfrm flipV="1">
            <a:off x="5619963" y="5265183"/>
            <a:ext cx="0" cy="4528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6647634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6478780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6018804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6018804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6137109" y="4388315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4866853" y="25508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8848540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8848540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8836896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4897371" y="52804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4846732" y="206762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4562742" y="5718078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4931030" y="582969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9791785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944277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9791785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10135851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9791785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10123043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6018804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6056976" y="3749370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9792010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10186450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9787890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10533680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8762382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8695043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9791788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stCxn id="114" idx="5"/>
            <a:endCxn id="154" idx="2"/>
          </p:cNvCxnSpPr>
          <p:nvPr/>
        </p:nvCxnSpPr>
        <p:spPr>
          <a:xfrm>
            <a:off x="8413190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8513739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787484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stCxn id="116" idx="5"/>
            <a:endCxn id="65" idx="2"/>
          </p:cNvCxnSpPr>
          <p:nvPr/>
        </p:nvCxnSpPr>
        <p:spPr>
          <a:xfrm>
            <a:off x="8413190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8691478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8413190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6641522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EAFF309-63EA-8D48-BD7E-A9304BEC4C1F}"/>
              </a:ext>
            </a:extLst>
          </p:cNvPr>
          <p:cNvSpPr/>
          <p:nvPr/>
        </p:nvSpPr>
        <p:spPr>
          <a:xfrm>
            <a:off x="292654" y="2897961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E9D70DFD-C998-0B44-B0DF-EA88CE0CE0CC}"/>
              </a:ext>
            </a:extLst>
          </p:cNvPr>
          <p:cNvSpPr/>
          <p:nvPr/>
        </p:nvSpPr>
        <p:spPr>
          <a:xfrm>
            <a:off x="3355290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F04AD6B-F8C2-E748-877D-EA4371BB9A69}"/>
              </a:ext>
            </a:extLst>
          </p:cNvPr>
          <p:cNvSpPr/>
          <p:nvPr/>
        </p:nvSpPr>
        <p:spPr>
          <a:xfrm>
            <a:off x="3355290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61" name="Text Box 6">
            <a:extLst>
              <a:ext uri="{FF2B5EF4-FFF2-40B4-BE49-F238E27FC236}">
                <a16:creationId xmlns:a16="http://schemas.microsoft.com/office/drawing/2014/main" id="{0616ED48-4349-784B-9D35-EC172563806E}"/>
              </a:ext>
            </a:extLst>
          </p:cNvPr>
          <p:cNvSpPr txBox="1"/>
          <p:nvPr/>
        </p:nvSpPr>
        <p:spPr>
          <a:xfrm>
            <a:off x="3383866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mid568</a:t>
            </a:r>
          </a:p>
        </p:txBody>
      </p:sp>
      <p:sp>
        <p:nvSpPr>
          <p:cNvPr id="62" name="Text Box 7">
            <a:extLst>
              <a:ext uri="{FF2B5EF4-FFF2-40B4-BE49-F238E27FC236}">
                <a16:creationId xmlns:a16="http://schemas.microsoft.com/office/drawing/2014/main" id="{BB8013BC-C97D-354E-9C62-5042304AF6D7}"/>
              </a:ext>
            </a:extLst>
          </p:cNvPr>
          <p:cNvSpPr txBox="1"/>
          <p:nvPr/>
        </p:nvSpPr>
        <p:spPr>
          <a:xfrm>
            <a:off x="339815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mid570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8B05A36-2A3E-694F-AE3E-DED08C48F749}"/>
              </a:ext>
            </a:extLst>
          </p:cNvPr>
          <p:cNvCxnSpPr>
            <a:cxnSpLocks/>
            <a:stCxn id="58" idx="6"/>
          </p:cNvCxnSpPr>
          <p:nvPr/>
        </p:nvCxnSpPr>
        <p:spPr>
          <a:xfrm>
            <a:off x="2407096" y="3172989"/>
            <a:ext cx="949067" cy="1623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6EA086A-6E87-AE4E-833B-2460B6A74D01}"/>
              </a:ext>
            </a:extLst>
          </p:cNvPr>
          <p:cNvCxnSpPr>
            <a:cxnSpLocks/>
            <a:stCxn id="73" idx="6"/>
          </p:cNvCxnSpPr>
          <p:nvPr/>
        </p:nvCxnSpPr>
        <p:spPr>
          <a:xfrm flipV="1">
            <a:off x="2407096" y="4853567"/>
            <a:ext cx="942080" cy="3346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30">
            <a:extLst>
              <a:ext uri="{FF2B5EF4-FFF2-40B4-BE49-F238E27FC236}">
                <a16:creationId xmlns:a16="http://schemas.microsoft.com/office/drawing/2014/main" id="{894A3037-1D54-C34F-A84F-52751259AA21}"/>
              </a:ext>
            </a:extLst>
          </p:cNvPr>
          <p:cNvSpPr txBox="1"/>
          <p:nvPr/>
        </p:nvSpPr>
        <p:spPr>
          <a:xfrm>
            <a:off x="2596458" y="2945598"/>
            <a:ext cx="914377" cy="28556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8" name="Text Box 34">
            <a:extLst>
              <a:ext uri="{FF2B5EF4-FFF2-40B4-BE49-F238E27FC236}">
                <a16:creationId xmlns:a16="http://schemas.microsoft.com/office/drawing/2014/main" id="{EAA2C46C-D1C0-4849-BAE8-8952BD39E75C}"/>
              </a:ext>
            </a:extLst>
          </p:cNvPr>
          <p:cNvSpPr txBox="1"/>
          <p:nvPr/>
        </p:nvSpPr>
        <p:spPr>
          <a:xfrm>
            <a:off x="2631996" y="502842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72" name="Text Box 35">
            <a:extLst>
              <a:ext uri="{FF2B5EF4-FFF2-40B4-BE49-F238E27FC236}">
                <a16:creationId xmlns:a16="http://schemas.microsoft.com/office/drawing/2014/main" id="{BDFCF5E7-DC64-0F45-B74D-B5B9DEBA4745}"/>
              </a:ext>
            </a:extLst>
          </p:cNvPr>
          <p:cNvSpPr txBox="1"/>
          <p:nvPr/>
        </p:nvSpPr>
        <p:spPr>
          <a:xfrm>
            <a:off x="731156" y="3018043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ysClr val="windowText" lastClr="000000"/>
                </a:solidFill>
              </a:rPr>
              <a:t>B0035QUXWR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508BAD6-F227-D34D-8020-7DF451E070F0}"/>
              </a:ext>
            </a:extLst>
          </p:cNvPr>
          <p:cNvSpPr/>
          <p:nvPr/>
        </p:nvSpPr>
        <p:spPr>
          <a:xfrm>
            <a:off x="292654" y="491315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74" name="Text Box 38">
            <a:extLst>
              <a:ext uri="{FF2B5EF4-FFF2-40B4-BE49-F238E27FC236}">
                <a16:creationId xmlns:a16="http://schemas.microsoft.com/office/drawing/2014/main" id="{96073CAD-2083-404F-B098-B66693E1E748}"/>
              </a:ext>
            </a:extLst>
          </p:cNvPr>
          <p:cNvSpPr txBox="1"/>
          <p:nvPr/>
        </p:nvSpPr>
        <p:spPr>
          <a:xfrm>
            <a:off x="798675" y="5050356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B0067XLIG8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CF36F6F-F3D9-C34E-BF81-C03AA97251E6}"/>
              </a:ext>
            </a:extLst>
          </p:cNvPr>
          <p:cNvCxnSpPr>
            <a:cxnSpLocks/>
            <a:stCxn id="149" idx="6"/>
            <a:endCxn id="89" idx="1"/>
          </p:cNvCxnSpPr>
          <p:nvPr/>
        </p:nvCxnSpPr>
        <p:spPr>
          <a:xfrm flipV="1">
            <a:off x="2416409" y="4098940"/>
            <a:ext cx="974173" cy="3928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30">
            <a:extLst>
              <a:ext uri="{FF2B5EF4-FFF2-40B4-BE49-F238E27FC236}">
                <a16:creationId xmlns:a16="http://schemas.microsoft.com/office/drawing/2014/main" id="{8BE4995E-E4AE-E649-8E64-04C828A90C57}"/>
              </a:ext>
            </a:extLst>
          </p:cNvPr>
          <p:cNvSpPr txBox="1"/>
          <p:nvPr/>
        </p:nvSpPr>
        <p:spPr>
          <a:xfrm>
            <a:off x="2631996" y="377978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9B0A047-6370-B74A-9902-3E1F770B15C0}"/>
              </a:ext>
            </a:extLst>
          </p:cNvPr>
          <p:cNvCxnSpPr>
            <a:cxnSpLocks/>
            <a:stCxn id="149" idx="6"/>
            <a:endCxn id="60" idx="2"/>
          </p:cNvCxnSpPr>
          <p:nvPr/>
        </p:nvCxnSpPr>
        <p:spPr>
          <a:xfrm>
            <a:off x="2416409" y="4491741"/>
            <a:ext cx="938881" cy="3707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1E6E77F8-401D-1B40-8810-70344FBEDBBB}"/>
              </a:ext>
            </a:extLst>
          </p:cNvPr>
          <p:cNvSpPr/>
          <p:nvPr/>
        </p:nvSpPr>
        <p:spPr>
          <a:xfrm>
            <a:off x="292654" y="226299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ysClr val="windowText" lastClr="000000"/>
                </a:solidFill>
              </a:rPr>
              <a:t>B0035QUXWQ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BF06404-6146-3C41-8AD5-0CE4E6F0512C}"/>
              </a:ext>
            </a:extLst>
          </p:cNvPr>
          <p:cNvSpPr/>
          <p:nvPr/>
        </p:nvSpPr>
        <p:spPr>
          <a:xfrm>
            <a:off x="292654" y="5540731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   B0067XLIG4</a:t>
            </a:r>
            <a:r>
              <a:rPr lang="en-US" sz="1400" dirty="0">
                <a:solidFill>
                  <a:schemeClr val="tx1"/>
                </a:solidFill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7977A1A-E047-5D4D-BA68-1CA750168488}"/>
              </a:ext>
            </a:extLst>
          </p:cNvPr>
          <p:cNvCxnSpPr>
            <a:stCxn id="79" idx="6"/>
            <a:endCxn id="87" idx="2"/>
          </p:cNvCxnSpPr>
          <p:nvPr/>
        </p:nvCxnSpPr>
        <p:spPr>
          <a:xfrm>
            <a:off x="2407096" y="2538025"/>
            <a:ext cx="943569" cy="224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D4CDFCB-8E4F-3746-A7A1-5AC5D7EE82E8}"/>
              </a:ext>
            </a:extLst>
          </p:cNvPr>
          <p:cNvCxnSpPr>
            <a:stCxn id="80" idx="6"/>
            <a:endCxn id="86" idx="2"/>
          </p:cNvCxnSpPr>
          <p:nvPr/>
        </p:nvCxnSpPr>
        <p:spPr>
          <a:xfrm flipV="1">
            <a:off x="2407096" y="5658902"/>
            <a:ext cx="955632" cy="156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 Box 20">
            <a:extLst>
              <a:ext uri="{FF2B5EF4-FFF2-40B4-BE49-F238E27FC236}">
                <a16:creationId xmlns:a16="http://schemas.microsoft.com/office/drawing/2014/main" id="{C755E969-68AE-7546-AC23-CA75ABF32129}"/>
              </a:ext>
            </a:extLst>
          </p:cNvPr>
          <p:cNvSpPr txBox="1"/>
          <p:nvPr/>
        </p:nvSpPr>
        <p:spPr>
          <a:xfrm>
            <a:off x="2589175" y="21761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4" name="Text Box 20">
            <a:extLst>
              <a:ext uri="{FF2B5EF4-FFF2-40B4-BE49-F238E27FC236}">
                <a16:creationId xmlns:a16="http://schemas.microsoft.com/office/drawing/2014/main" id="{FC626E52-FC56-304E-A887-45CF882B198B}"/>
              </a:ext>
            </a:extLst>
          </p:cNvPr>
          <p:cNvSpPr txBox="1"/>
          <p:nvPr/>
        </p:nvSpPr>
        <p:spPr>
          <a:xfrm>
            <a:off x="2619087" y="576365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B1986D72-A866-8D48-94C1-E4814A4B4206}"/>
              </a:ext>
            </a:extLst>
          </p:cNvPr>
          <p:cNvSpPr/>
          <p:nvPr/>
        </p:nvSpPr>
        <p:spPr>
          <a:xfrm>
            <a:off x="3349176" y="3684269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56BA3705-60D3-3A43-BA09-3EB86DE18701}"/>
              </a:ext>
            </a:extLst>
          </p:cNvPr>
          <p:cNvSpPr/>
          <p:nvPr/>
        </p:nvSpPr>
        <p:spPr>
          <a:xfrm>
            <a:off x="3362728" y="5256234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8EAF61A8-1470-AE45-8D7E-06A8389E90B9}"/>
              </a:ext>
            </a:extLst>
          </p:cNvPr>
          <p:cNvSpPr/>
          <p:nvPr/>
        </p:nvSpPr>
        <p:spPr>
          <a:xfrm>
            <a:off x="3350665" y="215784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8" name="Text Box 6">
            <a:extLst>
              <a:ext uri="{FF2B5EF4-FFF2-40B4-BE49-F238E27FC236}">
                <a16:creationId xmlns:a16="http://schemas.microsoft.com/office/drawing/2014/main" id="{A04F742D-456C-DE48-947E-20AD6CF2A480}"/>
              </a:ext>
            </a:extLst>
          </p:cNvPr>
          <p:cNvSpPr txBox="1"/>
          <p:nvPr/>
        </p:nvSpPr>
        <p:spPr>
          <a:xfrm>
            <a:off x="3381509" y="239240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mid567</a:t>
            </a:r>
          </a:p>
        </p:txBody>
      </p:sp>
      <p:sp>
        <p:nvSpPr>
          <p:cNvPr id="89" name="Text Box 6">
            <a:extLst>
              <a:ext uri="{FF2B5EF4-FFF2-40B4-BE49-F238E27FC236}">
                <a16:creationId xmlns:a16="http://schemas.microsoft.com/office/drawing/2014/main" id="{F0A3B8BA-B239-FA4A-87AF-82E874DC17F2}"/>
              </a:ext>
            </a:extLst>
          </p:cNvPr>
          <p:cNvSpPr txBox="1"/>
          <p:nvPr/>
        </p:nvSpPr>
        <p:spPr>
          <a:xfrm>
            <a:off x="3390582" y="3936083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mid569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90" name="Text Box 7">
            <a:extLst>
              <a:ext uri="{FF2B5EF4-FFF2-40B4-BE49-F238E27FC236}">
                <a16:creationId xmlns:a16="http://schemas.microsoft.com/office/drawing/2014/main" id="{6920B43F-B2FF-174C-A3DC-8C91E11F1450}"/>
              </a:ext>
            </a:extLst>
          </p:cNvPr>
          <p:cNvSpPr txBox="1"/>
          <p:nvPr/>
        </p:nvSpPr>
        <p:spPr>
          <a:xfrm>
            <a:off x="3407270" y="5503663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mid571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B365FD7-BC80-9645-97F3-51EC858BF3BC}"/>
              </a:ext>
            </a:extLst>
          </p:cNvPr>
          <p:cNvCxnSpPr/>
          <p:nvPr/>
        </p:nvCxnSpPr>
        <p:spPr>
          <a:xfrm>
            <a:off x="4126212" y="2547991"/>
            <a:ext cx="1215870" cy="502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EDF7F8-C092-874F-AE79-07B1FE35323F}"/>
              </a:ext>
            </a:extLst>
          </p:cNvPr>
          <p:cNvCxnSpPr/>
          <p:nvPr/>
        </p:nvCxnSpPr>
        <p:spPr>
          <a:xfrm>
            <a:off x="4126212" y="3341619"/>
            <a:ext cx="1100757" cy="448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FE56F3A-07F2-BB4C-9A26-B92724E2368B}"/>
              </a:ext>
            </a:extLst>
          </p:cNvPr>
          <p:cNvCxnSpPr/>
          <p:nvPr/>
        </p:nvCxnSpPr>
        <p:spPr>
          <a:xfrm flipV="1">
            <a:off x="4141328" y="3620092"/>
            <a:ext cx="1200754" cy="4854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7319D1D5-2C9A-4D44-8FC0-2EE7F6CBD375}"/>
              </a:ext>
            </a:extLst>
          </p:cNvPr>
          <p:cNvCxnSpPr/>
          <p:nvPr/>
        </p:nvCxnSpPr>
        <p:spPr>
          <a:xfrm flipV="1">
            <a:off x="4141328" y="4862516"/>
            <a:ext cx="1085641" cy="235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E2408D-62F4-6E48-AABE-77C5D95F8BF4}"/>
              </a:ext>
            </a:extLst>
          </p:cNvPr>
          <p:cNvCxnSpPr/>
          <p:nvPr/>
        </p:nvCxnSpPr>
        <p:spPr>
          <a:xfrm flipV="1">
            <a:off x="4151608" y="5147244"/>
            <a:ext cx="1190474" cy="5206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 Box 34">
            <a:extLst>
              <a:ext uri="{FF2B5EF4-FFF2-40B4-BE49-F238E27FC236}">
                <a16:creationId xmlns:a16="http://schemas.microsoft.com/office/drawing/2014/main" id="{8BCF3F54-DBCB-9941-A224-4D5841A91747}"/>
              </a:ext>
            </a:extLst>
          </p:cNvPr>
          <p:cNvSpPr txBox="1"/>
          <p:nvPr/>
        </p:nvSpPr>
        <p:spPr>
          <a:xfrm>
            <a:off x="4243962" y="395746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98" name="Text Box 34">
            <a:extLst>
              <a:ext uri="{FF2B5EF4-FFF2-40B4-BE49-F238E27FC236}">
                <a16:creationId xmlns:a16="http://schemas.microsoft.com/office/drawing/2014/main" id="{74B83B6D-A511-1B46-88A4-6858A1315829}"/>
              </a:ext>
            </a:extLst>
          </p:cNvPr>
          <p:cNvSpPr txBox="1"/>
          <p:nvPr/>
        </p:nvSpPr>
        <p:spPr>
          <a:xfrm>
            <a:off x="4250619" y="33404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2" name="Text Box 34">
            <a:extLst>
              <a:ext uri="{FF2B5EF4-FFF2-40B4-BE49-F238E27FC236}">
                <a16:creationId xmlns:a16="http://schemas.microsoft.com/office/drawing/2014/main" id="{0EA7797C-6901-EB40-8968-2DA96255F27E}"/>
              </a:ext>
            </a:extLst>
          </p:cNvPr>
          <p:cNvSpPr txBox="1"/>
          <p:nvPr/>
        </p:nvSpPr>
        <p:spPr>
          <a:xfrm>
            <a:off x="4046336" y="274125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5" name="Text Box 34">
            <a:extLst>
              <a:ext uri="{FF2B5EF4-FFF2-40B4-BE49-F238E27FC236}">
                <a16:creationId xmlns:a16="http://schemas.microsoft.com/office/drawing/2014/main" id="{436F1EC4-90FD-4B46-B7E4-DA96B11B7F17}"/>
              </a:ext>
            </a:extLst>
          </p:cNvPr>
          <p:cNvSpPr txBox="1"/>
          <p:nvPr/>
        </p:nvSpPr>
        <p:spPr>
          <a:xfrm>
            <a:off x="4238797" y="457298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0" name="Text Box 34">
            <a:extLst>
              <a:ext uri="{FF2B5EF4-FFF2-40B4-BE49-F238E27FC236}">
                <a16:creationId xmlns:a16="http://schemas.microsoft.com/office/drawing/2014/main" id="{F54EA832-3367-6041-BBA3-553DA1FCEEF7}"/>
              </a:ext>
            </a:extLst>
          </p:cNvPr>
          <p:cNvSpPr txBox="1"/>
          <p:nvPr/>
        </p:nvSpPr>
        <p:spPr>
          <a:xfrm>
            <a:off x="4122683" y="507256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A9694A50-8DBB-924B-96A2-8793A51B0DAA}"/>
              </a:ext>
            </a:extLst>
          </p:cNvPr>
          <p:cNvSpPr/>
          <p:nvPr/>
        </p:nvSpPr>
        <p:spPr>
          <a:xfrm>
            <a:off x="298853" y="359919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Release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F404DD82-475F-C64E-A634-1F5C593C83C1}"/>
              </a:ext>
            </a:extLst>
          </p:cNvPr>
          <p:cNvSpPr/>
          <p:nvPr/>
        </p:nvSpPr>
        <p:spPr>
          <a:xfrm>
            <a:off x="301967" y="4232016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ffectLst/>
                <a:ea typeface="宋体" charset="-122"/>
                <a:cs typeface="Times New Roman" charset="0"/>
              </a:rPr>
              <a:t>Track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1CBF7CC8-E71C-224B-AC61-732289DF2DDB}"/>
              </a:ext>
            </a:extLst>
          </p:cNvPr>
          <p:cNvCxnSpPr>
            <a:cxnSpLocks/>
            <a:stCxn id="147" idx="6"/>
            <a:endCxn id="87" idx="3"/>
          </p:cNvCxnSpPr>
          <p:nvPr/>
        </p:nvCxnSpPr>
        <p:spPr>
          <a:xfrm flipV="1">
            <a:off x="2413295" y="2845238"/>
            <a:ext cx="1052483" cy="10136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489F9FC9-0CD3-8345-9F51-197BAD4D1783}"/>
              </a:ext>
            </a:extLst>
          </p:cNvPr>
          <p:cNvCxnSpPr>
            <a:cxnSpLocks/>
            <a:stCxn id="149" idx="6"/>
            <a:endCxn id="59" idx="2"/>
          </p:cNvCxnSpPr>
          <p:nvPr/>
        </p:nvCxnSpPr>
        <p:spPr>
          <a:xfrm flipV="1">
            <a:off x="2416409" y="3335364"/>
            <a:ext cx="938881" cy="11563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E3490CD5-752E-4449-B128-BFE262A790AC}"/>
              </a:ext>
            </a:extLst>
          </p:cNvPr>
          <p:cNvCxnSpPr>
            <a:cxnSpLocks/>
            <a:stCxn id="147" idx="6"/>
            <a:endCxn id="60" idx="2"/>
          </p:cNvCxnSpPr>
          <p:nvPr/>
        </p:nvCxnSpPr>
        <p:spPr>
          <a:xfrm>
            <a:off x="2413295" y="3858918"/>
            <a:ext cx="941995" cy="10035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2531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9E19CB7-2D1A-0F49-986F-06AA48A1BCD3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D8A403-550E-3449-A8F3-558127F68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IV. Taxonomy-Aware Anomaly Detection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04123C-FBB3-2543-A866-EDFECE6A3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514" y="1848273"/>
            <a:ext cx="7826189" cy="3913095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B54B557D-3400-7940-B7BD-2F597C7C91CB}"/>
              </a:ext>
            </a:extLst>
          </p:cNvPr>
          <p:cNvSpPr/>
          <p:nvPr/>
        </p:nvSpPr>
        <p:spPr>
          <a:xfrm>
            <a:off x="3051821" y="5092916"/>
            <a:ext cx="6899002" cy="632592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AAA5B0A-1509-9647-9556-622F4CE669B5}"/>
              </a:ext>
            </a:extLst>
          </p:cNvPr>
          <p:cNvSpPr/>
          <p:nvPr/>
        </p:nvSpPr>
        <p:spPr>
          <a:xfrm>
            <a:off x="6559373" y="5842049"/>
            <a:ext cx="3762531" cy="884419"/>
          </a:xfrm>
          <a:prstGeom prst="wedgeRectCallout">
            <a:avLst>
              <a:gd name="adj1" fmla="val -45192"/>
              <a:gd name="adj2" fmla="val -8326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Category as input for model training</a:t>
            </a:r>
          </a:p>
        </p:txBody>
      </p:sp>
    </p:spTree>
    <p:extLst>
      <p:ext uri="{BB962C8B-B14F-4D97-AF65-F5344CB8AC3E}">
        <p14:creationId xmlns:p14="http://schemas.microsoft.com/office/powerpoint/2010/main" val="2144263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2269FEF-A748-AE4E-8192-944C6525D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841" y="1860698"/>
            <a:ext cx="9978140" cy="4458015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Identify </a:t>
            </a:r>
            <a:r>
              <a:rPr lang="en-US" sz="3200" b="1" dirty="0"/>
              <a:t>1.77MM</a:t>
            </a:r>
            <a:r>
              <a:rPr lang="en-US" sz="3200" dirty="0"/>
              <a:t> incorrect values for Flavor and Scent for Consumables with </a:t>
            </a:r>
            <a:r>
              <a:rPr lang="en-US" sz="3200" b="1" dirty="0"/>
              <a:t>90% precision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F713FBC-D27A-F940-85DD-B08CC7ADE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7184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IV. Taxonomy-Aware </a:t>
            </a:r>
            <a:br>
              <a:rPr lang="en-US" dirty="0"/>
            </a:br>
            <a:r>
              <a:rPr lang="en-US" dirty="0"/>
              <a:t>Anomaly Detection</a:t>
            </a:r>
          </a:p>
        </p:txBody>
      </p:sp>
      <p:pic>
        <p:nvPicPr>
          <p:cNvPr id="10" name="Google Shape;143;p26">
            <a:extLst>
              <a:ext uri="{FF2B5EF4-FFF2-40B4-BE49-F238E27FC236}">
                <a16:creationId xmlns:a16="http://schemas.microsoft.com/office/drawing/2014/main" id="{6FBA76ED-2110-CE48-8691-460B63545F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72295" y="205469"/>
            <a:ext cx="1111370" cy="145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117436-099F-F44C-84D1-0BFE006F5A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688" y="205469"/>
            <a:ext cx="1079865" cy="14519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DDE05B-7F05-8742-AC19-46BD8274F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6290" y="205469"/>
            <a:ext cx="1086656" cy="1451919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6FBC652-3BF0-604C-8843-F2A3F2E2454E}"/>
              </a:ext>
            </a:extLst>
          </p:cNvPr>
          <p:cNvGraphicFramePr>
            <a:graphicFrameLocks noGrp="1"/>
          </p:cNvGraphicFramePr>
          <p:nvPr/>
        </p:nvGraphicFramePr>
        <p:xfrm>
          <a:off x="281354" y="2773203"/>
          <a:ext cx="11633981" cy="4084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3527">
                  <a:extLst>
                    <a:ext uri="{9D8B030D-6E8A-4147-A177-3AD203B41FA5}">
                      <a16:colId xmlns:a16="http://schemas.microsoft.com/office/drawing/2014/main" val="558057466"/>
                    </a:ext>
                  </a:extLst>
                </a:gridCol>
                <a:gridCol w="1113359">
                  <a:extLst>
                    <a:ext uri="{9D8B030D-6E8A-4147-A177-3AD203B41FA5}">
                      <a16:colId xmlns:a16="http://schemas.microsoft.com/office/drawing/2014/main" val="856368295"/>
                    </a:ext>
                  </a:extLst>
                </a:gridCol>
                <a:gridCol w="3137095">
                  <a:extLst>
                    <a:ext uri="{9D8B030D-6E8A-4147-A177-3AD203B41FA5}">
                      <a16:colId xmlns:a16="http://schemas.microsoft.com/office/drawing/2014/main" val="4029787083"/>
                    </a:ext>
                  </a:extLst>
                </a:gridCol>
              </a:tblGrid>
              <a:tr h="5569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Attr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9640801"/>
                  </a:ext>
                </a:extLst>
              </a:tr>
              <a:tr h="4189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Love of Candy Bulk Candy - Pink Mint Chocolate Lentils - 6lb Bag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6879145"/>
                  </a:ext>
                </a:extLst>
              </a:tr>
              <a:tr h="556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Scott's Cakes Dark Chocolate Fruit &amp; Nut Cream Filling Candies with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Burgandy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Foils in a 1 Pound Snowflake Box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lb. snowflake box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674482"/>
                  </a:ext>
                </a:extLst>
              </a:tr>
              <a:tr h="556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Lucky Baby - Baby Blanket Envelope Swaddle Winter Wrap Coral Fleece Newborn Blanket Sleeper Infant Stroller Wrap Toddlers Baby Sleeping Bag (color 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 1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724670"/>
                  </a:ext>
                </a:extLst>
              </a:tr>
              <a:tr h="556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ASUTRA Himalayan Sea Salt Body Scrub Exfoliator + Body Brush (Vitamin C), 12 oz | Ultra Hydrating, Gentle, Moisturizing | All Natural &amp; Organic Jojoba, Sweet Almond,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Oils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vitamin c body scrub - 12oz &amp; body brush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390548"/>
                  </a:ext>
                </a:extLst>
              </a:tr>
              <a:tr h="4584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Folgers Simply Smooth Ground Coffee, 2 Count (Medium Roast), 31.1 Ounce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2Packages (Breakfast Blend, 31.1 oz)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6306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8589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AA498D8-6015-7245-9165-5EF343F5B458}"/>
              </a:ext>
            </a:extLst>
          </p:cNvPr>
          <p:cNvSpPr/>
          <p:nvPr/>
        </p:nvSpPr>
        <p:spPr>
          <a:xfrm>
            <a:off x="313179" y="2035830"/>
            <a:ext cx="2278018" cy="408653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E861A1-BBC7-4A49-9137-5F92BBBAAEA0}"/>
              </a:ext>
            </a:extLst>
          </p:cNvPr>
          <p:cNvSpPr txBox="1"/>
          <p:nvPr/>
        </p:nvSpPr>
        <p:spPr>
          <a:xfrm>
            <a:off x="744151" y="2035830"/>
            <a:ext cx="15400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/>
              <a:t>Input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8F36FB-4DA3-C142-B35D-FDF77E0F104C}"/>
              </a:ext>
            </a:extLst>
          </p:cNvPr>
          <p:cNvSpPr/>
          <p:nvPr/>
        </p:nvSpPr>
        <p:spPr>
          <a:xfrm>
            <a:off x="597150" y="2477840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PT Taxonomy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EC71A8-F2EE-AF4F-8F71-35C2A4C2AD8C}"/>
              </a:ext>
            </a:extLst>
          </p:cNvPr>
          <p:cNvSpPr/>
          <p:nvPr/>
        </p:nvSpPr>
        <p:spPr>
          <a:xfrm>
            <a:off x="597149" y="3192045"/>
            <a:ext cx="1687097" cy="52756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Catalog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F5BA2D-BF3F-DC42-BC85-EF63874CFC52}"/>
              </a:ext>
            </a:extLst>
          </p:cNvPr>
          <p:cNvSpPr/>
          <p:nvPr/>
        </p:nvSpPr>
        <p:spPr>
          <a:xfrm>
            <a:off x="597148" y="3886006"/>
            <a:ext cx="1687097" cy="191832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Behavioral Signals (e.g., search logs, reviews, Q&amp;A)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F561B6D-2B91-C240-B304-5658F8525E06}"/>
              </a:ext>
            </a:extLst>
          </p:cNvPr>
          <p:cNvGrpSpPr/>
          <p:nvPr/>
        </p:nvGrpSpPr>
        <p:grpSpPr>
          <a:xfrm>
            <a:off x="5723663" y="2103562"/>
            <a:ext cx="6102774" cy="3958937"/>
            <a:chOff x="5723663" y="2103562"/>
            <a:chExt cx="6102774" cy="395893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3866F1D-A811-8646-B4F0-9D507C3D149A}"/>
                </a:ext>
              </a:extLst>
            </p:cNvPr>
            <p:cNvSpPr/>
            <p:nvPr/>
          </p:nvSpPr>
          <p:spPr>
            <a:xfrm>
              <a:off x="9540686" y="2103562"/>
              <a:ext cx="2285751" cy="395893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83F761D-CBCA-2643-80F0-538276111457}"/>
                </a:ext>
              </a:extLst>
            </p:cNvPr>
            <p:cNvSpPr txBox="1"/>
            <p:nvPr/>
          </p:nvSpPr>
          <p:spPr>
            <a:xfrm>
              <a:off x="9707666" y="2232599"/>
              <a:ext cx="199001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Broad Graph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1288C8-1927-744A-9EFB-FDFF840A08E9}"/>
                </a:ext>
              </a:extLst>
            </p:cNvPr>
            <p:cNvSpPr/>
            <p:nvPr/>
          </p:nvSpPr>
          <p:spPr>
            <a:xfrm>
              <a:off x="9859126" y="3649889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{product, attribute, value}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A09390-280C-BA44-A3A2-3BCEF4456260}"/>
                </a:ext>
              </a:extLst>
            </p:cNvPr>
            <p:cNvSpPr/>
            <p:nvPr/>
          </p:nvSpPr>
          <p:spPr>
            <a:xfrm>
              <a:off x="9859126" y="4838255"/>
              <a:ext cx="1687098" cy="98761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{value, synonym, value}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D9AFB6E-C463-C147-A4C4-DCBD7827897B}"/>
                </a:ext>
              </a:extLst>
            </p:cNvPr>
            <p:cNvSpPr/>
            <p:nvPr/>
          </p:nvSpPr>
          <p:spPr>
            <a:xfrm>
              <a:off x="9859126" y="2760270"/>
              <a:ext cx="1687097" cy="673583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Ontology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4E90043-7DCE-2846-B9E3-71B78FCBA5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3663" y="2443074"/>
              <a:ext cx="3749291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135F6B6-E074-AD47-81AC-6B5BC3C6B8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96469" y="4407449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314650E-F343-B64F-877C-4EE29C5A8D2C}"/>
              </a:ext>
            </a:extLst>
          </p:cNvPr>
          <p:cNvGrpSpPr/>
          <p:nvPr/>
        </p:nvGrpSpPr>
        <p:grpSpPr>
          <a:xfrm>
            <a:off x="2628971" y="2035831"/>
            <a:ext cx="3085580" cy="2945558"/>
            <a:chOff x="2628971" y="2035831"/>
            <a:chExt cx="3085580" cy="2945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FE4B3D-7CA6-AE48-A8A8-5915886C3C9F}"/>
                </a:ext>
              </a:extLst>
            </p:cNvPr>
            <p:cNvSpPr/>
            <p:nvPr/>
          </p:nvSpPr>
          <p:spPr>
            <a:xfrm>
              <a:off x="3545690" y="2563431"/>
              <a:ext cx="1936328" cy="988956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Taxonomy Enrichment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14D6E-3AD6-4046-BB9A-D66CB4307DCA}"/>
                </a:ext>
              </a:extLst>
            </p:cNvPr>
            <p:cNvSpPr/>
            <p:nvPr/>
          </p:nvSpPr>
          <p:spPr>
            <a:xfrm>
              <a:off x="3585395" y="3770674"/>
              <a:ext cx="1936328" cy="100122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Relation Discovery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1565F7B-4182-B148-927F-0354E8EA397E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8971" y="3503103"/>
              <a:ext cx="716510" cy="5507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A1075D7-B127-064D-86B7-3829F8FE4BC7}"/>
                </a:ext>
              </a:extLst>
            </p:cNvPr>
            <p:cNvSpPr/>
            <p:nvPr/>
          </p:nvSpPr>
          <p:spPr>
            <a:xfrm>
              <a:off x="3345481" y="2035831"/>
              <a:ext cx="2369070" cy="2945558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F4A93F-4324-BC4C-834A-855FF4FBB495}"/>
                </a:ext>
              </a:extLst>
            </p:cNvPr>
            <p:cNvSpPr txBox="1"/>
            <p:nvPr/>
          </p:nvSpPr>
          <p:spPr>
            <a:xfrm>
              <a:off x="3565614" y="2086054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Ontology Suite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2C1272-A0C6-044B-993E-54282CD88A76}"/>
              </a:ext>
            </a:extLst>
          </p:cNvPr>
          <p:cNvGrpSpPr/>
          <p:nvPr/>
        </p:nvGrpSpPr>
        <p:grpSpPr>
          <a:xfrm>
            <a:off x="2619618" y="2692538"/>
            <a:ext cx="6176851" cy="3429824"/>
            <a:chOff x="2619618" y="2692538"/>
            <a:chExt cx="6176851" cy="342982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B0222D-C4B0-3442-A93B-2CD718F29888}"/>
                </a:ext>
              </a:extLst>
            </p:cNvPr>
            <p:cNvSpPr/>
            <p:nvPr/>
          </p:nvSpPr>
          <p:spPr>
            <a:xfrm>
              <a:off x="6772124" y="5184586"/>
              <a:ext cx="1694498" cy="778252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Synonym Discovery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B5D975-768E-9B49-8003-0A4480DD46BA}"/>
                </a:ext>
              </a:extLst>
            </p:cNvPr>
            <p:cNvSpPr/>
            <p:nvPr/>
          </p:nvSpPr>
          <p:spPr>
            <a:xfrm>
              <a:off x="6772124" y="3321919"/>
              <a:ext cx="1694498" cy="75735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 Imputation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27D199-DC4D-AB40-BA2A-F45DD052DA66}"/>
                </a:ext>
              </a:extLst>
            </p:cNvPr>
            <p:cNvSpPr/>
            <p:nvPr/>
          </p:nvSpPr>
          <p:spPr>
            <a:xfrm>
              <a:off x="6772124" y="4236318"/>
              <a:ext cx="1694498" cy="79995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00" dirty="0">
                  <a:solidFill>
                    <a:schemeClr val="tx1"/>
                  </a:solidFill>
                </a:rPr>
                <a:t>Data</a:t>
              </a:r>
              <a:br>
                <a:rPr lang="en-US" sz="2100" dirty="0">
                  <a:solidFill>
                    <a:schemeClr val="tx1"/>
                  </a:solidFill>
                </a:rPr>
              </a:br>
              <a:r>
                <a:rPr lang="en-US" sz="2100" dirty="0">
                  <a:solidFill>
                    <a:schemeClr val="tx1"/>
                  </a:solidFill>
                </a:rPr>
                <a:t>Cleaning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9E94534-E6FE-6844-844E-8DB7E1265E0E}"/>
                </a:ext>
              </a:extLst>
            </p:cNvPr>
            <p:cNvCxnSpPr>
              <a:cxnSpLocks/>
            </p:cNvCxnSpPr>
            <p:nvPr/>
          </p:nvCxnSpPr>
          <p:spPr>
            <a:xfrm>
              <a:off x="2619618" y="5458463"/>
              <a:ext cx="3807781" cy="0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055D7B9-1B0F-DF45-87FF-D8F0ED7A2C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2227" y="3524222"/>
              <a:ext cx="745172" cy="1"/>
            </a:xfrm>
            <a:prstGeom prst="straightConnector1">
              <a:avLst/>
            </a:prstGeom>
            <a:ln w="381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E8C55AA5-E48A-D845-A69F-03EC562CC625}"/>
                </a:ext>
              </a:extLst>
            </p:cNvPr>
            <p:cNvSpPr/>
            <p:nvPr/>
          </p:nvSpPr>
          <p:spPr>
            <a:xfrm>
              <a:off x="6427399" y="2692538"/>
              <a:ext cx="2369070" cy="3429824"/>
            </a:xfrm>
            <a:prstGeom prst="roundRect">
              <a:avLst/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F80290-EFC4-3248-BC9C-13A9A7CE6348}"/>
                </a:ext>
              </a:extLst>
            </p:cNvPr>
            <p:cNvSpPr txBox="1"/>
            <p:nvPr/>
          </p:nvSpPr>
          <p:spPr>
            <a:xfrm>
              <a:off x="6634643" y="2821580"/>
              <a:ext cx="195458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/>
                <a:t>Data Suite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11BD717-8833-EC42-A491-953807213070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35111653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DEB80B-35F4-5544-917D-982D34FED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841" y="1860698"/>
            <a:ext cx="9978140" cy="4458015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Identify </a:t>
            </a:r>
            <a:r>
              <a:rPr lang="en-US" sz="3200" b="1" dirty="0"/>
              <a:t>7.6K</a:t>
            </a:r>
            <a:r>
              <a:rPr lang="en-US" sz="3200" dirty="0"/>
              <a:t> synonym pairs for flavor and scent with </a:t>
            </a:r>
            <a:r>
              <a:rPr lang="en-US" sz="3200" b="1" dirty="0"/>
              <a:t>92.6% precision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B86FFBC0-765D-154E-910B-DA9588B3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642" y="286603"/>
            <a:ext cx="10937358" cy="1450757"/>
          </a:xfrm>
        </p:spPr>
        <p:txBody>
          <a:bodyPr>
            <a:normAutofit/>
          </a:bodyPr>
          <a:lstStyle/>
          <a:p>
            <a:r>
              <a:rPr lang="en-US" dirty="0"/>
              <a:t>V. Synonym Discovery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4C0663-65DA-9C4D-B2A2-922AFC6096A0}"/>
              </a:ext>
            </a:extLst>
          </p:cNvPr>
          <p:cNvGraphicFramePr>
            <a:graphicFrameLocks noGrp="1"/>
          </p:cNvGraphicFramePr>
          <p:nvPr/>
        </p:nvGraphicFramePr>
        <p:xfrm>
          <a:off x="1563507" y="2862162"/>
          <a:ext cx="9350808" cy="3291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640">
                  <a:extLst>
                    <a:ext uri="{9D8B030D-6E8A-4147-A177-3AD203B41FA5}">
                      <a16:colId xmlns:a16="http://schemas.microsoft.com/office/drawing/2014/main" val="3246121881"/>
                    </a:ext>
                  </a:extLst>
                </a:gridCol>
                <a:gridCol w="6394168">
                  <a:extLst>
                    <a:ext uri="{9D8B030D-6E8A-4147-A177-3AD203B41FA5}">
                      <a16:colId xmlns:a16="http://schemas.microsoft.com/office/drawing/2014/main" val="892972626"/>
                    </a:ext>
                  </a:extLst>
                </a:gridCol>
              </a:tblGrid>
              <a:tr h="54828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Examples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953849"/>
                  </a:ext>
                </a:extLst>
              </a:tr>
              <a:tr h="8673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Type synonyms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spices : seasonings / spices : herbs / flowers : live plants /</a:t>
                      </a:r>
                      <a:br>
                        <a:rPr lang="en-US" dirty="0"/>
                      </a:br>
                      <a:r>
                        <a:rPr lang="en-US" dirty="0"/>
                        <a:t>drink : beverage / pasta : noodles / icing : frosting / beans : peas /</a:t>
                      </a:r>
                    </a:p>
                    <a:p>
                      <a:r>
                        <a:rPr lang="en-US" dirty="0"/>
                        <a:t>foods : meals / salad dressings : condiments / nut : seeds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561765"/>
                  </a:ext>
                </a:extLst>
              </a:tr>
              <a:tr h="8673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Attribute synonyms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[Flavor] </a:t>
                      </a:r>
                      <a:r>
                        <a:rPr lang="en-US" dirty="0" err="1"/>
                        <a:t>bbq</a:t>
                      </a:r>
                      <a:r>
                        <a:rPr lang="en-US" dirty="0"/>
                        <a:t> : bar-b-que / pasta : linguine / sausage : chorizo /</a:t>
                      </a:r>
                    </a:p>
                    <a:p>
                      <a:r>
                        <a:rPr lang="en-US" dirty="0"/>
                        <a:t>Seaweed : nori / latte : mocha / fresh mint : clean mint / supreme dark : extra dark / vanilla vortex : very vanilla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192925"/>
                  </a:ext>
                </a:extLst>
              </a:tr>
              <a:tr h="8673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Phrase synonyms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cr2032 battery : lithium coin /  toys 6 months : engage baby / </a:t>
                      </a:r>
                      <a:r>
                        <a:rPr lang="en-US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minnie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dress : short cocktail / </a:t>
                      </a:r>
                      <a:r>
                        <a:rPr lang="en-US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mtm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50 : 50 caliber /</a:t>
                      </a:r>
                      <a:b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coq10 200mg : energizing antioxidant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04440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8F944D1-4679-0D49-B950-1E528AE8D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233578"/>
            <a:ext cx="1071512" cy="1440689"/>
          </a:xfrm>
          <a:prstGeom prst="rect">
            <a:avLst/>
          </a:prstGeom>
        </p:spPr>
      </p:pic>
      <p:pic>
        <p:nvPicPr>
          <p:cNvPr id="7" name="Google Shape;145;p26">
            <a:extLst>
              <a:ext uri="{FF2B5EF4-FFF2-40B4-BE49-F238E27FC236}">
                <a16:creationId xmlns:a16="http://schemas.microsoft.com/office/drawing/2014/main" id="{DA966E37-28CF-FC48-9ACF-A6DE877405B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16224" y="239711"/>
            <a:ext cx="1091882" cy="145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9F0C38-372F-C24C-BA41-FF677820AB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3218" y="247139"/>
            <a:ext cx="1082875" cy="14468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4BEFCF-3EB4-B742-941B-65C6DF3FA0BC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24612794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F551849-4DCB-2A41-AD6B-D275598A3B81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DEB80B-35F4-5544-917D-982D34FED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841" y="1860698"/>
            <a:ext cx="9978140" cy="4458015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Identify </a:t>
            </a:r>
            <a:r>
              <a:rPr lang="en-US" sz="3200" b="1" dirty="0"/>
              <a:t>7.6K</a:t>
            </a:r>
            <a:r>
              <a:rPr lang="en-US" sz="3200" dirty="0"/>
              <a:t> synonym pairs for flavor and scent with </a:t>
            </a:r>
            <a:r>
              <a:rPr lang="en-US" sz="3200" b="1" dirty="0"/>
              <a:t>92.6% precision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B86FFBC0-765D-154E-910B-DA9588B3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642" y="286603"/>
            <a:ext cx="10937358" cy="1450757"/>
          </a:xfrm>
        </p:spPr>
        <p:txBody>
          <a:bodyPr>
            <a:normAutofit/>
          </a:bodyPr>
          <a:lstStyle/>
          <a:p>
            <a:r>
              <a:rPr lang="en-US" dirty="0"/>
              <a:t>V. Synonym Discovery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94C0663-65DA-9C4D-B2A2-922AFC6096A0}"/>
              </a:ext>
            </a:extLst>
          </p:cNvPr>
          <p:cNvGraphicFramePr>
            <a:graphicFrameLocks noGrp="1"/>
          </p:cNvGraphicFramePr>
          <p:nvPr/>
        </p:nvGraphicFramePr>
        <p:xfrm>
          <a:off x="1563507" y="2862162"/>
          <a:ext cx="9350808" cy="3291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640">
                  <a:extLst>
                    <a:ext uri="{9D8B030D-6E8A-4147-A177-3AD203B41FA5}">
                      <a16:colId xmlns:a16="http://schemas.microsoft.com/office/drawing/2014/main" val="3246121881"/>
                    </a:ext>
                  </a:extLst>
                </a:gridCol>
                <a:gridCol w="6394168">
                  <a:extLst>
                    <a:ext uri="{9D8B030D-6E8A-4147-A177-3AD203B41FA5}">
                      <a16:colId xmlns:a16="http://schemas.microsoft.com/office/drawing/2014/main" val="892972626"/>
                    </a:ext>
                  </a:extLst>
                </a:gridCol>
              </a:tblGrid>
              <a:tr h="54828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Examples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953849"/>
                  </a:ext>
                </a:extLst>
              </a:tr>
              <a:tr h="8673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Type synonyms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spices : seasonings / spices : herbs / flowers : live plants /</a:t>
                      </a:r>
                      <a:br>
                        <a:rPr lang="en-US" dirty="0"/>
                      </a:br>
                      <a:r>
                        <a:rPr lang="en-US" dirty="0"/>
                        <a:t>drink : beverage / pasta : noodles / icing : frosting / beans : peas /</a:t>
                      </a:r>
                    </a:p>
                    <a:p>
                      <a:r>
                        <a:rPr lang="en-US" dirty="0"/>
                        <a:t>foods : meals / salad dressings : condiments / nut : seeds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561765"/>
                  </a:ext>
                </a:extLst>
              </a:tr>
              <a:tr h="8673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Attribute synonyms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[Flavor] </a:t>
                      </a:r>
                      <a:r>
                        <a:rPr lang="en-US" dirty="0" err="1"/>
                        <a:t>bbq</a:t>
                      </a:r>
                      <a:r>
                        <a:rPr lang="en-US" dirty="0"/>
                        <a:t> : bar-b-que / pasta : linguine / sausage : chorizo /</a:t>
                      </a:r>
                    </a:p>
                    <a:p>
                      <a:r>
                        <a:rPr lang="en-US" dirty="0"/>
                        <a:t>Seaweed : nori / latte : mocha / fresh mint : clean mint / supreme dark : extra dark / vanilla vortex : very vanilla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192925"/>
                  </a:ext>
                </a:extLst>
              </a:tr>
              <a:tr h="8673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Phrase synonyms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cr2032 battery : lithium coin /  toys 6 months : engage baby / </a:t>
                      </a:r>
                      <a:r>
                        <a:rPr lang="en-US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minnie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dress : short cocktail / </a:t>
                      </a:r>
                      <a:r>
                        <a:rPr lang="en-US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mtm</a:t>
                      </a: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50 : 50 caliber /</a:t>
                      </a:r>
                      <a:b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coq10 200mg : energizing antioxidant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04440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8F944D1-4679-0D49-B950-1E528AE8D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233578"/>
            <a:ext cx="1071512" cy="1440689"/>
          </a:xfrm>
          <a:prstGeom prst="rect">
            <a:avLst/>
          </a:prstGeom>
        </p:spPr>
      </p:pic>
      <p:pic>
        <p:nvPicPr>
          <p:cNvPr id="7" name="Google Shape;145;p26">
            <a:extLst>
              <a:ext uri="{FF2B5EF4-FFF2-40B4-BE49-F238E27FC236}">
                <a16:creationId xmlns:a16="http://schemas.microsoft.com/office/drawing/2014/main" id="{DA966E37-28CF-FC48-9ACF-A6DE877405B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16224" y="239711"/>
            <a:ext cx="1091882" cy="145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9F0C38-372F-C24C-BA41-FF677820AB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3218" y="247139"/>
            <a:ext cx="1082875" cy="1446867"/>
          </a:xfrm>
          <a:prstGeom prst="rect">
            <a:avLst/>
          </a:prstGeom>
        </p:spPr>
      </p:pic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5A56A045-D30C-C545-99E5-AFDE31A0D9AA}"/>
              </a:ext>
            </a:extLst>
          </p:cNvPr>
          <p:cNvSpPr/>
          <p:nvPr/>
        </p:nvSpPr>
        <p:spPr>
          <a:xfrm>
            <a:off x="9205578" y="6048147"/>
            <a:ext cx="2835280" cy="706195"/>
          </a:xfrm>
          <a:prstGeom prst="wedgeRectCallout">
            <a:avLst>
              <a:gd name="adj1" fmla="val -39929"/>
              <a:gd name="adj2" fmla="val -8659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Search log mining</a:t>
            </a:r>
          </a:p>
        </p:txBody>
      </p:sp>
    </p:spTree>
    <p:extLst>
      <p:ext uri="{BB962C8B-B14F-4D97-AF65-F5344CB8AC3E}">
        <p14:creationId xmlns:p14="http://schemas.microsoft.com/office/powerpoint/2010/main" val="15338902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ML Model Works Best?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832" y="1785391"/>
            <a:ext cx="4488542" cy="448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722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ML Model Works Best?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365" y="2039297"/>
            <a:ext cx="2612417" cy="15253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5544" y="3564611"/>
            <a:ext cx="2550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Tree-based models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635" y="2642463"/>
            <a:ext cx="1992232" cy="16505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7436" y="2767718"/>
            <a:ext cx="1952842" cy="1416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9933" y="4392224"/>
            <a:ext cx="1895959" cy="11849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6955" y="4351539"/>
            <a:ext cx="2327052" cy="130314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652497" y="5816005"/>
            <a:ext cx="2129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Neural network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0425" y="2642463"/>
            <a:ext cx="2552823" cy="218813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571836" y="4830596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67232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ML Model Works Best?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365" y="2039297"/>
            <a:ext cx="2612417" cy="15253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5544" y="3564611"/>
            <a:ext cx="2550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Tree-based models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635" y="2642463"/>
            <a:ext cx="1992232" cy="16505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7436" y="2767718"/>
            <a:ext cx="1952842" cy="1416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9933" y="4392224"/>
            <a:ext cx="1895959" cy="11849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6955" y="4351539"/>
            <a:ext cx="2327052" cy="130314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652497" y="5816005"/>
            <a:ext cx="2129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Neural network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0425" y="2642463"/>
            <a:ext cx="2552823" cy="218813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932109" y="4837685"/>
            <a:ext cx="17494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Knowledge </a:t>
            </a:r>
            <a:br>
              <a:rPr lang="en-US" sz="2400" dirty="0"/>
            </a:br>
            <a:r>
              <a:rPr lang="en-US" sz="2400" dirty="0"/>
              <a:t>embedding, </a:t>
            </a:r>
            <a:br>
              <a:rPr lang="en-US" sz="2400" dirty="0"/>
            </a:br>
            <a:r>
              <a:rPr lang="en-US" sz="2400" dirty="0"/>
              <a:t>GNN, etc.</a:t>
            </a:r>
          </a:p>
        </p:txBody>
      </p:sp>
    </p:spTree>
    <p:extLst>
      <p:ext uri="{BB962C8B-B14F-4D97-AF65-F5344CB8AC3E}">
        <p14:creationId xmlns:p14="http://schemas.microsoft.com/office/powerpoint/2010/main" val="287188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72998" cy="1450757"/>
          </a:xfrm>
        </p:spPr>
        <p:txBody>
          <a:bodyPr/>
          <a:lstStyle/>
          <a:p>
            <a:r>
              <a:rPr lang="en-US" dirty="0"/>
              <a:t>Key Techniques in </a:t>
            </a:r>
            <a:r>
              <a:rPr lang="en-US" dirty="0" err="1"/>
              <a:t>AutoKnow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E93048-EC3A-6D48-92C9-D10D3BCE6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348" y="1888259"/>
            <a:ext cx="9556519" cy="441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61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69302" y="2102377"/>
            <a:ext cx="9899266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We need to scale up for 100K categories for building an authoritative product knowledge graph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We are investigating techniques for self-driving</a:t>
            </a:r>
            <a:br>
              <a:rPr lang="en-US" sz="3600" dirty="0"/>
            </a:br>
            <a:r>
              <a:rPr lang="en-US" sz="3600" dirty="0"/>
              <a:t>end-to-end product understanding 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Graph Neural Network and Learning w. limited labels play an important role in various aspects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0620" y="282272"/>
            <a:ext cx="10769443" cy="1450757"/>
          </a:xfrm>
        </p:spPr>
        <p:txBody>
          <a:bodyPr/>
          <a:lstStyle/>
          <a:p>
            <a:r>
              <a:rPr lang="en-US" dirty="0"/>
              <a:t>Take </a:t>
            </a:r>
            <a:r>
              <a:rPr lang="en-US" dirty="0" err="1"/>
              <a:t>Aways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FB447E-8270-064E-8A38-EA85E5F38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76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Product Graph for Media Products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5270" y="1983153"/>
            <a:ext cx="10252146" cy="4339399"/>
          </a:xfrm>
        </p:spPr>
        <p:txBody>
          <a:bodyPr>
            <a:normAutofit fontScale="92500" lnSpcReduction="10000"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Main challenge:                                 Data</a:t>
            </a:r>
            <a:r>
              <a:rPr lang="en-US" sz="3200" dirty="0">
                <a:sym typeface="Wingdings" pitchFamily="2" charset="2"/>
              </a:rPr>
              <a:t> everywhere</a:t>
            </a:r>
            <a:endParaRPr lang="en-US" sz="3200" dirty="0"/>
          </a:p>
          <a:p>
            <a:pPr fontAlgn="base">
              <a:buFont typeface="Wingdings" charset="2"/>
              <a:buChar char="q"/>
            </a:pPr>
            <a:r>
              <a:rPr lang="en-US" sz="3200" dirty="0"/>
              <a:t>Key techniques</a:t>
            </a:r>
          </a:p>
          <a:p>
            <a:pPr fontAlgn="base"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0" lvl="1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3200" dirty="0"/>
              <a:t>Support ~20 Amazon Music applications; Live on Alexa QA</a:t>
            </a:r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A1DCC6D-EF90-7146-ADD0-2623CF72A78F}"/>
              </a:ext>
            </a:extLst>
          </p:cNvPr>
          <p:cNvGrpSpPr/>
          <p:nvPr/>
        </p:nvGrpSpPr>
        <p:grpSpPr>
          <a:xfrm>
            <a:off x="8118860" y="3706761"/>
            <a:ext cx="3081252" cy="572728"/>
            <a:chOff x="7610431" y="3470787"/>
            <a:chExt cx="3081252" cy="5727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DEA190-C42B-BB4E-9423-D7F473B548B4}"/>
                </a:ext>
              </a:extLst>
            </p:cNvPr>
            <p:cNvSpPr/>
            <p:nvPr/>
          </p:nvSpPr>
          <p:spPr>
            <a:xfrm>
              <a:off x="8534256" y="3470787"/>
              <a:ext cx="2157427" cy="572728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dirty="0"/>
                <a:t>Fusion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861634E-75A1-B14C-AEA6-DA79FA49A287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 flipV="1">
              <a:off x="7610431" y="3757151"/>
              <a:ext cx="923825" cy="4918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200B12-A39A-F648-A2F5-F62E272DEE87}"/>
              </a:ext>
            </a:extLst>
          </p:cNvPr>
          <p:cNvGrpSpPr/>
          <p:nvPr/>
        </p:nvGrpSpPr>
        <p:grpSpPr>
          <a:xfrm>
            <a:off x="4036989" y="4262134"/>
            <a:ext cx="6069418" cy="1327505"/>
            <a:chOff x="3407403" y="4262134"/>
            <a:chExt cx="6069418" cy="1327505"/>
          </a:xfrm>
        </p:grpSpPr>
        <p:sp>
          <p:nvSpPr>
            <p:cNvPr id="18" name="Can 17">
              <a:extLst>
                <a:ext uri="{FF2B5EF4-FFF2-40B4-BE49-F238E27FC236}">
                  <a16:creationId xmlns:a16="http://schemas.microsoft.com/office/drawing/2014/main" id="{32B40E5C-F699-874C-97D4-81F46D6A2CC3}"/>
                </a:ext>
              </a:extLst>
            </p:cNvPr>
            <p:cNvSpPr/>
            <p:nvPr/>
          </p:nvSpPr>
          <p:spPr>
            <a:xfrm>
              <a:off x="5154334" y="4793226"/>
              <a:ext cx="2544325" cy="79641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Product Graph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DC613C-E1B9-3D4A-9E0B-873E7C7FC46A}"/>
                </a:ext>
              </a:extLst>
            </p:cNvPr>
            <p:cNvCxnSpPr>
              <a:cxnSpLocks/>
            </p:cNvCxnSpPr>
            <p:nvPr/>
          </p:nvCxnSpPr>
          <p:spPr>
            <a:xfrm>
              <a:off x="9476821" y="4262134"/>
              <a:ext cx="0" cy="929298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2CE547E-5867-B94C-A0B3-C2EFDC8FBA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28157" y="5191432"/>
              <a:ext cx="1748664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DB62DAC-28D8-1247-94ED-5FCF8FC76F92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3407404" y="5191433"/>
              <a:ext cx="1746930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BCC6819-0F3E-3341-89A2-63B1F6E97D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07403" y="4689448"/>
              <a:ext cx="0" cy="519339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AC7B9C2-BA71-4B4C-8A0D-65974AD6F0C7}"/>
              </a:ext>
            </a:extLst>
          </p:cNvPr>
          <p:cNvGrpSpPr/>
          <p:nvPr/>
        </p:nvGrpSpPr>
        <p:grpSpPr>
          <a:xfrm>
            <a:off x="524524" y="3872883"/>
            <a:ext cx="5470305" cy="1082575"/>
            <a:chOff x="-105062" y="3872883"/>
            <a:chExt cx="5470305" cy="108257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DDF821B-48AF-C646-8CA9-50D25F493914}"/>
                </a:ext>
              </a:extLst>
            </p:cNvPr>
            <p:cNvGrpSpPr/>
            <p:nvPr/>
          </p:nvGrpSpPr>
          <p:grpSpPr>
            <a:xfrm>
              <a:off x="2194104" y="4020164"/>
              <a:ext cx="3171139" cy="669283"/>
              <a:chOff x="2194104" y="4020164"/>
              <a:chExt cx="3171139" cy="66928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92DEC16-824C-1E4C-AC53-5230EA9C7D13}"/>
                  </a:ext>
                </a:extLst>
              </p:cNvPr>
              <p:cNvSpPr/>
              <p:nvPr/>
            </p:nvSpPr>
            <p:spPr>
              <a:xfrm>
                <a:off x="2194104" y="4114801"/>
                <a:ext cx="2230414" cy="574646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800" dirty="0"/>
                  <a:t>Extraction</a:t>
                </a: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2BCF1414-42C2-CE42-AC46-510C5A7B6494}"/>
                  </a:ext>
                </a:extLst>
              </p:cNvPr>
              <p:cNvCxnSpPr>
                <a:cxnSpLocks/>
                <a:stCxn id="13" idx="3"/>
                <a:endCxn id="3" idx="1"/>
              </p:cNvCxnSpPr>
              <p:nvPr/>
            </p:nvCxnSpPr>
            <p:spPr>
              <a:xfrm flipV="1">
                <a:off x="4424518" y="4020164"/>
                <a:ext cx="940725" cy="381960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8" name="Cloud 47">
              <a:extLst>
                <a:ext uri="{FF2B5EF4-FFF2-40B4-BE49-F238E27FC236}">
                  <a16:creationId xmlns:a16="http://schemas.microsoft.com/office/drawing/2014/main" id="{45BE410C-E4C9-DF48-94EA-5E26BA410C3E}"/>
                </a:ext>
              </a:extLst>
            </p:cNvPr>
            <p:cNvSpPr/>
            <p:nvPr/>
          </p:nvSpPr>
          <p:spPr>
            <a:xfrm>
              <a:off x="-105062" y="3872883"/>
              <a:ext cx="1676184" cy="1082575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i="1" dirty="0"/>
                <a:t>Web</a:t>
              </a:r>
              <a:endParaRPr lang="en-US" sz="2000" i="1" dirty="0"/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44B96758-AA26-514F-81FC-7C429F1F9DE6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>
              <a:off x="1571122" y="4402124"/>
              <a:ext cx="622982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B7E4294-DF52-FC46-89C5-8D68470AF853}"/>
              </a:ext>
            </a:extLst>
          </p:cNvPr>
          <p:cNvGrpSpPr/>
          <p:nvPr/>
        </p:nvGrpSpPr>
        <p:grpSpPr>
          <a:xfrm>
            <a:off x="3036355" y="3028759"/>
            <a:ext cx="5082505" cy="1277769"/>
            <a:chOff x="3036355" y="3028759"/>
            <a:chExt cx="5082505" cy="1277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72305C3-892B-9647-A63B-9F3597514C28}"/>
                </a:ext>
              </a:extLst>
            </p:cNvPr>
            <p:cNvSpPr/>
            <p:nvPr/>
          </p:nvSpPr>
          <p:spPr>
            <a:xfrm>
              <a:off x="5994829" y="3733800"/>
              <a:ext cx="2124031" cy="5727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dirty="0"/>
                <a:t>Linkage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3D84BD9-65DE-F54B-968A-25375B673B1E}"/>
                </a:ext>
              </a:extLst>
            </p:cNvPr>
            <p:cNvCxnSpPr>
              <a:cxnSpLocks/>
              <a:stCxn id="45" idx="4"/>
              <a:endCxn id="3" idx="1"/>
            </p:cNvCxnSpPr>
            <p:nvPr/>
          </p:nvCxnSpPr>
          <p:spPr>
            <a:xfrm>
              <a:off x="4933674" y="3601411"/>
              <a:ext cx="1061155" cy="418753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Can 42">
              <a:extLst>
                <a:ext uri="{FF2B5EF4-FFF2-40B4-BE49-F238E27FC236}">
                  <a16:creationId xmlns:a16="http://schemas.microsoft.com/office/drawing/2014/main" id="{8498045B-447D-CD40-BFC5-9BB2DD0927E0}"/>
                </a:ext>
              </a:extLst>
            </p:cNvPr>
            <p:cNvSpPr/>
            <p:nvPr/>
          </p:nvSpPr>
          <p:spPr>
            <a:xfrm>
              <a:off x="3036355" y="3028759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44" name="Can 43">
              <a:extLst>
                <a:ext uri="{FF2B5EF4-FFF2-40B4-BE49-F238E27FC236}">
                  <a16:creationId xmlns:a16="http://schemas.microsoft.com/office/drawing/2014/main" id="{BEC76F73-B11D-AC47-9D2A-D3119F5CC0A0}"/>
                </a:ext>
              </a:extLst>
            </p:cNvPr>
            <p:cNvSpPr/>
            <p:nvPr/>
          </p:nvSpPr>
          <p:spPr>
            <a:xfrm>
              <a:off x="3328932" y="3153900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45" name="Can 44">
              <a:extLst>
                <a:ext uri="{FF2B5EF4-FFF2-40B4-BE49-F238E27FC236}">
                  <a16:creationId xmlns:a16="http://schemas.microsoft.com/office/drawing/2014/main" id="{14C8850F-3827-BC4E-936A-0AF03EA6BF62}"/>
                </a:ext>
              </a:extLst>
            </p:cNvPr>
            <p:cNvSpPr/>
            <p:nvPr/>
          </p:nvSpPr>
          <p:spPr>
            <a:xfrm>
              <a:off x="3680061" y="3241919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600" dirty="0"/>
                <a:t>Sources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5CCE2A0-9CAC-D54B-95C9-C073A7707396}"/>
              </a:ext>
            </a:extLst>
          </p:cNvPr>
          <p:cNvSpPr txBox="1"/>
          <p:nvPr/>
        </p:nvSpPr>
        <p:spPr>
          <a:xfrm>
            <a:off x="5823308" y="3388250"/>
            <a:ext cx="2491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&gt;90% recall @ </a:t>
            </a:r>
            <a:r>
              <a:rPr lang="en-US" i="1" dirty="0" err="1"/>
              <a:t>prec</a:t>
            </a:r>
            <a:r>
              <a:rPr lang="en-US" i="1" dirty="0"/>
              <a:t>=99%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12F02AB-7C07-AE40-BC4C-D79C5ACF33C5}"/>
              </a:ext>
            </a:extLst>
          </p:cNvPr>
          <p:cNvSpPr txBox="1"/>
          <p:nvPr/>
        </p:nvSpPr>
        <p:spPr>
          <a:xfrm>
            <a:off x="4133508" y="1891259"/>
            <a:ext cx="2781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Heterogeneous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91B0467-74CC-BA42-B3DB-B8B42B995021}"/>
              </a:ext>
            </a:extLst>
          </p:cNvPr>
          <p:cNvSpPr txBox="1"/>
          <p:nvPr/>
        </p:nvSpPr>
        <p:spPr>
          <a:xfrm>
            <a:off x="2750889" y="471080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&gt;90% </a:t>
            </a:r>
            <a:r>
              <a:rPr lang="en-US" i="1" dirty="0" err="1"/>
              <a:t>prec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1938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0" grpId="0"/>
      <p:bldP spid="6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051" y="2594872"/>
            <a:ext cx="10058400" cy="139251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Thank You!</a:t>
            </a:r>
          </a:p>
        </p:txBody>
      </p:sp>
      <p:pic>
        <p:nvPicPr>
          <p:cNvPr id="7" name="Picture 1" descr="page1image256">
            <a:extLst>
              <a:ext uri="{FF2B5EF4-FFF2-40B4-BE49-F238E27FC236}">
                <a16:creationId xmlns:a16="http://schemas.microsoft.com/office/drawing/2014/main" id="{E6E2D2B1-9E06-9547-96FA-C560F44C2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108" y="4513031"/>
            <a:ext cx="2744285" cy="160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565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Product Graph for Retail Products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D564DDD-70B7-9440-B436-549CC9EBD8D0}"/>
              </a:ext>
            </a:extLst>
          </p:cNvPr>
          <p:cNvSpPr txBox="1"/>
          <p:nvPr/>
        </p:nvSpPr>
        <p:spPr>
          <a:xfrm>
            <a:off x="4876800" y="6441776"/>
            <a:ext cx="2350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Amazon Confidential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CDAD2AD-FBBD-5A46-90DF-F8E14AEF9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6291" y="1798962"/>
            <a:ext cx="9374528" cy="505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03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7851" y="1988931"/>
            <a:ext cx="9964753" cy="4339399"/>
          </a:xfrm>
        </p:spPr>
        <p:txBody>
          <a:bodyPr>
            <a:normAutofit fontScale="92500" lnSpcReduction="10000"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Main challenge:                                Data everywhere</a:t>
            </a:r>
          </a:p>
          <a:p>
            <a:pPr marL="0" indent="0" fontAlgn="base">
              <a:buNone/>
            </a:pPr>
            <a:r>
              <a:rPr lang="en-US" sz="3200" dirty="0" err="1">
                <a:solidFill>
                  <a:schemeClr val="bg1"/>
                </a:solidFill>
              </a:rPr>
              <a:t>niques</a:t>
            </a:r>
            <a:endParaRPr lang="en-US" sz="3200" dirty="0">
              <a:solidFill>
                <a:schemeClr val="bg1"/>
              </a:solidFill>
            </a:endParaRPr>
          </a:p>
          <a:p>
            <a:pPr fontAlgn="base">
              <a:buFont typeface="Wingdings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0" lvl="1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e on Alexa Shopping, Detail Page, and Amazon Search 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Product Graph for Retail Products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81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00C5887C-0957-1B46-960A-89E57F4FD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929" y="1818916"/>
            <a:ext cx="12321304" cy="4326701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D8583CAD-53AD-0F4A-9F83-8B428888ABE9}"/>
              </a:ext>
            </a:extLst>
          </p:cNvPr>
          <p:cNvSpPr/>
          <p:nvPr/>
        </p:nvSpPr>
        <p:spPr>
          <a:xfrm>
            <a:off x="8597353" y="2851940"/>
            <a:ext cx="3250018" cy="1981317"/>
          </a:xfrm>
          <a:prstGeom prst="frame">
            <a:avLst>
              <a:gd name="adj1" fmla="val 566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D4221D4-3EF9-E949-810B-F5B8BB15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Product Graph for Retail Products</a:t>
            </a:r>
          </a:p>
        </p:txBody>
      </p:sp>
    </p:spTree>
    <p:extLst>
      <p:ext uri="{BB962C8B-B14F-4D97-AF65-F5344CB8AC3E}">
        <p14:creationId xmlns:p14="http://schemas.microsoft.com/office/powerpoint/2010/main" val="381599510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33116</TotalTime>
  <Words>2848</Words>
  <Application>Microsoft Macintosh PowerPoint</Application>
  <PresentationFormat>Widescreen</PresentationFormat>
  <Paragraphs>714</Paragraphs>
  <Slides>60</Slides>
  <Notes>32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4" baseType="lpstr">
      <vt:lpstr>Calibri</vt:lpstr>
      <vt:lpstr>Calibri Light</vt:lpstr>
      <vt:lpstr>Wingdings</vt:lpstr>
      <vt:lpstr>Retrospect</vt:lpstr>
      <vt:lpstr>Self-Driving Product Understanding  for Thousands of Categories</vt:lpstr>
      <vt:lpstr>Product Graph</vt:lpstr>
      <vt:lpstr>Knowledge Graph Example for 2 Songs</vt:lpstr>
      <vt:lpstr>Product Graph Example for 2 Songs</vt:lpstr>
      <vt:lpstr>Product Graph Example for 2 Songs</vt:lpstr>
      <vt:lpstr>Product Graph for Media Products</vt:lpstr>
      <vt:lpstr>Product Graph for Retail Products</vt:lpstr>
      <vt:lpstr>Product Graph for Retail Products</vt:lpstr>
      <vt:lpstr>Product Graph for Retail Products</vt:lpstr>
      <vt:lpstr>Product Graph for Retail Products</vt:lpstr>
      <vt:lpstr>How to Scale Up?</vt:lpstr>
      <vt:lpstr>Scale Up in 3 Dimensions</vt:lpstr>
      <vt:lpstr>Challenges for 100K Categories (I)</vt:lpstr>
      <vt:lpstr>Challenges for 100K Categories (II)</vt:lpstr>
      <vt:lpstr>Challenges for 100K Categories (III)</vt:lpstr>
      <vt:lpstr>A 100-Year Project</vt:lpstr>
      <vt:lpstr>Our Solution: Self-Driving Product Understanding</vt:lpstr>
      <vt:lpstr>AutoKnow: Self-Driving Product Knowledge Collection</vt:lpstr>
      <vt:lpstr>AutoKnow: Self-Driving Product Knowledge Collection</vt:lpstr>
      <vt:lpstr>AutoKnow: Self-Driving Product Knowledge Collection</vt:lpstr>
      <vt:lpstr>AutoKnow: Self-Driving Product Knowledge Collection</vt:lpstr>
      <vt:lpstr>AutoKnow: Self-Driving Product Knowledge Collection</vt:lpstr>
      <vt:lpstr>AutoKnow: Self-Driving Product Knowledge Collection</vt:lpstr>
      <vt:lpstr>AutoKnow: Self-Driving Product Knowledge Collection</vt:lpstr>
      <vt:lpstr>Self-Driving to Navigate 100K Categories</vt:lpstr>
      <vt:lpstr>AutoKnow: Self-Driving Product Knowledge Collection</vt:lpstr>
      <vt:lpstr>I. GNN-Based Taxonomy Enrichment</vt:lpstr>
      <vt:lpstr>I. GNN-Based Taxonomy Enrichment</vt:lpstr>
      <vt:lpstr>I. GNN-Based Taxonomy Enrichment</vt:lpstr>
      <vt:lpstr>I. GNN-Based Taxonomy Enrichment</vt:lpstr>
      <vt:lpstr>I. GNN-Based Taxonomy Enrichment</vt:lpstr>
      <vt:lpstr>AutoKnow: Self-Driving Product Knowledge Collection</vt:lpstr>
      <vt:lpstr>II. Behavior-Based Attribute Importance</vt:lpstr>
      <vt:lpstr>II. Behavior-Based Attribute Importance</vt:lpstr>
      <vt:lpstr>II. Behavior-Based Attribute Importance</vt:lpstr>
      <vt:lpstr>II. Behavior-Based Attribute Importance</vt:lpstr>
      <vt:lpstr>AutoKnow: Self-Driving Product Knowledge Collection</vt:lpstr>
      <vt:lpstr>III. Value Extraction—Traditional</vt:lpstr>
      <vt:lpstr>III. Value Extraction—100K Categories</vt:lpstr>
      <vt:lpstr>III. Value Extraction—100K Categories</vt:lpstr>
      <vt:lpstr>III. Value Extraction—Taxonomy-Aware</vt:lpstr>
      <vt:lpstr>III. Value Extraction—Taxonomy-Aware</vt:lpstr>
      <vt:lpstr>III. Value Extraction—Taxonomy-Aware</vt:lpstr>
      <vt:lpstr>III. Value Extraction—Taxonomy-Aware</vt:lpstr>
      <vt:lpstr>III. Value Extraction—Taxonomy-Aware</vt:lpstr>
      <vt:lpstr>AutoKnow: Self-Driving Product Knowledge Collection</vt:lpstr>
      <vt:lpstr>IV. Taxonomy-Aware Anomaly Detection</vt:lpstr>
      <vt:lpstr>IV. Taxonomy-Aware Anomaly Detection</vt:lpstr>
      <vt:lpstr>IV. Taxonomy-Aware Anomaly Detection</vt:lpstr>
      <vt:lpstr>IV. Taxonomy-Aware Anomaly Detection</vt:lpstr>
      <vt:lpstr>IV. Taxonomy-Aware  Anomaly Detection</vt:lpstr>
      <vt:lpstr>AutoKnow: Self-Driving Product Knowledge Collection</vt:lpstr>
      <vt:lpstr>V. Synonym Discovery</vt:lpstr>
      <vt:lpstr>V. Synonym Discovery</vt:lpstr>
      <vt:lpstr>Which ML Model Works Best?</vt:lpstr>
      <vt:lpstr>Which ML Model Works Best?</vt:lpstr>
      <vt:lpstr>Which ML Model Works Best?</vt:lpstr>
      <vt:lpstr>Key Techniques in AutoKnow</vt:lpstr>
      <vt:lpstr>Take Aways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Amazon Product Graph</dc:title>
  <dc:creator>Microsoft Office User</dc:creator>
  <cp:lastModifiedBy>Xin Luna Dong</cp:lastModifiedBy>
  <cp:revision>466</cp:revision>
  <cp:lastPrinted>2019-04-19T05:55:17Z</cp:lastPrinted>
  <dcterms:created xsi:type="dcterms:W3CDTF">2016-09-20T15:19:06Z</dcterms:created>
  <dcterms:modified xsi:type="dcterms:W3CDTF">2020-10-29T07:01:15Z</dcterms:modified>
</cp:coreProperties>
</file>