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72" r:id="rId6"/>
    <p:sldId id="273" r:id="rId7"/>
    <p:sldId id="274" r:id="rId8"/>
    <p:sldId id="263" r:id="rId9"/>
    <p:sldId id="264" r:id="rId10"/>
    <p:sldId id="265" r:id="rId11"/>
    <p:sldId id="266" r:id="rId12"/>
    <p:sldId id="267" r:id="rId13"/>
    <p:sldId id="269" r:id="rId14"/>
    <p:sldId id="282" r:id="rId15"/>
    <p:sldId id="275" r:id="rId16"/>
    <p:sldId id="280" r:id="rId17"/>
    <p:sldId id="279" r:id="rId18"/>
    <p:sldId id="278" r:id="rId19"/>
    <p:sldId id="277" r:id="rId20"/>
    <p:sldId id="27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672AD8-971D-441E-AF26-044B5E36D615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E1CB8F-F418-45EF-A4A5-CDFB1F2D2439}">
      <dgm:prSet phldrT="[Text]"/>
      <dgm:spPr/>
      <dgm:t>
        <a:bodyPr/>
        <a:lstStyle/>
        <a:p>
          <a:r>
            <a:rPr lang="en-US" dirty="0" smtClean="0"/>
            <a:t>Important &amp; Urgent</a:t>
          </a:r>
          <a:endParaRPr lang="en-US" dirty="0"/>
        </a:p>
      </dgm:t>
    </dgm:pt>
    <dgm:pt modelId="{456D4319-11FB-48BA-8637-7F87A57F0BA6}" type="parTrans" cxnId="{C9C3A266-31F2-4A4E-902B-F3A26356FE1B}">
      <dgm:prSet/>
      <dgm:spPr/>
      <dgm:t>
        <a:bodyPr/>
        <a:lstStyle/>
        <a:p>
          <a:endParaRPr lang="en-US"/>
        </a:p>
      </dgm:t>
    </dgm:pt>
    <dgm:pt modelId="{4EE9BCBD-F4FE-4C68-9C17-DA688218016A}" type="sibTrans" cxnId="{C9C3A266-31F2-4A4E-902B-F3A26356FE1B}">
      <dgm:prSet/>
      <dgm:spPr/>
      <dgm:t>
        <a:bodyPr/>
        <a:lstStyle/>
        <a:p>
          <a:endParaRPr lang="en-US"/>
        </a:p>
      </dgm:t>
    </dgm:pt>
    <dgm:pt modelId="{8E9C7985-E898-4AED-8E8D-A08BF39CBBC4}">
      <dgm:prSet phldrT="[Text]"/>
      <dgm:spPr/>
      <dgm:t>
        <a:bodyPr/>
        <a:lstStyle/>
        <a:p>
          <a:r>
            <a:rPr lang="en-US" dirty="0" smtClean="0"/>
            <a:t>Important &amp; Not-urgent</a:t>
          </a:r>
          <a:endParaRPr lang="en-US" dirty="0"/>
        </a:p>
      </dgm:t>
    </dgm:pt>
    <dgm:pt modelId="{CFEFE262-F01D-45F6-8994-435BB0424F4F}" type="parTrans" cxnId="{C801C99A-B9B1-435A-A0F0-6EB26044F13C}">
      <dgm:prSet/>
      <dgm:spPr/>
      <dgm:t>
        <a:bodyPr/>
        <a:lstStyle/>
        <a:p>
          <a:endParaRPr lang="en-US"/>
        </a:p>
      </dgm:t>
    </dgm:pt>
    <dgm:pt modelId="{96D072DF-F0C9-4A89-B56C-EC4B794CEEC5}" type="sibTrans" cxnId="{C801C99A-B9B1-435A-A0F0-6EB26044F13C}">
      <dgm:prSet/>
      <dgm:spPr/>
      <dgm:t>
        <a:bodyPr/>
        <a:lstStyle/>
        <a:p>
          <a:endParaRPr lang="en-US"/>
        </a:p>
      </dgm:t>
    </dgm:pt>
    <dgm:pt modelId="{1CFDD01E-8726-4B6F-9CAE-568D66E6EDA3}">
      <dgm:prSet phldrT="[Text]"/>
      <dgm:spPr/>
      <dgm:t>
        <a:bodyPr/>
        <a:lstStyle/>
        <a:p>
          <a:r>
            <a:rPr lang="en-US" dirty="0" smtClean="0"/>
            <a:t>Unimportant &amp; Urgent</a:t>
          </a:r>
          <a:endParaRPr lang="en-US" dirty="0"/>
        </a:p>
      </dgm:t>
    </dgm:pt>
    <dgm:pt modelId="{3FBB489F-A76B-4FCE-8965-CD7A6EEB0CC2}" type="parTrans" cxnId="{02D41B9C-DAFD-47F8-A348-5BAF63CF88D4}">
      <dgm:prSet/>
      <dgm:spPr/>
      <dgm:t>
        <a:bodyPr/>
        <a:lstStyle/>
        <a:p>
          <a:endParaRPr lang="en-US"/>
        </a:p>
      </dgm:t>
    </dgm:pt>
    <dgm:pt modelId="{186026D7-25CF-40C3-A6D7-F2C368287D3F}" type="sibTrans" cxnId="{02D41B9C-DAFD-47F8-A348-5BAF63CF88D4}">
      <dgm:prSet/>
      <dgm:spPr/>
      <dgm:t>
        <a:bodyPr/>
        <a:lstStyle/>
        <a:p>
          <a:endParaRPr lang="en-US"/>
        </a:p>
      </dgm:t>
    </dgm:pt>
    <dgm:pt modelId="{0BAEC25E-0A42-4528-8464-15360908AAB6}">
      <dgm:prSet phldrT="[Text]"/>
      <dgm:spPr/>
      <dgm:t>
        <a:bodyPr/>
        <a:lstStyle/>
        <a:p>
          <a:r>
            <a:rPr lang="en-US" dirty="0" smtClean="0"/>
            <a:t>Unimportant &amp; Not-urgent</a:t>
          </a:r>
          <a:endParaRPr lang="en-US" dirty="0"/>
        </a:p>
      </dgm:t>
    </dgm:pt>
    <dgm:pt modelId="{C0D2C953-6CAE-426D-855F-1A9353F770ED}" type="parTrans" cxnId="{49432D7B-1EE9-4541-B3B6-4D4E5BF3DAB9}">
      <dgm:prSet/>
      <dgm:spPr/>
      <dgm:t>
        <a:bodyPr/>
        <a:lstStyle/>
        <a:p>
          <a:endParaRPr lang="en-US"/>
        </a:p>
      </dgm:t>
    </dgm:pt>
    <dgm:pt modelId="{0CD1CCDD-4966-4A26-B038-B59D4E36B2AC}" type="sibTrans" cxnId="{49432D7B-1EE9-4541-B3B6-4D4E5BF3DAB9}">
      <dgm:prSet/>
      <dgm:spPr/>
      <dgm:t>
        <a:bodyPr/>
        <a:lstStyle/>
        <a:p>
          <a:endParaRPr lang="en-US"/>
        </a:p>
      </dgm:t>
    </dgm:pt>
    <dgm:pt modelId="{1E5D5B9C-CC7D-485F-B598-EA9B79F8DFB7}" type="pres">
      <dgm:prSet presAssocID="{56672AD8-971D-441E-AF26-044B5E36D61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5C4159-6D15-40A4-84FE-69A318115C59}" type="pres">
      <dgm:prSet presAssocID="{56672AD8-971D-441E-AF26-044B5E36D615}" presName="axisShape" presStyleLbl="bgShp" presStyleIdx="0" presStyleCnt="1"/>
      <dgm:spPr/>
    </dgm:pt>
    <dgm:pt modelId="{8315781A-6FF4-40B7-AA05-138005F8F0ED}" type="pres">
      <dgm:prSet presAssocID="{56672AD8-971D-441E-AF26-044B5E36D615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FCBB0C-B25F-4770-A0E0-D9EF35C9143E}" type="pres">
      <dgm:prSet presAssocID="{56672AD8-971D-441E-AF26-044B5E36D615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348AC-8322-4089-BADF-C850D0A15913}" type="pres">
      <dgm:prSet presAssocID="{56672AD8-971D-441E-AF26-044B5E36D615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62DB2D-4601-4777-8CDB-B35CD03BACA5}" type="pres">
      <dgm:prSet presAssocID="{56672AD8-971D-441E-AF26-044B5E36D615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E5019D0-8CD8-44C7-AAE7-6B08244A7D6C}" type="presOf" srcId="{1CFDD01E-8726-4B6F-9CAE-568D66E6EDA3}" destId="{0F0348AC-8322-4089-BADF-C850D0A15913}" srcOrd="0" destOrd="0" presId="urn:microsoft.com/office/officeart/2005/8/layout/matrix2"/>
    <dgm:cxn modelId="{83704469-F96A-4ABD-9BA0-A6EF9563E7DF}" type="presOf" srcId="{56672AD8-971D-441E-AF26-044B5E36D615}" destId="{1E5D5B9C-CC7D-485F-B598-EA9B79F8DFB7}" srcOrd="0" destOrd="0" presId="urn:microsoft.com/office/officeart/2005/8/layout/matrix2"/>
    <dgm:cxn modelId="{C801C99A-B9B1-435A-A0F0-6EB26044F13C}" srcId="{56672AD8-971D-441E-AF26-044B5E36D615}" destId="{8E9C7985-E898-4AED-8E8D-A08BF39CBBC4}" srcOrd="1" destOrd="0" parTransId="{CFEFE262-F01D-45F6-8994-435BB0424F4F}" sibTransId="{96D072DF-F0C9-4A89-B56C-EC4B794CEEC5}"/>
    <dgm:cxn modelId="{49432D7B-1EE9-4541-B3B6-4D4E5BF3DAB9}" srcId="{56672AD8-971D-441E-AF26-044B5E36D615}" destId="{0BAEC25E-0A42-4528-8464-15360908AAB6}" srcOrd="3" destOrd="0" parTransId="{C0D2C953-6CAE-426D-855F-1A9353F770ED}" sibTransId="{0CD1CCDD-4966-4A26-B038-B59D4E36B2AC}"/>
    <dgm:cxn modelId="{09A6A100-CE90-48C1-8067-1788FF738467}" type="presOf" srcId="{0BAEC25E-0A42-4528-8464-15360908AAB6}" destId="{6A62DB2D-4601-4777-8CDB-B35CD03BACA5}" srcOrd="0" destOrd="0" presId="urn:microsoft.com/office/officeart/2005/8/layout/matrix2"/>
    <dgm:cxn modelId="{02D41B9C-DAFD-47F8-A348-5BAF63CF88D4}" srcId="{56672AD8-971D-441E-AF26-044B5E36D615}" destId="{1CFDD01E-8726-4B6F-9CAE-568D66E6EDA3}" srcOrd="2" destOrd="0" parTransId="{3FBB489F-A76B-4FCE-8965-CD7A6EEB0CC2}" sibTransId="{186026D7-25CF-40C3-A6D7-F2C368287D3F}"/>
    <dgm:cxn modelId="{385A785E-2F9E-4B92-B260-8741C1BACDE6}" type="presOf" srcId="{8E9C7985-E898-4AED-8E8D-A08BF39CBBC4}" destId="{BDFCBB0C-B25F-4770-A0E0-D9EF35C9143E}" srcOrd="0" destOrd="0" presId="urn:microsoft.com/office/officeart/2005/8/layout/matrix2"/>
    <dgm:cxn modelId="{C9C3A266-31F2-4A4E-902B-F3A26356FE1B}" srcId="{56672AD8-971D-441E-AF26-044B5E36D615}" destId="{8CE1CB8F-F418-45EF-A4A5-CDFB1F2D2439}" srcOrd="0" destOrd="0" parTransId="{456D4319-11FB-48BA-8637-7F87A57F0BA6}" sibTransId="{4EE9BCBD-F4FE-4C68-9C17-DA688218016A}"/>
    <dgm:cxn modelId="{0CCACE15-7D01-4CD4-B300-FD7FB96540AD}" type="presOf" srcId="{8CE1CB8F-F418-45EF-A4A5-CDFB1F2D2439}" destId="{8315781A-6FF4-40B7-AA05-138005F8F0ED}" srcOrd="0" destOrd="0" presId="urn:microsoft.com/office/officeart/2005/8/layout/matrix2"/>
    <dgm:cxn modelId="{83CB5B5E-315D-4252-977C-A1726C7A2CA5}" type="presParOf" srcId="{1E5D5B9C-CC7D-485F-B598-EA9B79F8DFB7}" destId="{A35C4159-6D15-40A4-84FE-69A318115C59}" srcOrd="0" destOrd="0" presId="urn:microsoft.com/office/officeart/2005/8/layout/matrix2"/>
    <dgm:cxn modelId="{4CB42317-3939-4808-B2CB-0D23DD906F80}" type="presParOf" srcId="{1E5D5B9C-CC7D-485F-B598-EA9B79F8DFB7}" destId="{8315781A-6FF4-40B7-AA05-138005F8F0ED}" srcOrd="1" destOrd="0" presId="urn:microsoft.com/office/officeart/2005/8/layout/matrix2"/>
    <dgm:cxn modelId="{D2AE5D7E-C97B-459D-B2EE-615A03CBCC3E}" type="presParOf" srcId="{1E5D5B9C-CC7D-485F-B598-EA9B79F8DFB7}" destId="{BDFCBB0C-B25F-4770-A0E0-D9EF35C9143E}" srcOrd="2" destOrd="0" presId="urn:microsoft.com/office/officeart/2005/8/layout/matrix2"/>
    <dgm:cxn modelId="{86F15CEE-E333-4549-B494-8C63EB95EFF6}" type="presParOf" srcId="{1E5D5B9C-CC7D-485F-B598-EA9B79F8DFB7}" destId="{0F0348AC-8322-4089-BADF-C850D0A15913}" srcOrd="3" destOrd="0" presId="urn:microsoft.com/office/officeart/2005/8/layout/matrix2"/>
    <dgm:cxn modelId="{778C79A4-EB9B-4280-BD66-9D6DA7A2C0A1}" type="presParOf" srcId="{1E5D5B9C-CC7D-485F-B598-EA9B79F8DFB7}" destId="{6A62DB2D-4601-4777-8CDB-B35CD03BACA5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64C49D-4C10-40F1-BA6F-C93A3DEE9FFE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7F174D-007F-499E-9E0D-251FF183E209}">
      <dgm:prSet phldrT="[Text]"/>
      <dgm:spPr/>
      <dgm:t>
        <a:bodyPr/>
        <a:lstStyle/>
        <a:p>
          <a:r>
            <a:rPr lang="en-US" dirty="0" smtClean="0"/>
            <a:t>Big Idea</a:t>
          </a:r>
          <a:endParaRPr lang="en-US" dirty="0"/>
        </a:p>
      </dgm:t>
    </dgm:pt>
    <dgm:pt modelId="{FB3143C5-4A0A-4F56-90E3-9176C4BB755B}" type="parTrans" cxnId="{885ECF2A-2C33-4176-B921-7251427DE856}">
      <dgm:prSet/>
      <dgm:spPr/>
      <dgm:t>
        <a:bodyPr/>
        <a:lstStyle/>
        <a:p>
          <a:endParaRPr lang="en-US"/>
        </a:p>
      </dgm:t>
    </dgm:pt>
    <dgm:pt modelId="{9D19A0AC-4979-4F1B-8217-F9AC27F54567}" type="sibTrans" cxnId="{885ECF2A-2C33-4176-B921-7251427DE856}">
      <dgm:prSet/>
      <dgm:spPr/>
      <dgm:t>
        <a:bodyPr/>
        <a:lstStyle/>
        <a:p>
          <a:endParaRPr lang="en-US"/>
        </a:p>
      </dgm:t>
    </dgm:pt>
    <dgm:pt modelId="{2A57CE85-91B3-41A9-91AB-7C410C245BCD}">
      <dgm:prSet phldrT="[Text]" custT="1"/>
      <dgm:spPr/>
      <dgm:t>
        <a:bodyPr/>
        <a:lstStyle/>
        <a:p>
          <a:r>
            <a:rPr lang="en-US" sz="3200" dirty="0" smtClean="0"/>
            <a:t>Open mind</a:t>
          </a:r>
        </a:p>
      </dgm:t>
    </dgm:pt>
    <dgm:pt modelId="{02FA7C45-A590-42E7-A99B-4570EBA4623D}" type="parTrans" cxnId="{48A6AC96-DAA6-4042-AC01-A477D02B756C}">
      <dgm:prSet/>
      <dgm:spPr/>
      <dgm:t>
        <a:bodyPr/>
        <a:lstStyle/>
        <a:p>
          <a:endParaRPr lang="en-US"/>
        </a:p>
      </dgm:t>
    </dgm:pt>
    <dgm:pt modelId="{1835021D-1FF3-45AB-A089-E5EEBC9A3B55}" type="sibTrans" cxnId="{48A6AC96-DAA6-4042-AC01-A477D02B756C}">
      <dgm:prSet/>
      <dgm:spPr/>
      <dgm:t>
        <a:bodyPr/>
        <a:lstStyle/>
        <a:p>
          <a:endParaRPr lang="en-US"/>
        </a:p>
      </dgm:t>
    </dgm:pt>
    <dgm:pt modelId="{7376CE08-0135-4BD4-A3D4-BADC1A246800}">
      <dgm:prSet phldrT="[Text]" custT="1"/>
      <dgm:spPr/>
      <dgm:t>
        <a:bodyPr/>
        <a:lstStyle/>
        <a:p>
          <a:r>
            <a:rPr lang="en-US" sz="3200" dirty="0" smtClean="0"/>
            <a:t>Work hard</a:t>
          </a:r>
          <a:endParaRPr lang="en-US" sz="3200" dirty="0"/>
        </a:p>
      </dgm:t>
    </dgm:pt>
    <dgm:pt modelId="{2A4B379F-07A7-436D-A4B7-C7A87AF780AB}" type="parTrans" cxnId="{6BC56245-0703-43D4-A0EE-9DEA508CE65C}">
      <dgm:prSet/>
      <dgm:spPr/>
      <dgm:t>
        <a:bodyPr/>
        <a:lstStyle/>
        <a:p>
          <a:endParaRPr lang="en-US"/>
        </a:p>
      </dgm:t>
    </dgm:pt>
    <dgm:pt modelId="{3948084F-2CC7-47AB-8C9C-2E0A031320A9}" type="sibTrans" cxnId="{6BC56245-0703-43D4-A0EE-9DEA508CE65C}">
      <dgm:prSet/>
      <dgm:spPr/>
      <dgm:t>
        <a:bodyPr/>
        <a:lstStyle/>
        <a:p>
          <a:endParaRPr lang="en-US"/>
        </a:p>
      </dgm:t>
    </dgm:pt>
    <dgm:pt modelId="{FDC84DE5-FD72-4E53-AA0F-9AAAA80603EB}">
      <dgm:prSet phldrT="[Text]" custT="1"/>
      <dgm:spPr/>
      <dgm:t>
        <a:bodyPr/>
        <a:lstStyle/>
        <a:p>
          <a:r>
            <a:rPr lang="en-US" sz="3200" dirty="0" smtClean="0"/>
            <a:t>Aim high</a:t>
          </a:r>
          <a:endParaRPr lang="en-US" sz="3200" dirty="0"/>
        </a:p>
      </dgm:t>
    </dgm:pt>
    <dgm:pt modelId="{7D323471-B2A6-4949-BBAA-B8EE47960A04}" type="sibTrans" cxnId="{6C6245DA-3B30-4E6E-A246-4937E2237974}">
      <dgm:prSet/>
      <dgm:spPr/>
      <dgm:t>
        <a:bodyPr/>
        <a:lstStyle/>
        <a:p>
          <a:endParaRPr lang="en-US"/>
        </a:p>
      </dgm:t>
    </dgm:pt>
    <dgm:pt modelId="{4994894B-ADA8-4B53-B505-6B01F58E9266}" type="parTrans" cxnId="{6C6245DA-3B30-4E6E-A246-4937E2237974}">
      <dgm:prSet/>
      <dgm:spPr/>
      <dgm:t>
        <a:bodyPr/>
        <a:lstStyle/>
        <a:p>
          <a:endParaRPr lang="en-US"/>
        </a:p>
      </dgm:t>
    </dgm:pt>
    <dgm:pt modelId="{9B5DF284-98D7-489D-9303-90C40B42A597}" type="pres">
      <dgm:prSet presAssocID="{1B64C49D-4C10-40F1-BA6F-C93A3DEE9FF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68911B-4317-413C-A146-44D89643A823}" type="pres">
      <dgm:prSet presAssocID="{9B7F174D-007F-499E-9E0D-251FF183E209}" presName="centerShape" presStyleLbl="node0" presStyleIdx="0" presStyleCnt="1"/>
      <dgm:spPr/>
      <dgm:t>
        <a:bodyPr/>
        <a:lstStyle/>
        <a:p>
          <a:endParaRPr lang="en-US"/>
        </a:p>
      </dgm:t>
    </dgm:pt>
    <dgm:pt modelId="{87414E11-5588-4CE9-AD5B-753B39BF26DA}" type="pres">
      <dgm:prSet presAssocID="{02FA7C45-A590-42E7-A99B-4570EBA4623D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40920DA9-F1DE-4E79-A461-C1F0580BD01E}" type="pres">
      <dgm:prSet presAssocID="{2A57CE85-91B3-41A9-91AB-7C410C245BC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4C4AEA-1414-4417-B017-51BA6B7EC663}" type="pres">
      <dgm:prSet presAssocID="{4994894B-ADA8-4B53-B505-6B01F58E9266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B8E7FB19-B7F8-4309-A014-10D01D3D2AD1}" type="pres">
      <dgm:prSet presAssocID="{FDC84DE5-FD72-4E53-AA0F-9AAAA80603E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E156AB-B8D9-4FD7-A628-0224163A608D}" type="pres">
      <dgm:prSet presAssocID="{2A4B379F-07A7-436D-A4B7-C7A87AF780AB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4F8C73BD-9A3E-427D-9A88-0CE4B508BD53}" type="pres">
      <dgm:prSet presAssocID="{7376CE08-0135-4BD4-A3D4-BADC1A24680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C070F7-BCB2-42E7-91D8-F6C147AA75E7}" type="presOf" srcId="{FDC84DE5-FD72-4E53-AA0F-9AAAA80603EB}" destId="{B8E7FB19-B7F8-4309-A014-10D01D3D2AD1}" srcOrd="0" destOrd="0" presId="urn:microsoft.com/office/officeart/2005/8/layout/radial4"/>
    <dgm:cxn modelId="{13C6312C-75C5-44C9-966F-33CA9EBA341B}" type="presOf" srcId="{7376CE08-0135-4BD4-A3D4-BADC1A246800}" destId="{4F8C73BD-9A3E-427D-9A88-0CE4B508BD53}" srcOrd="0" destOrd="0" presId="urn:microsoft.com/office/officeart/2005/8/layout/radial4"/>
    <dgm:cxn modelId="{3D8FCFC4-6831-4E73-8E32-6CA720539D37}" type="presOf" srcId="{02FA7C45-A590-42E7-A99B-4570EBA4623D}" destId="{87414E11-5588-4CE9-AD5B-753B39BF26DA}" srcOrd="0" destOrd="0" presId="urn:microsoft.com/office/officeart/2005/8/layout/radial4"/>
    <dgm:cxn modelId="{885ECF2A-2C33-4176-B921-7251427DE856}" srcId="{1B64C49D-4C10-40F1-BA6F-C93A3DEE9FFE}" destId="{9B7F174D-007F-499E-9E0D-251FF183E209}" srcOrd="0" destOrd="0" parTransId="{FB3143C5-4A0A-4F56-90E3-9176C4BB755B}" sibTransId="{9D19A0AC-4979-4F1B-8217-F9AC27F54567}"/>
    <dgm:cxn modelId="{59AD9E95-BD76-453D-8FF7-90CA085A89DD}" type="presOf" srcId="{9B7F174D-007F-499E-9E0D-251FF183E209}" destId="{2D68911B-4317-413C-A146-44D89643A823}" srcOrd="0" destOrd="0" presId="urn:microsoft.com/office/officeart/2005/8/layout/radial4"/>
    <dgm:cxn modelId="{12D320AD-6238-4A85-AE48-BBA87BC82161}" type="presOf" srcId="{2A4B379F-07A7-436D-A4B7-C7A87AF780AB}" destId="{4DE156AB-B8D9-4FD7-A628-0224163A608D}" srcOrd="0" destOrd="0" presId="urn:microsoft.com/office/officeart/2005/8/layout/radial4"/>
    <dgm:cxn modelId="{E124BDDB-0587-4E28-8A53-033DD403FFF9}" type="presOf" srcId="{4994894B-ADA8-4B53-B505-6B01F58E9266}" destId="{FF4C4AEA-1414-4417-B017-51BA6B7EC663}" srcOrd="0" destOrd="0" presId="urn:microsoft.com/office/officeart/2005/8/layout/radial4"/>
    <dgm:cxn modelId="{48A6AC96-DAA6-4042-AC01-A477D02B756C}" srcId="{9B7F174D-007F-499E-9E0D-251FF183E209}" destId="{2A57CE85-91B3-41A9-91AB-7C410C245BCD}" srcOrd="0" destOrd="0" parTransId="{02FA7C45-A590-42E7-A99B-4570EBA4623D}" sibTransId="{1835021D-1FF3-45AB-A089-E5EEBC9A3B55}"/>
    <dgm:cxn modelId="{6BC56245-0703-43D4-A0EE-9DEA508CE65C}" srcId="{9B7F174D-007F-499E-9E0D-251FF183E209}" destId="{7376CE08-0135-4BD4-A3D4-BADC1A246800}" srcOrd="2" destOrd="0" parTransId="{2A4B379F-07A7-436D-A4B7-C7A87AF780AB}" sibTransId="{3948084F-2CC7-47AB-8C9C-2E0A031320A9}"/>
    <dgm:cxn modelId="{6C6245DA-3B30-4E6E-A246-4937E2237974}" srcId="{9B7F174D-007F-499E-9E0D-251FF183E209}" destId="{FDC84DE5-FD72-4E53-AA0F-9AAAA80603EB}" srcOrd="1" destOrd="0" parTransId="{4994894B-ADA8-4B53-B505-6B01F58E9266}" sibTransId="{7D323471-B2A6-4949-BBAA-B8EE47960A04}"/>
    <dgm:cxn modelId="{57E1D3CD-3FAA-4DF7-83DD-DEE59D90644A}" type="presOf" srcId="{1B64C49D-4C10-40F1-BA6F-C93A3DEE9FFE}" destId="{9B5DF284-98D7-489D-9303-90C40B42A597}" srcOrd="0" destOrd="0" presId="urn:microsoft.com/office/officeart/2005/8/layout/radial4"/>
    <dgm:cxn modelId="{7748521A-27E0-45B6-8D95-1D9D42D9BAF4}" type="presOf" srcId="{2A57CE85-91B3-41A9-91AB-7C410C245BCD}" destId="{40920DA9-F1DE-4E79-A461-C1F0580BD01E}" srcOrd="0" destOrd="0" presId="urn:microsoft.com/office/officeart/2005/8/layout/radial4"/>
    <dgm:cxn modelId="{94382B3D-44C0-4A12-A6D3-A0BDF2D67B81}" type="presParOf" srcId="{9B5DF284-98D7-489D-9303-90C40B42A597}" destId="{2D68911B-4317-413C-A146-44D89643A823}" srcOrd="0" destOrd="0" presId="urn:microsoft.com/office/officeart/2005/8/layout/radial4"/>
    <dgm:cxn modelId="{6683964F-C8DC-4FD5-A1AB-2B9A9C34BCD1}" type="presParOf" srcId="{9B5DF284-98D7-489D-9303-90C40B42A597}" destId="{87414E11-5588-4CE9-AD5B-753B39BF26DA}" srcOrd="1" destOrd="0" presId="urn:microsoft.com/office/officeart/2005/8/layout/radial4"/>
    <dgm:cxn modelId="{A91A4328-629F-45C1-A030-965BB7E933B1}" type="presParOf" srcId="{9B5DF284-98D7-489D-9303-90C40B42A597}" destId="{40920DA9-F1DE-4E79-A461-C1F0580BD01E}" srcOrd="2" destOrd="0" presId="urn:microsoft.com/office/officeart/2005/8/layout/radial4"/>
    <dgm:cxn modelId="{21632DEA-CBBE-4B94-94E0-20B6049C7BF8}" type="presParOf" srcId="{9B5DF284-98D7-489D-9303-90C40B42A597}" destId="{FF4C4AEA-1414-4417-B017-51BA6B7EC663}" srcOrd="3" destOrd="0" presId="urn:microsoft.com/office/officeart/2005/8/layout/radial4"/>
    <dgm:cxn modelId="{34B306C5-32EF-4EC6-BCAB-7766F6799912}" type="presParOf" srcId="{9B5DF284-98D7-489D-9303-90C40B42A597}" destId="{B8E7FB19-B7F8-4309-A014-10D01D3D2AD1}" srcOrd="4" destOrd="0" presId="urn:microsoft.com/office/officeart/2005/8/layout/radial4"/>
    <dgm:cxn modelId="{555E5E38-838B-431B-BFB7-372AEDAF9B1B}" type="presParOf" srcId="{9B5DF284-98D7-489D-9303-90C40B42A597}" destId="{4DE156AB-B8D9-4FD7-A628-0224163A608D}" srcOrd="5" destOrd="0" presId="urn:microsoft.com/office/officeart/2005/8/layout/radial4"/>
    <dgm:cxn modelId="{B8EA3787-B2C8-43F1-AC5E-E6D7D332AE9F}" type="presParOf" srcId="{9B5DF284-98D7-489D-9303-90C40B42A597}" destId="{4F8C73BD-9A3E-427D-9A88-0CE4B508BD5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5C4159-6D15-40A4-84FE-69A318115C59}">
      <dsp:nvSpPr>
        <dsp:cNvPr id="0" name=""/>
        <dsp:cNvSpPr/>
      </dsp:nvSpPr>
      <dsp:spPr>
        <a:xfrm>
          <a:off x="1016000" y="0"/>
          <a:ext cx="4064000" cy="4064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5781A-6FF4-40B7-AA05-138005F8F0ED}">
      <dsp:nvSpPr>
        <dsp:cNvPr id="0" name=""/>
        <dsp:cNvSpPr/>
      </dsp:nvSpPr>
      <dsp:spPr>
        <a:xfrm>
          <a:off x="128016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Important &amp; Urgent</a:t>
          </a:r>
          <a:endParaRPr lang="en-US" sz="1700" kern="1200" dirty="0"/>
        </a:p>
      </dsp:txBody>
      <dsp:txXfrm>
        <a:off x="1280160" y="264160"/>
        <a:ext cx="1625600" cy="1625600"/>
      </dsp:txXfrm>
    </dsp:sp>
    <dsp:sp modelId="{BDFCBB0C-B25F-4770-A0E0-D9EF35C9143E}">
      <dsp:nvSpPr>
        <dsp:cNvPr id="0" name=""/>
        <dsp:cNvSpPr/>
      </dsp:nvSpPr>
      <dsp:spPr>
        <a:xfrm>
          <a:off x="319024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Important &amp; Not-urgent</a:t>
          </a:r>
          <a:endParaRPr lang="en-US" sz="1700" kern="1200" dirty="0"/>
        </a:p>
      </dsp:txBody>
      <dsp:txXfrm>
        <a:off x="3190240" y="264160"/>
        <a:ext cx="1625600" cy="1625600"/>
      </dsp:txXfrm>
    </dsp:sp>
    <dsp:sp modelId="{0F0348AC-8322-4089-BADF-C850D0A15913}">
      <dsp:nvSpPr>
        <dsp:cNvPr id="0" name=""/>
        <dsp:cNvSpPr/>
      </dsp:nvSpPr>
      <dsp:spPr>
        <a:xfrm>
          <a:off x="128016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Unimportant &amp; Urgent</a:t>
          </a:r>
          <a:endParaRPr lang="en-US" sz="1700" kern="1200" dirty="0"/>
        </a:p>
      </dsp:txBody>
      <dsp:txXfrm>
        <a:off x="1280160" y="2174240"/>
        <a:ext cx="1625600" cy="1625600"/>
      </dsp:txXfrm>
    </dsp:sp>
    <dsp:sp modelId="{6A62DB2D-4601-4777-8CDB-B35CD03BACA5}">
      <dsp:nvSpPr>
        <dsp:cNvPr id="0" name=""/>
        <dsp:cNvSpPr/>
      </dsp:nvSpPr>
      <dsp:spPr>
        <a:xfrm>
          <a:off x="319024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Unimportant &amp; Not-urgent</a:t>
          </a:r>
          <a:endParaRPr lang="en-US" sz="1700" kern="1200" dirty="0"/>
        </a:p>
      </dsp:txBody>
      <dsp:txXfrm>
        <a:off x="3190240" y="2174240"/>
        <a:ext cx="1625600" cy="16256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68911B-4317-413C-A146-44D89643A823}">
      <dsp:nvSpPr>
        <dsp:cNvPr id="0" name=""/>
        <dsp:cNvSpPr/>
      </dsp:nvSpPr>
      <dsp:spPr>
        <a:xfrm>
          <a:off x="2155507" y="2277603"/>
          <a:ext cx="1784985" cy="17849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Big Idea</a:t>
          </a:r>
          <a:endParaRPr lang="en-US" sz="4600" kern="1200" dirty="0"/>
        </a:p>
      </dsp:txBody>
      <dsp:txXfrm>
        <a:off x="2155507" y="2277603"/>
        <a:ext cx="1784985" cy="1784985"/>
      </dsp:txXfrm>
    </dsp:sp>
    <dsp:sp modelId="{87414E11-5588-4CE9-AD5B-753B39BF26DA}">
      <dsp:nvSpPr>
        <dsp:cNvPr id="0" name=""/>
        <dsp:cNvSpPr/>
      </dsp:nvSpPr>
      <dsp:spPr>
        <a:xfrm rot="12900000">
          <a:off x="871449" y="1920360"/>
          <a:ext cx="1510013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20DA9-F1DE-4E79-A461-C1F0580BD01E}">
      <dsp:nvSpPr>
        <dsp:cNvPr id="0" name=""/>
        <dsp:cNvSpPr/>
      </dsp:nvSpPr>
      <dsp:spPr>
        <a:xfrm>
          <a:off x="160123" y="1063372"/>
          <a:ext cx="1695735" cy="13565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Open mind</a:t>
          </a:r>
        </a:p>
      </dsp:txBody>
      <dsp:txXfrm>
        <a:off x="160123" y="1063372"/>
        <a:ext cx="1695735" cy="1356588"/>
      </dsp:txXfrm>
    </dsp:sp>
    <dsp:sp modelId="{FF4C4AEA-1414-4417-B017-51BA6B7EC663}">
      <dsp:nvSpPr>
        <dsp:cNvPr id="0" name=""/>
        <dsp:cNvSpPr/>
      </dsp:nvSpPr>
      <dsp:spPr>
        <a:xfrm rot="16200000">
          <a:off x="2292993" y="1180352"/>
          <a:ext cx="1510013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E7FB19-B7F8-4309-A014-10D01D3D2AD1}">
      <dsp:nvSpPr>
        <dsp:cNvPr id="0" name=""/>
        <dsp:cNvSpPr/>
      </dsp:nvSpPr>
      <dsp:spPr>
        <a:xfrm>
          <a:off x="2200132" y="1411"/>
          <a:ext cx="1695735" cy="13565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Aim high</a:t>
          </a:r>
          <a:endParaRPr lang="en-US" sz="3200" kern="1200" dirty="0"/>
        </a:p>
      </dsp:txBody>
      <dsp:txXfrm>
        <a:off x="2200132" y="1411"/>
        <a:ext cx="1695735" cy="1356588"/>
      </dsp:txXfrm>
    </dsp:sp>
    <dsp:sp modelId="{4DE156AB-B8D9-4FD7-A628-0224163A608D}">
      <dsp:nvSpPr>
        <dsp:cNvPr id="0" name=""/>
        <dsp:cNvSpPr/>
      </dsp:nvSpPr>
      <dsp:spPr>
        <a:xfrm rot="19500000">
          <a:off x="3714536" y="1920360"/>
          <a:ext cx="1510013" cy="50872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8C73BD-9A3E-427D-9A88-0CE4B508BD53}">
      <dsp:nvSpPr>
        <dsp:cNvPr id="0" name=""/>
        <dsp:cNvSpPr/>
      </dsp:nvSpPr>
      <dsp:spPr>
        <a:xfrm>
          <a:off x="4240140" y="1063372"/>
          <a:ext cx="1695735" cy="13565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Work hard</a:t>
          </a:r>
          <a:endParaRPr lang="en-US" sz="3200" kern="1200" dirty="0"/>
        </a:p>
      </dsp:txBody>
      <dsp:txXfrm>
        <a:off x="4240140" y="1063372"/>
        <a:ext cx="1695735" cy="1356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FC3E9-930F-47F0-9638-5247B1534B9E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9F7FA-7151-41EB-A078-763CE4CC0A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41F82-9506-48D7-8EA6-AF5C9A5CE79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0CBA-1500-49EE-90BE-8DFED369E1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 may be tired</a:t>
            </a:r>
            <a:br>
              <a:rPr lang="en-US" dirty="0" smtClean="0"/>
            </a:br>
            <a:r>
              <a:rPr lang="en-US" dirty="0" smtClean="0"/>
              <a:t>You may have used up your originality in one field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A0CBA-1500-49EE-90BE-8DFED369E1F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5D882EA-99CD-4A01-BBC0-C18346606F7B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2A43EE-1C9C-4693-B50D-EA7FBA69CF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Xin Luna Dong</a:t>
            </a:r>
          </a:p>
          <a:p>
            <a:endParaRPr lang="en-US" dirty="0" smtClean="0"/>
          </a:p>
          <a:p>
            <a:r>
              <a:rPr lang="en-US" dirty="0" smtClean="0"/>
              <a:t>SIGMOD New Researcher Symposium</a:t>
            </a:r>
          </a:p>
          <a:p>
            <a:r>
              <a:rPr lang="en-US" dirty="0" smtClean="0"/>
              <a:t>Athens, Greece</a:t>
            </a:r>
          </a:p>
          <a:p>
            <a:r>
              <a:rPr lang="en-US" dirty="0" smtClean="0"/>
              <a:t>June, 2011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Developing and Realizing</a:t>
            </a:r>
            <a:br>
              <a:rPr lang="en-US" dirty="0" smtClean="0"/>
            </a:br>
            <a:r>
              <a:rPr lang="en-US" dirty="0" smtClean="0"/>
              <a:t>Your Big Idea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II. How to Find a Big Idea? (Cont’)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40080" y="1676400"/>
            <a:ext cx="8503920" cy="4797552"/>
          </a:xfrm>
        </p:spPr>
        <p:txBody>
          <a:bodyPr>
            <a:normAutofit/>
          </a:bodyPr>
          <a:lstStyle/>
          <a:p>
            <a:r>
              <a:rPr lang="en-US" dirty="0" smtClean="0"/>
              <a:t>Start thinking before you graduate</a:t>
            </a:r>
          </a:p>
          <a:p>
            <a:pPr lvl="1"/>
            <a:r>
              <a:rPr lang="en-US" dirty="0" smtClean="0"/>
              <a:t>Research statement is a good starting point</a:t>
            </a:r>
          </a:p>
          <a:p>
            <a:r>
              <a:rPr lang="en-US" dirty="0" smtClean="0"/>
              <a:t>Talk to others and ask for feedback</a:t>
            </a:r>
          </a:p>
          <a:p>
            <a:pPr lvl="1"/>
            <a:r>
              <a:rPr lang="en-US" dirty="0" smtClean="0"/>
              <a:t>Can you convince your colleagues, your spouse, your friends that your idea is great?</a:t>
            </a:r>
          </a:p>
          <a:p>
            <a:pPr lvl="1"/>
            <a:r>
              <a:rPr lang="en-US" dirty="0" smtClean="0"/>
              <a:t>Grant proposal helps shape the idea</a:t>
            </a:r>
          </a:p>
          <a:p>
            <a:pPr lvl="1"/>
            <a:r>
              <a:rPr lang="en-US" dirty="0" smtClean="0"/>
              <a:t>Submit to CIDR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700" dirty="0" smtClean="0">
                <a:solidFill>
                  <a:schemeClr val="tx1"/>
                </a:solidFill>
              </a:rPr>
              <a:t>Go for it only if you have some intuition for solutions</a:t>
            </a:r>
          </a:p>
          <a:p>
            <a:r>
              <a:rPr lang="en-US" dirty="0" smtClean="0"/>
              <a:t>Open door, open mind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200" dirty="0" smtClean="0">
                <a:solidFill>
                  <a:schemeClr val="tx2"/>
                </a:solidFill>
              </a:rPr>
              <a:t>Friday afternoons - great thoughts only  </a:t>
            </a:r>
            <a:r>
              <a:rPr lang="en-US" sz="2500" dirty="0" smtClean="0">
                <a:solidFill>
                  <a:schemeClr val="tx1"/>
                </a:solidFill>
              </a:rPr>
              <a:t/>
            </a:r>
            <a:br>
              <a:rPr lang="en-US" sz="2500" dirty="0" smtClean="0">
                <a:solidFill>
                  <a:schemeClr val="tx1"/>
                </a:solidFill>
              </a:rPr>
            </a:br>
            <a:r>
              <a:rPr lang="en-US" sz="2500" dirty="0" smtClean="0">
                <a:solidFill>
                  <a:schemeClr val="tx1"/>
                </a:solidFill>
              </a:rPr>
              <a:t>							</a:t>
            </a:r>
            <a:r>
              <a:rPr lang="en-US" sz="2200" dirty="0" smtClean="0">
                <a:solidFill>
                  <a:schemeClr val="tx2"/>
                </a:solidFill>
              </a:rPr>
              <a:t>--Hamming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III. How to Realize Your Big Idea?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5867400"/>
            <a:ext cx="8503920" cy="381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Allocate some time for the big idea every day; E.g., every morning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651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304800" y="2692400"/>
            <a:ext cx="2362200" cy="2286000"/>
            <a:chOff x="304800" y="2692400"/>
            <a:chExt cx="2362200" cy="2286000"/>
          </a:xfrm>
        </p:grpSpPr>
        <p:sp>
          <p:nvSpPr>
            <p:cNvPr id="5" name="Left Brace 4"/>
            <p:cNvSpPr/>
            <p:nvPr/>
          </p:nvSpPr>
          <p:spPr>
            <a:xfrm>
              <a:off x="2286000" y="2692400"/>
              <a:ext cx="381000" cy="2286000"/>
            </a:xfrm>
            <a:prstGeom prst="leftBrace">
              <a:avLst>
                <a:gd name="adj1" fmla="val 46631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" name="Rounded Rectangular Callout 5"/>
            <p:cNvSpPr/>
            <p:nvPr/>
          </p:nvSpPr>
          <p:spPr>
            <a:xfrm>
              <a:off x="304800" y="2844800"/>
              <a:ext cx="1752600" cy="838200"/>
            </a:xfrm>
            <a:prstGeom prst="wedgeRoundRectCallout">
              <a:avLst>
                <a:gd name="adj1" fmla="val 67974"/>
                <a:gd name="adj2" fmla="val 71784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You tend to spend your time here</a:t>
              </a:r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429000" y="914400"/>
            <a:ext cx="4724400" cy="1016000"/>
            <a:chOff x="3429000" y="914400"/>
            <a:chExt cx="4724400" cy="1016000"/>
          </a:xfrm>
        </p:grpSpPr>
        <p:sp>
          <p:nvSpPr>
            <p:cNvPr id="7" name="Left Brace 6"/>
            <p:cNvSpPr/>
            <p:nvPr/>
          </p:nvSpPr>
          <p:spPr>
            <a:xfrm rot="5400000">
              <a:off x="4381500" y="596900"/>
              <a:ext cx="381000" cy="2286000"/>
            </a:xfrm>
            <a:prstGeom prst="leftBrace">
              <a:avLst>
                <a:gd name="adj1" fmla="val 46631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" name="Rounded Rectangular Callout 7"/>
            <p:cNvSpPr/>
            <p:nvPr/>
          </p:nvSpPr>
          <p:spPr>
            <a:xfrm>
              <a:off x="6400800" y="914400"/>
              <a:ext cx="1752600" cy="838200"/>
            </a:xfrm>
            <a:prstGeom prst="wedgeRoundRectCallout">
              <a:avLst>
                <a:gd name="adj1" fmla="val -149047"/>
                <a:gd name="adj2" fmla="val 33486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CCFF99"/>
                  </a:solidFill>
                </a:rPr>
                <a:t>But you should spend your life here</a:t>
              </a:r>
              <a:endParaRPr lang="en-US" dirty="0">
                <a:solidFill>
                  <a:srgbClr val="CCFF99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III. How to Realize Your Big Idea?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 your own hands dirty</a:t>
            </a:r>
          </a:p>
          <a:p>
            <a:pPr lvl="1"/>
            <a:r>
              <a:rPr lang="en-US" dirty="0" smtClean="0"/>
              <a:t>You are trained 5+ years to do your research; don’t stop and give all tasks to your students after you graduate</a:t>
            </a:r>
          </a:p>
          <a:p>
            <a:pPr lvl="1"/>
            <a:r>
              <a:rPr lang="en-US" dirty="0" smtClean="0"/>
              <a:t>Playing with data, analyzing experimental results help you gain intuitions/inspirations</a:t>
            </a:r>
          </a:p>
          <a:p>
            <a:r>
              <a:rPr lang="en-US" dirty="0" smtClean="0"/>
              <a:t>But meanwhile, collaborate widely</a:t>
            </a:r>
          </a:p>
          <a:p>
            <a:pPr lvl="1"/>
            <a:r>
              <a:rPr lang="en-US" dirty="0" smtClean="0"/>
              <a:t>A lot of inspirations and good questions from colleagues</a:t>
            </a:r>
          </a:p>
          <a:p>
            <a:pPr lvl="1"/>
            <a:r>
              <a:rPr lang="en-US" dirty="0" smtClean="0"/>
              <a:t>Discussions bump up ideas</a:t>
            </a:r>
          </a:p>
          <a:p>
            <a:pPr lvl="1"/>
            <a:r>
              <a:rPr lang="en-US" dirty="0" smtClean="0"/>
              <a:t>Certainly, students help you do a lot of work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IV. When to Stop for the Next Big Idea?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3200" dirty="0" smtClean="0">
                <a:solidFill>
                  <a:schemeClr val="tx1"/>
                </a:solidFill>
              </a:rPr>
              <a:t>What’s your end goal and have you reached it?</a:t>
            </a:r>
          </a:p>
          <a:p>
            <a:pPr lvl="1"/>
            <a:r>
              <a:rPr lang="en-US" sz="2800" dirty="0" smtClean="0"/>
              <a:t>You possibly cannot have a big idea every year </a:t>
            </a:r>
          </a:p>
          <a:p>
            <a:r>
              <a:rPr lang="en-US" sz="3200" dirty="0" smtClean="0"/>
              <a:t>Go beyond low-hanging fruits</a:t>
            </a:r>
          </a:p>
          <a:p>
            <a:pPr lvl="1"/>
            <a:r>
              <a:rPr lang="en-US" sz="2800" dirty="0" smtClean="0"/>
              <a:t>Have several sub-topics in mind from the beginning</a:t>
            </a:r>
          </a:p>
          <a:p>
            <a:pPr lvl="1"/>
            <a:r>
              <a:rPr lang="en-US" sz="2800" dirty="0" smtClean="0"/>
              <a:t>What have you learned from results you’ve got? Where can you improve?</a:t>
            </a:r>
          </a:p>
          <a:p>
            <a:pPr lvl="1"/>
            <a:r>
              <a:rPr lang="en-US" sz="2800" dirty="0" smtClean="0"/>
              <a:t>Deepen your understanding; sharpen your thought</a:t>
            </a:r>
          </a:p>
          <a:p>
            <a:pPr lvl="1"/>
            <a:r>
              <a:rPr lang="en-US" sz="2800" dirty="0" smtClean="0"/>
              <a:t>Keep the curiosity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/>
              <a:t>The Solomon Project in Brief (2007)</a:t>
            </a:r>
            <a:endParaRPr lang="en-US" sz="3200" b="1" dirty="0"/>
          </a:p>
        </p:txBody>
      </p:sp>
      <p:sp>
        <p:nvSpPr>
          <p:cNvPr id="6" name="Rettangolo 5"/>
          <p:cNvSpPr/>
          <p:nvPr/>
        </p:nvSpPr>
        <p:spPr>
          <a:xfrm>
            <a:off x="304800" y="1828800"/>
            <a:ext cx="2857520" cy="12895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04800" y="4114407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9" name="Connettore 2 8"/>
          <p:cNvCxnSpPr/>
          <p:nvPr/>
        </p:nvCxnSpPr>
        <p:spPr>
          <a:xfrm>
            <a:off x="3143240" y="21336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714744" y="1988403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</p:txBody>
      </p:sp>
      <p:sp>
        <p:nvSpPr>
          <p:cNvPr id="65" name="Freccia in giù 64"/>
          <p:cNvSpPr/>
          <p:nvPr/>
        </p:nvSpPr>
        <p:spPr>
          <a:xfrm>
            <a:off x="1428728" y="3048000"/>
            <a:ext cx="642942" cy="1153573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ttangolo 68"/>
          <p:cNvSpPr/>
          <p:nvPr/>
        </p:nvSpPr>
        <p:spPr>
          <a:xfrm>
            <a:off x="6705600" y="4648200"/>
            <a:ext cx="2214546" cy="200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66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32" name="Connettore 2 8"/>
          <p:cNvCxnSpPr/>
          <p:nvPr/>
        </p:nvCxnSpPr>
        <p:spPr>
          <a:xfrm>
            <a:off x="3172108" y="4798619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9"/>
          <p:cNvSpPr txBox="1"/>
          <p:nvPr/>
        </p:nvSpPr>
        <p:spPr>
          <a:xfrm>
            <a:off x="3733800" y="4645223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</p:txBody>
      </p:sp>
      <p:pic>
        <p:nvPicPr>
          <p:cNvPr id="39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563308" cy="761226"/>
          </a:xfrm>
          <a:prstGeom prst="rect">
            <a:avLst/>
          </a:prstGeom>
          <a:noFill/>
        </p:spPr>
      </p:pic>
      <p:cxnSp>
        <p:nvCxnSpPr>
          <p:cNvPr id="26" name="Connettore 2 10"/>
          <p:cNvCxnSpPr/>
          <p:nvPr/>
        </p:nvCxnSpPr>
        <p:spPr>
          <a:xfrm>
            <a:off x="3143240" y="266541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11"/>
          <p:cNvSpPr txBox="1"/>
          <p:nvPr/>
        </p:nvSpPr>
        <p:spPr>
          <a:xfrm>
            <a:off x="3714744" y="2511623"/>
            <a:ext cx="2000256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/>
              <a:t>The Solomon Project in Brief (2008)</a:t>
            </a:r>
            <a:endParaRPr lang="en-US" sz="3200" b="1" dirty="0"/>
          </a:p>
        </p:txBody>
      </p:sp>
      <p:sp>
        <p:nvSpPr>
          <p:cNvPr id="6" name="Rettangolo 5"/>
          <p:cNvSpPr/>
          <p:nvPr/>
        </p:nvSpPr>
        <p:spPr>
          <a:xfrm>
            <a:off x="304800" y="1828800"/>
            <a:ext cx="2857520" cy="12895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04800" y="4114407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9" name="Connettore 2 8"/>
          <p:cNvCxnSpPr/>
          <p:nvPr/>
        </p:nvCxnSpPr>
        <p:spPr>
          <a:xfrm>
            <a:off x="3143240" y="205581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714744" y="1762780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</p:txBody>
      </p:sp>
      <p:cxnSp>
        <p:nvCxnSpPr>
          <p:cNvPr id="11" name="Connettore 2 10"/>
          <p:cNvCxnSpPr/>
          <p:nvPr/>
        </p:nvCxnSpPr>
        <p:spPr>
          <a:xfrm>
            <a:off x="3143240" y="2439789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714744" y="2286000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</p:txBody>
      </p:sp>
      <p:sp>
        <p:nvSpPr>
          <p:cNvPr id="62" name="CasellaDiTesto 61"/>
          <p:cNvSpPr txBox="1"/>
          <p:nvPr/>
        </p:nvSpPr>
        <p:spPr>
          <a:xfrm>
            <a:off x="3733800" y="4836879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Record Linkage</a:t>
            </a:r>
            <a:endParaRPr lang="en-US" sz="1400" b="1" dirty="0"/>
          </a:p>
        </p:txBody>
      </p:sp>
      <p:sp>
        <p:nvSpPr>
          <p:cNvPr id="63" name="CasellaDiTesto 62"/>
          <p:cNvSpPr txBox="1"/>
          <p:nvPr/>
        </p:nvSpPr>
        <p:spPr>
          <a:xfrm>
            <a:off x="3733800" y="4391892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Query answering </a:t>
            </a:r>
          </a:p>
        </p:txBody>
      </p:sp>
      <p:sp>
        <p:nvSpPr>
          <p:cNvPr id="64" name="CasellaDiTesto 63"/>
          <p:cNvSpPr txBox="1"/>
          <p:nvPr/>
        </p:nvSpPr>
        <p:spPr>
          <a:xfrm>
            <a:off x="3733800" y="5267980"/>
            <a:ext cx="19812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Source Recommendation</a:t>
            </a:r>
            <a:endParaRPr lang="en-US" sz="1400" b="1" dirty="0"/>
          </a:p>
        </p:txBody>
      </p:sp>
      <p:sp>
        <p:nvSpPr>
          <p:cNvPr id="65" name="Freccia in giù 64"/>
          <p:cNvSpPr/>
          <p:nvPr/>
        </p:nvSpPr>
        <p:spPr>
          <a:xfrm>
            <a:off x="1428728" y="3048000"/>
            <a:ext cx="642942" cy="1153573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ttangolo 68"/>
          <p:cNvSpPr/>
          <p:nvPr/>
        </p:nvSpPr>
        <p:spPr>
          <a:xfrm>
            <a:off x="6705600" y="4648200"/>
            <a:ext cx="2214546" cy="200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66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32" name="Connettore 2 8"/>
          <p:cNvCxnSpPr/>
          <p:nvPr/>
        </p:nvCxnSpPr>
        <p:spPr>
          <a:xfrm>
            <a:off x="3172108" y="4189019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8"/>
          <p:cNvCxnSpPr/>
          <p:nvPr/>
        </p:nvCxnSpPr>
        <p:spPr>
          <a:xfrm>
            <a:off x="3172108" y="4570019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8"/>
          <p:cNvCxnSpPr/>
          <p:nvPr/>
        </p:nvCxnSpPr>
        <p:spPr>
          <a:xfrm>
            <a:off x="3172108" y="496318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8"/>
          <p:cNvCxnSpPr/>
          <p:nvPr/>
        </p:nvCxnSpPr>
        <p:spPr>
          <a:xfrm>
            <a:off x="3172108" y="5333607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9"/>
          <p:cNvSpPr txBox="1"/>
          <p:nvPr/>
        </p:nvSpPr>
        <p:spPr>
          <a:xfrm>
            <a:off x="3733800" y="3962400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</p:txBody>
      </p:sp>
      <p:pic>
        <p:nvPicPr>
          <p:cNvPr id="39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563308" cy="761226"/>
          </a:xfrm>
          <a:prstGeom prst="rect">
            <a:avLst/>
          </a:prstGeom>
          <a:noFill/>
        </p:spPr>
      </p:pic>
      <p:sp>
        <p:nvSpPr>
          <p:cNvPr id="24" name="CasellaDiTesto 63"/>
          <p:cNvSpPr txBox="1"/>
          <p:nvPr/>
        </p:nvSpPr>
        <p:spPr>
          <a:xfrm>
            <a:off x="3733800" y="2788715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Opinion influence</a:t>
            </a:r>
          </a:p>
        </p:txBody>
      </p:sp>
      <p:cxnSp>
        <p:nvCxnSpPr>
          <p:cNvPr id="25" name="Connettore 2 10"/>
          <p:cNvCxnSpPr/>
          <p:nvPr/>
        </p:nvCxnSpPr>
        <p:spPr>
          <a:xfrm>
            <a:off x="3144984" y="2941115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The Solomon Project in Brief (2009)</a:t>
            </a:r>
            <a:endParaRPr lang="en-US" b="1" dirty="0"/>
          </a:p>
        </p:txBody>
      </p:sp>
      <p:sp>
        <p:nvSpPr>
          <p:cNvPr id="6" name="Rettangolo 5"/>
          <p:cNvSpPr/>
          <p:nvPr/>
        </p:nvSpPr>
        <p:spPr>
          <a:xfrm>
            <a:off x="304800" y="1828801"/>
            <a:ext cx="2857520" cy="106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04800" y="3456515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9" name="Connettore 2 8"/>
          <p:cNvCxnSpPr/>
          <p:nvPr/>
        </p:nvCxnSpPr>
        <p:spPr>
          <a:xfrm>
            <a:off x="3143240" y="1905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714744" y="153418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11" name="Connettore 2 10"/>
          <p:cNvCxnSpPr/>
          <p:nvPr/>
        </p:nvCxnSpPr>
        <p:spPr>
          <a:xfrm>
            <a:off x="3151908" y="2392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714744" y="2133600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  <a:p>
            <a:r>
              <a:rPr lang="en-US" sz="1200" dirty="0" smtClean="0"/>
              <a:t>[VLDB 2009b]</a:t>
            </a:r>
          </a:p>
        </p:txBody>
      </p:sp>
      <p:sp>
        <p:nvSpPr>
          <p:cNvPr id="62" name="CasellaDiTesto 61"/>
          <p:cNvSpPr txBox="1"/>
          <p:nvPr/>
        </p:nvSpPr>
        <p:spPr>
          <a:xfrm>
            <a:off x="3733800" y="4191001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Record Linkage</a:t>
            </a:r>
          </a:p>
        </p:txBody>
      </p:sp>
      <p:sp>
        <p:nvSpPr>
          <p:cNvPr id="63" name="CasellaDiTesto 62"/>
          <p:cNvSpPr txBox="1"/>
          <p:nvPr/>
        </p:nvSpPr>
        <p:spPr>
          <a:xfrm>
            <a:off x="3733800" y="3730823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Query answering</a:t>
            </a:r>
          </a:p>
        </p:txBody>
      </p:sp>
      <p:sp>
        <p:nvSpPr>
          <p:cNvPr id="64" name="CasellaDiTesto 63"/>
          <p:cNvSpPr txBox="1"/>
          <p:nvPr/>
        </p:nvSpPr>
        <p:spPr>
          <a:xfrm>
            <a:off x="3733800" y="4724401"/>
            <a:ext cx="19812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Source Recommendation</a:t>
            </a:r>
          </a:p>
        </p:txBody>
      </p:sp>
      <p:sp>
        <p:nvSpPr>
          <p:cNvPr id="65" name="Freccia in giù 64"/>
          <p:cNvSpPr/>
          <p:nvPr/>
        </p:nvSpPr>
        <p:spPr>
          <a:xfrm>
            <a:off x="1428728" y="2895600"/>
            <a:ext cx="642942" cy="609601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ttangolo 68"/>
          <p:cNvSpPr/>
          <p:nvPr/>
        </p:nvSpPr>
        <p:spPr>
          <a:xfrm>
            <a:off x="6705600" y="4648200"/>
            <a:ext cx="2214546" cy="198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66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32" name="Connettore 2 8"/>
          <p:cNvCxnSpPr/>
          <p:nvPr/>
        </p:nvCxnSpPr>
        <p:spPr>
          <a:xfrm>
            <a:off x="3172108" y="3503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8"/>
          <p:cNvCxnSpPr/>
          <p:nvPr/>
        </p:nvCxnSpPr>
        <p:spPr>
          <a:xfrm>
            <a:off x="3172108" y="3884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8"/>
          <p:cNvCxnSpPr/>
          <p:nvPr/>
        </p:nvCxnSpPr>
        <p:spPr>
          <a:xfrm>
            <a:off x="3172108" y="4277381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8"/>
          <p:cNvCxnSpPr/>
          <p:nvPr/>
        </p:nvCxnSpPr>
        <p:spPr>
          <a:xfrm>
            <a:off x="3172108" y="4647808"/>
            <a:ext cx="561692" cy="152793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9"/>
          <p:cNvSpPr txBox="1"/>
          <p:nvPr/>
        </p:nvSpPr>
        <p:spPr>
          <a:xfrm>
            <a:off x="3714744" y="3067417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pic>
        <p:nvPicPr>
          <p:cNvPr id="39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563308" cy="761226"/>
          </a:xfrm>
          <a:prstGeom prst="rect">
            <a:avLst/>
          </a:prstGeom>
          <a:noFill/>
        </p:spPr>
      </p:pic>
      <p:cxnSp>
        <p:nvCxnSpPr>
          <p:cNvPr id="23" name="Connettore 2 8"/>
          <p:cNvCxnSpPr/>
          <p:nvPr/>
        </p:nvCxnSpPr>
        <p:spPr>
          <a:xfrm>
            <a:off x="5753096" y="204563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9"/>
          <p:cNvSpPr txBox="1"/>
          <p:nvPr/>
        </p:nvSpPr>
        <p:spPr>
          <a:xfrm>
            <a:off x="6324600" y="1902023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Global detection</a:t>
            </a:r>
          </a:p>
        </p:txBody>
      </p:sp>
      <p:sp>
        <p:nvSpPr>
          <p:cNvPr id="26" name="Parentesi graffa chiusa 15"/>
          <p:cNvSpPr/>
          <p:nvPr/>
        </p:nvSpPr>
        <p:spPr>
          <a:xfrm>
            <a:off x="5715000" y="3429001"/>
            <a:ext cx="609600" cy="685800"/>
          </a:xfrm>
          <a:prstGeom prst="rightBrace">
            <a:avLst>
              <a:gd name="adj1" fmla="val 8333"/>
              <a:gd name="adj2" fmla="val 5003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asellaDiTesto 16"/>
          <p:cNvSpPr txBox="1"/>
          <p:nvPr/>
        </p:nvSpPr>
        <p:spPr>
          <a:xfrm>
            <a:off x="6324600" y="3654623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Online fusion</a:t>
            </a:r>
            <a:endParaRPr lang="en-US" sz="1400" b="1" dirty="0"/>
          </a:p>
        </p:txBody>
      </p:sp>
      <p:sp>
        <p:nvSpPr>
          <p:cNvPr id="37" name="Rettangolo 6"/>
          <p:cNvSpPr/>
          <p:nvPr/>
        </p:nvSpPr>
        <p:spPr>
          <a:xfrm>
            <a:off x="304800" y="5361515"/>
            <a:ext cx="2857520" cy="11916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Explanation &amp;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Visualization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8" name="Freccia in giù 64"/>
          <p:cNvSpPr/>
          <p:nvPr/>
        </p:nvSpPr>
        <p:spPr>
          <a:xfrm>
            <a:off x="1428728" y="4724400"/>
            <a:ext cx="642942" cy="685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asellaDiTesto 63"/>
          <p:cNvSpPr txBox="1"/>
          <p:nvPr/>
        </p:nvSpPr>
        <p:spPr>
          <a:xfrm>
            <a:off x="3733800" y="6324601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User feedback</a:t>
            </a:r>
          </a:p>
        </p:txBody>
      </p:sp>
      <p:sp>
        <p:nvSpPr>
          <p:cNvPr id="41" name="CasellaDiTesto 63"/>
          <p:cNvSpPr txBox="1"/>
          <p:nvPr/>
        </p:nvSpPr>
        <p:spPr>
          <a:xfrm>
            <a:off x="3733800" y="5903679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Explanation</a:t>
            </a:r>
          </a:p>
        </p:txBody>
      </p:sp>
      <p:sp>
        <p:nvSpPr>
          <p:cNvPr id="42" name="CasellaDiTesto 11"/>
          <p:cNvSpPr txBox="1"/>
          <p:nvPr/>
        </p:nvSpPr>
        <p:spPr>
          <a:xfrm>
            <a:off x="3733800" y="5483423"/>
            <a:ext cx="2000256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Visualization</a:t>
            </a:r>
          </a:p>
        </p:txBody>
      </p:sp>
      <p:sp>
        <p:nvSpPr>
          <p:cNvPr id="43" name="CasellaDiTesto 63"/>
          <p:cNvSpPr txBox="1"/>
          <p:nvPr/>
        </p:nvSpPr>
        <p:spPr>
          <a:xfrm>
            <a:off x="3733800" y="2667000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Opinion influence</a:t>
            </a:r>
          </a:p>
        </p:txBody>
      </p:sp>
      <p:cxnSp>
        <p:nvCxnSpPr>
          <p:cNvPr id="44" name="Connettore 2 10"/>
          <p:cNvCxnSpPr/>
          <p:nvPr/>
        </p:nvCxnSpPr>
        <p:spPr>
          <a:xfrm>
            <a:off x="3144984" y="28194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8"/>
          <p:cNvCxnSpPr/>
          <p:nvPr/>
        </p:nvCxnSpPr>
        <p:spPr>
          <a:xfrm>
            <a:off x="3163456" y="562032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8"/>
          <p:cNvCxnSpPr/>
          <p:nvPr/>
        </p:nvCxnSpPr>
        <p:spPr>
          <a:xfrm>
            <a:off x="3162296" y="6096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8"/>
          <p:cNvCxnSpPr/>
          <p:nvPr/>
        </p:nvCxnSpPr>
        <p:spPr>
          <a:xfrm>
            <a:off x="3162296" y="647468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The Solomon Project in Brief (2010)</a:t>
            </a:r>
            <a:endParaRPr lang="en-US" b="1" dirty="0"/>
          </a:p>
        </p:txBody>
      </p:sp>
      <p:sp>
        <p:nvSpPr>
          <p:cNvPr id="6" name="Rettangolo 5"/>
          <p:cNvSpPr/>
          <p:nvPr/>
        </p:nvSpPr>
        <p:spPr>
          <a:xfrm>
            <a:off x="304800" y="1828801"/>
            <a:ext cx="2857520" cy="106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04800" y="3456515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9" name="Connettore 2 8"/>
          <p:cNvCxnSpPr/>
          <p:nvPr/>
        </p:nvCxnSpPr>
        <p:spPr>
          <a:xfrm>
            <a:off x="3143240" y="1905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714744" y="153418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11" name="Connettore 2 10"/>
          <p:cNvCxnSpPr/>
          <p:nvPr/>
        </p:nvCxnSpPr>
        <p:spPr>
          <a:xfrm>
            <a:off x="3151908" y="2392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714744" y="2133600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  <a:p>
            <a:r>
              <a:rPr lang="en-US" sz="1200" dirty="0" smtClean="0"/>
              <a:t>[VLDB 2009b]</a:t>
            </a:r>
          </a:p>
        </p:txBody>
      </p:sp>
      <p:sp>
        <p:nvSpPr>
          <p:cNvPr id="62" name="CasellaDiTesto 61"/>
          <p:cNvSpPr txBox="1"/>
          <p:nvPr/>
        </p:nvSpPr>
        <p:spPr>
          <a:xfrm>
            <a:off x="3733800" y="4191001"/>
            <a:ext cx="1981200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Record Linkage</a:t>
            </a:r>
          </a:p>
          <a:p>
            <a:r>
              <a:rPr lang="en-US" sz="1200" dirty="0" smtClean="0"/>
              <a:t>[VLDB 2010b]</a:t>
            </a:r>
          </a:p>
        </p:txBody>
      </p:sp>
      <p:sp>
        <p:nvSpPr>
          <p:cNvPr id="63" name="CasellaDiTesto 62"/>
          <p:cNvSpPr txBox="1"/>
          <p:nvPr/>
        </p:nvSpPr>
        <p:spPr>
          <a:xfrm>
            <a:off x="3733800" y="3730823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Query answering</a:t>
            </a:r>
          </a:p>
        </p:txBody>
      </p:sp>
      <p:sp>
        <p:nvSpPr>
          <p:cNvPr id="64" name="CasellaDiTesto 63"/>
          <p:cNvSpPr txBox="1"/>
          <p:nvPr/>
        </p:nvSpPr>
        <p:spPr>
          <a:xfrm>
            <a:off x="3733800" y="4724401"/>
            <a:ext cx="1981200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Source Recommendation</a:t>
            </a:r>
          </a:p>
        </p:txBody>
      </p:sp>
      <p:sp>
        <p:nvSpPr>
          <p:cNvPr id="65" name="Freccia in giù 64"/>
          <p:cNvSpPr/>
          <p:nvPr/>
        </p:nvSpPr>
        <p:spPr>
          <a:xfrm>
            <a:off x="1428728" y="2895600"/>
            <a:ext cx="642942" cy="609601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ttangolo 68"/>
          <p:cNvSpPr/>
          <p:nvPr/>
        </p:nvSpPr>
        <p:spPr>
          <a:xfrm>
            <a:off x="6705600" y="4648200"/>
            <a:ext cx="2214546" cy="198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66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32" name="Connettore 2 8"/>
          <p:cNvCxnSpPr/>
          <p:nvPr/>
        </p:nvCxnSpPr>
        <p:spPr>
          <a:xfrm>
            <a:off x="3172108" y="3503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8"/>
          <p:cNvCxnSpPr/>
          <p:nvPr/>
        </p:nvCxnSpPr>
        <p:spPr>
          <a:xfrm>
            <a:off x="3172108" y="3884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8"/>
          <p:cNvCxnSpPr/>
          <p:nvPr/>
        </p:nvCxnSpPr>
        <p:spPr>
          <a:xfrm>
            <a:off x="3172108" y="4277381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8"/>
          <p:cNvCxnSpPr/>
          <p:nvPr/>
        </p:nvCxnSpPr>
        <p:spPr>
          <a:xfrm>
            <a:off x="3172108" y="4647808"/>
            <a:ext cx="561692" cy="152793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9"/>
          <p:cNvSpPr txBox="1"/>
          <p:nvPr/>
        </p:nvSpPr>
        <p:spPr>
          <a:xfrm>
            <a:off x="3714744" y="3067417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pic>
        <p:nvPicPr>
          <p:cNvPr id="39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563308" cy="761226"/>
          </a:xfrm>
          <a:prstGeom prst="rect">
            <a:avLst/>
          </a:prstGeom>
          <a:noFill/>
        </p:spPr>
      </p:pic>
      <p:cxnSp>
        <p:nvCxnSpPr>
          <p:cNvPr id="23" name="Connettore 2 8"/>
          <p:cNvCxnSpPr/>
          <p:nvPr/>
        </p:nvCxnSpPr>
        <p:spPr>
          <a:xfrm>
            <a:off x="5753096" y="204563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9"/>
          <p:cNvSpPr txBox="1"/>
          <p:nvPr/>
        </p:nvSpPr>
        <p:spPr>
          <a:xfrm>
            <a:off x="6324600" y="175260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Global detection</a:t>
            </a:r>
          </a:p>
          <a:p>
            <a:r>
              <a:rPr lang="en-US" sz="1200" dirty="0" smtClean="0"/>
              <a:t>[VLDB 2010a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26" name="Parentesi graffa chiusa 15"/>
          <p:cNvSpPr/>
          <p:nvPr/>
        </p:nvSpPr>
        <p:spPr>
          <a:xfrm>
            <a:off x="5715000" y="3429001"/>
            <a:ext cx="609600" cy="685800"/>
          </a:xfrm>
          <a:prstGeom prst="rightBrace">
            <a:avLst>
              <a:gd name="adj1" fmla="val 8333"/>
              <a:gd name="adj2" fmla="val 5003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asellaDiTesto 16"/>
          <p:cNvSpPr txBox="1"/>
          <p:nvPr/>
        </p:nvSpPr>
        <p:spPr>
          <a:xfrm>
            <a:off x="6324600" y="3654623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Online fusion</a:t>
            </a:r>
            <a:endParaRPr lang="en-US" sz="1400" b="1" dirty="0"/>
          </a:p>
        </p:txBody>
      </p:sp>
      <p:sp>
        <p:nvSpPr>
          <p:cNvPr id="37" name="Rettangolo 6"/>
          <p:cNvSpPr/>
          <p:nvPr/>
        </p:nvSpPr>
        <p:spPr>
          <a:xfrm>
            <a:off x="304800" y="5361515"/>
            <a:ext cx="2857520" cy="11916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Explanation &amp;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Visualization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8" name="Freccia in giù 64"/>
          <p:cNvSpPr/>
          <p:nvPr/>
        </p:nvSpPr>
        <p:spPr>
          <a:xfrm>
            <a:off x="1428728" y="4724400"/>
            <a:ext cx="642942" cy="685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asellaDiTesto 63"/>
          <p:cNvSpPr txBox="1"/>
          <p:nvPr/>
        </p:nvSpPr>
        <p:spPr>
          <a:xfrm>
            <a:off x="3733800" y="6324601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User feedback</a:t>
            </a:r>
          </a:p>
        </p:txBody>
      </p:sp>
      <p:sp>
        <p:nvSpPr>
          <p:cNvPr id="41" name="CasellaDiTesto 63"/>
          <p:cNvSpPr txBox="1"/>
          <p:nvPr/>
        </p:nvSpPr>
        <p:spPr>
          <a:xfrm>
            <a:off x="3733800" y="5940624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Explanation</a:t>
            </a:r>
          </a:p>
        </p:txBody>
      </p:sp>
      <p:sp>
        <p:nvSpPr>
          <p:cNvPr id="42" name="CasellaDiTesto 11"/>
          <p:cNvSpPr txBox="1"/>
          <p:nvPr/>
        </p:nvSpPr>
        <p:spPr>
          <a:xfrm>
            <a:off x="3733800" y="5334001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Visualization</a:t>
            </a:r>
          </a:p>
          <a:p>
            <a:r>
              <a:rPr lang="en-US" sz="1200" dirty="0" smtClean="0"/>
              <a:t>[VLDB 2010 demo]</a:t>
            </a:r>
          </a:p>
        </p:txBody>
      </p:sp>
      <p:sp>
        <p:nvSpPr>
          <p:cNvPr id="43" name="CasellaDiTesto 63"/>
          <p:cNvSpPr txBox="1"/>
          <p:nvPr/>
        </p:nvSpPr>
        <p:spPr>
          <a:xfrm>
            <a:off x="3733800" y="2667000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Opinion influence</a:t>
            </a:r>
          </a:p>
        </p:txBody>
      </p:sp>
      <p:cxnSp>
        <p:nvCxnSpPr>
          <p:cNvPr id="44" name="Connettore 2 10"/>
          <p:cNvCxnSpPr/>
          <p:nvPr/>
        </p:nvCxnSpPr>
        <p:spPr>
          <a:xfrm>
            <a:off x="3144984" y="28194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8"/>
          <p:cNvCxnSpPr/>
          <p:nvPr/>
        </p:nvCxnSpPr>
        <p:spPr>
          <a:xfrm>
            <a:off x="3163456" y="562032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8"/>
          <p:cNvCxnSpPr/>
          <p:nvPr/>
        </p:nvCxnSpPr>
        <p:spPr>
          <a:xfrm>
            <a:off x="3162296" y="6096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8"/>
          <p:cNvCxnSpPr/>
          <p:nvPr/>
        </p:nvCxnSpPr>
        <p:spPr>
          <a:xfrm>
            <a:off x="3162296" y="647468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" descr="http://www.petersommer.com/galleryimages/alexander/Alexander-Sarcophagus-Detai.jpg"/>
          <p:cNvPicPr>
            <a:picLocks noChangeAspect="1" noChangeArrowheads="1"/>
          </p:cNvPicPr>
          <p:nvPr/>
        </p:nvPicPr>
        <p:blipFill>
          <a:blip r:embed="rId3" cstate="print"/>
          <a:srcRect l="1782" r="13017" b="43307"/>
          <a:stretch>
            <a:fillRect/>
          </a:stretch>
        </p:blipFill>
        <p:spPr bwMode="auto">
          <a:xfrm>
            <a:off x="5562600" y="4675908"/>
            <a:ext cx="609600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The Solomon Project in Brief (2011)</a:t>
            </a:r>
            <a:endParaRPr lang="en-US" b="1" dirty="0"/>
          </a:p>
        </p:txBody>
      </p:sp>
      <p:sp>
        <p:nvSpPr>
          <p:cNvPr id="6" name="Rettangolo 5"/>
          <p:cNvSpPr/>
          <p:nvPr/>
        </p:nvSpPr>
        <p:spPr>
          <a:xfrm>
            <a:off x="304800" y="1828801"/>
            <a:ext cx="2857520" cy="106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04800" y="3456515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9" name="Connettore 2 8"/>
          <p:cNvCxnSpPr/>
          <p:nvPr/>
        </p:nvCxnSpPr>
        <p:spPr>
          <a:xfrm>
            <a:off x="3143240" y="1905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714744" y="153418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11" name="Connettore 2 10"/>
          <p:cNvCxnSpPr/>
          <p:nvPr/>
        </p:nvCxnSpPr>
        <p:spPr>
          <a:xfrm>
            <a:off x="3151908" y="2392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714744" y="2133600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  <a:p>
            <a:r>
              <a:rPr lang="en-US" sz="1200" dirty="0" smtClean="0"/>
              <a:t>[VLDB 2009b]</a:t>
            </a:r>
          </a:p>
        </p:txBody>
      </p:sp>
      <p:sp>
        <p:nvSpPr>
          <p:cNvPr id="62" name="CasellaDiTesto 61"/>
          <p:cNvSpPr txBox="1"/>
          <p:nvPr/>
        </p:nvSpPr>
        <p:spPr>
          <a:xfrm>
            <a:off x="3733800" y="4191001"/>
            <a:ext cx="1981200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Record Linkage</a:t>
            </a:r>
          </a:p>
          <a:p>
            <a:r>
              <a:rPr lang="en-US" sz="1200" dirty="0" smtClean="0"/>
              <a:t>[VLDB 2010b]</a:t>
            </a:r>
          </a:p>
        </p:txBody>
      </p:sp>
      <p:sp>
        <p:nvSpPr>
          <p:cNvPr id="63" name="CasellaDiTesto 62"/>
          <p:cNvSpPr txBox="1"/>
          <p:nvPr/>
        </p:nvSpPr>
        <p:spPr>
          <a:xfrm>
            <a:off x="3733800" y="3657601"/>
            <a:ext cx="1981200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Query answering</a:t>
            </a:r>
          </a:p>
          <a:p>
            <a:r>
              <a:rPr lang="en-US" sz="1200" dirty="0" smtClean="0"/>
              <a:t>[EDBT 2011] </a:t>
            </a:r>
          </a:p>
        </p:txBody>
      </p:sp>
      <p:sp>
        <p:nvSpPr>
          <p:cNvPr id="64" name="CasellaDiTesto 63"/>
          <p:cNvSpPr txBox="1"/>
          <p:nvPr/>
        </p:nvSpPr>
        <p:spPr>
          <a:xfrm>
            <a:off x="3733800" y="4724401"/>
            <a:ext cx="1981200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Source Recommendation</a:t>
            </a:r>
          </a:p>
        </p:txBody>
      </p:sp>
      <p:sp>
        <p:nvSpPr>
          <p:cNvPr id="65" name="Freccia in giù 64"/>
          <p:cNvSpPr/>
          <p:nvPr/>
        </p:nvSpPr>
        <p:spPr>
          <a:xfrm>
            <a:off x="1428728" y="2895600"/>
            <a:ext cx="642942" cy="609601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ttangolo 68"/>
          <p:cNvSpPr/>
          <p:nvPr/>
        </p:nvSpPr>
        <p:spPr>
          <a:xfrm>
            <a:off x="6705600" y="4648200"/>
            <a:ext cx="2214546" cy="198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66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32" name="Connettore 2 8"/>
          <p:cNvCxnSpPr/>
          <p:nvPr/>
        </p:nvCxnSpPr>
        <p:spPr>
          <a:xfrm>
            <a:off x="3172108" y="3503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8"/>
          <p:cNvCxnSpPr/>
          <p:nvPr/>
        </p:nvCxnSpPr>
        <p:spPr>
          <a:xfrm>
            <a:off x="3172108" y="3884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8"/>
          <p:cNvCxnSpPr/>
          <p:nvPr/>
        </p:nvCxnSpPr>
        <p:spPr>
          <a:xfrm>
            <a:off x="3172108" y="4277381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8"/>
          <p:cNvCxnSpPr/>
          <p:nvPr/>
        </p:nvCxnSpPr>
        <p:spPr>
          <a:xfrm>
            <a:off x="3172108" y="4647808"/>
            <a:ext cx="561692" cy="152793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9"/>
          <p:cNvSpPr txBox="1"/>
          <p:nvPr/>
        </p:nvSpPr>
        <p:spPr>
          <a:xfrm>
            <a:off x="3714744" y="3088957"/>
            <a:ext cx="2000256" cy="4924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  <a:p>
            <a:r>
              <a:rPr lang="en-US" sz="1200" dirty="0" smtClean="0"/>
              <a:t>[VLDB 2009a]</a:t>
            </a:r>
          </a:p>
        </p:txBody>
      </p:sp>
      <p:pic>
        <p:nvPicPr>
          <p:cNvPr id="39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563308" cy="761226"/>
          </a:xfrm>
          <a:prstGeom prst="rect">
            <a:avLst/>
          </a:prstGeom>
          <a:noFill/>
        </p:spPr>
      </p:pic>
      <p:cxnSp>
        <p:nvCxnSpPr>
          <p:cNvPr id="23" name="Connettore 2 8"/>
          <p:cNvCxnSpPr/>
          <p:nvPr/>
        </p:nvCxnSpPr>
        <p:spPr>
          <a:xfrm>
            <a:off x="5753096" y="204563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9"/>
          <p:cNvSpPr txBox="1"/>
          <p:nvPr/>
        </p:nvSpPr>
        <p:spPr>
          <a:xfrm>
            <a:off x="6324600" y="175260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Global detection</a:t>
            </a:r>
          </a:p>
          <a:p>
            <a:r>
              <a:rPr lang="en-US" sz="1200" dirty="0" smtClean="0"/>
              <a:t>[VLDB 2010a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26" name="Parentesi graffa chiusa 15"/>
          <p:cNvSpPr/>
          <p:nvPr/>
        </p:nvSpPr>
        <p:spPr>
          <a:xfrm>
            <a:off x="5715000" y="3429001"/>
            <a:ext cx="609600" cy="685800"/>
          </a:xfrm>
          <a:prstGeom prst="rightBrace">
            <a:avLst>
              <a:gd name="adj1" fmla="val 8333"/>
              <a:gd name="adj2" fmla="val 5003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asellaDiTesto 16"/>
          <p:cNvSpPr txBox="1"/>
          <p:nvPr/>
        </p:nvSpPr>
        <p:spPr>
          <a:xfrm>
            <a:off x="6324600" y="3505201"/>
            <a:ext cx="1981200" cy="4924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Online fusion</a:t>
            </a:r>
            <a:endParaRPr lang="en-US" sz="1400" b="1" dirty="0"/>
          </a:p>
          <a:p>
            <a:r>
              <a:rPr lang="en-US" sz="1200" dirty="0" smtClean="0"/>
              <a:t>[VLDB 2011]</a:t>
            </a:r>
          </a:p>
        </p:txBody>
      </p:sp>
      <p:cxnSp>
        <p:nvCxnSpPr>
          <p:cNvPr id="28" name="Connettore 2 8"/>
          <p:cNvCxnSpPr/>
          <p:nvPr/>
        </p:nvCxnSpPr>
        <p:spPr>
          <a:xfrm>
            <a:off x="5715000" y="3188633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9"/>
          <p:cNvSpPr txBox="1"/>
          <p:nvPr/>
        </p:nvSpPr>
        <p:spPr>
          <a:xfrm>
            <a:off x="6324600" y="3045023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Fusion on Web</a:t>
            </a:r>
          </a:p>
        </p:txBody>
      </p:sp>
      <p:sp>
        <p:nvSpPr>
          <p:cNvPr id="37" name="Rettangolo 6"/>
          <p:cNvSpPr/>
          <p:nvPr/>
        </p:nvSpPr>
        <p:spPr>
          <a:xfrm>
            <a:off x="304800" y="5361515"/>
            <a:ext cx="2857520" cy="11916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Explanation &amp;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Visualization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8" name="Freccia in giù 64"/>
          <p:cNvSpPr/>
          <p:nvPr/>
        </p:nvSpPr>
        <p:spPr>
          <a:xfrm>
            <a:off x="1428728" y="4724400"/>
            <a:ext cx="642942" cy="685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asellaDiTesto 63"/>
          <p:cNvSpPr txBox="1"/>
          <p:nvPr/>
        </p:nvSpPr>
        <p:spPr>
          <a:xfrm>
            <a:off x="3733800" y="6324601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User feedback</a:t>
            </a:r>
          </a:p>
        </p:txBody>
      </p:sp>
      <p:sp>
        <p:nvSpPr>
          <p:cNvPr id="41" name="CasellaDiTesto 63"/>
          <p:cNvSpPr txBox="1"/>
          <p:nvPr/>
        </p:nvSpPr>
        <p:spPr>
          <a:xfrm>
            <a:off x="3733800" y="5940624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Explanation</a:t>
            </a:r>
          </a:p>
        </p:txBody>
      </p:sp>
      <p:sp>
        <p:nvSpPr>
          <p:cNvPr id="42" name="CasellaDiTesto 11"/>
          <p:cNvSpPr txBox="1"/>
          <p:nvPr/>
        </p:nvSpPr>
        <p:spPr>
          <a:xfrm>
            <a:off x="3733800" y="5334001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Visualization</a:t>
            </a:r>
          </a:p>
          <a:p>
            <a:r>
              <a:rPr lang="en-US" sz="1200" dirty="0" smtClean="0"/>
              <a:t>[VLDB 2010 demo]</a:t>
            </a:r>
          </a:p>
        </p:txBody>
      </p:sp>
      <p:sp>
        <p:nvSpPr>
          <p:cNvPr id="43" name="CasellaDiTesto 63"/>
          <p:cNvSpPr txBox="1"/>
          <p:nvPr/>
        </p:nvSpPr>
        <p:spPr>
          <a:xfrm>
            <a:off x="3733800" y="2667000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Opinion influence</a:t>
            </a:r>
          </a:p>
        </p:txBody>
      </p:sp>
      <p:cxnSp>
        <p:nvCxnSpPr>
          <p:cNvPr id="44" name="Connettore 2 10"/>
          <p:cNvCxnSpPr/>
          <p:nvPr/>
        </p:nvCxnSpPr>
        <p:spPr>
          <a:xfrm>
            <a:off x="3144984" y="28194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8"/>
          <p:cNvCxnSpPr/>
          <p:nvPr/>
        </p:nvCxnSpPr>
        <p:spPr>
          <a:xfrm>
            <a:off x="3163456" y="562032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8"/>
          <p:cNvCxnSpPr/>
          <p:nvPr/>
        </p:nvCxnSpPr>
        <p:spPr>
          <a:xfrm>
            <a:off x="3162296" y="6096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8"/>
          <p:cNvCxnSpPr/>
          <p:nvPr/>
        </p:nvCxnSpPr>
        <p:spPr>
          <a:xfrm>
            <a:off x="3162296" y="647468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" descr="http://www.petersommer.com/galleryimages/alexander/Alexander-Sarcophagus-Detai.jpg"/>
          <p:cNvPicPr>
            <a:picLocks noChangeAspect="1" noChangeArrowheads="1"/>
          </p:cNvPicPr>
          <p:nvPr/>
        </p:nvPicPr>
        <p:blipFill>
          <a:blip r:embed="rId3" cstate="print"/>
          <a:srcRect l="1782" r="13017" b="43307"/>
          <a:stretch>
            <a:fillRect/>
          </a:stretch>
        </p:blipFill>
        <p:spPr bwMode="auto">
          <a:xfrm>
            <a:off x="5562600" y="4675908"/>
            <a:ext cx="609600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IV. When to Stop for the Next Big Idea?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Aim high: To be a good researcher, you should write one of the following three papers</a:t>
            </a:r>
          </a:p>
          <a:p>
            <a:pPr lvl="1"/>
            <a:r>
              <a:rPr lang="en-US" sz="2400" dirty="0" smtClean="0"/>
              <a:t>First paper in an area</a:t>
            </a:r>
          </a:p>
          <a:p>
            <a:pPr lvl="1"/>
            <a:r>
              <a:rPr lang="en-US" sz="2400" dirty="0" smtClean="0"/>
              <a:t>Best paper in an area</a:t>
            </a:r>
          </a:p>
          <a:p>
            <a:pPr lvl="1"/>
            <a:r>
              <a:rPr lang="en-US" sz="2400" dirty="0" smtClean="0"/>
              <a:t>Last paper in an area</a:t>
            </a:r>
          </a:p>
          <a:p>
            <a:r>
              <a:rPr lang="en-US" sz="2900" dirty="0" smtClean="0"/>
              <a:t>P</a:t>
            </a:r>
            <a:r>
              <a:rPr lang="en-US" sz="2900" dirty="0" smtClean="0"/>
              <a:t>ublication is not the </a:t>
            </a:r>
            <a:r>
              <a:rPr lang="en-US" sz="2900" smtClean="0"/>
              <a:t>end goal!</a:t>
            </a:r>
            <a:endParaRPr lang="en-US" sz="29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Impression When I Got the Invitation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Yes, this is a very good topic and I do need advice on this</a:t>
            </a:r>
            <a:br>
              <a:rPr lang="en-US" sz="3600" dirty="0" smtClean="0"/>
            </a:br>
            <a:r>
              <a:rPr lang="en-US" sz="3600" dirty="0" smtClean="0"/>
              <a:t>—Sure, I’ll be there.</a:t>
            </a:r>
          </a:p>
          <a:p>
            <a:r>
              <a:rPr lang="en-US" sz="3600" dirty="0" smtClean="0"/>
              <a:t>But wait a moment…</a:t>
            </a:r>
          </a:p>
          <a:p>
            <a:r>
              <a:rPr lang="en-US" sz="3600" dirty="0" smtClean="0"/>
              <a:t>They are asking me for advice ???!!!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Take </a:t>
            </a:r>
            <a:r>
              <a:rPr lang="en-US" b="1" dirty="0" err="1" smtClean="0"/>
              <a:t>Aways</a:t>
            </a: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600200" y="1981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Are My Big Ideas?</a:t>
            </a:r>
            <a:endParaRPr lang="en-US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04800" y="4572000"/>
            <a:ext cx="84582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0668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0772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7244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4102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e 9"/>
          <p:cNvSpPr/>
          <p:nvPr/>
        </p:nvSpPr>
        <p:spPr>
          <a:xfrm rot="5400000">
            <a:off x="571500" y="4381500"/>
            <a:ext cx="304800" cy="838200"/>
          </a:xfrm>
          <a:prstGeom prst="rightBrace">
            <a:avLst>
              <a:gd name="adj1" fmla="val 36904"/>
              <a:gd name="adj2" fmla="val 4714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2400" y="4953000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CHINA</a:t>
            </a:r>
          </a:p>
        </p:txBody>
      </p:sp>
      <p:sp>
        <p:nvSpPr>
          <p:cNvPr id="12" name="Right Brace 11"/>
          <p:cNvSpPr/>
          <p:nvPr/>
        </p:nvSpPr>
        <p:spPr>
          <a:xfrm rot="5400000">
            <a:off x="3162300" y="2628900"/>
            <a:ext cx="304800" cy="4343400"/>
          </a:xfrm>
          <a:prstGeom prst="rightBrace">
            <a:avLst>
              <a:gd name="adj1" fmla="val 36904"/>
              <a:gd name="adj2" fmla="val 4714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37114" y="4953000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UW</a:t>
            </a:r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14" name="Right Brace 13"/>
          <p:cNvSpPr/>
          <p:nvPr/>
        </p:nvSpPr>
        <p:spPr>
          <a:xfrm rot="5400000">
            <a:off x="6896100" y="3238500"/>
            <a:ext cx="304800" cy="3124200"/>
          </a:xfrm>
          <a:prstGeom prst="rightBrace">
            <a:avLst>
              <a:gd name="adj1" fmla="val 36904"/>
              <a:gd name="adj2" fmla="val 4714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629023" y="4953000"/>
            <a:ext cx="990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AT&amp;T</a:t>
            </a:r>
          </a:p>
        </p:txBody>
      </p:sp>
      <p:sp>
        <p:nvSpPr>
          <p:cNvPr id="17" name="Right Brace 16"/>
          <p:cNvSpPr/>
          <p:nvPr/>
        </p:nvSpPr>
        <p:spPr>
          <a:xfrm rot="5400000">
            <a:off x="4876800" y="4572000"/>
            <a:ext cx="533400" cy="685800"/>
          </a:xfrm>
          <a:prstGeom prst="rightBrace">
            <a:avLst>
              <a:gd name="adj1" fmla="val 36904"/>
              <a:gd name="adj2" fmla="val 4714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571998" y="5105400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Google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8200" y="4191000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2001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419600" y="4191000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2006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029200" y="4191000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2007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772400" y="419100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581400" y="5715000"/>
            <a:ext cx="19591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My Life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600" y="1752600"/>
            <a:ext cx="7805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Big Ideas I’ve been working on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8288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3528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5908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0386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0960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7818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467600" y="449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/>
          <p:cNvGrpSpPr/>
          <p:nvPr/>
        </p:nvGrpSpPr>
        <p:grpSpPr>
          <a:xfrm>
            <a:off x="1807993" y="3633634"/>
            <a:ext cx="1747277" cy="938366"/>
            <a:chOff x="1807993" y="3633634"/>
            <a:chExt cx="1747277" cy="938366"/>
          </a:xfrm>
        </p:grpSpPr>
        <p:sp>
          <p:nvSpPr>
            <p:cNvPr id="32" name="Right Bracket 31"/>
            <p:cNvSpPr/>
            <p:nvPr/>
          </p:nvSpPr>
          <p:spPr>
            <a:xfrm rot="16200000">
              <a:off x="2171700" y="4076700"/>
              <a:ext cx="228600" cy="762000"/>
            </a:xfrm>
            <a:prstGeom prst="rightBracket">
              <a:avLst>
                <a:gd name="adj" fmla="val 58333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ight Bracket 32"/>
            <p:cNvSpPr/>
            <p:nvPr/>
          </p:nvSpPr>
          <p:spPr>
            <a:xfrm rot="16200000">
              <a:off x="2895600" y="4038600"/>
              <a:ext cx="304800" cy="762000"/>
            </a:xfrm>
            <a:prstGeom prst="rightBracket">
              <a:avLst>
                <a:gd name="adj" fmla="val 58333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807993" y="3666292"/>
              <a:ext cx="885178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5">
                      <a:lumMod val="75000"/>
                    </a:schemeClr>
                  </a:solidFill>
                </a:rPr>
                <a:t>Piazza-</a:t>
              </a:r>
            </a:p>
            <a:p>
              <a:pPr algn="ctr"/>
              <a:r>
                <a:rPr lang="en-US" sz="1200" dirty="0" smtClean="0">
                  <a:solidFill>
                    <a:schemeClr val="accent5">
                      <a:lumMod val="75000"/>
                    </a:schemeClr>
                  </a:solidFill>
                </a:rPr>
                <a:t>Peer data </a:t>
              </a:r>
            </a:p>
            <a:p>
              <a:pPr algn="ctr"/>
              <a:r>
                <a:rPr lang="en-US" sz="1200" dirty="0" err="1" smtClean="0">
                  <a:solidFill>
                    <a:schemeClr val="accent5">
                      <a:lumMod val="75000"/>
                    </a:schemeClr>
                  </a:solidFill>
                </a:rPr>
                <a:t>mng</a:t>
              </a:r>
              <a:r>
                <a:rPr lang="en-US" sz="1200" dirty="0" smtClean="0">
                  <a:solidFill>
                    <a:schemeClr val="accent5">
                      <a:lumMod val="75000"/>
                    </a:schemeClr>
                  </a:solidFill>
                </a:rPr>
                <a:t> sys</a:t>
              </a:r>
              <a:endParaRPr lang="en-US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54675" y="3633634"/>
              <a:ext cx="1000595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 smtClean="0">
                  <a:solidFill>
                    <a:schemeClr val="accent5">
                      <a:lumMod val="75000"/>
                    </a:schemeClr>
                  </a:solidFill>
                </a:rPr>
                <a:t>Woogle</a:t>
              </a:r>
              <a:endParaRPr lang="en-US" sz="1400" dirty="0" smtClean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sz="1200" dirty="0" smtClean="0">
                  <a:solidFill>
                    <a:schemeClr val="accent5">
                      <a:lumMod val="75000"/>
                    </a:schemeClr>
                  </a:solidFill>
                </a:rPr>
                <a:t>Web service</a:t>
              </a:r>
            </a:p>
            <a:p>
              <a:pPr algn="ctr"/>
              <a:r>
                <a:rPr lang="en-US" sz="1200" dirty="0" smtClean="0">
                  <a:solidFill>
                    <a:schemeClr val="accent5">
                      <a:lumMod val="75000"/>
                    </a:schemeClr>
                  </a:solidFill>
                </a:rPr>
                <a:t>search</a:t>
              </a:r>
              <a:endParaRPr lang="en-US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429000" y="3276600"/>
            <a:ext cx="3429000" cy="1295400"/>
            <a:chOff x="3429000" y="3276600"/>
            <a:chExt cx="3429000" cy="1295400"/>
          </a:xfrm>
        </p:grpSpPr>
        <p:sp>
          <p:nvSpPr>
            <p:cNvPr id="34" name="Right Bracket 33"/>
            <p:cNvSpPr/>
            <p:nvPr/>
          </p:nvSpPr>
          <p:spPr>
            <a:xfrm rot="16200000">
              <a:off x="3924300" y="3695700"/>
              <a:ext cx="381000" cy="1371600"/>
            </a:xfrm>
            <a:prstGeom prst="rightBracket">
              <a:avLst>
                <a:gd name="adj" fmla="val 58333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ight Bracket 34"/>
            <p:cNvSpPr/>
            <p:nvPr/>
          </p:nvSpPr>
          <p:spPr>
            <a:xfrm rot="16200000">
              <a:off x="5219700" y="2933700"/>
              <a:ext cx="533400" cy="2743200"/>
            </a:xfrm>
            <a:prstGeom prst="rightBracket">
              <a:avLst>
                <a:gd name="adj" fmla="val 58333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451500" y="3429000"/>
              <a:ext cx="92204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B050"/>
                  </a:solidFill>
                </a:rPr>
                <a:t>SEMEX</a:t>
              </a:r>
            </a:p>
            <a:p>
              <a:pPr algn="ctr"/>
              <a:r>
                <a:rPr lang="en-US" sz="1400" dirty="0" smtClean="0">
                  <a:solidFill>
                    <a:srgbClr val="00B050"/>
                  </a:solidFill>
                </a:rPr>
                <a:t>Personal</a:t>
              </a:r>
            </a:p>
            <a:p>
              <a:pPr algn="ctr"/>
              <a:r>
                <a:rPr lang="en-US" sz="1400" dirty="0" smtClean="0">
                  <a:solidFill>
                    <a:srgbClr val="00B050"/>
                  </a:solidFill>
                </a:rPr>
                <a:t>Info </a:t>
              </a:r>
              <a:r>
                <a:rPr lang="en-US" sz="1400" dirty="0" err="1" smtClean="0">
                  <a:solidFill>
                    <a:srgbClr val="00B050"/>
                  </a:solidFill>
                </a:rPr>
                <a:t>Mng</a:t>
              </a:r>
              <a:endParaRPr lang="en-US" sz="1400" dirty="0">
                <a:solidFill>
                  <a:srgbClr val="00B05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277529" y="3276600"/>
              <a:ext cx="145264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err="1" smtClean="0">
                  <a:solidFill>
                    <a:srgbClr val="00B050"/>
                  </a:solidFill>
                </a:rPr>
                <a:t>DataSpaces</a:t>
              </a:r>
              <a:endParaRPr lang="en-US" sz="1600" dirty="0" smtClean="0">
                <a:solidFill>
                  <a:srgbClr val="00B050"/>
                </a:solidFill>
              </a:endParaRPr>
            </a:p>
            <a:p>
              <a:pPr algn="ctr"/>
              <a:r>
                <a:rPr lang="en-US" sz="1400" dirty="0" smtClean="0">
                  <a:solidFill>
                    <a:srgbClr val="00B050"/>
                  </a:solidFill>
                </a:rPr>
                <a:t>Pay-as-you-go</a:t>
              </a:r>
            </a:p>
            <a:p>
              <a:pPr algn="ctr"/>
              <a:r>
                <a:rPr lang="en-US" sz="1400" dirty="0" smtClean="0">
                  <a:solidFill>
                    <a:srgbClr val="00B050"/>
                  </a:solidFill>
                </a:rPr>
                <a:t>data integration</a:t>
              </a:r>
              <a:endParaRPr lang="en-US" sz="14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486400" y="2305456"/>
            <a:ext cx="3473058" cy="2266544"/>
            <a:chOff x="5486400" y="2305456"/>
            <a:chExt cx="3473058" cy="2266544"/>
          </a:xfrm>
        </p:grpSpPr>
        <p:sp>
          <p:nvSpPr>
            <p:cNvPr id="43" name="TextBox 42"/>
            <p:cNvSpPr txBox="1"/>
            <p:nvPr/>
          </p:nvSpPr>
          <p:spPr>
            <a:xfrm>
              <a:off x="5934669" y="3048000"/>
              <a:ext cx="153920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C00000"/>
                  </a:solidFill>
                </a:rPr>
                <a:t>Solomon</a:t>
              </a:r>
            </a:p>
            <a:p>
              <a:pPr algn="ctr"/>
              <a:r>
                <a:rPr lang="en-US" sz="1600" dirty="0" smtClean="0">
                  <a:solidFill>
                    <a:srgbClr val="C00000"/>
                  </a:solidFill>
                </a:rPr>
                <a:t>Copy detection</a:t>
              </a:r>
            </a:p>
            <a:p>
              <a:pPr algn="ctr"/>
              <a:r>
                <a:rPr lang="en-US" sz="1600" dirty="0" smtClean="0">
                  <a:solidFill>
                    <a:srgbClr val="C00000"/>
                  </a:solidFill>
                </a:rPr>
                <a:t>&amp; data fusion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5486400" y="3886200"/>
              <a:ext cx="3200400" cy="680936"/>
            </a:xfrm>
            <a:custGeom>
              <a:avLst/>
              <a:gdLst>
                <a:gd name="connsiteX0" fmla="*/ 0 w 2704289"/>
                <a:gd name="connsiteY0" fmla="*/ 680936 h 680936"/>
                <a:gd name="connsiteX1" fmla="*/ 126460 w 2704289"/>
                <a:gd name="connsiteY1" fmla="*/ 136187 h 680936"/>
                <a:gd name="connsiteX2" fmla="*/ 535021 w 2704289"/>
                <a:gd name="connsiteY2" fmla="*/ 19455 h 680936"/>
                <a:gd name="connsiteX3" fmla="*/ 2704289 w 2704289"/>
                <a:gd name="connsiteY3" fmla="*/ 19455 h 680936"/>
                <a:gd name="connsiteX4" fmla="*/ 2704289 w 2704289"/>
                <a:gd name="connsiteY4" fmla="*/ 19455 h 6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4289" h="680936">
                  <a:moveTo>
                    <a:pt x="0" y="680936"/>
                  </a:moveTo>
                  <a:cubicBezTo>
                    <a:pt x="18645" y="463685"/>
                    <a:pt x="37290" y="246434"/>
                    <a:pt x="126460" y="136187"/>
                  </a:cubicBezTo>
                  <a:cubicBezTo>
                    <a:pt x="215630" y="25940"/>
                    <a:pt x="105383" y="38910"/>
                    <a:pt x="535021" y="19455"/>
                  </a:cubicBezTo>
                  <a:cubicBezTo>
                    <a:pt x="964659" y="0"/>
                    <a:pt x="2704289" y="19455"/>
                    <a:pt x="2704289" y="19455"/>
                  </a:cubicBezTo>
                  <a:lnTo>
                    <a:pt x="2704289" y="19455"/>
                  </a:lnTo>
                </a:path>
              </a:pathLst>
            </a:cu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7543800" y="3657600"/>
              <a:ext cx="1295400" cy="914400"/>
            </a:xfrm>
            <a:custGeom>
              <a:avLst/>
              <a:gdLst>
                <a:gd name="connsiteX0" fmla="*/ 0 w 2704289"/>
                <a:gd name="connsiteY0" fmla="*/ 680936 h 680936"/>
                <a:gd name="connsiteX1" fmla="*/ 126460 w 2704289"/>
                <a:gd name="connsiteY1" fmla="*/ 136187 h 680936"/>
                <a:gd name="connsiteX2" fmla="*/ 535021 w 2704289"/>
                <a:gd name="connsiteY2" fmla="*/ 19455 h 680936"/>
                <a:gd name="connsiteX3" fmla="*/ 2704289 w 2704289"/>
                <a:gd name="connsiteY3" fmla="*/ 19455 h 680936"/>
                <a:gd name="connsiteX4" fmla="*/ 2704289 w 2704289"/>
                <a:gd name="connsiteY4" fmla="*/ 19455 h 6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4289" h="680936">
                  <a:moveTo>
                    <a:pt x="0" y="680936"/>
                  </a:moveTo>
                  <a:cubicBezTo>
                    <a:pt x="18645" y="463685"/>
                    <a:pt x="37290" y="246434"/>
                    <a:pt x="126460" y="136187"/>
                  </a:cubicBezTo>
                  <a:cubicBezTo>
                    <a:pt x="215630" y="25940"/>
                    <a:pt x="105383" y="38910"/>
                    <a:pt x="535021" y="19455"/>
                  </a:cubicBezTo>
                  <a:cubicBezTo>
                    <a:pt x="964659" y="0"/>
                    <a:pt x="2704289" y="19455"/>
                    <a:pt x="2704289" y="19455"/>
                  </a:cubicBezTo>
                  <a:lnTo>
                    <a:pt x="2704289" y="19455"/>
                  </a:lnTo>
                </a:path>
              </a:pathLst>
            </a:cu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391400" y="2819400"/>
              <a:ext cx="1568058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C00000"/>
                  </a:solidFill>
                </a:rPr>
                <a:t>Alexander</a:t>
              </a:r>
            </a:p>
            <a:p>
              <a:pPr algn="ctr"/>
              <a:r>
                <a:rPr lang="en-US" sz="1600" dirty="0" err="1" smtClean="0">
                  <a:solidFill>
                    <a:srgbClr val="C00000"/>
                  </a:solidFill>
                </a:rPr>
                <a:t>Src</a:t>
              </a:r>
              <a:r>
                <a:rPr lang="en-US" sz="1600" dirty="0" smtClean="0">
                  <a:solidFill>
                    <a:srgbClr val="C00000"/>
                  </a:solidFill>
                </a:rPr>
                <a:t> exploration</a:t>
              </a:r>
              <a:br>
                <a:rPr lang="en-US" sz="1600" dirty="0" smtClean="0">
                  <a:solidFill>
                    <a:srgbClr val="C00000"/>
                  </a:solidFill>
                </a:rPr>
              </a:br>
              <a:r>
                <a:rPr lang="en-US" sz="1600" dirty="0" smtClean="0">
                  <a:solidFill>
                    <a:srgbClr val="C00000"/>
                  </a:solidFill>
                </a:rPr>
                <a:t>&amp; selection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pic>
          <p:nvPicPr>
            <p:cNvPr id="48" name="Picture 2" descr="http://www.phoenixmasonry.org/images/King_Solomon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00800" y="2362200"/>
              <a:ext cx="563308" cy="761226"/>
            </a:xfrm>
            <a:prstGeom prst="rect">
              <a:avLst/>
            </a:prstGeom>
            <a:noFill/>
          </p:spPr>
        </p:pic>
        <p:pic>
          <p:nvPicPr>
            <p:cNvPr id="2050" name="Picture 2" descr="http://www.petersommer.com/galleryimages/alexander/Alexander-Sarcophagus-Detai.jpg"/>
            <p:cNvPicPr>
              <a:picLocks noChangeAspect="1" noChangeArrowheads="1"/>
            </p:cNvPicPr>
            <p:nvPr/>
          </p:nvPicPr>
          <p:blipFill>
            <a:blip r:embed="rId3" cstate="print"/>
            <a:srcRect l="1782" r="13017" b="43307"/>
            <a:stretch>
              <a:fillRect/>
            </a:stretch>
          </p:blipFill>
          <p:spPr bwMode="auto">
            <a:xfrm>
              <a:off x="7848600" y="2305456"/>
              <a:ext cx="609600" cy="6096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I. Do I Really Need My OWN Big Idea?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Excuse I. I’m working on a BIG IDEA for my thesis</a:t>
            </a:r>
          </a:p>
          <a:p>
            <a:r>
              <a:rPr lang="en-US" dirty="0" smtClean="0"/>
              <a:t>That’s possibly more of your advisor’s big idea than your own big idea</a:t>
            </a:r>
          </a:p>
          <a:p>
            <a:r>
              <a:rPr lang="en-US" dirty="0" smtClean="0"/>
              <a:t>You want to get out of the </a:t>
            </a:r>
            <a:r>
              <a:rPr lang="en-US" dirty="0" smtClean="0">
                <a:solidFill>
                  <a:srgbClr val="00B050"/>
                </a:solidFill>
              </a:rPr>
              <a:t>shade</a:t>
            </a:r>
            <a:r>
              <a:rPr lang="en-US" dirty="0" smtClean="0"/>
              <a:t> of your advisor;</a:t>
            </a:r>
            <a:br>
              <a:rPr lang="en-US" dirty="0" smtClean="0"/>
            </a:br>
            <a:r>
              <a:rPr lang="en-US" dirty="0" smtClean="0"/>
              <a:t>it is hard to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shine</a:t>
            </a:r>
            <a:r>
              <a:rPr lang="en-US" dirty="0" smtClean="0"/>
              <a:t> there</a:t>
            </a:r>
          </a:p>
        </p:txBody>
      </p:sp>
      <p:pic>
        <p:nvPicPr>
          <p:cNvPr id="1026" name="Picture 2" descr="http://4.bp.blogspot.com/_0OzPidjkyJ8/TDp1spHBSqI/AAAAAAAAACE/WaJgFQOBsG4/s1600/IMG_0255.JPG"/>
          <p:cNvPicPr>
            <a:picLocks noChangeAspect="1" noChangeArrowheads="1"/>
          </p:cNvPicPr>
          <p:nvPr/>
        </p:nvPicPr>
        <p:blipFill>
          <a:blip r:embed="rId2" cstate="print"/>
          <a:srcRect l="5900" r="7965" b="27434"/>
          <a:stretch>
            <a:fillRect/>
          </a:stretch>
        </p:blipFill>
        <p:spPr bwMode="auto">
          <a:xfrm>
            <a:off x="2286000" y="3895928"/>
            <a:ext cx="4419600" cy="24822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I. Do I Really Need My OWN Big Idea?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Excuse II. It’s easier to work on something I’m familiar with</a:t>
            </a:r>
          </a:p>
          <a:p>
            <a:r>
              <a:rPr lang="en-US" dirty="0" smtClean="0"/>
              <a:t>The fun of research is to learn something new and work on something new. </a:t>
            </a:r>
          </a:p>
          <a:p>
            <a:r>
              <a:rPr lang="en-US" dirty="0" smtClean="0"/>
              <a:t>Somewhere around every seven years make a significant, if not complete, shift in your field. </a:t>
            </a:r>
            <a:r>
              <a:rPr lang="en-US" sz="1600" dirty="0" smtClean="0"/>
              <a:t>–Hamming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18434" name="Picture 2" descr="http://i1143.photobucket.com/albums/n637/guyinchen14/images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9815" y="4343400"/>
            <a:ext cx="3159985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I. Do I Really Need My OWN Big Idea?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Excuse III. Publishing on a new field can be hard</a:t>
            </a:r>
          </a:p>
          <a:p>
            <a:r>
              <a:rPr lang="en-US" dirty="0" smtClean="0"/>
              <a:t>Having your name associated with a new field is worth publishing 5 follow-up papers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700" dirty="0" smtClean="0">
                <a:solidFill>
                  <a:schemeClr val="tx1"/>
                </a:solidFill>
              </a:rPr>
              <a:t>Branding yourself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25602" name="AutoShape 2" descr="data:image/jpg;base64,/9j/4AAQSkZJRgABAQAAAQABAAD/2wCEAAkGBhQSERQUExQWFRUVFBcXFxgXFxgXFxcXFxcXFBYVFxcXHCYeGBkjHBUUHy8gIycpLSwsGB4xNTAqNSYrLCkBCQoKDgwOFA8PFykcHxwpKSkpKSkpKSkpKSkpKSksKSkpKSkpKSkpLCkpKSkpKSwpKSkpKSkpKSkpKSkpKSkuKf/AABEIALcBEwMBIgACEQEDEQH/xAAcAAAABwEBAAAAAAAAAAAAAAAAAQIDBAUGBwj/xAA9EAABAwIEAwUFBQkBAAMBAAABAAIRAyEEBRIxQVFhBiJxgZETMkJS8AcjobHRFDNicoKSweHxQ6Ky0mP/xAAYAQEBAQEBAAAAAAAAAAAAAAAAAQIDBP/EACMRAQEBAQABBQACAwEAAAAAAAABEQIxAxIhQVEyYRMikQT/2gAMAwEAAhEDEQA/AOuBKSQlBcXUpGEAggNBFKOUMGEaTKEog0YUfFYxlNuqo5rBzcQPTn5LLZv9pNGnIpNLzzPdb6bn8FqS1LjYlUea9ssNh5BfrcPhZ3j5nYeZXMM57bYjESHPIafhb3W+g385WcfWJG63PT/Wfc22ffahWeS2kBRbtI7z/HUbDyCw+Nx7qjtT3OeTuXEuM8pKSRITDlucyeE3SJSYQKBKoItTZYnQ+ybcgGyOJSHBLpktugTUbHD/AGkUxe+yl6wUlzRaB9clBHdTCQ5g4J11twkxy2+rFUNilP1+CPTHBSBATbnoGXFEGpxrSUbWIpsC6nYYEQYTLGDkpjKjohv11RE+iJEiZF5G469Cuo9iu2YqhtCs770DuuP/AKDkf4/z8VzbLKTibAk8gD62VlUw9MQajtLheKZBcD/MLD8VOuNbjtMJMKv7NYl1TC0numXNJBcZJbJDSTxJAF1ZQvO0QiS4QRTaWEkJQRCkEJUbG4+nSGqo9rB/EY9OfkgkShKxebfaRTZIot1nm7ut9Nz+CxWadssRXnW86flb3W+g385W5xaxe5HUcz7XYehMv1uHws7x8zsPMrF5t9qFR0ii0Uxz953qbD0WMrVy7c7eiYDV1npyMXq1Oxmc1KjtTnEnm4lx/FQXGSpVDCjckeqSYBstBkUCeCae1T3Ym0KM8SEVEdU6JAbqIaBckADmSYA9U5UatHkOFw4LHBtSpUYBUc+wpMdGsNMxeRF5E/hKjOV8A4cNQB06mHUJFokbHoYKQcI5oBc0gcyCJN4uR0PoVqKg9nVbLajqYke09s6Dz06SAOMjz23TjGNLHUw06i0fuwA55kAktZ3SARcEiICzqsq5oGwP+03VpRBGxU3McI6m7S4gmAbb35jgQogbz4qhmJ2SdXPfgpJZafrxTDqXFAulHFO1qeiDYg7c/A8iozxsgCYhApz9XBR077OEk0kCAUYT/wCyE8P9KZQyUkiASdoFzKuCFQpTw+uanjAzfirenkwp3qObT/h954/pG3nCd/bWM/d0xPzPhxHg33R5yr8TyqDh8ic4EwA35nEBs9Cd/ASptOjRp86juktZ/wDo/go9bFOeZc4uPUz/AM8EAp7vxcSauYOI0t7rflaIHnG/nKPL8udWqspjd7g0eZgnyElMtC2f2bZVqqurEWpt0t/mdv6CfVcuum46FQoBjWsbZrWhrR0AgfgEuEECueAoQRwjQMalRZr24wtCQX+0d8tPvX6nYeq5Lm3bPEYj95UMfKO63+0WPmqp2MM2XSen+ud7v03mb/afWfIpAUm9O8+PEiB5BZHFZu+odT3OcTuSST6lVkpym3mukknhi7T5qyilANlI9sNtQ9VdTDoKW1yaaPr/AGnAVdDpMokkFAmFdUepIcUpIcFFJhTMrw5czEAEe40XJAALg974EyA2mQbH3lFCTSrOY4PYS1w2I8I/KVKLvA5ayiXl1Usc2ADdtN8jVaDNVsFhixh4so1TPiGABsuJlz5dTk2IEMIJgd25vCrH1C4lziXOO5Jk+ZRgAzPh+imLqG4XlDh4J9tJNlm88/QqhLGyLboOZG1/q4S20/8AvIp5uCc7hxv0PPwQQi26c/Zz9fkp9PKiNxxjwP8AlWVPJ3BoNQtpM3Dn2n+URqd5BXBRjDk8Pr9VZYDs293eiGjdzu63wJNlPbmFGl+6Z7R3z1BDf6aYP5nyUTG5hUqke0cTGw2aPBosE2QxM0YekBLjWcODO6zwLyJPkPNM1c4eQQyKbTwYIJHV3vH1hQAEoBYvVrWDBRgoBqW1iypLWp9jEGMT9KiXEAAkngLyVlrCGsldi7L5V7DDMYRDiNT/AOZ148hA8lmezPYN2ptSv3QCHBm5MXGr5R038FvSFDSUSVCSVAEEEEweYggAilG1d9cTjLpzUmpCMuTUxPy/LqlckNgDiT7rf1PRXzexFNrdRD6lrknSJ6BsW8yo+QZnTFINsHCQZ5ybz4KLm9V+JqaS7utAY0AE6YbJdYiSTEmZuOgW5ma6ePCX+wsaYDY8z+qQ/LWkTMJ+oQ1rRuQ0CTuYAEnr/kpVesGB3unQ5odqfDyTfuNF463VFW/AkbJipSPJXtWlBO/Awd7gGCOarcxxgaLG5sLep8v8hLExBlCUijVc4xuTzv6A/wCE/iqJpgGowtHzDvN8+LVlMNOcm3BS2YAuaHNIcDy8SOPUHZIOEIsQR4i8JlQw10IcfwP6qQMLfw/LmpLMHPX9P1TFRKdA358efipVDK9R73A36g7EdVb4LIqrxIbDW3LyQ1oHVziAPEpOLzvB4fZxxD+VPu0/OoRf+kHxVwKwWSSA0N1HbbcHZHi6dGgYrVBI/wDOnD3+fBvmfJZ3H9sa9UFjSKVM/BS7oI/id7z/ADKq2FS9fg0tftOfdo020h8x79Q/1OEN8gPFVr6znu1OcXOO5cZPqVFaU61c71a1DwSwkNanWhZ1QalBGAnaOHLiA0Ek7ACSfABTQgJ1rCVrMl+zivVg1fum9bv/ALeHnC3mT9k8PhoLGS8fG7vO8uDfJFYLIuwVatDnj2TObh3iOjf8mF0DJuzVHDDuNl3F7ru9eHlCtYQhQ0UIijRIEokopKAkEEaK8vhKSAUeldXIco3PgSjY0G0gA8TMfgCixLDEiC0cWmR6jbzUWIZqFp1NMH635hWzMx9lQY9wBJdJ+LnfkyLW5OHO1WW85jj4blWDodSYAZAsYgAy0GNO5tN9jda5aq2wuaNq3Dt+B+rqdRxABBLGkjYlskf4PmCsk7KeLDpP/wAfT9E7RzSrSs8am89x/duPNdN/WNa9+KJBJMzuevH/AKqbGYZzmmqRYglv8o4+e/omxm7agsSCYtMeMEdFomZqx7dOkARERaIiPCEvyrJZdlpqu0yS4xYdeZXSckypzaEVjJaDOq/cMwDzsPQhVPZ3Kg3Ea21A0HdrqYf0kHU2/iD5rY9sdNDCwDLqp0yd3Td7jED3QG2gAOAEQAnM9q3r4xgjVGrutDWCzWiwa3gAOHPxJWkynGUXwyoG3tDwCPU2WbpNT9OlK1GcbWt2JwlQWY5n8rjHo6RCjVOzvsGH2Labqnwuqhzmgc9DSJP4dFUYHPK1KwdqaBGl1x5cRHirSl2p1Boey+xc028Q0334SmJWG7SZRmNY/fVBVA2a1waxo/hpwGhZXFZTWp+/SeBziR6iy6lmuYMvv5yJ6iOCh4bGXiQekypeYa5e2opNJy32aYCg6HGmzWO8DG8GBqixExvwBUCvUoVZFaiBHuVKAbTf0Dm+48bbweq53lqM5RClsYp9Xs29rddNwrMiTonUyRMVG7t432MKXkvZfEYn93TJHzHutH9Rt6XXOzFVTWKbgctqVnaabHPdyaJ/4ujZL9l9NkHEP9oflbLW+Z3P4LZYTA06TdNNjWN5NEDz5+ayrnmTfZe90OxD9A+RsF3m7YeUrdZVkNHDCKVMNPF27j4uN1PlBQBBBBAEESCAIkaIooiiRokAQRI0NeYLIFJaU8ynxOy6sGxKRVbFxIPMGD6hSARH1Hik1KchQQXZlbvtBg+8AAZ6j3SPIeKn4GsHMsSQ0wJDdruABmRbWT4Doq7EUhBlSsmpsYAXTJJ2kbwRccbDwv4Gzy0n4CuKm0gjcHltI4EKb+zKJWpavvmGCL8qcFxlpeAB69ABKn4PGNqNEWJ4G0m1mnZ3ku0rGM3mGHcyoXBsNgbC3XbZO4PNSN1e1cPdQcVkTXXHdPMcfEbLF4+4urTKM5OoBtySIC0GbZq+uWavdpgtbE3Bd71+JGnpYLC4HK6jXPBMD2bg1w5u7viDBd+qew+LxGHEHvs6Xjy3b+S1LZPkuNTTar51UlrWsaDT0ku2kGLAcdc/WyyOXdoKdTjpPI7ev6wrtrzwO61LAPZkmP8AnVUmaZm1pOlr3wRfW5jfeh0Bm9tid/BX1FpOobktcBbjGyzuMwsKs0jC56yo72ek03iSGuMhwBizuLogwnDiCDHJVNfBkFpb7wqM03i5cBAPCQSPNaXBZaa1dtMCxMu5aRcz02HmsNROwmGJogunXV2BJBDBYkEdHW61DyRVctPBoMzd0hoABJJcNuHPfYrSUsKX99t2mBTAdLSwbPHIuJJ8IHBV2Lo6nQ3dx0iQfda47ybgva53VrI4rXtXVQctqUngsJa/4RNzG+kg94betwr/ACXtrVow2qJb0Ft+Q93xb/aU47CQ3SAHMtLX3FtoduD1v5KHiMFq2k/wmNfTSZDXjxM9eCzeTXRMtzmnWALHCTwkecEWPhuOICmrjrWVKRLqTiLwRFp+VzTxBHG/LmtdkHbiYZWsdhN58HH8nX/iOy43j8G0QSKVYOEtMj6seR6JSwo0ESCgCCCCAIIIkBEoijRFFEjRI0Hl+i2d9k9HonGYYm8W8FJo4E8dh+RXXGcV4YeCep0nER5q1w2XWtwP4f4CTXx1GkAJ1kcG/kXbekq4YrhlJfIAN9up+pULGYH2TmgkTym46kAyPNSsTnVR4hsU28mWt1duVWPYs2xYvGEGJIkbnczzPeiRO5mCRYrP49x1mZNzuTzMxPWVc4GuNETYACDIaDqFzsTxNjzULN8OBBE3AknhcwOnCBbY73K3fCUvAZ1UbAJ1t5OuY6O3C0OCzWjUsSWHk7bwDtvWFkKLYUprZWZ3YY2dalAsoJfCpMPmFSnYOlvym7fTh5J85i12/cPq313Hn6rf+SVPafxWBp1DMaXfM2x8+BScNja2GI/9Kf5Dw3b5GEhxcADuDsRcHwIsVFq4oq7E+WuwnaSkWe0h4ggERPCbHiPRO4x1Os1tRktD5Pu2MGCQ3cCQVz+pjXaTcyo+CzKrSM03kSZLTdh8Wm3nv1V0n9t5TpsY6ZlwFjsBIg253NytV2Wy8+yLrh9cwCCA5tJs6qgB4EkNkbFw6LHZDWGMLGAQ8kB4MnSDPfad3NgE7WIg8CepZXSHee2zW/c0wWgFrKZLSZ4hzhq8AFY3cHmFTSzuw1zjpbYw0wXEnTsGta93kOah5LlQqF1QENaCKVNpkkNENGwJ+FrfFhPxIZhXLidJ3JpNInedVUkdCwX46CJ7yuMlpezGoAwO40eXE8gAtW/DCyy3JW0+86C7hyHh16qPnORseNcxAvaRAkkwBurBuMAEuvIBtcQfGAB53SP2xjgbgAQIJESTA90niuO3dVjc9yj2Okl8yAAdnjUQA3vAhwJIs6eN1nn6XAyRbiNuV23LfxF9xsrvttj/AL0tmdNjEwCRt1IaR5v6LKurFplpjqLHxXaTZ8m40WXZ1Ww7gDdth1AAgAj4gLWMEcCNjusrzdldoLSJPD0Jib2kSCARNwuYYTGfC4W4C0f0zsf4Tblp42FGq6k7XTPG42BIEAHi1wnfceBg8uuF3XTUJVTkmfNrt5OBggxIPJwFp5EWPDiBarhZijQQQUARFGiQEggilAUI0SNFcGoUAGy6ADxJAAjqVGxWd0mjuN9o7n7rZ/8AsfwVHXxD3mXuJ+uHJIcF1vX4HsVmFSpZzob8rbN9OPmo0JYCKFi3VJhAtS4R6VA3hn6XTbz/AAg7jZWhZrbEkbXNpkNYSTEEBwGx8yqx7EqjiSJ8Px3E8/8AXBb56+qlhh9AsIBnzEH0UyjQLoABJOwFz5KZUY2pxgEiDtAcdQ7pFydTo/2tj9mWcMp1v2d9Jut0+yrAN1OABLmvM2NjGnwPNO5nzEityb7NcTWg1AKLOb/e8mC/rC05+yvDho0ucXji+C0n+Ubfit3pSIXnt1ufDnOP7M1aQMs1N5tuPMLM47s+x/u909NvRdvDVAxuQUavvME8xY+vFYnunit7L5jgOM7MVm3aA/8Al3/tNz5Sqv2BBgggjgRBXccf2FcL0nT0dY+oWYzLJHMMVafhqEjyP6LrPWz+UZ/xy/xqX9muUBmGdX1AVsQ72NGxdoZqipUc0GYkG/8ACOa6HmGBNCifYMJ0M002gxsAGiT5brkvsxpaxwJayzS0kOaCZt0Bm3U8yr7JO1OJw5Aa79opTdrp1NEWAN16uepfFc7LPK7FbTUgS8MZpAMioA0w5xDtySGSTA46rq2wmZCDpMgiCPLiD479bKNhO0GDxsNeAx8EaXd1zZsdLuF+IPBKx2RPa6WHWJJE2e0QLMe0XlwbOuZvddN/WFka/tW6DAIA0+IEQfER6IqhbRon2jCRGomYl2wpzwddo8XFUdDMCHBrgdUA6SNLxN9vdfHNhPgo/aHPtbdIIOxcQCHFxB0h3UCSQRILmJn4M9j8QXPcTd2oknmZknwmfIhQH94jyPj1Tj3z+e3okgcfX6/RbQHjfw+rhS8FmUGHEeJnT0D45cHbjqJBiAb/AFt1SY6/oiNNSok9+kdL2yBPCYJa9oMFpgHkRBHNa/Ic/FaWP7tVu7T42IPEGLHy3C5zl2ZmmQCREQCdgL9x5+W+4BLTcSJB0Jpe001GEte091xF2kG9Nw4jmONiDsVjv098Nyt+gqbs/nvtgWVO7VZAe2bzGrzEXB4i/Axcry2Y0BRI0SyAiQQQBBEjRXCe0HYp1GalI+0p893N/m4+f57rLuZBXdTg+LTB/DwI5LKdoewoqS+k0NeSSW/A4m/dPwO6GxXHnuzy73mXw5rCAarPFZBWZV9mabtfICSeNoV/lP2bV6kGrFIdbu/tH+SF12OWMeGq4yjsjiMRGimdJ+J3db6nfyldOyjsPhqEHR7Rw+KpDvRuw9FoAFm9LjEZR9mFJkGu41D8re6z194/gpOZ9i6YpltNg0HdoEEdQefXdbCEULF2rPhwTNMpfhnz3jTJ7r+pGxg+8I4xMeSl5JmxoV6NYt1aXTuY06SCNpBsSJ3MTZdix2SUqs62gyI/QkbGFyztVkX7NXIgaak7AAXv3dXUAjgNLl149S3/AFrN5+47FhMU2rTbUYZa9ocDtY9OB5jmE60LBfZbmpLauHNww62kRAvpeJHMlrgI4lb9iz1MoOEISgErSoEwkVcM14hwDgeBEj8U9CEJiMzmXYik+9M+zPLdvpuFlcz7JVqUktJHzMv6xcea6jCBap7fufDXvviuL1QTZ7dfDVs8efH/AErnKO09ejApu9uwb03WexscCZP5hb7MeztGtOtgB+Ztneo381lsy+z54vScHRsD3XDwItPouvPq9c+flM5v9JmG7S4bFgNeA186tLxBB2kdeoUPG5IbaHB4AaAx7rwNyKt3ExHvTsOCzWOwb2S2vTJtEnuvHg8b+fqncFj6jT91U9oJ/dVO7UDY+H5+Ugler0/U56YvFh6tlvAWdchj+66J0910lr7jgfKVXvoltnAg9RBHqr2h2sovHs6tOCd2VBy238FNxOX+0bLC1wgkMqOLruOoRV99g3EXG1rLtjmyTndfrdKLYP0OKscVk5aYEsJJ0tfsdIB7jx3XWNpINtlX1sO5hIc0g/V+oRCPrqp+T5mabtJuDA4S4AGBJ4gnunxBsQRX67/W/wBApuq3mqNtiJ7tag4OewWgiKrJBLCedpB4ERxK12S5uzEUg9p3F7R5xw2NuC5tkucxDXnu/MSZaSbHwc50E8yD8RIucLjDhcQHx93WdDx8tQ2EDk+P7vFcvU42bG5W/QlIp1A4Ai4IkeCUvI0BSSjKIqLAlGihBFUQCWAkhLC87qU1iVCSClBNCgjARBKCqDhAIBGgJyxf2m4QHDNqRdjxJmO6bGTwG/qtqs729pzgK/RoPA7OHO3qn3KMH2CxOjMKc/G0tO095hA22E0wfPYLsdNcOwT/AGNbCVeBdq2n93WM7QSYeTq4yTsYXcaS7d/TnDgRhAIwFkBHCCVCqChHCARoChEQlwhCqGMRhGvGl7Q4ciJH4rMZt9n1Gp+7Og8j3mz+Y8lroRQlkqy2OU5t2cxNERVp+3pDiZdA6VB3m/1AqpoPc0/cVSDP7uqRfkGvFiu1kKlzbsjh64Opmlx+JkA+Y2PmFvnvvn+z4vlhMP2oI+7xDNMiC1wGlwPCDYj/AGrM4WlUb926OOh0vYbAACe9TAge6R4JvMuxeIpNhmnEUh8Dh3h4A3H9J8lmhT0uim91F4/8qs6Z5B2447wvTx63PXxWLx+LPHZQWi4LNhJOqm4wSYeLt2+MCVWVcM9kamxO3I9QdirTDdpX0jprtLevA9ZFiFa4cUniaTtAMSBBYQOHszZo/l0+K75vhhlG1S0giJBO+xndp6HaFo8vxTKtL2TjvTlpJlxYIbJJ/wDRjiBPHuu4lMYnIubY271Lvtk2M03d5oFjYuTWVZc5pOhzajZD2QbNe2QNbdw112keaYa2fYvM3OpupVPfpEg9Y+Lwd7w8TyWllc5o40UcTRrt9ytpa6ZkndngYLgV0QOXi9Xn211nyNEhKBK5NDhBJ9UFBSApYTbSlSvO7HAlgpsFHKqF6koFNApYKBwFGEgFK1KoWqDtvS1YDED/APmTtOxB247bK8UPNsP7SjVYL66b2+JLSB+aDlONoasspPG9PEva614qgG/WfZ7W5cF1js3jPa4ai/5qTCd94AO99wd1yvKKgqZXjKZiaYZVG/CBYO2E0jA/4t39m+J1YFgn3HvZx4OkWO1nC22y79fbnGvBSgkNKUsBQRogjVQaCII1QaNJlHKqDQRSgCgBRI5RQgSQoOZZLSriKrA7kdnDwcLhWICKFFYLMOwlSmD+zvD2HejVuCOQO35LLV8udRf8eFf8r5dScej+A9QuylqaxGEa9pa9ocDuCAR6Fb5765L8uUtz6tSj2tMuaY77O83be0qwoZth68XaTYzs4QZEGx35FabFdhqEk0i+iT8h7p8WOkFUOP8As5c4k/cv6w6i/wASW6mn0Xq5/wDRPti8EZlhwaDmsJ1CXtJ7xDp1iJ6rZ9m8x9vhaVSIJbcHcRb8oXPn9hMU0/dio3wqscCP6nN/Lgtx2Sy11DDim4ObBtqcHONgC46SQJImAeKx63c6nwvMxdoSiJREry1saCTq6oKKpGvSg5BBcHUA5KBQQQLBR6vyQQRCg5KD0SCBQcicfwQQWkchwlM0n5jQOxo4gXM+6S5hI5ka/CPXW/ZTWnCvHAVnRyuGmw4X4IILtfH/ABiN41ycCJBYhS0coILTIShKCCASjlBBAJQlBBAAjQQQGgggqAiJQQQJIRIIKqIopQQWVAlESgggTKCCCK//2Q=="/>
          <p:cNvSpPr>
            <a:spLocks noChangeAspect="1" noChangeArrowheads="1"/>
          </p:cNvSpPr>
          <p:nvPr/>
        </p:nvSpPr>
        <p:spPr bwMode="auto">
          <a:xfrm>
            <a:off x="77788" y="-863600"/>
            <a:ext cx="2619375" cy="1743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data:image/jpg;base64,/9j/4AAQSkZJRgABAQAAAQABAAD/2wCEAAkGBhQSERQUExQWFRUVFBcXFxgXFxgXFxcXFxcXFBYVFxcXHCYeGBkjHBUUHy8gIycpLSwsGB4xNTAqNSYrLCkBCQoKDgwOFA8PFykcHxwpKSkpKSkpKSkpKSkpKSksKSkpKSkpKSkpLCkpKSkpKSwpKSkpKSkpKSkpKSkpKSkuKf/AABEIALcBEwMBIgACEQEDEQH/xAAcAAAABwEBAAAAAAAAAAAAAAAAAQIDBAUGBwj/xAA9EAABAwIEAwUFBQkBAAMBAAABAAIRAyEEBRIxQVFhBiJxgZETMkJS8AcjobHRFDNicoKSweHxQ6Ky0mP/xAAYAQEBAQEBAAAAAAAAAAAAAAAAAQIDBP/EACMRAQEBAQABBQACAwEAAAAAAAABEQIxAxIhQVEyYRMikQT/2gAMAwEAAhEDEQA/AOuBKSQlBcXUpGEAggNBFKOUMGEaTKEog0YUfFYxlNuqo5rBzcQPTn5LLZv9pNGnIpNLzzPdb6bn8FqS1LjYlUea9ssNh5BfrcPhZ3j5nYeZXMM57bYjESHPIafhb3W+g385WcfWJG63PT/Wfc22ffahWeS2kBRbtI7z/HUbDyCw+Nx7qjtT3OeTuXEuM8pKSRITDlucyeE3SJSYQKBKoItTZYnQ+ybcgGyOJSHBLpktugTUbHD/AGkUxe+yl6wUlzRaB9clBHdTCQ5g4J11twkxy2+rFUNilP1+CPTHBSBATbnoGXFEGpxrSUbWIpsC6nYYEQYTLGDkpjKjohv11RE+iJEiZF5G469Cuo9iu2YqhtCs770DuuP/AKDkf4/z8VzbLKTibAk8gD62VlUw9MQajtLheKZBcD/MLD8VOuNbjtMJMKv7NYl1TC0numXNJBcZJbJDSTxJAF1ZQvO0QiS4QRTaWEkJQRCkEJUbG4+nSGqo9rB/EY9OfkgkShKxebfaRTZIot1nm7ut9Nz+CxWadssRXnW86flb3W+g385W5xaxe5HUcz7XYehMv1uHws7x8zsPMrF5t9qFR0ii0Uxz953qbD0WMrVy7c7eiYDV1npyMXq1Oxmc1KjtTnEnm4lx/FQXGSpVDCjckeqSYBstBkUCeCae1T3Ym0KM8SEVEdU6JAbqIaBckADmSYA9U5UatHkOFw4LHBtSpUYBUc+wpMdGsNMxeRF5E/hKjOV8A4cNQB06mHUJFokbHoYKQcI5oBc0gcyCJN4uR0PoVqKg9nVbLajqYke09s6Dz06SAOMjz23TjGNLHUw06i0fuwA55kAktZ3SARcEiICzqsq5oGwP+03VpRBGxU3McI6m7S4gmAbb35jgQogbz4qhmJ2SdXPfgpJZafrxTDqXFAulHFO1qeiDYg7c/A8iozxsgCYhApz9XBR077OEk0kCAUYT/wCyE8P9KZQyUkiASdoFzKuCFQpTw+uanjAzfirenkwp3qObT/h954/pG3nCd/bWM/d0xPzPhxHg33R5yr8TyqDh8ic4EwA35nEBs9Cd/ASptOjRp86juktZ/wDo/go9bFOeZc4uPUz/AM8EAp7vxcSauYOI0t7rflaIHnG/nKPL8udWqspjd7g0eZgnyElMtC2f2bZVqqurEWpt0t/mdv6CfVcuum46FQoBjWsbZrWhrR0AgfgEuEECueAoQRwjQMalRZr24wtCQX+0d8tPvX6nYeq5Lm3bPEYj95UMfKO63+0WPmqp2MM2XSen+ud7v03mb/afWfIpAUm9O8+PEiB5BZHFZu+odT3OcTuSST6lVkpym3mukknhi7T5qyilANlI9sNtQ9VdTDoKW1yaaPr/AGnAVdDpMokkFAmFdUepIcUpIcFFJhTMrw5czEAEe40XJAALg974EyA2mQbH3lFCTSrOY4PYS1w2I8I/KVKLvA5ayiXl1Usc2ADdtN8jVaDNVsFhixh4so1TPiGABsuJlz5dTk2IEMIJgd25vCrH1C4lziXOO5Jk+ZRgAzPh+imLqG4XlDh4J9tJNlm88/QqhLGyLboOZG1/q4S20/8AvIp5uCc7hxv0PPwQQi26c/Zz9fkp9PKiNxxjwP8AlWVPJ3BoNQtpM3Dn2n+URqd5BXBRjDk8Pr9VZYDs293eiGjdzu63wJNlPbmFGl+6Z7R3z1BDf6aYP5nyUTG5hUqke0cTGw2aPBosE2QxM0YekBLjWcODO6zwLyJPkPNM1c4eQQyKbTwYIJHV3vH1hQAEoBYvVrWDBRgoBqW1iypLWp9jEGMT9KiXEAAkngLyVlrCGsldi7L5V7DDMYRDiNT/AOZ148hA8lmezPYN2ptSv3QCHBm5MXGr5R038FvSFDSUSVCSVAEEEEweYggAilG1d9cTjLpzUmpCMuTUxPy/LqlckNgDiT7rf1PRXzexFNrdRD6lrknSJ6BsW8yo+QZnTFINsHCQZ5ybz4KLm9V+JqaS7utAY0AE6YbJdYiSTEmZuOgW5ma6ePCX+wsaYDY8z+qQ/LWkTMJ+oQ1rRuQ0CTuYAEnr/kpVesGB3unQ5odqfDyTfuNF463VFW/AkbJipSPJXtWlBO/Awd7gGCOarcxxgaLG5sLep8v8hLExBlCUijVc4xuTzv6A/wCE/iqJpgGowtHzDvN8+LVlMNOcm3BS2YAuaHNIcDy8SOPUHZIOEIsQR4i8JlQw10IcfwP6qQMLfw/LmpLMHPX9P1TFRKdA358efipVDK9R73A36g7EdVb4LIqrxIbDW3LyQ1oHVziAPEpOLzvB4fZxxD+VPu0/OoRf+kHxVwKwWSSA0N1HbbcHZHi6dGgYrVBI/wDOnD3+fBvmfJZ3H9sa9UFjSKVM/BS7oI/id7z/ADKq2FS9fg0tftOfdo020h8x79Q/1OEN8gPFVr6znu1OcXOO5cZPqVFaU61c71a1DwSwkNanWhZ1QalBGAnaOHLiA0Ek7ACSfABTQgJ1rCVrMl+zivVg1fum9bv/ALeHnC3mT9k8PhoLGS8fG7vO8uDfJFYLIuwVatDnj2TObh3iOjf8mF0DJuzVHDDuNl3F7ru9eHlCtYQhQ0UIijRIEokopKAkEEaK8vhKSAUeldXIco3PgSjY0G0gA8TMfgCixLDEiC0cWmR6jbzUWIZqFp1NMH635hWzMx9lQY9wBJdJ+LnfkyLW5OHO1WW85jj4blWDodSYAZAsYgAy0GNO5tN9jda5aq2wuaNq3Dt+B+rqdRxABBLGkjYlskf4PmCsk7KeLDpP/wAfT9E7RzSrSs8am89x/duPNdN/WNa9+KJBJMzuevH/AKqbGYZzmmqRYglv8o4+e/omxm7agsSCYtMeMEdFomZqx7dOkARERaIiPCEvyrJZdlpqu0yS4xYdeZXSckypzaEVjJaDOq/cMwDzsPQhVPZ3Kg3Ea21A0HdrqYf0kHU2/iD5rY9sdNDCwDLqp0yd3Td7jED3QG2gAOAEQAnM9q3r4xgjVGrutDWCzWiwa3gAOHPxJWkynGUXwyoG3tDwCPU2WbpNT9OlK1GcbWt2JwlQWY5n8rjHo6RCjVOzvsGH2Labqnwuqhzmgc9DSJP4dFUYHPK1KwdqaBGl1x5cRHirSl2p1Boey+xc028Q0334SmJWG7SZRmNY/fVBVA2a1waxo/hpwGhZXFZTWp+/SeBziR6iy6lmuYMvv5yJ6iOCh4bGXiQekypeYa5e2opNJy32aYCg6HGmzWO8DG8GBqixExvwBUCvUoVZFaiBHuVKAbTf0Dm+48bbweq53lqM5RClsYp9Xs29rddNwrMiTonUyRMVG7t432MKXkvZfEYn93TJHzHutH9Rt6XXOzFVTWKbgctqVnaabHPdyaJ/4ujZL9l9NkHEP9oflbLW+Z3P4LZYTA06TdNNjWN5NEDz5+ayrnmTfZe90OxD9A+RsF3m7YeUrdZVkNHDCKVMNPF27j4uN1PlBQBBBBAEESCAIkaIooiiRokAQRI0NeYLIFJaU8ynxOy6sGxKRVbFxIPMGD6hSARH1Hik1KchQQXZlbvtBg+8AAZ6j3SPIeKn4GsHMsSQ0wJDdruABmRbWT4Doq7EUhBlSsmpsYAXTJJ2kbwRccbDwv4Gzy0n4CuKm0gjcHltI4EKb+zKJWpavvmGCL8qcFxlpeAB69ABKn4PGNqNEWJ4G0m1mnZ3ku0rGM3mGHcyoXBsNgbC3XbZO4PNSN1e1cPdQcVkTXXHdPMcfEbLF4+4urTKM5OoBtySIC0GbZq+uWavdpgtbE3Bd71+JGnpYLC4HK6jXPBMD2bg1w5u7viDBd+qew+LxGHEHvs6Xjy3b+S1LZPkuNTTar51UlrWsaDT0ku2kGLAcdc/WyyOXdoKdTjpPI7ev6wrtrzwO61LAPZkmP8AnVUmaZm1pOlr3wRfW5jfeh0Bm9tid/BX1FpOobktcBbjGyzuMwsKs0jC56yo72ek03iSGuMhwBizuLogwnDiCDHJVNfBkFpb7wqM03i5cBAPCQSPNaXBZaa1dtMCxMu5aRcz02HmsNROwmGJogunXV2BJBDBYkEdHW61DyRVctPBoMzd0hoABJJcNuHPfYrSUsKX99t2mBTAdLSwbPHIuJJ8IHBV2Lo6nQ3dx0iQfda47ybgva53VrI4rXtXVQctqUngsJa/4RNzG+kg94betwr/ACXtrVow2qJb0Ft+Q93xb/aU47CQ3SAHMtLX3FtoduD1v5KHiMFq2k/wmNfTSZDXjxM9eCzeTXRMtzmnWALHCTwkecEWPhuOICmrjrWVKRLqTiLwRFp+VzTxBHG/LmtdkHbiYZWsdhN58HH8nX/iOy43j8G0QSKVYOEtMj6seR6JSwo0ESCgCCCCAIIIkBEoijRFFEjRI0Hl+i2d9k9HonGYYm8W8FJo4E8dh+RXXGcV4YeCep0nER5q1w2XWtwP4f4CTXx1GkAJ1kcG/kXbekq4YrhlJfIAN9up+pULGYH2TmgkTym46kAyPNSsTnVR4hsU28mWt1duVWPYs2xYvGEGJIkbnczzPeiRO5mCRYrP49x1mZNzuTzMxPWVc4GuNETYACDIaDqFzsTxNjzULN8OBBE3AknhcwOnCBbY73K3fCUvAZ1UbAJ1t5OuY6O3C0OCzWjUsSWHk7bwDtvWFkKLYUprZWZ3YY2dalAsoJfCpMPmFSnYOlvym7fTh5J85i12/cPq313Hn6rf+SVPafxWBp1DMaXfM2x8+BScNja2GI/9Kf5Dw3b5GEhxcADuDsRcHwIsVFq4oq7E+WuwnaSkWe0h4ggERPCbHiPRO4x1Os1tRktD5Pu2MGCQ3cCQVz+pjXaTcyo+CzKrSM03kSZLTdh8Wm3nv1V0n9t5TpsY6ZlwFjsBIg253NytV2Wy8+yLrh9cwCCA5tJs6qgB4EkNkbFw6LHZDWGMLGAQ8kB4MnSDPfad3NgE7WIg8CepZXSHee2zW/c0wWgFrKZLSZ4hzhq8AFY3cHmFTSzuw1zjpbYw0wXEnTsGta93kOah5LlQqF1QENaCKVNpkkNENGwJ+FrfFhPxIZhXLidJ3JpNInedVUkdCwX46CJ7yuMlpezGoAwO40eXE8gAtW/DCyy3JW0+86C7hyHh16qPnORseNcxAvaRAkkwBurBuMAEuvIBtcQfGAB53SP2xjgbgAQIJESTA90niuO3dVjc9yj2Okl8yAAdnjUQA3vAhwJIs6eN1nn6XAyRbiNuV23LfxF9xsrvttj/AL0tmdNjEwCRt1IaR5v6LKurFplpjqLHxXaTZ8m40WXZ1Ww7gDdth1AAgAj4gLWMEcCNjusrzdldoLSJPD0Jib2kSCARNwuYYTGfC4W4C0f0zsf4Tblp42FGq6k7XTPG42BIEAHi1wnfceBg8uuF3XTUJVTkmfNrt5OBggxIPJwFp5EWPDiBarhZijQQQUARFGiQEggilAUI0SNFcGoUAGy6ADxJAAjqVGxWd0mjuN9o7n7rZ/8AsfwVHXxD3mXuJ+uHJIcF1vX4HsVmFSpZzob8rbN9OPmo0JYCKFi3VJhAtS4R6VA3hn6XTbz/AAg7jZWhZrbEkbXNpkNYSTEEBwGx8yqx7EqjiSJ8Px3E8/8AXBb56+qlhh9AsIBnzEH0UyjQLoABJOwFz5KZUY2pxgEiDtAcdQ7pFydTo/2tj9mWcMp1v2d9Jut0+yrAN1OABLmvM2NjGnwPNO5nzEityb7NcTWg1AKLOb/e8mC/rC05+yvDho0ucXji+C0n+Ubfit3pSIXnt1ufDnOP7M1aQMs1N5tuPMLM47s+x/u909NvRdvDVAxuQUavvME8xY+vFYnunit7L5jgOM7MVm3aA/8Al3/tNz5Sqv2BBgggjgRBXccf2FcL0nT0dY+oWYzLJHMMVafhqEjyP6LrPWz+UZ/xy/xqX9muUBmGdX1AVsQ72NGxdoZqipUc0GYkG/8ACOa6HmGBNCifYMJ0M002gxsAGiT5brkvsxpaxwJayzS0kOaCZt0Bm3U8yr7JO1OJw5Aa79opTdrp1NEWAN16uepfFc7LPK7FbTUgS8MZpAMioA0w5xDtySGSTA46rq2wmZCDpMgiCPLiD479bKNhO0GDxsNeAx8EaXd1zZsdLuF+IPBKx2RPa6WHWJJE2e0QLMe0XlwbOuZvddN/WFka/tW6DAIA0+IEQfER6IqhbRon2jCRGomYl2wpzwddo8XFUdDMCHBrgdUA6SNLxN9vdfHNhPgo/aHPtbdIIOxcQCHFxB0h3UCSQRILmJn4M9j8QXPcTd2oknmZknwmfIhQH94jyPj1Tj3z+e3okgcfX6/RbQHjfw+rhS8FmUGHEeJnT0D45cHbjqJBiAb/AFt1SY6/oiNNSok9+kdL2yBPCYJa9oMFpgHkRBHNa/Ic/FaWP7tVu7T42IPEGLHy3C5zl2ZmmQCREQCdgL9x5+W+4BLTcSJB0Jpe001GEte091xF2kG9Nw4jmONiDsVjv098Nyt+gqbs/nvtgWVO7VZAe2bzGrzEXB4i/Axcry2Y0BRI0SyAiQQQBBEjRXCe0HYp1GalI+0p893N/m4+f57rLuZBXdTg+LTB/DwI5LKdoewoqS+k0NeSSW/A4m/dPwO6GxXHnuzy73mXw5rCAarPFZBWZV9mabtfICSeNoV/lP2bV6kGrFIdbu/tH+SF12OWMeGq4yjsjiMRGimdJ+J3db6nfyldOyjsPhqEHR7Rw+KpDvRuw9FoAFm9LjEZR9mFJkGu41D8re6z194/gpOZ9i6YpltNg0HdoEEdQefXdbCEULF2rPhwTNMpfhnz3jTJ7r+pGxg+8I4xMeSl5JmxoV6NYt1aXTuY06SCNpBsSJ3MTZdix2SUqs62gyI/QkbGFyztVkX7NXIgaak7AAXv3dXUAjgNLl149S3/AFrN5+47FhMU2rTbUYZa9ocDtY9OB5jmE60LBfZbmpLauHNww62kRAvpeJHMlrgI4lb9iz1MoOEISgErSoEwkVcM14hwDgeBEj8U9CEJiMzmXYik+9M+zPLdvpuFlcz7JVqUktJHzMv6xcea6jCBap7fufDXvviuL1QTZ7dfDVs8efH/AErnKO09ejApu9uwb03WexscCZP5hb7MeztGtOtgB+Ztneo381lsy+z54vScHRsD3XDwItPouvPq9c+flM5v9JmG7S4bFgNeA186tLxBB2kdeoUPG5IbaHB4AaAx7rwNyKt3ExHvTsOCzWOwb2S2vTJtEnuvHg8b+fqncFj6jT91U9oJ/dVO7UDY+H5+Ugler0/U56YvFh6tlvAWdchj+66J0910lr7jgfKVXvoltnAg9RBHqr2h2sovHs6tOCd2VBy238FNxOX+0bLC1wgkMqOLruOoRV99g3EXG1rLtjmyTndfrdKLYP0OKscVk5aYEsJJ0tfsdIB7jx3XWNpINtlX1sO5hIc0g/V+oRCPrqp+T5mabtJuDA4S4AGBJ4gnunxBsQRX67/W/wBApuq3mqNtiJ7tag4OewWgiKrJBLCedpB4ERxK12S5uzEUg9p3F7R5xw2NuC5tkucxDXnu/MSZaSbHwc50E8yD8RIucLjDhcQHx93WdDx8tQ2EDk+P7vFcvU42bG5W/QlIp1A4Ai4IkeCUvI0BSSjKIqLAlGihBFUQCWAkhLC87qU1iVCSClBNCgjARBKCqDhAIBGgJyxf2m4QHDNqRdjxJmO6bGTwG/qtqs729pzgK/RoPA7OHO3qn3KMH2CxOjMKc/G0tO095hA22E0wfPYLsdNcOwT/AGNbCVeBdq2n93WM7QSYeTq4yTsYXcaS7d/TnDgRhAIwFkBHCCVCqChHCARoChEQlwhCqGMRhGvGl7Q4ciJH4rMZt9n1Gp+7Og8j3mz+Y8lroRQlkqy2OU5t2cxNERVp+3pDiZdA6VB3m/1AqpoPc0/cVSDP7uqRfkGvFiu1kKlzbsjh64Opmlx+JkA+Y2PmFvnvvn+z4vlhMP2oI+7xDNMiC1wGlwPCDYj/AGrM4WlUb926OOh0vYbAACe9TAge6R4JvMuxeIpNhmnEUh8Dh3h4A3H9J8lmhT0uim91F4/8qs6Z5B2447wvTx63PXxWLx+LPHZQWi4LNhJOqm4wSYeLt2+MCVWVcM9kamxO3I9QdirTDdpX0jprtLevA9ZFiFa4cUniaTtAMSBBYQOHszZo/l0+K75vhhlG1S0giJBO+xndp6HaFo8vxTKtL2TjvTlpJlxYIbJJ/wDRjiBPHuu4lMYnIubY271Lvtk2M03d5oFjYuTWVZc5pOhzajZD2QbNe2QNbdw112keaYa2fYvM3OpupVPfpEg9Y+Lwd7w8TyWllc5o40UcTRrt9ytpa6ZkndngYLgV0QOXi9Xn211nyNEhKBK5NDhBJ9UFBSApYTbSlSvO7HAlgpsFHKqF6koFNApYKBwFGEgFK1KoWqDtvS1YDED/APmTtOxB247bK8UPNsP7SjVYL66b2+JLSB+aDlONoasspPG9PEva614qgG/WfZ7W5cF1js3jPa4ai/5qTCd94AO99wd1yvKKgqZXjKZiaYZVG/CBYO2E0jA/4t39m+J1YFgn3HvZx4OkWO1nC22y79fbnGvBSgkNKUsBQRogjVQaCII1QaNJlHKqDQRSgCgBRI5RQgSQoOZZLSriKrA7kdnDwcLhWICKFFYLMOwlSmD+zvD2HejVuCOQO35LLV8udRf8eFf8r5dScej+A9QuylqaxGEa9pa9ocDuCAR6Fb5765L8uUtz6tSj2tMuaY77O83be0qwoZth68XaTYzs4QZEGx35FabFdhqEk0i+iT8h7p8WOkFUOP8As5c4k/cv6w6i/wASW6mn0Xq5/wDRPti8EZlhwaDmsJ1CXtJ7xDp1iJ6rZ9m8x9vhaVSIJbcHcRb8oXPn9hMU0/dio3wqscCP6nN/Lgtx2Sy11DDim4ObBtqcHONgC46SQJImAeKx63c6nwvMxdoSiJREry1saCTq6oKKpGvSg5BBcHUA5KBQQQLBR6vyQQRCg5KD0SCBQcicfwQQWkchwlM0n5jQOxo4gXM+6S5hI5ka/CPXW/ZTWnCvHAVnRyuGmw4X4IILtfH/ABiN41ycCJBYhS0coILTIShKCCASjlBBAJQlBBAAjQQQGgggqAiJQQQJIRIIKqIopQQWVAlESgggTKCCCK//2Q=="/>
          <p:cNvSpPr>
            <a:spLocks noChangeAspect="1" noChangeArrowheads="1"/>
          </p:cNvSpPr>
          <p:nvPr/>
        </p:nvSpPr>
        <p:spPr bwMode="auto">
          <a:xfrm>
            <a:off x="77788" y="-863600"/>
            <a:ext cx="2619375" cy="1743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6" name="AutoShape 6" descr="data:image/jpg;base64,/9j/4AAQSkZJRgABAQAAAQABAAD/2wCEAAkGBhQSEBUUExQWFRQWFxgYGBcYFhgYFxgYGBYXFRcWGBgXHCYeFxojHBYUHy8gIycpLCwsFx4xNTAqNSYrLCkBCQoKDgwOFw8PGikcHBwpKSkpKSkpKSkpKSkpKSkpKSkpKSwpKSkpKSkpKSksKSkpKSkpLCkpKSwsKSwsKSwpKf/AABEIALcBEwMBIgACEQEDEQH/xAAcAAAABwEBAAAAAAAAAAAAAAAAAQIDBAUGBwj/xABCEAABAwIEAwUGBAUBBgcAAAABAAIRAyEEEjFBBVFhBiJxkfATMoGhscEjQtHhBxRSYnLxJENTgqLCM0Rjg5KTsv/EABkBAAMBAQEAAAAAAAAAAAAAAAECAwAEBf/EACARAQEAAgIDAQEBAQAAAAAAAAABAhEhMQMSQVEyEyL/2gAMAwEAAhEDEQA/AOloEpJKLN5LmdBYKOVX4jjNBnv1qbehqNB+ZUZ3a7Bj/wAzR/8Asb9igC6lKDlRM7XYQ6Yiif8A3G/qpNLjdJ/u1abvB7T9Cgy2BSsygDEoxiUPZtJ2dA1FDFdJdiFttpJfWXK+3fa01nmhSd+GPeI/NzPh63V9277S+xomm0994Pwbp89PDMuYUzYuOpuVbxY75qeV+HnVQwQLk/6SioVQ5jiPyuA+BkZvsoBqEz1+Tf3+yewT/ebzafMd4fRdGyaS+EYn2ddruTgfLX5Suz8MrS0LhjXfiDkfuutdmMbmpM/xH0hcvn4sq3j601jXpXtFEbVQNVc+z6TBUSTUUM1kftUNtpK9onWVFXuqRqoruPUmkgvuNoPkjNjpoGvToKymI7WBroaJ8bKVwztYyo8td3LSCSIPMToD9VWX9J6tGjlM06wIkEHwM/RLBVIXRyUAmzXaDBcATtInyTYx7JIzAQSL2EjWCbFFtJKWm5SgUWApKUiRbQ4QRoiFmEgiQWZm+OYKtVpRQrexf/VlDgehsS3xAMclxztJw/F06kYp1QkzDnOL2O6sdMEdBpuAu6Qo+MwbKjCx7GvY7VrhIPI9DyIgpccpOzWPPQwp6IHDuXRuPfw1iX4Uz/6Tzf8A5HmzvB0Hq5YqpQcxxa9pa4GC0ggg8iDcK3FIrDTPIooVq0Jz2YOoW9W2r8NjqtP/AMN72f4uc36FXWD7cYxn+8zjk9oPzEH5qtq4I7JilQc6oym0CXuDZJgN6lLcZ9Hbb4L+Jh/3tL4sd/2u/VXWG7bYeppUynk4Fp/T5rn/ABHgdShdwlv9QuPjy+KhBqn/AJ43mDuxI45xY4rEFx0F4/tFmj1zKiYqr3Y+J8NSnQ1JrYMO1kdf9VaccJ1XNqJ/BVPxW+PyNvulVeGOAlveHzUNxINwQeqzJFZ8EdLeUhdJ7G4r8NvxHz/dcyxRuf8AI/Y/dbnsVX7vgfqB+i5/Pziph26E2ujNdQPbpJrrj2rpPNZF7dVzq6I4hbbaW2KxgNMndo/1HyWMx7c5kWcQHSJAcPt+yvQ+WmJ200+PwVPjmODJy5pETm100jSCrSirauPc1sts7QOsSJ2AOhspFHiJLCTE841PU23t8FTVeINvA+J3/ZaLsT2fOIGeqT7KZDf64O8/ln6eb9h0rcLxWth3fhVHNLj7rbyNoBkE/BbDAUuJVyC+oKVM3gZQ4xtLRI6rSUaFMmTTaCww0kAnTUH5KNjOMZTEiQR5ak/RUmBdmKPBQ1uaoGuI5gEzOsm4P6qPj6x9lTaBfeR3raEi4NxM9eqsX4troLXCAJI11BiRylQcRxEkE5DtDoI0tY8pB8k0kgmMRj61CiH53NJBMOIcBHIGYlafhtWWe8XaEE3JDhIM+aoRiBBz0w9usm9/ibxaRaFc8Mqh2Yjp5XhbgtiejzIklEh0FBJag4rMOEaSEFmVgRwk/JKUlCHNVZxngVHEty1mSQIa8WqN8Hbj+10hWwSS1GWwtjlPHuw9bDS9v4tEfnaLtH97fy+Nx1VC0LuQkGRZZ3jnYijXl1OKFU7gfhOP9zR7h6t8lbHyb7JpzMBG/DB2uvNTuJ8Fq4Z+WswtnQ6tcObXCzgozVSsk4PjFWkMrx7Wn194Dx3HQz8FTcbx1IVAabSGuAkREEnYactFbsSavDGv6H5eST/OS7g7VDCDolQm8ZwepTOZtxPn0B0+BS8ODlGYQ6LxzTFOBFVpB1nAFHCMLMr8VwowSy/Q62EK97GVCC5psYFvAkfcKMGp2jULTLTB5/Y89FPyY+2Ohx4rcCsiNVUOD40DZ9uo0/ZWlN83BXnZYXG8ry7SXVE/w7CGq6NANT9h1UfB4V1V4YN9TyHNbLAcPFGnAvG5M9dB8fJP4/H7cjvSNQ4S4NiAAZMTI5RHPqoY7KNqmXnKAbxIkGJHxsrfhhGW0ACwaLCPDZSDWsIA5+vJdM8cLbVJS7F4RhvRDwTEuJMa+QVnTaGA5QABYC0DwjxCle0Ohjz2+5UKvhGi1pOhN4NtBuU+tdAZMQZtPw9G5Kz9XhxLnZT4STflfb9lbYrhry6C/uuG8DKRuP8AXZVeBbUYHsfUDsklsHUA3cbaiAOl0vYnjazzBBaSDbSACL3EkW6lRKnaB9IlvdcIBdeCPtyOicwTahu5sgmZFvONZjmeipeNcUBq+zaym7SJEHMdZO+w5aLSi1H83FMOEFjrERMTfMOmmutloOB4YsotnV1zrvoL30WHxXG3Np02EtD3HvFgkQLd+ekzC2/BOINqNLJ79MlpHQGxHSICYuSySUtEWrJjag9G1ByLCQQQWZVBKlJ0RqChZQSQjCOw0IhIITqStsDNei17Cx7Q9h1a4SPHoeouFjeMdgTd2FJcP+E494f4ONnjoYPitqQmqqeZ2BpyRzC1xa4EEGCCIIPIg6FPMctx2nfQNEvxDCcgHfZAqtEgamzgP6XfJZE8Nmn7ag9tejaXsBDmToKtM96mfG3VXxy2UukZsbpvE8Aa67O6eW37IUHKfSqqkBlsTgnMMOBB+vhzSKdIkgAEk7AST4Aara5GvblcAR605KI3gL6TxVoQ7LPdMzcEWIIJsdjKHqw+F8Eouw4DwHVs4ADC8uzEE+zfEs0AiCL2LmmSKLi2DyVngCGlxLY0LCTlIPKPotRw7tBSoh7gwU3wzM0iczgSHOgQ0e9o0A6mCqDjfEDWrOeXZgO6y0ANBJAAgQLk6DVKZWEQncNj3UzY25HT9k2Qm3BCyWaoNV2f7SjMWkZXE92Lz+/RbRtfK3MQZN/dmOcn1ouOOK0nBe2ThFOsZZpn/MNu8fzDrr4qXr6zhSZb7dFw1SCIMCb89U87GU9M19ANCL/XxVFhqoPesRqCN7eRVhhmsdBEg8+aEptJhec1p9ckeIqwAT8L6ctPFMYiqGi4kafsm61XOwgAgaQfOAeeiLHcdMEEcvDqCs//ACMZzms+Q4WOYXAk+HRSsVivwy03IE7z/qqhvGO80Hnr+W19BudLIZXgZEp1P2e7wwwDJsLQ0X03UbD8MZ7Yu1JDRfXkSDt9UnF1TWDmg95pgiLEC8aKRw2pllsBxaIbmm5y6GJi8c7c0nfRmaoGcY4lxDWuIa02OrotPUrQ4vtC6mM7BD3EklgvpMm286aX6Ksr8PH8w0Nc4PeSDIgEagi4GuZvhl6qXjMEBUy2cA0G4IGVubMZbqbgxbxT8l023ZfitStS/FjMI7wtmHMjnsroFc74b2lFENeWnKBDgCCSJItMDkdeS2vDeN0azA5j23MQSGunllN5Ql+EyixCBRI5TkEghCJZlVCMIgjBXOqMI0QRgrANBEEZK2wE5Rq+ikFR6622ZDt/VjBVeoA8zC5XheJVcNUbUovdTeALtOs6g6hzTyMgrpX8SHxgz1c35SVzXG0bNsNBppoF0eK8J5RsOG9qsPiSG1w3C1z/ALxoP8u8/wB7BeiT/U2W8wFa18I+kQHiARLXAgseNnMeLOHgubUKOYCfASOh08l0Ps/wHH4OGOp58M4y+iTTqCBq5rTUGV+sFpEroJtKovurbCVkeO7PtGR1B4/EmKFRwFUOb77GSe+WmxGvjKgU6pBgggjUGxB6g6IyitMbwmliB3hDv6hr8eaxnFuHGjULCQeRHL7LVfzuVpJKxpxRrPfUOjjDf8W2+soVoZLUy8KS4KLiagaJOnqAOqSmMVEw4qqr8Ve4n8ttBr58/BXvZvCNxNnEtdMTYjpbfzSe0HS87J9pGUT7OqTD7M3Gb7HRbSnxUCJBDZ138uS5fiMOWOLHjK9hHwOocD5EKVhO0dSHCrUECC10AdCHRbldLcPpscvldZpgEEAgzFx5hOCgGNJGu/l1K57wDta5lTvkFpsOi6BSxbXNmRcKaumcxWKl49ncEw4W87/GVScXBa4PBiSQIMZT1O03VvX4aPaloeQYmdRz+yb45QaWxYOgAmDB0h30CncuTaSuF0ctIOgumCHNiA0kWk7R6CbxGIbTuJBvodYjTqouI4o0UKYpZrGTlAAm4gwIg6actFU56lYPa3edWwZ2vNvqhjloakYPGgPD3AnL/cJm3eHQlN8V4+51WAQBIykEizrlpy66xvEdVFqcJBa0ukPOoJgHxtbXbkrLh/ZMPBzVBYZi07tFi7wmBbeU0zpbFLisWx5daBeGi4J5yAIUrs472ftKpIOWzQYkuOwJ0ACnV+zlOCfagNBAJDRYmRlmdJH0SKuCp0qfeyuBvBtqR3h3gRrdHVotx2Y7Ysrn2T3DOIAP9Rj3T/dyO/jrqAVzDgmGoQTTLXObc6wT3o+A081Zdju1lNrHNc3I3MZiTD4GYxrlJO2kdU839Tyx+xv0E2Hg3BsUEySsj1ugUmUcrnVKRpJQWYpBEhKzAVHrmyfJUXEmyDML/Et3+zAc3b9AVh8VQsP8Rppott/Ecf7OLD3vsfksdizYW/KNPBdHj/lPLtCwo7vx2OtiPtcdJXZuxj6mMoMqvrVQ4MdSLBWLWv8AZkD28NMh4BDCCIJIcQZXGsP53Gg/uOvXw8V2f+HHEsO7DMpsLW1Le0Y0AEvbmb7Q6PJc0Ml0kSYtouj4lYveOUKpoPLCGlpPeaxrnBv/ABWNcDdpgll8wY4CC4RzrhnaCvVxf8pjmCo6T+M3Kx9NoaXGpmaA2pSyguuLi4Oy6yG+yDy1mYF2aGRqfeMc5kmJJ8Vh+IVaFN1RrKP8w8l9M4em6mMlJ5zZW5zna1wDS9jDY5jlAMkwN6ZTtLW/BZ7Co2rTrmGVG9Pea5puxwkSCoTaQa0NGgEKhq1n4LEVKVWmO64ywOmCW2LXXkZSI1kFTD2ow+7nNP8Acw/9mZA2054VdjqRe+mwXzF1uZDHFvzi36KXRx1Op7j2u6A3/wDiYPyTWIBsWmHNcHNPJzTI+EoZTcpoyQw7i48yrzs4XMqXkDfZS8e2m+o5zBlJYHuZYAOJl4B/MBcSNfgouMaQ2ASZ06SubnpXrlbdqHtNeWxdjTIOuovy0VC9yW0QLmTzKQ5dOM1ELd07h8VBAgBo8xyhbDg/GWEBrzI05AHaZWFlOUa5bBB9fHUKeXil5Unks4dew1Zu7wRsfX0UbiHC3VWmINrGY8x5rE4TjbnU3AezaRZuZxEgjcc50jp8bzspxas6WVWgAHu9Z+GnVc9w1V5ls4MK5rQ3PDmiBld3dTYgN12vz8rjh3BGimKj3amAPjH6I2YulTr5Xd5w7wGwvqZsfWiHanibabQNCfdI90E6mdxP2Rx8f6Nqu4tiA2oQ0CRGpiRpCj8QDhSdMnM2JHTSYsDc/EdEirAPtKbmuG4BBsBodht6lWXDaTa1HKXGnMgwCfemBEdD6Eo61W7ZX+aZ7PI7MCTEAENDm3BjQ2truU3iuKtEDKHODSLzq45s/M8tfqrDF9lK7XObkzht8zL90kNHy2HM6ouGcCY8/iMIDR72ZwgATcE3bG45hGbLpR8F4i6lUqcntI3sQDGg1Nk5wzjDqDy5ok3n469ImFZ/ybBWYKYL2PByh4JIAgEwb7y2dlSeyOYQQbwJN7cx4Jgb/hvbXENpNDKeZt4N9JNt9NPggoXD+IeypNYcQGkCcoaCBm70SWzugp7v4Oo3wQSMyMn1+hSAX69BGHJvMjDkGOopScyErAMlRMSbKQT63UXEmy1FiP4hn/Zv+YfQrGYrRvgNDbRbTt8P9ld/kOvrVYyuQWMNrtGmmi6PF/KeXaHSHyjUf39PHXqnqijEeIudp36j4qNUb+tw37BXlTsdN7BdsKxBw5qtDwQ+m+uXOblFqtMnMDZkvbfVpG4VP2j/AIjHEViX4ahVpsfNL2jX5gGl2QvLXjNYyWm3RYV9QdNtk0aonbyOnNHZU7inEH4is+rUMvqHM4xAnSANgAAAOgVTj238volitF7eESNdL7I8TSLgT4fDWAlrH+CP+hHkQfur2ljzo4zyO4/VZzg74JHIi3iCD9ArNhJMCSemqjnbKfHlLrYG8h7r7Eg/VBjI1JPUlWR4FVay5DnDVo1GhiTqdrcrSqx5g8iFbGy8xrLAmXAcym6L82aXlsAkDboICS4pMtm7fIxPUprCylONgeY+5H2RInVZPqANh4IpRAZSXYmo0yx7rXguJ8cpn5IOcm5Qs2PJ7B8fqPc4kwW3713E6Wn1dW+B7aZ6fs8UBUAnK4ENcOjo1A10VAWgm9jpm35weaj4jD5SDAPI7FRzliuOTc4RmUhhBmLku2Pu/wDLCv6GKdkDGGbh02BBG4MakWBWP7NYj2r6LHTIIaHCJFtDa4XRcTwwlrjTaMwaQcp1sdiIFuSnjN9rbVNXij2VHEvc5psRzGpOlzJIOm6RWxLnUnwYaZAGpI0mXEnc+R8FE4jTqmlcEXg2jvZQPmBZR8DjRSYWAgztY842gRO8prY0JwGOqRmLjOgdu3KMu3O3iotXhbS0kEgmHAi8R05/ZH2cDqtd1NwtDjAMDrabj9E3xCk6g/2bndwgx1AMeevqEN8cBqIb8KybucTuZ331QQbjWf1Ea/l6oJP+jajtAd69aoA+v2TYPqPshPrZTKen160RSm8/r90M3r9lmPZkMyaD0RehtjmZM4gWR50TnIMx3bRs4V/iPqsW17Dhmd8ZmZmlpcM1nG4EyW3C6L2mw2ei8RNtPC/21XMH8WpU2gNoExzqGDOswF0+DqpZ9mS8egf06pio0c/qk1u0DyTlpURPNrnH/qco7+N1+dMeFGn9wVbhMiswc/p+qjvYP6hrH7o63G6/9Y+FOmPo1Rjxyv8A8V48DH0RKd9nyk+AKkUswF2uI/xNpt5SVXjiFZ7gPa1CSY9936qwxFYU2gOLjPUknrfTbWVmgVaeR2YWEwR4GVpexoBxTZMd130WXw+JFSQAQLbWF5ItqlvzsEteRIItY3sRz0KlljtTG6dbr8PHs31aZkN1gh0hvX8pA23gqhxVKnVEOgOsMwt8941WDwXEamFcTTIGZkOaZykC/eAN4i3KVqKfF2VqbXN2MEbgkWBnaZghLr0UlmStqtguAMgbwo7irI4YuBywSTziSRb10VTXDqdqgIMkbbW+N1bHybTyw0VKEpsPnRHKoQvMkuKEpDiiw0pr48DqDp66pAQCDL7snxOnQxDajpgNcIF+8R3SPDz8YXSuEcWLhVcSHNdBaWm4i8H4RbW+y4wFf9ne1tTDGCM9M+80/UHY2HjCW466Uxz+V1mjis7Mjg2XsBMiGm5nWw0Crq/Z/CgXa5rjFw476C9jEH4qPR7RNrmk+iz2gALSC3M8WkzGm2/NR8PxGvUxNRrpe6Q1okZQBrAHIkg9fBTuMWlW3CeA4elUhkPMakA7iRmjUgwmeJdmmve4e0BLZju6ZiNxrfL5SrLhPDoqTNyJywYDZNp3Op+Kd4xUIMMInSDuLHT4N85KX1Mwlfs7RY4tdVEg3gNI+ZH0Rp/iPZWpXquq5nDPBgMMAwAR3bbIJuG1G3n160QDvXrVNh3r90CfXrVcgHJSS5Jzop9etUGLzJIqJJKQSgx0uSTUTRekmohRMcQbLCuK46nle5p2JHzXa6twVybtjg8mJcdn9746H6K3hvNiecUJCQ4JRKTK6EUXEsUF6s6rZCgVmJoWkUKkOB5FWHFm5g1w0gcuUWHwPmLKrVjgMSCCxxN9PjtfpKYDOCxuSQBcnnHwnkrRh3eZ8OfIA2VLiqGR0eXrmrThpz1WtLokAB2oExaNtUt4GJVWlPib2v3ZM9OignPTMskT1s7eesforGrRc0w4QXFw8Gi+u+oTBaPe2aO7uTJHr4Ldj0l4LjjXwH913/SeW9rKVj6ftHB7gCDoLg87bBZ+vgxaORMnyAjzKTR4jUYIklu07eCncNdKTL9WrcM5pOUZh8CY5JsYjoR8LKPhcfJmZ+v7qwo1813OII0cBMjrHJaZXEdSmyZSFaZcIwnO6pJ1yAZZj3gM1v8AVLxfZ6oKQrMBfSdo5tyBtmAu3n9YVsctp3GxTkoSg5JTlLzpRBHNJpVcsncC3ik16lxlc42BcT/VyCDJ/C+L1MPUFSm6CPmOR5rffw7a2sKgmSRcF2V0TP8A+pnzXMz+6cwuKdTMjlBGxBsQULNmxy09B0aIpte8uJbsXRlaI91nJoWDr8WfiHP9i5r8svzEghzQRmm0B0Dks7wjiOUhvtSMPUIljzmDHRBIJ0+HPqr3gVFuHrZcoqioD7riQGuGxmDNweQhT26JdtFwllVlFrfbNtP5J1JMSXAnXkgs/ieLDMe47azXOAECIHhp8EENQW0zevVigXJqfXqxQzLkY7n9fugHev2TWf161Qz29fTZBjpKQSkh6S56UdFEpBSgfXrVJWY0ZWI/iDgpY14Hum/gbfWFuHKp45hBUpOadwQjjdXYXmOPlIJT9emWuLTq0kH4WTDl2uaiKj16Up6UEAVT2pIKm4miobwnlKsmPFZkEw4czbYA+UpvCOIqDmI+RChUapa4Eaq1a4Zmv1u2RfaPlYrZdDO3TatKk2c9Nr5OZzS2QXbdBudOaxmN4PFRopy7M5xDREgmzQJ1gLfcQwgdTLwZHdi3MHQgLOY2q0SW2FjMQb6nWx1UceI6MpKyJd8C472jLr68UipSnMb2gdfEcrrW1MHRrsDnOZSqgkWAbmDoPhrPmVRV+C1WNYbuFz3ZcZ0ANpFiVWZSpXGxQ1sHBiNI+YlAZme6T129eKkgTG8km1/LzT2Jbd1oAAjraflKOiqttVwMm++q1vZ7+IVSiGtdGUaWGnjryWfdhrjmR9yEyaHdJjaP+oX+aEHenVa3ZejjqRrU3MpvtdhzNNiT7SNHyRJERvJWE4lwx9B5Y8eBFwRsQdwVG4B2mrYMuYwg03ludjpykAzsRBIkSLwSF03DcXpYisym2gTTqUw6oHMDsuYd2RoSLxHRGW/TcZdOYZoQbUaNr+K1/bbsQ3Dl9Si8Cm3VtQwdpyE+9Bm23MrDGom2SzSZ7SUFXGoZ6dET8EXBz5NtJ13ifJb2KvcJ/SRINwN5HLkY+y3fYLBNNOo50GHd29pPv/DfxJlYHh2Y02F2o56kDRb7+G3FKYquoEF1R8+z0gFocSTe8tAtfQpcpzKthWwfQw/58jXWkF1MkGN5gyiUXGdjM7y5z8rjqA2bxz3QW4WTM6GYevVkgORT69fZcTFF3r1qk5kQd69apBKzF+19etUPapolNOclsGJedKzKB7VGMQlFNcVExDZBRPxVk1/MBEHM+12DyV8w0d9Rb6QqFxW67ZYUOYT/AEw4ff5LC1Grt8d3i5s+KZJRZ0l6RKOinXqDWCl5rJkUszo/T7rRqbw9Hf8AXzSmV7kbH/RKrVYGVptudj0ATLDBB5QfJPsrrHYntCauGAdLjTGR7dZEAZvGAPiComMwhzlrzEwPCZIBHMSCshgHPw+LYaZOWpA8Wu1B8Jn4LX1n5nvBDiLZRoZt3r22Ua6MbuF4PhTKbHF0uIc3Qicu4Ft4+SsGcSeWyWNZfJMiYae6DHQc9pRYLDsbSBfnzFoAI0mTDom/iqivhXe1gyL62Ijb5o64MmcT7P0nsFWmabXZnZmtOV0kXgE21J22VCezhdmax0lwkZjHeaZyxG4hWVGh3x38wn+mAY2mfHUc1KwrMtbMCSMze7NjsQR4EwhcrC+srJ4zBvpvcMhkNEd23eIG/KT5pAwRbSBDHEAlxGUyA0ReNBm3Okaru+H7N06tFoc1sA5jmaHbEaHeCQpNLsvTotLaLGNabOgDQxI5gbxoqyluDzxQ4Q91KpVDHOFP3jl7rbgAnYCSo2C4xXokBlapTEg9x5FxMGAY3K71jWhrQxoyUw14uwBkABztoHOY+gWHx38PGYhntGE0apZmjL+G4m4blaBl5b66G6GwuGumKxWBxFYNqVn1qjPdD3GpUAcbgNN7T5wp/EsHhcPSFMy+tYOE5XNuSeYFtjOo5KPiuyOMoOLIImRLHjKdnCQ6/IzyUzhvYlxk1XBuUB2XUutmgRoY8kZQ0oMPgnPkxYbx8dvAqZVLfdaJsJde8bRyla+h7CgS0ERUAyuBzBrjrJOo2UDi/DaTXkbkxLfI23TTX0PVUYd0iOShMxLhVFRji1wdIcDBF7EEaQplaKZjXqmqNAOd4SABqR0H2PNJ5Mvw2Mdf4PxtlegypVIFRwOYAkCQS2QIsDEx1QVr2U7PUf5Khnod8sBPefMmTfrdGl3VELNZHKCC5VAn5oif0QQQA2d024oILMYc5MufZBBLR2j1allFq4gjVBBKKr4pVzNIPKFhKzokIILq8F4rn8vxFfUS2YUzc2RoLoRp04NoGpPyTTKTQdEaCIDxTAGGABbkFWgoIIGbPg2HFXD0nfmYSJ/xMfQha3C4hsk5YLm+WX9YARoKGXbow6NYTFhxPd93XnbTxSK5DBmGpNotFoGqCCbZvigxGKcO6TN9dDvv4qz7KYkjENbGbNNjsdbet0EEtLHVsPjGsY4moQBYiHe8bDT1bZRDxSpU9mKUgOLgSTdwaCST0gG3omgqjSK76lSu5hDSzKHieRGkeM/oodTG/i5veDZLuhb3SIPvAS7lp5hBZisVhadSiSGkzljSS8m7iTOgjfQLMcUqNa5zGakkEmbkRPh90EFTEtZgUw14MZw1+Zw0MTcNJ0kBTOLYltRstIeRAOoc2ZAHugG5aLSggtYWK3h3D6deuykS5pcYOny8V0zhvZ2lg6Yd7NpqtEgwCTrEmLTcWQQSSGjV8PzuphziATNhMe8eqCCCLP/Z"/>
          <p:cNvSpPr>
            <a:spLocks noChangeAspect="1" noChangeArrowheads="1"/>
          </p:cNvSpPr>
          <p:nvPr/>
        </p:nvSpPr>
        <p:spPr bwMode="auto">
          <a:xfrm>
            <a:off x="77788" y="-863600"/>
            <a:ext cx="2619375" cy="1743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8" name="AutoShape 8" descr="data:image/jpg;base64,/9j/4AAQSkZJRgABAQAAAQABAAD/2wCEAAkGBhQSEBUUExQWFRQWFxgYGBcYFhgYFxgYGBYXFRcWGBgXHCYeFxojHBYUHy8gIycpLCwsFx4xNTAqNSYrLCkBCQoKDgwOFw8PGikcHBwpKSkpKSkpKSkpKSkpKSkpKSkpKSwpKSkpKSkpKSksKSkpKSkpLCkpKSwsKSwsKSwpKf/AABEIALcBEwMBIgACEQEDEQH/xAAcAAAABwEBAAAAAAAAAAAAAAAAAQIDBAUGBwj/xABCEAABAwIEAwUGBAUBBgcAAAABAAIRAyEEEjFBBVFhBiJxkfATMoGhscEjQtHhBxRSYnLxJENTgqLCM0Rjg5KTsv/EABkBAAMBAQEAAAAAAAAAAAAAAAECAwAEBf/EACARAQEAAgIDAQEBAQAAAAAAAAABAhEhMQMSQVEyEyL/2gAMAwEAAhEDEQA/AOloEpJKLN5LmdBYKOVX4jjNBnv1qbehqNB+ZUZ3a7Bj/wAzR/8Asb9igC6lKDlRM7XYQ6Yiif8A3G/qpNLjdJ/u1abvB7T9Cgy2BSsygDEoxiUPZtJ2dA1FDFdJdiFttpJfWXK+3fa01nmhSd+GPeI/NzPh63V9277S+xomm0994Pwbp89PDMuYUzYuOpuVbxY75qeV+HnVQwQLk/6SioVQ5jiPyuA+BkZvsoBqEz1+Tf3+yewT/ebzafMd4fRdGyaS+EYn2ddruTgfLX5Suz8MrS0LhjXfiDkfuutdmMbmpM/xH0hcvn4sq3j601jXpXtFEbVQNVc+z6TBUSTUUM1kftUNtpK9onWVFXuqRqoruPUmkgvuNoPkjNjpoGvToKymI7WBroaJ8bKVwztYyo8td3LSCSIPMToD9VWX9J6tGjlM06wIkEHwM/RLBVIXRyUAmzXaDBcATtInyTYx7JIzAQSL2EjWCbFFtJKWm5SgUWApKUiRbQ4QRoiFmEgiQWZm+OYKtVpRQrexf/VlDgehsS3xAMclxztJw/F06kYp1QkzDnOL2O6sdMEdBpuAu6Qo+MwbKjCx7GvY7VrhIPI9DyIgpccpOzWPPQwp6IHDuXRuPfw1iX4Uz/6Tzf8A5HmzvB0Hq5YqpQcxxa9pa4GC0ggg8iDcK3FIrDTPIooVq0Jz2YOoW9W2r8NjqtP/AMN72f4uc36FXWD7cYxn+8zjk9oPzEH5qtq4I7JilQc6oym0CXuDZJgN6lLcZ9Hbb4L+Jh/3tL4sd/2u/VXWG7bYeppUynk4Fp/T5rn/ABHgdShdwlv9QuPjy+KhBqn/AJ43mDuxI45xY4rEFx0F4/tFmj1zKiYqr3Y+J8NSnQ1JrYMO1kdf9VaccJ1XNqJ/BVPxW+PyNvulVeGOAlveHzUNxINwQeqzJFZ8EdLeUhdJ7G4r8NvxHz/dcyxRuf8AI/Y/dbnsVX7vgfqB+i5/Pziph26E2ujNdQPbpJrrj2rpPNZF7dVzq6I4hbbaW2KxgNMndo/1HyWMx7c5kWcQHSJAcPt+yvQ+WmJ200+PwVPjmODJy5pETm100jSCrSirauPc1sts7QOsSJ2AOhspFHiJLCTE841PU23t8FTVeINvA+J3/ZaLsT2fOIGeqT7KZDf64O8/ln6eb9h0rcLxWth3fhVHNLj7rbyNoBkE/BbDAUuJVyC+oKVM3gZQ4xtLRI6rSUaFMmTTaCww0kAnTUH5KNjOMZTEiQR5ak/RUmBdmKPBQ1uaoGuI5gEzOsm4P6qPj6x9lTaBfeR3raEi4NxM9eqsX4troLXCAJI11BiRylQcRxEkE5DtDoI0tY8pB8k0kgmMRj61CiH53NJBMOIcBHIGYlafhtWWe8XaEE3JDhIM+aoRiBBz0w9usm9/ibxaRaFc8Mqh2Yjp5XhbgtiejzIklEh0FBJag4rMOEaSEFmVgRwk/JKUlCHNVZxngVHEty1mSQIa8WqN8Hbj+10hWwSS1GWwtjlPHuw9bDS9v4tEfnaLtH97fy+Nx1VC0LuQkGRZZ3jnYijXl1OKFU7gfhOP9zR7h6t8lbHyb7JpzMBG/DB2uvNTuJ8Fq4Z+WswtnQ6tcObXCzgozVSsk4PjFWkMrx7Wn194Dx3HQz8FTcbx1IVAabSGuAkREEnYactFbsSavDGv6H5eST/OS7g7VDCDolQm8ZwepTOZtxPn0B0+BS8ODlGYQ6LxzTFOBFVpB1nAFHCMLMr8VwowSy/Q62EK97GVCC5psYFvAkfcKMGp2jULTLTB5/Y89FPyY+2Ohx4rcCsiNVUOD40DZ9uo0/ZWlN83BXnZYXG8ry7SXVE/w7CGq6NANT9h1UfB4V1V4YN9TyHNbLAcPFGnAvG5M9dB8fJP4/H7cjvSNQ4S4NiAAZMTI5RHPqoY7KNqmXnKAbxIkGJHxsrfhhGW0ACwaLCPDZSDWsIA5+vJdM8cLbVJS7F4RhvRDwTEuJMa+QVnTaGA5QABYC0DwjxCle0Ohjz2+5UKvhGi1pOhN4NtBuU+tdAZMQZtPw9G5Kz9XhxLnZT4STflfb9lbYrhry6C/uuG8DKRuP8AXZVeBbUYHsfUDsklsHUA3cbaiAOl0vYnjazzBBaSDbSACL3EkW6lRKnaB9IlvdcIBdeCPtyOicwTahu5sgmZFvONZjmeipeNcUBq+zaym7SJEHMdZO+w5aLSi1H83FMOEFjrERMTfMOmmutloOB4YsotnV1zrvoL30WHxXG3Np02EtD3HvFgkQLd+ekzC2/BOINqNLJ79MlpHQGxHSICYuSySUtEWrJjag9G1ByLCQQQWZVBKlJ0RqChZQSQjCOw0IhIITqStsDNei17Cx7Q9h1a4SPHoeouFjeMdgTd2FJcP+E494f4ONnjoYPitqQmqqeZ2BpyRzC1xa4EEGCCIIPIg6FPMctx2nfQNEvxDCcgHfZAqtEgamzgP6XfJZE8Nmn7ag9tejaXsBDmToKtM96mfG3VXxy2UukZsbpvE8Aa67O6eW37IUHKfSqqkBlsTgnMMOBB+vhzSKdIkgAEk7AST4Aara5GvblcAR605KI3gL6TxVoQ7LPdMzcEWIIJsdjKHqw+F8Eouw4DwHVs4ADC8uzEE+zfEs0AiCL2LmmSKLi2DyVngCGlxLY0LCTlIPKPotRw7tBSoh7gwU3wzM0iczgSHOgQ0e9o0A6mCqDjfEDWrOeXZgO6y0ANBJAAgQLk6DVKZWEQncNj3UzY25HT9k2Qm3BCyWaoNV2f7SjMWkZXE92Lz+/RbRtfK3MQZN/dmOcn1ouOOK0nBe2ThFOsZZpn/MNu8fzDrr4qXr6zhSZb7dFw1SCIMCb89U87GU9M19ANCL/XxVFhqoPesRqCN7eRVhhmsdBEg8+aEptJhec1p9ckeIqwAT8L6ctPFMYiqGi4kafsm61XOwgAgaQfOAeeiLHcdMEEcvDqCs//ACMZzms+Q4WOYXAk+HRSsVivwy03IE7z/qqhvGO80Hnr+W19BudLIZXgZEp1P2e7wwwDJsLQ0X03UbD8MZ7Yu1JDRfXkSDt9UnF1TWDmg95pgiLEC8aKRw2pllsBxaIbmm5y6GJi8c7c0nfRmaoGcY4lxDWuIa02OrotPUrQ4vtC6mM7BD3EklgvpMm286aX6Ksr8PH8w0Nc4PeSDIgEagi4GuZvhl6qXjMEBUy2cA0G4IGVubMZbqbgxbxT8l023ZfitStS/FjMI7wtmHMjnsroFc74b2lFENeWnKBDgCCSJItMDkdeS2vDeN0azA5j23MQSGunllN5Ql+EyixCBRI5TkEghCJZlVCMIgjBXOqMI0QRgrANBEEZK2wE5Rq+ikFR6622ZDt/VjBVeoA8zC5XheJVcNUbUovdTeALtOs6g6hzTyMgrpX8SHxgz1c35SVzXG0bNsNBppoF0eK8J5RsOG9qsPiSG1w3C1z/ALxoP8u8/wB7BeiT/U2W8wFa18I+kQHiARLXAgseNnMeLOHgubUKOYCfASOh08l0Ps/wHH4OGOp58M4y+iTTqCBq5rTUGV+sFpEroJtKovurbCVkeO7PtGR1B4/EmKFRwFUOb77GSe+WmxGvjKgU6pBgggjUGxB6g6IyitMbwmliB3hDv6hr8eaxnFuHGjULCQeRHL7LVfzuVpJKxpxRrPfUOjjDf8W2+soVoZLUy8KS4KLiagaJOnqAOqSmMVEw4qqr8Ve4n8ttBr58/BXvZvCNxNnEtdMTYjpbfzSe0HS87J9pGUT7OqTD7M3Gb7HRbSnxUCJBDZ138uS5fiMOWOLHjK9hHwOocD5EKVhO0dSHCrUECC10AdCHRbldLcPpscvldZpgEEAgzFx5hOCgGNJGu/l1K57wDta5lTvkFpsOi6BSxbXNmRcKaumcxWKl49ncEw4W87/GVScXBa4PBiSQIMZT1O03VvX4aPaloeQYmdRz+yb45QaWxYOgAmDB0h30CncuTaSuF0ctIOgumCHNiA0kWk7R6CbxGIbTuJBvodYjTqouI4o0UKYpZrGTlAAm4gwIg6actFU56lYPa3edWwZ2vNvqhjloakYPGgPD3AnL/cJm3eHQlN8V4+51WAQBIykEizrlpy66xvEdVFqcJBa0ukPOoJgHxtbXbkrLh/ZMPBzVBYZi07tFi7wmBbeU0zpbFLisWx5daBeGi4J5yAIUrs472ftKpIOWzQYkuOwJ0ACnV+zlOCfagNBAJDRYmRlmdJH0SKuCp0qfeyuBvBtqR3h3gRrdHVotx2Y7Ysrn2T3DOIAP9Rj3T/dyO/jrqAVzDgmGoQTTLXObc6wT3o+A081Zdju1lNrHNc3I3MZiTD4GYxrlJO2kdU839Tyx+xv0E2Hg3BsUEySsj1ugUmUcrnVKRpJQWYpBEhKzAVHrmyfJUXEmyDML/Et3+zAc3b9AVh8VQsP8Rppott/Ecf7OLD3vsfksdizYW/KNPBdHj/lPLtCwo7vx2OtiPtcdJXZuxj6mMoMqvrVQ4MdSLBWLWv8AZkD28NMh4BDCCIJIcQZXGsP53Gg/uOvXw8V2f+HHEsO7DMpsLW1Le0Y0AEvbmb7Q6PJc0Ml0kSYtouj4lYveOUKpoPLCGlpPeaxrnBv/ABWNcDdpgll8wY4CC4RzrhnaCvVxf8pjmCo6T+M3Kx9NoaXGpmaA2pSyguuLi4Oy6yG+yDy1mYF2aGRqfeMc5kmJJ8Vh+IVaFN1RrKP8w8l9M4em6mMlJ5zZW5zna1wDS9jDY5jlAMkwN6ZTtLW/BZ7Co2rTrmGVG9Pea5puxwkSCoTaQa0NGgEKhq1n4LEVKVWmO64ywOmCW2LXXkZSI1kFTD2ow+7nNP8Acw/9mZA2054VdjqRe+mwXzF1uZDHFvzi36KXRx1Op7j2u6A3/wDiYPyTWIBsWmHNcHNPJzTI+EoZTcpoyQw7i48yrzs4XMqXkDfZS8e2m+o5zBlJYHuZYAOJl4B/MBcSNfgouMaQ2ASZ06SubnpXrlbdqHtNeWxdjTIOuovy0VC9yW0QLmTzKQ5dOM1ELd07h8VBAgBo8xyhbDg/GWEBrzI05AHaZWFlOUa5bBB9fHUKeXil5Unks4dew1Zu7wRsfX0UbiHC3VWmINrGY8x5rE4TjbnU3AezaRZuZxEgjcc50jp8bzspxas6WVWgAHu9Z+GnVc9w1V5ls4MK5rQ3PDmiBld3dTYgN12vz8rjh3BGimKj3amAPjH6I2YulTr5Xd5w7wGwvqZsfWiHanibabQNCfdI90E6mdxP2Rx8f6Nqu4tiA2oQ0CRGpiRpCj8QDhSdMnM2JHTSYsDc/EdEirAPtKbmuG4BBsBodht6lWXDaTa1HKXGnMgwCfemBEdD6Eo61W7ZX+aZ7PI7MCTEAENDm3BjQ2truU3iuKtEDKHODSLzq45s/M8tfqrDF9lK7XObkzht8zL90kNHy2HM6ouGcCY8/iMIDR72ZwgATcE3bG45hGbLpR8F4i6lUqcntI3sQDGg1Nk5wzjDqDy5ok3n469ImFZ/ybBWYKYL2PByh4JIAgEwb7y2dlSeyOYQQbwJN7cx4Jgb/hvbXENpNDKeZt4N9JNt9NPggoXD+IeypNYcQGkCcoaCBm70SWzugp7v4Oo3wQSMyMn1+hSAX69BGHJvMjDkGOopScyErAMlRMSbKQT63UXEmy1FiP4hn/Zv+YfQrGYrRvgNDbRbTt8P9ld/kOvrVYyuQWMNrtGmmi6PF/KeXaHSHyjUf39PHXqnqijEeIudp36j4qNUb+tw37BXlTsdN7BdsKxBw5qtDwQ+m+uXOblFqtMnMDZkvbfVpG4VP2j/AIjHEViX4ahVpsfNL2jX5gGl2QvLXjNYyWm3RYV9QdNtk0aonbyOnNHZU7inEH4is+rUMvqHM4xAnSANgAAAOgVTj238volitF7eESNdL7I8TSLgT4fDWAlrH+CP+hHkQfur2ljzo4zyO4/VZzg74JHIi3iCD9ArNhJMCSemqjnbKfHlLrYG8h7r7Eg/VBjI1JPUlWR4FVay5DnDVo1GhiTqdrcrSqx5g8iFbGy8xrLAmXAcym6L82aXlsAkDboICS4pMtm7fIxPUprCylONgeY+5H2RInVZPqANh4IpRAZSXYmo0yx7rXguJ8cpn5IOcm5Qs2PJ7B8fqPc4kwW3713E6Wn1dW+B7aZ6fs8UBUAnK4ENcOjo1A10VAWgm9jpm35weaj4jD5SDAPI7FRzliuOTc4RmUhhBmLku2Pu/wDLCv6GKdkDGGbh02BBG4MakWBWP7NYj2r6LHTIIaHCJFtDa4XRcTwwlrjTaMwaQcp1sdiIFuSnjN9rbVNXij2VHEvc5psRzGpOlzJIOm6RWxLnUnwYaZAGpI0mXEnc+R8FE4jTqmlcEXg2jvZQPmBZR8DjRSYWAgztY842gRO8prY0JwGOqRmLjOgdu3KMu3O3iotXhbS0kEgmHAi8R05/ZH2cDqtd1NwtDjAMDrabj9E3xCk6g/2bndwgx1AMeevqEN8cBqIb8KybucTuZ331QQbjWf1Ea/l6oJP+jajtAd69aoA+v2TYPqPshPrZTKen160RSm8/r90M3r9lmPZkMyaD0RehtjmZM4gWR50TnIMx3bRs4V/iPqsW17Dhmd8ZmZmlpcM1nG4EyW3C6L2mw2ei8RNtPC/21XMH8WpU2gNoExzqGDOswF0+DqpZ9mS8egf06pio0c/qk1u0DyTlpURPNrnH/qco7+N1+dMeFGn9wVbhMiswc/p+qjvYP6hrH7o63G6/9Y+FOmPo1Rjxyv8A8V48DH0RKd9nyk+AKkUswF2uI/xNpt5SVXjiFZ7gPa1CSY9936qwxFYU2gOLjPUknrfTbWVmgVaeR2YWEwR4GVpexoBxTZMd130WXw+JFSQAQLbWF5ItqlvzsEteRIItY3sRz0KlljtTG6dbr8PHs31aZkN1gh0hvX8pA23gqhxVKnVEOgOsMwt8941WDwXEamFcTTIGZkOaZykC/eAN4i3KVqKfF2VqbXN2MEbgkWBnaZghLr0UlmStqtguAMgbwo7irI4YuBywSTziSRb10VTXDqdqgIMkbbW+N1bHybTyw0VKEpsPnRHKoQvMkuKEpDiiw0pr48DqDp66pAQCDL7snxOnQxDajpgNcIF+8R3SPDz8YXSuEcWLhVcSHNdBaWm4i8H4RbW+y4wFf9ne1tTDGCM9M+80/UHY2HjCW466Uxz+V1mjis7Mjg2XsBMiGm5nWw0Crq/Z/CgXa5rjFw476C9jEH4qPR7RNrmk+iz2gALSC3M8WkzGm2/NR8PxGvUxNRrpe6Q1okZQBrAHIkg9fBTuMWlW3CeA4elUhkPMakA7iRmjUgwmeJdmmve4e0BLZju6ZiNxrfL5SrLhPDoqTNyJywYDZNp3Op+Kd4xUIMMInSDuLHT4N85KX1Mwlfs7RY4tdVEg3gNI+ZH0Rp/iPZWpXquq5nDPBgMMAwAR3bbIJuG1G3n160QDvXrVNh3r90CfXrVcgHJSS5Jzop9etUGLzJIqJJKQSgx0uSTUTRekmohRMcQbLCuK46nle5p2JHzXa6twVybtjg8mJcdn9746H6K3hvNiecUJCQ4JRKTK6EUXEsUF6s6rZCgVmJoWkUKkOB5FWHFm5g1w0gcuUWHwPmLKrVjgMSCCxxN9PjtfpKYDOCxuSQBcnnHwnkrRh3eZ8OfIA2VLiqGR0eXrmrThpz1WtLokAB2oExaNtUt4GJVWlPib2v3ZM9OignPTMskT1s7eesforGrRc0w4QXFw8Gi+u+oTBaPe2aO7uTJHr4Ldj0l4LjjXwH913/SeW9rKVj6ftHB7gCDoLg87bBZ+vgxaORMnyAjzKTR4jUYIklu07eCncNdKTL9WrcM5pOUZh8CY5JsYjoR8LKPhcfJmZ+v7qwo1813OII0cBMjrHJaZXEdSmyZSFaZcIwnO6pJ1yAZZj3gM1v8AVLxfZ6oKQrMBfSdo5tyBtmAu3n9YVsctp3GxTkoSg5JTlLzpRBHNJpVcsncC3ik16lxlc42BcT/VyCDJ/C+L1MPUFSm6CPmOR5rffw7a2sKgmSRcF2V0TP8A+pnzXMz+6cwuKdTMjlBGxBsQULNmxy09B0aIpte8uJbsXRlaI91nJoWDr8WfiHP9i5r8svzEghzQRmm0B0Dks7wjiOUhvtSMPUIljzmDHRBIJ0+HPqr3gVFuHrZcoqioD7riQGuGxmDNweQhT26JdtFwllVlFrfbNtP5J1JMSXAnXkgs/ieLDMe47azXOAECIHhp8EENQW0zevVigXJqfXqxQzLkY7n9fugHev2TWf161Qz29fTZBjpKQSkh6S56UdFEpBSgfXrVJWY0ZWI/iDgpY14Hum/gbfWFuHKp45hBUpOadwQjjdXYXmOPlIJT9emWuLTq0kH4WTDl2uaiKj16Up6UEAVT2pIKm4miobwnlKsmPFZkEw4czbYA+UpvCOIqDmI+RChUapa4Eaq1a4Zmv1u2RfaPlYrZdDO3TatKk2c9Nr5OZzS2QXbdBudOaxmN4PFRopy7M5xDREgmzQJ1gLfcQwgdTLwZHdi3MHQgLOY2q0SW2FjMQb6nWx1UceI6MpKyJd8C472jLr68UipSnMb2gdfEcrrW1MHRrsDnOZSqgkWAbmDoPhrPmVRV+C1WNYbuFz3ZcZ0ANpFiVWZSpXGxQ1sHBiNI+YlAZme6T129eKkgTG8km1/LzT2Jbd1oAAjraflKOiqttVwMm++q1vZ7+IVSiGtdGUaWGnjryWfdhrjmR9yEyaHdJjaP+oX+aEHenVa3ZejjqRrU3MpvtdhzNNiT7SNHyRJERvJWE4lwx9B5Y8eBFwRsQdwVG4B2mrYMuYwg03ludjpykAzsRBIkSLwSF03DcXpYisym2gTTqUw6oHMDsuYd2RoSLxHRGW/TcZdOYZoQbUaNr+K1/bbsQ3Dl9Si8Cm3VtQwdpyE+9Bm23MrDGom2SzSZ7SUFXGoZ6dET8EXBz5NtJ13ifJb2KvcJ/SRINwN5HLkY+y3fYLBNNOo50GHd29pPv/DfxJlYHh2Y02F2o56kDRb7+G3FKYquoEF1R8+z0gFocSTe8tAtfQpcpzKthWwfQw/58jXWkF1MkGN5gyiUXGdjM7y5z8rjqA2bxz3QW4WTM6GYevVkgORT69fZcTFF3r1qk5kQd69apBKzF+19etUPapolNOclsGJedKzKB7VGMQlFNcVExDZBRPxVk1/MBEHM+12DyV8w0d9Rb6QqFxW67ZYUOYT/AEw4ff5LC1Grt8d3i5s+KZJRZ0l6RKOinXqDWCl5rJkUszo/T7rRqbw9Hf8AXzSmV7kbH/RKrVYGVptudj0ATLDBB5QfJPsrrHYntCauGAdLjTGR7dZEAZvGAPiComMwhzlrzEwPCZIBHMSCshgHPw+LYaZOWpA8Wu1B8Jn4LX1n5nvBDiLZRoZt3r22Ua6MbuF4PhTKbHF0uIc3Qicu4Ft4+SsGcSeWyWNZfJMiYae6DHQc9pRYLDsbSBfnzFoAI0mTDom/iqivhXe1gyL62Ijb5o64MmcT7P0nsFWmabXZnZmtOV0kXgE21J22VCezhdmax0lwkZjHeaZyxG4hWVGh3x38wn+mAY2mfHUc1KwrMtbMCSMze7NjsQR4EwhcrC+srJ4zBvpvcMhkNEd23eIG/KT5pAwRbSBDHEAlxGUyA0ReNBm3Okaru+H7N06tFoc1sA5jmaHbEaHeCQpNLsvTotLaLGNabOgDQxI5gbxoqyluDzxQ4Q91KpVDHOFP3jl7rbgAnYCSo2C4xXokBlapTEg9x5FxMGAY3K71jWhrQxoyUw14uwBkABztoHOY+gWHx38PGYhntGE0apZmjL+G4m4blaBl5b66G6GwuGumKxWBxFYNqVn1qjPdD3GpUAcbgNN7T5wp/EsHhcPSFMy+tYOE5XNuSeYFtjOo5KPiuyOMoOLIImRLHjKdnCQ6/IzyUzhvYlxk1XBuUB2XUutmgRoY8kZQ0oMPgnPkxYbx8dvAqZVLfdaJsJde8bRyla+h7CgS0ERUAyuBzBrjrJOo2UDi/DaTXkbkxLfI23TTX0PVUYd0iOShMxLhVFRji1wdIcDBF7EEaQplaKZjXqmqNAOd4SABqR0H2PNJ5Mvw2Mdf4PxtlegypVIFRwOYAkCQS2QIsDEx1QVr2U7PUf5Khnod8sBPefMmTfrdGl3VELNZHKCC5VAn5oif0QQQA2d024oILMYc5MufZBBLR2j1allFq4gjVBBKKr4pVzNIPKFhKzokIILq8F4rn8vxFfUS2YUzc2RoLoRp04NoGpPyTTKTQdEaCIDxTAGGABbkFWgoIIGbPg2HFXD0nfmYSJ/xMfQha3C4hsk5YLm+WX9YARoKGXbow6NYTFhxPd93XnbTxSK5DBmGpNotFoGqCCbZvigxGKcO6TN9dDvv4qz7KYkjENbGbNNjsdbet0EEtLHVsPjGsY4moQBYiHe8bDT1bZRDxSpU9mKUgOLgSTdwaCST0gG3omgqjSK76lSu5hDSzKHieRGkeM/oodTG/i5veDZLuhb3SIPvAS7lp5hBZisVhadSiSGkzljSS8m7iTOgjfQLMcUqNa5zGakkEmbkRPh90EFTEtZgUw14MZw1+Zw0MTcNJ0kBTOLYltRstIeRAOoc2ZAHugG5aLSggtYWK3h3D6deuykS5pcYOny8V0zhvZ2lg6Yd7NpqtEgwCTrEmLTcWQQSSGjV8PzuphziATNhMe8eqCCCLP/Z"/>
          <p:cNvSpPr>
            <a:spLocks noChangeAspect="1" noChangeArrowheads="1"/>
          </p:cNvSpPr>
          <p:nvPr/>
        </p:nvSpPr>
        <p:spPr bwMode="auto">
          <a:xfrm>
            <a:off x="77788" y="-863600"/>
            <a:ext cx="2619375" cy="1743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10" name="AutoShape 10" descr="data:image/jpg;base64,/9j/4AAQSkZJRgABAQAAAQABAAD/2wCEAAkGBhQSEBUUExQWFRQWFxgYGBcYFhgYFxgYGBYXFRcWGBgXHCYeFxojHBYUHy8gIycpLCwsFx4xNTAqNSYrLCkBCQoKDgwOFw8PGikcHBwpKSkpKSkpKSkpKSkpKSkpKSkpKSwpKSkpKSkpKSksKSkpKSkpLCkpKSwsKSwsKSwpKf/AABEIALcBEwMBIgACEQEDEQH/xAAcAAAABwEBAAAAAAAAAAAAAAAAAQIDBAUGBwj/xABCEAABAwIEAwUGBAUBBgcAAAABAAIRAyEEEjFBBVFhBiJxkfATMoGhscEjQtHhBxRSYnLxJENTgqLCM0Rjg5KTsv/EABkBAAMBAQEAAAAAAAAAAAAAAAECAwAEBf/EACARAQEAAgIDAQEBAQAAAAAAAAABAhEhMQMSQVEyEyL/2gAMAwEAAhEDEQA/AOloEpJKLN5LmdBYKOVX4jjNBnv1qbehqNB+ZUZ3a7Bj/wAzR/8Asb9igC6lKDlRM7XYQ6Yiif8A3G/qpNLjdJ/u1abvB7T9Cgy2BSsygDEoxiUPZtJ2dA1FDFdJdiFttpJfWXK+3fa01nmhSd+GPeI/NzPh63V9277S+xomm0994Pwbp89PDMuYUzYuOpuVbxY75qeV+HnVQwQLk/6SioVQ5jiPyuA+BkZvsoBqEz1+Tf3+yewT/ebzafMd4fRdGyaS+EYn2ddruTgfLX5Suz8MrS0LhjXfiDkfuutdmMbmpM/xH0hcvn4sq3j601jXpXtFEbVQNVc+z6TBUSTUUM1kftUNtpK9onWVFXuqRqoruPUmkgvuNoPkjNjpoGvToKymI7WBroaJ8bKVwztYyo8td3LSCSIPMToD9VWX9J6tGjlM06wIkEHwM/RLBVIXRyUAmzXaDBcATtInyTYx7JIzAQSL2EjWCbFFtJKWm5SgUWApKUiRbQ4QRoiFmEgiQWZm+OYKtVpRQrexf/VlDgehsS3xAMclxztJw/F06kYp1QkzDnOL2O6sdMEdBpuAu6Qo+MwbKjCx7GvY7VrhIPI9DyIgpccpOzWPPQwp6IHDuXRuPfw1iX4Uz/6Tzf8A5HmzvB0Hq5YqpQcxxa9pa4GC0ggg8iDcK3FIrDTPIooVq0Jz2YOoW9W2r8NjqtP/AMN72f4uc36FXWD7cYxn+8zjk9oPzEH5qtq4I7JilQc6oym0CXuDZJgN6lLcZ9Hbb4L+Jh/3tL4sd/2u/VXWG7bYeppUynk4Fp/T5rn/ABHgdShdwlv9QuPjy+KhBqn/AJ43mDuxI45xY4rEFx0F4/tFmj1zKiYqr3Y+J8NSnQ1JrYMO1kdf9VaccJ1XNqJ/BVPxW+PyNvulVeGOAlveHzUNxINwQeqzJFZ8EdLeUhdJ7G4r8NvxHz/dcyxRuf8AI/Y/dbnsVX7vgfqB+i5/Pziph26E2ujNdQPbpJrrj2rpPNZF7dVzq6I4hbbaW2KxgNMndo/1HyWMx7c5kWcQHSJAcPt+yvQ+WmJ200+PwVPjmODJy5pETm100jSCrSirauPc1sts7QOsSJ2AOhspFHiJLCTE841PU23t8FTVeINvA+J3/ZaLsT2fOIGeqT7KZDf64O8/ln6eb9h0rcLxWth3fhVHNLj7rbyNoBkE/BbDAUuJVyC+oKVM3gZQ4xtLRI6rSUaFMmTTaCww0kAnTUH5KNjOMZTEiQR5ak/RUmBdmKPBQ1uaoGuI5gEzOsm4P6qPj6x9lTaBfeR3raEi4NxM9eqsX4troLXCAJI11BiRylQcRxEkE5DtDoI0tY8pB8k0kgmMRj61CiH53NJBMOIcBHIGYlafhtWWe8XaEE3JDhIM+aoRiBBz0w9usm9/ibxaRaFc8Mqh2Yjp5XhbgtiejzIklEh0FBJag4rMOEaSEFmVgRwk/JKUlCHNVZxngVHEty1mSQIa8WqN8Hbj+10hWwSS1GWwtjlPHuw9bDS9v4tEfnaLtH97fy+Nx1VC0LuQkGRZZ3jnYijXl1OKFU7gfhOP9zR7h6t8lbHyb7JpzMBG/DB2uvNTuJ8Fq4Z+WswtnQ6tcObXCzgozVSsk4PjFWkMrx7Wn194Dx3HQz8FTcbx1IVAabSGuAkREEnYactFbsSavDGv6H5eST/OS7g7VDCDolQm8ZwepTOZtxPn0B0+BS8ODlGYQ6LxzTFOBFVpB1nAFHCMLMr8VwowSy/Q62EK97GVCC5psYFvAkfcKMGp2jULTLTB5/Y89FPyY+2Ohx4rcCsiNVUOD40DZ9uo0/ZWlN83BXnZYXG8ry7SXVE/w7CGq6NANT9h1UfB4V1V4YN9TyHNbLAcPFGnAvG5M9dB8fJP4/H7cjvSNQ4S4NiAAZMTI5RHPqoY7KNqmXnKAbxIkGJHxsrfhhGW0ACwaLCPDZSDWsIA5+vJdM8cLbVJS7F4RhvRDwTEuJMa+QVnTaGA5QABYC0DwjxCle0Ohjz2+5UKvhGi1pOhN4NtBuU+tdAZMQZtPw9G5Kz9XhxLnZT4STflfb9lbYrhry6C/uuG8DKRuP8AXZVeBbUYHsfUDsklsHUA3cbaiAOl0vYnjazzBBaSDbSACL3EkW6lRKnaB9IlvdcIBdeCPtyOicwTahu5sgmZFvONZjmeipeNcUBq+zaym7SJEHMdZO+w5aLSi1H83FMOEFjrERMTfMOmmutloOB4YsotnV1zrvoL30WHxXG3Np02EtD3HvFgkQLd+ekzC2/BOINqNLJ79MlpHQGxHSICYuSySUtEWrJjag9G1ByLCQQQWZVBKlJ0RqChZQSQjCOw0IhIITqStsDNei17Cx7Q9h1a4SPHoeouFjeMdgTd2FJcP+E494f4ONnjoYPitqQmqqeZ2BpyRzC1xa4EEGCCIIPIg6FPMctx2nfQNEvxDCcgHfZAqtEgamzgP6XfJZE8Nmn7ag9tejaXsBDmToKtM96mfG3VXxy2UukZsbpvE8Aa67O6eW37IUHKfSqqkBlsTgnMMOBB+vhzSKdIkgAEk7AST4Aara5GvblcAR605KI3gL6TxVoQ7LPdMzcEWIIJsdjKHqw+F8Eouw4DwHVs4ADC8uzEE+zfEs0AiCL2LmmSKLi2DyVngCGlxLY0LCTlIPKPotRw7tBSoh7gwU3wzM0iczgSHOgQ0e9o0A6mCqDjfEDWrOeXZgO6y0ANBJAAgQLk6DVKZWEQncNj3UzY25HT9k2Qm3BCyWaoNV2f7SjMWkZXE92Lz+/RbRtfK3MQZN/dmOcn1ouOOK0nBe2ThFOsZZpn/MNu8fzDrr4qXr6zhSZb7dFw1SCIMCb89U87GU9M19ANCL/XxVFhqoPesRqCN7eRVhhmsdBEg8+aEptJhec1p9ckeIqwAT8L6ctPFMYiqGi4kafsm61XOwgAgaQfOAeeiLHcdMEEcvDqCs//ACMZzms+Q4WOYXAk+HRSsVivwy03IE7z/qqhvGO80Hnr+W19BudLIZXgZEp1P2e7wwwDJsLQ0X03UbD8MZ7Yu1JDRfXkSDt9UnF1TWDmg95pgiLEC8aKRw2pllsBxaIbmm5y6GJi8c7c0nfRmaoGcY4lxDWuIa02OrotPUrQ4vtC6mM7BD3EklgvpMm286aX6Ksr8PH8w0Nc4PeSDIgEagi4GuZvhl6qXjMEBUy2cA0G4IGVubMZbqbgxbxT8l023ZfitStS/FjMI7wtmHMjnsroFc74b2lFENeWnKBDgCCSJItMDkdeS2vDeN0azA5j23MQSGunllN5Ql+EyixCBRI5TkEghCJZlVCMIgjBXOqMI0QRgrANBEEZK2wE5Rq+ikFR6622ZDt/VjBVeoA8zC5XheJVcNUbUovdTeALtOs6g6hzTyMgrpX8SHxgz1c35SVzXG0bNsNBppoF0eK8J5RsOG9qsPiSG1w3C1z/ALxoP8u8/wB7BeiT/U2W8wFa18I+kQHiARLXAgseNnMeLOHgubUKOYCfASOh08l0Ps/wHH4OGOp58M4y+iTTqCBq5rTUGV+sFpEroJtKovurbCVkeO7PtGR1B4/EmKFRwFUOb77GSe+WmxGvjKgU6pBgggjUGxB6g6IyitMbwmliB3hDv6hr8eaxnFuHGjULCQeRHL7LVfzuVpJKxpxRrPfUOjjDf8W2+soVoZLUy8KS4KLiagaJOnqAOqSmMVEw4qqr8Ve4n8ttBr58/BXvZvCNxNnEtdMTYjpbfzSe0HS87J9pGUT7OqTD7M3Gb7HRbSnxUCJBDZ138uS5fiMOWOLHjK9hHwOocD5EKVhO0dSHCrUECC10AdCHRbldLcPpscvldZpgEEAgzFx5hOCgGNJGu/l1K57wDta5lTvkFpsOi6BSxbXNmRcKaumcxWKl49ncEw4W87/GVScXBa4PBiSQIMZT1O03VvX4aPaloeQYmdRz+yb45QaWxYOgAmDB0h30CncuTaSuF0ctIOgumCHNiA0kWk7R6CbxGIbTuJBvodYjTqouI4o0UKYpZrGTlAAm4gwIg6actFU56lYPa3edWwZ2vNvqhjloakYPGgPD3AnL/cJm3eHQlN8V4+51WAQBIykEizrlpy66xvEdVFqcJBa0ukPOoJgHxtbXbkrLh/ZMPBzVBYZi07tFi7wmBbeU0zpbFLisWx5daBeGi4J5yAIUrs472ftKpIOWzQYkuOwJ0ACnV+zlOCfagNBAJDRYmRlmdJH0SKuCp0qfeyuBvBtqR3h3gRrdHVotx2Y7Ysrn2T3DOIAP9Rj3T/dyO/jrqAVzDgmGoQTTLXObc6wT3o+A081Zdju1lNrHNc3I3MZiTD4GYxrlJO2kdU839Tyx+xv0E2Hg3BsUEySsj1ugUmUcrnVKRpJQWYpBEhKzAVHrmyfJUXEmyDML/Et3+zAc3b9AVh8VQsP8Rppott/Ecf7OLD3vsfksdizYW/KNPBdHj/lPLtCwo7vx2OtiPtcdJXZuxj6mMoMqvrVQ4MdSLBWLWv8AZkD28NMh4BDCCIJIcQZXGsP53Gg/uOvXw8V2f+HHEsO7DMpsLW1Le0Y0AEvbmb7Q6PJc0Ml0kSYtouj4lYveOUKpoPLCGlpPeaxrnBv/ABWNcDdpgll8wY4CC4RzrhnaCvVxf8pjmCo6T+M3Kx9NoaXGpmaA2pSyguuLi4Oy6yG+yDy1mYF2aGRqfeMc5kmJJ8Vh+IVaFN1RrKP8w8l9M4em6mMlJ5zZW5zna1wDS9jDY5jlAMkwN6ZTtLW/BZ7Co2rTrmGVG9Pea5puxwkSCoTaQa0NGgEKhq1n4LEVKVWmO64ywOmCW2LXXkZSI1kFTD2ow+7nNP8Acw/9mZA2054VdjqRe+mwXzF1uZDHFvzi36KXRx1Op7j2u6A3/wDiYPyTWIBsWmHNcHNPJzTI+EoZTcpoyQw7i48yrzs4XMqXkDfZS8e2m+o5zBlJYHuZYAOJl4B/MBcSNfgouMaQ2ASZ06SubnpXrlbdqHtNeWxdjTIOuovy0VC9yW0QLmTzKQ5dOM1ELd07h8VBAgBo8xyhbDg/GWEBrzI05AHaZWFlOUa5bBB9fHUKeXil5Unks4dew1Zu7wRsfX0UbiHC3VWmINrGY8x5rE4TjbnU3AezaRZuZxEgjcc50jp8bzspxas6WVWgAHu9Z+GnVc9w1V5ls4MK5rQ3PDmiBld3dTYgN12vz8rjh3BGimKj3amAPjH6I2YulTr5Xd5w7wGwvqZsfWiHanibabQNCfdI90E6mdxP2Rx8f6Nqu4tiA2oQ0CRGpiRpCj8QDhSdMnM2JHTSYsDc/EdEirAPtKbmuG4BBsBodht6lWXDaTa1HKXGnMgwCfemBEdD6Eo61W7ZX+aZ7PI7MCTEAENDm3BjQ2truU3iuKtEDKHODSLzq45s/M8tfqrDF9lK7XObkzht8zL90kNHy2HM6ouGcCY8/iMIDR72ZwgATcE3bG45hGbLpR8F4i6lUqcntI3sQDGg1Nk5wzjDqDy5ok3n469ImFZ/ybBWYKYL2PByh4JIAgEwb7y2dlSeyOYQQbwJN7cx4Jgb/hvbXENpNDKeZt4N9JNt9NPggoXD+IeypNYcQGkCcoaCBm70SWzugp7v4Oo3wQSMyMn1+hSAX69BGHJvMjDkGOopScyErAMlRMSbKQT63UXEmy1FiP4hn/Zv+YfQrGYrRvgNDbRbTt8P9ld/kOvrVYyuQWMNrtGmmi6PF/KeXaHSHyjUf39PHXqnqijEeIudp36j4qNUb+tw37BXlTsdN7BdsKxBw5qtDwQ+m+uXOblFqtMnMDZkvbfVpG4VP2j/AIjHEViX4ahVpsfNL2jX5gGl2QvLXjNYyWm3RYV9QdNtk0aonbyOnNHZU7inEH4is+rUMvqHM4xAnSANgAAAOgVTj238volitF7eESNdL7I8TSLgT4fDWAlrH+CP+hHkQfur2ljzo4zyO4/VZzg74JHIi3iCD9ArNhJMCSemqjnbKfHlLrYG8h7r7Eg/VBjI1JPUlWR4FVay5DnDVo1GhiTqdrcrSqx5g8iFbGy8xrLAmXAcym6L82aXlsAkDboICS4pMtm7fIxPUprCylONgeY+5H2RInVZPqANh4IpRAZSXYmo0yx7rXguJ8cpn5IOcm5Qs2PJ7B8fqPc4kwW3713E6Wn1dW+B7aZ6fs8UBUAnK4ENcOjo1A10VAWgm9jpm35weaj4jD5SDAPI7FRzliuOTc4RmUhhBmLku2Pu/wDLCv6GKdkDGGbh02BBG4MakWBWP7NYj2r6LHTIIaHCJFtDa4XRcTwwlrjTaMwaQcp1sdiIFuSnjN9rbVNXij2VHEvc5psRzGpOlzJIOm6RWxLnUnwYaZAGpI0mXEnc+R8FE4jTqmlcEXg2jvZQPmBZR8DjRSYWAgztY842gRO8prY0JwGOqRmLjOgdu3KMu3O3iotXhbS0kEgmHAi8R05/ZH2cDqtd1NwtDjAMDrabj9E3xCk6g/2bndwgx1AMeevqEN8cBqIb8KybucTuZ331QQbjWf1Ea/l6oJP+jajtAd69aoA+v2TYPqPshPrZTKen160RSm8/r90M3r9lmPZkMyaD0RehtjmZM4gWR50TnIMx3bRs4V/iPqsW17Dhmd8ZmZmlpcM1nG4EyW3C6L2mw2ei8RNtPC/21XMH8WpU2gNoExzqGDOswF0+DqpZ9mS8egf06pio0c/qk1u0DyTlpURPNrnH/qco7+N1+dMeFGn9wVbhMiswc/p+qjvYP6hrH7o63G6/9Y+FOmPo1Rjxyv8A8V48DH0RKd9nyk+AKkUswF2uI/xNpt5SVXjiFZ7gPa1CSY9936qwxFYU2gOLjPUknrfTbWVmgVaeR2YWEwR4GVpexoBxTZMd130WXw+JFSQAQLbWF5ItqlvzsEteRIItY3sRz0KlljtTG6dbr8PHs31aZkN1gh0hvX8pA23gqhxVKnVEOgOsMwt8941WDwXEamFcTTIGZkOaZykC/eAN4i3KVqKfF2VqbXN2MEbgkWBnaZghLr0UlmStqtguAMgbwo7irI4YuBywSTziSRb10VTXDqdqgIMkbbW+N1bHybTyw0VKEpsPnRHKoQvMkuKEpDiiw0pr48DqDp66pAQCDL7snxOnQxDajpgNcIF+8R3SPDz8YXSuEcWLhVcSHNdBaWm4i8H4RbW+y4wFf9ne1tTDGCM9M+80/UHY2HjCW466Uxz+V1mjis7Mjg2XsBMiGm5nWw0Crq/Z/CgXa5rjFw476C9jEH4qPR7RNrmk+iz2gALSC3M8WkzGm2/NR8PxGvUxNRrpe6Q1okZQBrAHIkg9fBTuMWlW3CeA4elUhkPMakA7iRmjUgwmeJdmmve4e0BLZju6ZiNxrfL5SrLhPDoqTNyJywYDZNp3Op+Kd4xUIMMInSDuLHT4N85KX1Mwlfs7RY4tdVEg3gNI+ZH0Rp/iPZWpXquq5nDPBgMMAwAR3bbIJuG1G3n160QDvXrVNh3r90CfXrVcgHJSS5Jzop9etUGLzJIqJJKQSgx0uSTUTRekmohRMcQbLCuK46nle5p2JHzXa6twVybtjg8mJcdn9746H6K3hvNiecUJCQ4JRKTK6EUXEsUF6s6rZCgVmJoWkUKkOB5FWHFm5g1w0gcuUWHwPmLKrVjgMSCCxxN9PjtfpKYDOCxuSQBcnnHwnkrRh3eZ8OfIA2VLiqGR0eXrmrThpz1WtLokAB2oExaNtUt4GJVWlPib2v3ZM9OignPTMskT1s7eesforGrRc0w4QXFw8Gi+u+oTBaPe2aO7uTJHr4Ldj0l4LjjXwH913/SeW9rKVj6ftHB7gCDoLg87bBZ+vgxaORMnyAjzKTR4jUYIklu07eCncNdKTL9WrcM5pOUZh8CY5JsYjoR8LKPhcfJmZ+v7qwo1813OII0cBMjrHJaZXEdSmyZSFaZcIwnO6pJ1yAZZj3gM1v8AVLxfZ6oKQrMBfSdo5tyBtmAu3n9YVsctp3GxTkoSg5JTlLzpRBHNJpVcsncC3ik16lxlc42BcT/VyCDJ/C+L1MPUFSm6CPmOR5rffw7a2sKgmSRcF2V0TP8A+pnzXMz+6cwuKdTMjlBGxBsQULNmxy09B0aIpte8uJbsXRlaI91nJoWDr8WfiHP9i5r8svzEghzQRmm0B0Dks7wjiOUhvtSMPUIljzmDHRBIJ0+HPqr3gVFuHrZcoqioD7riQGuGxmDNweQhT26JdtFwllVlFrfbNtP5J1JMSXAnXkgs/ieLDMe47azXOAECIHhp8EENQW0zevVigXJqfXqxQzLkY7n9fugHev2TWf161Qz29fTZBjpKQSkh6S56UdFEpBSgfXrVJWY0ZWI/iDgpY14Hum/gbfWFuHKp45hBUpOadwQjjdXYXmOPlIJT9emWuLTq0kH4WTDl2uaiKj16Up6UEAVT2pIKm4miobwnlKsmPFZkEw4czbYA+UpvCOIqDmI+RChUapa4Eaq1a4Zmv1u2RfaPlYrZdDO3TatKk2c9Nr5OZzS2QXbdBudOaxmN4PFRopy7M5xDREgmzQJ1gLfcQwgdTLwZHdi3MHQgLOY2q0SW2FjMQb6nWx1UceI6MpKyJd8C472jLr68UipSnMb2gdfEcrrW1MHRrsDnOZSqgkWAbmDoPhrPmVRV+C1WNYbuFz3ZcZ0ANpFiVWZSpXGxQ1sHBiNI+YlAZme6T129eKkgTG8km1/LzT2Jbd1oAAjraflKOiqttVwMm++q1vZ7+IVSiGtdGUaWGnjryWfdhrjmR9yEyaHdJjaP+oX+aEHenVa3ZejjqRrU3MpvtdhzNNiT7SNHyRJERvJWE4lwx9B5Y8eBFwRsQdwVG4B2mrYMuYwg03ludjpykAzsRBIkSLwSF03DcXpYisym2gTTqUw6oHMDsuYd2RoSLxHRGW/TcZdOYZoQbUaNr+K1/bbsQ3Dl9Si8Cm3VtQwdpyE+9Bm23MrDGom2SzSZ7SUFXGoZ6dET8EXBz5NtJ13ifJb2KvcJ/SRINwN5HLkY+y3fYLBNNOo50GHd29pPv/DfxJlYHh2Y02F2o56kDRb7+G3FKYquoEF1R8+z0gFocSTe8tAtfQpcpzKthWwfQw/58jXWkF1MkGN5gyiUXGdjM7y5z8rjqA2bxz3QW4WTM6GYevVkgORT69fZcTFF3r1qk5kQd69apBKzF+19etUPapolNOclsGJedKzKB7VGMQlFNcVExDZBRPxVk1/MBEHM+12DyV8w0d9Rb6QqFxW67ZYUOYT/AEw4ff5LC1Grt8d3i5s+KZJRZ0l6RKOinXqDWCl5rJkUszo/T7rRqbw9Hf8AXzSmV7kbH/RKrVYGVptudj0ATLDBB5QfJPsrrHYntCauGAdLjTGR7dZEAZvGAPiComMwhzlrzEwPCZIBHMSCshgHPw+LYaZOWpA8Wu1B8Jn4LX1n5nvBDiLZRoZt3r22Ua6MbuF4PhTKbHF0uIc3Qicu4Ft4+SsGcSeWyWNZfJMiYae6DHQc9pRYLDsbSBfnzFoAI0mTDom/iqivhXe1gyL62Ijb5o64MmcT7P0nsFWmabXZnZmtOV0kXgE21J22VCezhdmax0lwkZjHeaZyxG4hWVGh3x38wn+mAY2mfHUc1KwrMtbMCSMze7NjsQR4EwhcrC+srJ4zBvpvcMhkNEd23eIG/KT5pAwRbSBDHEAlxGUyA0ReNBm3Okaru+H7N06tFoc1sA5jmaHbEaHeCQpNLsvTotLaLGNabOgDQxI5gbxoqyluDzxQ4Q91KpVDHOFP3jl7rbgAnYCSo2C4xXokBlapTEg9x5FxMGAY3K71jWhrQxoyUw14uwBkABztoHOY+gWHx38PGYhntGE0apZmjL+G4m4blaBl5b66G6GwuGumKxWBxFYNqVn1qjPdD3GpUAcbgNN7T5wp/EsHhcPSFMy+tYOE5XNuSeYFtjOo5KPiuyOMoOLIImRLHjKdnCQ6/IzyUzhvYlxk1XBuUB2XUutmgRoY8kZQ0oMPgnPkxYbx8dvAqZVLfdaJsJde8bRyla+h7CgS0ERUAyuBzBrjrJOo2UDi/DaTXkbkxLfI23TTX0PVUYd0iOShMxLhVFRji1wdIcDBF7EEaQplaKZjXqmqNAOd4SABqR0H2PNJ5Mvw2Mdf4PxtlegypVIFRwOYAkCQS2QIsDEx1QVr2U7PUf5Khnod8sBPefMmTfrdGl3VELNZHKCC5VAn5oif0QQQA2d024oILMYc5MufZBBLR2j1allFq4gjVBBKKr4pVzNIPKFhKzokIILq8F4rn8vxFfUS2YUzc2RoLoRp04NoGpPyTTKTQdEaCIDxTAGGABbkFWgoIIGbPg2HFXD0nfmYSJ/xMfQha3C4hsk5YLm+WX9YARoKGXbow6NYTFhxPd93XnbTxSK5DBmGpNotFoGqCCbZvigxGKcO6TN9dDvv4qz7KYkjENbGbNNjsdbet0EEtLHVsPjGsY4moQBYiHe8bDT1bZRDxSpU9mKUgOLgSTdwaCST0gG3omgqjSK76lSu5hDSzKHieRGkeM/oodTG/i5veDZLuhb3SIPvAS7lp5hBZisVhadSiSGkzljSS8m7iTOgjfQLMcUqNa5zGakkEmbkRPh90EFTEtZgUw14MZw1+Zw0MTcNJ0kBTOLYltRstIeRAOoc2ZAHugG5aLSggtYWK3h3D6deuykS5pcYOny8V0zhvZ2lg6Yd7NpqtEgwCTrEmLTcWQQSSGjV8PzuphziATNhMe8eqCCCLP/Z"/>
          <p:cNvSpPr>
            <a:spLocks noChangeAspect="1" noChangeArrowheads="1"/>
          </p:cNvSpPr>
          <p:nvPr/>
        </p:nvSpPr>
        <p:spPr bwMode="auto">
          <a:xfrm>
            <a:off x="77788" y="-863600"/>
            <a:ext cx="2619375" cy="1743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12" name="AutoShape 12" descr="data:image/jpg;base64,/9j/4AAQSkZJRgABAQAAAQABAAD/2wCEAAkGBhQSERUUEhQVFBUUFRQXFxcVGRYVFBgUFhcXGBcYGBQXHSYeFxkkHBcXHy8gIycpLSwsFR8xNTAqNSYrLCkBCQoKDgwOFQ8PFykeHBwpKSkpKSkpKSkpKSkpKSwpLCwpKSksKSkpKSksKSwsLCwpKSwpKSkpKSksLCksLCkpKf/AABEIAOEA4QMBIgACEQEDEQH/xAAcAAEAAQUBAQAAAAAAAAAAAAAAAQIDBAUGBwj/xABCEAABAgMFBAcECQMDBQEAAAABAAIDESEEBRIxQVFhcYEGExQiUpHwBzKhwRUjQmKCkpOx0Rdy4VOy8TNDY3PCJP/EABgBAQEBAQEAAAAAAAAAAAAAAAABAgME/8QAHxEBAQEBAQEBAQEAAwAAAAAAAAERAhIxIVEDEzJB/9oADAMBAAIRAxEAPwD29ERRBERAREQEREBERAREQEREBERAREQEREBERAREQEREBERAREQEREBERAREQEREBERAREQEREBERAREQEREBERAREQEREBERAREQWRa27/JT2pqwAqwseq6eYzO0hT2gLEUp6PMZXXhOvCxgVIKek8snrgnXBYs1DogAmSABmTIAcyr6PLL64J1wXJXx0+s8CYaTFcJ0b7tPvGnlNcHfHtJtEWYaeqaZ0h0PN+flJWbU/Hq17dK7NZh9dFDT4R3nn8IqtC72u2AZui/puXi0e0OJJJJJz/5WI8rcn9R7kfbBYPFF/ScoPthsHii/pOXhqSTB7h/WW7/ABRf0nKr+sV3+KL+k5eE5KnFVMHu/wDWO7/FG/ScoHtlu/xRv0nLxDq5jP1sVoQCKpg9zPtmu/bG/Scn9Z7v8Ub9Jy8KO5U4ZmaYPdx7Z7vP2o36TlJ9s13+KL+k5eFOhD16zVktTB7z/Wm7vFG/Scpb7ZrvP2o36Tl4KGq5Cg1qmD36H7WbCRR0X9Ny3dydK7Pa2kwXE4TItcC1w3yOm9fPNmkHd0nhJdFdVpiwIgiQHd7ZnMatO0FLz/Fke7dpG9O1NWluO9e0Qg/CWOyc0yJDpbtFnELltjXmMvtbfQUrDkoT1V8xSCqwqQqgsqqUEqmLFDQSSABmSZDzK5u9en1ngzDT1rho33fzGnlNXLfhbI6aawrxvuDAE4sRrd2buTRVeY3p7RbRFmGnqm7GZ/nz8pLm7Tai8zcZz/ddJ/n/AFzvf8eh3t7UmiYgM/E/5NHzK4u9ulMe0e+9x3ZDk0UC1cKFNXokFrdZ+S6TmRnaxyCd6suath1wAyWNGbMKjFe4ZK2YBkTIyBlOVJ8efxWTZYLC8CI4sZUlwEzICcgNSZS5rootiZDhNEIRJ944XGGIpxUmWkGQk0ZDJ3GUquPDJqTCA1XXPhMwSDT3mykJFwMssDRhJnOsgDtXN26yuhnC6U5A0zGlRodykowXQ5E+uCp1V8jbX4qmJD0VFtlTKf8ACvPhyliyORzWPhkFUHmUtFBEZozFFaERXMByUMgEoKC6aqY1ZMG7HO3bFuLNcBaA55DN76HdJuZ8lrBqW2A5yosyyXK52QNMzKQHEmi2giQme63GdrqN/KM+Z5KiLbHPzNNmTRwAoFNkXEwbBCh1c7EdjMvzH5K863OyYAwbszxdmVjNatr0euzr7RDh/ZLgXf2irvgs3tuR6V0Mu0wbJDDvefOI78eQ5Nkt4gGz1sUriqmSKZIoNTefSGBZx9bEa0+EVd+UVXHXv7VcxZ4YA8cTPkwfMrzB1qcTMkk75qkRNq7TiOV6reXn0njRzOJEc4bCacmigWuMUnNY7Ar+MarfxhVNVBytQmRH+7Ce5u2svOUlltsL5e6RuVjXmqWuUqlwIzCF1E1MVYlbcZqQ5QQirbxTeFuIllgnBEe/EyUNoAIacLW4TtdiGHKTauG2a1LirTVKrbWm+SMQhzLTIDHUhoFQJV21JnQLRxKmepOlKrLFCqWsB3fwmDEPrkqwwetqvNspJkB6ORWYy5nfa9DZ62pg1LhNXmWQkTW+gdHu7iMmtE5veQ1u6pVDokBmU4xrQTZDnxPed5BXM+jX2S53xSA1uLhsWyh3bBgn6x+Jw+xDk4g7C73R8eCtR71iPGGeFnhZ3W8wM+c1jSU9T/xcZ771IpCYIQ2jvP8AznLlJYZeSSSZk6mpUBqrDVi21cUhXIcNS1iy7LZHPcGsaXOOQAmTyCxWotNYvQ/ZvdOFr45FXdxvAVcfOQ5FWrg9nho+0mQ/02mv4nDLgPNdzAs7WNDWANaMgMlBKhVyVJCClSkkRXzEqmhUBTNdnFexLb9HLEx7i58jhlJp13kahaQO9bla7c5jsTDL9k39WR3N8X7hIhwoXWOkJmoA+62VMhOZpVW3s70hWf7byfVFztnvUNa2LEoXu1lvGuYpKkvjXawrWHd4HEDMU2Gfl/ldJdaZcQB2RBlLdnrIjLeFix7G3MrKgxWyPvOJDWkuMzhbk1oAoMvJYV4gv7rBpN0tGzyPH9kGt6xs6Tl5/BVATyrwz8s1i2SE9z5MIBnTUnlrzXbno8yJZhEjtwOYKuZNrhKokd9Kb1mfp5/NceWnWidUdi6WyYHH6wCXCgnv0XRQOg8CM3FDiFvCT2zHxCvlh56yzErNs9imQJTJlQbdORXZDoN1Uy9xiATIDJNJOybqN41XN33eVthzbBs3Z21E4cokUjfFzH4QExWS6wss7Zx3MhDRpmXkHQQx3v2WttnTBgpZ4Q/9kUBx4iGKDmSuQtLn4iYmLEanHPEeM6pDiKXoba0W98U4ojnOO85bgMgOClhWLAKzIcNc6sXGq6GqGMWxuu5Ysd2GFDc/gKDicgstMENWTZLC+I4NhtLnHRoJPkF31y+y7J1pf+Bnzf8Ax5rt7BdcKA3DCY1g3Cp4nM81B5/cns0iOk60O6seFtX+eTfiu7uu5YNnbhhMDdpzceLjUrPRQRJQpUFBCpKqKpIRVPr1RSpkpQfLoKkBVAqMK6sKpCWYmdDMfE0+KxXwiMwfX7rK6tYL4zmTw+74TkeWnEKLK2Ahh0JrRlMzBEp8tcs93BW2WF7DOE4jccuR0UXXaTEaQGyMzLORMtayz/3rZXfExTa6QcMxWUqVHmuvOVOluz365tIrZHxD1Lykt1dN8NDSJA4jMndp63rWXjYsUMtnKeq0hZEhGcjLaMuezmlthHoFy2BhtLYjXBm0Foc2pntEj5rp+nL2w4cOGwzL++4nOQyNKVOyndyEl5fdN9nEKy1J2AVJ8prpDenaJPx45AAbQ0ZCUtFZd+GEGETQCu7NbCyx4kE9xzmHUacwVTd0bA6e4/HVXrS6cpvxnbXUk611lyWxtYXS10j1jGnKoJbxzz1WvvS9WGrZ7vTTRc9fkctJawNmBUuAcZkaA0ElqrLe7y8Q4gbJxk1zRhkdGkCmkgRqpbjH11cOKyIMLw142OAI+K1caxwYRPVwIbg/R7XES+6Z90azBGat2CyviRWsE+8a/wBup3bF0T7G094Swgd2Uj3Rsltz5rN/W5Mcv9BwohJgOMM0lDimc/7YlBuk6XFbC5uhVpjuIbDwgGRc/utB468prYC6A/UF05SkG11DTkQK0NaLIsF4R7KZscXAZtdOY2CRqOBosdcK6e5PZnBhyMYmM7Z7rPLM8yutgWdrG4WNDWjINAA8gtBcnTWFG7rzgfsP8fx8F0QdMTGXw81yswSihFFCiKEEqCpUKCFCkqCgIokiK+YGCfrRXXO2ZfNIcI1lNZLbGTLQeprqwxmuBNVYjQTUgaLeQ7p1IkADU0lsM1Yi2+Cw0HWu3UYPxa8kxcaixR3Q5NAlPMyE+S2VqfIBwoW1xN2UpLX8XxWutltc8gkNABoAJD+TzK2IbjZLbQzNNNkpDhPNXmrVMDpG11HtI+8K+bdOS2tngB4m0hw2ivn/AJXGGFhcRyKzbLFc0zaS07R/hX3jOOiFysa7FIAkEEaSNDTasV10AGcJxhu3ZeWnJTA6QulKIMX3hn5ZH4Kp1rxe6cQ3Z825rXrmplXbPf0SEZRmzHjbl/HnJdDY7U2KA5hDtstOI0XKG2yCwoVrEN4cybTXIkN+Cso7a+bAT3wJg5y0OwgLSwrvxOaTRrXB0zScqgDiVpLH0tiQ3OBbjY4gyLnYhKfukzEuXMLpbtf2ssEJ1Yhwy1B1xbJCZ5JbqyOl6L3TNpec4s2tzpCb75mMiatB9Db3swNoKkAOIoa/ZEv7gTP/AMa2F2QGtZiAk2WFhpSEycjMZ4jN/NYcKcSMCJzaQ+Rn75lgEjlhaAZaGuq1Cl33KXAMAmTU7J6k8FdvXo26HL7Y21xN0ofkZhdfZYwl/uNZT1AJVcVwcCAdDUZ8pLne7o8ptl1AGdQRWcpEVoSBOXEGXBbW5ek0SzkNiHEzbmeJIz4j4q701t/1uHLCJb8tdlK/iaVzcC8JUNd+hJ1kNfvfut+di7/XrFgvJkZuJhB3U+WYWUvMrBaXQjjhHeW6V9Z678l3Ny342O3OThmNZ8PU9Fw64xWzUqEWAQoomgKCpUKCESalFeBQ4DWtBeQ0ZzOX+Vh2u+WNpCaXfedQeWZ+C1MV5cZuJcd5mqCF0vX8VctVrfE99xOwZN5AUViSuEIGrOi25iv2CLIyPLXPcqcKgQHE90EndUpLlF28LFPvN8paSpOm0ETKsWZkxRZoxQzhitLCQD3qUJIpycRPSq2dwXj2aOyM1rIjSZPa4A5mU2GRLSKHeAtX9mxn4vXN0CtNpkQzq2H7UTuiW4ZnyXSn2TNbJzYnWOGjhhE90vmvSAZie2qpAXC21ufjya9ejRbSJDLTtH8ihXL27oxEzYQ7caH+F9BPggiRAI2GoWotvRCBEq0dWfu5flUnXXLV836+eY1hewye0tO8epr0v2X3EOrdFc4NfGcIMMTqGg/WRMjIgTDTlPitrenQqK0HCBFbuz/KfkuedZsMmFvdaTJtWuaSZnCRlXQrtz/rL9/GLxnx6be9n6trW4T1c6yaHNDGgkAjORIApt3LX3dbQ2rqOJmXULS6cve405Zrn7m6Xx4HdxdezIMiECIK1k7VdFYrzslrMmzgxsy09xxrUEZPnzzXpl/HOxuYdvBmCJYpVGlKED4qjCITHui4jvByAMxX7xy2yC1MaxxYGmJu1opkSSWZj8JP9q1983250LCKjIkSImCO7izpmWmUu7MK5/EaG8rWXxHOdUlxJ4kzMvlwCwW5k8tvnqqnmfrb81B2cOP+VtFyz2wsOdPWW3hkVvrFExHHCdhcMpZEA1mNRPMaeRXOGXr5hXrLazDMwTtIp5g7dN4pqlmkuPULjvzrgWP7sVoGJu2mbTqM6/NbheeWeMIoD2OwxGe64aEzlMeEkVG7gT1txXx1zS1wwxGUc35jaDmDsK83fGfretsoKIuSoRFBUD1oiTRFeSX/ANCWxJvgjq35lhoxx+6dDuXBWixuhuLXNLSDIg0I3EL3gwwaETWvvPozBtA77aykHfaH881x56sdrleJhq2N2dHo9oMoUNzt+TRxcaL0+6+gFmg1c0xXbX5flFPOa6SFCDQA0AAZAUHkFv2xjgrn9loEjaHz+5Dy5vPyHNdlYrkgwW4YcNrRrICZ4uNSs8BThWLdXHI9JuhbY7Dh4jVzT93aNy84t1xRrMcMXuzo12nFwNRMfsdi92wrnumt0iNZYlO8xpcDwqVeeryWajoH0j7VAwv/AOrCo7KZbk1xlWdCDvG9dOwLyH2eXhhtrBOkVhad5kSJ1rVrar19gW+plZVSTCqgFVJZxFAasW3XPCjD6xgO/Jw5hZ0lICuGuJvP2fTrCdP7r6Hk5cxb7qjQTKKwkaYp6eGI35zXr0lS+ECJEAjYahJvPyr6368wuvpNHhyaH9a2gwRKRAJ1wvycth9K2e0OqHQosqg9x4rlscKLoL06EwIsy0dW77vu82/xJcpenRC0Qh7ojwxlqRLLCfeZymF34/2z/tGbzL8XrVcJImBiz7zPeyJJdD1092u5aW0WFzZ0DgKEisjscM2nLNUWe2xIZAY8iX/bjGXJsSgPOS2kPpFCe4NjwzDeKA1a7TJ4zGW6i9XPUvxzssaVuzX1qnr/AJHrNdBHulsQTYQ/WbZNfr9n3HaeErTWi73NJkJ4dMnDI1aa0Eto3laxlTYrwMF4Iy2fvLccv8gLqe0nux4PvtFQK4mirmGWZGbf4K4sunu88+C2Vz3h1b5HI5jcKzBlUtEzIZgkbFPv5Vj1e7LxbGhtiNycPJZS4m47cLPaA2f1Ueo8IeamXGeL8y7Wa8ffPmtxJVCqVKw0YkSaIrSNVbVbBVYXndVwFVAKgFVYkFYVSoa5VTVRUrFrhYmOByLSORBV8KmJUIPErmeYUWBFNA2NhJroWkzmPDOp5S090hrxJtm//DaDKsG0sdyOKG7WmczwE6r2C4LX1tnhRM8UNjp7yBM1XbpzbIBTJQFUsokBSERUSkkkpVREkwqpQqNbedwQY4+shgnxCjvMfNcjeXQB7B9Q4RGf6cX/AOTkD5L0AqkqfPi68cfCiWd2EF0F3gizwH+2JmOfms9nSAGTbTDwnRxyzzbEHDQr0y12BkVuGIxrxscARyXK3j0BFezvwj/Sid+Ed21q9HH+9n1LzK08S7GRBNhD+Jwv1+2KOOXvDbVam0XM9p7pk4EEB/dMwQRI+66pGR2qu1XRGspmQ6B5xLOTucKs4FXmdIXtH10ObPGzvwz5ea9PPXPTnljJgwXGDhILXgYmA/Ze2rmiZqJmYOUnS0Xe9Hrz6+zsfqRIjYRouGsd4Wd8nMeBLQOkNRLCcs9Ng2Ld9CrVhix4P2ZiIzZJ+YHOZXP/AG53nV5rr5qJooK8TqlFE0QaRqqDltfoBvjPkFP0E3xHyC5/8fTfvlq8SkFbP6DHiPkFV9CjxHyCeOk98taCqg9bAXMPEfIKfogeI+QTx0e+WDNQ4rYfRI8R8gp+ih4ir4qe48bezBFvOBtZEeMp90h4+D/U12ns6tGKwwvul7eEnulPks23ezWHEtESN10Rpiw3Q3NAbh7zCyflI8Qth0b6HtscEQmxHvAJILgBnpILpZcZ9RnAqsFXxYRtPwU9jG0qeanqLIKmavdl3lOyDaVfNTYshJq92Xep7LvTKbFmaiav9l3p2XemU2LE0kr/AGYbU7NvTKbFmSghZHZ96dn3q5TYxHQwdFp7V0Us7zMMwOP2oZMM8wKHmF0XZt6jso2lJsXY4S1eziG7J9fvsaTzLcKzOjXQ4WR5cHh0xL3SHayE3OMhU0C6/sg2qOxjaVr10bGMSoJWV2MbSo7ENpWMq+oxMXqalZPYB4iinmnqMpERdHIREQEREBERAREQEREBERAREQEREBERAREQEREBERAREQEREBERAREQEREBERAREQEREBERAREQEREBERAREQEREBERAREQEREBERAREQEREBERAREQEREBERAREQEREBERAREQEREBERAREQEREH//2Q=="/>
          <p:cNvSpPr>
            <a:spLocks noChangeAspect="1" noChangeArrowheads="1"/>
          </p:cNvSpPr>
          <p:nvPr/>
        </p:nvSpPr>
        <p:spPr bwMode="auto">
          <a:xfrm>
            <a:off x="77788" y="-1062038"/>
            <a:ext cx="2143125" cy="2143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14" name="Picture 14" descr="http://www.dao096.com/uploadfile/product/201102/picbook_xx/%E7%BE%8E%E5%9B%BD%E9%B9%B0%E7%89%8CAE-%E7%8C%8E%E7%8A%AC%E6%8A%A4%E5%8D%AB%E5%88%8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581400"/>
            <a:ext cx="4210050" cy="27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II. How to Find a Big Idea?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>
            <a:normAutofit/>
          </a:bodyPr>
          <a:lstStyle/>
          <a:p>
            <a:r>
              <a:rPr lang="en-US" dirty="0" smtClean="0"/>
              <a:t>First, which area do you want to look at?</a:t>
            </a:r>
          </a:p>
          <a:p>
            <a:pPr lvl="1"/>
            <a:r>
              <a:rPr lang="en-US" dirty="0" smtClean="0"/>
              <a:t>Make sure you work on something that interests you</a:t>
            </a:r>
          </a:p>
          <a:p>
            <a:pPr lvl="1"/>
            <a:r>
              <a:rPr lang="en-US" dirty="0" smtClean="0"/>
              <a:t>Don’t be too far away from your skill set</a:t>
            </a:r>
          </a:p>
          <a:p>
            <a:pPr lvl="1"/>
            <a:r>
              <a:rPr lang="en-US" dirty="0" smtClean="0"/>
              <a:t>Get the most out of my colleagues’ skill sets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26626" name="AutoShape 2" descr="data:image/jpg;base64,/9j/4AAQSkZJRgABAQAAAQABAAD/2wCEAAkGBhISERUUExQWFRUWGBsYGBcYGBceGBgbIBgcGBgYGhsaHCYfGR8jHBgXHy8hIygpLCwtFx8xNTAqNSYrLCkBCQoKDgwOGg8PGiwlHyQsLywuKTQsLCwtLy0pLCksLCwsLCwsLCwsLSwqLCwsLCwpLCwsLywsLCwsLCwsLCwsLP/AABEIAOEA4QMBIgACEQEDEQH/xAAcAAACAgMBAQAAAAAAAAAAAAAABgQFAgMHAQj/xABNEAACAAQDBAYECQkGBgIDAAABAgADBBESITEFBkFREyIyYXGBB5GhsRQjM0JScnSywTRic4KSorTR8BUWJDVT0kNjo7PC4SXiF0SD/8QAGgEAAwEBAQEAAAAAAAAAAAAAAAIDAQQFBv/EADMRAAICAAQCCAUEAgMAAAAAAAABAhEDEiExBEEiMlFhcYGRsQUTocHwMzTR4RTCI0JS/9oADAMBAAIRAxEAPwDuMEEEABBBBAAQQQQAEEYu4AJJAAzJOghT2t6QEDdHSoZ8w5AgHDfutm/ll3wspKO5qTew2swAuchFBtLfqkk3GPpGHCXn+92fbFEN2q2sOKrnFE/0xb7o6o8TcxfbN3TpZNissMw+c/WPtyHkBCXOWyoaorcpv77Vk/8AJaU2+k2Jh6+qo9Zjz+z9rzu3OWUOQIB/6ak+2LqbvBinGRTqJkxR12JtLl8MyASxvlYesWNtW1Gr5aGYjSZmEXKdG4JA1wnpDc92X4QuW922NfcVJ3Env8rWO37Z+8/4R6PRlL4zph/VX/3FlutvatXdWXBMUXsDdWGl145EjLvGvBa38XoZ6CWzoGS5Cu4F8RF7XyhZLDUcyVmpyui0PoylcJ0wfqr/AOox/uBNT5KsmL5MPuvFjV7NpHcSFLCYyMwKTH6oFhc9fjfIEG9jF1s6naXKloxxMqKpbPMgAE558IdYcW9vqY5PtFX+ydrSvk6hZg5M1z/1F/GD+91fI/KKXEo+coI/eGJfdDjeK/bm1DTSulwhlUjGL2axIUFeBzOh9ca4ZVabMzXyIWzfSBSTbBmMo/njL9oXHrtDFKmqwBUgg6EG4PgRCrKXZ+0B2BjPcUmd+Yya3iYgTNz6mmJeinnn0bEC/wD4N5gRilJa7ruBxXgPkEJmzt/ijdFWyzKcfOANvErqB3i4hvkVCuoZGDKdCCCD4ERSM1LYRxa3NkEEEMYEEEEABBBBAAQQQQAEEEEABBBBAARV7d3ik0qXmG7HsoO038h3nKIG9O9y03xcsY57aLqFvoWtn4LqYrNibpFmNTWnHMPWwtay978Mvo9ke6cpNvLEdR5siLS1m0zimnoabUKPnDuHz/rHLkIZ9kbMpqcmVKAD4QW4uRoCx4X4DIa2EZbP2xLqDMWU11Tq4wRmbZ4RrYZdbQnS9oibDollVFUEvYmUcyWNyhJuWJJzN8+cZGKTT37zW+ReRprMXRvg7eFsP1sJw+20Vm9Gy5tRKRJTBWExWxEkYQA2Ytne5GkWNBIdJarMmdIwGb2Av5CK226FEP0bVYWdMQ9p0BF9SVJJHjZifIx0S/OKHaO51PMmdKC8qZfEXlsBn9KxBAPeLRDra+kUYZ9Y84cUDCx7mElRfwY2iMLw1THl0naKjcPZpaqmTlFpS41U8GucgOdlzPlEf0h1aPUJgZWwy7NhINjiORtx7ouT6Q6VAElSnIGQACKB4C/4RgN/3PZo5hHi34S4n0MuWxuld0XtBs6maYtRIwCysp6PDha9j1gvEW8c8+EWxhN/v9MHao5g82/GXGcr0kyL2eVMT9k/iDFliQXMRxkT9kbHqpdVMmzZiTFmLY2xAixullIsAOsNeMbN9h/gZ36v/cWMqPfCjmaTgp5OCvtbL2xu3ho2qKWYkuzFwMOYsbMG104QaZGohraspN1dprI2ehILMzuERe07YjkB7zwEbtyduzalp7TDkChVRooIbIceA1iZu/u0tNL6xxzMJGLgoOZVAdBc3J1PsCruDMm2mpKHWfB8YR1JYGK7EfObMWXjxyBiacouKY2jTGmfWU9TMemnyiXQ20LKLi6kTFF0JBGuHlnFLP2HVbPYzKRjMlatLOZt3qO19ZbGGykpJdNLOdhmzu5F2J1d2OpMVZ3zkmfLkywzl2AxAWUX0Ivmw8MraEw8or/s9RU3yJe7u9kmrFh1Jg1lk5+Kn5w/ogReQo7xbniaempz0U8HFkbBjzy7LfnevnGe7G95mN8HqRgnqbXItjPK3Bu7Q8OUCk08svUxxvVDXBBBFRAggggAIIIIACCCCAAhc3u3p+DKJcvrT37I1w3yDEcc9BxMT94tupSyTMObHJF+k38hqTyhd3S2IzE1tSbzH6y4vmi3bPLLTkPZOTbeWI8VzZu3d3dWnVqmqa80gszMbiWOJvxbmfId8qTV0+0UKETAFzKEsmIE9V8u0MsuR1GkUW397D08omUWpgcShgQJ3JxfIhTmoOWhOos57P2jLnyxMltiU+sHiCOBHKFhlfRW3uNK92KNZ6OcJxU84qRoH1Hg6Zj1RE3Z3imSKiZKqcbM5AJsWcOowgWFywI5X4HjHQoV9sbUp6J3mEdLUzPC4GijLsLYAc2tx1GSw1B5loCk3oxhetVZfSTD0a2ucZAt3GxIv3AwrVm/LTG6OilNNb6RBt4hdbd7EeEaaTduorWE2tYqmqyhkbeHzB62PG0N1FQS5K4JaBF5Aa95OpPeYfpz20X1M0QprujV1OdZUED/AE1zt5CyDyBi3otyaOX/AMPGecwlvZ2fZF7BDLCijHJmqRSogsiKo/NUD3CNt4IIcULxhNkKwsyhhyYA++M4IAKWs3Po5mskKeaXU+oZeyKZ9yZ8g4qOoZfzGNr+Y6p81hzghHhxfIZSaEyTvlPkMJddJIv89Rr327Lfqnyi5pUU04+APLUAkgYbqSeD/OU9+vcRFrUUyTFKuoZTqGAIPrhS2hufNkP01C5U8ZZOo5AnJh+a3rhGpR719TdH3E2VsSbMVJsxi89SSZc4Dob8VVQLL3TBfnnoKPZkwz9sFmXCULXUkHDgl4LXGR60XWx950qh0M3FIng/NJW7D6N+PNGv5xo2Bu/Mpax2mHGsxGwzLanEHYP9E2BPI2OfCEaTqtrG2uxuii3n3XWqXEtlnKOq3Pkrd3I8PZHu1ts46OfMpnuUuuIA5WIxFSdbKSbiKXc/4Q0hpyzmmEMQ0lySGAANgxN1cg3B00B5xSck3lqxUmtSx3R3oZ2NNU3WemQJ1e2oP5wHrGcNkJ28mxRVSkqacnpVAZSMi41A7mHDvFvCz3R3kFVK62U1MnHPkwHI+w37oyLaeV+RkleqL6CCCKiBBBBAARi7gAkmwGZJ0A5xlCj6QNrMESml5zJ5sQNcN7W/WOXgGhZSyqzUrdFZSqdp1pmMD8Gk5KDo3ED9a2I9wAhh3ko5k+SySWF1YY0uOuBZjLJ+bcEHv45GCmphRUqpLXG+gA/4kw5+rIm/BV7oU9k73T6R2lVMtiCxZrizgsbki+TAnP3GI2oqpc9yur25D1tLZcuolmXMW6nTmp4FTwI/rKEWj2TWUdYJUghhMFwSOoUBsWcXyK34c8tbQ70m25E2X0iTFK3A7wSbBSNQSSBa2cV+9G2kpELqAZ0wYV45DifzVuTYak+MPiKL6VixbWhG3g3kanVZEombUtlewyJ44Rlc36q8Ba/flu3ukJR6aeekntncm4Q9x4t+d6uZXJlYuzJfTzxjq5oLWa/xanUtbMsxysO8ZWN4uzfTLdrTUW3ddT6yWHrtGwhKfTabruuv7HyuuidSjwmK7Y+8MiqF5T52uUOTDy4jvFxFb6QJE1qJujNrEF+9bEZ8wCVJHdDuSq0SS1pkur3wo5eRnAkfQBb2qCPbFZN9JtEvFz5IPe4jg1VNcsQ5JINjcxpj0o/D5NW5ryX9nUsBHdz6V6Pk/rlf748//LFHyf1yv98cJiRQ0+OYq8zn4an2RsuAUIuTnt3I35ETtx9K9Hyf1yv98ej0r0fJ/XK/3xxbbNPgmtybrDz19t4gwuFwSxIKanv3IPkxO+yvSfRH6Y8kPueLKl31o30m4frqy+0i3tj5wjOVNZT1SQe4ke6Gfw6XKf0/sHgI+ppcwMAVIIOhBuD4EaxlCV6LKectMzTD1WIwjvF8ZHrUd5Uw0bT2xJp1xTXC8hqzeCjM+6PNUtLZyuNOiu3k3VSqGJepOHZfnbQNbXuOo9kV2wtvFy1HWr8ZbBdtJgI7LcyRoR2vHWi2v6Y1ViJKLlxa7H1KQo9ZjKj2xL2umGypUoCZbC4D2zKG5JB4jM8xxBScJR6aT9NGUyyS6Q47Lky5JemYAKzO8sHR0bNlHMqSVI5YTxhZ3LqOgrptODiRiwB70JIP7OIHyiy2BtBK2U1NVLebL1DZMbZYhxDA5G34mN2z9j0NFNdzMKuq/wDEYZK3FAAMV7EXzORET3ytbfmgu1pllsLZJppbB5hckljckIuZNlB7IzJMLu8VM1FUpWyBdHNpijQ3zPk+vcwvxEY7Z9Il7pTJcnLGw+6nHz9UWe7itOpDTVKMrKuGzAgmWew4vxFrdxUc4G4y6MeQU1qxno6tZqLMQ3VgCD3GN0JO49a0idNoppzUlk7+LAdxFnH60O0UhLMrEkqYQQQQ4p4zWFzoIQ92h8MrptW3YQ4Zd/Cy+pbnxeL3fraXQ0b2NmmfFjz7X7oaI2yJfwPZ2MjrBDNIPFmFwD+6vlEpayrs1KR0RaSttSWnNID/ABq6oQQTliyuLHLlHu09kyahcE1Q1tD85e8HURQ7b2imz5Nks1TMzLkAsSe1NbuvoNOGgMUVBsKrkvJqmbN5qBgSekIdgOt430vlceWPE5NWao8y12LutLpZ86c7XlyR1GYZ3w4mbvwg2BGpJ4iNe7lK1bUtWTR1ENpSnS40/ZvfvY90SN+q1nMqkl9uaQW8L2UHuuCx+pDPs6hWTKSWnZQW8eZPeTc+cZGCzUtl7g26s4t6TJ0yfWOFBYKxXLQYeqPbiPnCa1GV7RC91wT6gffaGreyWDUzby5kw9I+QJC9ttbcYoeiYdmmA8Q595j1eEx3HDS/hc++X+p1w0SRq2dtObKOKWSAp5nI9xGh8IcJPpbqOiKP1rqVJZVJsRY53F/MGFBqKfMYBlI5XFlXy0HlExNk4TYJjbi73CDwHzofHfDPWdZu5+70X37DZKL3KybinTGZVJudBnbhnHrU6y+2QW+gD94j3DPwi2myG7NnfnkUlDwVBdow+BEDIsv6OSR7Tn7Y1cWqUVou6/erXon3m2VSTHltiBwnl/McvGGPZdd0q3IsQbHkfCKSds4/NlzT3sLewfiYkq85JYSXLcHVmsb3PL3X7oTjIYfEQWWs3baVL85A9S2r6ro0LWvbh/OFmfUPNa5NzwA/Af0YsJMydgMuZLdlIsDY3HLxziJJ2c3z5czxUfgdfWIzg8PD4dSzNZu209PX1BaGtZKvlcI/I5KfA/NPccvDSMGkPKYFlIsQc9DY310MWy0Rt2nPc8kt7dR5GMpchhkA6A8UxFP1pbjLyiv+YlaWq7NffT0psLL+m9K06XIWVLAUKLA4Vxc9SSOOuGFXau3J9QS7sSDqbknwYnPy0iTN2Xc2dLX0mSxl+snDxEQm2bOlN1QT3qLgjkR+BieB/ip3Gr5W9PL8vuMSitiMlLi7JB7iQD7cj5QwbnTJtNUo5UgAg34ZHPMc1LDzis6Nz2qYHwVl9xtE7ZsoBvkpks2PFihy43jeLx28KS0+j9pf6my1R1nfPZjSnWtkZOhHSd40DHy6p7iOUbdt0CbQp5M6XcEML2F2ClgsxbcSpz/VPOGdpQdCrC4YWIPEEWIhP3UmGlq5tG56pOKWTxyuP2k9qR5MopOns/c4k9PAsDu9Ko1WdJUkyjeYSbs0si0zuuo64sB2bcYsds7bl06K7MuZWwvmVLDEV4mw63LKFvePeKslTDTIoJbNHC4ndTewC2tcZqTb5t8oibJ9H02ZZqhigsOqDd7DQE5hRbx8BGZqeWCNrnJlhvzTNKeTWS+0jBWtoeKnwPWU9zCHOjqlmy1mL2XUMPAi8VD7EvSPTM2IYSqMdQNZeLvU2F+SiK/0cbQLU7SW7UlrW5Brm3kwcQy6M/H3FesfAbYIIIqTEffb4+spabhfE3gTn6lRvXDNtSgE+S8omwdSL8uINu4gQsbP+O2xOfhKUgeICy/eWi82xvPIpmVZjHE2dlFyBpc8hr35RGLXSkyjvRIX9lbkCQ5n1UxXWWMQC4iMtC1xc24KAfwN1RbSWtmBpfyMlrljkXmW6vV1CqCWubXNuRixqdqypcrpmcCWQCG53FxbiSeUUtTtcHZ82oVAhmB7WABN3MpC1tWtYxtRhovELb3K/dUfCa2fVHsqcMvz6o9SD9+HWKDcai6OjQ8XJc+Zsv7oWL+GwlUfEyT1OC751/RVk1cN/jJh7RH/ABG5RSf29/y/32i+9JlC3w6ZhUnrMcgTqFYe+FL4BN/03/ZMenwuBw8sJOe+vN9r7zuhWVFjJ21iYDABc2F3f8IzqdrFGKlBca2d/wCUQKaimB1JRwAQeyeBvEirpC8xmwzLHO2Br3tkOWsbLB4ZYlcq7Xv6m0iVO2iVVWKqQ2hDzPPhHqV5L4AqYv0ky1+WmsRKZXEtkaW5sQydU5N/Lj6+cR5NA5a7K4GuStc+zLxhFw+DUr5XTt69ml+veFIsX2mRiuijCbZvMzPdln/XONA25/y/33jKoRpqddHEwaEI1iOR/nENJE4KVCNZtepryztDYWDgOPSSu/8A068neoUiUNuf8v8AfeNlPtVnJAljIEnrvkBrEGVInKGARusLHqXuPMRlSU0xSThmKbZEKdbjXuteKT4fh0nVd3Sf8/yFIlvtmwBwqQb6O+Vrai1+Mbp1cysqlVu1iPjHtY8SbRErpbzAvxbY88TBCAeWVs4NpyWcqVR8lCm6MNLxCODgtxTVXd6vy5/wFIl/2gcGOyYb4b45uv7MaJu2sJIwA24h2t5Rh0DdBgwPixYuw1tLWvEH4BN/03/ZMUwuH4dt5u183t6gkif/AG9/y/32iVszafSTAuC1754mPDkYpvgE3/Tf9kxc7pbOc1UsMrC7KMwRq6j+cHE4HDRwpOO9dr/kHVH0UBCfv9TmWZNUnalsFPrxLfzDD9aHExW7xUXS0s5OJQkeK9ZfaBHmYiuLOCLpnrzpRMmfe2IYVbK1pihgGJ0zVbd+XGMa3eWllducl+QOI+pbmF7ZH+J2Q8vUorqPFfjE9lhHmz/RtLsDNms1wDZAFHrNyfZE88n1VuNS5lnsjeyXU1Rly8WDo7jEALsGzsNeyePLSK/Zn+H2xMTRZ4JHiR0nvDjzi5pN1KeSyPKXAyG+K7EsCCrKbniD5WEUu+fxVZST/wA7CfBXB9ztGSUlG5cmCpukPUEeWgi5IRtxDjn1k36T+93b+USju5Iq50+ZNJLdJ0ahWthCKq3sOJN9cojejNfipx5zB93/ANxCqdw5093nY0QzHZsLBrgFiRc21tbhHMryLSyz6z1Mdm7pTqhrTZjCnkM0tObBWKnCNBpmx8M7ZTt92ly6CUknKWzLhtfs4Wca55mxzimrN0q6RLdhMuiqSwSa4ytc9U2vxi23+lWSkl8A2H1BF/GF2i9Bua1G+gp+jlS0+iir6lA/CN8BgjsRA476XkaXU41JXEEORtfqlfekICbQmEi8xwLi5uchxjq/phpQ8pJikGwZTbgVa9vZMHkY49Hp8BCE8OSaVp++p3YTuI1TwoA65XPI42OIWvfJh/XjGlio/wCN7X/3xM9HlFLmfCy6K5SndlxKDhYaML6HvjpVRsanaaymTKK/CHFujS1hRhgLW0xZ+OcebiQWDPI5PSuzn42LKWV0cm2w5RLq7Kb5WcnELa6/15xvOEID0hAsLOXY3J1yBH9eELlSOu31j74Z/RjSpMr1V0Vxgc2ZQRcISDYi2sdk+DUcBPNtrt21+a34FGqVkclf9b95/wDfBXsBKLK7DIYWDnrHiLX/AK8o6fTbNklZd5Us3SgvdFzxM2K+Wd+POOP7yylWrnqoCqJjAAAAAX0AGkc/C4SxsRK3pry7dhISzMn7JfFLuzsTc4ruRhFsjr/V+6MlZLfLe1x/5xQUwu6/WHvjvFPsuSs1VWVLC/CEFgi2saIsRa2l8/GG4vBWFiXb18NPzyNm8pyySFIPXLWJDMHYYcu8mIex5hfFd2YggAFyOr9LX+rRaekWlRPgZRFUtTIWwqBiPM2GZ7zCbFuH4NYuC5Zut3bU/v3UNFWrGXEmfx3E/Of/AH5xsp8JuA5c5ZYmFgePaN46Ps7Z8oSZdpaC8qiJsi5k1BDHTU8ecKnpPpJayZLKiKxnVIJCqCQJzAAkC5A4RwwisWShmevh291e5NTt0I9VXOHYLMYqCbHEdIafRmHm1svExYBwcyT2Qz/+IhJjpvodpQHeaxACqxuchnZfuq58jHq8bhwhg0krtK68/sPiaRZ16CCCPMOATfR91HqpP0Jg9hZD90RZUG3Khgw+DPMwu64w8tVYK5AIDEcrZcort2MtpVo5lj/1P/tF/tjasukklyBxwqMsTG5sPE3JPiY54dXeqspLcot5N75slChkdG7qcJ6VGK8MVkzHdmMx3R56R5d6WU/EOPajfyERd1tjPVTTWVOYvdFOjEaG30V0A4kd2dr6QlvRnumJ+I/GFeaUJN+RuikkjP8AvaI9jmvw098ER+cx/loefRmfiZw5TB93/wBQwbO2yJ0yYqy3Cy2KF2whSwNioAJJ53/nC9uAME2rl/RcexnX+Ubq3bVJKM+nqFLXms+EKTcMFcG+QBuTx4ReEssETkrkyz3iM8ynanmoCikshVWxZXtc3sbA5EZxR7/TbpSTOBYn1hG/CIGyt7qempzLlyWLnFdjhAbM4SxuSeqREneZceyqZ/oiX/2yh9oELKSlF12GpU0PD1K48FxiNzh42zz7hkczyit3k2h0cqwtdzgz0F9cWYKjCJhxXHY1isr6m82mm3ydQQMQJzUOerdSBdBmSUFrkXAvu2kQ1ZTm5tYleRzW2EgFr2Y3U2yXFcLjv1I5m90Qd493/wD45wSWYN0rEhbknJybfmsTqdMsgAODzZZUlTqCR6so+j9q7SKzhJdfipqFSTYZnIi97nq4rKFuSAOOXBt6tmtIqXVtbkHxBwn3A+cdvAzy4rj2r6r+vY7OGktYl/6NNK37K/4R0+Z8uftMz+BEcw9Gmlb9lf8ACOnzPlz9pmfwIjl439eXivYMXrM+fqrtt9Y+8w2ein/MF+pM+4YU6rtt9Y+8w2ein/MF+pM+4Y9jH/beS+x0T6rOl0fZlfV2f99o4xvV+W1H6VvfHZ6Psyvq7P8AvtHGN6vy2o/St74834Z+q/D7olhbsr6Xtr9Ye8R9BS/lx9pl/wACY+faXtr9Ye8R9BS/lx9pl/wJinxLrxDGOXekvSi+yp+MJMO3pL0ovsqfjCTHdwH7ePn7srh9U7xQ/Iyv0ND/ABJhR9Kn5PI/T1X/AHmhuofkZX6Gh/iTCj6VPyeR+nqv+80eJwv6sfzmc8Osc1jt3o+3dB2e6tl0hC8PmDXMfTLZjPLIg5xx3ZNMZk5Ra+d7eHDzNh5x3zZNS0p5NIgBEtPjCLGzWvzBW7YzmDcBbdrL0PiE7nGHZr66L7jcRJJUb93K5jjlOcTIe1l1r3N8ibsSJhIGQw8Mot2qVDBCQGIuAeOunPQ5d0UbC20QRe5Q3A/VsTiAwr1m0LYithbC4OFNND15KtkF+kBcE8BdsQ6inqYeT5qBHAcKdaELdnPaVaeWIf8AUH+2NW3N3aypqcbqjSlNkTpMN1vzAJBbIk68OAjZuAccyrncGcZ+Jdz7xELaO0NoVjFqZZiyASEKkJjAyxXJBa/IZDxjj0yanVrmGKc9cJZWXJp1stlAmMbZWAAwAeGdord7Jn/xcu97kSddeyDn35RD3Z3hqZVQtPVY+vkpcdZTwzPaUnLjnbOJ3pKm2pUH0pg9iN/MQzacGzEqkkc++DGCOhf3RPKCIfJY/wAxGnZPxW16hOEwFh4nDM/3RZVW68ifUzXmjEbS7KGIsMJW5C2OZUjyit3u+I2hS1GitZWPgbN+6/si72zsQzpslw7y8OJXaW2FsJFwL8RiAyz7UdEVuqun7k29n3HsrdSjXSRL8wW+8TEfbWxgKCbJTRVZkHKzmYFHh2Yx2kHpZZmGsmBRoJiS3LHgosFYk+MaN0t4qiqLdJKTo1Fi4uLtl1bEm+V720y5w3RvLVWZruadhy/hWzkQHrIcOeG3VN1viR/mlTkO69ojyNp43lsxQvKOFzcjKyddphIJlmawYKV+YBkQQcN2E6CpqqNr4WBKAGxItwPAmWwN/wA2I0rYAJdJasGS4W4AZWzKgguovdUfDmpWxyuBFcGpQ1eqExIq9y73ma82SEJxX4ZG2Fr59UjJgD11tjW9sQYJvpg2DZlnqO0M/rKLN61wn9Uw2009ADVTsWKUqoUsrMHzDFiR8pfM4StlCeEWO2qJK6jITPEMcu/0hoDy4qfEw6coVNcn+L0Nwm4vMcl9Gmlb9lf8I6fM+XP2mZ/AiOc7i0ZlPXqRb/DPa/L/ANaeUdGmfLn7TM/gRGcVNTxXKOzr2L4nWPn6q7bfWPvMNnop/wAwX6kz7hhTqu231j7zDZ6Kf8wX6kz7hj2sf9t5L7HRPqs6XR9mV9XZ/wB9o4xvV+W1H6VvfHZ6Psyvq7P++0cY3q/Laj9K3vjzfhn6r8PuiWFuyvpe2v1h7xH0FL+XH2mX/AmPn2l7a/WHvEfQUv5cfaZf8CYp8S68Qxjl3pL0ovsqfjCTDt6S9KL7Kn4wkx3cB+3j5+7K4fVO8UPyMr9DQ/xJhR9Kn5PI/T1X/eaG6h+RlfoaH+JMK3pLkF5VOo1NRVeXxzXPlHh8M1HEi3+anPDrED0TbC6WoExh1U6/7J6o83sf1DHRdndWumYidOrfS2JhYdqwufpLm6i3WCr7uPsZaSjBbqlhja/zVA6oPguZ72MYT62TNC1aYh0bYWVlVcWR1I6wOdlJOTYRYXvFJSeJJ4j5/i+hHGeZ32GnaO0lSoeb1dOjXO5Y3UTMDXHRNgdL5ay8yALnfLV6ainTnYF3UtdbYSzAAH5NW7RGRvpzvFLU7IYKHnK/SP2sQBa7FrLZX1bCigADEwzwkxI3sGGTTUUoMC5HVa2IC9lBsbC7EmwyGHuhMWowu9RIQVrUkbvUplbJmsMi6TX77YSo9i384YaDachujlyWVhguoUg4VXCM/o6gWP4RsfZi/BzIBIXo+juNQMOG/jaKfdjdX4JOmnFjVlUK1gDqSwtc6WTPviSTjSRRtO2TN4aVX+D5dcVEsqeIscT+WFSfIRSb8fG1NJI5tc+DMq+5Wi8pdlThUdLNnLMUKwRcGHBcjs2YjMCxJzMUlL/iNss2qyFI8wMP33b1Qs9V4s2PsPF4I9gixIWt/wDZvS0bMBnKIfy0b90k+UbNkVrVNCrI1pmDDflMXLPuJAJHJov5ssMpUi4III5g5EQi7oTDTVU6jc5XLSyeNh/5JhP6piT0nfboUWsfAq6OkqNqT8U04ZSZG2QXmiA/OPEm9uPAR0OkpElIqIoVVFgB/WfjEWXNk03ULhAS8wYiAM3LMAchkW01sRC3tv0iKt1plxnTpGBw/qrq3nbzjFlw1cnqa7lse75ySjSa6TY4CAxGhF+qT3Zsp+sI3vP6IrUyRiluhaypMOEYb3J6yglkRG0IAB0Uxjuss15LyKuWwWbiZCwtixdZ1/NNzjFwONtIh7vv0E56CoAZSbyiwBUk6ZHKzagfSBHGCMqd8n7mTjarmiVtekAmAgsZTsRcvMOGZnKuSwJFygUZ/NFh1iYypqmbShCfkGtwFluT1rYiQtnxHK4CrnqBuq93JiAiUomyza8tsAv1izKoCqqKQ0wZlu3kBHjqcDyJ0slmxTFZsBxAGXLFrBhiswU5XNr4etYdObSiFuqKzeKmWnmzJ4U9HVSZks80mEXsR3kZjgcXKLeZ8uftMz+BEZbEpEqaHopmYIsTe5xWBxaZENnbM/SsxYCr2XMdJokTjeck12vwdPgjIrg8ewL+PjHLJZX4l4yzRs4hVdtvrH3mGz0U/wCYL9SZ9wwp1Xbb6x95hs9FP+YL9SZ9wx9Hj/tvJfY7Z9VnS6Psyvq7P++0cY3q/Laj9K3vjs9H2ZX1dn/faOMb1fltR+lb3x5vwz9V+H3RLC3ZX0vbX6w94j6Cl/Lj7TL/AIEx8+0vbX6w94j6Cl/Lj7TL/gTFPiXXiGMcu9JelF9lT8YSYdvSXpRfZU/GEmO7gP28fP3ZXD6p3ih+RlfoaH+JMR5VGKuqWWw+Lppk95hOhLT2YJ5gC/dijVMrCsmTLlgmdNp6USgBxWa73PCwsPX4wxLsxaWiZScRIvMa4BZm7TXbLuAaym1mIBJj5yKzOjjk8qsi1dbOqXaXLDCWLhtASbEFc2Gd2wnUBpY0zIgUNKOkOZ6JFDTWUuoNvjVUYVxAqLOFvcZZkGN+zmIp0ly0LTpox4rC4KNLbG+IISAWxdcgnS5xYo3yN35rkqy9FLxG4DKXYFcJJbCyti65YWU3mHPhHVmdUc2Z1Rk4M+b1hhlScQuyzSrYXKsC4IBA6NXuxPWP5pvA3XlfCqyZVEWly+pKHLKyjyXM97wbzzwoWhplXpJtukwqq5cAQoAF9TyUd8M+zdjpJpxIGmEhiMixPaa4zBNz4Zcog+nKuS9y0VlVvdivK39lrVTsQLSyQqsudgtxfDxBJY5Z5jWGqlr5NTLPRzAykEEqSGW4t9ZT6o07Q3cppyhXlLkLAqMLKOABHDuNxChV7iGXPlLLmkrMYqdRMCAXc3GRFsuGbAWzhf8Akhvqh+ixj2NXTJVE06c5mBcbITa5QZJc8S1r5/SERfRxRHopk9+1NfXmATc+bFvVGjfuqJWVSSh1phXqjgoOFF8MX3Ibtm0KyZSS10RQvjbU+Zz84ErlXYY3p4kmCCCLEwhN3+2cymXWSsnlEBvC91J7gSQe5u6HKNc+QrqysLqwIIPEHIiFnHMqNi6di5tOnTaFDiTtEY0/Ncaqfap8bxs3f3WkU6q4UtMIBxuOsCRoAex7+Zij2JPbZ9W1LNPxUw3lsdLnJT52wnvA4Re7bm1Suiy2VZc1lQvh68onLLOxxHIEjJj3i04tPpNalHey2NW829qUwKp15vL5qX0L28CQuptwGca9vbENbTS5igLPCK6kZXuoYpfhnoeB8TFVv5QS5FJKRBa80kkm7McDXZjqxN9YbaJsNOhAvhlKbc7IMs9INZScZBsk0LGz943qJBRmwVEkgtiKKGwG4ZsWlmADAEHM8DaJKlKpMd0E5DfELFgykWJEsHFZ8kQk41F+tcxr21sUVKpWUbWm2DC2WO3ucaZ66GIWy9oGpcWPR1SkYkdplphUtpicgWuephupuQRwaEq6MvJ9pOcL1XoXOztqPKktLaWccoDCCQmNS5VSvSFbCwVczcFhfvibTny6sBpTdHUy85ZNwSpfAqsCAcLhkIuLdfUi8QZbzpjKs2UFmLhuUDB8QKgOxscWdtbg8jlfbLny2IR3AmLeYrqwvcB5jva7ZjBLBxByL2GJbE3nh6UxOlA4ztrZzyZrBwR1jqNDfMHkRDF6Kf8AMF+pM+4YdNt7tfCw0pwPhMtbC17TVUWxYmA6wNlBtrkbgq0K/o82W8jaYVwRZZgzFvmG4I4Eco7P8pTwHhz3X1/vtR3LEU4Mf6Psyvq7P++0cY3q/Laj9K3vjs9H2ZX1dn/faOMb1fltR+lb3xL4Z+q/D7oMLdlfS9tfrD3iPoKX8uPtMv8AgTHz7S9tfrD3iPoKX8uPtMv+BMU+JdeIYxy70l6UX2VPxhQo6NpjBV8zyHOHb0gUbTDQqo//AFUz4Dxi+3d3XFEiMy3qHzlowOQsQZjWBIK3U2scIIyLECDC4pYXDxjHra+Wr1ZvzFCFsu9hy1pVEyeS9SU6OXL4oFRSssAAnEQ6XwgkYvrRbVO3meSejQl5jMstQVLEYCwcgE2HZJDAWDgWvrUTikolGcPOmCzFmFrDpJZ1A6qvKSxClhfLEczg86ZLfGJazHYg/GBmxGykYBmFsCuSk87uczx4eHpSOG5TZOlU8umlma5UvawYghhhAXqrMXquqYcK369ic7kxrnbytTyXmzCrTZpuiKyFLgYSeqSQqhVvdjc6c4h19WadVmVLYp5VcMpXmAg4MOMsjjCcyCTiJzAIGkzd3d2ZMmfC6zNzmiN822jMDpbgvDU5xKcneWO/sbCFavYy3b2X8HRqupuZ0zha7jEclA+m5IFuGQyzg2xR7UmjEjpKHCUjkP5vaxPgQI37e2ysuupUmG0sBnJOgZgyIx8M8+GK8M0LGKacU9ijbWoibp7yTzONNPZrsGCsw+MRgCbG4zyB1vmBwhhotmmnabPnzzNstgzADAg6zCwyzNtAL2EaZ2zVfaSTFHyUq8w/nG6ywe/CWPgF7orN79oPUTkoZGZJHSHgOIB7lHWPkIVdGOutPQ3d6BufTtVVU2tmDIErLB4G1v3VsPFjD1EXZuz0kSklJ2UFu88ye8m584lRSEcqEk7YQQQQ4oQQQQAUm9e7oq5NhYTFuUPfxU9x/keEVm5+8RmA0864ny8utqwGRv8AnDjz15w3Qq737sNMIqKfqz0scsi9tLfnDhzGXKJSTTzIeLvRlf6TvkZP12+7FjTCZVy1UYpdMFAJ0mTrAAgcUl9+rdwjVsna8raEhpE4ATLWddDl89L6EHhwPdE7am3FpZaqwZ5mFVSykLMe1gMWYXPMgm9tLxmjbnejG125nqzqelYy5UtixAYy5Ss1hoGIvZb6XyJsNbRW7U2PT1xLSm6OoS17hlccukU2YdzD26Rd7I2aZSHGcU1zimv9Ju7koGQHIRT79TVlSknKcM9XAlsO1b56nmttQctOcbJdHXbsMW+hXU28byXWTtGVe3ZmlQ3np1h+cufMEwz1lNLq5QwuGQ6EMxQ6a4GU3FuYIjGk6OspZbTZYImKGKngdDbiM72IzigqNzJ9OxmUM4rzlsde6/ZbwYecCcortX1BpS0Z5USnkvKxhnEog3XEXKhgbvKRmGEYLhtbqtwMJJl1VIlSVnSXWXUAErMBBlzLMZRUn5wvlfWzrre0QH3vmJ8XX0xGfaCi1/pAN1Se9WjxptLNxGRUiWzBhhcsp6yi5bpSQ7XVSMJTMDrC2e54T0ZPJKGqPKGtIdZM1ejmqaNAp+cJcwgsp0IsQfXraORb1fltR+lb3x2LaMl5i2nISLuyvL63RBhiE0kHqWmBjhDsMLEX6ojnm8e6LN8cjFseZxBgb8cQYA8D1hcHXK8dXBzWBiXPaqvz5nRg4sb10FCl7a/WHvEdzr9qCVOsqmZN6aWyyh2mHwMJfTIXYeo8o5nu9ua0w43NgvWyDNpnkFF3OWgy5mOibKpWVT0SMWdetNclRMu15iiZYm6ouADq3JYm1hDcbirGmvlvRc/4NxsSN0TNm7IWnCzqk9JOlyzgUWKyllpe3iLjrc3FtbxiZrTp7vLXtjCGxMFNlUM0kMVScepre1ghzwkRqmPIBLVNShNyejUk6vjIwSmurAhQCXcdUaWtHg3yFylFTs7HVmGZ72C5t4sRHHmhBUczjOerGPZWy0pUJL21LMSwXh1mxO2ffcDkBFBtDesNMMuglB5rZGaEHmRl1vrNl4x4m6tXVENWzSq6iWtsvIdRfHrGGnZuyZVOuGUgUcebd5JzMFzntovqOlGJSbv7niW3TVDdLPJvmbhTzz7Td/DhziZvDs6omr8W64VIbocPytjco730NrWtbn3UW0Ns7Tl1DSlVJmrLaWM0vkRnfLQ629sY/wB59pr2qW//APKb+DQmaCWWmPTbsm7e2Mu0ZKTpJAdQRZsuPWlt9Fla/rPMGIuxNjbTQCWZolSxlmUmED8wWNvC4EaNkbZrGqmKU2HpB8YpDqlxl0hLA4TbI2vfLK8Mu3N4VpJIMwq00jqqtwGPE5kkKOf4xiyy6b0B2tCFt3ayUEjBLJac9yMRuxJyaa/M8uZAAyGW/cvdsyEM2bnPm5tfVQTfD4k5nv8ACIG6m70ybM+GVWbtnLU8OTEcLDsjhrrazpDxWZ5n5CydaIIIIIqTCCCCAAggggAIIIIAFTejdEzG+EUxwT1zsDbGeYPBvYePONOxN5pdSDT1ShZvZKsLK57gey3d6uQcYot490ZVWMXYmjRwNeQYfOHtEScWncfQdSvRk2rquiTFgdwNcPWYC2tibt5XPHnHPFEzalZxWUv7iX9WJj7e4Ra0u8VTQsJVYrOmizRmbdx+eO42YeyGXZkuQ7GfIYETBZ8NrMRoWFrqwueRN875Qr/5KXqhl0SfJkqihVFlUAADgALARnBC/Q7FqErTOmTelQoyi+RS5UgYdLZajzi7dVSERfTJYYEMAQdQRcHyMK1TsjZc5sIMtHJtZHwNc5AYNL92GGuEOg/xO2HfVZRJ/YAlj97OJ4laKtxo8yW/o4QG8qomJ5A+1SsH9z6wdmufzM0f+ZiRvptaZJaQLuslm+MZMmIBHVDcMrnKxPlEfaW1FUSXoZrTHZ7GVjdwy2zxK5JSxsL5axNqCbVbDJyZ4Nz621jXPbkDN92IR6PR1izm1Mx/L8WZosN9NvtSyR0dhMmEhTrhAF2PecwB4xBqkpS0q1c0uatsTdKxxnK4a5wqb+Qva0DjBOq+oJy3JsjcqikjEy4gNWmP1R4jJfWIsdi7Qp5qsKe2BGwnCuFb2BuBxGevcYl1FJLmAB0VwMwGAI8RfuhJ3PPwaun0x0NwveVOJT5oSYo6hJJLRi9ZMeZ00KpY6KCT4AXMYUdYk1A8tg6nQj3dx7jnBV0/SS3S9sast+VwRf2xD2Lu/JpVIlg3PaYm5bx4DyEU1vuF0oz2vswzVBQ4ZqHFKf6LcjzVhkRy8I07C24alQ3ROlhZmNsGIGxCG92GudrZc4n1c5FRjMKqlusWNhY8DChWb1zJ7fB9nyzkLY7WwjTqg5IO8+QhJyUXf0NStFxvJvZLpRhHXnHROXItbTw1Ptiv3e3UmTZnwqt6znNZZ4ciw4W4Lw455Cfu3uWlOekmnpZxzxG5CnjhvmT+cc/CGWFUXJ3L0BtLRBBBBFRAggggAIIIIACCCCAAggggAIIIIANNVSJMUpMUMp1BFxCfXbjTZLmbQzSh+gTr3BjkR3Nfxh2ghJQUtxlJoRqbfiZJbo62SyN9JRr34TkfFSfCGbZ+2JM8XlTFfuB6w8VOY9UTamkSYuGYqup4MAR7YWNoejinc4pTNJbhY4lHkcx5GM6ce824vuL6taaF+KVGbPtsVHdopvnwy8YWdytjzaZ5onIwd7YWHWUgYi3WW+Ek21teNf8AZO1qf5OaJ6jgxBP/AFMx5NHn98KyV8vRnxUOB67MPbCOStOVqhknVI37WdplesioOGmK3RdFmsADZm4m98r/ADRzzrdu7FFHPkvSMwmO1uiuTce8rwIN4mH0i0zjDNkvY6giWw9RI90bKTfPZyZpLMsnUrKUH1qYVuD5+ZvSXIPSPs5nkpMUX6NjitwVgOt4AqPXEXeOZLmbLkFcOL4sIBa+K2F1AHnkOUWTekKj5zD+p/MxXDfmhRsUunOLmElKfWDeNk4Nt3uCzaaDLu5TPLpZKTO2q5g6jMkL5Cw8opNobvT5taKiVhlBcOb5litwSFU6FbDMg+EaRvtVTfkKNj3nGw9ige2Pfge16jtOshTyIB/dxN6yI1yjJJK2ZTTtjNPr0kIDPmop59m/gpJJ9sLlbv8AYm6OklNNc6Eg28Qo6x87RuofRvKBxT5jzm4/NB8TcsfWIZ6HZ0qSuGUioPzQBfx5+cN05dxnRXeJ9NudU1TCZXTSBwlqRcd2XVTyue+HDZ+zZUhMEpAi93HvJ1J7zEmCGjBRFcmwggghxQggggAIIIIACCCCAAggggAIIIIACCCCAAggggAIIIIACPBBBAAv709mOa1vaggjjxtzow9jCm7X9c46JunwjyCMwdzcTYajHsEEdpzBBBBAAQQQQAEEEEABBBBAAQQQQAEEEEAH/9k="/>
          <p:cNvSpPr>
            <a:spLocks noChangeAspect="1" noChangeArrowheads="1"/>
          </p:cNvSpPr>
          <p:nvPr/>
        </p:nvSpPr>
        <p:spPr bwMode="auto">
          <a:xfrm>
            <a:off x="77788" y="-1062038"/>
            <a:ext cx="2143125" cy="2143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8" name="AutoShape 4" descr="data:image/jpg;base64,/9j/4AAQSkZJRgABAQAAAQABAAD/2wCEAAkGBhISERUUExQWFRUWGBsYGBcYGBceGBgbIBgcGBgYGhsaHCYfGR8jHBgXHy8hIygpLCwtFx8xNTAqNSYrLCkBCQoKDgwOGg8PGiwlHyQsLywuKTQsLCwtLy0pLCksLCwsLCwsLCwsLSwqLCwsLCwpLCwsLywsLCwsLCwsLCwsLP/AABEIAOEA4QMBIgACEQEDEQH/xAAcAAACAgMBAQAAAAAAAAAAAAAABgQFAgMHAQj/xABNEAACAAQDBAYECQkGBgIDAAABAgADBBESITEFBkFREyIyYXGBB5GhsRQjM0JScnSywTRic4KSorTR8BUWJDVT0kNjo7PC4SXiF0SD/8QAGgEAAwEBAQEAAAAAAAAAAAAAAAIDAQQFBv/EADMRAAICAAQCCAUEAgMAAAAAAAABAhEDEiExBEEiMlFhcYGRsQUTocHwMzTR4RTCI0JS/9oADAMBAAIRAxEAPwDuMEEEABBBBAAQQQQAEEYu4AJJAAzJOghT2t6QEDdHSoZ8w5AgHDfutm/ll3wspKO5qTew2swAuchFBtLfqkk3GPpGHCXn+92fbFEN2q2sOKrnFE/0xb7o6o8TcxfbN3TpZNissMw+c/WPtyHkBCXOWyoaorcpv77Vk/8AJaU2+k2Jh6+qo9Zjz+z9rzu3OWUOQIB/6ak+2LqbvBinGRTqJkxR12JtLl8MyASxvlYesWNtW1Gr5aGYjSZmEXKdG4JA1wnpDc92X4QuW922NfcVJ3Env8rWO37Z+8/4R6PRlL4zph/VX/3FlutvatXdWXBMUXsDdWGl145EjLvGvBa38XoZ6CWzoGS5Cu4F8RF7XyhZLDUcyVmpyui0PoylcJ0wfqr/AOox/uBNT5KsmL5MPuvFjV7NpHcSFLCYyMwKTH6oFhc9fjfIEG9jF1s6naXKloxxMqKpbPMgAE558IdYcW9vqY5PtFX+ydrSvk6hZg5M1z/1F/GD+91fI/KKXEo+coI/eGJfdDjeK/bm1DTSulwhlUjGL2axIUFeBzOh9ca4ZVabMzXyIWzfSBSTbBmMo/njL9oXHrtDFKmqwBUgg6EG4PgRCrKXZ+0B2BjPcUmd+Yya3iYgTNz6mmJeinnn0bEC/wD4N5gRilJa7ruBxXgPkEJmzt/ijdFWyzKcfOANvErqB3i4hvkVCuoZGDKdCCCD4ERSM1LYRxa3NkEEEMYEEEEABBBBAAQQQQAEEEEABBBBAARV7d3ik0qXmG7HsoO038h3nKIG9O9y03xcsY57aLqFvoWtn4LqYrNibpFmNTWnHMPWwtay978Mvo9ke6cpNvLEdR5siLS1m0zimnoabUKPnDuHz/rHLkIZ9kbMpqcmVKAD4QW4uRoCx4X4DIa2EZbP2xLqDMWU11Tq4wRmbZ4RrYZdbQnS9oibDollVFUEvYmUcyWNyhJuWJJzN8+cZGKTT37zW+ReRprMXRvg7eFsP1sJw+20Vm9Gy5tRKRJTBWExWxEkYQA2Ytne5GkWNBIdJarMmdIwGb2Av5CK226FEP0bVYWdMQ9p0BF9SVJJHjZifIx0S/OKHaO51PMmdKC8qZfEXlsBn9KxBAPeLRDra+kUYZ9Y84cUDCx7mElRfwY2iMLw1THl0naKjcPZpaqmTlFpS41U8GucgOdlzPlEf0h1aPUJgZWwy7NhINjiORtx7ouT6Q6VAElSnIGQACKB4C/4RgN/3PZo5hHi34S4n0MuWxuld0XtBs6maYtRIwCysp6PDha9j1gvEW8c8+EWxhN/v9MHao5g82/GXGcr0kyL2eVMT9k/iDFliQXMRxkT9kbHqpdVMmzZiTFmLY2xAixullIsAOsNeMbN9h/gZ36v/cWMqPfCjmaTgp5OCvtbL2xu3ho2qKWYkuzFwMOYsbMG104QaZGohraspN1dprI2ehILMzuERe07YjkB7zwEbtyduzalp7TDkChVRooIbIceA1iZu/u0tNL6xxzMJGLgoOZVAdBc3J1PsCruDMm2mpKHWfB8YR1JYGK7EfObMWXjxyBiacouKY2jTGmfWU9TMemnyiXQ20LKLi6kTFF0JBGuHlnFLP2HVbPYzKRjMlatLOZt3qO19ZbGGykpJdNLOdhmzu5F2J1d2OpMVZ3zkmfLkywzl2AxAWUX0Ivmw8MraEw8or/s9RU3yJe7u9kmrFh1Jg1lk5+Kn5w/ogReQo7xbniaempz0U8HFkbBjzy7LfnevnGe7G95mN8HqRgnqbXItjPK3Bu7Q8OUCk08svUxxvVDXBBBFRAggggAIIIIACCCCAAhc3u3p+DKJcvrT37I1w3yDEcc9BxMT94tupSyTMObHJF+k38hqTyhd3S2IzE1tSbzH6y4vmi3bPLLTkPZOTbeWI8VzZu3d3dWnVqmqa80gszMbiWOJvxbmfId8qTV0+0UKETAFzKEsmIE9V8u0MsuR1GkUW397D08omUWpgcShgQJ3JxfIhTmoOWhOos57P2jLnyxMltiU+sHiCOBHKFhlfRW3uNK92KNZ6OcJxU84qRoH1Hg6Zj1RE3Z3imSKiZKqcbM5AJsWcOowgWFywI5X4HjHQoV9sbUp6J3mEdLUzPC4GijLsLYAc2tx1GSw1B5loCk3oxhetVZfSTD0a2ucZAt3GxIv3AwrVm/LTG6OilNNb6RBt4hdbd7EeEaaTduorWE2tYqmqyhkbeHzB62PG0N1FQS5K4JaBF5Aa95OpPeYfpz20X1M0QprujV1OdZUED/AE1zt5CyDyBi3otyaOX/AMPGecwlvZ2fZF7BDLCijHJmqRSogsiKo/NUD3CNt4IIcULxhNkKwsyhhyYA++M4IAKWs3Po5mskKeaXU+oZeyKZ9yZ8g4qOoZfzGNr+Y6p81hzghHhxfIZSaEyTvlPkMJddJIv89Rr327Lfqnyi5pUU04+APLUAkgYbqSeD/OU9+vcRFrUUyTFKuoZTqGAIPrhS2hufNkP01C5U8ZZOo5AnJh+a3rhGpR719TdH3E2VsSbMVJsxi89SSZc4Dob8VVQLL3TBfnnoKPZkwz9sFmXCULXUkHDgl4LXGR60XWx950qh0M3FIng/NJW7D6N+PNGv5xo2Bu/Mpax2mHGsxGwzLanEHYP9E2BPI2OfCEaTqtrG2uxuii3n3XWqXEtlnKOq3Pkrd3I8PZHu1ts46OfMpnuUuuIA5WIxFSdbKSbiKXc/4Q0hpyzmmEMQ0lySGAANgxN1cg3B00B5xSck3lqxUmtSx3R3oZ2NNU3WemQJ1e2oP5wHrGcNkJ28mxRVSkqacnpVAZSMi41A7mHDvFvCz3R3kFVK62U1MnHPkwHI+w37oyLaeV+RkleqL6CCCKiBBBBAARi7gAkmwGZJ0A5xlCj6QNrMESml5zJ5sQNcN7W/WOXgGhZSyqzUrdFZSqdp1pmMD8Gk5KDo3ED9a2I9wAhh3ko5k+SySWF1YY0uOuBZjLJ+bcEHv45GCmphRUqpLXG+gA/4kw5+rIm/BV7oU9k73T6R2lVMtiCxZrizgsbki+TAnP3GI2oqpc9yur25D1tLZcuolmXMW6nTmp4FTwI/rKEWj2TWUdYJUghhMFwSOoUBsWcXyK34c8tbQ70m25E2X0iTFK3A7wSbBSNQSSBa2cV+9G2kpELqAZ0wYV45DifzVuTYak+MPiKL6VixbWhG3g3kanVZEombUtlewyJ44Rlc36q8Ba/flu3ukJR6aeekntncm4Q9x4t+d6uZXJlYuzJfTzxjq5oLWa/xanUtbMsxysO8ZWN4uzfTLdrTUW3ddT6yWHrtGwhKfTabruuv7HyuuidSjwmK7Y+8MiqF5T52uUOTDy4jvFxFb6QJE1qJujNrEF+9bEZ8wCVJHdDuSq0SS1pkur3wo5eRnAkfQBb2qCPbFZN9JtEvFz5IPe4jg1VNcsQ5JINjcxpj0o/D5NW5ryX9nUsBHdz6V6Pk/rlf748//LFHyf1yv98cJiRQ0+OYq8zn4an2RsuAUIuTnt3I35ETtx9K9Hyf1yv98ej0r0fJ/XK/3xxbbNPgmtybrDz19t4gwuFwSxIKanv3IPkxO+yvSfRH6Y8kPueLKl31o30m4frqy+0i3tj5wjOVNZT1SQe4ke6Gfw6XKf0/sHgI+ppcwMAVIIOhBuD4EaxlCV6LKectMzTD1WIwjvF8ZHrUd5Uw0bT2xJp1xTXC8hqzeCjM+6PNUtLZyuNOiu3k3VSqGJepOHZfnbQNbXuOo9kV2wtvFy1HWr8ZbBdtJgI7LcyRoR2vHWi2v6Y1ViJKLlxa7H1KQo9ZjKj2xL2umGypUoCZbC4D2zKG5JB4jM8xxBScJR6aT9NGUyyS6Q47Lky5JemYAKzO8sHR0bNlHMqSVI5YTxhZ3LqOgrptODiRiwB70JIP7OIHyiy2BtBK2U1NVLebL1DZMbZYhxDA5G34mN2z9j0NFNdzMKuq/wDEYZK3FAAMV7EXzORET3ytbfmgu1pllsLZJppbB5hckljckIuZNlB7IzJMLu8VM1FUpWyBdHNpijQ3zPk+vcwvxEY7Z9Il7pTJcnLGw+6nHz9UWe7itOpDTVKMrKuGzAgmWew4vxFrdxUc4G4y6MeQU1qxno6tZqLMQ3VgCD3GN0JO49a0idNoppzUlk7+LAdxFnH60O0UhLMrEkqYQQQQ4p4zWFzoIQ92h8MrptW3YQ4Zd/Cy+pbnxeL3fraXQ0b2NmmfFjz7X7oaI2yJfwPZ2MjrBDNIPFmFwD+6vlEpayrs1KR0RaSttSWnNID/ABq6oQQTliyuLHLlHu09kyahcE1Q1tD85e8HURQ7b2imz5Nks1TMzLkAsSe1NbuvoNOGgMUVBsKrkvJqmbN5qBgSekIdgOt430vlceWPE5NWao8y12LutLpZ86c7XlyR1GYZ3w4mbvwg2BGpJ4iNe7lK1bUtWTR1ENpSnS40/ZvfvY90SN+q1nMqkl9uaQW8L2UHuuCx+pDPs6hWTKSWnZQW8eZPeTc+cZGCzUtl7g26s4t6TJ0yfWOFBYKxXLQYeqPbiPnCa1GV7RC91wT6gffaGreyWDUzby5kw9I+QJC9ttbcYoeiYdmmA8Q595j1eEx3HDS/hc++X+p1w0SRq2dtObKOKWSAp5nI9xGh8IcJPpbqOiKP1rqVJZVJsRY53F/MGFBqKfMYBlI5XFlXy0HlExNk4TYJjbi73CDwHzofHfDPWdZu5+70X37DZKL3KybinTGZVJudBnbhnHrU6y+2QW+gD94j3DPwi2myG7NnfnkUlDwVBdow+BEDIsv6OSR7Tn7Y1cWqUVou6/erXon3m2VSTHltiBwnl/McvGGPZdd0q3IsQbHkfCKSds4/NlzT3sLewfiYkq85JYSXLcHVmsb3PL3X7oTjIYfEQWWs3baVL85A9S2r6ro0LWvbh/OFmfUPNa5NzwA/Af0YsJMydgMuZLdlIsDY3HLxziJJ2c3z5czxUfgdfWIzg8PD4dSzNZu209PX1BaGtZKvlcI/I5KfA/NPccvDSMGkPKYFlIsQc9DY310MWy0Rt2nPc8kt7dR5GMpchhkA6A8UxFP1pbjLyiv+YlaWq7NffT0psLL+m9K06XIWVLAUKLA4Vxc9SSOOuGFXau3J9QS7sSDqbknwYnPy0iTN2Xc2dLX0mSxl+snDxEQm2bOlN1QT3qLgjkR+BieB/ip3Gr5W9PL8vuMSitiMlLi7JB7iQD7cj5QwbnTJtNUo5UgAg34ZHPMc1LDzis6Nz2qYHwVl9xtE7ZsoBvkpks2PFihy43jeLx28KS0+j9pf6my1R1nfPZjSnWtkZOhHSd40DHy6p7iOUbdt0CbQp5M6XcEML2F2ClgsxbcSpz/VPOGdpQdCrC4YWIPEEWIhP3UmGlq5tG56pOKWTxyuP2k9qR5MopOns/c4k9PAsDu9Ko1WdJUkyjeYSbs0si0zuuo64sB2bcYsds7bl06K7MuZWwvmVLDEV4mw63LKFvePeKslTDTIoJbNHC4ndTewC2tcZqTb5t8oibJ9H02ZZqhigsOqDd7DQE5hRbx8BGZqeWCNrnJlhvzTNKeTWS+0jBWtoeKnwPWU9zCHOjqlmy1mL2XUMPAi8VD7EvSPTM2IYSqMdQNZeLvU2F+SiK/0cbQLU7SW7UlrW5Brm3kwcQy6M/H3FesfAbYIIIqTEffb4+spabhfE3gTn6lRvXDNtSgE+S8omwdSL8uINu4gQsbP+O2xOfhKUgeICy/eWi82xvPIpmVZjHE2dlFyBpc8hr35RGLXSkyjvRIX9lbkCQ5n1UxXWWMQC4iMtC1xc24KAfwN1RbSWtmBpfyMlrljkXmW6vV1CqCWubXNuRixqdqypcrpmcCWQCG53FxbiSeUUtTtcHZ82oVAhmB7WABN3MpC1tWtYxtRhovELb3K/dUfCa2fVHsqcMvz6o9SD9+HWKDcai6OjQ8XJc+Zsv7oWL+GwlUfEyT1OC751/RVk1cN/jJh7RH/ABG5RSf29/y/32i+9JlC3w6ZhUnrMcgTqFYe+FL4BN/03/ZMenwuBw8sJOe+vN9r7zuhWVFjJ21iYDABc2F3f8IzqdrFGKlBca2d/wCUQKaimB1JRwAQeyeBvEirpC8xmwzLHO2Br3tkOWsbLB4ZYlcq7Xv6m0iVO2iVVWKqQ2hDzPPhHqV5L4AqYv0ky1+WmsRKZXEtkaW5sQydU5N/Lj6+cR5NA5a7K4GuStc+zLxhFw+DUr5XTt69ml+veFIsX2mRiuijCbZvMzPdln/XONA25/y/33jKoRpqddHEwaEI1iOR/nENJE4KVCNZtepryztDYWDgOPSSu/8A068neoUiUNuf8v8AfeNlPtVnJAljIEnrvkBrEGVInKGARusLHqXuPMRlSU0xSThmKbZEKdbjXuteKT4fh0nVd3Sf8/yFIlvtmwBwqQb6O+Vrai1+Mbp1cysqlVu1iPjHtY8SbRErpbzAvxbY88TBCAeWVs4NpyWcqVR8lCm6MNLxCODgtxTVXd6vy5/wFIl/2gcGOyYb4b45uv7MaJu2sJIwA24h2t5Rh0DdBgwPixYuw1tLWvEH4BN/03/ZMUwuH4dt5u183t6gkif/AG9/y/32iVszafSTAuC1754mPDkYpvgE3/Tf9kxc7pbOc1UsMrC7KMwRq6j+cHE4HDRwpOO9dr/kHVH0UBCfv9TmWZNUnalsFPrxLfzDD9aHExW7xUXS0s5OJQkeK9ZfaBHmYiuLOCLpnrzpRMmfe2IYVbK1pihgGJ0zVbd+XGMa3eWllducl+QOI+pbmF7ZH+J2Q8vUorqPFfjE9lhHmz/RtLsDNms1wDZAFHrNyfZE88n1VuNS5lnsjeyXU1Rly8WDo7jEALsGzsNeyePLSK/Zn+H2xMTRZ4JHiR0nvDjzi5pN1KeSyPKXAyG+K7EsCCrKbniD5WEUu+fxVZST/wA7CfBXB9ztGSUlG5cmCpukPUEeWgi5IRtxDjn1k36T+93b+USju5Iq50+ZNJLdJ0ahWthCKq3sOJN9cojejNfipx5zB93/ANxCqdw5093nY0QzHZsLBrgFiRc21tbhHMryLSyz6z1Mdm7pTqhrTZjCnkM0tObBWKnCNBpmx8M7ZTt92ly6CUknKWzLhtfs4Wca55mxzimrN0q6RLdhMuiqSwSa4ytc9U2vxi23+lWSkl8A2H1BF/GF2i9Bua1G+gp+jlS0+iir6lA/CN8BgjsRA476XkaXU41JXEEORtfqlfekICbQmEi8xwLi5uchxjq/phpQ8pJikGwZTbgVa9vZMHkY49Hp8BCE8OSaVp++p3YTuI1TwoA65XPI42OIWvfJh/XjGlio/wCN7X/3xM9HlFLmfCy6K5SndlxKDhYaML6HvjpVRsanaaymTKK/CHFujS1hRhgLW0xZ+OcebiQWDPI5PSuzn42LKWV0cm2w5RLq7Kb5WcnELa6/15xvOEID0hAsLOXY3J1yBH9eELlSOu31j74Z/RjSpMr1V0Vxgc2ZQRcISDYi2sdk+DUcBPNtrt21+a34FGqVkclf9b95/wDfBXsBKLK7DIYWDnrHiLX/AK8o6fTbNklZd5Us3SgvdFzxM2K+Wd+POOP7yylWrnqoCqJjAAAAAX0AGkc/C4SxsRK3pry7dhISzMn7JfFLuzsTc4ruRhFsjr/V+6MlZLfLe1x/5xQUwu6/WHvjvFPsuSs1VWVLC/CEFgi2saIsRa2l8/GG4vBWFiXb18NPzyNm8pyySFIPXLWJDMHYYcu8mIex5hfFd2YggAFyOr9LX+rRaekWlRPgZRFUtTIWwqBiPM2GZ7zCbFuH4NYuC5Zut3bU/v3UNFWrGXEmfx3E/Of/AH5xsp8JuA5c5ZYmFgePaN46Ps7Z8oSZdpaC8qiJsi5k1BDHTU8ecKnpPpJayZLKiKxnVIJCqCQJzAAkC5A4RwwisWShmevh291e5NTt0I9VXOHYLMYqCbHEdIafRmHm1svExYBwcyT2Qz/+IhJjpvodpQHeaxACqxuchnZfuq58jHq8bhwhg0krtK68/sPiaRZ16CCCPMOATfR91HqpP0Jg9hZD90RZUG3Khgw+DPMwu64w8tVYK5AIDEcrZcort2MtpVo5lj/1P/tF/tjasukklyBxwqMsTG5sPE3JPiY54dXeqspLcot5N75slChkdG7qcJ6VGK8MVkzHdmMx3R56R5d6WU/EOPajfyERd1tjPVTTWVOYvdFOjEaG30V0A4kd2dr6QlvRnumJ+I/GFeaUJN+RuikkjP8AvaI9jmvw098ER+cx/loefRmfiZw5TB93/wBQwbO2yJ0yYqy3Cy2KF2whSwNioAJJ53/nC9uAME2rl/RcexnX+Ubq3bVJKM+nqFLXms+EKTcMFcG+QBuTx4ReEssETkrkyz3iM8ynanmoCikshVWxZXtc3sbA5EZxR7/TbpSTOBYn1hG/CIGyt7qempzLlyWLnFdjhAbM4SxuSeqREneZceyqZ/oiX/2yh9oELKSlF12GpU0PD1K48FxiNzh42zz7hkczyit3k2h0cqwtdzgz0F9cWYKjCJhxXHY1isr6m82mm3ydQQMQJzUOerdSBdBmSUFrkXAvu2kQ1ZTm5tYleRzW2EgFr2Y3U2yXFcLjv1I5m90Qd493/wD45wSWYN0rEhbknJybfmsTqdMsgAODzZZUlTqCR6so+j9q7SKzhJdfipqFSTYZnIi97nq4rKFuSAOOXBt6tmtIqXVtbkHxBwn3A+cdvAzy4rj2r6r+vY7OGktYl/6NNK37K/4R0+Z8uftMz+BEcw9Gmlb9lf8ACOnzPlz9pmfwIjl439eXivYMXrM+fqrtt9Y+8w2ein/MF+pM+4YU6rtt9Y+8w2ein/MF+pM+4Y9jH/beS+x0T6rOl0fZlfV2f99o4xvV+W1H6VvfHZ6Psyvq7P8AvtHGN6vy2o/St74834Z+q/D7olhbsr6Xtr9Ye8R9BS/lx9pl/wACY+faXtr9Ye8R9BS/lx9pl/wJinxLrxDGOXekvSi+yp+MJMO3pL0ovsqfjCTHdwH7ePn7srh9U7xQ/Iyv0ND/ABJhR9Kn5PI/T1X/AHmhuofkZX6Gh/iTCj6VPyeR+nqv+80eJwv6sfzmc8Osc1jt3o+3dB2e6tl0hC8PmDXMfTLZjPLIg5xx3ZNMZk5Ra+d7eHDzNh5x3zZNS0p5NIgBEtPjCLGzWvzBW7YzmDcBbdrL0PiE7nGHZr66L7jcRJJUb93K5jjlOcTIe1l1r3N8ibsSJhIGQw8Mot2qVDBCQGIuAeOunPQ5d0UbC20QRe5Q3A/VsTiAwr1m0LYithbC4OFNND15KtkF+kBcE8BdsQ6inqYeT5qBHAcKdaELdnPaVaeWIf8AUH+2NW3N3aypqcbqjSlNkTpMN1vzAJBbIk68OAjZuAccyrncGcZ+Jdz7xELaO0NoVjFqZZiyASEKkJjAyxXJBa/IZDxjj0yanVrmGKc9cJZWXJp1stlAmMbZWAAwAeGdord7Jn/xcu97kSddeyDn35RD3Z3hqZVQtPVY+vkpcdZTwzPaUnLjnbOJ3pKm2pUH0pg9iN/MQzacGzEqkkc++DGCOhf3RPKCIfJY/wAxGnZPxW16hOEwFh4nDM/3RZVW68ifUzXmjEbS7KGIsMJW5C2OZUjyit3u+I2hS1GitZWPgbN+6/si72zsQzpslw7y8OJXaW2FsJFwL8RiAyz7UdEVuqun7k29n3HsrdSjXSRL8wW+8TEfbWxgKCbJTRVZkHKzmYFHh2Yx2kHpZZmGsmBRoJiS3LHgosFYk+MaN0t4qiqLdJKTo1Fi4uLtl1bEm+V720y5w3RvLVWZruadhy/hWzkQHrIcOeG3VN1viR/mlTkO69ojyNp43lsxQvKOFzcjKyddphIJlmawYKV+YBkQQcN2E6CpqqNr4WBKAGxItwPAmWwN/wA2I0rYAJdJasGS4W4AZWzKgguovdUfDmpWxyuBFcGpQ1eqExIq9y73ma82SEJxX4ZG2Fr59UjJgD11tjW9sQYJvpg2DZlnqO0M/rKLN61wn9Uw2009ADVTsWKUqoUsrMHzDFiR8pfM4StlCeEWO2qJK6jITPEMcu/0hoDy4qfEw6coVNcn+L0Nwm4vMcl9Gmlb9lf8I6fM+XP2mZ/AiOc7i0ZlPXqRb/DPa/L/ANaeUdGmfLn7TM/gRGcVNTxXKOzr2L4nWPn6q7bfWPvMNnop/wAwX6kz7hhTqu231j7zDZ6Kf8wX6kz7hj2sf9t5L7HRPqs6XR9mV9XZ/wB9o4xvV+W1H6VvfHZ6Psyvq7P++0cY3q/Laj9K3vjzfhn6r8PuiWFuyvpe2v1h7xH0FL+XH2mX/AmPn2l7a/WHvEfQUv5cfaZf8CYp8S68Qxjl3pL0ovsqfjCTDt6S9KL7Kn4wkx3cB+3j5+7K4fVO8UPyMr9DQ/xJhR9Kn5PI/T1X/eaG6h+RlfoaH+JMK3pLkF5VOo1NRVeXxzXPlHh8M1HEi3+anPDrED0TbC6WoExh1U6/7J6o83sf1DHRdndWumYidOrfS2JhYdqwufpLm6i3WCr7uPsZaSjBbqlhja/zVA6oPguZ72MYT62TNC1aYh0bYWVlVcWR1I6wOdlJOTYRYXvFJSeJJ4j5/i+hHGeZ32GnaO0lSoeb1dOjXO5Y3UTMDXHRNgdL5ay8yALnfLV6ainTnYF3UtdbYSzAAH5NW7RGRvpzvFLU7IYKHnK/SP2sQBa7FrLZX1bCigADEwzwkxI3sGGTTUUoMC5HVa2IC9lBsbC7EmwyGHuhMWowu9RIQVrUkbvUplbJmsMi6TX77YSo9i384YaDachujlyWVhguoUg4VXCM/o6gWP4RsfZi/BzIBIXo+juNQMOG/jaKfdjdX4JOmnFjVlUK1gDqSwtc6WTPviSTjSRRtO2TN4aVX+D5dcVEsqeIscT+WFSfIRSb8fG1NJI5tc+DMq+5Wi8pdlThUdLNnLMUKwRcGHBcjs2YjMCxJzMUlL/iNss2qyFI8wMP33b1Qs9V4s2PsPF4I9gixIWt/wDZvS0bMBnKIfy0b90k+UbNkVrVNCrI1pmDDflMXLPuJAJHJov5ssMpUi4III5g5EQi7oTDTVU6jc5XLSyeNh/5JhP6piT0nfboUWsfAq6OkqNqT8U04ZSZG2QXmiA/OPEm9uPAR0OkpElIqIoVVFgB/WfjEWXNk03ULhAS8wYiAM3LMAchkW01sRC3tv0iKt1plxnTpGBw/qrq3nbzjFlw1cnqa7lse75ySjSa6TY4CAxGhF+qT3Zsp+sI3vP6IrUyRiluhaypMOEYb3J6yglkRG0IAB0Uxjuss15LyKuWwWbiZCwtixdZ1/NNzjFwONtIh7vv0E56CoAZSbyiwBUk6ZHKzagfSBHGCMqd8n7mTjarmiVtekAmAgsZTsRcvMOGZnKuSwJFygUZ/NFh1iYypqmbShCfkGtwFluT1rYiQtnxHK4CrnqBuq93JiAiUomyza8tsAv1izKoCqqKQ0wZlu3kBHjqcDyJ0slmxTFZsBxAGXLFrBhiswU5XNr4etYdObSiFuqKzeKmWnmzJ4U9HVSZks80mEXsR3kZjgcXKLeZ8uftMz+BEZbEpEqaHopmYIsTe5xWBxaZENnbM/SsxYCr2XMdJokTjeck12vwdPgjIrg8ewL+PjHLJZX4l4yzRs4hVdtvrH3mGz0U/wCYL9SZ9wwp1Xbb6x95hs9FP+YL9SZ9wx9Hj/tvJfY7Z9VnS6Psyvq7P++0cY3q/Laj9K3vjs9H2ZX1dn/faOMb1fltR+lb3x5vwz9V+H3RLC3ZX0vbX6w94j6Cl/Lj7TL/AIEx8+0vbX6w94j6Cl/Lj7TL/gTFPiXXiGMcu9JelF9lT8YSYdvSXpRfZU/GEmO7gP28fP3ZXD6p3ih+RlfoaH+JMR5VGKuqWWw+Lppk95hOhLT2YJ5gC/dijVMrCsmTLlgmdNp6USgBxWa73PCwsPX4wxLsxaWiZScRIvMa4BZm7TXbLuAaym1mIBJj5yKzOjjk8qsi1dbOqXaXLDCWLhtASbEFc2Gd2wnUBpY0zIgUNKOkOZ6JFDTWUuoNvjVUYVxAqLOFvcZZkGN+zmIp0ly0LTpox4rC4KNLbG+IISAWxdcgnS5xYo3yN35rkqy9FLxG4DKXYFcJJbCyti65YWU3mHPhHVmdUc2Z1Rk4M+b1hhlScQuyzSrYXKsC4IBA6NXuxPWP5pvA3XlfCqyZVEWly+pKHLKyjyXM97wbzzwoWhplXpJtukwqq5cAQoAF9TyUd8M+zdjpJpxIGmEhiMixPaa4zBNz4Zcog+nKuS9y0VlVvdivK39lrVTsQLSyQqsudgtxfDxBJY5Z5jWGqlr5NTLPRzAykEEqSGW4t9ZT6o07Q3cppyhXlLkLAqMLKOABHDuNxChV7iGXPlLLmkrMYqdRMCAXc3GRFsuGbAWzhf8Akhvqh+ixj2NXTJVE06c5mBcbITa5QZJc8S1r5/SERfRxRHopk9+1NfXmATc+bFvVGjfuqJWVSSh1phXqjgoOFF8MX3Ibtm0KyZSS10RQvjbU+Zz84ErlXYY3p4kmCCCLEwhN3+2cymXWSsnlEBvC91J7gSQe5u6HKNc+QrqysLqwIIPEHIiFnHMqNi6di5tOnTaFDiTtEY0/Ncaqfap8bxs3f3WkU6q4UtMIBxuOsCRoAex7+Zij2JPbZ9W1LNPxUw3lsdLnJT52wnvA4Re7bm1Suiy2VZc1lQvh68onLLOxxHIEjJj3i04tPpNalHey2NW829qUwKp15vL5qX0L28CQuptwGca9vbENbTS5igLPCK6kZXuoYpfhnoeB8TFVv5QS5FJKRBa80kkm7McDXZjqxN9YbaJsNOhAvhlKbc7IMs9INZScZBsk0LGz943qJBRmwVEkgtiKKGwG4ZsWlmADAEHM8DaJKlKpMd0E5DfELFgykWJEsHFZ8kQk41F+tcxr21sUVKpWUbWm2DC2WO3ucaZ66GIWy9oGpcWPR1SkYkdplphUtpicgWuephupuQRwaEq6MvJ9pOcL1XoXOztqPKktLaWccoDCCQmNS5VSvSFbCwVczcFhfvibTny6sBpTdHUy85ZNwSpfAqsCAcLhkIuLdfUi8QZbzpjKs2UFmLhuUDB8QKgOxscWdtbg8jlfbLny2IR3AmLeYrqwvcB5jva7ZjBLBxByL2GJbE3nh6UxOlA4ztrZzyZrBwR1jqNDfMHkRDF6Kf8AMF+pM+4YdNt7tfCw0pwPhMtbC17TVUWxYmA6wNlBtrkbgq0K/o82W8jaYVwRZZgzFvmG4I4Eco7P8pTwHhz3X1/vtR3LEU4Mf6Psyvq7P++0cY3q/Laj9K3vjs9H2ZX1dn/faOMb1fltR+lb3xL4Z+q/D7oMLdlfS9tfrD3iPoKX8uPtMv8AgTHz7S9tfrD3iPoKX8uPtMv+BMU+JdeIYxy70l6UX2VPxhQo6NpjBV8zyHOHb0gUbTDQqo//AFUz4Dxi+3d3XFEiMy3qHzlowOQsQZjWBIK3U2scIIyLECDC4pYXDxjHra+Wr1ZvzFCFsu9hy1pVEyeS9SU6OXL4oFRSssAAnEQ6XwgkYvrRbVO3meSejQl5jMstQVLEYCwcgE2HZJDAWDgWvrUTikolGcPOmCzFmFrDpJZ1A6qvKSxClhfLEczg86ZLfGJazHYg/GBmxGykYBmFsCuSk87uczx4eHpSOG5TZOlU8umlma5UvawYghhhAXqrMXquqYcK369ic7kxrnbytTyXmzCrTZpuiKyFLgYSeqSQqhVvdjc6c4h19WadVmVLYp5VcMpXmAg4MOMsjjCcyCTiJzAIGkzd3d2ZMmfC6zNzmiN822jMDpbgvDU5xKcneWO/sbCFavYy3b2X8HRqupuZ0zha7jEclA+m5IFuGQyzg2xR7UmjEjpKHCUjkP5vaxPgQI37e2ysuupUmG0sBnJOgZgyIx8M8+GK8M0LGKacU9ijbWoibp7yTzONNPZrsGCsw+MRgCbG4zyB1vmBwhhotmmnabPnzzNstgzADAg6zCwyzNtAL2EaZ2zVfaSTFHyUq8w/nG6ywe/CWPgF7orN79oPUTkoZGZJHSHgOIB7lHWPkIVdGOutPQ3d6BufTtVVU2tmDIErLB4G1v3VsPFjD1EXZuz0kSklJ2UFu88ye8m584lRSEcqEk7YQQQQ4oQQQQAUm9e7oq5NhYTFuUPfxU9x/keEVm5+8RmA0864ny8utqwGRv8AnDjz15w3Qq737sNMIqKfqz0scsi9tLfnDhzGXKJSTTzIeLvRlf6TvkZP12+7FjTCZVy1UYpdMFAJ0mTrAAgcUl9+rdwjVsna8raEhpE4ATLWddDl89L6EHhwPdE7am3FpZaqwZ5mFVSykLMe1gMWYXPMgm9tLxmjbnejG125nqzqelYy5UtixAYy5Ss1hoGIvZb6XyJsNbRW7U2PT1xLSm6OoS17hlccukU2YdzD26Rd7I2aZSHGcU1zimv9Ju7koGQHIRT79TVlSknKcM9XAlsO1b56nmttQctOcbJdHXbsMW+hXU28byXWTtGVe3ZmlQ3np1h+cufMEwz1lNLq5QwuGQ6EMxQ6a4GU3FuYIjGk6OspZbTZYImKGKngdDbiM72IzigqNzJ9OxmUM4rzlsde6/ZbwYecCcortX1BpS0Z5USnkvKxhnEog3XEXKhgbvKRmGEYLhtbqtwMJJl1VIlSVnSXWXUAErMBBlzLMZRUn5wvlfWzrre0QH3vmJ8XX0xGfaCi1/pAN1Se9WjxptLNxGRUiWzBhhcsp6yi5bpSQ7XVSMJTMDrC2e54T0ZPJKGqPKGtIdZM1ejmqaNAp+cJcwgsp0IsQfXraORb1fltR+lb3x2LaMl5i2nISLuyvL63RBhiE0kHqWmBjhDsMLEX6ojnm8e6LN8cjFseZxBgb8cQYA8D1hcHXK8dXBzWBiXPaqvz5nRg4sb10FCl7a/WHvEdzr9qCVOsqmZN6aWyyh2mHwMJfTIXYeo8o5nu9ua0w43NgvWyDNpnkFF3OWgy5mOibKpWVT0SMWdetNclRMu15iiZYm6ouADq3JYm1hDcbirGmvlvRc/4NxsSN0TNm7IWnCzqk9JOlyzgUWKyllpe3iLjrc3FtbxiZrTp7vLXtjCGxMFNlUM0kMVScepre1ghzwkRqmPIBLVNShNyejUk6vjIwSmurAhQCXcdUaWtHg3yFylFTs7HVmGZ72C5t4sRHHmhBUczjOerGPZWy0pUJL21LMSwXh1mxO2ffcDkBFBtDesNMMuglB5rZGaEHmRl1vrNl4x4m6tXVENWzSq6iWtsvIdRfHrGGnZuyZVOuGUgUcebd5JzMFzntovqOlGJSbv7niW3TVDdLPJvmbhTzz7Td/DhziZvDs6omr8W64VIbocPytjco730NrWtbn3UW0Ns7Tl1DSlVJmrLaWM0vkRnfLQ629sY/wB59pr2qW//APKb+DQmaCWWmPTbsm7e2Mu0ZKTpJAdQRZsuPWlt9Fla/rPMGIuxNjbTQCWZolSxlmUmED8wWNvC4EaNkbZrGqmKU2HpB8YpDqlxl0hLA4TbI2vfLK8Mu3N4VpJIMwq00jqqtwGPE5kkKOf4xiyy6b0B2tCFt3ayUEjBLJac9yMRuxJyaa/M8uZAAyGW/cvdsyEM2bnPm5tfVQTfD4k5nv8ACIG6m70ybM+GVWbtnLU8OTEcLDsjhrrazpDxWZ5n5CydaIIIIIqTCCCCAAggggAIIIIAFTejdEzG+EUxwT1zsDbGeYPBvYePONOxN5pdSDT1ShZvZKsLK57gey3d6uQcYot490ZVWMXYmjRwNeQYfOHtEScWncfQdSvRk2rquiTFgdwNcPWYC2tibt5XPHnHPFEzalZxWUv7iX9WJj7e4Ra0u8VTQsJVYrOmizRmbdx+eO42YeyGXZkuQ7GfIYETBZ8NrMRoWFrqwueRN875Qr/5KXqhl0SfJkqihVFlUAADgALARnBC/Q7FqErTOmTelQoyi+RS5UgYdLZajzi7dVSERfTJYYEMAQdQRcHyMK1TsjZc5sIMtHJtZHwNc5AYNL92GGuEOg/xO2HfVZRJ/YAlj97OJ4laKtxo8yW/o4QG8qomJ5A+1SsH9z6wdmufzM0f+ZiRvptaZJaQLuslm+MZMmIBHVDcMrnKxPlEfaW1FUSXoZrTHZ7GVjdwy2zxK5JSxsL5axNqCbVbDJyZ4Nz621jXPbkDN92IR6PR1izm1Mx/L8WZosN9NvtSyR0dhMmEhTrhAF2PecwB4xBqkpS0q1c0uatsTdKxxnK4a5wqb+Qva0DjBOq+oJy3JsjcqikjEy4gNWmP1R4jJfWIsdi7Qp5qsKe2BGwnCuFb2BuBxGevcYl1FJLmAB0VwMwGAI8RfuhJ3PPwaun0x0NwveVOJT5oSYo6hJJLRi9ZMeZ00KpY6KCT4AXMYUdYk1A8tg6nQj3dx7jnBV0/SS3S9sast+VwRf2xD2Lu/JpVIlg3PaYm5bx4DyEU1vuF0oz2vswzVBQ4ZqHFKf6LcjzVhkRy8I07C24alQ3ROlhZmNsGIGxCG92GudrZc4n1c5FRjMKqlusWNhY8DChWb1zJ7fB9nyzkLY7WwjTqg5IO8+QhJyUXf0NStFxvJvZLpRhHXnHROXItbTw1Ptiv3e3UmTZnwqt6znNZZ4ciw4W4Lw455Cfu3uWlOekmnpZxzxG5CnjhvmT+cc/CGWFUXJ3L0BtLRBBBBFRAggggAIIIIACCCCAAggggAIIIIANNVSJMUpMUMp1BFxCfXbjTZLmbQzSh+gTr3BjkR3Nfxh2ghJQUtxlJoRqbfiZJbo62SyN9JRr34TkfFSfCGbZ+2JM8XlTFfuB6w8VOY9UTamkSYuGYqup4MAR7YWNoejinc4pTNJbhY4lHkcx5GM6ce824vuL6taaF+KVGbPtsVHdopvnwy8YWdytjzaZ5onIwd7YWHWUgYi3WW+Ek21teNf8AZO1qf5OaJ6jgxBP/AFMx5NHn98KyV8vRnxUOB67MPbCOStOVqhknVI37WdplesioOGmK3RdFmsADZm4m98r/ADRzzrdu7FFHPkvSMwmO1uiuTce8rwIN4mH0i0zjDNkvY6giWw9RI90bKTfPZyZpLMsnUrKUH1qYVuD5+ZvSXIPSPs5nkpMUX6NjitwVgOt4AqPXEXeOZLmbLkFcOL4sIBa+K2F1AHnkOUWTekKj5zD+p/MxXDfmhRsUunOLmElKfWDeNk4Nt3uCzaaDLu5TPLpZKTO2q5g6jMkL5Cw8opNobvT5taKiVhlBcOb5litwSFU6FbDMg+EaRvtVTfkKNj3nGw9ige2Pfge16jtOshTyIB/dxN6yI1yjJJK2ZTTtjNPr0kIDPmop59m/gpJJ9sLlbv8AYm6OklNNc6Eg28Qo6x87RuofRvKBxT5jzm4/NB8TcsfWIZ6HZ0qSuGUioPzQBfx5+cN05dxnRXeJ9NudU1TCZXTSBwlqRcd2XVTyue+HDZ+zZUhMEpAi93HvJ1J7zEmCGjBRFcmwggghxQggggAIIIIACCCCAAggggAIIIIACCCCAAggggAIIIIACPBBBAAv709mOa1vaggjjxtzow9jCm7X9c46JunwjyCMwdzcTYajHsEEdpzBBBBAAQQQQAEEEEABBBBAAQQQQAEEEEAH/9k="/>
          <p:cNvSpPr>
            <a:spLocks noChangeAspect="1" noChangeArrowheads="1"/>
          </p:cNvSpPr>
          <p:nvPr/>
        </p:nvSpPr>
        <p:spPr bwMode="auto">
          <a:xfrm>
            <a:off x="77788" y="-741363"/>
            <a:ext cx="1476375" cy="1476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0" name="AutoShape 6" descr="data:image/jpg;base64,/9j/4AAQSkZJRgABAQAAAQABAAD/2wCEAAkGBhISERUUExQWFRUWGBsYGBcYGBceGBgbIBgcGBgYGhsaHCYfGR8jHBgXHy8hIygpLCwtFx8xNTAqNSYrLCkBCQoKDgwOGg8PGiwlHyQsLywuKTQsLCwtLy0pLCksLCwsLCwsLCwsLSwqLCwsLCwpLCwsLywsLCwsLCwsLCwsLP/AABEIAOEA4QMBIgACEQEDEQH/xAAcAAACAgMBAQAAAAAAAAAAAAAABgQFAgMHAQj/xABNEAACAAQDBAYECQkGBgIDAAABAgADBBESITEFBkFREyIyYXGBB5GhsRQjM0JScnSywTRic4KSorTR8BUWJDVT0kNjo7PC4SXiF0SD/8QAGgEAAwEBAQEAAAAAAAAAAAAAAAIDAQQFBv/EADMRAAICAAQCCAUEAgMAAAAAAAABAhEDEiExBEEiMlFhcYGRsQUTocHwMzTR4RTCI0JS/9oADAMBAAIRAxEAPwDuMEEEABBBBAAQQQQAEEYu4AJJAAzJOghT2t6QEDdHSoZ8w5AgHDfutm/ll3wspKO5qTew2swAuchFBtLfqkk3GPpGHCXn+92fbFEN2q2sOKrnFE/0xb7o6o8TcxfbN3TpZNissMw+c/WPtyHkBCXOWyoaorcpv77Vk/8AJaU2+k2Jh6+qo9Zjz+z9rzu3OWUOQIB/6ak+2LqbvBinGRTqJkxR12JtLl8MyASxvlYesWNtW1Gr5aGYjSZmEXKdG4JA1wnpDc92X4QuW922NfcVJ3Env8rWO37Z+8/4R6PRlL4zph/VX/3FlutvatXdWXBMUXsDdWGl145EjLvGvBa38XoZ6CWzoGS5Cu4F8RF7XyhZLDUcyVmpyui0PoylcJ0wfqr/AOox/uBNT5KsmL5MPuvFjV7NpHcSFLCYyMwKTH6oFhc9fjfIEG9jF1s6naXKloxxMqKpbPMgAE558IdYcW9vqY5PtFX+ydrSvk6hZg5M1z/1F/GD+91fI/KKXEo+coI/eGJfdDjeK/bm1DTSulwhlUjGL2axIUFeBzOh9ca4ZVabMzXyIWzfSBSTbBmMo/njL9oXHrtDFKmqwBUgg6EG4PgRCrKXZ+0B2BjPcUmd+Yya3iYgTNz6mmJeinnn0bEC/wD4N5gRilJa7ruBxXgPkEJmzt/ijdFWyzKcfOANvErqB3i4hvkVCuoZGDKdCCCD4ERSM1LYRxa3NkEEEMYEEEEABBBBAAQQQQAEEEEABBBBAARV7d3ik0qXmG7HsoO038h3nKIG9O9y03xcsY57aLqFvoWtn4LqYrNibpFmNTWnHMPWwtay978Mvo9ke6cpNvLEdR5siLS1m0zimnoabUKPnDuHz/rHLkIZ9kbMpqcmVKAD4QW4uRoCx4X4DIa2EZbP2xLqDMWU11Tq4wRmbZ4RrYZdbQnS9oibDollVFUEvYmUcyWNyhJuWJJzN8+cZGKTT37zW+ReRprMXRvg7eFsP1sJw+20Vm9Gy5tRKRJTBWExWxEkYQA2Ytne5GkWNBIdJarMmdIwGb2Av5CK226FEP0bVYWdMQ9p0BF9SVJJHjZifIx0S/OKHaO51PMmdKC8qZfEXlsBn9KxBAPeLRDra+kUYZ9Y84cUDCx7mElRfwY2iMLw1THl0naKjcPZpaqmTlFpS41U8GucgOdlzPlEf0h1aPUJgZWwy7NhINjiORtx7ouT6Q6VAElSnIGQACKB4C/4RgN/3PZo5hHi34S4n0MuWxuld0XtBs6maYtRIwCysp6PDha9j1gvEW8c8+EWxhN/v9MHao5g82/GXGcr0kyL2eVMT9k/iDFliQXMRxkT9kbHqpdVMmzZiTFmLY2xAixullIsAOsNeMbN9h/gZ36v/cWMqPfCjmaTgp5OCvtbL2xu3ho2qKWYkuzFwMOYsbMG104QaZGohraspN1dprI2ehILMzuERe07YjkB7zwEbtyduzalp7TDkChVRooIbIceA1iZu/u0tNL6xxzMJGLgoOZVAdBc3J1PsCruDMm2mpKHWfB8YR1JYGK7EfObMWXjxyBiacouKY2jTGmfWU9TMemnyiXQ20LKLi6kTFF0JBGuHlnFLP2HVbPYzKRjMlatLOZt3qO19ZbGGykpJdNLOdhmzu5F2J1d2OpMVZ3zkmfLkywzl2AxAWUX0Ivmw8MraEw8or/s9RU3yJe7u9kmrFh1Jg1lk5+Kn5w/ogReQo7xbniaempz0U8HFkbBjzy7LfnevnGe7G95mN8HqRgnqbXItjPK3Bu7Q8OUCk08svUxxvVDXBBBFRAggggAIIIIACCCCAAhc3u3p+DKJcvrT37I1w3yDEcc9BxMT94tupSyTMObHJF+k38hqTyhd3S2IzE1tSbzH6y4vmi3bPLLTkPZOTbeWI8VzZu3d3dWnVqmqa80gszMbiWOJvxbmfId8qTV0+0UKETAFzKEsmIE9V8u0MsuR1GkUW397D08omUWpgcShgQJ3JxfIhTmoOWhOos57P2jLnyxMltiU+sHiCOBHKFhlfRW3uNK92KNZ6OcJxU84qRoH1Hg6Zj1RE3Z3imSKiZKqcbM5AJsWcOowgWFywI5X4HjHQoV9sbUp6J3mEdLUzPC4GijLsLYAc2tx1GSw1B5loCk3oxhetVZfSTD0a2ucZAt3GxIv3AwrVm/LTG6OilNNb6RBt4hdbd7EeEaaTduorWE2tYqmqyhkbeHzB62PG0N1FQS5K4JaBF5Aa95OpPeYfpz20X1M0QprujV1OdZUED/AE1zt5CyDyBi3otyaOX/AMPGecwlvZ2fZF7BDLCijHJmqRSogsiKo/NUD3CNt4IIcULxhNkKwsyhhyYA++M4IAKWs3Po5mskKeaXU+oZeyKZ9yZ8g4qOoZfzGNr+Y6p81hzghHhxfIZSaEyTvlPkMJddJIv89Rr327Lfqnyi5pUU04+APLUAkgYbqSeD/OU9+vcRFrUUyTFKuoZTqGAIPrhS2hufNkP01C5U8ZZOo5AnJh+a3rhGpR719TdH3E2VsSbMVJsxi89SSZc4Dob8VVQLL3TBfnnoKPZkwz9sFmXCULXUkHDgl4LXGR60XWx950qh0M3FIng/NJW7D6N+PNGv5xo2Bu/Mpax2mHGsxGwzLanEHYP9E2BPI2OfCEaTqtrG2uxuii3n3XWqXEtlnKOq3Pkrd3I8PZHu1ts46OfMpnuUuuIA5WIxFSdbKSbiKXc/4Q0hpyzmmEMQ0lySGAANgxN1cg3B00B5xSck3lqxUmtSx3R3oZ2NNU3WemQJ1e2oP5wHrGcNkJ28mxRVSkqacnpVAZSMi41A7mHDvFvCz3R3kFVK62U1MnHPkwHI+w37oyLaeV+RkleqL6CCCKiBBBBAARi7gAkmwGZJ0A5xlCj6QNrMESml5zJ5sQNcN7W/WOXgGhZSyqzUrdFZSqdp1pmMD8Gk5KDo3ED9a2I9wAhh3ko5k+SySWF1YY0uOuBZjLJ+bcEHv45GCmphRUqpLXG+gA/4kw5+rIm/BV7oU9k73T6R2lVMtiCxZrizgsbki+TAnP3GI2oqpc9yur25D1tLZcuolmXMW6nTmp4FTwI/rKEWj2TWUdYJUghhMFwSOoUBsWcXyK34c8tbQ70m25E2X0iTFK3A7wSbBSNQSSBa2cV+9G2kpELqAZ0wYV45DifzVuTYak+MPiKL6VixbWhG3g3kanVZEombUtlewyJ44Rlc36q8Ba/flu3ukJR6aeekntncm4Q9x4t+d6uZXJlYuzJfTzxjq5oLWa/xanUtbMsxysO8ZWN4uzfTLdrTUW3ddT6yWHrtGwhKfTabruuv7HyuuidSjwmK7Y+8MiqF5T52uUOTDy4jvFxFb6QJE1qJujNrEF+9bEZ8wCVJHdDuSq0SS1pkur3wo5eRnAkfQBb2qCPbFZN9JtEvFz5IPe4jg1VNcsQ5JINjcxpj0o/D5NW5ryX9nUsBHdz6V6Pk/rlf748//LFHyf1yv98cJiRQ0+OYq8zn4an2RsuAUIuTnt3I35ETtx9K9Hyf1yv98ej0r0fJ/XK/3xxbbNPgmtybrDz19t4gwuFwSxIKanv3IPkxO+yvSfRH6Y8kPueLKl31o30m4frqy+0i3tj5wjOVNZT1SQe4ke6Gfw6XKf0/sHgI+ppcwMAVIIOhBuD4EaxlCV6LKectMzTD1WIwjvF8ZHrUd5Uw0bT2xJp1xTXC8hqzeCjM+6PNUtLZyuNOiu3k3VSqGJepOHZfnbQNbXuOo9kV2wtvFy1HWr8ZbBdtJgI7LcyRoR2vHWi2v6Y1ViJKLlxa7H1KQo9ZjKj2xL2umGypUoCZbC4D2zKG5JB4jM8xxBScJR6aT9NGUyyS6Q47Lky5JemYAKzO8sHR0bNlHMqSVI5YTxhZ3LqOgrptODiRiwB70JIP7OIHyiy2BtBK2U1NVLebL1DZMbZYhxDA5G34mN2z9j0NFNdzMKuq/wDEYZK3FAAMV7EXzORET3ytbfmgu1pllsLZJppbB5hckljckIuZNlB7IzJMLu8VM1FUpWyBdHNpijQ3zPk+vcwvxEY7Z9Il7pTJcnLGw+6nHz9UWe7itOpDTVKMrKuGzAgmWew4vxFrdxUc4G4y6MeQU1qxno6tZqLMQ3VgCD3GN0JO49a0idNoppzUlk7+LAdxFnH60O0UhLMrEkqYQQQQ4p4zWFzoIQ92h8MrptW3YQ4Zd/Cy+pbnxeL3fraXQ0b2NmmfFjz7X7oaI2yJfwPZ2MjrBDNIPFmFwD+6vlEpayrs1KR0RaSttSWnNID/ABq6oQQTliyuLHLlHu09kyahcE1Q1tD85e8HURQ7b2imz5Nks1TMzLkAsSe1NbuvoNOGgMUVBsKrkvJqmbN5qBgSekIdgOt430vlceWPE5NWao8y12LutLpZ86c7XlyR1GYZ3w4mbvwg2BGpJ4iNe7lK1bUtWTR1ENpSnS40/ZvfvY90SN+q1nMqkl9uaQW8L2UHuuCx+pDPs6hWTKSWnZQW8eZPeTc+cZGCzUtl7g26s4t6TJ0yfWOFBYKxXLQYeqPbiPnCa1GV7RC91wT6gffaGreyWDUzby5kw9I+QJC9ttbcYoeiYdmmA8Q595j1eEx3HDS/hc++X+p1w0SRq2dtObKOKWSAp5nI9xGh8IcJPpbqOiKP1rqVJZVJsRY53F/MGFBqKfMYBlI5XFlXy0HlExNk4TYJjbi73CDwHzofHfDPWdZu5+70X37DZKL3KybinTGZVJudBnbhnHrU6y+2QW+gD94j3DPwi2myG7NnfnkUlDwVBdow+BEDIsv6OSR7Tn7Y1cWqUVou6/erXon3m2VSTHltiBwnl/McvGGPZdd0q3IsQbHkfCKSds4/NlzT3sLewfiYkq85JYSXLcHVmsb3PL3X7oTjIYfEQWWs3baVL85A9S2r6ro0LWvbh/OFmfUPNa5NzwA/Af0YsJMydgMuZLdlIsDY3HLxziJJ2c3z5czxUfgdfWIzg8PD4dSzNZu209PX1BaGtZKvlcI/I5KfA/NPccvDSMGkPKYFlIsQc9DY310MWy0Rt2nPc8kt7dR5GMpchhkA6A8UxFP1pbjLyiv+YlaWq7NffT0psLL+m9K06XIWVLAUKLA4Vxc9SSOOuGFXau3J9QS7sSDqbknwYnPy0iTN2Xc2dLX0mSxl+snDxEQm2bOlN1QT3qLgjkR+BieB/ip3Gr5W9PL8vuMSitiMlLi7JB7iQD7cj5QwbnTJtNUo5UgAg34ZHPMc1LDzis6Nz2qYHwVl9xtE7ZsoBvkpks2PFihy43jeLx28KS0+j9pf6my1R1nfPZjSnWtkZOhHSd40DHy6p7iOUbdt0CbQp5M6XcEML2F2ClgsxbcSpz/VPOGdpQdCrC4YWIPEEWIhP3UmGlq5tG56pOKWTxyuP2k9qR5MopOns/c4k9PAsDu9Ko1WdJUkyjeYSbs0si0zuuo64sB2bcYsds7bl06K7MuZWwvmVLDEV4mw63LKFvePeKslTDTIoJbNHC4ndTewC2tcZqTb5t8oibJ9H02ZZqhigsOqDd7DQE5hRbx8BGZqeWCNrnJlhvzTNKeTWS+0jBWtoeKnwPWU9zCHOjqlmy1mL2XUMPAi8VD7EvSPTM2IYSqMdQNZeLvU2F+SiK/0cbQLU7SW7UlrW5Brm3kwcQy6M/H3FesfAbYIIIqTEffb4+spabhfE3gTn6lRvXDNtSgE+S8omwdSL8uINu4gQsbP+O2xOfhKUgeICy/eWi82xvPIpmVZjHE2dlFyBpc8hr35RGLXSkyjvRIX9lbkCQ5n1UxXWWMQC4iMtC1xc24KAfwN1RbSWtmBpfyMlrljkXmW6vV1CqCWubXNuRixqdqypcrpmcCWQCG53FxbiSeUUtTtcHZ82oVAhmB7WABN3MpC1tWtYxtRhovELb3K/dUfCa2fVHsqcMvz6o9SD9+HWKDcai6OjQ8XJc+Zsv7oWL+GwlUfEyT1OC751/RVk1cN/jJh7RH/ABG5RSf29/y/32i+9JlC3w6ZhUnrMcgTqFYe+FL4BN/03/ZMenwuBw8sJOe+vN9r7zuhWVFjJ21iYDABc2F3f8IzqdrFGKlBca2d/wCUQKaimB1JRwAQeyeBvEirpC8xmwzLHO2Br3tkOWsbLB4ZYlcq7Xv6m0iVO2iVVWKqQ2hDzPPhHqV5L4AqYv0ky1+WmsRKZXEtkaW5sQydU5N/Lj6+cR5NA5a7K4GuStc+zLxhFw+DUr5XTt69ml+veFIsX2mRiuijCbZvMzPdln/XONA25/y/33jKoRpqddHEwaEI1iOR/nENJE4KVCNZtepryztDYWDgOPSSu/8A068neoUiUNuf8v8AfeNlPtVnJAljIEnrvkBrEGVInKGARusLHqXuPMRlSU0xSThmKbZEKdbjXuteKT4fh0nVd3Sf8/yFIlvtmwBwqQb6O+Vrai1+Mbp1cysqlVu1iPjHtY8SbRErpbzAvxbY88TBCAeWVs4NpyWcqVR8lCm6MNLxCODgtxTVXd6vy5/wFIl/2gcGOyYb4b45uv7MaJu2sJIwA24h2t5Rh0DdBgwPixYuw1tLWvEH4BN/03/ZMUwuH4dt5u183t6gkif/AG9/y/32iVszafSTAuC1754mPDkYpvgE3/Tf9kxc7pbOc1UsMrC7KMwRq6j+cHE4HDRwpOO9dr/kHVH0UBCfv9TmWZNUnalsFPrxLfzDD9aHExW7xUXS0s5OJQkeK9ZfaBHmYiuLOCLpnrzpRMmfe2IYVbK1pihgGJ0zVbd+XGMa3eWllducl+QOI+pbmF7ZH+J2Q8vUorqPFfjE9lhHmz/RtLsDNms1wDZAFHrNyfZE88n1VuNS5lnsjeyXU1Rly8WDo7jEALsGzsNeyePLSK/Zn+H2xMTRZ4JHiR0nvDjzi5pN1KeSyPKXAyG+K7EsCCrKbniD5WEUu+fxVZST/wA7CfBXB9ztGSUlG5cmCpukPUEeWgi5IRtxDjn1k36T+93b+USju5Iq50+ZNJLdJ0ahWthCKq3sOJN9cojejNfipx5zB93/ANxCqdw5093nY0QzHZsLBrgFiRc21tbhHMryLSyz6z1Mdm7pTqhrTZjCnkM0tObBWKnCNBpmx8M7ZTt92ly6CUknKWzLhtfs4Wca55mxzimrN0q6RLdhMuiqSwSa4ytc9U2vxi23+lWSkl8A2H1BF/GF2i9Bua1G+gp+jlS0+iir6lA/CN8BgjsRA476XkaXU41JXEEORtfqlfekICbQmEi8xwLi5uchxjq/phpQ8pJikGwZTbgVa9vZMHkY49Hp8BCE8OSaVp++p3YTuI1TwoA65XPI42OIWvfJh/XjGlio/wCN7X/3xM9HlFLmfCy6K5SndlxKDhYaML6HvjpVRsanaaymTKK/CHFujS1hRhgLW0xZ+OcebiQWDPI5PSuzn42LKWV0cm2w5RLq7Kb5WcnELa6/15xvOEID0hAsLOXY3J1yBH9eELlSOu31j74Z/RjSpMr1V0Vxgc2ZQRcISDYi2sdk+DUcBPNtrt21+a34FGqVkclf9b95/wDfBXsBKLK7DIYWDnrHiLX/AK8o6fTbNklZd5Us3SgvdFzxM2K+Wd+POOP7yylWrnqoCqJjAAAAAX0AGkc/C4SxsRK3pry7dhISzMn7JfFLuzsTc4ruRhFsjr/V+6MlZLfLe1x/5xQUwu6/WHvjvFPsuSs1VWVLC/CEFgi2saIsRa2l8/GG4vBWFiXb18NPzyNm8pyySFIPXLWJDMHYYcu8mIex5hfFd2YggAFyOr9LX+rRaekWlRPgZRFUtTIWwqBiPM2GZ7zCbFuH4NYuC5Zut3bU/v3UNFWrGXEmfx3E/Of/AH5xsp8JuA5c5ZYmFgePaN46Ps7Z8oSZdpaC8qiJsi5k1BDHTU8ecKnpPpJayZLKiKxnVIJCqCQJzAAkC5A4RwwisWShmevh291e5NTt0I9VXOHYLMYqCbHEdIafRmHm1svExYBwcyT2Qz/+IhJjpvodpQHeaxACqxuchnZfuq58jHq8bhwhg0krtK68/sPiaRZ16CCCPMOATfR91HqpP0Jg9hZD90RZUG3Khgw+DPMwu64w8tVYK5AIDEcrZcort2MtpVo5lj/1P/tF/tjasukklyBxwqMsTG5sPE3JPiY54dXeqspLcot5N75slChkdG7qcJ6VGK8MVkzHdmMx3R56R5d6WU/EOPajfyERd1tjPVTTWVOYvdFOjEaG30V0A4kd2dr6QlvRnumJ+I/GFeaUJN+RuikkjP8AvaI9jmvw098ER+cx/loefRmfiZw5TB93/wBQwbO2yJ0yYqy3Cy2KF2whSwNioAJJ53/nC9uAME2rl/RcexnX+Ubq3bVJKM+nqFLXms+EKTcMFcG+QBuTx4ReEssETkrkyz3iM8ynanmoCikshVWxZXtc3sbA5EZxR7/TbpSTOBYn1hG/CIGyt7qempzLlyWLnFdjhAbM4SxuSeqREneZceyqZ/oiX/2yh9oELKSlF12GpU0PD1K48FxiNzh42zz7hkczyit3k2h0cqwtdzgz0F9cWYKjCJhxXHY1isr6m82mm3ydQQMQJzUOerdSBdBmSUFrkXAvu2kQ1ZTm5tYleRzW2EgFr2Y3U2yXFcLjv1I5m90Qd493/wD45wSWYN0rEhbknJybfmsTqdMsgAODzZZUlTqCR6so+j9q7SKzhJdfipqFSTYZnIi97nq4rKFuSAOOXBt6tmtIqXVtbkHxBwn3A+cdvAzy4rj2r6r+vY7OGktYl/6NNK37K/4R0+Z8uftMz+BEcw9Gmlb9lf8ACOnzPlz9pmfwIjl439eXivYMXrM+fqrtt9Y+8w2ein/MF+pM+4YU6rtt9Y+8w2ein/MF+pM+4Y9jH/beS+x0T6rOl0fZlfV2f99o4xvV+W1H6VvfHZ6Psyvq7P8AvtHGN6vy2o/St74834Z+q/D7olhbsr6Xtr9Ye8R9BS/lx9pl/wACY+faXtr9Ye8R9BS/lx9pl/wJinxLrxDGOXekvSi+yp+MJMO3pL0ovsqfjCTHdwH7ePn7srh9U7xQ/Iyv0ND/ABJhR9Kn5PI/T1X/AHmhuofkZX6Gh/iTCj6VPyeR+nqv+80eJwv6sfzmc8Osc1jt3o+3dB2e6tl0hC8PmDXMfTLZjPLIg5xx3ZNMZk5Ra+d7eHDzNh5x3zZNS0p5NIgBEtPjCLGzWvzBW7YzmDcBbdrL0PiE7nGHZr66L7jcRJJUb93K5jjlOcTIe1l1r3N8ibsSJhIGQw8Mot2qVDBCQGIuAeOunPQ5d0UbC20QRe5Q3A/VsTiAwr1m0LYithbC4OFNND15KtkF+kBcE8BdsQ6inqYeT5qBHAcKdaELdnPaVaeWIf8AUH+2NW3N3aypqcbqjSlNkTpMN1vzAJBbIk68OAjZuAccyrncGcZ+Jdz7xELaO0NoVjFqZZiyASEKkJjAyxXJBa/IZDxjj0yanVrmGKc9cJZWXJp1stlAmMbZWAAwAeGdord7Jn/xcu97kSddeyDn35RD3Z3hqZVQtPVY+vkpcdZTwzPaUnLjnbOJ3pKm2pUH0pg9iN/MQzacGzEqkkc++DGCOhf3RPKCIfJY/wAxGnZPxW16hOEwFh4nDM/3RZVW68ifUzXmjEbS7KGIsMJW5C2OZUjyit3u+I2hS1GitZWPgbN+6/si72zsQzpslw7y8OJXaW2FsJFwL8RiAyz7UdEVuqun7k29n3HsrdSjXSRL8wW+8TEfbWxgKCbJTRVZkHKzmYFHh2Yx2kHpZZmGsmBRoJiS3LHgosFYk+MaN0t4qiqLdJKTo1Fi4uLtl1bEm+V720y5w3RvLVWZruadhy/hWzkQHrIcOeG3VN1viR/mlTkO69ojyNp43lsxQvKOFzcjKyddphIJlmawYKV+YBkQQcN2E6CpqqNr4WBKAGxItwPAmWwN/wA2I0rYAJdJasGS4W4AZWzKgguovdUfDmpWxyuBFcGpQ1eqExIq9y73ma82SEJxX4ZG2Fr59UjJgD11tjW9sQYJvpg2DZlnqO0M/rKLN61wn9Uw2009ADVTsWKUqoUsrMHzDFiR8pfM4StlCeEWO2qJK6jITPEMcu/0hoDy4qfEw6coVNcn+L0Nwm4vMcl9Gmlb9lf8I6fM+XP2mZ/AiOc7i0ZlPXqRb/DPa/L/ANaeUdGmfLn7TM/gRGcVNTxXKOzr2L4nWPn6q7bfWPvMNnop/wAwX6kz7hhTqu231j7zDZ6Kf8wX6kz7hj2sf9t5L7HRPqs6XR9mV9XZ/wB9o4xvV+W1H6VvfHZ6Psyvq7P++0cY3q/Laj9K3vjzfhn6r8PuiWFuyvpe2v1h7xH0FL+XH2mX/AmPn2l7a/WHvEfQUv5cfaZf8CYp8S68Qxjl3pL0ovsqfjCTDt6S9KL7Kn4wkx3cB+3j5+7K4fVO8UPyMr9DQ/xJhR9Kn5PI/T1X/eaG6h+RlfoaH+JMK3pLkF5VOo1NRVeXxzXPlHh8M1HEi3+anPDrED0TbC6WoExh1U6/7J6o83sf1DHRdndWumYidOrfS2JhYdqwufpLm6i3WCr7uPsZaSjBbqlhja/zVA6oPguZ72MYT62TNC1aYh0bYWVlVcWR1I6wOdlJOTYRYXvFJSeJJ4j5/i+hHGeZ32GnaO0lSoeb1dOjXO5Y3UTMDXHRNgdL5ay8yALnfLV6ainTnYF3UtdbYSzAAH5NW7RGRvpzvFLU7IYKHnK/SP2sQBa7FrLZX1bCigADEwzwkxI3sGGTTUUoMC5HVa2IC9lBsbC7EmwyGHuhMWowu9RIQVrUkbvUplbJmsMi6TX77YSo9i384YaDachujlyWVhguoUg4VXCM/o6gWP4RsfZi/BzIBIXo+juNQMOG/jaKfdjdX4JOmnFjVlUK1gDqSwtc6WTPviSTjSRRtO2TN4aVX+D5dcVEsqeIscT+WFSfIRSb8fG1NJI5tc+DMq+5Wi8pdlThUdLNnLMUKwRcGHBcjs2YjMCxJzMUlL/iNss2qyFI8wMP33b1Qs9V4s2PsPF4I9gixIWt/wDZvS0bMBnKIfy0b90k+UbNkVrVNCrI1pmDDflMXLPuJAJHJov5ssMpUi4III5g5EQi7oTDTVU6jc5XLSyeNh/5JhP6piT0nfboUWsfAq6OkqNqT8U04ZSZG2QXmiA/OPEm9uPAR0OkpElIqIoVVFgB/WfjEWXNk03ULhAS8wYiAM3LMAchkW01sRC3tv0iKt1plxnTpGBw/qrq3nbzjFlw1cnqa7lse75ySjSa6TY4CAxGhF+qT3Zsp+sI3vP6IrUyRiluhaypMOEYb3J6yglkRG0IAB0Uxjuss15LyKuWwWbiZCwtixdZ1/NNzjFwONtIh7vv0E56CoAZSbyiwBUk6ZHKzagfSBHGCMqd8n7mTjarmiVtekAmAgsZTsRcvMOGZnKuSwJFygUZ/NFh1iYypqmbShCfkGtwFluT1rYiQtnxHK4CrnqBuq93JiAiUomyza8tsAv1izKoCqqKQ0wZlu3kBHjqcDyJ0slmxTFZsBxAGXLFrBhiswU5XNr4etYdObSiFuqKzeKmWnmzJ4U9HVSZks80mEXsR3kZjgcXKLeZ8uftMz+BEZbEpEqaHopmYIsTe5xWBxaZENnbM/SsxYCr2XMdJokTjeck12vwdPgjIrg8ewL+PjHLJZX4l4yzRs4hVdtvrH3mGz0U/wCYL9SZ9wwp1Xbb6x95hs9FP+YL9SZ9wx9Hj/tvJfY7Z9VnS6Psyvq7P++0cY3q/Laj9K3vjs9H2ZX1dn/faOMb1fltR+lb3x5vwz9V+H3RLC3ZX0vbX6w94j6Cl/Lj7TL/AIEx8+0vbX6w94j6Cl/Lj7TL/gTFPiXXiGMcu9JelF9lT8YSYdvSXpRfZU/GEmO7gP28fP3ZXD6p3ih+RlfoaH+JMR5VGKuqWWw+Lppk95hOhLT2YJ5gC/dijVMrCsmTLlgmdNp6USgBxWa73PCwsPX4wxLsxaWiZScRIvMa4BZm7TXbLuAaym1mIBJj5yKzOjjk8qsi1dbOqXaXLDCWLhtASbEFc2Gd2wnUBpY0zIgUNKOkOZ6JFDTWUuoNvjVUYVxAqLOFvcZZkGN+zmIp0ly0LTpox4rC4KNLbG+IISAWxdcgnS5xYo3yN35rkqy9FLxG4DKXYFcJJbCyti65YWU3mHPhHVmdUc2Z1Rk4M+b1hhlScQuyzSrYXKsC4IBA6NXuxPWP5pvA3XlfCqyZVEWly+pKHLKyjyXM97wbzzwoWhplXpJtukwqq5cAQoAF9TyUd8M+zdjpJpxIGmEhiMixPaa4zBNz4Zcog+nKuS9y0VlVvdivK39lrVTsQLSyQqsudgtxfDxBJY5Z5jWGqlr5NTLPRzAykEEqSGW4t9ZT6o07Q3cppyhXlLkLAqMLKOABHDuNxChV7iGXPlLLmkrMYqdRMCAXc3GRFsuGbAWzhf8Akhvqh+ixj2NXTJVE06c5mBcbITa5QZJc8S1r5/SERfRxRHopk9+1NfXmATc+bFvVGjfuqJWVSSh1phXqjgoOFF8MX3Ibtm0KyZSS10RQvjbU+Zz84ErlXYY3p4kmCCCLEwhN3+2cymXWSsnlEBvC91J7gSQe5u6HKNc+QrqysLqwIIPEHIiFnHMqNi6di5tOnTaFDiTtEY0/Ncaqfap8bxs3f3WkU6q4UtMIBxuOsCRoAex7+Zij2JPbZ9W1LNPxUw3lsdLnJT52wnvA4Re7bm1Suiy2VZc1lQvh68onLLOxxHIEjJj3i04tPpNalHey2NW829qUwKp15vL5qX0L28CQuptwGca9vbENbTS5igLPCK6kZXuoYpfhnoeB8TFVv5QS5FJKRBa80kkm7McDXZjqxN9YbaJsNOhAvhlKbc7IMs9INZScZBsk0LGz943qJBRmwVEkgtiKKGwG4ZsWlmADAEHM8DaJKlKpMd0E5DfELFgykWJEsHFZ8kQk41F+tcxr21sUVKpWUbWm2DC2WO3ucaZ66GIWy9oGpcWPR1SkYkdplphUtpicgWuephupuQRwaEq6MvJ9pOcL1XoXOztqPKktLaWccoDCCQmNS5VSvSFbCwVczcFhfvibTny6sBpTdHUy85ZNwSpfAqsCAcLhkIuLdfUi8QZbzpjKs2UFmLhuUDB8QKgOxscWdtbg8jlfbLny2IR3AmLeYrqwvcB5jva7ZjBLBxByL2GJbE3nh6UxOlA4ztrZzyZrBwR1jqNDfMHkRDF6Kf8AMF+pM+4YdNt7tfCw0pwPhMtbC17TVUWxYmA6wNlBtrkbgq0K/o82W8jaYVwRZZgzFvmG4I4Eco7P8pTwHhz3X1/vtR3LEU4Mf6Psyvq7P++0cY3q/Laj9K3vjs9H2ZX1dn/faOMb1fltR+lb3xL4Z+q/D7oMLdlfS9tfrD3iPoKX8uPtMv8AgTHz7S9tfrD3iPoKX8uPtMv+BMU+JdeIYxy70l6UX2VPxhQo6NpjBV8zyHOHb0gUbTDQqo//AFUz4Dxi+3d3XFEiMy3qHzlowOQsQZjWBIK3U2scIIyLECDC4pYXDxjHra+Wr1ZvzFCFsu9hy1pVEyeS9SU6OXL4oFRSssAAnEQ6XwgkYvrRbVO3meSejQl5jMstQVLEYCwcgE2HZJDAWDgWvrUTikolGcPOmCzFmFrDpJZ1A6qvKSxClhfLEczg86ZLfGJazHYg/GBmxGykYBmFsCuSk87uczx4eHpSOG5TZOlU8umlma5UvawYghhhAXqrMXquqYcK369ic7kxrnbytTyXmzCrTZpuiKyFLgYSeqSQqhVvdjc6c4h19WadVmVLYp5VcMpXmAg4MOMsjjCcyCTiJzAIGkzd3d2ZMmfC6zNzmiN822jMDpbgvDU5xKcneWO/sbCFavYy3b2X8HRqupuZ0zha7jEclA+m5IFuGQyzg2xR7UmjEjpKHCUjkP5vaxPgQI37e2ysuupUmG0sBnJOgZgyIx8M8+GK8M0LGKacU9ijbWoibp7yTzONNPZrsGCsw+MRgCbG4zyB1vmBwhhotmmnabPnzzNstgzADAg6zCwyzNtAL2EaZ2zVfaSTFHyUq8w/nG6ywe/CWPgF7orN79oPUTkoZGZJHSHgOIB7lHWPkIVdGOutPQ3d6BufTtVVU2tmDIErLB4G1v3VsPFjD1EXZuz0kSklJ2UFu88ye8m584lRSEcqEk7YQQQQ4oQQQQAUm9e7oq5NhYTFuUPfxU9x/keEVm5+8RmA0864ny8utqwGRv8AnDjz15w3Qq737sNMIqKfqz0scsi9tLfnDhzGXKJSTTzIeLvRlf6TvkZP12+7FjTCZVy1UYpdMFAJ0mTrAAgcUl9+rdwjVsna8raEhpE4ATLWddDl89L6EHhwPdE7am3FpZaqwZ5mFVSykLMe1gMWYXPMgm9tLxmjbnejG125nqzqelYy5UtixAYy5Ss1hoGIvZb6XyJsNbRW7U2PT1xLSm6OoS17hlccukU2YdzD26Rd7I2aZSHGcU1zimv9Ju7koGQHIRT79TVlSknKcM9XAlsO1b56nmttQctOcbJdHXbsMW+hXU28byXWTtGVe3ZmlQ3np1h+cufMEwz1lNLq5QwuGQ6EMxQ6a4GU3FuYIjGk6OspZbTZYImKGKngdDbiM72IzigqNzJ9OxmUM4rzlsde6/ZbwYecCcortX1BpS0Z5USnkvKxhnEog3XEXKhgbvKRmGEYLhtbqtwMJJl1VIlSVnSXWXUAErMBBlzLMZRUn5wvlfWzrre0QH3vmJ8XX0xGfaCi1/pAN1Se9WjxptLNxGRUiWzBhhcsp6yi5bpSQ7XVSMJTMDrC2e54T0ZPJKGqPKGtIdZM1ejmqaNAp+cJcwgsp0IsQfXraORb1fltR+lb3x2LaMl5i2nISLuyvL63RBhiE0kHqWmBjhDsMLEX6ojnm8e6LN8cjFseZxBgb8cQYA8D1hcHXK8dXBzWBiXPaqvz5nRg4sb10FCl7a/WHvEdzr9qCVOsqmZN6aWyyh2mHwMJfTIXYeo8o5nu9ua0w43NgvWyDNpnkFF3OWgy5mOibKpWVT0SMWdetNclRMu15iiZYm6ouADq3JYm1hDcbirGmvlvRc/4NxsSN0TNm7IWnCzqk9JOlyzgUWKyllpe3iLjrc3FtbxiZrTp7vLXtjCGxMFNlUM0kMVScepre1ghzwkRqmPIBLVNShNyejUk6vjIwSmurAhQCXcdUaWtHg3yFylFTs7HVmGZ72C5t4sRHHmhBUczjOerGPZWy0pUJL21LMSwXh1mxO2ffcDkBFBtDesNMMuglB5rZGaEHmRl1vrNl4x4m6tXVENWzSq6iWtsvIdRfHrGGnZuyZVOuGUgUcebd5JzMFzntovqOlGJSbv7niW3TVDdLPJvmbhTzz7Td/DhziZvDs6omr8W64VIbocPytjco730NrWtbn3UW0Ns7Tl1DSlVJmrLaWM0vkRnfLQ629sY/wB59pr2qW//APKb+DQmaCWWmPTbsm7e2Mu0ZKTpJAdQRZsuPWlt9Fla/rPMGIuxNjbTQCWZolSxlmUmED8wWNvC4EaNkbZrGqmKU2HpB8YpDqlxl0hLA4TbI2vfLK8Mu3N4VpJIMwq00jqqtwGPE5kkKOf4xiyy6b0B2tCFt3ayUEjBLJac9yMRuxJyaa/M8uZAAyGW/cvdsyEM2bnPm5tfVQTfD4k5nv8ACIG6m70ybM+GVWbtnLU8OTEcLDsjhrrazpDxWZ5n5CydaIIIIIqTCCCCAAggggAIIIIAFTejdEzG+EUxwT1zsDbGeYPBvYePONOxN5pdSDT1ShZvZKsLK57gey3d6uQcYot490ZVWMXYmjRwNeQYfOHtEScWncfQdSvRk2rquiTFgdwNcPWYC2tibt5XPHnHPFEzalZxWUv7iX9WJj7e4Ra0u8VTQsJVYrOmizRmbdx+eO42YeyGXZkuQ7GfIYETBZ8NrMRoWFrqwueRN875Qr/5KXqhl0SfJkqihVFlUAADgALARnBC/Q7FqErTOmTelQoyi+RS5UgYdLZajzi7dVSERfTJYYEMAQdQRcHyMK1TsjZc5sIMtHJtZHwNc5AYNL92GGuEOg/xO2HfVZRJ/YAlj97OJ4laKtxo8yW/o4QG8qomJ5A+1SsH9z6wdmufzM0f+ZiRvptaZJaQLuslm+MZMmIBHVDcMrnKxPlEfaW1FUSXoZrTHZ7GVjdwy2zxK5JSxsL5axNqCbVbDJyZ4Nz621jXPbkDN92IR6PR1izm1Mx/L8WZosN9NvtSyR0dhMmEhTrhAF2PecwB4xBqkpS0q1c0uatsTdKxxnK4a5wqb+Qva0DjBOq+oJy3JsjcqikjEy4gNWmP1R4jJfWIsdi7Qp5qsKe2BGwnCuFb2BuBxGevcYl1FJLmAB0VwMwGAI8RfuhJ3PPwaun0x0NwveVOJT5oSYo6hJJLRi9ZMeZ00KpY6KCT4AXMYUdYk1A8tg6nQj3dx7jnBV0/SS3S9sast+VwRf2xD2Lu/JpVIlg3PaYm5bx4DyEU1vuF0oz2vswzVBQ4ZqHFKf6LcjzVhkRy8I07C24alQ3ROlhZmNsGIGxCG92GudrZc4n1c5FRjMKqlusWNhY8DChWb1zJ7fB9nyzkLY7WwjTqg5IO8+QhJyUXf0NStFxvJvZLpRhHXnHROXItbTw1Ptiv3e3UmTZnwqt6znNZZ4ciw4W4Lw455Cfu3uWlOekmnpZxzxG5CnjhvmT+cc/CGWFUXJ3L0BtLRBBBBFRAggggAIIIIACCCCAAggggAIIIIANNVSJMUpMUMp1BFxCfXbjTZLmbQzSh+gTr3BjkR3Nfxh2ghJQUtxlJoRqbfiZJbo62SyN9JRr34TkfFSfCGbZ+2JM8XlTFfuB6w8VOY9UTamkSYuGYqup4MAR7YWNoejinc4pTNJbhY4lHkcx5GM6ce824vuL6taaF+KVGbPtsVHdopvnwy8YWdytjzaZ5onIwd7YWHWUgYi3WW+Ek21teNf8AZO1qf5OaJ6jgxBP/AFMx5NHn98KyV8vRnxUOB67MPbCOStOVqhknVI37WdplesioOGmK3RdFmsADZm4m98r/ADRzzrdu7FFHPkvSMwmO1uiuTce8rwIN4mH0i0zjDNkvY6giWw9RI90bKTfPZyZpLMsnUrKUH1qYVuD5+ZvSXIPSPs5nkpMUX6NjitwVgOt4AqPXEXeOZLmbLkFcOL4sIBa+K2F1AHnkOUWTekKj5zD+p/MxXDfmhRsUunOLmElKfWDeNk4Nt3uCzaaDLu5TPLpZKTO2q5g6jMkL5Cw8opNobvT5taKiVhlBcOb5litwSFU6FbDMg+EaRvtVTfkKNj3nGw9ige2Pfge16jtOshTyIB/dxN6yI1yjJJK2ZTTtjNPr0kIDPmop59m/gpJJ9sLlbv8AYm6OklNNc6Eg28Qo6x87RuofRvKBxT5jzm4/NB8TcsfWIZ6HZ0qSuGUioPzQBfx5+cN05dxnRXeJ9NudU1TCZXTSBwlqRcd2XVTyue+HDZ+zZUhMEpAi93HvJ1J7zEmCGjBRFcmwggghxQggggAIIIIACCCCAAggggAIIIIACCCCAAggggAIIIIACPBBBAAv709mOa1vaggjjxtzow9jCm7X9c46JunwjyCMwdzcTYajHsEEdpzBBBBAAQQQQAEEEEABBBBAAQQQQAEEEEAH/9k="/>
          <p:cNvSpPr>
            <a:spLocks noChangeAspect="1" noChangeArrowheads="1"/>
          </p:cNvSpPr>
          <p:nvPr/>
        </p:nvSpPr>
        <p:spPr bwMode="auto">
          <a:xfrm>
            <a:off x="77788" y="-741363"/>
            <a:ext cx="1476375" cy="1476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990600" y="3429000"/>
            <a:ext cx="1883849" cy="1359932"/>
            <a:chOff x="990600" y="3429000"/>
            <a:chExt cx="1883849" cy="1359932"/>
          </a:xfrm>
        </p:grpSpPr>
        <p:pic>
          <p:nvPicPr>
            <p:cNvPr id="26632" name="Picture 8" descr="http://t0.gstatic.com/images?q=tbn:ANd9GcSi-3GEWK9tv1DEuaNIi4ArXj-0wbLZo7XG9szzr2p7tjkVUNrk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71600" y="3429000"/>
              <a:ext cx="981075" cy="981076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990600" y="4419600"/>
              <a:ext cx="18838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Data Integration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95600" y="3505200"/>
            <a:ext cx="1939955" cy="2637949"/>
            <a:chOff x="2895600" y="3505200"/>
            <a:chExt cx="1939955" cy="2637949"/>
          </a:xfrm>
        </p:grpSpPr>
        <p:sp>
          <p:nvSpPr>
            <p:cNvPr id="9" name="TextBox 8"/>
            <p:cNvSpPr txBox="1"/>
            <p:nvPr/>
          </p:nvSpPr>
          <p:spPr>
            <a:xfrm>
              <a:off x="2895600" y="4419600"/>
              <a:ext cx="1939955" cy="1723549"/>
            </a:xfrm>
            <a:prstGeom prst="rect">
              <a:avLst/>
            </a:prstGeom>
            <a:noFill/>
          </p:spPr>
          <p:txBody>
            <a:bodyPr wrap="none" spcCol="274320" rtlCol="0">
              <a:spAutoFit/>
            </a:bodyPr>
            <a:lstStyle/>
            <a:p>
              <a:pPr algn="ctr"/>
              <a:r>
                <a:rPr lang="en-US" dirty="0" smtClean="0"/>
                <a:t>Data Quality</a:t>
              </a:r>
              <a:br>
                <a:rPr lang="en-US" dirty="0" smtClean="0"/>
              </a:br>
              <a:endParaRPr lang="en-US" sz="400" dirty="0" smtClean="0"/>
            </a:p>
            <a:p>
              <a:pPr algn="ctr"/>
              <a:r>
                <a:rPr lang="en-US" dirty="0" smtClean="0"/>
                <a:t>Streaming Data</a:t>
              </a:r>
              <a:br>
                <a:rPr lang="en-US" dirty="0" smtClean="0"/>
              </a:br>
              <a:endParaRPr lang="en-US" sz="400" dirty="0" smtClean="0"/>
            </a:p>
            <a:p>
              <a:pPr algn="ctr"/>
              <a:r>
                <a:rPr lang="en-US" dirty="0" smtClean="0"/>
                <a:t>DB Exploration</a:t>
              </a:r>
              <a:br>
                <a:rPr lang="en-US" dirty="0" smtClean="0"/>
              </a:br>
              <a:endParaRPr lang="en-US" sz="400" dirty="0" smtClean="0"/>
            </a:p>
            <a:p>
              <a:pPr algn="ctr"/>
              <a:r>
                <a:rPr lang="en-US" dirty="0" smtClean="0"/>
                <a:t>Similarity Search</a:t>
              </a:r>
              <a:br>
                <a:rPr lang="en-US" dirty="0" smtClean="0"/>
              </a:br>
              <a:endParaRPr lang="en-US" sz="400" dirty="0" smtClean="0"/>
            </a:p>
            <a:p>
              <a:pPr algn="ctr"/>
              <a:r>
                <a:rPr lang="en-US" dirty="0" smtClean="0"/>
                <a:t>…</a:t>
              </a:r>
              <a:endParaRPr lang="en-US" sz="400" dirty="0" smtClean="0"/>
            </a:p>
          </p:txBody>
        </p:sp>
        <p:pic>
          <p:nvPicPr>
            <p:cNvPr id="26634" name="Picture 10" descr="http://t1.gstatic.com/images?q=tbn:ANd9GcQHoyFu8vzTaiyXGEqmZnrkBlezXCbq6sfKDM62wkK07ACRMYAppQ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24200" y="3505200"/>
              <a:ext cx="1524000" cy="880419"/>
            </a:xfrm>
            <a:prstGeom prst="rect">
              <a:avLst/>
            </a:prstGeom>
            <a:noFill/>
          </p:spPr>
        </p:pic>
      </p:grpSp>
      <p:grpSp>
        <p:nvGrpSpPr>
          <p:cNvPr id="18" name="Group 17"/>
          <p:cNvGrpSpPr/>
          <p:nvPr/>
        </p:nvGrpSpPr>
        <p:grpSpPr>
          <a:xfrm>
            <a:off x="2514600" y="3544669"/>
            <a:ext cx="2895600" cy="646331"/>
            <a:chOff x="2514600" y="3544669"/>
            <a:chExt cx="2895600" cy="646331"/>
          </a:xfrm>
        </p:grpSpPr>
        <p:sp>
          <p:nvSpPr>
            <p:cNvPr id="11" name="TextBox 10"/>
            <p:cNvSpPr txBox="1"/>
            <p:nvPr/>
          </p:nvSpPr>
          <p:spPr>
            <a:xfrm>
              <a:off x="2514600" y="3544669"/>
              <a:ext cx="4812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+</a:t>
              </a:r>
              <a:endParaRPr lang="en-US" dirty="0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4800600" y="3733800"/>
              <a:ext cx="609600" cy="381000"/>
            </a:xfrm>
            <a:prstGeom prst="rightArrow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62600" y="3657600"/>
            <a:ext cx="2084225" cy="1447026"/>
            <a:chOff x="5562600" y="3657600"/>
            <a:chExt cx="2084225" cy="1447026"/>
          </a:xfrm>
        </p:grpSpPr>
        <p:sp>
          <p:nvSpPr>
            <p:cNvPr id="13" name="TextBox 12"/>
            <p:cNvSpPr txBox="1"/>
            <p:nvPr/>
          </p:nvSpPr>
          <p:spPr>
            <a:xfrm>
              <a:off x="5562600" y="3657600"/>
              <a:ext cx="20842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Improving quality </a:t>
              </a:r>
            </a:p>
            <a:p>
              <a:r>
                <a:rPr lang="en-US" dirty="0" smtClean="0"/>
                <a:t>of integrated data</a:t>
              </a:r>
              <a:endParaRPr lang="en-US" dirty="0"/>
            </a:p>
          </p:txBody>
        </p:sp>
        <p:pic>
          <p:nvPicPr>
            <p:cNvPr id="19" name="Picture 2" descr="http://www.phoenixmasonry.org/images/King_Solomon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43600" y="4343400"/>
              <a:ext cx="563308" cy="761226"/>
            </a:xfrm>
            <a:prstGeom prst="rect">
              <a:avLst/>
            </a:prstGeom>
            <a:noFill/>
          </p:spPr>
        </p:pic>
        <p:pic>
          <p:nvPicPr>
            <p:cNvPr id="20" name="Picture 2" descr="http://www.petersommer.com/galleryimages/alexander/Alexander-Sarcophagus-Detai.jpg"/>
            <p:cNvPicPr>
              <a:picLocks noChangeAspect="1" noChangeArrowheads="1"/>
            </p:cNvPicPr>
            <p:nvPr/>
          </p:nvPicPr>
          <p:blipFill>
            <a:blip r:embed="rId5" cstate="print"/>
            <a:srcRect l="1782" r="13017" b="43307"/>
            <a:stretch>
              <a:fillRect/>
            </a:stretch>
          </p:blipFill>
          <p:spPr bwMode="auto">
            <a:xfrm>
              <a:off x="6705600" y="4419600"/>
              <a:ext cx="609600" cy="6096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II. How to Find a Big Idea? (Cont’)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What bothers you in your life? </a:t>
            </a:r>
          </a:p>
          <a:p>
            <a:endParaRPr lang="en-US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914400" y="2037944"/>
            <a:ext cx="5715000" cy="4343400"/>
            <a:chOff x="1219200" y="1143000"/>
            <a:chExt cx="6629400" cy="5410200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24900" t="15392" r="7041" b="13084"/>
            <a:stretch>
              <a:fillRect/>
            </a:stretch>
          </p:blipFill>
          <p:spPr bwMode="auto">
            <a:xfrm>
              <a:off x="1219200" y="1143000"/>
              <a:ext cx="6629400" cy="541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19400" y="3124200"/>
              <a:ext cx="7620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8" name="Right Arrow 7"/>
          <p:cNvSpPr/>
          <p:nvPr/>
        </p:nvSpPr>
        <p:spPr>
          <a:xfrm>
            <a:off x="6705600" y="3962400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123888" y="3925564"/>
            <a:ext cx="182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  <a:ea typeface="SimSun" pitchFamily="2" charset="-122"/>
              </a:rPr>
              <a:t>Solomon</a:t>
            </a:r>
            <a:r>
              <a:rPr lang="en-US" altLang="zh-CN" sz="2800" dirty="0" smtClean="0">
                <a:ea typeface="SimSun" pitchFamily="2" charset="-122"/>
              </a:rPr>
              <a:t> </a:t>
            </a:r>
            <a:endParaRPr lang="en-US" dirty="0"/>
          </a:p>
        </p:txBody>
      </p:sp>
      <p:pic>
        <p:nvPicPr>
          <p:cNvPr id="10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4419600"/>
            <a:ext cx="563308" cy="761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II. How to Find a Big Idea? (Cont’)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What bothers your industry partners?</a:t>
            </a:r>
          </a:p>
          <a:p>
            <a:endParaRPr lang="en-US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51250" t="22764" r="5000" b="42277"/>
          <a:stretch>
            <a:fillRect/>
          </a:stretch>
        </p:blipFill>
        <p:spPr bwMode="auto">
          <a:xfrm>
            <a:off x="457200" y="2133600"/>
            <a:ext cx="682255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ight Arrow 7"/>
          <p:cNvSpPr/>
          <p:nvPr/>
        </p:nvSpPr>
        <p:spPr>
          <a:xfrm>
            <a:off x="7315200" y="4038600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848600" y="3962400"/>
            <a:ext cx="106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  <a:ea typeface="SimSun" pitchFamily="2" charset="-122"/>
              </a:rPr>
              <a:t>Alex-</a:t>
            </a:r>
            <a:r>
              <a:rPr lang="en-US" altLang="zh-CN" dirty="0" err="1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  <a:ea typeface="SimSun" pitchFamily="2" charset="-122"/>
              </a:rPr>
              <a:t>ander</a:t>
            </a:r>
            <a:endParaRPr lang="en-US" sz="1200" dirty="0"/>
          </a:p>
        </p:txBody>
      </p:sp>
      <p:pic>
        <p:nvPicPr>
          <p:cNvPr id="7" name="Picture 2" descr="http://www.petersommer.com/galleryimages/alexander/Alexander-Sarcophagus-Detai.jpg"/>
          <p:cNvPicPr>
            <a:picLocks noChangeAspect="1" noChangeArrowheads="1"/>
          </p:cNvPicPr>
          <p:nvPr/>
        </p:nvPicPr>
        <p:blipFill>
          <a:blip r:embed="rId3" cstate="print"/>
          <a:srcRect l="1782" r="13017" b="43307"/>
          <a:stretch>
            <a:fillRect/>
          </a:stretch>
        </p:blipFill>
        <p:spPr bwMode="auto">
          <a:xfrm>
            <a:off x="8001000" y="4572000"/>
            <a:ext cx="609600" cy="609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762000" y="213360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476</TotalTime>
  <Words>935</Words>
  <Application>Microsoft Office PowerPoint</Application>
  <PresentationFormat>On-screen Show (4:3)</PresentationFormat>
  <Paragraphs>234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Civic</vt:lpstr>
      <vt:lpstr>Developing and Realizing Your Big Idea</vt:lpstr>
      <vt:lpstr>Impression When I Got the Invitation</vt:lpstr>
      <vt:lpstr>What Are My Big Ideas?</vt:lpstr>
      <vt:lpstr>I. Do I Really Need My OWN Big Idea?</vt:lpstr>
      <vt:lpstr>I. Do I Really Need My OWN Big Idea?</vt:lpstr>
      <vt:lpstr>I. Do I Really Need My OWN Big Idea?</vt:lpstr>
      <vt:lpstr>II. How to Find a Big Idea?</vt:lpstr>
      <vt:lpstr>II. How to Find a Big Idea? (Cont’)</vt:lpstr>
      <vt:lpstr>II. How to Find a Big Idea? (Cont’)</vt:lpstr>
      <vt:lpstr>II. How to Find a Big Idea? (Cont’)</vt:lpstr>
      <vt:lpstr>III. How to Realize Your Big Idea?</vt:lpstr>
      <vt:lpstr>III. How to Realize Your Big Idea?</vt:lpstr>
      <vt:lpstr>IV. When to Stop for the Next Big Idea?</vt:lpstr>
      <vt:lpstr>The Solomon Project in Brief (2007)</vt:lpstr>
      <vt:lpstr>The Solomon Project in Brief (2008)</vt:lpstr>
      <vt:lpstr>The Solomon Project in Brief (2009)</vt:lpstr>
      <vt:lpstr>The Solomon Project in Brief (2010)</vt:lpstr>
      <vt:lpstr>The Solomon Project in Brief (2011)</vt:lpstr>
      <vt:lpstr>IV. When to Stop for the Next Big Idea?</vt:lpstr>
      <vt:lpstr>Take Aways</vt:lpstr>
    </vt:vector>
  </TitlesOfParts>
  <Company>AT&amp;T Labs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and Realizing Your Big Idea</dc:title>
  <dc:creator>lunadong</dc:creator>
  <cp:lastModifiedBy>lunadong</cp:lastModifiedBy>
  <cp:revision>43</cp:revision>
  <dcterms:created xsi:type="dcterms:W3CDTF">2011-05-26T19:20:56Z</dcterms:created>
  <dcterms:modified xsi:type="dcterms:W3CDTF">2011-06-14T18:38:31Z</dcterms:modified>
</cp:coreProperties>
</file>