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56" r:id="rId2"/>
    <p:sldId id="496" r:id="rId3"/>
    <p:sldId id="470" r:id="rId4"/>
    <p:sldId id="475" r:id="rId5"/>
    <p:sldId id="467" r:id="rId6"/>
    <p:sldId id="476" r:id="rId7"/>
    <p:sldId id="478" r:id="rId8"/>
    <p:sldId id="477" r:id="rId9"/>
    <p:sldId id="479" r:id="rId10"/>
    <p:sldId id="471" r:id="rId11"/>
    <p:sldId id="480" r:id="rId12"/>
    <p:sldId id="482" r:id="rId13"/>
    <p:sldId id="497" r:id="rId14"/>
    <p:sldId id="481" r:id="rId15"/>
    <p:sldId id="483" r:id="rId16"/>
    <p:sldId id="484" r:id="rId17"/>
    <p:sldId id="485" r:id="rId18"/>
    <p:sldId id="498" r:id="rId19"/>
    <p:sldId id="503" r:id="rId20"/>
    <p:sldId id="504" r:id="rId21"/>
    <p:sldId id="505" r:id="rId22"/>
    <p:sldId id="486" r:id="rId23"/>
    <p:sldId id="487" r:id="rId24"/>
    <p:sldId id="472" r:id="rId25"/>
    <p:sldId id="489" r:id="rId26"/>
    <p:sldId id="490" r:id="rId27"/>
    <p:sldId id="491" r:id="rId28"/>
    <p:sldId id="509" r:id="rId29"/>
    <p:sldId id="512" r:id="rId30"/>
    <p:sldId id="510" r:id="rId31"/>
    <p:sldId id="494" r:id="rId32"/>
    <p:sldId id="506" r:id="rId33"/>
    <p:sldId id="507" r:id="rId34"/>
    <p:sldId id="508" r:id="rId35"/>
    <p:sldId id="516" r:id="rId36"/>
    <p:sldId id="513" r:id="rId37"/>
    <p:sldId id="514" r:id="rId38"/>
    <p:sldId id="515" r:id="rId39"/>
    <p:sldId id="492" r:id="rId40"/>
    <p:sldId id="495" r:id="rId41"/>
    <p:sldId id="473" r:id="rId42"/>
    <p:sldId id="399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CCEC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3" autoAdjust="0"/>
    <p:restoredTop sz="84714" autoAdjust="0"/>
  </p:normalViewPr>
  <p:slideViewPr>
    <p:cSldViewPr>
      <p:cViewPr varScale="1">
        <p:scale>
          <a:sx n="77" d="100"/>
          <a:sy n="77" d="100"/>
        </p:scale>
        <p:origin x="-138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FC89BD-DD73-4B5A-B78D-D5FA24C50556}" type="datetimeFigureOut">
              <a:rPr lang="en-US" smtClean="0"/>
              <a:pPr/>
              <a:t>4/15/2011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2AE130-1FA2-4CB3-AEE4-A9A66B9DD4C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DE9A54-5C9F-48B6-BFCC-89CBC106EFFC}" type="datetimeFigureOut">
              <a:rPr lang="en-US" smtClean="0"/>
              <a:pPr/>
              <a:t>4/15/2011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0A79DA-7C57-4B05-ADFA-3DBB2F9449F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A79DA-7C57-4B05-ADFA-3DBB2F9449F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A79DA-7C57-4B05-ADFA-3DBB2F9449F7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A79DA-7C57-4B05-ADFA-3DBB2F9449F7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A79DA-7C57-4B05-ADFA-3DBB2F9449F7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A79DA-7C57-4B05-ADFA-3DBB2F9449F7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A79DA-7C57-4B05-ADFA-3DBB2F9449F7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A79DA-7C57-4B05-ADFA-3DBB2F9449F7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•"/>
            </a:pPr>
            <a:r>
              <a:rPr lang="en-US" dirty="0" smtClean="0"/>
              <a:t>Hidden slide – show if we want to flash the definitions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A79DA-7C57-4B05-ADFA-3DBB2F9449F7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Hidden slide – show if we want to flash the definitions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A79DA-7C57-4B05-ADFA-3DBB2F9449F7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A79DA-7C57-4B05-ADFA-3DBB2F9449F7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A79DA-7C57-4B05-ADFA-3DBB2F9449F7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7D04B5-3282-44AB-9D57-DC8429C1A055}" type="slidenum">
              <a:rPr lang="zh-CN" altLang="en-US"/>
              <a:pPr/>
              <a:t>2</a:t>
            </a:fld>
            <a:endParaRPr lang="en-US" altLang="zh-CN"/>
          </a:p>
        </p:txBody>
      </p:sp>
      <p:sp>
        <p:nvSpPr>
          <p:cNvPr id="1756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6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A79DA-7C57-4B05-ADFA-3DBB2F9449F7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A79DA-7C57-4B05-ADFA-3DBB2F9449F7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A79DA-7C57-4B05-ADFA-3DBB2F9449F7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A79DA-7C57-4B05-ADFA-3DBB2F9449F7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A79DA-7C57-4B05-ADFA-3DBB2F9449F7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A79DA-7C57-4B05-ADFA-3DBB2F9449F7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A79DA-7C57-4B05-ADFA-3DBB2F9449F7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A79DA-7C57-4B05-ADFA-3DBB2F9449F7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A79DA-7C57-4B05-ADFA-3DBB2F9449F7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A79DA-7C57-4B05-ADFA-3DBB2F9449F7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A79DA-7C57-4B05-ADFA-3DBB2F9449F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A79DA-7C57-4B05-ADFA-3DBB2F9449F7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A79DA-7C57-4B05-ADFA-3DBB2F9449F7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A79DA-7C57-4B05-ADFA-3DBB2F9449F7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A79DA-7C57-4B05-ADFA-3DBB2F9449F7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E8052A-1409-4541-B7F7-F4F10579C991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E8052A-1409-4541-B7F7-F4F10579C991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E8052A-1409-4541-B7F7-F4F10579C991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E8052A-1409-4541-B7F7-F4F10579C991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E8052A-1409-4541-B7F7-F4F10579C991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0A79DA-7C57-4B05-ADFA-3DBB2F9449F7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th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2EE9C-828B-464E-9F7F-E98972EA0367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3F3EE7B-B67B-4D9C-B460-F2CDA62C3C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80DC-BC65-8E48-900C-D9F83FA4C41A}" type="datetime4">
              <a:rPr lang="en-US" smtClean="0"/>
              <a:pPr/>
              <a:t>April 15, 2011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AE004-3F97-9845-A9AF-79F7936FAC91}" type="datetime4">
              <a:rPr lang="en-US" smtClean="0"/>
              <a:pPr/>
              <a:t>April 15, 2011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6E26A-C3BC-A544-A203-EE93E230992C}" type="datetime4">
              <a:rPr lang="en-US" smtClean="0"/>
              <a:pPr/>
              <a:t>April 15, 2011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63946-CE27-D44E-B1C2-31A96B81F9DF}" type="datetime4">
              <a:rPr lang="en-US" altLang="zh-CN" smtClean="0"/>
              <a:pPr>
                <a:defRPr/>
              </a:pPr>
              <a:t>April 15, 2011</a:t>
            </a:fld>
            <a:endParaRPr lang="en-US" altLang="zh-CN"/>
          </a:p>
        </p:txBody>
      </p:sp>
      <p:sp>
        <p:nvSpPr>
          <p:cNvPr id="4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8C236-E3E1-432B-B810-27A1FE0B00C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4F3C5-A5F5-4848-88CA-6BC0EF7DFFCA}" type="datetime4">
              <a:rPr lang="en-US" smtClean="0"/>
              <a:pPr/>
              <a:t>April 15, 2011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C428E-AF4A-416A-BE64-6EF0B9151D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3BD7-B2B5-2144-AB3A-6150F205A9EB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8C28-E305-D84F-B7FC-67CF219BD93D}" type="datetime4">
              <a:rPr lang="en-US" smtClean="0"/>
              <a:pPr/>
              <a:t>April 15, 2011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B61C-ACFF-0240-B953-84459D67D088}" type="datetime4">
              <a:rPr lang="en-US" smtClean="0"/>
              <a:pPr/>
              <a:t>April 15, 2011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7C496-D091-294E-A2E0-D66994588CF0}" type="datetime4">
              <a:rPr lang="en-US" smtClean="0"/>
              <a:pPr/>
              <a:t>April 15, 2011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6A769-30E8-B947-8AED-FDB0564D36C5}" type="datetime4">
              <a:rPr lang="en-US" smtClean="0"/>
              <a:pPr/>
              <a:t>April 15, 2011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5B23A-6121-0C42-AC5B-FB192A44B113}" type="datetime4">
              <a:rPr lang="en-US" smtClean="0"/>
              <a:pPr/>
              <a:t>April 15, 2011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F2367-E4D4-444C-B869-BAEB523EAE29}" type="datetime4">
              <a:rPr lang="en-US" smtClean="0"/>
              <a:pPr/>
              <a:t>April 15, 2011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BD8CF-FB88-B141-A42F-980CDA18DA25}" type="datetime4">
              <a:rPr lang="en-US" smtClean="0"/>
              <a:pPr/>
              <a:t>April 15, 2011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C3FE8-B282-8347-B285-708C33E65A98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62800" y="6324600"/>
            <a:ext cx="1524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68254-CEFF-4EED-B034-B256F257CE1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5" r:id="rId2"/>
    <p:sldLayoutId id="2147483649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3" r:id="rId13"/>
    <p:sldLayoutId id="2147483666" r:id="rId14"/>
  </p:sldLayoutIdLst>
  <p:timing>
    <p:tnLst>
      <p:par>
        <p:cTn id="1" dur="indefinite" restart="never" nodeType="tmRoot"/>
      </p:par>
    </p:tnLst>
  </p:timing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Data Integration with Dependent Sources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3886200"/>
            <a:ext cx="7543800" cy="17526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Anish Das Sarma</a:t>
            </a:r>
            <a:r>
              <a:rPr lang="en-US" sz="2800" dirty="0" smtClean="0">
                <a:solidFill>
                  <a:srgbClr val="C00000"/>
                </a:solidFill>
              </a:rPr>
              <a:t>, </a:t>
            </a:r>
            <a:r>
              <a:rPr lang="en-US" sz="2800" dirty="0" err="1" smtClean="0">
                <a:solidFill>
                  <a:srgbClr val="C00000"/>
                </a:solidFill>
              </a:rPr>
              <a:t>Xin</a:t>
            </a:r>
            <a:r>
              <a:rPr lang="en-US" sz="2800" dirty="0" smtClean="0">
                <a:solidFill>
                  <a:srgbClr val="C00000"/>
                </a:solidFill>
              </a:rPr>
              <a:t> (Luna) Dong, </a:t>
            </a:r>
            <a:r>
              <a:rPr lang="en-US" sz="2800" dirty="0" err="1" smtClean="0">
                <a:solidFill>
                  <a:srgbClr val="C00000"/>
                </a:solidFill>
              </a:rPr>
              <a:t>Alon</a:t>
            </a:r>
            <a:r>
              <a:rPr lang="en-US" sz="2800" dirty="0" smtClean="0">
                <a:solidFill>
                  <a:srgbClr val="C00000"/>
                </a:solidFill>
              </a:rPr>
              <a:t> Halevy</a:t>
            </a:r>
          </a:p>
          <a:p>
            <a:r>
              <a:rPr lang="en-US" sz="2800" dirty="0" smtClean="0">
                <a:solidFill>
                  <a:srgbClr val="C00000"/>
                </a:solidFill>
              </a:rPr>
              <a:t>Yahoo! Research, AT&amp;T Labs-Research, Google Inc.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9AD41-585B-CB4E-B655-672342C5C7C4}" type="datetime4">
              <a:rPr lang="en-US" smtClean="0"/>
              <a:pPr/>
              <a:t>April 15, 2011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Formal problem definitions</a:t>
            </a:r>
          </a:p>
          <a:p>
            <a:pPr lvl="1"/>
            <a:r>
              <a:rPr lang="en-US" dirty="0" smtClean="0"/>
              <a:t>Dependency model</a:t>
            </a:r>
          </a:p>
          <a:p>
            <a:pPr lvl="1"/>
            <a:r>
              <a:rPr lang="en-US" dirty="0" smtClean="0"/>
              <a:t>Cost model for query answering</a:t>
            </a:r>
          </a:p>
          <a:p>
            <a:pPr lvl="1"/>
            <a:r>
              <a:rPr lang="en-US" dirty="0" smtClean="0"/>
              <a:t>Coverage and optimization problems</a:t>
            </a:r>
          </a:p>
          <a:p>
            <a:r>
              <a:rPr lang="en-US" dirty="0" smtClean="0"/>
              <a:t>Algorithms and complexity result summary</a:t>
            </a:r>
          </a:p>
          <a:p>
            <a:pPr lvl="1"/>
            <a:r>
              <a:rPr lang="en-US" dirty="0" smtClean="0"/>
              <a:t>Coverage problem (CP)</a:t>
            </a:r>
          </a:p>
          <a:p>
            <a:pPr lvl="1"/>
            <a:r>
              <a:rPr lang="en-US" dirty="0" smtClean="0"/>
              <a:t>Cost minimization problem (CMP)</a:t>
            </a:r>
          </a:p>
          <a:p>
            <a:pPr lvl="1"/>
            <a:r>
              <a:rPr lang="en-US" dirty="0" smtClean="0"/>
              <a:t>Maximum coverage problem (MCP)</a:t>
            </a:r>
          </a:p>
          <a:p>
            <a:pPr lvl="1"/>
            <a:r>
              <a:rPr lang="en-US" dirty="0" smtClean="0"/>
              <a:t>Source ordering problem (SOP)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58DD-73B1-8346-BC67-984959124FFE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Formal problem definitions</a:t>
            </a:r>
          </a:p>
          <a:p>
            <a:pPr lvl="1"/>
            <a:r>
              <a:rPr lang="en-US" b="1" dirty="0" smtClean="0"/>
              <a:t>Dependency model</a:t>
            </a:r>
          </a:p>
          <a:p>
            <a:pPr lvl="1"/>
            <a:r>
              <a:rPr lang="en-US" b="1" dirty="0" smtClean="0">
                <a:solidFill>
                  <a:srgbClr val="000000"/>
                </a:solidFill>
              </a:rPr>
              <a:t>Cost model for query answering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Coverage and optimization problems</a:t>
            </a: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Algorithms and complexity results summary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Coverage problem (CP)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Cost minimization problem (CMP)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Maximum coverage problem (MCP)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Source ordering problem (SOP)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58DD-73B1-8346-BC67-984959124FFE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Dependency Model: Example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3BD7-B2B5-2144-AB3A-6150F205A9EB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1156" y="1305732"/>
            <a:ext cx="6345044" cy="4409268"/>
          </a:xfrm>
          <a:prstGeom prst="rect">
            <a:avLst/>
          </a:prstGeom>
        </p:spPr>
      </p:pic>
      <p:sp>
        <p:nvSpPr>
          <p:cNvPr id="7" name="Line Callout 1 6"/>
          <p:cNvSpPr/>
          <p:nvPr/>
        </p:nvSpPr>
        <p:spPr>
          <a:xfrm>
            <a:off x="457200" y="1447800"/>
            <a:ext cx="1905000" cy="762000"/>
          </a:xfrm>
          <a:prstGeom prst="borderCallout1">
            <a:avLst>
              <a:gd name="adj1" fmla="val 45173"/>
              <a:gd name="adj2" fmla="val 104688"/>
              <a:gd name="adj3" fmla="val 74966"/>
              <a:gd name="adj4" fmla="val 143080"/>
            </a:avLst>
          </a:prstGeom>
          <a:noFill/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#</a:t>
            </a:r>
            <a:r>
              <a:rPr lang="en-US" dirty="0" err="1" smtClean="0">
                <a:solidFill>
                  <a:schemeClr val="accent2"/>
                </a:solidFill>
              </a:rPr>
              <a:t>tuples</a:t>
            </a:r>
            <a:r>
              <a:rPr lang="en-US" dirty="0" smtClean="0">
                <a:solidFill>
                  <a:schemeClr val="accent2"/>
                </a:solidFill>
              </a:rPr>
              <a:t> provided independently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8" name="Line Callout 1 7"/>
          <p:cNvSpPr/>
          <p:nvPr/>
        </p:nvSpPr>
        <p:spPr>
          <a:xfrm>
            <a:off x="838200" y="4572000"/>
            <a:ext cx="1524000" cy="762000"/>
          </a:xfrm>
          <a:prstGeom prst="borderCallout1">
            <a:avLst>
              <a:gd name="adj1" fmla="val 45173"/>
              <a:gd name="adj2" fmla="val 104688"/>
              <a:gd name="adj3" fmla="val -32887"/>
              <a:gd name="adj4" fmla="val 145694"/>
            </a:avLst>
          </a:prstGeom>
          <a:noFill/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Edges depict copying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9" name="Line Callout 1 8"/>
          <p:cNvSpPr/>
          <p:nvPr/>
        </p:nvSpPr>
        <p:spPr>
          <a:xfrm>
            <a:off x="6248400" y="4343400"/>
            <a:ext cx="2667000" cy="914400"/>
          </a:xfrm>
          <a:prstGeom prst="borderCallout1">
            <a:avLst>
              <a:gd name="adj1" fmla="val -2217"/>
              <a:gd name="adj2" fmla="val 49714"/>
              <a:gd name="adj3" fmla="val -47594"/>
              <a:gd name="adj4" fmla="val 2131"/>
            </a:avLst>
          </a:prstGeom>
          <a:noFill/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2"/>
                </a:solidFill>
              </a:rPr>
              <a:t>(1) Fraction-copying</a:t>
            </a:r>
            <a:r>
              <a:rPr lang="en-US" dirty="0" smtClean="0">
                <a:solidFill>
                  <a:schemeClr val="accent2"/>
                </a:solidFill>
              </a:rPr>
              <a:t>: S6 copies a random 0.8 fraction of </a:t>
            </a:r>
            <a:r>
              <a:rPr lang="en-US" dirty="0" err="1" smtClean="0">
                <a:solidFill>
                  <a:schemeClr val="accent2"/>
                </a:solidFill>
              </a:rPr>
              <a:t>tuples</a:t>
            </a:r>
            <a:r>
              <a:rPr lang="en-US" dirty="0" smtClean="0">
                <a:solidFill>
                  <a:schemeClr val="accent2"/>
                </a:solidFill>
              </a:rPr>
              <a:t> from S2</a:t>
            </a:r>
            <a:endParaRPr lang="en-US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Dependency Model: Example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3BD7-B2B5-2144-AB3A-6150F205A9EB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Line Callout 1 6"/>
          <p:cNvSpPr/>
          <p:nvPr/>
        </p:nvSpPr>
        <p:spPr>
          <a:xfrm>
            <a:off x="152400" y="1447800"/>
            <a:ext cx="2133600" cy="1066800"/>
          </a:xfrm>
          <a:prstGeom prst="borderCallout1">
            <a:avLst>
              <a:gd name="adj1" fmla="val 45173"/>
              <a:gd name="adj2" fmla="val 104688"/>
              <a:gd name="adj3" fmla="val 111275"/>
              <a:gd name="adj4" fmla="val 140021"/>
            </a:avLst>
          </a:prstGeom>
          <a:noFill/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2"/>
                </a:solidFill>
              </a:rPr>
              <a:t>(2) Selection-copying</a:t>
            </a:r>
            <a:r>
              <a:rPr lang="en-US" dirty="0" smtClean="0">
                <a:solidFill>
                  <a:schemeClr val="accent2"/>
                </a:solidFill>
              </a:rPr>
              <a:t>: S2 copies all </a:t>
            </a:r>
            <a:r>
              <a:rPr lang="en-US" dirty="0" err="1" smtClean="0">
                <a:solidFill>
                  <a:schemeClr val="accent2"/>
                </a:solidFill>
              </a:rPr>
              <a:t>tuples</a:t>
            </a:r>
            <a:r>
              <a:rPr lang="en-US" dirty="0" smtClean="0">
                <a:solidFill>
                  <a:schemeClr val="accent2"/>
                </a:solidFill>
              </a:rPr>
              <a:t> with A&lt;4 from S1.</a:t>
            </a:r>
            <a:endParaRPr lang="en-US" dirty="0">
              <a:solidFill>
                <a:schemeClr val="accent2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514600" y="1371600"/>
            <a:ext cx="3581400" cy="4724400"/>
            <a:chOff x="152400" y="990600"/>
            <a:chExt cx="3581400" cy="4724400"/>
          </a:xfrm>
        </p:grpSpPr>
        <p:grpSp>
          <p:nvGrpSpPr>
            <p:cNvPr id="11" name="Group 50"/>
            <p:cNvGrpSpPr/>
            <p:nvPr/>
          </p:nvGrpSpPr>
          <p:grpSpPr>
            <a:xfrm>
              <a:off x="228600" y="1143000"/>
              <a:ext cx="3352800" cy="4495800"/>
              <a:chOff x="228600" y="1143000"/>
              <a:chExt cx="3352800" cy="4495800"/>
            </a:xfrm>
          </p:grpSpPr>
          <p:sp>
            <p:nvSpPr>
              <p:cNvPr id="14" name="Oval 13"/>
              <p:cNvSpPr/>
              <p:nvPr/>
            </p:nvSpPr>
            <p:spPr>
              <a:xfrm>
                <a:off x="1371600" y="1143000"/>
                <a:ext cx="685800" cy="6096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chemeClr val="tx1"/>
                    </a:solidFill>
                  </a:rPr>
                  <a:t>S1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228600" y="2819400"/>
                <a:ext cx="685800" cy="6096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chemeClr val="tx1"/>
                    </a:solidFill>
                  </a:rPr>
                  <a:t>S2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2895600" y="2743200"/>
                <a:ext cx="685800" cy="6096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chemeClr val="tx1"/>
                    </a:solidFill>
                  </a:rPr>
                  <a:t>S3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7" name="Straight Arrow Connector 16"/>
              <p:cNvCxnSpPr>
                <a:stCxn id="15" idx="0"/>
                <a:endCxn id="14" idx="2"/>
              </p:cNvCxnSpPr>
              <p:nvPr/>
            </p:nvCxnSpPr>
            <p:spPr>
              <a:xfrm rot="5400000" flipH="1" flipV="1">
                <a:off x="285750" y="1733550"/>
                <a:ext cx="1371600" cy="80010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/>
              <p:cNvCxnSpPr>
                <a:stCxn id="16" idx="0"/>
                <a:endCxn id="14" idx="6"/>
              </p:cNvCxnSpPr>
              <p:nvPr/>
            </p:nvCxnSpPr>
            <p:spPr>
              <a:xfrm rot="16200000" flipV="1">
                <a:off x="2000250" y="1504950"/>
                <a:ext cx="1295400" cy="118110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TextBox 18"/>
              <p:cNvSpPr txBox="1"/>
              <p:nvPr/>
            </p:nvSpPr>
            <p:spPr>
              <a:xfrm rot="18099846">
                <a:off x="722656" y="2105220"/>
                <a:ext cx="67197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A&lt;4</a:t>
                </a:r>
                <a:endParaRPr lang="en-US" sz="2400" dirty="0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 rot="2868891">
                <a:off x="1915312" y="2125886"/>
                <a:ext cx="12417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2&lt;B&lt;=5</a:t>
                </a:r>
                <a:endParaRPr lang="en-US" sz="2400" dirty="0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1371600" y="5029200"/>
                <a:ext cx="685800" cy="6096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>
                    <a:solidFill>
                      <a:schemeClr val="tx1"/>
                    </a:solidFill>
                  </a:rPr>
                  <a:t>S4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2" name="Straight Arrow Connector 21"/>
              <p:cNvCxnSpPr>
                <a:stCxn id="21" idx="7"/>
                <a:endCxn id="16" idx="4"/>
              </p:cNvCxnSpPr>
              <p:nvPr/>
            </p:nvCxnSpPr>
            <p:spPr>
              <a:xfrm rot="5400000" flipH="1" flipV="1">
                <a:off x="1714896" y="3594871"/>
                <a:ext cx="1765674" cy="1281533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/>
              <p:cNvCxnSpPr>
                <a:stCxn id="21" idx="1"/>
                <a:endCxn id="15" idx="4"/>
              </p:cNvCxnSpPr>
              <p:nvPr/>
            </p:nvCxnSpPr>
            <p:spPr>
              <a:xfrm rot="16200000" flipV="1">
                <a:off x="177030" y="3823470"/>
                <a:ext cx="1689474" cy="900533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Box 23"/>
              <p:cNvSpPr txBox="1"/>
              <p:nvPr/>
            </p:nvSpPr>
            <p:spPr>
              <a:xfrm rot="18478588">
                <a:off x="1451492" y="3876259"/>
                <a:ext cx="19400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(B&gt;5) ^ (A&gt;2)</a:t>
                </a:r>
                <a:endParaRPr lang="en-US" sz="2400" dirty="0"/>
              </a:p>
            </p:txBody>
          </p:sp>
        </p:grpSp>
        <p:sp>
          <p:nvSpPr>
            <p:cNvPr id="12" name="Rectangle 11"/>
            <p:cNvSpPr/>
            <p:nvPr/>
          </p:nvSpPr>
          <p:spPr>
            <a:xfrm>
              <a:off x="152400" y="990600"/>
              <a:ext cx="3581400" cy="47244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 rot="3412143">
              <a:off x="794230" y="3841330"/>
              <a:ext cx="71045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true</a:t>
              </a:r>
              <a:endParaRPr lang="en-US" sz="2400" dirty="0"/>
            </a:p>
          </p:txBody>
        </p:sp>
      </p:grpSp>
      <p:sp>
        <p:nvSpPr>
          <p:cNvPr id="25" name="Rectangle 24"/>
          <p:cNvSpPr/>
          <p:nvPr/>
        </p:nvSpPr>
        <p:spPr>
          <a:xfrm>
            <a:off x="6248400" y="2667000"/>
            <a:ext cx="2590800" cy="12192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504D"/>
                </a:solidFill>
              </a:rPr>
              <a:t>(3) Histogram-copying </a:t>
            </a:r>
            <a:r>
              <a:rPr lang="en-US" dirty="0" smtClean="0">
                <a:solidFill>
                  <a:srgbClr val="C0504D"/>
                </a:solidFill>
              </a:rPr>
              <a:t>combines selection- and fraction-copying</a:t>
            </a:r>
            <a:endParaRPr lang="en-US" dirty="0">
              <a:solidFill>
                <a:srgbClr val="C0504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58DD-73B1-8346-BC67-984959124FFE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Dependency Model</a:t>
            </a: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1219200"/>
            <a:ext cx="8229600" cy="2362200"/>
          </a:xfrm>
          <a:prstGeom prst="rect">
            <a:avLst/>
          </a:prstGeom>
          <a:solidFill>
            <a:srgbClr val="E4EED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Dependency DAG:</a:t>
            </a:r>
            <a:r>
              <a:rPr lang="en-US" sz="2200" b="1" dirty="0" smtClean="0">
                <a:solidFill>
                  <a:schemeClr val="accent2"/>
                </a:solidFill>
              </a:rPr>
              <a:t> </a:t>
            </a:r>
            <a:r>
              <a:rPr lang="en-US" sz="2400" i="1" dirty="0" smtClean="0"/>
              <a:t>Dependencies between set </a:t>
            </a:r>
            <a:r>
              <a:rPr lang="en-US" sz="2400" b="1" i="1" dirty="0" smtClean="0"/>
              <a:t>S</a:t>
            </a:r>
            <a:r>
              <a:rPr lang="en-US" sz="2400" i="1" dirty="0" smtClean="0"/>
              <a:t> = {S1,…,</a:t>
            </a:r>
            <a:r>
              <a:rPr lang="en-US" sz="2400" i="1" dirty="0" err="1" smtClean="0"/>
              <a:t>Sn</a:t>
            </a:r>
            <a:r>
              <a:rPr lang="en-US" sz="2400" i="1" dirty="0" smtClean="0"/>
              <a:t>} of sources represented as G(S)=(V,E) where:</a:t>
            </a:r>
          </a:p>
          <a:p>
            <a:pPr marL="457200" indent="-457200">
              <a:buAutoNum type="arabicPeriod"/>
            </a:pPr>
            <a:r>
              <a:rPr lang="en-US" sz="2400" i="1" dirty="0" smtClean="0"/>
              <a:t>Each node corresponds to a source Si, and associated with </a:t>
            </a:r>
            <a:r>
              <a:rPr lang="en-US" sz="2400" i="1" dirty="0" err="1" smtClean="0"/>
              <a:t>n(Si</a:t>
            </a:r>
            <a:r>
              <a:rPr lang="en-US" sz="2400" i="1" dirty="0" smtClean="0"/>
              <a:t>) number of </a:t>
            </a:r>
            <a:r>
              <a:rPr lang="en-US" sz="2400" i="1" dirty="0" err="1" smtClean="0">
                <a:solidFill>
                  <a:schemeClr val="tx2"/>
                </a:solidFill>
              </a:rPr>
              <a:t>tuples</a:t>
            </a:r>
            <a:r>
              <a:rPr lang="en-US" sz="2400" i="1" dirty="0" smtClean="0">
                <a:solidFill>
                  <a:schemeClr val="tx2"/>
                </a:solidFill>
              </a:rPr>
              <a:t> provided independently</a:t>
            </a:r>
          </a:p>
          <a:p>
            <a:pPr marL="457200" indent="-457200">
              <a:buAutoNum type="arabicPeriod"/>
            </a:pPr>
            <a:r>
              <a:rPr lang="en-US" sz="2400" i="1" dirty="0" smtClean="0"/>
              <a:t>A directed edge Si-&gt;</a:t>
            </a:r>
            <a:r>
              <a:rPr lang="en-US" sz="2400" i="1" dirty="0" err="1" smtClean="0"/>
              <a:t>Sj</a:t>
            </a:r>
            <a:r>
              <a:rPr lang="en-US" sz="2400" i="1" dirty="0" smtClean="0"/>
              <a:t> denotes that Si copies from </a:t>
            </a:r>
            <a:r>
              <a:rPr lang="en-US" sz="2400" i="1" dirty="0" err="1" smtClean="0"/>
              <a:t>Sj</a:t>
            </a:r>
            <a:r>
              <a:rPr lang="en-US" sz="2400" i="1" dirty="0" smtClean="0"/>
              <a:t>, and associated with an </a:t>
            </a:r>
            <a:r>
              <a:rPr lang="en-US" sz="2400" i="1" dirty="0" smtClean="0">
                <a:solidFill>
                  <a:schemeClr val="tx2"/>
                </a:solidFill>
              </a:rPr>
              <a:t>annotation </a:t>
            </a:r>
            <a:r>
              <a:rPr lang="en-US" sz="2400" i="1" dirty="0" smtClean="0"/>
              <a:t>describing the copy pattern</a:t>
            </a:r>
            <a:endParaRPr lang="en-US" sz="2400" dirty="0" smtClean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57200" y="3733800"/>
            <a:ext cx="8229600" cy="1905000"/>
          </a:xfrm>
          <a:prstGeom prst="rect">
            <a:avLst/>
          </a:prstGeom>
          <a:solidFill>
            <a:srgbClr val="E4EED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Copy patterns:</a:t>
            </a:r>
            <a:r>
              <a:rPr lang="en-US" sz="2200" b="1" dirty="0" smtClean="0">
                <a:solidFill>
                  <a:schemeClr val="accent2"/>
                </a:solidFill>
              </a:rPr>
              <a:t> </a:t>
            </a:r>
          </a:p>
          <a:p>
            <a:pPr marL="457200" indent="-457200">
              <a:buAutoNum type="arabicPeriod"/>
            </a:pPr>
            <a:r>
              <a:rPr lang="en-US" sz="2200" b="1" i="1" dirty="0" smtClean="0">
                <a:solidFill>
                  <a:srgbClr val="1F497D"/>
                </a:solidFill>
              </a:rPr>
              <a:t>Fraction-copying: </a:t>
            </a:r>
            <a:r>
              <a:rPr lang="en-US" sz="2200" i="1" dirty="0" smtClean="0"/>
              <a:t>Si copies a random fraction </a:t>
            </a:r>
            <a:r>
              <a:rPr lang="en-US" sz="2200" i="1" dirty="0" err="1" smtClean="0"/>
              <a:t>f</a:t>
            </a:r>
            <a:r>
              <a:rPr lang="en-US" sz="2200" i="1" baseline="-25000" dirty="0" err="1" smtClean="0"/>
              <a:t>ij</a:t>
            </a:r>
            <a:r>
              <a:rPr lang="en-US" sz="2200" i="1" dirty="0" smtClean="0"/>
              <a:t> of </a:t>
            </a:r>
            <a:r>
              <a:rPr lang="en-US" sz="2200" i="1" dirty="0" err="1" smtClean="0"/>
              <a:t>tuples</a:t>
            </a:r>
            <a:r>
              <a:rPr lang="en-US" sz="2200" i="1" dirty="0" smtClean="0"/>
              <a:t> from </a:t>
            </a:r>
            <a:r>
              <a:rPr lang="en-US" sz="2200" i="1" dirty="0" err="1" smtClean="0"/>
              <a:t>Sj</a:t>
            </a:r>
            <a:endParaRPr lang="en-US" sz="2200" i="1" dirty="0" smtClean="0"/>
          </a:p>
          <a:p>
            <a:pPr marL="457200" indent="-457200">
              <a:buAutoNum type="arabicPeriod"/>
            </a:pPr>
            <a:r>
              <a:rPr lang="en-US" sz="2200" b="1" i="1" dirty="0" smtClean="0">
                <a:solidFill>
                  <a:srgbClr val="1F497D"/>
                </a:solidFill>
              </a:rPr>
              <a:t>Select-copying</a:t>
            </a:r>
            <a:r>
              <a:rPr lang="en-US" sz="2200" i="1" dirty="0" smtClean="0"/>
              <a:t>: Si copies </a:t>
            </a:r>
            <a:r>
              <a:rPr lang="en-US" sz="2200" i="1" dirty="0" err="1" smtClean="0"/>
              <a:t>tuples</a:t>
            </a:r>
            <a:r>
              <a:rPr lang="en-US" sz="2200" i="1" dirty="0" smtClean="0"/>
              <a:t> based on a selection predicate</a:t>
            </a:r>
          </a:p>
          <a:p>
            <a:pPr marL="457200" indent="-457200">
              <a:buAutoNum type="arabicPeriod"/>
            </a:pPr>
            <a:r>
              <a:rPr lang="en-US" sz="2200" b="1" i="1" dirty="0" smtClean="0">
                <a:solidFill>
                  <a:srgbClr val="1F497D"/>
                </a:solidFill>
              </a:rPr>
              <a:t>Histogram-copying</a:t>
            </a:r>
            <a:r>
              <a:rPr lang="en-US" sz="2200" i="1" dirty="0" smtClean="0"/>
              <a:t>: Different fractions of </a:t>
            </a:r>
            <a:r>
              <a:rPr lang="en-US" sz="2200" i="1" dirty="0" err="1" smtClean="0"/>
              <a:t>tuples</a:t>
            </a:r>
            <a:r>
              <a:rPr lang="en-US" sz="2200" i="1" dirty="0" smtClean="0"/>
              <a:t> copied from different buckets of a histogram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  <p:bldP spid="9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Answering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3BD7-B2B5-2144-AB3A-6150F205A9EB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Content Placeholder 5"/>
          <p:cNvSpPr txBox="1">
            <a:spLocks/>
          </p:cNvSpPr>
          <p:nvPr/>
        </p:nvSpPr>
        <p:spPr>
          <a:xfrm>
            <a:off x="457200" y="1371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200" dirty="0" smtClean="0">
                <a:solidFill>
                  <a:schemeClr val="tx2"/>
                </a:solidFill>
              </a:rPr>
              <a:t>This talk: </a:t>
            </a:r>
            <a:r>
              <a:rPr lang="en-US" sz="3200" dirty="0" smtClean="0"/>
              <a:t>query to find all </a:t>
            </a:r>
            <a:r>
              <a:rPr lang="en-US" sz="3200" dirty="0" err="1" smtClean="0"/>
              <a:t>tuples</a:t>
            </a:r>
            <a:r>
              <a:rPr lang="en-US" sz="3200" dirty="0" smtClean="0"/>
              <a:t> (``select *’’)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 smtClean="0"/>
              <a:t>Given set </a:t>
            </a:r>
            <a:r>
              <a:rPr lang="en-US" sz="2800" b="1" i="1" dirty="0" smtClean="0"/>
              <a:t>S</a:t>
            </a:r>
            <a:r>
              <a:rPr lang="en-US" sz="2800" i="1" dirty="0" smtClean="0"/>
              <a:t> = {S1,…,</a:t>
            </a:r>
            <a:r>
              <a:rPr lang="en-US" sz="2800" i="1" dirty="0" err="1" smtClean="0"/>
              <a:t>Sn</a:t>
            </a:r>
            <a:r>
              <a:rPr lang="en-US" sz="2800" i="1" dirty="0" smtClean="0"/>
              <a:t>}</a:t>
            </a:r>
            <a:r>
              <a:rPr lang="en-US" sz="2800" dirty="0" smtClean="0"/>
              <a:t>, we want </a:t>
            </a:r>
            <a:r>
              <a:rPr lang="en-US" sz="2800" i="1" dirty="0" smtClean="0"/>
              <a:t>Q(</a:t>
            </a:r>
            <a:r>
              <a:rPr lang="en-US" sz="2800" b="1" i="1" dirty="0" smtClean="0"/>
              <a:t>S</a:t>
            </a:r>
            <a:r>
              <a:rPr lang="en-US" sz="2800" i="1" dirty="0" smtClean="0"/>
              <a:t>)</a:t>
            </a:r>
            <a:r>
              <a:rPr lang="en-US" sz="2800" dirty="0" smtClean="0"/>
              <a:t> = </a:t>
            </a:r>
            <a:r>
              <a:rPr lang="en-US" sz="4000" dirty="0" err="1" smtClean="0"/>
              <a:t>U</a:t>
            </a:r>
            <a:r>
              <a:rPr lang="en-US" sz="2800" i="1" dirty="0" err="1" smtClean="0"/>
              <a:t>Q(Si</a:t>
            </a:r>
            <a:r>
              <a:rPr lang="en-US" sz="2800" i="1" dirty="0" smtClean="0"/>
              <a:t>)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1F497D"/>
                </a:solidFill>
              </a:rPr>
              <a:t>Technical point: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 smtClean="0"/>
              <a:t>Assume each </a:t>
            </a:r>
            <a:r>
              <a:rPr lang="en-US" sz="2800" dirty="0" err="1" smtClean="0"/>
              <a:t>tuple</a:t>
            </a:r>
            <a:r>
              <a:rPr lang="en-US" sz="2800" dirty="0" smtClean="0"/>
              <a:t> </a:t>
            </a:r>
            <a:r>
              <a:rPr lang="en-US" sz="2800" i="1" dirty="0" err="1" smtClean="0"/>
              <a:t>t</a:t>
            </a:r>
            <a:r>
              <a:rPr lang="en-US" sz="2800" dirty="0" smtClean="0"/>
              <a:t> annotated with the  source S providing it; i.e., ``</a:t>
            </a:r>
            <a:r>
              <a:rPr lang="en-US" sz="2800" dirty="0" err="1" smtClean="0"/>
              <a:t>tuple</a:t>
            </a:r>
            <a:r>
              <a:rPr lang="en-US" sz="2800" dirty="0" smtClean="0"/>
              <a:t>’’ is (</a:t>
            </a:r>
            <a:r>
              <a:rPr lang="en-US" sz="2800" dirty="0" err="1" smtClean="0"/>
              <a:t>t,S</a:t>
            </a:r>
            <a:r>
              <a:rPr lang="en-US" sz="2800" dirty="0" smtClean="0"/>
              <a:t>)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Extension of results for other </a:t>
            </a:r>
            <a:r>
              <a:rPr lang="en-US" sz="3200" dirty="0" smtClean="0"/>
              <a:t>queries in paper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dirty="0" smtClean="0"/>
              <a:t>Selections, projections, joins</a:t>
            </a:r>
            <a:endParaRPr kumimoji="0" lang="en-US" sz="3200" b="0" i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Given set </a:t>
            </a:r>
            <a:r>
              <a:rPr lang="en-US" b="1" i="1" dirty="0" smtClean="0"/>
              <a:t>S</a:t>
            </a:r>
            <a:r>
              <a:rPr lang="en-US" dirty="0" smtClean="0"/>
              <a:t>={S1,…,</a:t>
            </a:r>
            <a:r>
              <a:rPr lang="en-US" dirty="0" err="1" smtClean="0"/>
              <a:t>Sn</a:t>
            </a:r>
            <a:r>
              <a:rPr lang="en-US" dirty="0" smtClean="0"/>
              <a:t>} of sources to query, we consider three models for cost of querying </a:t>
            </a:r>
            <a:r>
              <a:rPr lang="en-US" b="1" i="1" dirty="0" smtClean="0"/>
              <a:t>T</a:t>
            </a:r>
            <a:r>
              <a:rPr lang="en-US" dirty="0" smtClean="0"/>
              <a:t>:</a:t>
            </a:r>
          </a:p>
          <a:p>
            <a:pPr lvl="1"/>
            <a:r>
              <a:rPr lang="en-US" b="1" i="1" dirty="0" smtClean="0"/>
              <a:t>Linear cost model: </a:t>
            </a:r>
            <a:r>
              <a:rPr lang="en-US" dirty="0" smtClean="0"/>
              <a:t>Cost = </a:t>
            </a:r>
            <a:r>
              <a:rPr lang="en-US" dirty="0" err="1" smtClean="0"/>
              <a:t>Σ</a:t>
            </a:r>
            <a:r>
              <a:rPr lang="en-US" baseline="-25000" dirty="0" err="1" smtClean="0"/>
              <a:t>i</a:t>
            </a:r>
            <a:r>
              <a:rPr lang="en-US" dirty="0" smtClean="0"/>
              <a:t> |Si|</a:t>
            </a:r>
          </a:p>
          <a:p>
            <a:pPr lvl="2"/>
            <a:r>
              <a:rPr lang="en-US" dirty="0" smtClean="0"/>
              <a:t>Data stored locally, and scanning (I/O) cost dominates</a:t>
            </a:r>
          </a:p>
          <a:p>
            <a:pPr lvl="1"/>
            <a:r>
              <a:rPr lang="en-US" b="1" dirty="0" smtClean="0"/>
              <a:t>Number-of-sources cost model:</a:t>
            </a:r>
            <a:r>
              <a:rPr lang="en-US" dirty="0" smtClean="0"/>
              <a:t> Cost = |T|</a:t>
            </a:r>
          </a:p>
          <a:p>
            <a:pPr lvl="2"/>
            <a:r>
              <a:rPr lang="en-US" dirty="0" smtClean="0"/>
              <a:t>When ``charged’’ for every source (e.g., web services)</a:t>
            </a:r>
          </a:p>
          <a:p>
            <a:pPr lvl="1"/>
            <a:r>
              <a:rPr lang="en-US" b="1" dirty="0" smtClean="0"/>
              <a:t>Arbitrary source cost model:</a:t>
            </a:r>
            <a:r>
              <a:rPr lang="en-US" dirty="0" smtClean="0"/>
              <a:t> Cost = </a:t>
            </a:r>
            <a:r>
              <a:rPr lang="en-US" dirty="0" err="1" smtClean="0"/>
              <a:t>Σ</a:t>
            </a:r>
            <a:r>
              <a:rPr lang="en-US" baseline="-25000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c</a:t>
            </a:r>
            <a:r>
              <a:rPr lang="en-US" baseline="-25000" dirty="0" err="1" smtClean="0"/>
              <a:t>i</a:t>
            </a:r>
            <a:endParaRPr lang="en-US" baseline="-25000" dirty="0" smtClean="0"/>
          </a:p>
          <a:p>
            <a:pPr lvl="2"/>
            <a:r>
              <a:rPr lang="en-US" dirty="0" smtClean="0"/>
              <a:t>Each source has an arbitrary cost </a:t>
            </a:r>
            <a:r>
              <a:rPr lang="en-US" dirty="0" err="1" smtClean="0"/>
              <a:t>c</a:t>
            </a:r>
            <a:r>
              <a:rPr lang="en-US" baseline="-25000" dirty="0" err="1" smtClean="0"/>
              <a:t>i</a:t>
            </a:r>
            <a:endParaRPr lang="en-US" baseline="-25000" dirty="0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58DD-73B1-8346-BC67-984959124FFE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Model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Formal problem definitions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Dependency model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Cost model for query answering</a:t>
            </a:r>
          </a:p>
          <a:p>
            <a:pPr lvl="1"/>
            <a:r>
              <a:rPr lang="en-US" b="1" dirty="0" smtClean="0"/>
              <a:t>Coverage and optimization problems</a:t>
            </a: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Algorithms and complexity results summary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Coverage problem (CP)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Cost minimization problem (CMP)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Maximum coverage problem (MCP)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Source ordering problem (SOP)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58DD-73B1-8346-BC67-984959124FFE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F2AF2-C237-FB43-844A-915050980CF0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Coverage Problem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5883" y="2514600"/>
            <a:ext cx="3508917" cy="2438400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4724400" y="1600200"/>
            <a:ext cx="3962400" cy="1295400"/>
          </a:xfrm>
          <a:prstGeom prst="rect">
            <a:avLst/>
          </a:prstGeom>
          <a:solidFill>
            <a:srgbClr val="E4EED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Coverage Problem:</a:t>
            </a:r>
            <a:r>
              <a:rPr lang="en-US" sz="2200" b="1" dirty="0" smtClean="0">
                <a:solidFill>
                  <a:schemeClr val="accent2"/>
                </a:solidFill>
              </a:rPr>
              <a:t> </a:t>
            </a:r>
            <a:r>
              <a:rPr lang="en-US" sz="2400" i="1" dirty="0" smtClean="0"/>
              <a:t>What fraction of total </a:t>
            </a:r>
            <a:r>
              <a:rPr lang="en-US" sz="2400" i="1" dirty="0" err="1" smtClean="0"/>
              <a:t>tuples</a:t>
            </a:r>
            <a:r>
              <a:rPr lang="en-US" sz="2400" i="1" dirty="0" smtClean="0"/>
              <a:t> are covered by a subset?</a:t>
            </a:r>
            <a:endParaRPr lang="en-US" sz="2400" dirty="0" smtClean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724400" y="4114800"/>
            <a:ext cx="3962400" cy="1676400"/>
          </a:xfrm>
          <a:prstGeom prst="rect">
            <a:avLst/>
          </a:prstGeom>
          <a:solidFill>
            <a:srgbClr val="E4EED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i="1" dirty="0" smtClean="0"/>
              <a:t>Total #</a:t>
            </a:r>
            <a:r>
              <a:rPr lang="en-US" sz="2400" i="1" dirty="0" err="1" smtClean="0"/>
              <a:t>tuples</a:t>
            </a:r>
            <a:r>
              <a:rPr lang="en-US" sz="2400" i="1" dirty="0" smtClean="0"/>
              <a:t> = 300</a:t>
            </a:r>
          </a:p>
          <a:p>
            <a:r>
              <a:rPr lang="en-US" sz="2400" i="1" dirty="0" smtClean="0"/>
              <a:t>S5 gets all </a:t>
            </a:r>
            <a:r>
              <a:rPr lang="en-US" sz="2400" i="1" dirty="0" err="1" smtClean="0"/>
              <a:t>tuples</a:t>
            </a:r>
            <a:r>
              <a:rPr lang="en-US" sz="2400" i="1" dirty="0" smtClean="0"/>
              <a:t> from S1, S2</a:t>
            </a:r>
          </a:p>
          <a:p>
            <a:r>
              <a:rPr lang="en-US" sz="2400" i="1" dirty="0" smtClean="0"/>
              <a:t>S4 provides 50 new </a:t>
            </a:r>
            <a:r>
              <a:rPr lang="en-US" sz="2400" i="1" dirty="0" err="1" smtClean="0"/>
              <a:t>tuples</a:t>
            </a:r>
            <a:endParaRPr lang="en-US" sz="2400" i="1" dirty="0" smtClean="0"/>
          </a:p>
          <a:p>
            <a:r>
              <a:rPr lang="en-US" sz="2400" i="1" dirty="0" smtClean="0">
                <a:solidFill>
                  <a:srgbClr val="C0504D"/>
                </a:solidFill>
              </a:rPr>
              <a:t>Coverage </a:t>
            </a:r>
            <a:r>
              <a:rPr lang="en-US" sz="2400" i="1" dirty="0" smtClean="0"/>
              <a:t>= 250/300</a:t>
            </a:r>
            <a:endParaRPr lang="en-US" sz="2400" dirty="0" smtClean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724400" y="2971800"/>
            <a:ext cx="3962400" cy="990600"/>
          </a:xfrm>
          <a:prstGeom prst="rect">
            <a:avLst/>
          </a:prstGeom>
          <a:solidFill>
            <a:srgbClr val="E4EED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Example: </a:t>
            </a:r>
            <a:r>
              <a:rPr lang="en-US" sz="2400" i="1" dirty="0" smtClean="0"/>
              <a:t>What is the coverage of {S4,S5}?</a:t>
            </a:r>
            <a:endParaRPr lang="en-US" sz="2400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1447800" y="3429000"/>
            <a:ext cx="1752600" cy="609600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  <p:bldP spid="10" grpId="0" build="p" animBg="1"/>
      <p:bldP spid="11" grpId="0" build="p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F2AF2-C237-FB43-844A-915050980CF0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Minimization Problem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5883" y="2514600"/>
            <a:ext cx="3508917" cy="2438400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4495800" y="2057400"/>
            <a:ext cx="4419600" cy="1295400"/>
          </a:xfrm>
          <a:prstGeom prst="rect">
            <a:avLst/>
          </a:prstGeom>
          <a:solidFill>
            <a:srgbClr val="E4EED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Cost Min. Problem:</a:t>
            </a:r>
            <a:r>
              <a:rPr lang="en-US" sz="2400" i="1" dirty="0" smtClean="0"/>
              <a:t> Which sources to query to: (1) get all </a:t>
            </a:r>
            <a:r>
              <a:rPr lang="en-US" sz="2400" i="1" dirty="0" err="1" smtClean="0"/>
              <a:t>tuples</a:t>
            </a:r>
            <a:r>
              <a:rPr lang="en-US" sz="2400" i="1" dirty="0" smtClean="0"/>
              <a:t>, (2) minimize total cost?</a:t>
            </a:r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495800" y="3429000"/>
            <a:ext cx="4419600" cy="990600"/>
          </a:xfrm>
          <a:prstGeom prst="rect">
            <a:avLst/>
          </a:prstGeom>
          <a:solidFill>
            <a:srgbClr val="E4EED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Linear Cost Model: </a:t>
            </a:r>
          </a:p>
          <a:p>
            <a:r>
              <a:rPr lang="en-US" sz="2400" dirty="0" smtClean="0"/>
              <a:t>{S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,S</a:t>
            </a:r>
            <a:r>
              <a:rPr lang="en-US" sz="2400" baseline="-25000" dirty="0" smtClean="0"/>
              <a:t>4</a:t>
            </a:r>
            <a:r>
              <a:rPr lang="en-US" sz="2400" dirty="0" smtClean="0"/>
              <a:t>,S</a:t>
            </a:r>
            <a:r>
              <a:rPr lang="en-US" sz="2400" baseline="-25000" dirty="0" smtClean="0"/>
              <a:t>5</a:t>
            </a:r>
            <a:r>
              <a:rPr lang="en-US" sz="2400" dirty="0" smtClean="0"/>
              <a:t>} </a:t>
            </a:r>
          </a:p>
          <a:p>
            <a:r>
              <a:rPr lang="en-US" sz="2400" dirty="0" smtClean="0"/>
              <a:t>(cost = 100 + 100 + 200 = 400)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33400" y="3429000"/>
            <a:ext cx="2667000" cy="609600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4495800" y="4648200"/>
            <a:ext cx="4419600" cy="990600"/>
          </a:xfrm>
          <a:prstGeom prst="rect">
            <a:avLst/>
          </a:prstGeom>
          <a:solidFill>
            <a:srgbClr val="E4EED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Num-sources Cost Model: </a:t>
            </a:r>
          </a:p>
          <a:p>
            <a:r>
              <a:rPr lang="en-US" sz="2400" dirty="0" smtClean="0"/>
              <a:t>{S</a:t>
            </a:r>
            <a:r>
              <a:rPr lang="en-US" sz="2400" baseline="-25000" dirty="0" smtClean="0"/>
              <a:t>5</a:t>
            </a:r>
            <a:r>
              <a:rPr lang="en-US" sz="2400" dirty="0" smtClean="0"/>
              <a:t>,S</a:t>
            </a:r>
            <a:r>
              <a:rPr lang="en-US" sz="2400" baseline="-25000" dirty="0" smtClean="0"/>
              <a:t>6</a:t>
            </a:r>
            <a:r>
              <a:rPr lang="en-US" sz="2400" dirty="0" smtClean="0"/>
              <a:t>} (cost = 2)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905000" y="3886200"/>
            <a:ext cx="1676400" cy="609600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  <p:bldP spid="11" grpId="0" build="p" animBg="1"/>
      <p:bldP spid="12" grpId="0" animBg="1"/>
      <p:bldP spid="12" grpId="1" animBg="1"/>
      <p:bldP spid="14" grpId="0" build="p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138" name="Rectangle 2"/>
          <p:cNvSpPr>
            <a:spLocks noChangeArrowheads="1"/>
          </p:cNvSpPr>
          <p:nvPr/>
        </p:nvSpPr>
        <p:spPr bwMode="auto">
          <a:xfrm>
            <a:off x="381000" y="304800"/>
            <a:ext cx="8686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/>
            <a:r>
              <a:rPr lang="en-US" altLang="zh-CN" sz="4400" dirty="0" smtClean="0">
                <a:latin typeface="+mj-lt"/>
                <a:ea typeface="+mj-ea"/>
                <a:cs typeface="+mj-cs"/>
              </a:rPr>
              <a:t>Query Answering in Data Integration</a:t>
            </a:r>
            <a:endParaRPr lang="en-US" altLang="zh-CN" sz="4400" dirty="0">
              <a:latin typeface="+mj-lt"/>
              <a:ea typeface="+mj-ea"/>
              <a:cs typeface="+mj-cs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90512" y="3428999"/>
            <a:ext cx="947738" cy="1281112"/>
            <a:chOff x="471" y="2928"/>
            <a:chExt cx="597" cy="807"/>
          </a:xfrm>
        </p:grpSpPr>
        <p:graphicFrame>
          <p:nvGraphicFramePr>
            <p:cNvPr id="1755140" name="Object 4"/>
            <p:cNvGraphicFramePr>
              <a:graphicFrameLocks noChangeAspect="1"/>
            </p:cNvGraphicFramePr>
            <p:nvPr/>
          </p:nvGraphicFramePr>
          <p:xfrm>
            <a:off x="471" y="2928"/>
            <a:ext cx="585" cy="619"/>
          </p:xfrm>
          <a:graphic>
            <a:graphicData uri="http://schemas.openxmlformats.org/presentationml/2006/ole">
              <p:oleObj spid="_x0000_s117766" name="Visio" r:id="rId4" imgW="928497" imgH="983082" progId="">
                <p:embed/>
              </p:oleObj>
            </a:graphicData>
          </a:graphic>
        </p:graphicFrame>
        <p:sp>
          <p:nvSpPr>
            <p:cNvPr id="1755141" name="Text Box 5"/>
            <p:cNvSpPr txBox="1">
              <a:spLocks noChangeArrowheads="1"/>
            </p:cNvSpPr>
            <p:nvPr/>
          </p:nvSpPr>
          <p:spPr bwMode="auto">
            <a:xfrm>
              <a:off x="768" y="3504"/>
              <a:ext cx="30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1800">
                  <a:ea typeface="SimSun" pitchFamily="2" charset="-122"/>
                </a:rPr>
                <a:t>D1</a:t>
              </a: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1752600" y="4267200"/>
            <a:ext cx="928688" cy="1357312"/>
            <a:chOff x="1584" y="3072"/>
            <a:chExt cx="585" cy="855"/>
          </a:xfrm>
        </p:grpSpPr>
        <p:graphicFrame>
          <p:nvGraphicFramePr>
            <p:cNvPr id="1755143" name="Object 7"/>
            <p:cNvGraphicFramePr>
              <a:graphicFrameLocks noChangeAspect="1"/>
            </p:cNvGraphicFramePr>
            <p:nvPr/>
          </p:nvGraphicFramePr>
          <p:xfrm>
            <a:off x="1584" y="3072"/>
            <a:ext cx="585" cy="619"/>
          </p:xfrm>
          <a:graphic>
            <a:graphicData uri="http://schemas.openxmlformats.org/presentationml/2006/ole">
              <p:oleObj spid="_x0000_s117765" name="Visio" r:id="rId5" imgW="928497" imgH="983082" progId="">
                <p:embed/>
              </p:oleObj>
            </a:graphicData>
          </a:graphic>
        </p:graphicFrame>
        <p:sp>
          <p:nvSpPr>
            <p:cNvPr id="1755144" name="Text Box 8"/>
            <p:cNvSpPr txBox="1">
              <a:spLocks noChangeArrowheads="1"/>
            </p:cNvSpPr>
            <p:nvPr/>
          </p:nvSpPr>
          <p:spPr bwMode="auto">
            <a:xfrm>
              <a:off x="1776" y="3696"/>
              <a:ext cx="30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1800">
                  <a:ea typeface="SimSun" pitchFamily="2" charset="-122"/>
                </a:rPr>
                <a:t>D2</a:t>
              </a:r>
            </a:p>
          </p:txBody>
        </p: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3124200" y="4876800"/>
            <a:ext cx="928688" cy="1357312"/>
            <a:chOff x="2688" y="3264"/>
            <a:chExt cx="585" cy="855"/>
          </a:xfrm>
        </p:grpSpPr>
        <p:graphicFrame>
          <p:nvGraphicFramePr>
            <p:cNvPr id="1755146" name="Object 10"/>
            <p:cNvGraphicFramePr>
              <a:graphicFrameLocks noChangeAspect="1"/>
            </p:cNvGraphicFramePr>
            <p:nvPr/>
          </p:nvGraphicFramePr>
          <p:xfrm>
            <a:off x="2688" y="3264"/>
            <a:ext cx="585" cy="619"/>
          </p:xfrm>
          <a:graphic>
            <a:graphicData uri="http://schemas.openxmlformats.org/presentationml/2006/ole">
              <p:oleObj spid="_x0000_s117764" name="Visio" r:id="rId6" imgW="928497" imgH="983082" progId="">
                <p:embed/>
              </p:oleObj>
            </a:graphicData>
          </a:graphic>
        </p:graphicFrame>
        <p:sp>
          <p:nvSpPr>
            <p:cNvPr id="1755147" name="Text Box 11"/>
            <p:cNvSpPr txBox="1">
              <a:spLocks noChangeArrowheads="1"/>
            </p:cNvSpPr>
            <p:nvPr/>
          </p:nvSpPr>
          <p:spPr bwMode="auto">
            <a:xfrm>
              <a:off x="2880" y="3888"/>
              <a:ext cx="30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1800">
                  <a:ea typeface="SimSun" pitchFamily="2" charset="-122"/>
                </a:rPr>
                <a:t>D3</a:t>
              </a:r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4495800" y="4648200"/>
            <a:ext cx="928688" cy="1357312"/>
            <a:chOff x="3696" y="3072"/>
            <a:chExt cx="585" cy="855"/>
          </a:xfrm>
        </p:grpSpPr>
        <p:graphicFrame>
          <p:nvGraphicFramePr>
            <p:cNvPr id="1755149" name="Object 13"/>
            <p:cNvGraphicFramePr>
              <a:graphicFrameLocks noChangeAspect="1"/>
            </p:cNvGraphicFramePr>
            <p:nvPr/>
          </p:nvGraphicFramePr>
          <p:xfrm>
            <a:off x="3696" y="3072"/>
            <a:ext cx="585" cy="619"/>
          </p:xfrm>
          <a:graphic>
            <a:graphicData uri="http://schemas.openxmlformats.org/presentationml/2006/ole">
              <p:oleObj spid="_x0000_s117763" name="Visio" r:id="rId7" imgW="928497" imgH="983082" progId="">
                <p:embed/>
              </p:oleObj>
            </a:graphicData>
          </a:graphic>
        </p:graphicFrame>
        <p:sp>
          <p:nvSpPr>
            <p:cNvPr id="1755150" name="Text Box 14"/>
            <p:cNvSpPr txBox="1">
              <a:spLocks noChangeArrowheads="1"/>
            </p:cNvSpPr>
            <p:nvPr/>
          </p:nvSpPr>
          <p:spPr bwMode="auto">
            <a:xfrm>
              <a:off x="3888" y="3696"/>
              <a:ext cx="30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1800">
                  <a:ea typeface="SimSun" pitchFamily="2" charset="-122"/>
                </a:rPr>
                <a:t>D4</a:t>
              </a:r>
            </a:p>
          </p:txBody>
        </p:sp>
      </p:grp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5562600" y="3352800"/>
            <a:ext cx="928688" cy="1357312"/>
            <a:chOff x="4848" y="2832"/>
            <a:chExt cx="585" cy="855"/>
          </a:xfrm>
        </p:grpSpPr>
        <p:graphicFrame>
          <p:nvGraphicFramePr>
            <p:cNvPr id="1755152" name="Object 16"/>
            <p:cNvGraphicFramePr>
              <a:graphicFrameLocks noChangeAspect="1"/>
            </p:cNvGraphicFramePr>
            <p:nvPr/>
          </p:nvGraphicFramePr>
          <p:xfrm>
            <a:off x="4848" y="2832"/>
            <a:ext cx="585" cy="619"/>
          </p:xfrm>
          <a:graphic>
            <a:graphicData uri="http://schemas.openxmlformats.org/presentationml/2006/ole">
              <p:oleObj spid="_x0000_s117762" name="Visio" r:id="rId8" imgW="928497" imgH="983082" progId="">
                <p:embed/>
              </p:oleObj>
            </a:graphicData>
          </a:graphic>
        </p:graphicFrame>
        <p:sp>
          <p:nvSpPr>
            <p:cNvPr id="1755153" name="Text Box 17"/>
            <p:cNvSpPr txBox="1">
              <a:spLocks noChangeArrowheads="1"/>
            </p:cNvSpPr>
            <p:nvPr/>
          </p:nvSpPr>
          <p:spPr bwMode="auto">
            <a:xfrm>
              <a:off x="5040" y="3456"/>
              <a:ext cx="30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1800">
                  <a:ea typeface="SimSun" pitchFamily="2" charset="-122"/>
                </a:rPr>
                <a:t>D5</a:t>
              </a:r>
            </a:p>
          </p:txBody>
        </p:sp>
      </p:grpSp>
      <p:grpSp>
        <p:nvGrpSpPr>
          <p:cNvPr id="7" name="Group 23"/>
          <p:cNvGrpSpPr>
            <a:grpSpLocks/>
          </p:cNvGrpSpPr>
          <p:nvPr/>
        </p:nvGrpSpPr>
        <p:grpSpPr bwMode="auto">
          <a:xfrm>
            <a:off x="1295400" y="2362199"/>
            <a:ext cx="3200400" cy="914400"/>
            <a:chOff x="1440" y="1728"/>
            <a:chExt cx="2016" cy="576"/>
          </a:xfrm>
        </p:grpSpPr>
        <p:sp>
          <p:nvSpPr>
            <p:cNvPr id="21" name="AutoShape 24"/>
            <p:cNvSpPr>
              <a:spLocks noChangeArrowheads="1"/>
            </p:cNvSpPr>
            <p:nvPr/>
          </p:nvSpPr>
          <p:spPr bwMode="auto">
            <a:xfrm>
              <a:off x="2640" y="1728"/>
              <a:ext cx="816" cy="576"/>
            </a:xfrm>
            <a:prstGeom prst="flowChartMultidocument">
              <a:avLst/>
            </a:prstGeom>
            <a:gradFill rotWithShape="1">
              <a:gsLst>
                <a:gs pos="0">
                  <a:srgbClr val="FF9900"/>
                </a:gs>
                <a:gs pos="100000">
                  <a:srgbClr val="764700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Text Box 25"/>
            <p:cNvSpPr txBox="1">
              <a:spLocks noChangeArrowheads="1"/>
            </p:cNvSpPr>
            <p:nvPr/>
          </p:nvSpPr>
          <p:spPr bwMode="auto">
            <a:xfrm>
              <a:off x="1440" y="1824"/>
              <a:ext cx="120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zh-CN" sz="1800" dirty="0">
                  <a:ea typeface="SimSun" pitchFamily="2" charset="-122"/>
                </a:rPr>
                <a:t>Mediated </a:t>
              </a:r>
              <a:r>
                <a:rPr lang="en-US" altLang="zh-CN" sz="1800" dirty="0" smtClean="0">
                  <a:ea typeface="SimSun" pitchFamily="2" charset="-122"/>
                </a:rPr>
                <a:t>Schema</a:t>
              </a:r>
              <a:endParaRPr lang="en-US" altLang="zh-CN" sz="1800" dirty="0">
                <a:ea typeface="SimSun" pitchFamily="2" charset="-122"/>
              </a:endParaRPr>
            </a:p>
          </p:txBody>
        </p:sp>
      </p:grpSp>
      <p:sp>
        <p:nvSpPr>
          <p:cNvPr id="26" name="Line 2"/>
          <p:cNvSpPr>
            <a:spLocks noChangeShapeType="1"/>
          </p:cNvSpPr>
          <p:nvPr/>
        </p:nvSpPr>
        <p:spPr bwMode="auto">
          <a:xfrm flipH="1">
            <a:off x="1371600" y="3200400"/>
            <a:ext cx="1752600" cy="533400"/>
          </a:xfrm>
          <a:prstGeom prst="line">
            <a:avLst/>
          </a:prstGeom>
          <a:noFill/>
          <a:ln w="57150">
            <a:solidFill>
              <a:srgbClr val="660066"/>
            </a:solidFill>
            <a:round/>
            <a:headEnd/>
            <a:tailEnd type="triangle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" name="Slide Number Placeholder 3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838C236-E3E1-432B-B810-27A1FE0B00C5}" type="slidenum">
              <a:rPr lang="zh-CN" altLang="en-US" smtClean="0"/>
              <a:pPr>
                <a:defRPr/>
              </a:pPr>
              <a:t>2</a:t>
            </a:fld>
            <a:endParaRPr lang="en-US" altLang="zh-CN"/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1066800" y="4191000"/>
            <a:ext cx="609600" cy="533400"/>
          </a:xfrm>
          <a:prstGeom prst="straightConnector1">
            <a:avLst/>
          </a:prstGeom>
          <a:ln w="50800"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rot="16200000" flipH="1">
            <a:off x="2514600" y="4953000"/>
            <a:ext cx="609600" cy="609600"/>
          </a:xfrm>
          <a:prstGeom prst="straightConnector1">
            <a:avLst/>
          </a:prstGeom>
          <a:ln w="50800"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Date Placeholder 4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8B9944-16E9-4449-9B7E-2189AF2CB9A4}" type="datetime4">
              <a:rPr lang="en-US" altLang="zh-CN" smtClean="0"/>
              <a:pPr>
                <a:defRPr/>
              </a:pPr>
              <a:t>April 15, 2011</a:t>
            </a:fld>
            <a:endParaRPr lang="en-US" altLang="zh-CN"/>
          </a:p>
        </p:txBody>
      </p:sp>
      <p:sp>
        <p:nvSpPr>
          <p:cNvPr id="43" name="TextBox 42"/>
          <p:cNvSpPr txBox="1"/>
          <p:nvPr/>
        </p:nvSpPr>
        <p:spPr>
          <a:xfrm>
            <a:off x="2362200" y="1900535"/>
            <a:ext cx="2599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Q: “France  capital” </a:t>
            </a:r>
            <a:endParaRPr lang="en-US" sz="2400" dirty="0"/>
          </a:p>
        </p:txBody>
      </p:sp>
      <p:sp>
        <p:nvSpPr>
          <p:cNvPr id="45" name="TextBox 44"/>
          <p:cNvSpPr txBox="1"/>
          <p:nvPr/>
        </p:nvSpPr>
        <p:spPr>
          <a:xfrm>
            <a:off x="1066800" y="2895600"/>
            <a:ext cx="6512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Q</a:t>
            </a:r>
            <a:r>
              <a:rPr lang="en-US" sz="3600" baseline="-25000" dirty="0" smtClean="0"/>
              <a:t>1</a:t>
            </a:r>
            <a:endParaRPr lang="en-US" sz="3600" baseline="-25000" dirty="0"/>
          </a:p>
        </p:txBody>
      </p:sp>
      <p:sp>
        <p:nvSpPr>
          <p:cNvPr id="51" name="TextBox 50"/>
          <p:cNvSpPr txBox="1"/>
          <p:nvPr/>
        </p:nvSpPr>
        <p:spPr>
          <a:xfrm>
            <a:off x="2091910" y="3581400"/>
            <a:ext cx="6512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Q</a:t>
            </a:r>
            <a:r>
              <a:rPr lang="en-US" sz="3600" baseline="-25000" dirty="0" smtClean="0"/>
              <a:t>2</a:t>
            </a:r>
            <a:endParaRPr lang="en-US" sz="3600" baseline="-25000" dirty="0"/>
          </a:p>
        </p:txBody>
      </p:sp>
      <p:sp>
        <p:nvSpPr>
          <p:cNvPr id="52" name="TextBox 51"/>
          <p:cNvSpPr txBox="1"/>
          <p:nvPr/>
        </p:nvSpPr>
        <p:spPr>
          <a:xfrm>
            <a:off x="2930110" y="4419600"/>
            <a:ext cx="6512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Q</a:t>
            </a:r>
            <a:r>
              <a:rPr lang="en-US" sz="3600" baseline="-25000" dirty="0" smtClean="0"/>
              <a:t>3</a:t>
            </a:r>
            <a:endParaRPr lang="en-US" sz="3600" baseline="-25000" dirty="0"/>
          </a:p>
        </p:txBody>
      </p:sp>
      <p:sp>
        <p:nvSpPr>
          <p:cNvPr id="53" name="TextBox 52"/>
          <p:cNvSpPr txBox="1"/>
          <p:nvPr/>
        </p:nvSpPr>
        <p:spPr>
          <a:xfrm>
            <a:off x="4225510" y="4267200"/>
            <a:ext cx="6512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Q</a:t>
            </a:r>
            <a:r>
              <a:rPr lang="en-US" sz="3600" baseline="-25000" dirty="0" smtClean="0"/>
              <a:t>4</a:t>
            </a:r>
            <a:endParaRPr lang="en-US" sz="3600" baseline="-25000" dirty="0"/>
          </a:p>
        </p:txBody>
      </p:sp>
      <p:sp>
        <p:nvSpPr>
          <p:cNvPr id="54" name="TextBox 53"/>
          <p:cNvSpPr txBox="1"/>
          <p:nvPr/>
        </p:nvSpPr>
        <p:spPr>
          <a:xfrm>
            <a:off x="5181600" y="3011269"/>
            <a:ext cx="6512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Q</a:t>
            </a:r>
            <a:r>
              <a:rPr lang="en-US" sz="3600" baseline="-25000" dirty="0" smtClean="0"/>
              <a:t>5</a:t>
            </a:r>
            <a:endParaRPr lang="en-US" sz="3600" baseline="-25000" dirty="0"/>
          </a:p>
        </p:txBody>
      </p:sp>
      <p:sp>
        <p:nvSpPr>
          <p:cNvPr id="55" name="Line 2"/>
          <p:cNvSpPr>
            <a:spLocks noChangeShapeType="1"/>
          </p:cNvSpPr>
          <p:nvPr/>
        </p:nvSpPr>
        <p:spPr bwMode="auto">
          <a:xfrm flipH="1">
            <a:off x="2743200" y="3352800"/>
            <a:ext cx="609600" cy="990600"/>
          </a:xfrm>
          <a:prstGeom prst="line">
            <a:avLst/>
          </a:prstGeom>
          <a:noFill/>
          <a:ln w="57150">
            <a:solidFill>
              <a:srgbClr val="660066"/>
            </a:solidFill>
            <a:round/>
            <a:headEnd/>
            <a:tailEnd type="triangle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6" name="Line 2"/>
          <p:cNvSpPr>
            <a:spLocks noChangeShapeType="1"/>
          </p:cNvSpPr>
          <p:nvPr/>
        </p:nvSpPr>
        <p:spPr bwMode="auto">
          <a:xfrm flipH="1">
            <a:off x="3733800" y="3352800"/>
            <a:ext cx="0" cy="1524000"/>
          </a:xfrm>
          <a:prstGeom prst="line">
            <a:avLst/>
          </a:prstGeom>
          <a:noFill/>
          <a:ln w="57150">
            <a:solidFill>
              <a:srgbClr val="660066"/>
            </a:solidFill>
            <a:round/>
            <a:headEnd/>
            <a:tailEnd type="triangle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7" name="Line 2"/>
          <p:cNvSpPr>
            <a:spLocks noChangeShapeType="1"/>
          </p:cNvSpPr>
          <p:nvPr/>
        </p:nvSpPr>
        <p:spPr bwMode="auto">
          <a:xfrm>
            <a:off x="4038600" y="3352800"/>
            <a:ext cx="990600" cy="1219200"/>
          </a:xfrm>
          <a:prstGeom prst="line">
            <a:avLst/>
          </a:prstGeom>
          <a:noFill/>
          <a:ln w="57150">
            <a:solidFill>
              <a:srgbClr val="660066"/>
            </a:solidFill>
            <a:round/>
            <a:headEnd/>
            <a:tailEnd type="triangle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8" name="Line 2"/>
          <p:cNvSpPr>
            <a:spLocks noChangeShapeType="1"/>
          </p:cNvSpPr>
          <p:nvPr/>
        </p:nvSpPr>
        <p:spPr bwMode="auto">
          <a:xfrm>
            <a:off x="4267200" y="3200400"/>
            <a:ext cx="1295400" cy="762000"/>
          </a:xfrm>
          <a:prstGeom prst="line">
            <a:avLst/>
          </a:prstGeom>
          <a:noFill/>
          <a:ln w="57150">
            <a:solidFill>
              <a:srgbClr val="660066"/>
            </a:solidFill>
            <a:round/>
            <a:headEnd/>
            <a:tailEnd type="triangle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9" name="TextBox 58"/>
          <p:cNvSpPr txBox="1"/>
          <p:nvPr/>
        </p:nvSpPr>
        <p:spPr>
          <a:xfrm>
            <a:off x="2287816" y="2630269"/>
            <a:ext cx="6077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A</a:t>
            </a:r>
            <a:r>
              <a:rPr lang="en-US" sz="3600" baseline="-25000" dirty="0" smtClean="0">
                <a:solidFill>
                  <a:srgbClr val="FF0000"/>
                </a:solidFill>
              </a:rPr>
              <a:t>1</a:t>
            </a:r>
            <a:endParaRPr lang="en-US" sz="3600" baseline="-25000" dirty="0">
              <a:solidFill>
                <a:srgbClr val="FF000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124200" y="3316069"/>
            <a:ext cx="6077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A</a:t>
            </a:r>
            <a:r>
              <a:rPr lang="en-US" sz="3600" baseline="-25000" dirty="0" smtClean="0">
                <a:solidFill>
                  <a:srgbClr val="FF0000"/>
                </a:solidFill>
              </a:rPr>
              <a:t>2</a:t>
            </a:r>
            <a:endParaRPr lang="en-US" sz="3600" baseline="-25000" dirty="0">
              <a:solidFill>
                <a:srgbClr val="FF000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735616" y="3276600"/>
            <a:ext cx="6077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A</a:t>
            </a:r>
            <a:r>
              <a:rPr lang="en-US" sz="3600" baseline="-25000" dirty="0" smtClean="0">
                <a:solidFill>
                  <a:srgbClr val="FF0000"/>
                </a:solidFill>
              </a:rPr>
              <a:t>3</a:t>
            </a:r>
            <a:endParaRPr lang="en-US" sz="3600" baseline="-25000" dirty="0">
              <a:solidFill>
                <a:srgbClr val="FF000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269016" y="3200400"/>
            <a:ext cx="6078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A</a:t>
            </a:r>
            <a:r>
              <a:rPr lang="en-US" sz="3600" baseline="-25000" dirty="0" smtClean="0">
                <a:solidFill>
                  <a:srgbClr val="FF0000"/>
                </a:solidFill>
              </a:rPr>
              <a:t>4</a:t>
            </a:r>
            <a:endParaRPr lang="en-US" sz="3600" baseline="-25000" dirty="0">
              <a:solidFill>
                <a:srgbClr val="FF000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497616" y="2743200"/>
            <a:ext cx="6077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A</a:t>
            </a:r>
            <a:r>
              <a:rPr lang="en-US" sz="3600" baseline="-25000" dirty="0" smtClean="0">
                <a:solidFill>
                  <a:srgbClr val="FF0000"/>
                </a:solidFill>
              </a:rPr>
              <a:t>5</a:t>
            </a:r>
            <a:endParaRPr lang="en-US" sz="3600" baseline="-25000" dirty="0">
              <a:solidFill>
                <a:srgbClr val="FF0000"/>
              </a:solidFill>
            </a:endParaRPr>
          </a:p>
        </p:txBody>
      </p:sp>
      <p:sp>
        <p:nvSpPr>
          <p:cNvPr id="64" name="Line 2"/>
          <p:cNvSpPr>
            <a:spLocks noChangeShapeType="1"/>
          </p:cNvSpPr>
          <p:nvPr/>
        </p:nvSpPr>
        <p:spPr bwMode="auto">
          <a:xfrm flipH="1" flipV="1">
            <a:off x="3810000" y="1447800"/>
            <a:ext cx="0" cy="838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5" name="TextBox 64"/>
          <p:cNvSpPr txBox="1"/>
          <p:nvPr/>
        </p:nvSpPr>
        <p:spPr>
          <a:xfrm>
            <a:off x="3886200" y="997803"/>
            <a:ext cx="17981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A = </a:t>
            </a:r>
            <a:r>
              <a:rPr lang="en-US" sz="4800" dirty="0" err="1" smtClean="0">
                <a:solidFill>
                  <a:srgbClr val="FF0000"/>
                </a:solidFill>
              </a:rPr>
              <a:t>U</a:t>
            </a:r>
            <a:r>
              <a:rPr lang="en-US" sz="3600" baseline="-25000" dirty="0" err="1" smtClean="0">
                <a:solidFill>
                  <a:srgbClr val="FF0000"/>
                </a:solidFill>
              </a:rPr>
              <a:t>i</a:t>
            </a:r>
            <a:r>
              <a:rPr lang="en-US" sz="3600" dirty="0" smtClean="0">
                <a:solidFill>
                  <a:srgbClr val="FF0000"/>
                </a:solidFill>
              </a:rPr>
              <a:t> A</a:t>
            </a:r>
            <a:r>
              <a:rPr lang="en-US" sz="3600" baseline="-25000" dirty="0" smtClean="0">
                <a:solidFill>
                  <a:srgbClr val="FF0000"/>
                </a:solidFill>
              </a:rPr>
              <a:t>i</a:t>
            </a:r>
            <a:endParaRPr lang="en-US" sz="3600" baseline="-25000" dirty="0">
              <a:solidFill>
                <a:srgbClr val="FF0000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324600" y="1905000"/>
            <a:ext cx="23622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r>
              <a:rPr lang="en-US" baseline="-25000" dirty="0" smtClean="0"/>
              <a:t>i</a:t>
            </a:r>
            <a:r>
              <a:rPr lang="en-US" dirty="0" smtClean="0"/>
              <a:t>’s may have conflicts:</a:t>
            </a:r>
          </a:p>
          <a:p>
            <a:pPr algn="ctr"/>
            <a:r>
              <a:rPr lang="en-US" dirty="0" smtClean="0"/>
              <a:t>D1,D2,D3: </a:t>
            </a:r>
            <a:r>
              <a:rPr lang="en-US" dirty="0" smtClean="0">
                <a:solidFill>
                  <a:schemeClr val="accent6"/>
                </a:solidFill>
              </a:rPr>
              <a:t>Paris</a:t>
            </a:r>
          </a:p>
          <a:p>
            <a:pPr algn="ctr"/>
            <a:r>
              <a:rPr lang="en-US" dirty="0" smtClean="0"/>
              <a:t>D4,D5: </a:t>
            </a:r>
            <a:r>
              <a:rPr lang="en-US" dirty="0" err="1" smtClean="0">
                <a:solidFill>
                  <a:srgbClr val="F79646"/>
                </a:solidFill>
              </a:rPr>
              <a:t>Inria</a:t>
            </a:r>
            <a:r>
              <a:rPr lang="en-US" dirty="0" smtClean="0">
                <a:solidFill>
                  <a:srgbClr val="F79646"/>
                </a:solidFill>
              </a:rPr>
              <a:t> </a:t>
            </a:r>
            <a:endParaRPr lang="en-US" dirty="0">
              <a:solidFill>
                <a:srgbClr val="F79646"/>
              </a:solidFill>
            </a:endParaRPr>
          </a:p>
        </p:txBody>
      </p:sp>
      <p:pic>
        <p:nvPicPr>
          <p:cNvPr id="68" name="Picture 67" descr="Picture 1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55220" y="304800"/>
            <a:ext cx="8407780" cy="19812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9" name="Oval 68"/>
          <p:cNvSpPr/>
          <p:nvPr/>
        </p:nvSpPr>
        <p:spPr>
          <a:xfrm>
            <a:off x="2057400" y="1219200"/>
            <a:ext cx="1143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3200400" y="1371600"/>
            <a:ext cx="1143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1" name="Rectangular Callout 70"/>
          <p:cNvSpPr/>
          <p:nvPr/>
        </p:nvSpPr>
        <p:spPr>
          <a:xfrm>
            <a:off x="4800600" y="228600"/>
            <a:ext cx="3810000" cy="1219200"/>
          </a:xfrm>
          <a:prstGeom prst="wedgeRectCallout">
            <a:avLst>
              <a:gd name="adj1" fmla="val -90117"/>
              <a:gd name="adj2" fmla="val 42413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Best guess, based on 7 websites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6324600" y="2895600"/>
            <a:ext cx="2362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Count number of sources</a:t>
            </a:r>
            <a:endParaRPr lang="en-US" dirty="0"/>
          </a:p>
        </p:txBody>
      </p:sp>
      <p:sp>
        <p:nvSpPr>
          <p:cNvPr id="73" name="Rectangle 72"/>
          <p:cNvSpPr/>
          <p:nvPr/>
        </p:nvSpPr>
        <p:spPr>
          <a:xfrm>
            <a:off x="6324600" y="3657600"/>
            <a:ext cx="2362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Assuming independence in counting! Sources can copy from each other</a:t>
            </a:r>
            <a:endParaRPr lang="en-US" dirty="0"/>
          </a:p>
        </p:txBody>
      </p:sp>
      <p:sp>
        <p:nvSpPr>
          <p:cNvPr id="74" name="Rectangle 73"/>
          <p:cNvSpPr/>
          <p:nvPr/>
        </p:nvSpPr>
        <p:spPr>
          <a:xfrm>
            <a:off x="6324600" y="4953000"/>
            <a:ext cx="23622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Consider number of independent sources for each answer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1" animBg="1"/>
      <p:bldP spid="43" grpId="0"/>
      <p:bldP spid="45" grpId="0"/>
      <p:bldP spid="51" grpId="0"/>
      <p:bldP spid="52" grpId="0"/>
      <p:bldP spid="53" grpId="0"/>
      <p:bldP spid="54" grpId="0"/>
      <p:bldP spid="55" grpId="0" animBg="1"/>
      <p:bldP spid="56" grpId="0" animBg="1"/>
      <p:bldP spid="57" grpId="0" animBg="1"/>
      <p:bldP spid="58" grpId="0" animBg="1"/>
      <p:bldP spid="59" grpId="0"/>
      <p:bldP spid="60" grpId="0"/>
      <p:bldP spid="61" grpId="0"/>
      <p:bldP spid="62" grpId="0"/>
      <p:bldP spid="63" grpId="0"/>
      <p:bldP spid="64" grpId="0" animBg="1"/>
      <p:bldP spid="65" grpId="0"/>
      <p:bldP spid="66" grpId="0" animBg="1"/>
      <p:bldP spid="69" grpId="0" animBg="1"/>
      <p:bldP spid="69" grpId="1" animBg="1"/>
      <p:bldP spid="70" grpId="0" animBg="1"/>
      <p:bldP spid="70" grpId="1" animBg="1"/>
      <p:bldP spid="71" grpId="0" animBg="1"/>
      <p:bldP spid="71" grpId="1" animBg="1"/>
      <p:bldP spid="72" grpId="0" animBg="1"/>
      <p:bldP spid="73" grpId="0" animBg="1"/>
      <p:bldP spid="7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F2AF2-C237-FB43-844A-915050980CF0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Maximum Coverage Problem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5883" y="2514600"/>
            <a:ext cx="3508917" cy="2438400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4495800" y="1676400"/>
            <a:ext cx="4419600" cy="1600200"/>
          </a:xfrm>
          <a:prstGeom prst="rect">
            <a:avLst/>
          </a:prstGeom>
          <a:solidFill>
            <a:srgbClr val="E4EED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Max. Coverage Problem:</a:t>
            </a:r>
            <a:r>
              <a:rPr lang="en-US" sz="2400" i="1" dirty="0" smtClean="0"/>
              <a:t> Given max. cost bound, what sources to query to: (1) get max. </a:t>
            </a:r>
            <a:r>
              <a:rPr lang="en-US" sz="2400" i="1" dirty="0" err="1" smtClean="0"/>
              <a:t>tuples</a:t>
            </a:r>
            <a:r>
              <a:rPr lang="en-US" sz="2400" i="1" dirty="0" smtClean="0"/>
              <a:t>, (2) be within cost bound?</a:t>
            </a:r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4495800" y="3429000"/>
            <a:ext cx="4419600" cy="2819400"/>
          </a:xfrm>
          <a:prstGeom prst="rect">
            <a:avLst/>
          </a:prstGeom>
          <a:solidFill>
            <a:srgbClr val="E4EED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Cost Bound = 1 (num-sources model): </a:t>
            </a:r>
          </a:p>
          <a:p>
            <a:r>
              <a:rPr lang="en-US" sz="2400" dirty="0" smtClean="0"/>
              <a:t>Query S</a:t>
            </a:r>
            <a:r>
              <a:rPr lang="en-US" sz="2400" baseline="-25000" dirty="0" smtClean="0"/>
              <a:t>6</a:t>
            </a:r>
            <a:r>
              <a:rPr lang="en-US" sz="2400" dirty="0" smtClean="0"/>
              <a:t>: Get 255 </a:t>
            </a:r>
            <a:r>
              <a:rPr lang="en-US" sz="2400" dirty="0" err="1" smtClean="0"/>
              <a:t>tuples</a:t>
            </a:r>
            <a:r>
              <a:rPr lang="en-US" sz="2400" dirty="0" smtClean="0"/>
              <a:t>:</a:t>
            </a:r>
          </a:p>
          <a:p>
            <a:pPr lvl="1">
              <a:buFontTx/>
              <a:buChar char="-"/>
            </a:pPr>
            <a:r>
              <a:rPr lang="en-US" sz="2400" dirty="0" smtClean="0"/>
              <a:t>80 from S</a:t>
            </a:r>
            <a:r>
              <a:rPr lang="en-US" sz="2400" baseline="-25000" dirty="0" smtClean="0"/>
              <a:t>2</a:t>
            </a:r>
          </a:p>
          <a:p>
            <a:pPr lvl="1">
              <a:buFontTx/>
              <a:buChar char="-"/>
            </a:pPr>
            <a:r>
              <a:rPr lang="en-US" sz="2400" dirty="0" smtClean="0"/>
              <a:t>50 each from S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 and S</a:t>
            </a:r>
            <a:r>
              <a:rPr lang="en-US" sz="2400" baseline="-25000" dirty="0" smtClean="0"/>
              <a:t>4</a:t>
            </a:r>
          </a:p>
          <a:p>
            <a:pPr lvl="1">
              <a:buFontTx/>
              <a:buChar char="-"/>
            </a:pPr>
            <a:r>
              <a:rPr lang="en-US" sz="2400" dirty="0" smtClean="0"/>
              <a:t>75 from S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 (through S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 and S</a:t>
            </a:r>
            <a:r>
              <a:rPr lang="en-US" sz="2400" baseline="-25000" dirty="0" smtClean="0"/>
              <a:t>4</a:t>
            </a:r>
            <a:r>
              <a:rPr lang="en-US" sz="2400" dirty="0" smtClean="0"/>
              <a:t>: because of independence of copying)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2362200" y="4343400"/>
            <a:ext cx="762000" cy="609600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  <p:bldP spid="14" grpId="0" build="p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 Ordering Problem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5883" y="1371600"/>
            <a:ext cx="3508917" cy="2438400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4267200" y="1219200"/>
            <a:ext cx="4648200" cy="1905000"/>
          </a:xfrm>
          <a:prstGeom prst="rect">
            <a:avLst/>
          </a:prstGeom>
          <a:solidFill>
            <a:srgbClr val="E4EED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Source Ordering Problem:</a:t>
            </a:r>
            <a:r>
              <a:rPr lang="en-US" sz="2400" i="1" dirty="0" smtClean="0"/>
              <a:t> What order to query sources to: obtain </a:t>
            </a:r>
            <a:r>
              <a:rPr lang="en-US" sz="2400" i="1" dirty="0" err="1" smtClean="0"/>
              <a:t>tuples</a:t>
            </a:r>
            <a:r>
              <a:rPr lang="en-US" sz="2400" i="1" dirty="0" smtClean="0"/>
              <a:t> ``as-fast-as-possible’’. (Intuitively, max-area-under-curve plotting cost versus </a:t>
            </a:r>
            <a:r>
              <a:rPr lang="en-US" sz="2400" i="1" dirty="0" err="1" smtClean="0"/>
              <a:t>tuples</a:t>
            </a:r>
            <a:r>
              <a:rPr lang="en-US" sz="2400" i="1" dirty="0" smtClean="0"/>
              <a:t> retrieved)</a:t>
            </a:r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4267200" y="3200400"/>
            <a:ext cx="4648200" cy="2971800"/>
          </a:xfrm>
          <a:prstGeom prst="rect">
            <a:avLst/>
          </a:prstGeom>
          <a:solidFill>
            <a:srgbClr val="E4EED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Example: </a:t>
            </a:r>
          </a:p>
          <a:p>
            <a:r>
              <a:rPr lang="en-US" sz="2400" dirty="0" smtClean="0"/>
              <a:t>Query S</a:t>
            </a:r>
            <a:r>
              <a:rPr lang="en-US" sz="2400" baseline="-25000" dirty="0" smtClean="0"/>
              <a:t>6 </a:t>
            </a:r>
            <a:r>
              <a:rPr lang="en-US" sz="2400" dirty="0" smtClean="0"/>
              <a:t>-&gt; S</a:t>
            </a:r>
            <a:r>
              <a:rPr lang="en-US" sz="2400" baseline="-25000" dirty="0" smtClean="0"/>
              <a:t>5</a:t>
            </a:r>
            <a:r>
              <a:rPr lang="en-US" sz="2400" dirty="0" smtClean="0"/>
              <a:t> -&gt; other sources</a:t>
            </a:r>
          </a:p>
          <a:p>
            <a:r>
              <a:rPr lang="en-US" sz="2200" dirty="0" smtClean="0"/>
              <a:t>	- S</a:t>
            </a:r>
            <a:r>
              <a:rPr lang="en-US" sz="2200" baseline="-25000" dirty="0" smtClean="0"/>
              <a:t>6</a:t>
            </a:r>
            <a:r>
              <a:rPr lang="en-US" sz="2200" dirty="0" smtClean="0"/>
              <a:t> gives 255 </a:t>
            </a:r>
            <a:r>
              <a:rPr lang="en-US" sz="2200" dirty="0" err="1" smtClean="0"/>
              <a:t>tuples</a:t>
            </a:r>
            <a:endParaRPr lang="en-US" sz="2200" dirty="0" smtClean="0"/>
          </a:p>
          <a:p>
            <a:r>
              <a:rPr lang="en-US" sz="2200" dirty="0" smtClean="0"/>
              <a:t>	- S</a:t>
            </a:r>
            <a:r>
              <a:rPr lang="en-US" sz="2200" baseline="-25000" dirty="0" smtClean="0"/>
              <a:t>5</a:t>
            </a:r>
            <a:r>
              <a:rPr lang="en-US" sz="2200" dirty="0" smtClean="0"/>
              <a:t> gives remaining 45 </a:t>
            </a:r>
            <a:r>
              <a:rPr lang="en-US" sz="2200" dirty="0" err="1" smtClean="0"/>
              <a:t>tuples</a:t>
            </a:r>
            <a:endParaRPr lang="en-US" sz="2200" dirty="0" smtClean="0"/>
          </a:p>
          <a:p>
            <a:r>
              <a:rPr lang="en-US" sz="2400" dirty="0" smtClean="0"/>
              <a:t>Query S</a:t>
            </a:r>
            <a:r>
              <a:rPr lang="en-US" sz="2400" baseline="-25000" dirty="0" smtClean="0"/>
              <a:t>1 </a:t>
            </a:r>
            <a:r>
              <a:rPr lang="en-US" sz="2400" dirty="0" smtClean="0"/>
              <a:t>-&gt; S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-&gt; S</a:t>
            </a:r>
            <a:r>
              <a:rPr lang="en-US" sz="2400" baseline="-25000" dirty="0" smtClean="0"/>
              <a:t>3 </a:t>
            </a:r>
            <a:r>
              <a:rPr lang="en-US" sz="2400" dirty="0" smtClean="0"/>
              <a:t>-&gt; S</a:t>
            </a:r>
            <a:r>
              <a:rPr lang="en-US" sz="2400" baseline="-25000" dirty="0" smtClean="0"/>
              <a:t>4</a:t>
            </a:r>
            <a:r>
              <a:rPr lang="en-US" sz="2400" dirty="0" smtClean="0"/>
              <a:t> -&gt; S</a:t>
            </a:r>
            <a:r>
              <a:rPr lang="en-US" sz="2400" baseline="-25000" dirty="0" smtClean="0"/>
              <a:t>5 </a:t>
            </a:r>
            <a:r>
              <a:rPr lang="en-US" sz="2400" dirty="0" smtClean="0"/>
              <a:t>-&gt; S</a:t>
            </a:r>
            <a:r>
              <a:rPr lang="en-US" sz="2400" baseline="-25000" dirty="0" smtClean="0"/>
              <a:t>6</a:t>
            </a:r>
            <a:endParaRPr lang="en-US" sz="2400" dirty="0" smtClean="0"/>
          </a:p>
          <a:p>
            <a:r>
              <a:rPr lang="en-US" sz="2200" dirty="0" smtClean="0"/>
              <a:t>	- S</a:t>
            </a:r>
            <a:r>
              <a:rPr lang="en-US" sz="2200" baseline="-25000" dirty="0" smtClean="0"/>
              <a:t>1</a:t>
            </a:r>
            <a:r>
              <a:rPr lang="en-US" sz="2200" dirty="0" smtClean="0"/>
              <a:t> gives 100 </a:t>
            </a:r>
            <a:r>
              <a:rPr lang="en-US" sz="2200" dirty="0" err="1" smtClean="0"/>
              <a:t>tuples</a:t>
            </a:r>
            <a:endParaRPr lang="en-US" sz="2200" dirty="0" smtClean="0"/>
          </a:p>
          <a:p>
            <a:r>
              <a:rPr lang="en-US" sz="2200" dirty="0" smtClean="0"/>
              <a:t>	- S</a:t>
            </a:r>
            <a:r>
              <a:rPr lang="en-US" sz="2200" baseline="-25000" dirty="0" smtClean="0"/>
              <a:t>2</a:t>
            </a:r>
            <a:r>
              <a:rPr lang="en-US" sz="2200" dirty="0" smtClean="0"/>
              <a:t> gives 100 </a:t>
            </a:r>
            <a:r>
              <a:rPr lang="en-US" sz="2200" dirty="0" err="1" smtClean="0"/>
              <a:t>tuples</a:t>
            </a:r>
            <a:endParaRPr lang="en-US" sz="2200" dirty="0" smtClean="0"/>
          </a:p>
          <a:p>
            <a:r>
              <a:rPr lang="en-US" sz="2200" dirty="0" smtClean="0"/>
              <a:t>	- S</a:t>
            </a:r>
            <a:r>
              <a:rPr lang="en-US" sz="2200" baseline="-25000" dirty="0" smtClean="0"/>
              <a:t>3</a:t>
            </a:r>
            <a:r>
              <a:rPr lang="en-US" sz="2200" dirty="0" smtClean="0"/>
              <a:t> gives 50 </a:t>
            </a:r>
            <a:r>
              <a:rPr lang="en-US" sz="2200" dirty="0" err="1" smtClean="0"/>
              <a:t>tuples</a:t>
            </a:r>
            <a:endParaRPr lang="en-US" sz="2200" dirty="0" smtClean="0"/>
          </a:p>
          <a:p>
            <a:r>
              <a:rPr lang="en-US" sz="2200" dirty="0" smtClean="0"/>
              <a:t>	- S</a:t>
            </a:r>
            <a:r>
              <a:rPr lang="en-US" sz="2200" baseline="-25000" dirty="0" smtClean="0"/>
              <a:t>4</a:t>
            </a:r>
            <a:r>
              <a:rPr lang="en-US" sz="2200" dirty="0" smtClean="0"/>
              <a:t> gives 50 </a:t>
            </a:r>
            <a:r>
              <a:rPr lang="en-US" sz="2200" dirty="0" err="1" smtClean="0"/>
              <a:t>tuples</a:t>
            </a:r>
            <a:endParaRPr lang="en-US" sz="2200" dirty="0" smtClean="0"/>
          </a:p>
        </p:txBody>
      </p:sp>
      <p:grpSp>
        <p:nvGrpSpPr>
          <p:cNvPr id="68" name="Group 67"/>
          <p:cNvGrpSpPr/>
          <p:nvPr/>
        </p:nvGrpSpPr>
        <p:grpSpPr>
          <a:xfrm>
            <a:off x="316468" y="3581400"/>
            <a:ext cx="4024563" cy="2971800"/>
            <a:chOff x="316468" y="3581400"/>
            <a:chExt cx="4024563" cy="2971800"/>
          </a:xfrm>
        </p:grpSpPr>
        <p:cxnSp>
          <p:nvCxnSpPr>
            <p:cNvPr id="10" name="Straight Connector 9"/>
            <p:cNvCxnSpPr/>
            <p:nvPr/>
          </p:nvCxnSpPr>
          <p:spPr>
            <a:xfrm rot="5400000" flipH="1" flipV="1">
              <a:off x="-686594" y="4952206"/>
              <a:ext cx="2743200" cy="1588"/>
            </a:xfrm>
            <a:prstGeom prst="line">
              <a:avLst/>
            </a:prstGeom>
            <a:ln>
              <a:solidFill>
                <a:schemeClr val="tx1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33400" y="6172200"/>
              <a:ext cx="3505200" cy="1588"/>
            </a:xfrm>
            <a:prstGeom prst="line">
              <a:avLst/>
            </a:prstGeom>
            <a:ln>
              <a:solidFill>
                <a:schemeClr val="tx1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2667000" y="6183868"/>
              <a:ext cx="16740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Source ordering</a:t>
              </a:r>
              <a:endParaRPr lang="en-US" dirty="0"/>
            </a:p>
          </p:txBody>
        </p:sp>
        <p:sp>
          <p:nvSpPr>
            <p:cNvPr id="20" name="TextBox 19"/>
            <p:cNvSpPr txBox="1"/>
            <p:nvPr/>
          </p:nvSpPr>
          <p:spPr>
            <a:xfrm rot="16200000">
              <a:off x="-162757" y="4289225"/>
              <a:ext cx="13277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Num. </a:t>
              </a:r>
              <a:r>
                <a:rPr lang="en-US" dirty="0" err="1" smtClean="0"/>
                <a:t>tuples</a:t>
              </a:r>
              <a:endParaRPr lang="en-US" dirty="0"/>
            </a:p>
          </p:txBody>
        </p:sp>
        <p:cxnSp>
          <p:nvCxnSpPr>
            <p:cNvPr id="28" name="Straight Connector 27"/>
            <p:cNvCxnSpPr/>
            <p:nvPr/>
          </p:nvCxnSpPr>
          <p:spPr>
            <a:xfrm rot="5400000" flipH="1" flipV="1">
              <a:off x="38100" y="4914900"/>
              <a:ext cx="1905000" cy="609600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0800000" flipV="1">
              <a:off x="1295400" y="3962400"/>
              <a:ext cx="457200" cy="304800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1752600" y="3962400"/>
              <a:ext cx="1752600" cy="1588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914400" y="3962400"/>
              <a:ext cx="4077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4"/>
                  </a:solidFill>
                </a:rPr>
                <a:t>S6</a:t>
              </a:r>
              <a:endParaRPr lang="en-US" dirty="0">
                <a:solidFill>
                  <a:schemeClr val="accent4"/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295400" y="3669268"/>
              <a:ext cx="4077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4"/>
                  </a:solidFill>
                </a:rPr>
                <a:t>S5</a:t>
              </a:r>
              <a:endParaRPr lang="en-US" dirty="0">
                <a:solidFill>
                  <a:schemeClr val="accent4"/>
                </a:solidFill>
              </a:endParaRPr>
            </a:p>
          </p:txBody>
        </p:sp>
        <p:cxnSp>
          <p:nvCxnSpPr>
            <p:cNvPr id="38" name="Straight Connector 37"/>
            <p:cNvCxnSpPr/>
            <p:nvPr/>
          </p:nvCxnSpPr>
          <p:spPr>
            <a:xfrm rot="5400000" flipH="1" flipV="1">
              <a:off x="590549" y="5505451"/>
              <a:ext cx="762002" cy="57150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V="1">
              <a:off x="2286000" y="3962400"/>
              <a:ext cx="609600" cy="38100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flipV="1">
              <a:off x="1828800" y="4343400"/>
              <a:ext cx="457200" cy="30480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Oval 48"/>
            <p:cNvSpPr/>
            <p:nvPr/>
          </p:nvSpPr>
          <p:spPr>
            <a:xfrm>
              <a:off x="1219200" y="5334000"/>
              <a:ext cx="76200" cy="76200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6" name="Straight Connector 55"/>
            <p:cNvCxnSpPr/>
            <p:nvPr/>
          </p:nvCxnSpPr>
          <p:spPr>
            <a:xfrm rot="5400000" flipH="1" flipV="1">
              <a:off x="1162049" y="4743451"/>
              <a:ext cx="762002" cy="57150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Oval 58"/>
            <p:cNvSpPr/>
            <p:nvPr/>
          </p:nvSpPr>
          <p:spPr>
            <a:xfrm>
              <a:off x="1828800" y="4572000"/>
              <a:ext cx="76200" cy="76200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/>
            <p:cNvSpPr/>
            <p:nvPr/>
          </p:nvSpPr>
          <p:spPr>
            <a:xfrm>
              <a:off x="2362200" y="4191000"/>
              <a:ext cx="76200" cy="76200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/>
            <p:cNvSpPr/>
            <p:nvPr/>
          </p:nvSpPr>
          <p:spPr>
            <a:xfrm>
              <a:off x="1219200" y="4267200"/>
              <a:ext cx="76200" cy="762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/>
            <p:cNvSpPr/>
            <p:nvPr/>
          </p:nvSpPr>
          <p:spPr>
            <a:xfrm>
              <a:off x="1676400" y="3886200"/>
              <a:ext cx="76200" cy="762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1219200" y="5257800"/>
              <a:ext cx="4077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6"/>
                  </a:solidFill>
                </a:rPr>
                <a:t>S1</a:t>
              </a:r>
              <a:endParaRPr lang="en-US" dirty="0">
                <a:solidFill>
                  <a:schemeClr val="accent6"/>
                </a:solidFill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1752600" y="4572000"/>
              <a:ext cx="4077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6"/>
                  </a:solidFill>
                </a:rPr>
                <a:t>S2</a:t>
              </a:r>
              <a:endParaRPr lang="en-US" dirty="0">
                <a:solidFill>
                  <a:schemeClr val="accent6"/>
                </a:solidFill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2286000" y="4191000"/>
              <a:ext cx="4077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6"/>
                  </a:solidFill>
                </a:rPr>
                <a:t>S3</a:t>
              </a:r>
              <a:endParaRPr lang="en-US" dirty="0">
                <a:solidFill>
                  <a:schemeClr val="accent6"/>
                </a:solidFill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2743200" y="3886200"/>
              <a:ext cx="4077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6"/>
                  </a:solidFill>
                </a:rPr>
                <a:t>S4</a:t>
              </a:r>
              <a:endParaRPr lang="en-US" dirty="0">
                <a:solidFill>
                  <a:schemeClr val="accent6"/>
                </a:solidFill>
              </a:endParaRPr>
            </a:p>
          </p:txBody>
        </p:sp>
        <p:sp>
          <p:nvSpPr>
            <p:cNvPr id="67" name="Oval 66"/>
            <p:cNvSpPr/>
            <p:nvPr/>
          </p:nvSpPr>
          <p:spPr>
            <a:xfrm>
              <a:off x="2895600" y="3886200"/>
              <a:ext cx="76200" cy="76200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  <p:bldP spid="14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58DD-73B1-8346-BC67-984959124FFE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en-US" dirty="0" smtClean="0"/>
              <a:t>Formal Problem Definitions</a:t>
            </a: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1219200"/>
            <a:ext cx="8458200" cy="914400"/>
          </a:xfrm>
          <a:prstGeom prst="rect">
            <a:avLst/>
          </a:prstGeom>
          <a:solidFill>
            <a:srgbClr val="E4EED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Coverage Problem:</a:t>
            </a:r>
            <a:r>
              <a:rPr lang="en-US" sz="2200" b="1" dirty="0" smtClean="0">
                <a:solidFill>
                  <a:schemeClr val="accent2"/>
                </a:solidFill>
              </a:rPr>
              <a:t> </a:t>
            </a:r>
            <a:r>
              <a:rPr lang="en-US" sz="2400" i="1" dirty="0" smtClean="0"/>
              <a:t>Given sources </a:t>
            </a:r>
            <a:r>
              <a:rPr lang="en-US" sz="2400" b="1" i="1" dirty="0" smtClean="0"/>
              <a:t>S</a:t>
            </a:r>
            <a:r>
              <a:rPr lang="en-US" sz="2400" i="1" dirty="0" smtClean="0"/>
              <a:t> = {S1,…,</a:t>
            </a:r>
            <a:r>
              <a:rPr lang="en-US" sz="2400" i="1" dirty="0" err="1" smtClean="0"/>
              <a:t>Sn</a:t>
            </a:r>
            <a:r>
              <a:rPr lang="en-US" sz="2400" i="1" dirty="0" smtClean="0"/>
              <a:t>}, subset </a:t>
            </a:r>
            <a:r>
              <a:rPr lang="en-US" sz="2400" b="1" i="1" dirty="0" smtClean="0"/>
              <a:t>T</a:t>
            </a:r>
            <a:r>
              <a:rPr lang="en-US" sz="2400" i="1" dirty="0" smtClean="0"/>
              <a:t>, dependency graph G(S), compute expected value of |Q(</a:t>
            </a:r>
            <a:r>
              <a:rPr lang="en-US" sz="2400" b="1" i="1" dirty="0" smtClean="0"/>
              <a:t>T</a:t>
            </a:r>
            <a:r>
              <a:rPr lang="en-US" sz="2400" i="1" dirty="0" smtClean="0"/>
              <a:t>)|/|Q(</a:t>
            </a:r>
            <a:r>
              <a:rPr lang="en-US" sz="2400" b="1" i="1" dirty="0" smtClean="0"/>
              <a:t>S</a:t>
            </a:r>
            <a:r>
              <a:rPr lang="en-US" sz="2400" i="1" dirty="0" smtClean="0"/>
              <a:t>)|</a:t>
            </a:r>
            <a:endParaRPr lang="en-US" sz="2400" dirty="0" smtClean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2286000"/>
            <a:ext cx="8458200" cy="1676400"/>
          </a:xfrm>
          <a:prstGeom prst="rect">
            <a:avLst/>
          </a:prstGeom>
          <a:solidFill>
            <a:srgbClr val="E4EED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Cost Minimization Problem:</a:t>
            </a:r>
            <a:r>
              <a:rPr lang="en-US" sz="2200" b="1" dirty="0" smtClean="0">
                <a:solidFill>
                  <a:schemeClr val="accent2"/>
                </a:solidFill>
              </a:rPr>
              <a:t> </a:t>
            </a:r>
            <a:r>
              <a:rPr lang="en-US" sz="2400" i="1" dirty="0" smtClean="0"/>
              <a:t>Given </a:t>
            </a:r>
            <a:r>
              <a:rPr lang="en-US" sz="2400" b="1" i="1" dirty="0" smtClean="0"/>
              <a:t>S</a:t>
            </a:r>
            <a:r>
              <a:rPr lang="en-US" sz="2400" i="1" dirty="0" smtClean="0"/>
              <a:t> = {S1,…,</a:t>
            </a:r>
            <a:r>
              <a:rPr lang="en-US" sz="2400" i="1" dirty="0" err="1" smtClean="0"/>
              <a:t>Sn</a:t>
            </a:r>
            <a:r>
              <a:rPr lang="en-US" sz="2400" i="1" dirty="0" smtClean="0"/>
              <a:t>}, dependency graph G(S), cost model </a:t>
            </a:r>
            <a:r>
              <a:rPr lang="en-US" sz="2400" b="1" i="1" dirty="0" err="1" smtClean="0"/>
              <a:t>c</a:t>
            </a:r>
            <a:r>
              <a:rPr lang="en-US" sz="2400" i="1" dirty="0" smtClean="0"/>
              <a:t>, find a subset </a:t>
            </a:r>
            <a:r>
              <a:rPr lang="en-US" sz="2400" b="1" i="1" dirty="0" smtClean="0"/>
              <a:t>T</a:t>
            </a:r>
            <a:r>
              <a:rPr lang="en-US" sz="2400" i="1" dirty="0" smtClean="0"/>
              <a:t> of </a:t>
            </a:r>
            <a:r>
              <a:rPr lang="en-US" sz="2400" b="1" i="1" dirty="0" smtClean="0"/>
              <a:t>S</a:t>
            </a:r>
            <a:r>
              <a:rPr lang="en-US" sz="2400" i="1" dirty="0" smtClean="0"/>
              <a:t> such that:</a:t>
            </a:r>
          </a:p>
          <a:p>
            <a:pPr marL="457200" indent="-457200">
              <a:buAutoNum type="arabicPeriod"/>
            </a:pPr>
            <a:r>
              <a:rPr lang="en-US" sz="2400" i="1" dirty="0" smtClean="0"/>
              <a:t>Q(</a:t>
            </a:r>
            <a:r>
              <a:rPr lang="en-US" sz="2400" b="1" i="1" dirty="0" smtClean="0"/>
              <a:t>T</a:t>
            </a:r>
            <a:r>
              <a:rPr lang="en-US" sz="2400" i="1" dirty="0" smtClean="0"/>
              <a:t>)=Q(</a:t>
            </a:r>
            <a:r>
              <a:rPr lang="en-US" sz="2400" b="1" i="1" dirty="0" smtClean="0"/>
              <a:t>S</a:t>
            </a:r>
            <a:r>
              <a:rPr lang="en-US" sz="2400" i="1" dirty="0" smtClean="0"/>
              <a:t>)</a:t>
            </a:r>
          </a:p>
          <a:p>
            <a:pPr marL="457200" indent="-457200">
              <a:buAutoNum type="arabicPeriod"/>
            </a:pPr>
            <a:r>
              <a:rPr lang="en-US" sz="2400" i="1" dirty="0" smtClean="0"/>
              <a:t>For any </a:t>
            </a:r>
            <a:r>
              <a:rPr lang="en-US" sz="2400" b="1" i="1" dirty="0" smtClean="0"/>
              <a:t>T’</a:t>
            </a:r>
            <a:r>
              <a:rPr lang="en-US" sz="2400" i="1" dirty="0" smtClean="0"/>
              <a:t>, if Q(T’)=Q(S), then </a:t>
            </a:r>
            <a:r>
              <a:rPr lang="en-US" sz="2400" b="1" i="1" dirty="0" err="1" smtClean="0"/>
              <a:t>c</a:t>
            </a:r>
            <a:r>
              <a:rPr lang="en-US" sz="2400" i="1" dirty="0" err="1" smtClean="0"/>
              <a:t>(</a:t>
            </a:r>
            <a:r>
              <a:rPr lang="en-US" sz="2400" b="1" i="1" dirty="0" err="1" smtClean="0"/>
              <a:t>T’</a:t>
            </a:r>
            <a:r>
              <a:rPr lang="en-US" sz="2400" i="1" dirty="0" err="1" smtClean="0"/>
              <a:t>)≥</a:t>
            </a:r>
            <a:r>
              <a:rPr lang="en-US" sz="2400" b="1" i="1" dirty="0" err="1" smtClean="0"/>
              <a:t>c</a:t>
            </a:r>
            <a:r>
              <a:rPr lang="en-US" sz="2400" i="1" dirty="0" err="1" smtClean="0"/>
              <a:t>(</a:t>
            </a:r>
            <a:r>
              <a:rPr lang="en-US" sz="2400" b="1" i="1" dirty="0" err="1" smtClean="0"/>
              <a:t>T</a:t>
            </a:r>
            <a:r>
              <a:rPr lang="en-US" sz="2400" i="1" dirty="0" smtClean="0"/>
              <a:t>)</a:t>
            </a:r>
            <a:endParaRPr lang="en-US" sz="2400" dirty="0" smtClean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4114800"/>
            <a:ext cx="8458200" cy="1676400"/>
          </a:xfrm>
          <a:prstGeom prst="rect">
            <a:avLst/>
          </a:prstGeom>
          <a:solidFill>
            <a:srgbClr val="E4EED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Maximum Coverage Problem:</a:t>
            </a:r>
            <a:r>
              <a:rPr lang="en-US" sz="2200" b="1" dirty="0" smtClean="0">
                <a:solidFill>
                  <a:schemeClr val="accent2"/>
                </a:solidFill>
              </a:rPr>
              <a:t> </a:t>
            </a:r>
            <a:r>
              <a:rPr lang="en-US" sz="2400" i="1" dirty="0" smtClean="0"/>
              <a:t>Given </a:t>
            </a:r>
            <a:r>
              <a:rPr lang="en-US" sz="2400" b="1" i="1" dirty="0" smtClean="0"/>
              <a:t>S</a:t>
            </a:r>
            <a:r>
              <a:rPr lang="en-US" sz="2400" i="1" dirty="0" smtClean="0"/>
              <a:t> = {S1,…,</a:t>
            </a:r>
            <a:r>
              <a:rPr lang="en-US" sz="2400" i="1" dirty="0" err="1" smtClean="0"/>
              <a:t>Sn</a:t>
            </a:r>
            <a:r>
              <a:rPr lang="en-US" sz="2400" i="1" dirty="0" smtClean="0"/>
              <a:t>}, G(S), cost model </a:t>
            </a:r>
            <a:r>
              <a:rPr lang="en-US" sz="2400" b="1" i="1" dirty="0" err="1" smtClean="0"/>
              <a:t>c</a:t>
            </a:r>
            <a:r>
              <a:rPr lang="en-US" sz="2400" i="1" dirty="0" smtClean="0"/>
              <a:t>, max-cost bound </a:t>
            </a:r>
            <a:r>
              <a:rPr lang="en-US" sz="2400" i="1" dirty="0" err="1" smtClean="0"/>
              <a:t>C</a:t>
            </a:r>
            <a:r>
              <a:rPr lang="en-US" sz="2400" i="1" baseline="-25000" dirty="0" err="1" smtClean="0"/>
              <a:t>max</a:t>
            </a:r>
            <a:r>
              <a:rPr lang="en-US" sz="2400" i="1" dirty="0" smtClean="0"/>
              <a:t> find a subset </a:t>
            </a:r>
            <a:r>
              <a:rPr lang="en-US" sz="2400" b="1" i="1" dirty="0" smtClean="0"/>
              <a:t>T</a:t>
            </a:r>
            <a:r>
              <a:rPr lang="en-US" sz="2400" i="1" dirty="0" smtClean="0"/>
              <a:t> of </a:t>
            </a:r>
            <a:r>
              <a:rPr lang="en-US" sz="2400" b="1" i="1" dirty="0" smtClean="0"/>
              <a:t>S</a:t>
            </a:r>
            <a:r>
              <a:rPr lang="en-US" sz="2400" i="1" dirty="0" smtClean="0"/>
              <a:t> such that:</a:t>
            </a:r>
          </a:p>
          <a:p>
            <a:pPr marL="457200" indent="-457200">
              <a:buAutoNum type="arabicPeriod"/>
            </a:pPr>
            <a:r>
              <a:rPr lang="en-US" sz="2400" b="1" i="1" dirty="0" err="1" smtClean="0"/>
              <a:t>c</a:t>
            </a:r>
            <a:r>
              <a:rPr lang="en-US" sz="2400" i="1" dirty="0" err="1" smtClean="0"/>
              <a:t>(</a:t>
            </a:r>
            <a:r>
              <a:rPr lang="en-US" sz="2400" b="1" i="1" dirty="0" err="1" smtClean="0"/>
              <a:t>T</a:t>
            </a:r>
            <a:r>
              <a:rPr lang="en-US" sz="2400" i="1" dirty="0" err="1" smtClean="0"/>
              <a:t>)≤C</a:t>
            </a:r>
            <a:r>
              <a:rPr lang="en-US" sz="2400" i="1" baseline="-25000" dirty="0" err="1" smtClean="0"/>
              <a:t>max</a:t>
            </a:r>
            <a:endParaRPr lang="en-US" sz="2400" i="1" baseline="-25000" dirty="0" smtClean="0"/>
          </a:p>
          <a:p>
            <a:pPr marL="457200" indent="-457200">
              <a:buAutoNum type="arabicPeriod"/>
            </a:pPr>
            <a:r>
              <a:rPr lang="en-US" sz="2400" i="1" dirty="0" smtClean="0"/>
              <a:t>For any </a:t>
            </a:r>
            <a:r>
              <a:rPr lang="en-US" sz="2400" b="1" i="1" dirty="0" smtClean="0"/>
              <a:t>T’</a:t>
            </a:r>
            <a:r>
              <a:rPr lang="en-US" sz="2400" i="1" dirty="0" smtClean="0"/>
              <a:t>, if </a:t>
            </a:r>
            <a:r>
              <a:rPr lang="en-US" sz="2400" i="1" dirty="0" err="1" smtClean="0"/>
              <a:t>c(T’)≤C</a:t>
            </a:r>
            <a:r>
              <a:rPr lang="en-US" sz="2400" i="1" baseline="-25000" dirty="0" err="1" smtClean="0"/>
              <a:t>max</a:t>
            </a:r>
            <a:r>
              <a:rPr lang="en-US" sz="2400" i="1" dirty="0" smtClean="0"/>
              <a:t>, then |</a:t>
            </a:r>
            <a:r>
              <a:rPr lang="en-US" sz="2400" b="1" i="1" dirty="0" smtClean="0"/>
              <a:t>Q</a:t>
            </a:r>
            <a:r>
              <a:rPr lang="en-US" sz="2400" i="1" dirty="0" smtClean="0"/>
              <a:t>(</a:t>
            </a:r>
            <a:r>
              <a:rPr lang="en-US" sz="2400" b="1" i="1" dirty="0" smtClean="0"/>
              <a:t>T’</a:t>
            </a:r>
            <a:r>
              <a:rPr lang="en-US" sz="2400" i="1" dirty="0" smtClean="0"/>
              <a:t>)|≤|</a:t>
            </a:r>
            <a:r>
              <a:rPr lang="en-US" sz="2400" b="1" i="1" dirty="0" smtClean="0"/>
              <a:t>Q</a:t>
            </a:r>
            <a:r>
              <a:rPr lang="en-US" sz="2400" i="1" dirty="0" smtClean="0"/>
              <a:t>(</a:t>
            </a:r>
            <a:r>
              <a:rPr lang="en-US" sz="2400" b="1" i="1" dirty="0" smtClean="0"/>
              <a:t>T</a:t>
            </a:r>
            <a:r>
              <a:rPr lang="en-US" sz="2400" i="1" dirty="0" smtClean="0"/>
              <a:t>)|</a:t>
            </a:r>
            <a:endParaRPr lang="en-US" sz="2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  <p:bldP spid="7" grpId="0" build="p" animBg="1"/>
      <p:bldP spid="10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58DD-73B1-8346-BC67-984959124FFE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Formal Problem Definitions (contd.)</a:t>
            </a: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2590800"/>
            <a:ext cx="8458200" cy="1295400"/>
          </a:xfrm>
          <a:prstGeom prst="rect">
            <a:avLst/>
          </a:prstGeom>
          <a:solidFill>
            <a:srgbClr val="E4EED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Source Ordering Problem:</a:t>
            </a:r>
            <a:r>
              <a:rPr lang="en-US" sz="2200" b="1" dirty="0" smtClean="0">
                <a:solidFill>
                  <a:schemeClr val="accent2"/>
                </a:solidFill>
              </a:rPr>
              <a:t> </a:t>
            </a:r>
            <a:r>
              <a:rPr lang="en-US" sz="2400" i="1" dirty="0" smtClean="0"/>
              <a:t>Given sources </a:t>
            </a:r>
            <a:r>
              <a:rPr lang="en-US" sz="2400" b="1" i="1" dirty="0" smtClean="0"/>
              <a:t>S</a:t>
            </a:r>
            <a:r>
              <a:rPr lang="en-US" sz="2400" i="1" dirty="0" smtClean="0"/>
              <a:t> = {S1,…,</a:t>
            </a:r>
            <a:r>
              <a:rPr lang="en-US" sz="2400" i="1" dirty="0" err="1" smtClean="0"/>
              <a:t>Sn</a:t>
            </a:r>
            <a:r>
              <a:rPr lang="en-US" sz="2400" i="1" dirty="0" smtClean="0"/>
              <a:t>}, cost model </a:t>
            </a:r>
            <a:r>
              <a:rPr lang="en-US" sz="2400" b="1" i="1" dirty="0" err="1" smtClean="0"/>
              <a:t>c</a:t>
            </a:r>
            <a:r>
              <a:rPr lang="en-US" sz="2400" i="1" dirty="0" smtClean="0"/>
              <a:t>, dependency graph G(S), find a permutation </a:t>
            </a:r>
            <a:r>
              <a:rPr lang="en-US" sz="2400" i="1" dirty="0" err="1" smtClean="0"/>
              <a:t>Π</a:t>
            </a:r>
            <a:r>
              <a:rPr lang="en-US" sz="2400" i="1" baseline="-25000" dirty="0" err="1" smtClean="0"/>
              <a:t>opt</a:t>
            </a:r>
            <a:r>
              <a:rPr lang="en-US" sz="2400" i="1" dirty="0" smtClean="0"/>
              <a:t> of {1,…,</a:t>
            </a:r>
            <a:r>
              <a:rPr lang="en-US" sz="2400" i="1" dirty="0" err="1" smtClean="0"/>
              <a:t>n</a:t>
            </a:r>
            <a:r>
              <a:rPr lang="en-US" sz="2400" i="1" dirty="0" smtClean="0"/>
              <a:t>} such that for any permutation </a:t>
            </a:r>
            <a:r>
              <a:rPr lang="en-US" sz="2400" i="1" dirty="0" err="1" smtClean="0"/>
              <a:t>Π</a:t>
            </a:r>
            <a:r>
              <a:rPr lang="en-US" sz="2400" i="1" dirty="0" smtClean="0"/>
              <a:t>, we have </a:t>
            </a:r>
            <a:r>
              <a:rPr lang="en-US" sz="2400" i="1" dirty="0" err="1" smtClean="0"/>
              <a:t>A(Π</a:t>
            </a:r>
            <a:r>
              <a:rPr lang="en-US" sz="2400" i="1" baseline="-25000" dirty="0" err="1" smtClean="0"/>
              <a:t>opt</a:t>
            </a:r>
            <a:r>
              <a:rPr lang="en-US" sz="2400" i="1" dirty="0" smtClean="0"/>
              <a:t>) ≥ A(Π).</a:t>
            </a:r>
            <a:endParaRPr lang="en-US" sz="24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457200" y="4221540"/>
            <a:ext cx="78117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A(.) denotes the ``area-under the curve’’, to optimize obtaining maximum </a:t>
            </a:r>
            <a:r>
              <a:rPr lang="en-US" sz="2400" dirty="0" err="1" smtClean="0"/>
              <a:t>tuples</a:t>
            </a:r>
            <a:r>
              <a:rPr lang="en-US" sz="2400" dirty="0" smtClean="0"/>
              <a:t> in minimum time:</a:t>
            </a:r>
          </a:p>
          <a:p>
            <a:endParaRPr lang="en-US" sz="2400" dirty="0" smtClean="0"/>
          </a:p>
          <a:p>
            <a:pPr algn="ctr"/>
            <a:r>
              <a:rPr lang="en-US" sz="2400" dirty="0" smtClean="0">
                <a:solidFill>
                  <a:schemeClr val="tx2"/>
                </a:solidFill>
              </a:rPr>
              <a:t>A(Π) = </a:t>
            </a:r>
            <a:r>
              <a:rPr lang="en-US" sz="2400" dirty="0" err="1" smtClean="0">
                <a:solidFill>
                  <a:schemeClr val="tx2"/>
                </a:solidFill>
              </a:rPr>
              <a:t>Σ</a:t>
            </a:r>
            <a:r>
              <a:rPr lang="en-US" sz="2400" baseline="30000" dirty="0" err="1" smtClean="0">
                <a:solidFill>
                  <a:schemeClr val="tx2"/>
                </a:solidFill>
              </a:rPr>
              <a:t>n</a:t>
            </a:r>
            <a:r>
              <a:rPr lang="en-US" sz="2400" baseline="-25000" dirty="0" err="1" smtClean="0">
                <a:solidFill>
                  <a:schemeClr val="tx2"/>
                </a:solidFill>
              </a:rPr>
              <a:t>i</a:t>
            </a:r>
            <a:r>
              <a:rPr lang="en-US" sz="2400" baseline="-25000" dirty="0" smtClean="0">
                <a:solidFill>
                  <a:schemeClr val="tx2"/>
                </a:solidFill>
              </a:rPr>
              <a:t>=1</a:t>
            </a:r>
            <a:r>
              <a:rPr lang="en-US" sz="2400" baseline="300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</a:rPr>
              <a:t>c(S</a:t>
            </a:r>
            <a:r>
              <a:rPr lang="en-US" sz="2400" baseline="-25000" dirty="0" err="1" smtClean="0">
                <a:solidFill>
                  <a:schemeClr val="tx2"/>
                </a:solidFill>
              </a:rPr>
              <a:t>Π(i</a:t>
            </a:r>
            <a:r>
              <a:rPr lang="en-US" sz="2400" baseline="-25000" dirty="0" smtClean="0">
                <a:solidFill>
                  <a:schemeClr val="tx2"/>
                </a:solidFill>
              </a:rPr>
              <a:t>)</a:t>
            </a:r>
            <a:r>
              <a:rPr lang="en-US" sz="2400" dirty="0" smtClean="0">
                <a:solidFill>
                  <a:schemeClr val="tx2"/>
                </a:solidFill>
              </a:rPr>
              <a:t>) |</a:t>
            </a:r>
            <a:r>
              <a:rPr lang="en-US" sz="2400" dirty="0" err="1" smtClean="0">
                <a:solidFill>
                  <a:schemeClr val="tx2"/>
                </a:solidFill>
              </a:rPr>
              <a:t>Q(U</a:t>
            </a:r>
            <a:r>
              <a:rPr lang="en-US" sz="2400" baseline="30000" dirty="0" err="1" smtClean="0">
                <a:solidFill>
                  <a:schemeClr val="tx2"/>
                </a:solidFill>
              </a:rPr>
              <a:t>i</a:t>
            </a:r>
            <a:r>
              <a:rPr lang="en-US" sz="2400" baseline="-25000" dirty="0" err="1" smtClean="0">
                <a:solidFill>
                  <a:schemeClr val="tx2"/>
                </a:solidFill>
              </a:rPr>
              <a:t>j</a:t>
            </a:r>
            <a:r>
              <a:rPr lang="en-US" sz="2400" baseline="-25000" dirty="0" smtClean="0">
                <a:solidFill>
                  <a:schemeClr val="tx2"/>
                </a:solidFill>
              </a:rPr>
              <a:t>=1</a:t>
            </a:r>
            <a:r>
              <a:rPr lang="en-US" sz="2400" dirty="0" smtClean="0">
                <a:solidFill>
                  <a:schemeClr val="tx2"/>
                </a:solidFill>
              </a:rPr>
              <a:t>{S</a:t>
            </a:r>
            <a:r>
              <a:rPr lang="en-US" sz="2400" baseline="-25000" dirty="0" smtClean="0">
                <a:solidFill>
                  <a:schemeClr val="tx2"/>
                </a:solidFill>
              </a:rPr>
              <a:t>Π(j)</a:t>
            </a:r>
            <a:r>
              <a:rPr lang="en-US" sz="2400" dirty="0" smtClean="0">
                <a:solidFill>
                  <a:schemeClr val="tx2"/>
                </a:solidFill>
              </a:rPr>
              <a:t>})|</a:t>
            </a:r>
            <a:endParaRPr lang="en-US" sz="2400" baseline="-25000" dirty="0">
              <a:solidFill>
                <a:schemeClr val="tx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1143000"/>
            <a:ext cx="7811796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Source ordering problem:</a:t>
            </a:r>
          </a:p>
          <a:p>
            <a:pPr lvl="1">
              <a:buFont typeface="Arial"/>
              <a:buChar char="•"/>
            </a:pPr>
            <a:r>
              <a:rPr lang="en-US" sz="2400" dirty="0" smtClean="0"/>
              <a:t>Order sources to obtain most </a:t>
            </a:r>
            <a:r>
              <a:rPr lang="en-US" sz="2400" dirty="0" err="1" smtClean="0"/>
              <a:t>tuples</a:t>
            </a:r>
            <a:r>
              <a:rPr lang="en-US" sz="2400" dirty="0" smtClean="0"/>
              <a:t> early</a:t>
            </a:r>
          </a:p>
          <a:p>
            <a:pPr lvl="1">
              <a:buFont typeface="Arial"/>
              <a:buChar char="•"/>
            </a:pPr>
            <a:r>
              <a:rPr lang="en-US" sz="2400" dirty="0" smtClean="0"/>
              <a:t>Online query answering</a:t>
            </a:r>
            <a:endParaRPr 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4114800" y="1371600"/>
            <a:ext cx="4800600" cy="4495800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Cost minimization:</a:t>
            </a:r>
          </a:p>
          <a:p>
            <a:pPr>
              <a:buNone/>
            </a:pPr>
            <a:r>
              <a:rPr lang="en-US" sz="2400" dirty="0" smtClean="0"/>
              <a:t>-linear cost: {S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,S</a:t>
            </a:r>
            <a:r>
              <a:rPr lang="en-US" sz="2400" baseline="-25000" dirty="0" smtClean="0"/>
              <a:t>4</a:t>
            </a:r>
            <a:r>
              <a:rPr lang="en-US" sz="2400" dirty="0" smtClean="0"/>
              <a:t>,S</a:t>
            </a:r>
            <a:r>
              <a:rPr lang="en-US" sz="2400" baseline="-25000" dirty="0" smtClean="0"/>
              <a:t>5</a:t>
            </a:r>
            <a:r>
              <a:rPr lang="en-US" sz="2400" dirty="0" smtClean="0"/>
              <a:t>} (cost = 400)</a:t>
            </a:r>
          </a:p>
          <a:p>
            <a:pPr>
              <a:buNone/>
            </a:pPr>
            <a:r>
              <a:rPr lang="en-US" sz="2400" dirty="0" smtClean="0"/>
              <a:t>-number-of-source: {S</a:t>
            </a:r>
            <a:r>
              <a:rPr lang="en-US" sz="2400" baseline="-25000" dirty="0" smtClean="0"/>
              <a:t>5</a:t>
            </a:r>
            <a:r>
              <a:rPr lang="en-US" sz="2400" dirty="0" smtClean="0"/>
              <a:t>,S</a:t>
            </a:r>
            <a:r>
              <a:rPr lang="en-US" sz="2400" baseline="-25000" dirty="0" smtClean="0"/>
              <a:t>6</a:t>
            </a:r>
            <a:r>
              <a:rPr lang="en-US" sz="2400" dirty="0" smtClean="0"/>
              <a:t>}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b="1" dirty="0" smtClean="0"/>
              <a:t>Max. coverage (1 source):</a:t>
            </a:r>
          </a:p>
          <a:p>
            <a:pPr>
              <a:buNone/>
            </a:pPr>
            <a:r>
              <a:rPr lang="en-US" sz="2400" dirty="0" smtClean="0"/>
              <a:t>-{S6} (255 </a:t>
            </a:r>
            <a:r>
              <a:rPr lang="en-US" sz="2400" dirty="0" err="1" smtClean="0"/>
              <a:t>tuples</a:t>
            </a:r>
            <a:r>
              <a:rPr lang="en-US" sz="2400" dirty="0" smtClean="0"/>
              <a:t>)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b="1" dirty="0" smtClean="0"/>
              <a:t>Source ordering (#sources):</a:t>
            </a:r>
          </a:p>
          <a:p>
            <a:pPr>
              <a:buNone/>
            </a:pPr>
            <a:r>
              <a:rPr lang="en-US" sz="2400" dirty="0" smtClean="0"/>
              <a:t>-S6 -&gt; S5 -&gt;…</a:t>
            </a:r>
          </a:p>
          <a:p>
            <a:pPr>
              <a:buNone/>
            </a:pPr>
            <a:endParaRPr lang="en-US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F2AF2-C237-FB43-844A-915050980CF0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5883" y="2514600"/>
            <a:ext cx="3508917" cy="24384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Formal problem definitions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Dependency model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Cost model for query answering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Coverage and optimization problems</a:t>
            </a:r>
          </a:p>
          <a:p>
            <a:r>
              <a:rPr lang="en-US" dirty="0" smtClean="0"/>
              <a:t>Algorithms and complexity results summary</a:t>
            </a:r>
          </a:p>
          <a:p>
            <a:pPr lvl="1"/>
            <a:r>
              <a:rPr lang="en-US" dirty="0" smtClean="0"/>
              <a:t>Coverage problem (CP)</a:t>
            </a:r>
          </a:p>
          <a:p>
            <a:pPr lvl="1"/>
            <a:r>
              <a:rPr lang="en-US" dirty="0" smtClean="0"/>
              <a:t>Cost minimization problem (CMP)</a:t>
            </a:r>
          </a:p>
          <a:p>
            <a:pPr lvl="1"/>
            <a:r>
              <a:rPr lang="en-US" dirty="0" smtClean="0"/>
              <a:t>Maximum coverage problem (MCP)</a:t>
            </a:r>
          </a:p>
          <a:p>
            <a:pPr lvl="1"/>
            <a:r>
              <a:rPr lang="en-US" dirty="0" smtClean="0"/>
              <a:t>Source ordering problem (SOP)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58DD-73B1-8346-BC67-984959124FFE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Paper presents detailed theoretical investigation:</a:t>
            </a:r>
          </a:p>
          <a:p>
            <a:pPr lvl="1"/>
            <a:r>
              <a:rPr lang="en-US" dirty="0" smtClean="0">
                <a:solidFill>
                  <a:srgbClr val="1F497D"/>
                </a:solidFill>
              </a:rPr>
              <a:t>All four problems: </a:t>
            </a:r>
            <a:r>
              <a:rPr lang="en-US" dirty="0" smtClean="0">
                <a:solidFill>
                  <a:srgbClr val="000000"/>
                </a:solidFill>
              </a:rPr>
              <a:t>coverage, cost-minimization, max-coverage, source-ordering</a:t>
            </a:r>
          </a:p>
          <a:p>
            <a:pPr lvl="1"/>
            <a:r>
              <a:rPr lang="en-US" dirty="0" smtClean="0">
                <a:solidFill>
                  <a:schemeClr val="tx2"/>
                </a:solidFill>
              </a:rPr>
              <a:t>All cost models: </a:t>
            </a:r>
            <a:r>
              <a:rPr lang="en-US" dirty="0" smtClean="0">
                <a:solidFill>
                  <a:srgbClr val="000000"/>
                </a:solidFill>
              </a:rPr>
              <a:t>linear, num-sources, arbitrary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Hardness results, polynomial-time algorithms, tractable sub-classes, approximations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Next: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1-2 slides on each of the problems, highlighting main results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Focus on fraction-copying model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58DD-73B1-8346-BC67-984959124FFE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results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2971800"/>
            <a:ext cx="8229600" cy="19812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1F497D"/>
                </a:solidFill>
              </a:rPr>
              <a:t>#P-complete in general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Reduction from the problem of evaluating the number of satisfying assignments in a monotone 2-DNF formula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58DD-73B1-8346-BC67-984959124FFE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Coverage Problem</a:t>
            </a:r>
            <a:endParaRPr lang="en-US" dirty="0"/>
          </a:p>
        </p:txBody>
      </p:sp>
      <p:pic>
        <p:nvPicPr>
          <p:cNvPr id="7" name="Picture 6" descr="Picture 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371600"/>
            <a:ext cx="9144000" cy="1150569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600200" y="1524000"/>
            <a:ext cx="1295400" cy="4572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315200" y="1524000"/>
            <a:ext cx="1295400" cy="4572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58DD-73B1-8346-BC67-984959124FFE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Coverage Problem</a:t>
            </a:r>
            <a:endParaRPr lang="en-US" dirty="0"/>
          </a:p>
        </p:txBody>
      </p:sp>
      <p:pic>
        <p:nvPicPr>
          <p:cNvPr id="7" name="Picture 6" descr="Picture 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371600"/>
            <a:ext cx="9144000" cy="1150569"/>
          </a:xfrm>
          <a:prstGeom prst="rect">
            <a:avLst/>
          </a:prstGeom>
        </p:spPr>
      </p:pic>
      <p:sp>
        <p:nvSpPr>
          <p:cNvPr id="11" name="Content Placeholder 5"/>
          <p:cNvSpPr txBox="1">
            <a:spLocks/>
          </p:cNvSpPr>
          <p:nvPr/>
        </p:nvSpPr>
        <p:spPr>
          <a:xfrm>
            <a:off x="457200" y="2941637"/>
            <a:ext cx="8229600" cy="19351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PTIME when each copy-fraction is 0 or 1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Algorithm-A: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Compute exact coverage of the subset of sources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Compute total number of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tuples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among all sources</a:t>
            </a:r>
          </a:p>
        </p:txBody>
      </p:sp>
      <p:sp>
        <p:nvSpPr>
          <p:cNvPr id="12" name="Oval 11"/>
          <p:cNvSpPr/>
          <p:nvPr/>
        </p:nvSpPr>
        <p:spPr>
          <a:xfrm>
            <a:off x="2971800" y="1447800"/>
            <a:ext cx="1295400" cy="5334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58DD-73B1-8346-BC67-984959124FFE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Coverage Problem</a:t>
            </a:r>
            <a:endParaRPr lang="en-US" dirty="0"/>
          </a:p>
        </p:txBody>
      </p:sp>
      <p:pic>
        <p:nvPicPr>
          <p:cNvPr id="7" name="Picture 6" descr="Picture 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371600"/>
            <a:ext cx="9144000" cy="1150569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4114800" y="1295400"/>
            <a:ext cx="2667000" cy="8382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ontent Placeholder 5"/>
          <p:cNvSpPr txBox="1">
            <a:spLocks/>
          </p:cNvSpPr>
          <p:nvPr/>
        </p:nvSpPr>
        <p:spPr>
          <a:xfrm>
            <a:off x="457200" y="2895600"/>
            <a:ext cx="8229600" cy="320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PTIME with select-copying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 smtClean="0"/>
              <a:t>Lot of sources copy by applying selection queries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Knowledge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of selection predicate makes problem tractable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Web data consists of an </a:t>
            </a:r>
            <a:r>
              <a:rPr lang="en-US" i="1" dirty="0" smtClean="0"/>
              <a:t>ecosystem</a:t>
            </a:r>
            <a:r>
              <a:rPr lang="en-US" dirty="0" smtClean="0"/>
              <a:t> of </a:t>
            </a:r>
            <a:r>
              <a:rPr lang="en-US" i="1" dirty="0" smtClean="0"/>
              <a:t>dependent</a:t>
            </a:r>
            <a:r>
              <a:rPr lang="en-US" dirty="0" smtClean="0"/>
              <a:t> sources</a:t>
            </a:r>
          </a:p>
          <a:p>
            <a:r>
              <a:rPr lang="en-US" dirty="0" smtClean="0"/>
              <a:t>Information extracted from </a:t>
            </a:r>
            <a:r>
              <a:rPr lang="en-US" dirty="0" err="1" smtClean="0"/>
              <a:t>AbeBooks.com</a:t>
            </a:r>
            <a:endParaRPr lang="en-US" dirty="0" smtClean="0"/>
          </a:p>
          <a:p>
            <a:pPr lvl="1"/>
            <a:r>
              <a:rPr lang="en-US" dirty="0" smtClean="0"/>
              <a:t>Data from 877 bookstores</a:t>
            </a:r>
          </a:p>
          <a:p>
            <a:pPr lvl="1"/>
            <a:r>
              <a:rPr lang="en-US" dirty="0" smtClean="0"/>
              <a:t>465 pairs of sources involved copying</a:t>
            </a:r>
          </a:p>
          <a:p>
            <a:pPr lvl="1"/>
            <a:r>
              <a:rPr lang="en-US" dirty="0" smtClean="0"/>
              <a:t>314 copiers, 202 copy from a single source</a:t>
            </a:r>
          </a:p>
          <a:p>
            <a:pPr lvl="1"/>
            <a:r>
              <a:rPr lang="en-US" dirty="0" smtClean="0"/>
              <a:t>Some copy all </a:t>
            </a:r>
            <a:r>
              <a:rPr lang="en-US" dirty="0" err="1" smtClean="0"/>
              <a:t>tuples</a:t>
            </a:r>
            <a:r>
              <a:rPr lang="en-US" dirty="0" smtClean="0"/>
              <a:t>, some copy a fraction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A0551-6A52-8543-9B34-40891E209057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Motivation</a:t>
            </a:r>
            <a:br>
              <a:rPr lang="en-US" dirty="0" smtClean="0"/>
            </a:br>
            <a:r>
              <a:rPr lang="en-US" sz="3556" dirty="0" smtClean="0">
                <a:solidFill>
                  <a:schemeClr val="tx2"/>
                </a:solidFill>
              </a:rPr>
              <a:t>[Solomon project, Luna Dong et. al.]</a:t>
            </a:r>
            <a:endParaRPr lang="en-US" sz="3556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58DD-73B1-8346-BC67-984959124FFE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Coverage Problem</a:t>
            </a:r>
            <a:endParaRPr lang="en-US" dirty="0"/>
          </a:p>
        </p:txBody>
      </p:sp>
      <p:pic>
        <p:nvPicPr>
          <p:cNvPr id="7" name="Picture 6" descr="Picture 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371600"/>
            <a:ext cx="9144000" cy="1150569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152400" y="1905000"/>
            <a:ext cx="2667000" cy="5334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ontent Placeholder 5"/>
          <p:cNvSpPr txBox="1">
            <a:spLocks/>
          </p:cNvSpPr>
          <p:nvPr/>
        </p:nvSpPr>
        <p:spPr>
          <a:xfrm>
            <a:off x="457200" y="2895600"/>
            <a:ext cx="8229600" cy="792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PTIME randomized approximation algorithm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1F497D"/>
                </a:solidFill>
              </a:rPr>
              <a:t>Polynomial-time randomized (MC) algorithm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Algorithm runs in: </a:t>
            </a:r>
            <a:r>
              <a:rPr lang="en-US" i="1" dirty="0" smtClean="0">
                <a:solidFill>
                  <a:srgbClr val="000000"/>
                </a:solidFill>
              </a:rPr>
              <a:t>O</a:t>
            </a:r>
            <a:r>
              <a:rPr lang="en-US" dirty="0" smtClean="0">
                <a:solidFill>
                  <a:srgbClr val="000000"/>
                </a:solidFill>
              </a:rPr>
              <a:t>(NE log(1/d) / e</a:t>
            </a:r>
            <a:r>
              <a:rPr lang="en-US" baseline="30000" dirty="0" smtClean="0">
                <a:solidFill>
                  <a:srgbClr val="000000"/>
                </a:solidFill>
              </a:rPr>
              <a:t>2</a:t>
            </a:r>
            <a:r>
              <a:rPr lang="en-US" dirty="0" smtClean="0">
                <a:solidFill>
                  <a:srgbClr val="000000"/>
                </a:solidFill>
              </a:rPr>
              <a:t>)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Coverage is within error ‘</a:t>
            </a:r>
            <a:r>
              <a:rPr lang="en-US" dirty="0" err="1" smtClean="0">
                <a:solidFill>
                  <a:srgbClr val="000000"/>
                </a:solidFill>
              </a:rPr>
              <a:t>e</a:t>
            </a:r>
            <a:r>
              <a:rPr lang="en-US" dirty="0" smtClean="0">
                <a:solidFill>
                  <a:srgbClr val="000000"/>
                </a:solidFill>
              </a:rPr>
              <a:t>’ with probability ≥ (1-d)</a:t>
            </a:r>
          </a:p>
          <a:p>
            <a:r>
              <a:rPr lang="en-US" dirty="0" smtClean="0">
                <a:solidFill>
                  <a:srgbClr val="1F497D"/>
                </a:solidFill>
              </a:rPr>
              <a:t>Randomized algorithm: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Randomly include/omit each edge with probability based on copy-fraction of edge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Run Algorithm-A on the resulting graph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Final coverage: average of multiple iterations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58DD-73B1-8346-BC67-984959124FFE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Coverage: Randomized Algorithm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F2AF2-C237-FB43-844A-915050980CF0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Coverage: Randomized Algorithm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5883" y="2514600"/>
            <a:ext cx="3508917" cy="2438400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4724400" y="1371600"/>
            <a:ext cx="4114800" cy="1295400"/>
          </a:xfrm>
          <a:prstGeom prst="rect">
            <a:avLst/>
          </a:prstGeom>
          <a:solidFill>
            <a:srgbClr val="E4EED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r>
              <a:rPr lang="en-US" sz="2400" i="1" dirty="0" smtClean="0">
                <a:solidFill>
                  <a:srgbClr val="C0504D"/>
                </a:solidFill>
              </a:rPr>
              <a:t>Coverage of S6: </a:t>
            </a:r>
          </a:p>
          <a:p>
            <a:r>
              <a:rPr lang="en-US" sz="2400" i="1" dirty="0" smtClean="0"/>
              <a:t>-Retain edges based on fraction</a:t>
            </a:r>
          </a:p>
          <a:p>
            <a:r>
              <a:rPr lang="en-US" sz="2400" i="1" dirty="0" smtClean="0"/>
              <a:t>-Compute coverage</a:t>
            </a:r>
          </a:p>
          <a:p>
            <a:r>
              <a:rPr lang="en-US" sz="2400" i="1" dirty="0" smtClean="0"/>
              <a:t>-Correct answer = 255/300 </a:t>
            </a:r>
            <a:r>
              <a:rPr lang="en-US" sz="2400" i="1" dirty="0" err="1" smtClean="0"/>
              <a:t>tuples</a:t>
            </a:r>
            <a:endParaRPr lang="en-US" sz="2400" i="1" dirty="0" smtClean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724400" y="2743200"/>
            <a:ext cx="4114800" cy="914400"/>
          </a:xfrm>
          <a:prstGeom prst="rect">
            <a:avLst/>
          </a:prstGeom>
          <a:solidFill>
            <a:srgbClr val="E4EED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i="1" dirty="0" smtClean="0"/>
              <a:t>Iteration-1:</a:t>
            </a:r>
          </a:p>
          <a:p>
            <a:r>
              <a:rPr lang="en-US" sz="2400" i="1" dirty="0" smtClean="0"/>
              <a:t>#covered </a:t>
            </a:r>
            <a:r>
              <a:rPr lang="en-US" sz="2400" i="1" dirty="0" err="1" smtClean="0"/>
              <a:t>tuples</a:t>
            </a:r>
            <a:r>
              <a:rPr lang="en-US" sz="2400" i="1" dirty="0" smtClean="0"/>
              <a:t> = 300</a:t>
            </a:r>
            <a:endParaRPr lang="en-US" sz="2400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2362200" y="4343400"/>
            <a:ext cx="838200" cy="609600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Multiply 13"/>
          <p:cNvSpPr/>
          <p:nvPr/>
        </p:nvSpPr>
        <p:spPr>
          <a:xfrm>
            <a:off x="762000" y="3048000"/>
            <a:ext cx="685800" cy="609600"/>
          </a:xfrm>
          <a:prstGeom prst="mathMultiply">
            <a:avLst>
              <a:gd name="adj1" fmla="val 0"/>
            </a:avLst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Multiply 15"/>
          <p:cNvSpPr/>
          <p:nvPr/>
        </p:nvSpPr>
        <p:spPr>
          <a:xfrm>
            <a:off x="1524000" y="2971800"/>
            <a:ext cx="685800" cy="609600"/>
          </a:xfrm>
          <a:prstGeom prst="mathMultiply">
            <a:avLst>
              <a:gd name="adj1" fmla="val 0"/>
            </a:avLst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4724400" y="3733800"/>
            <a:ext cx="4114800" cy="914400"/>
          </a:xfrm>
          <a:prstGeom prst="rect">
            <a:avLst/>
          </a:prstGeom>
          <a:solidFill>
            <a:srgbClr val="E4EED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i="1" dirty="0" smtClean="0"/>
              <a:t>Iteration-2:</a:t>
            </a:r>
          </a:p>
          <a:p>
            <a:r>
              <a:rPr lang="en-US" sz="2400" i="1" dirty="0" smtClean="0"/>
              <a:t>#covered </a:t>
            </a:r>
            <a:r>
              <a:rPr lang="en-US" sz="2400" i="1" dirty="0" err="1" smtClean="0"/>
              <a:t>tuples</a:t>
            </a:r>
            <a:r>
              <a:rPr lang="en-US" sz="2400" i="1" dirty="0" smtClean="0"/>
              <a:t> = 200</a:t>
            </a:r>
            <a:endParaRPr lang="en-US" sz="2400" dirty="0" smtClean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5943600" y="4800600"/>
            <a:ext cx="838200" cy="304800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Content Placeholder 2"/>
          <p:cNvSpPr txBox="1">
            <a:spLocks/>
          </p:cNvSpPr>
          <p:nvPr/>
        </p:nvSpPr>
        <p:spPr>
          <a:xfrm>
            <a:off x="4724400" y="5334000"/>
            <a:ext cx="4114800" cy="533400"/>
          </a:xfrm>
          <a:prstGeom prst="rect">
            <a:avLst/>
          </a:prstGeom>
          <a:solidFill>
            <a:srgbClr val="E4EED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i="1" dirty="0" smtClean="0"/>
              <a:t>Compute average coverage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  <p:bldP spid="10" grpId="0" build="p" animBg="1"/>
      <p:bldP spid="12" grpId="0" animBg="1"/>
      <p:bldP spid="14" grpId="0" animBg="1"/>
      <p:bldP spid="16" grpId="0" animBg="1"/>
      <p:bldP spid="18" grpId="0" build="p" animBg="1"/>
      <p:bldP spid="21" grpId="0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Formal problem definitions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Dependency model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Cost model for query answering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Coverage and optimization problems</a:t>
            </a:r>
          </a:p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Algorithms and complexity results summary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Coverage problem (CP)</a:t>
            </a:r>
          </a:p>
          <a:p>
            <a:pPr lvl="1"/>
            <a:r>
              <a:rPr lang="en-US" b="1" dirty="0" smtClean="0"/>
              <a:t>Cost minimization problem (CMP)</a:t>
            </a:r>
          </a:p>
          <a:p>
            <a:pPr lvl="1"/>
            <a:r>
              <a:rPr lang="en-US" b="1" dirty="0" smtClean="0"/>
              <a:t>Maximum coverage problem (MCP)</a:t>
            </a:r>
          </a:p>
          <a:p>
            <a:pPr lvl="1"/>
            <a:r>
              <a:rPr lang="en-US" b="1" dirty="0" smtClean="0"/>
              <a:t>Source ordering problem (SOP)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58DD-73B1-8346-BC67-984959124FFE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CMP, MCP, SOP: Complete Results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3BD7-B2B5-2144-AB3A-6150F205A9EB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5" name="Picture 4" descr="Picture 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8667" y="1651165"/>
            <a:ext cx="8266666" cy="1320635"/>
          </a:xfrm>
          <a:prstGeom prst="rect">
            <a:avLst/>
          </a:prstGeom>
        </p:spPr>
      </p:pic>
      <p:sp>
        <p:nvSpPr>
          <p:cNvPr id="7" name="Content Placeholder 5"/>
          <p:cNvSpPr txBox="1">
            <a:spLocks/>
          </p:cNvSpPr>
          <p:nvPr/>
        </p:nvSpPr>
        <p:spPr>
          <a:xfrm>
            <a:off x="533400" y="4191000"/>
            <a:ext cx="80772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Next: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Sample of results from the table above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2800" dirty="0" smtClean="0">
                <a:solidFill>
                  <a:srgbClr val="000000"/>
                </a:solidFill>
              </a:rPr>
              <a:t>Greedy algorithm for picking sources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676400" y="3048000"/>
          <a:ext cx="6096000" cy="1112520"/>
        </p:xfrm>
        <a:graphic>
          <a:graphicData uri="http://schemas.openxmlformats.org/drawingml/2006/table">
            <a:tbl>
              <a:tblPr firstRow="1" firstCol="1" bandRow="1" bandCol="1">
                <a:tableStyleId>{D7AC3CCA-C797-4891-BE02-D94E43425B78}</a:tableStyleId>
              </a:tblPr>
              <a:tblGrid>
                <a:gridCol w="457200"/>
                <a:gridCol w="5638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Number-of-sources cost model</a:t>
                      </a:r>
                      <a:endParaRPr lang="en-US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Linear cost-model and arbitrary source</a:t>
                      </a:r>
                      <a:r>
                        <a:rPr lang="en-US" b="1" baseline="0" dirty="0" smtClean="0"/>
                        <a:t> cost model</a:t>
                      </a:r>
                      <a:endParaRPr lang="en-US" b="1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With PTIME coverage algorithm</a:t>
                      </a:r>
                      <a:endParaRPr lang="en-US" b="1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Other Results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3BD7-B2B5-2144-AB3A-6150F205A9EB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35</a:t>
            </a:fld>
            <a:endParaRPr lang="en-US" dirty="0"/>
          </a:p>
        </p:txBody>
      </p:sp>
      <p:pic>
        <p:nvPicPr>
          <p:cNvPr id="5" name="Picture 4" descr="Picture 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8667" y="1651165"/>
            <a:ext cx="8266666" cy="1320635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676400" y="3048000"/>
          <a:ext cx="6096000" cy="1112520"/>
        </p:xfrm>
        <a:graphic>
          <a:graphicData uri="http://schemas.openxmlformats.org/drawingml/2006/table">
            <a:tbl>
              <a:tblPr firstRow="1" firstCol="1" bandRow="1" bandCol="1">
                <a:tableStyleId>{D7AC3CCA-C797-4891-BE02-D94E43425B78}</a:tableStyleId>
              </a:tblPr>
              <a:tblGrid>
                <a:gridCol w="457200"/>
                <a:gridCol w="5638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Number-of-sources cost model</a:t>
                      </a:r>
                      <a:endParaRPr lang="en-US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Linear cost-model and arbitrary source</a:t>
                      </a:r>
                      <a:r>
                        <a:rPr lang="en-US" b="1" baseline="0" dirty="0" smtClean="0"/>
                        <a:t> cost model</a:t>
                      </a:r>
                      <a:endParaRPr lang="en-US" b="1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With PTIME coverage algorithm</a:t>
                      </a:r>
                      <a:endParaRPr lang="en-US" b="1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9" name="Oval 8"/>
          <p:cNvSpPr/>
          <p:nvPr/>
        </p:nvSpPr>
        <p:spPr>
          <a:xfrm>
            <a:off x="533400" y="1752600"/>
            <a:ext cx="7848600" cy="5334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5"/>
          <p:cNvSpPr txBox="1">
            <a:spLocks/>
          </p:cNvSpPr>
          <p:nvPr/>
        </p:nvSpPr>
        <p:spPr>
          <a:xfrm>
            <a:off x="457200" y="4419601"/>
            <a:ext cx="8229600" cy="609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200" dirty="0" smtClean="0">
                <a:solidFill>
                  <a:srgbClr val="1F497D"/>
                </a:solidFill>
              </a:rPr>
              <a:t>A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ll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problems intractable in general</a:t>
            </a:r>
            <a:endParaRPr lang="en-US" sz="2400" dirty="0" smtClean="0">
              <a:solidFill>
                <a:srgbClr val="000000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1F497D"/>
                </a:solidFill>
              </a:rPr>
              <a:t>Greedy algorithm </a:t>
            </a:r>
            <a:r>
              <a:rPr lang="en-US" dirty="0" smtClean="0">
                <a:solidFill>
                  <a:srgbClr val="000000"/>
                </a:solidFill>
              </a:rPr>
              <a:t>for cost-minimization, maximum coverage, source ordering: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Pick the source S maximizing I(S)/</a:t>
            </a:r>
            <a:r>
              <a:rPr lang="en-US" dirty="0" err="1" smtClean="0">
                <a:solidFill>
                  <a:srgbClr val="000000"/>
                </a:solidFill>
              </a:rPr>
              <a:t>c(S</a:t>
            </a:r>
            <a:r>
              <a:rPr lang="en-US" dirty="0" smtClean="0">
                <a:solidFill>
                  <a:srgbClr val="000000"/>
                </a:solidFill>
              </a:rPr>
              <a:t>)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I(S) = total number of new </a:t>
            </a:r>
            <a:r>
              <a:rPr lang="en-US" dirty="0" err="1" smtClean="0">
                <a:solidFill>
                  <a:srgbClr val="000000"/>
                </a:solidFill>
              </a:rPr>
              <a:t>tuples</a:t>
            </a:r>
            <a:endParaRPr lang="en-US" dirty="0" smtClean="0">
              <a:solidFill>
                <a:srgbClr val="000000"/>
              </a:solidFill>
            </a:endParaRPr>
          </a:p>
          <a:p>
            <a:pPr lvl="1"/>
            <a:r>
              <a:rPr lang="en-US" dirty="0" err="1" smtClean="0">
                <a:solidFill>
                  <a:srgbClr val="000000"/>
                </a:solidFill>
              </a:rPr>
              <a:t>c(S</a:t>
            </a:r>
            <a:r>
              <a:rPr lang="en-US" dirty="0" smtClean="0">
                <a:solidFill>
                  <a:srgbClr val="000000"/>
                </a:solidFill>
              </a:rPr>
              <a:t>) = cost of querying S</a:t>
            </a:r>
          </a:p>
          <a:p>
            <a:r>
              <a:rPr lang="en-US" dirty="0" smtClean="0"/>
              <a:t>Greedy algorithm is </a:t>
            </a:r>
            <a:r>
              <a:rPr lang="en-US" i="1" dirty="0" smtClean="0">
                <a:solidFill>
                  <a:srgbClr val="1F497D"/>
                </a:solidFill>
              </a:rPr>
              <a:t>optimal</a:t>
            </a:r>
            <a:r>
              <a:rPr lang="en-US" dirty="0" smtClean="0">
                <a:solidFill>
                  <a:srgbClr val="1F497D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when all sources: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Copy from at most one source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Copy all or zero </a:t>
            </a:r>
            <a:r>
              <a:rPr lang="en-US" dirty="0" err="1" smtClean="0">
                <a:solidFill>
                  <a:srgbClr val="000000"/>
                </a:solidFill>
              </a:rPr>
              <a:t>tuples</a:t>
            </a:r>
            <a:r>
              <a:rPr lang="en-US" dirty="0" smtClean="0">
                <a:solidFill>
                  <a:srgbClr val="000000"/>
                </a:solidFill>
              </a:rPr>
              <a:t> (i.e., fraction=1)</a:t>
            </a:r>
          </a:p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58DD-73B1-8346-BC67-984959124FFE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Greedy Algorithm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Greedy Algorithm Results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3BD7-B2B5-2144-AB3A-6150F205A9EB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5" name="Picture 4" descr="Picture 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8667" y="1651165"/>
            <a:ext cx="8266666" cy="1320635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676400" y="3048000"/>
          <a:ext cx="6096000" cy="1112520"/>
        </p:xfrm>
        <a:graphic>
          <a:graphicData uri="http://schemas.openxmlformats.org/drawingml/2006/table">
            <a:tbl>
              <a:tblPr firstRow="1" firstCol="1" bandRow="1" bandCol="1">
                <a:tableStyleId>{D7AC3CCA-C797-4891-BE02-D94E43425B78}</a:tableStyleId>
              </a:tblPr>
              <a:tblGrid>
                <a:gridCol w="457200"/>
                <a:gridCol w="5638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Number-of-sources cost model</a:t>
                      </a:r>
                      <a:endParaRPr lang="en-US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Linear cost-model and arbitrary source</a:t>
                      </a:r>
                      <a:r>
                        <a:rPr lang="en-US" b="1" baseline="0" dirty="0" smtClean="0"/>
                        <a:t> cost model</a:t>
                      </a:r>
                      <a:endParaRPr lang="en-US" b="1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With PTIME coverage algorithm</a:t>
                      </a:r>
                      <a:endParaRPr lang="en-US" b="1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9" name="Oval 8"/>
          <p:cNvSpPr/>
          <p:nvPr/>
        </p:nvSpPr>
        <p:spPr>
          <a:xfrm>
            <a:off x="152400" y="2255837"/>
            <a:ext cx="8763000" cy="5334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5"/>
          <p:cNvSpPr txBox="1">
            <a:spLocks/>
          </p:cNvSpPr>
          <p:nvPr/>
        </p:nvSpPr>
        <p:spPr>
          <a:xfrm>
            <a:off x="457200" y="4465637"/>
            <a:ext cx="8229600" cy="1630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Optimal for Single-</a:t>
            </a:r>
            <a:r>
              <a:rPr lang="en-US" sz="3200" dirty="0" smtClean="0">
                <a:solidFill>
                  <a:srgbClr val="1F497D"/>
                </a:solidFill>
              </a:rPr>
              <a:t>source copying: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000000"/>
                </a:solidFill>
              </a:rPr>
              <a:t>Copy from at most one source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000000"/>
                </a:solidFill>
              </a:rPr>
              <a:t>Copy all or zero </a:t>
            </a:r>
            <a:r>
              <a:rPr lang="en-US" sz="2400" dirty="0" err="1" smtClean="0">
                <a:solidFill>
                  <a:srgbClr val="000000"/>
                </a:solidFill>
              </a:rPr>
              <a:t>tuples</a:t>
            </a:r>
            <a:r>
              <a:rPr lang="en-US" sz="2400" dirty="0" smtClean="0">
                <a:solidFill>
                  <a:srgbClr val="000000"/>
                </a:solidFill>
              </a:rPr>
              <a:t> (i.e., fraction=1)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Greedy Algorithm Results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3BD7-B2B5-2144-AB3A-6150F205A9EB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5" name="Picture 4" descr="Picture 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8667" y="1651165"/>
            <a:ext cx="8266666" cy="1320635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676400" y="3048000"/>
          <a:ext cx="6096000" cy="1112520"/>
        </p:xfrm>
        <a:graphic>
          <a:graphicData uri="http://schemas.openxmlformats.org/drawingml/2006/table">
            <a:tbl>
              <a:tblPr firstRow="1" firstCol="1" bandRow="1" bandCol="1">
                <a:tableStyleId>{D7AC3CCA-C797-4891-BE02-D94E43425B78}</a:tableStyleId>
              </a:tblPr>
              <a:tblGrid>
                <a:gridCol w="457200"/>
                <a:gridCol w="5638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Number-of-sources cost model</a:t>
                      </a:r>
                      <a:endParaRPr lang="en-US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Linear cost-model and arbitrary source</a:t>
                      </a:r>
                      <a:r>
                        <a:rPr lang="en-US" b="1" baseline="0" dirty="0" smtClean="0"/>
                        <a:t> cost model</a:t>
                      </a:r>
                      <a:endParaRPr lang="en-US" b="1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With PTIME coverage algorithm</a:t>
                      </a:r>
                      <a:endParaRPr lang="en-US" b="1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9" name="Oval 8"/>
          <p:cNvSpPr/>
          <p:nvPr/>
        </p:nvSpPr>
        <p:spPr>
          <a:xfrm>
            <a:off x="533400" y="2514600"/>
            <a:ext cx="7848600" cy="5334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5"/>
          <p:cNvSpPr txBox="1">
            <a:spLocks/>
          </p:cNvSpPr>
          <p:nvPr/>
        </p:nvSpPr>
        <p:spPr>
          <a:xfrm>
            <a:off x="457200" y="4191001"/>
            <a:ext cx="8229600" cy="190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Approximations in the general-case</a:t>
            </a:r>
            <a:r>
              <a:rPr lang="en-US" sz="3200" dirty="0" smtClean="0">
                <a:solidFill>
                  <a:srgbClr val="1F497D"/>
                </a:solidFill>
              </a:rPr>
              <a:t>: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000000"/>
                </a:solidFill>
              </a:rPr>
              <a:t>Log-approx (in size of largest source) for cost-minimization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000000"/>
                </a:solidFill>
              </a:rPr>
              <a:t>(1-1/e)-approx for maximum-coverage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000000"/>
                </a:solidFill>
              </a:rPr>
              <a:t>2-approx for source-ordering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Both problems </a:t>
            </a:r>
            <a:r>
              <a:rPr lang="en-US" dirty="0" smtClean="0">
                <a:solidFill>
                  <a:schemeClr val="tx2"/>
                </a:solidFill>
              </a:rPr>
              <a:t>intractable </a:t>
            </a:r>
            <a:r>
              <a:rPr lang="en-US" dirty="0" smtClean="0"/>
              <a:t>in general case</a:t>
            </a:r>
          </a:p>
          <a:p>
            <a:pPr lvl="1"/>
            <a:r>
              <a:rPr lang="en-US" dirty="0" smtClean="0"/>
              <a:t>Hard even when copy-fractions are 0 or 1</a:t>
            </a:r>
          </a:p>
          <a:p>
            <a:pPr lvl="1"/>
            <a:r>
              <a:rPr lang="en-US" dirty="0" smtClean="0"/>
              <a:t>Problems closely related to the </a:t>
            </a:r>
            <a:r>
              <a:rPr lang="en-US" dirty="0" smtClean="0">
                <a:solidFill>
                  <a:srgbClr val="1F497D"/>
                </a:solidFill>
              </a:rPr>
              <a:t>set cover </a:t>
            </a:r>
            <a:r>
              <a:rPr lang="en-US" dirty="0" smtClean="0"/>
              <a:t>problem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Approximations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Cost-min.: log K-approx, K = size of largest source</a:t>
            </a:r>
          </a:p>
          <a:p>
            <a:pPr lvl="1"/>
            <a:r>
              <a:rPr lang="en-US" dirty="0" smtClean="0"/>
              <a:t>Max-coverage: (1-1/e)-approx</a:t>
            </a:r>
          </a:p>
          <a:p>
            <a:r>
              <a:rPr lang="en-US" dirty="0" smtClean="0">
                <a:solidFill>
                  <a:srgbClr val="1F497D"/>
                </a:solidFill>
              </a:rPr>
              <a:t>Tractable subclass</a:t>
            </a:r>
            <a:r>
              <a:rPr lang="en-US" dirty="0" smtClean="0"/>
              <a:t> for cost-</a:t>
            </a:r>
            <a:r>
              <a:rPr lang="en-US" dirty="0" err="1" smtClean="0"/>
              <a:t>minimzation</a:t>
            </a:r>
            <a:r>
              <a:rPr lang="en-US" dirty="0" smtClean="0"/>
              <a:t>: </a:t>
            </a:r>
          </a:p>
          <a:p>
            <a:pPr lvl="1"/>
            <a:r>
              <a:rPr lang="en-US" dirty="0" smtClean="0"/>
              <a:t>Each source:</a:t>
            </a:r>
          </a:p>
          <a:p>
            <a:pPr lvl="2"/>
            <a:r>
              <a:rPr lang="en-US" dirty="0" smtClean="0"/>
              <a:t>Copies from at most one source</a:t>
            </a:r>
          </a:p>
          <a:p>
            <a:pPr lvl="2"/>
            <a:r>
              <a:rPr lang="en-US" dirty="0" smtClean="0">
                <a:solidFill>
                  <a:srgbClr val="000000"/>
                </a:solidFill>
              </a:rPr>
              <a:t>Copy-fraction is 0 or 1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Max-coverage remains intractable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58DD-73B1-8346-BC67-984959124FFE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Cost-minimization and max-coverage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Build a system, </a:t>
            </a:r>
            <a:r>
              <a:rPr lang="en-US" dirty="0" smtClean="0">
                <a:solidFill>
                  <a:srgbClr val="1F497D"/>
                </a:solidFill>
              </a:rPr>
              <a:t>IDS</a:t>
            </a:r>
            <a:r>
              <a:rPr lang="en-US" dirty="0" smtClean="0"/>
              <a:t>, for </a:t>
            </a:r>
            <a:r>
              <a:rPr lang="en-US" u="sng" dirty="0" smtClean="0"/>
              <a:t>I</a:t>
            </a:r>
            <a:r>
              <a:rPr lang="en-US" dirty="0" smtClean="0"/>
              <a:t>ntegrating </a:t>
            </a:r>
            <a:r>
              <a:rPr lang="en-US" u="sng" dirty="0" smtClean="0"/>
              <a:t>D</a:t>
            </a:r>
            <a:r>
              <a:rPr lang="en-US" dirty="0" smtClean="0"/>
              <a:t>ependent </a:t>
            </a:r>
            <a:r>
              <a:rPr lang="en-US" u="sng" dirty="0" smtClean="0"/>
              <a:t>S</a:t>
            </a:r>
            <a:r>
              <a:rPr lang="en-US" dirty="0" smtClean="0"/>
              <a:t>ources</a:t>
            </a:r>
          </a:p>
          <a:p>
            <a:r>
              <a:rPr lang="en-US" dirty="0" smtClean="0"/>
              <a:t>This paper:</a:t>
            </a:r>
          </a:p>
          <a:p>
            <a:pPr lvl="1"/>
            <a:r>
              <a:rPr lang="en-US" dirty="0" smtClean="0"/>
              <a:t>Proposed a system for query answering with dependent sources</a:t>
            </a:r>
          </a:p>
          <a:p>
            <a:pPr lvl="1"/>
            <a:r>
              <a:rPr lang="en-US" dirty="0" smtClean="0"/>
              <a:t>Address theoretical challenges in building such a system</a:t>
            </a:r>
          </a:p>
          <a:p>
            <a:r>
              <a:rPr lang="en-US" dirty="0" smtClean="0"/>
              <a:t>Note: detecting dependencies is part of other work </a:t>
            </a:r>
            <a:r>
              <a:rPr lang="en-US" dirty="0" smtClean="0">
                <a:solidFill>
                  <a:srgbClr val="1F497D"/>
                </a:solidFill>
              </a:rPr>
              <a:t>[Solomon]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DB279-2249-E04B-8204-AFA2FAA7A5D6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Goal</a:t>
            </a:r>
            <a:endParaRPr lang="en-US" sz="3556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Problem is </a:t>
            </a:r>
            <a:r>
              <a:rPr lang="en-US" dirty="0" smtClean="0">
                <a:solidFill>
                  <a:srgbClr val="1F497D"/>
                </a:solidFill>
              </a:rPr>
              <a:t>PP-hard in general</a:t>
            </a:r>
          </a:p>
          <a:p>
            <a:r>
              <a:rPr lang="en-US" dirty="0" smtClean="0">
                <a:solidFill>
                  <a:srgbClr val="1F497D"/>
                </a:solidFill>
              </a:rPr>
              <a:t>2-approximate greedy algorithm </a:t>
            </a:r>
            <a:r>
              <a:rPr lang="en-US" dirty="0" smtClean="0">
                <a:solidFill>
                  <a:srgbClr val="000000"/>
                </a:solidFill>
              </a:rPr>
              <a:t>for general case: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Pick the source S maximizing I(S)/</a:t>
            </a:r>
            <a:r>
              <a:rPr lang="en-US" dirty="0" err="1" smtClean="0">
                <a:solidFill>
                  <a:srgbClr val="000000"/>
                </a:solidFill>
              </a:rPr>
              <a:t>c(S</a:t>
            </a:r>
            <a:r>
              <a:rPr lang="en-US" dirty="0" smtClean="0">
                <a:solidFill>
                  <a:srgbClr val="000000"/>
                </a:solidFill>
              </a:rPr>
              <a:t>)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I(S) = total number of new </a:t>
            </a:r>
            <a:r>
              <a:rPr lang="en-US" dirty="0" err="1" smtClean="0">
                <a:solidFill>
                  <a:srgbClr val="000000"/>
                </a:solidFill>
              </a:rPr>
              <a:t>tuples</a:t>
            </a:r>
            <a:endParaRPr lang="en-US" dirty="0" smtClean="0">
              <a:solidFill>
                <a:srgbClr val="000000"/>
              </a:solidFill>
            </a:endParaRPr>
          </a:p>
          <a:p>
            <a:pPr lvl="1"/>
            <a:r>
              <a:rPr lang="en-US" dirty="0" err="1" smtClean="0">
                <a:solidFill>
                  <a:srgbClr val="000000"/>
                </a:solidFill>
              </a:rPr>
              <a:t>c(S</a:t>
            </a:r>
            <a:r>
              <a:rPr lang="en-US" dirty="0" smtClean="0">
                <a:solidFill>
                  <a:srgbClr val="000000"/>
                </a:solidFill>
              </a:rPr>
              <a:t>) = cost of querying S</a:t>
            </a:r>
          </a:p>
          <a:p>
            <a:r>
              <a:rPr lang="en-US" dirty="0" smtClean="0"/>
              <a:t>Greedy algorithm is </a:t>
            </a:r>
            <a:r>
              <a:rPr lang="en-US" i="1" dirty="0" smtClean="0">
                <a:solidFill>
                  <a:srgbClr val="1F497D"/>
                </a:solidFill>
              </a:rPr>
              <a:t>optimal</a:t>
            </a:r>
            <a:r>
              <a:rPr lang="en-US" dirty="0" smtClean="0">
                <a:solidFill>
                  <a:srgbClr val="1F497D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when all sources: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Copy from at most one source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Copy all or zero </a:t>
            </a:r>
            <a:r>
              <a:rPr lang="en-US" dirty="0" err="1" smtClean="0">
                <a:solidFill>
                  <a:srgbClr val="000000"/>
                </a:solidFill>
              </a:rPr>
              <a:t>tuples</a:t>
            </a:r>
            <a:r>
              <a:rPr lang="en-US" dirty="0" smtClean="0">
                <a:solidFill>
                  <a:srgbClr val="000000"/>
                </a:solidFill>
              </a:rPr>
              <a:t> (i.e., fraction=1)</a:t>
            </a:r>
          </a:p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458DD-73B1-8346-BC67-984959124FFE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 Ordering Problem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solidFill>
                  <a:srgbClr val="1F497D"/>
                </a:solidFill>
              </a:rPr>
              <a:t>Contributions:</a:t>
            </a:r>
          </a:p>
          <a:p>
            <a:pPr lvl="1"/>
            <a:r>
              <a:rPr lang="en-US" dirty="0" smtClean="0"/>
              <a:t>Studied query answering with dependent sources</a:t>
            </a:r>
          </a:p>
          <a:p>
            <a:pPr lvl="1"/>
            <a:r>
              <a:rPr lang="en-US" dirty="0" smtClean="0"/>
              <a:t>Simple model to capture dependencies</a:t>
            </a:r>
          </a:p>
          <a:p>
            <a:pPr lvl="1"/>
            <a:r>
              <a:rPr lang="en-US" dirty="0" smtClean="0"/>
              <a:t>Four important problems: coverage, cost-minimization, maximum-coverage, source ordering</a:t>
            </a:r>
          </a:p>
          <a:p>
            <a:pPr lvl="1"/>
            <a:r>
              <a:rPr lang="en-US" dirty="0" smtClean="0"/>
              <a:t>Algorithms and complexity results for the problems</a:t>
            </a:r>
          </a:p>
          <a:p>
            <a:r>
              <a:rPr lang="en-US" dirty="0" smtClean="0">
                <a:solidFill>
                  <a:srgbClr val="1F497D"/>
                </a:solidFill>
              </a:rPr>
              <a:t>Future:</a:t>
            </a:r>
          </a:p>
          <a:p>
            <a:pPr lvl="1"/>
            <a:r>
              <a:rPr lang="en-US" dirty="0" smtClean="0"/>
              <a:t>Build a system based on our theoretical foundations</a:t>
            </a:r>
          </a:p>
          <a:p>
            <a:pPr lvl="1"/>
            <a:r>
              <a:rPr lang="en-US" dirty="0" smtClean="0"/>
              <a:t>Specific open problems laid out in the paper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5CB2D-9B59-B043-9CF6-E464BC294780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Thanks!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5DE1A-CAF5-3245-BB74-77159AFD8004}" type="datetime4">
              <a:rPr lang="en-US" smtClean="0"/>
              <a:pPr/>
              <a:t>April 15, 2011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68254-CEFF-4EED-B034-B256F257CE13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3962400"/>
            <a:ext cx="8229600" cy="20875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72000" y="1676400"/>
            <a:ext cx="2590800" cy="9906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Source Selection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0" y="3581400"/>
            <a:ext cx="2590800" cy="9906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Source Ordering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495800" y="4953000"/>
            <a:ext cx="2743200" cy="838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Query Answering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16200000">
            <a:off x="2628900" y="2705100"/>
            <a:ext cx="2133600" cy="838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Coverage</a:t>
            </a:r>
          </a:p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Computation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rot="16200000">
            <a:off x="304803" y="3200400"/>
            <a:ext cx="4572000" cy="6096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Configuration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486400" y="457200"/>
            <a:ext cx="762000" cy="7620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Q</a:t>
            </a:r>
            <a:endParaRPr lang="en-US" sz="2800" dirty="0">
              <a:solidFill>
                <a:schemeClr val="tx1"/>
              </a:solidFill>
            </a:endParaRPr>
          </a:p>
        </p:txBody>
      </p:sp>
      <p:grpSp>
        <p:nvGrpSpPr>
          <p:cNvPr id="2" name="Group 20"/>
          <p:cNvGrpSpPr/>
          <p:nvPr/>
        </p:nvGrpSpPr>
        <p:grpSpPr>
          <a:xfrm>
            <a:off x="914400" y="914400"/>
            <a:ext cx="1066800" cy="5334000"/>
            <a:chOff x="609600" y="914400"/>
            <a:chExt cx="1219200" cy="5334000"/>
          </a:xfrm>
        </p:grpSpPr>
        <p:sp>
          <p:nvSpPr>
            <p:cNvPr id="11" name="Cloud 10"/>
            <p:cNvSpPr/>
            <p:nvPr/>
          </p:nvSpPr>
          <p:spPr>
            <a:xfrm>
              <a:off x="609600" y="914400"/>
              <a:ext cx="1219200" cy="5334000"/>
            </a:xfrm>
            <a:prstGeom prst="cloud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11"/>
            <p:cNvSpPr/>
            <p:nvPr/>
          </p:nvSpPr>
          <p:spPr>
            <a:xfrm>
              <a:off x="1066800" y="16764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990600" y="23622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1143000" y="48006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1371600" y="25908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990600" y="35814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762000" y="30480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762000" y="45720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1219200" y="31242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990600" y="41148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TextBox 21"/>
          <p:cNvSpPr txBox="1"/>
          <p:nvPr/>
        </p:nvSpPr>
        <p:spPr>
          <a:xfrm rot="16200000">
            <a:off x="-1855486" y="3150886"/>
            <a:ext cx="4843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Data Sources</a:t>
            </a:r>
            <a:endParaRPr lang="en-US" sz="2800" dirty="0"/>
          </a:p>
        </p:txBody>
      </p:sp>
      <p:sp>
        <p:nvSpPr>
          <p:cNvPr id="23" name="Rectangle 22"/>
          <p:cNvSpPr/>
          <p:nvPr/>
        </p:nvSpPr>
        <p:spPr>
          <a:xfrm rot="16200000">
            <a:off x="7048500" y="2628900"/>
            <a:ext cx="2438400" cy="838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Cost Computation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24" name="Picture 19" descr="think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152400"/>
            <a:ext cx="403225" cy="976312"/>
          </a:xfrm>
          <a:prstGeom prst="rect">
            <a:avLst/>
          </a:prstGeom>
          <a:noFill/>
        </p:spPr>
      </p:pic>
      <p:cxnSp>
        <p:nvCxnSpPr>
          <p:cNvPr id="26" name="Straight Arrow Connector 25"/>
          <p:cNvCxnSpPr>
            <a:stCxn id="10" idx="4"/>
            <a:endCxn id="5" idx="0"/>
          </p:cNvCxnSpPr>
          <p:nvPr/>
        </p:nvCxnSpPr>
        <p:spPr>
          <a:xfrm rot="5400000">
            <a:off x="5638800" y="1447800"/>
            <a:ext cx="4572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5" idx="2"/>
            <a:endCxn id="6" idx="0"/>
          </p:cNvCxnSpPr>
          <p:nvPr/>
        </p:nvCxnSpPr>
        <p:spPr>
          <a:xfrm rot="5400000">
            <a:off x="5410200" y="3124200"/>
            <a:ext cx="9144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6" idx="2"/>
            <a:endCxn id="7" idx="0"/>
          </p:cNvCxnSpPr>
          <p:nvPr/>
        </p:nvCxnSpPr>
        <p:spPr>
          <a:xfrm rot="5400000">
            <a:off x="5676900" y="4762500"/>
            <a:ext cx="381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7" idx="2"/>
          </p:cNvCxnSpPr>
          <p:nvPr/>
        </p:nvCxnSpPr>
        <p:spPr>
          <a:xfrm rot="5400000">
            <a:off x="5676900" y="5981700"/>
            <a:ext cx="381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275350" y="6106180"/>
            <a:ext cx="1277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Answer</a:t>
            </a:r>
            <a:endParaRPr lang="en-US" sz="2800" dirty="0"/>
          </a:p>
        </p:txBody>
      </p:sp>
      <p:cxnSp>
        <p:nvCxnSpPr>
          <p:cNvPr id="43" name="Straight Arrow Connector 42"/>
          <p:cNvCxnSpPr/>
          <p:nvPr/>
        </p:nvCxnSpPr>
        <p:spPr>
          <a:xfrm rot="10800000">
            <a:off x="7162800" y="2284412"/>
            <a:ext cx="685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rot="10800000">
            <a:off x="7162801" y="3808412"/>
            <a:ext cx="685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2895600" y="5410200"/>
            <a:ext cx="16002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>
            <a:off x="2895600" y="4341812"/>
            <a:ext cx="16764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>
            <a:off x="2895600" y="1828800"/>
            <a:ext cx="16764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>
            <a:off x="2895600" y="3124200"/>
            <a:ext cx="381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>
          <a:xfrm>
            <a:off x="1981200" y="3124200"/>
            <a:ext cx="304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>
            <a:endCxn id="5" idx="1"/>
          </p:cNvCxnSpPr>
          <p:nvPr/>
        </p:nvCxnSpPr>
        <p:spPr>
          <a:xfrm rot="5400000" flipH="1" flipV="1">
            <a:off x="3867150" y="2419350"/>
            <a:ext cx="952500" cy="457200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>
            <a:stCxn id="8" idx="2"/>
            <a:endCxn id="6" idx="1"/>
          </p:cNvCxnSpPr>
          <p:nvPr/>
        </p:nvCxnSpPr>
        <p:spPr>
          <a:xfrm>
            <a:off x="4114800" y="3124200"/>
            <a:ext cx="457200" cy="952500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/>
          <p:nvPr/>
        </p:nvCxnSpPr>
        <p:spPr>
          <a:xfrm>
            <a:off x="5867400" y="3124200"/>
            <a:ext cx="1828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rot="5400000">
            <a:off x="6515102" y="3771902"/>
            <a:ext cx="1828799" cy="53339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>
            <a:off x="5867400" y="1371600"/>
            <a:ext cx="1905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 rot="5400000">
            <a:off x="6248400" y="2057400"/>
            <a:ext cx="2209800" cy="838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rot="10800000">
            <a:off x="3657600" y="1371600"/>
            <a:ext cx="2209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rot="5400000">
            <a:off x="3315494" y="1713706"/>
            <a:ext cx="685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Date Placeholder 4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E7AB6-1865-FC42-A5D7-B21EADFC5A1F}" type="datetime4">
              <a:rPr lang="en-US" smtClean="0"/>
              <a:pPr/>
              <a:t>April 15, 2011</a:t>
            </a:fld>
            <a:endParaRPr lang="en-US"/>
          </a:p>
        </p:txBody>
      </p:sp>
      <p:sp>
        <p:nvSpPr>
          <p:cNvPr id="45" name="Slide Number Placeholder 4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C428E-AF4A-416A-BE64-6EF0B9151D4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72000" y="1676400"/>
            <a:ext cx="2590800" cy="9906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Source Selection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0" y="3581400"/>
            <a:ext cx="2590800" cy="9906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Source Ordering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495800" y="4953000"/>
            <a:ext cx="2743200" cy="838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Query Answering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16200000">
            <a:off x="2628900" y="2705100"/>
            <a:ext cx="2133600" cy="838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Coverage</a:t>
            </a:r>
          </a:p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Computation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rot="16200000">
            <a:off x="304803" y="3200400"/>
            <a:ext cx="4572000" cy="6096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Configuration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486400" y="457200"/>
            <a:ext cx="762000" cy="7620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Q</a:t>
            </a:r>
            <a:endParaRPr lang="en-US" sz="2800" dirty="0">
              <a:solidFill>
                <a:schemeClr val="tx1"/>
              </a:solidFill>
            </a:endParaRPr>
          </a:p>
        </p:txBody>
      </p:sp>
      <p:grpSp>
        <p:nvGrpSpPr>
          <p:cNvPr id="2" name="Group 20"/>
          <p:cNvGrpSpPr/>
          <p:nvPr/>
        </p:nvGrpSpPr>
        <p:grpSpPr>
          <a:xfrm>
            <a:off x="914400" y="914400"/>
            <a:ext cx="1066800" cy="5334000"/>
            <a:chOff x="609600" y="914400"/>
            <a:chExt cx="1219200" cy="5334000"/>
          </a:xfrm>
        </p:grpSpPr>
        <p:sp>
          <p:nvSpPr>
            <p:cNvPr id="11" name="Cloud 10"/>
            <p:cNvSpPr/>
            <p:nvPr/>
          </p:nvSpPr>
          <p:spPr>
            <a:xfrm>
              <a:off x="609600" y="914400"/>
              <a:ext cx="1219200" cy="5334000"/>
            </a:xfrm>
            <a:prstGeom prst="cloud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11"/>
            <p:cNvSpPr/>
            <p:nvPr/>
          </p:nvSpPr>
          <p:spPr>
            <a:xfrm>
              <a:off x="1066800" y="16764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990600" y="23622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1143000" y="48006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1371600" y="2590800"/>
              <a:ext cx="304800" cy="304800"/>
            </a:xfrm>
            <a:prstGeom prst="ellipse">
              <a:avLst/>
            </a:prstGeom>
            <a:solidFill>
              <a:srgbClr val="FF0000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990600" y="3581400"/>
              <a:ext cx="304800" cy="304800"/>
            </a:xfrm>
            <a:prstGeom prst="ellipse">
              <a:avLst/>
            </a:prstGeom>
            <a:solidFill>
              <a:srgbClr val="FF0000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762000" y="30480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762000" y="45720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1219200" y="31242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990600" y="4114800"/>
              <a:ext cx="304800" cy="304800"/>
            </a:xfrm>
            <a:prstGeom prst="ellipse">
              <a:avLst/>
            </a:prstGeom>
            <a:solidFill>
              <a:srgbClr val="FF0000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TextBox 21"/>
          <p:cNvSpPr txBox="1"/>
          <p:nvPr/>
        </p:nvSpPr>
        <p:spPr>
          <a:xfrm rot="16200000">
            <a:off x="-1855486" y="3150886"/>
            <a:ext cx="4843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Data Sources</a:t>
            </a:r>
            <a:endParaRPr lang="en-US" sz="2800" dirty="0"/>
          </a:p>
        </p:txBody>
      </p:sp>
      <p:sp>
        <p:nvSpPr>
          <p:cNvPr id="23" name="Rectangle 22"/>
          <p:cNvSpPr/>
          <p:nvPr/>
        </p:nvSpPr>
        <p:spPr>
          <a:xfrm rot="16200000">
            <a:off x="7048500" y="2628900"/>
            <a:ext cx="2438400" cy="838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Cost Computation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24" name="Picture 19" descr="think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152400"/>
            <a:ext cx="403225" cy="976312"/>
          </a:xfrm>
          <a:prstGeom prst="rect">
            <a:avLst/>
          </a:prstGeom>
          <a:noFill/>
        </p:spPr>
      </p:pic>
      <p:cxnSp>
        <p:nvCxnSpPr>
          <p:cNvPr id="26" name="Straight Arrow Connector 25"/>
          <p:cNvCxnSpPr>
            <a:stCxn id="10" idx="4"/>
            <a:endCxn id="5" idx="0"/>
          </p:cNvCxnSpPr>
          <p:nvPr/>
        </p:nvCxnSpPr>
        <p:spPr>
          <a:xfrm rot="5400000">
            <a:off x="5638800" y="1447800"/>
            <a:ext cx="4572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5" idx="2"/>
            <a:endCxn id="6" idx="0"/>
          </p:cNvCxnSpPr>
          <p:nvPr/>
        </p:nvCxnSpPr>
        <p:spPr>
          <a:xfrm rot="5400000">
            <a:off x="5410200" y="3124200"/>
            <a:ext cx="9144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6" idx="2"/>
            <a:endCxn id="7" idx="0"/>
          </p:cNvCxnSpPr>
          <p:nvPr/>
        </p:nvCxnSpPr>
        <p:spPr>
          <a:xfrm rot="5400000">
            <a:off x="5676900" y="4762500"/>
            <a:ext cx="381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7" idx="2"/>
          </p:cNvCxnSpPr>
          <p:nvPr/>
        </p:nvCxnSpPr>
        <p:spPr>
          <a:xfrm rot="5400000">
            <a:off x="5676900" y="5981700"/>
            <a:ext cx="381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275350" y="6106180"/>
            <a:ext cx="1277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Answer</a:t>
            </a:r>
            <a:endParaRPr lang="en-US" sz="2800" dirty="0"/>
          </a:p>
        </p:txBody>
      </p:sp>
      <p:cxnSp>
        <p:nvCxnSpPr>
          <p:cNvPr id="43" name="Straight Arrow Connector 42"/>
          <p:cNvCxnSpPr/>
          <p:nvPr/>
        </p:nvCxnSpPr>
        <p:spPr>
          <a:xfrm rot="10800000">
            <a:off x="7162800" y="2284412"/>
            <a:ext cx="685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rot="10800000">
            <a:off x="7162801" y="3808412"/>
            <a:ext cx="685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2895600" y="5410200"/>
            <a:ext cx="16002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>
            <a:off x="2895600" y="4341812"/>
            <a:ext cx="16764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>
            <a:off x="2895600" y="1828800"/>
            <a:ext cx="16764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>
            <a:off x="2895600" y="3124200"/>
            <a:ext cx="381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>
          <a:xfrm>
            <a:off x="1981200" y="3124200"/>
            <a:ext cx="304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>
            <a:endCxn id="5" idx="1"/>
          </p:cNvCxnSpPr>
          <p:nvPr/>
        </p:nvCxnSpPr>
        <p:spPr>
          <a:xfrm rot="5400000" flipH="1" flipV="1">
            <a:off x="3867150" y="2419350"/>
            <a:ext cx="952500" cy="457200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>
            <a:stCxn id="8" idx="2"/>
            <a:endCxn id="6" idx="1"/>
          </p:cNvCxnSpPr>
          <p:nvPr/>
        </p:nvCxnSpPr>
        <p:spPr>
          <a:xfrm>
            <a:off x="4114800" y="3124200"/>
            <a:ext cx="457200" cy="952500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/>
          <p:nvPr/>
        </p:nvCxnSpPr>
        <p:spPr>
          <a:xfrm>
            <a:off x="5867400" y="3124200"/>
            <a:ext cx="1828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rot="5400000">
            <a:off x="6515102" y="3771902"/>
            <a:ext cx="1828799" cy="53339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>
            <a:off x="5867400" y="1371600"/>
            <a:ext cx="1905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 rot="5400000">
            <a:off x="6248400" y="2057400"/>
            <a:ext cx="2209800" cy="838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rot="10800000">
            <a:off x="3657600" y="1371600"/>
            <a:ext cx="2209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rot="5400000">
            <a:off x="3315494" y="1713706"/>
            <a:ext cx="685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/>
          <p:cNvSpPr/>
          <p:nvPr/>
        </p:nvSpPr>
        <p:spPr>
          <a:xfrm>
            <a:off x="4572000" y="1752600"/>
            <a:ext cx="2590800" cy="83820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152400" y="152400"/>
            <a:ext cx="8763000" cy="990600"/>
          </a:xfrm>
          <a:prstGeom prst="rect">
            <a:avLst/>
          </a:prstGeom>
          <a:solidFill>
            <a:schemeClr val="bg1"/>
          </a:solidFill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FF0000"/>
                </a:solidFill>
              </a:rPr>
              <a:t>1) Given a query Q, which data sources to use for answering this query? (cost-coverage tradeoff)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46" name="Date Placeholder 4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570B9-0C01-0341-824C-379836DFB243}" type="datetime4">
              <a:rPr lang="en-US" smtClean="0"/>
              <a:pPr/>
              <a:t>April 15, 2011</a:t>
            </a:fld>
            <a:endParaRPr lang="en-US"/>
          </a:p>
        </p:txBody>
      </p:sp>
      <p:sp>
        <p:nvSpPr>
          <p:cNvPr id="47" name="Slide Number Placeholder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C428E-AF4A-416A-BE64-6EF0B9151D4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72000" y="1676400"/>
            <a:ext cx="2590800" cy="9906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Source Selection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0" y="3581400"/>
            <a:ext cx="2590800" cy="9906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Source Ordering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495800" y="4953000"/>
            <a:ext cx="2743200" cy="838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Query Answering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16200000">
            <a:off x="2628900" y="2705100"/>
            <a:ext cx="2133600" cy="838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Coverage</a:t>
            </a:r>
          </a:p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Computation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rot="16200000">
            <a:off x="304803" y="3200400"/>
            <a:ext cx="4572000" cy="6096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Configuration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486400" y="457200"/>
            <a:ext cx="762000" cy="7620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Q</a:t>
            </a:r>
            <a:endParaRPr lang="en-US" sz="2800" dirty="0">
              <a:solidFill>
                <a:schemeClr val="tx1"/>
              </a:solidFill>
            </a:endParaRPr>
          </a:p>
        </p:txBody>
      </p:sp>
      <p:grpSp>
        <p:nvGrpSpPr>
          <p:cNvPr id="2" name="Group 20"/>
          <p:cNvGrpSpPr/>
          <p:nvPr/>
        </p:nvGrpSpPr>
        <p:grpSpPr>
          <a:xfrm>
            <a:off x="914400" y="914400"/>
            <a:ext cx="1066800" cy="5334000"/>
            <a:chOff x="609600" y="914400"/>
            <a:chExt cx="1219200" cy="5334000"/>
          </a:xfrm>
        </p:grpSpPr>
        <p:sp>
          <p:nvSpPr>
            <p:cNvPr id="11" name="Cloud 10"/>
            <p:cNvSpPr/>
            <p:nvPr/>
          </p:nvSpPr>
          <p:spPr>
            <a:xfrm>
              <a:off x="609600" y="914400"/>
              <a:ext cx="1219200" cy="5334000"/>
            </a:xfrm>
            <a:prstGeom prst="cloud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11"/>
            <p:cNvSpPr/>
            <p:nvPr/>
          </p:nvSpPr>
          <p:spPr>
            <a:xfrm>
              <a:off x="1066800" y="16764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990600" y="23622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1143000" y="48006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1371600" y="2590800"/>
              <a:ext cx="304800" cy="304800"/>
            </a:xfrm>
            <a:prstGeom prst="ellipse">
              <a:avLst/>
            </a:prstGeom>
            <a:solidFill>
              <a:srgbClr val="FF0000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990600" y="3581400"/>
              <a:ext cx="304800" cy="304800"/>
            </a:xfrm>
            <a:prstGeom prst="ellipse">
              <a:avLst/>
            </a:prstGeom>
            <a:solidFill>
              <a:srgbClr val="FF0000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762000" y="30480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762000" y="45720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1219200" y="31242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990600" y="4114800"/>
              <a:ext cx="304800" cy="304800"/>
            </a:xfrm>
            <a:prstGeom prst="ellipse">
              <a:avLst/>
            </a:prstGeom>
            <a:solidFill>
              <a:srgbClr val="FF0000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TextBox 21"/>
          <p:cNvSpPr txBox="1"/>
          <p:nvPr/>
        </p:nvSpPr>
        <p:spPr>
          <a:xfrm rot="16200000">
            <a:off x="-1855486" y="3150886"/>
            <a:ext cx="4843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Data Sources</a:t>
            </a:r>
            <a:endParaRPr lang="en-US" sz="2800" dirty="0"/>
          </a:p>
        </p:txBody>
      </p:sp>
      <p:sp>
        <p:nvSpPr>
          <p:cNvPr id="23" name="Rectangle 22"/>
          <p:cNvSpPr/>
          <p:nvPr/>
        </p:nvSpPr>
        <p:spPr>
          <a:xfrm rot="16200000">
            <a:off x="7048500" y="2628900"/>
            <a:ext cx="2438400" cy="838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Cost Computation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24" name="Picture 19" descr="think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152400"/>
            <a:ext cx="403225" cy="976312"/>
          </a:xfrm>
          <a:prstGeom prst="rect">
            <a:avLst/>
          </a:prstGeom>
          <a:noFill/>
        </p:spPr>
      </p:pic>
      <p:cxnSp>
        <p:nvCxnSpPr>
          <p:cNvPr id="26" name="Straight Arrow Connector 25"/>
          <p:cNvCxnSpPr>
            <a:stCxn id="10" idx="4"/>
            <a:endCxn id="5" idx="0"/>
          </p:cNvCxnSpPr>
          <p:nvPr/>
        </p:nvCxnSpPr>
        <p:spPr>
          <a:xfrm rot="5400000">
            <a:off x="5638800" y="1447800"/>
            <a:ext cx="4572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5" idx="2"/>
            <a:endCxn id="6" idx="0"/>
          </p:cNvCxnSpPr>
          <p:nvPr/>
        </p:nvCxnSpPr>
        <p:spPr>
          <a:xfrm rot="5400000">
            <a:off x="5410200" y="3124200"/>
            <a:ext cx="9144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6" idx="2"/>
            <a:endCxn id="7" idx="0"/>
          </p:cNvCxnSpPr>
          <p:nvPr/>
        </p:nvCxnSpPr>
        <p:spPr>
          <a:xfrm rot="5400000">
            <a:off x="5676900" y="4762500"/>
            <a:ext cx="381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7" idx="2"/>
          </p:cNvCxnSpPr>
          <p:nvPr/>
        </p:nvCxnSpPr>
        <p:spPr>
          <a:xfrm rot="5400000">
            <a:off x="5676900" y="5981700"/>
            <a:ext cx="381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275350" y="6106180"/>
            <a:ext cx="1277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Answer</a:t>
            </a:r>
            <a:endParaRPr lang="en-US" sz="2800" dirty="0"/>
          </a:p>
        </p:txBody>
      </p:sp>
      <p:cxnSp>
        <p:nvCxnSpPr>
          <p:cNvPr id="43" name="Straight Arrow Connector 42"/>
          <p:cNvCxnSpPr/>
          <p:nvPr/>
        </p:nvCxnSpPr>
        <p:spPr>
          <a:xfrm rot="10800000">
            <a:off x="7162800" y="2284412"/>
            <a:ext cx="685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rot="10800000">
            <a:off x="7162801" y="3808412"/>
            <a:ext cx="685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2895600" y="5410200"/>
            <a:ext cx="16002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>
            <a:off x="2895600" y="4341812"/>
            <a:ext cx="16764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>
            <a:off x="2895600" y="1828800"/>
            <a:ext cx="16764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>
            <a:off x="2895600" y="3124200"/>
            <a:ext cx="381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>
          <a:xfrm>
            <a:off x="1981200" y="3124200"/>
            <a:ext cx="304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>
            <a:endCxn id="5" idx="1"/>
          </p:cNvCxnSpPr>
          <p:nvPr/>
        </p:nvCxnSpPr>
        <p:spPr>
          <a:xfrm rot="5400000" flipH="1" flipV="1">
            <a:off x="3867150" y="2419350"/>
            <a:ext cx="952500" cy="457200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>
            <a:stCxn id="8" idx="2"/>
            <a:endCxn id="6" idx="1"/>
          </p:cNvCxnSpPr>
          <p:nvPr/>
        </p:nvCxnSpPr>
        <p:spPr>
          <a:xfrm>
            <a:off x="4114800" y="3124200"/>
            <a:ext cx="457200" cy="952500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/>
          <p:nvPr/>
        </p:nvCxnSpPr>
        <p:spPr>
          <a:xfrm>
            <a:off x="5867400" y="3124200"/>
            <a:ext cx="1828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rot="5400000">
            <a:off x="6515102" y="3771902"/>
            <a:ext cx="1828799" cy="53339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>
            <a:off x="5867400" y="1371600"/>
            <a:ext cx="1905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 rot="5400000">
            <a:off x="6248400" y="2057400"/>
            <a:ext cx="2209800" cy="838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rot="10800000">
            <a:off x="3657600" y="1371600"/>
            <a:ext cx="2209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rot="5400000">
            <a:off x="3315494" y="1713706"/>
            <a:ext cx="685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/>
          <p:cNvSpPr/>
          <p:nvPr/>
        </p:nvSpPr>
        <p:spPr>
          <a:xfrm>
            <a:off x="4572000" y="3657600"/>
            <a:ext cx="2590800" cy="91440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228600" y="152400"/>
            <a:ext cx="8534400" cy="990600"/>
          </a:xfrm>
          <a:prstGeom prst="rect">
            <a:avLst/>
          </a:prstGeom>
          <a:solidFill>
            <a:schemeClr val="bg1"/>
          </a:solidFill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FF0000"/>
                </a:solidFill>
              </a:rPr>
              <a:t>2) In which order should we query a set S of sources to get answers as soon as possible?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46" name="Date Placeholder 4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FF1FF-44DF-0E43-8AB1-0666FC04ECE2}" type="datetime4">
              <a:rPr lang="en-US" smtClean="0"/>
              <a:pPr/>
              <a:t>April 15, 2011</a:t>
            </a:fld>
            <a:endParaRPr lang="en-US"/>
          </a:p>
        </p:txBody>
      </p:sp>
      <p:sp>
        <p:nvSpPr>
          <p:cNvPr id="47" name="Slide Number Placeholder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C428E-AF4A-416A-BE64-6EF0B9151D4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72000" y="1676400"/>
            <a:ext cx="2590800" cy="9906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Source Selection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0" y="3581400"/>
            <a:ext cx="2590800" cy="9906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Source Ordering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495800" y="4953000"/>
            <a:ext cx="2743200" cy="838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Query Answering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16200000">
            <a:off x="2628900" y="2705100"/>
            <a:ext cx="2133600" cy="838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Coverage</a:t>
            </a:r>
          </a:p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Computation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rot="16200000">
            <a:off x="304803" y="3200400"/>
            <a:ext cx="4572000" cy="6096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Configuration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486400" y="457200"/>
            <a:ext cx="762000" cy="7620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Q</a:t>
            </a:r>
            <a:endParaRPr lang="en-US" sz="2800" dirty="0">
              <a:solidFill>
                <a:schemeClr val="tx1"/>
              </a:solidFill>
            </a:endParaRPr>
          </a:p>
        </p:txBody>
      </p:sp>
      <p:grpSp>
        <p:nvGrpSpPr>
          <p:cNvPr id="2" name="Group 20"/>
          <p:cNvGrpSpPr/>
          <p:nvPr/>
        </p:nvGrpSpPr>
        <p:grpSpPr>
          <a:xfrm>
            <a:off x="914400" y="914400"/>
            <a:ext cx="1066800" cy="5334000"/>
            <a:chOff x="609600" y="914400"/>
            <a:chExt cx="1219200" cy="5334000"/>
          </a:xfrm>
        </p:grpSpPr>
        <p:sp>
          <p:nvSpPr>
            <p:cNvPr id="11" name="Cloud 10"/>
            <p:cNvSpPr/>
            <p:nvPr/>
          </p:nvSpPr>
          <p:spPr>
            <a:xfrm>
              <a:off x="609600" y="914400"/>
              <a:ext cx="1219200" cy="5334000"/>
            </a:xfrm>
            <a:prstGeom prst="cloud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11"/>
            <p:cNvSpPr/>
            <p:nvPr/>
          </p:nvSpPr>
          <p:spPr>
            <a:xfrm>
              <a:off x="1066800" y="16764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990600" y="23622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1143000" y="48006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1371600" y="2590800"/>
              <a:ext cx="304800" cy="304800"/>
            </a:xfrm>
            <a:prstGeom prst="ellipse">
              <a:avLst/>
            </a:prstGeom>
            <a:solidFill>
              <a:srgbClr val="FF0000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990600" y="3581400"/>
              <a:ext cx="304800" cy="304800"/>
            </a:xfrm>
            <a:prstGeom prst="ellipse">
              <a:avLst/>
            </a:prstGeom>
            <a:solidFill>
              <a:srgbClr val="FF0000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762000" y="30480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762000" y="45720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1219200" y="31242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990600" y="4114800"/>
              <a:ext cx="304800" cy="304800"/>
            </a:xfrm>
            <a:prstGeom prst="ellipse">
              <a:avLst/>
            </a:prstGeom>
            <a:solidFill>
              <a:srgbClr val="FF0000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TextBox 21"/>
          <p:cNvSpPr txBox="1"/>
          <p:nvPr/>
        </p:nvSpPr>
        <p:spPr>
          <a:xfrm rot="16200000">
            <a:off x="-1855486" y="3150886"/>
            <a:ext cx="4843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Data Sources</a:t>
            </a:r>
            <a:endParaRPr lang="en-US" sz="2800" dirty="0"/>
          </a:p>
        </p:txBody>
      </p:sp>
      <p:sp>
        <p:nvSpPr>
          <p:cNvPr id="23" name="Rectangle 22"/>
          <p:cNvSpPr/>
          <p:nvPr/>
        </p:nvSpPr>
        <p:spPr>
          <a:xfrm rot="16200000">
            <a:off x="7048500" y="2628900"/>
            <a:ext cx="2438400" cy="838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Cost Computation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24" name="Picture 19" descr="think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152400"/>
            <a:ext cx="403225" cy="976312"/>
          </a:xfrm>
          <a:prstGeom prst="rect">
            <a:avLst/>
          </a:prstGeom>
          <a:noFill/>
        </p:spPr>
      </p:pic>
      <p:cxnSp>
        <p:nvCxnSpPr>
          <p:cNvPr id="26" name="Straight Arrow Connector 25"/>
          <p:cNvCxnSpPr>
            <a:stCxn id="10" idx="4"/>
            <a:endCxn id="5" idx="0"/>
          </p:cNvCxnSpPr>
          <p:nvPr/>
        </p:nvCxnSpPr>
        <p:spPr>
          <a:xfrm rot="5400000">
            <a:off x="5638800" y="1447800"/>
            <a:ext cx="4572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5" idx="2"/>
            <a:endCxn id="6" idx="0"/>
          </p:cNvCxnSpPr>
          <p:nvPr/>
        </p:nvCxnSpPr>
        <p:spPr>
          <a:xfrm rot="5400000">
            <a:off x="5410200" y="3124200"/>
            <a:ext cx="9144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6" idx="2"/>
            <a:endCxn id="7" idx="0"/>
          </p:cNvCxnSpPr>
          <p:nvPr/>
        </p:nvCxnSpPr>
        <p:spPr>
          <a:xfrm rot="5400000">
            <a:off x="5676900" y="4762500"/>
            <a:ext cx="381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7" idx="2"/>
          </p:cNvCxnSpPr>
          <p:nvPr/>
        </p:nvCxnSpPr>
        <p:spPr>
          <a:xfrm rot="5400000">
            <a:off x="5676900" y="5981700"/>
            <a:ext cx="381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275350" y="6106180"/>
            <a:ext cx="1277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Answer</a:t>
            </a:r>
            <a:endParaRPr lang="en-US" sz="2800" dirty="0"/>
          </a:p>
        </p:txBody>
      </p:sp>
      <p:cxnSp>
        <p:nvCxnSpPr>
          <p:cNvPr id="43" name="Straight Arrow Connector 42"/>
          <p:cNvCxnSpPr/>
          <p:nvPr/>
        </p:nvCxnSpPr>
        <p:spPr>
          <a:xfrm rot="10800000">
            <a:off x="7162800" y="2284412"/>
            <a:ext cx="685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rot="10800000">
            <a:off x="7162801" y="3808412"/>
            <a:ext cx="685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2895600" y="5410200"/>
            <a:ext cx="16002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>
            <a:off x="2895600" y="4341812"/>
            <a:ext cx="16764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>
            <a:off x="2895600" y="1828800"/>
            <a:ext cx="16764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>
            <a:off x="2895600" y="3124200"/>
            <a:ext cx="381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>
          <a:xfrm>
            <a:off x="1981200" y="3124200"/>
            <a:ext cx="304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>
            <a:endCxn id="5" idx="1"/>
          </p:cNvCxnSpPr>
          <p:nvPr/>
        </p:nvCxnSpPr>
        <p:spPr>
          <a:xfrm rot="5400000" flipH="1" flipV="1">
            <a:off x="3867150" y="2419350"/>
            <a:ext cx="952500" cy="457200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>
            <a:stCxn id="8" idx="2"/>
            <a:endCxn id="6" idx="1"/>
          </p:cNvCxnSpPr>
          <p:nvPr/>
        </p:nvCxnSpPr>
        <p:spPr>
          <a:xfrm>
            <a:off x="4114800" y="3124200"/>
            <a:ext cx="457200" cy="952500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/>
          <p:nvPr/>
        </p:nvCxnSpPr>
        <p:spPr>
          <a:xfrm>
            <a:off x="5867400" y="3124200"/>
            <a:ext cx="1828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rot="5400000">
            <a:off x="6515102" y="3771902"/>
            <a:ext cx="1828799" cy="53339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>
            <a:off x="5867400" y="1371600"/>
            <a:ext cx="1905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 rot="5400000">
            <a:off x="6248400" y="2057400"/>
            <a:ext cx="2209800" cy="838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rot="10800000">
            <a:off x="3657600" y="1371600"/>
            <a:ext cx="2209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rot="5400000">
            <a:off x="3315494" y="1713706"/>
            <a:ext cx="685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/>
          <p:cNvSpPr/>
          <p:nvPr/>
        </p:nvSpPr>
        <p:spPr>
          <a:xfrm rot="16200000">
            <a:off x="2705100" y="2552701"/>
            <a:ext cx="2209800" cy="106680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228600" y="152400"/>
            <a:ext cx="8534400" cy="1447800"/>
          </a:xfrm>
          <a:prstGeom prst="rect">
            <a:avLst/>
          </a:prstGeom>
          <a:solidFill>
            <a:schemeClr val="bg1"/>
          </a:solidFill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FF0000"/>
                </a:solidFill>
              </a:rPr>
              <a:t>3) For a subset S of sources, what fraction of the </a:t>
            </a:r>
            <a:r>
              <a:rPr lang="en-US" sz="3200" i="1" dirty="0" smtClean="0">
                <a:solidFill>
                  <a:srgbClr val="FF0000"/>
                </a:solidFill>
              </a:rPr>
              <a:t>total </a:t>
            </a:r>
            <a:r>
              <a:rPr lang="en-US" sz="3200" dirty="0" smtClean="0">
                <a:solidFill>
                  <a:srgbClr val="FF0000"/>
                </a:solidFill>
              </a:rPr>
              <a:t>set of </a:t>
            </a:r>
            <a:r>
              <a:rPr lang="en-US" sz="3200" dirty="0" err="1" smtClean="0">
                <a:solidFill>
                  <a:srgbClr val="FF0000"/>
                </a:solidFill>
              </a:rPr>
              <a:t>tuples</a:t>
            </a:r>
            <a:r>
              <a:rPr lang="en-US" sz="3200" dirty="0" smtClean="0">
                <a:solidFill>
                  <a:srgbClr val="FF0000"/>
                </a:solidFill>
              </a:rPr>
              <a:t> is </a:t>
            </a:r>
            <a:r>
              <a:rPr lang="en-US" sz="3200" i="1" dirty="0" smtClean="0">
                <a:solidFill>
                  <a:srgbClr val="FF0000"/>
                </a:solidFill>
              </a:rPr>
              <a:t>captured </a:t>
            </a:r>
            <a:r>
              <a:rPr lang="en-US" sz="3200" dirty="0" smtClean="0">
                <a:solidFill>
                  <a:srgbClr val="FF0000"/>
                </a:solidFill>
              </a:rPr>
              <a:t>by </a:t>
            </a:r>
            <a:r>
              <a:rPr lang="en-US" sz="3200" dirty="0" err="1" smtClean="0">
                <a:solidFill>
                  <a:srgbClr val="FF0000"/>
                </a:solidFill>
              </a:rPr>
              <a:t>tuples</a:t>
            </a:r>
            <a:r>
              <a:rPr lang="en-US" sz="3200" dirty="0" smtClean="0">
                <a:solidFill>
                  <a:srgbClr val="FF0000"/>
                </a:solidFill>
              </a:rPr>
              <a:t> in S? Coverage is core part of previous problems.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46" name="Date Placeholder 4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710BF-037D-464B-80EB-4C6B92B6BDC1}" type="datetime4">
              <a:rPr lang="en-US" smtClean="0"/>
              <a:pPr/>
              <a:t>April 15, 2011</a:t>
            </a:fld>
            <a:endParaRPr lang="en-US"/>
          </a:p>
        </p:txBody>
      </p:sp>
      <p:sp>
        <p:nvSpPr>
          <p:cNvPr id="47" name="Slide Number Placeholder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C428E-AF4A-416A-BE64-6EF0B9151D4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72000" y="1676400"/>
            <a:ext cx="2590800" cy="9906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Source Selection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0" y="3581400"/>
            <a:ext cx="2590800" cy="9906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Source Ordering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495800" y="4953000"/>
            <a:ext cx="2743200" cy="838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Query Answering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16200000">
            <a:off x="2628900" y="2705100"/>
            <a:ext cx="2133600" cy="838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Coverage</a:t>
            </a:r>
          </a:p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Computation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rot="16200000">
            <a:off x="304803" y="3200400"/>
            <a:ext cx="4572000" cy="6096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Configuration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486400" y="457200"/>
            <a:ext cx="762000" cy="7620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Q</a:t>
            </a:r>
            <a:endParaRPr lang="en-US" sz="2800" dirty="0">
              <a:solidFill>
                <a:schemeClr val="tx1"/>
              </a:solidFill>
            </a:endParaRPr>
          </a:p>
        </p:txBody>
      </p:sp>
      <p:grpSp>
        <p:nvGrpSpPr>
          <p:cNvPr id="2" name="Group 20"/>
          <p:cNvGrpSpPr/>
          <p:nvPr/>
        </p:nvGrpSpPr>
        <p:grpSpPr>
          <a:xfrm>
            <a:off x="914400" y="914400"/>
            <a:ext cx="1066800" cy="5334000"/>
            <a:chOff x="609600" y="914400"/>
            <a:chExt cx="1219200" cy="5334000"/>
          </a:xfrm>
        </p:grpSpPr>
        <p:sp>
          <p:nvSpPr>
            <p:cNvPr id="11" name="Cloud 10"/>
            <p:cNvSpPr/>
            <p:nvPr/>
          </p:nvSpPr>
          <p:spPr>
            <a:xfrm>
              <a:off x="609600" y="914400"/>
              <a:ext cx="1219200" cy="5334000"/>
            </a:xfrm>
            <a:prstGeom prst="cloud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11"/>
            <p:cNvSpPr/>
            <p:nvPr/>
          </p:nvSpPr>
          <p:spPr>
            <a:xfrm>
              <a:off x="1066800" y="16764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990600" y="23622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1143000" y="48006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1371600" y="2590800"/>
              <a:ext cx="304800" cy="304800"/>
            </a:xfrm>
            <a:prstGeom prst="ellipse">
              <a:avLst/>
            </a:prstGeom>
            <a:solidFill>
              <a:srgbClr val="FF0000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990600" y="3581400"/>
              <a:ext cx="304800" cy="304800"/>
            </a:xfrm>
            <a:prstGeom prst="ellipse">
              <a:avLst/>
            </a:prstGeom>
            <a:solidFill>
              <a:srgbClr val="FF0000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762000" y="30480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762000" y="45720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1219200" y="3124200"/>
              <a:ext cx="304800" cy="304800"/>
            </a:xfrm>
            <a:prstGeom prst="ellipse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990600" y="4114800"/>
              <a:ext cx="304800" cy="304800"/>
            </a:xfrm>
            <a:prstGeom prst="ellipse">
              <a:avLst/>
            </a:prstGeom>
            <a:solidFill>
              <a:srgbClr val="FF0000"/>
            </a:solid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TextBox 21"/>
          <p:cNvSpPr txBox="1"/>
          <p:nvPr/>
        </p:nvSpPr>
        <p:spPr>
          <a:xfrm rot="16200000">
            <a:off x="-1855486" y="3150886"/>
            <a:ext cx="4843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Data Sources</a:t>
            </a:r>
            <a:endParaRPr lang="en-US" sz="2800" dirty="0"/>
          </a:p>
        </p:txBody>
      </p:sp>
      <p:sp>
        <p:nvSpPr>
          <p:cNvPr id="23" name="Rectangle 22"/>
          <p:cNvSpPr/>
          <p:nvPr/>
        </p:nvSpPr>
        <p:spPr>
          <a:xfrm rot="16200000">
            <a:off x="7048500" y="2628900"/>
            <a:ext cx="2438400" cy="8382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Cost Computation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24" name="Picture 19" descr="think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152400"/>
            <a:ext cx="403225" cy="976312"/>
          </a:xfrm>
          <a:prstGeom prst="rect">
            <a:avLst/>
          </a:prstGeom>
          <a:noFill/>
        </p:spPr>
      </p:pic>
      <p:cxnSp>
        <p:nvCxnSpPr>
          <p:cNvPr id="26" name="Straight Arrow Connector 25"/>
          <p:cNvCxnSpPr>
            <a:stCxn id="10" idx="4"/>
            <a:endCxn id="5" idx="0"/>
          </p:cNvCxnSpPr>
          <p:nvPr/>
        </p:nvCxnSpPr>
        <p:spPr>
          <a:xfrm rot="5400000">
            <a:off x="5638800" y="1447800"/>
            <a:ext cx="4572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5" idx="2"/>
            <a:endCxn id="6" idx="0"/>
          </p:cNvCxnSpPr>
          <p:nvPr/>
        </p:nvCxnSpPr>
        <p:spPr>
          <a:xfrm rot="5400000">
            <a:off x="5410200" y="3124200"/>
            <a:ext cx="9144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6" idx="2"/>
            <a:endCxn id="7" idx="0"/>
          </p:cNvCxnSpPr>
          <p:nvPr/>
        </p:nvCxnSpPr>
        <p:spPr>
          <a:xfrm rot="5400000">
            <a:off x="5676900" y="4762500"/>
            <a:ext cx="381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7" idx="2"/>
          </p:cNvCxnSpPr>
          <p:nvPr/>
        </p:nvCxnSpPr>
        <p:spPr>
          <a:xfrm rot="5400000">
            <a:off x="5676900" y="5981700"/>
            <a:ext cx="381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275350" y="6106180"/>
            <a:ext cx="1277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Answer</a:t>
            </a:r>
            <a:endParaRPr lang="en-US" sz="2800" dirty="0"/>
          </a:p>
        </p:txBody>
      </p:sp>
      <p:cxnSp>
        <p:nvCxnSpPr>
          <p:cNvPr id="43" name="Straight Arrow Connector 42"/>
          <p:cNvCxnSpPr/>
          <p:nvPr/>
        </p:nvCxnSpPr>
        <p:spPr>
          <a:xfrm rot="10800000">
            <a:off x="7162800" y="2284412"/>
            <a:ext cx="685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rot="10800000">
            <a:off x="7162801" y="3808412"/>
            <a:ext cx="685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>
            <a:off x="2895600" y="5410200"/>
            <a:ext cx="16002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>
            <a:off x="2895600" y="4341812"/>
            <a:ext cx="16764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>
            <a:off x="2895600" y="1828800"/>
            <a:ext cx="16764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>
            <a:off x="2895600" y="3124200"/>
            <a:ext cx="381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>
          <a:xfrm>
            <a:off x="1981200" y="3124200"/>
            <a:ext cx="304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>
            <a:endCxn id="5" idx="1"/>
          </p:cNvCxnSpPr>
          <p:nvPr/>
        </p:nvCxnSpPr>
        <p:spPr>
          <a:xfrm rot="5400000" flipH="1" flipV="1">
            <a:off x="3867150" y="2419350"/>
            <a:ext cx="952500" cy="457200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>
            <a:stCxn id="8" idx="2"/>
            <a:endCxn id="6" idx="1"/>
          </p:cNvCxnSpPr>
          <p:nvPr/>
        </p:nvCxnSpPr>
        <p:spPr>
          <a:xfrm>
            <a:off x="4114800" y="3124200"/>
            <a:ext cx="457200" cy="952500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/>
          <p:nvPr/>
        </p:nvCxnSpPr>
        <p:spPr>
          <a:xfrm>
            <a:off x="5867400" y="3124200"/>
            <a:ext cx="1828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rot="5400000">
            <a:off x="6515102" y="3771902"/>
            <a:ext cx="1828799" cy="53339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>
            <a:off x="5867400" y="1371600"/>
            <a:ext cx="1905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 rot="5400000">
            <a:off x="6248400" y="2057400"/>
            <a:ext cx="2209800" cy="838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rot="10800000">
            <a:off x="3657600" y="1371600"/>
            <a:ext cx="2209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rot="5400000">
            <a:off x="3315494" y="1713706"/>
            <a:ext cx="685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/>
          <p:cNvSpPr/>
          <p:nvPr/>
        </p:nvSpPr>
        <p:spPr>
          <a:xfrm rot="5400000">
            <a:off x="7048500" y="2552700"/>
            <a:ext cx="2590800" cy="99060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228600" y="152400"/>
            <a:ext cx="8534400" cy="990600"/>
          </a:xfrm>
          <a:prstGeom prst="rect">
            <a:avLst/>
          </a:prstGeom>
          <a:solidFill>
            <a:schemeClr val="bg1"/>
          </a:solidFill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FF0000"/>
                </a:solidFill>
              </a:rPr>
              <a:t>Answers to source selection and ordering problems depend on </a:t>
            </a:r>
            <a:r>
              <a:rPr lang="en-US" sz="3200" i="1" dirty="0" smtClean="0">
                <a:solidFill>
                  <a:srgbClr val="FF0000"/>
                </a:solidFill>
              </a:rPr>
              <a:t>cost model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46" name="Date Placeholder 4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B3E55-D90C-0C4B-9D63-F58F9ACEF953}" type="datetime4">
              <a:rPr lang="en-US" smtClean="0"/>
              <a:pPr/>
              <a:t>April 15, 2011</a:t>
            </a:fld>
            <a:endParaRPr lang="en-US"/>
          </a:p>
        </p:txBody>
      </p:sp>
      <p:sp>
        <p:nvSpPr>
          <p:cNvPr id="47" name="Slide Number Placeholder 4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C428E-AF4A-416A-BE64-6EF0B9151D4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5412</TotalTime>
  <Words>2140</Words>
  <Application>Microsoft Office PowerPoint</Application>
  <PresentationFormat>On-screen Show (4:3)</PresentationFormat>
  <Paragraphs>486</Paragraphs>
  <Slides>42</Slides>
  <Notes>33</Notes>
  <HiddenSlides>6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4" baseType="lpstr">
      <vt:lpstr>Office Theme</vt:lpstr>
      <vt:lpstr>Visio</vt:lpstr>
      <vt:lpstr>Data Integration with Dependent Sources</vt:lpstr>
      <vt:lpstr>Slide 2</vt:lpstr>
      <vt:lpstr>Motivation [Solomon project, Luna Dong et. al.]</vt:lpstr>
      <vt:lpstr>Goal</vt:lpstr>
      <vt:lpstr>Slide 5</vt:lpstr>
      <vt:lpstr>Slide 6</vt:lpstr>
      <vt:lpstr>Slide 7</vt:lpstr>
      <vt:lpstr>Slide 8</vt:lpstr>
      <vt:lpstr>Slide 9</vt:lpstr>
      <vt:lpstr>Next</vt:lpstr>
      <vt:lpstr>Next</vt:lpstr>
      <vt:lpstr>Dependency Model: Example</vt:lpstr>
      <vt:lpstr>Dependency Model: Example</vt:lpstr>
      <vt:lpstr>Dependency Model</vt:lpstr>
      <vt:lpstr>Query Answering</vt:lpstr>
      <vt:lpstr>Cost Model</vt:lpstr>
      <vt:lpstr>Next</vt:lpstr>
      <vt:lpstr>Coverage Problem</vt:lpstr>
      <vt:lpstr>Cost Minimization Problem</vt:lpstr>
      <vt:lpstr>Maximum Coverage Problem</vt:lpstr>
      <vt:lpstr>Source Ordering Problem</vt:lpstr>
      <vt:lpstr>Formal Problem Definitions</vt:lpstr>
      <vt:lpstr>Formal Problem Definitions (contd.)</vt:lpstr>
      <vt:lpstr>Example</vt:lpstr>
      <vt:lpstr>Next</vt:lpstr>
      <vt:lpstr>Summary of results</vt:lpstr>
      <vt:lpstr>Coverage Problem</vt:lpstr>
      <vt:lpstr>Coverage Problem</vt:lpstr>
      <vt:lpstr>Coverage Problem</vt:lpstr>
      <vt:lpstr>Coverage Problem</vt:lpstr>
      <vt:lpstr>Coverage: Randomized Algorithm</vt:lpstr>
      <vt:lpstr>Coverage: Randomized Algorithm</vt:lpstr>
      <vt:lpstr>Next</vt:lpstr>
      <vt:lpstr>CMP, MCP, SOP: Complete Results</vt:lpstr>
      <vt:lpstr>Other Results</vt:lpstr>
      <vt:lpstr>Greedy Algorithm</vt:lpstr>
      <vt:lpstr>Greedy Algorithm Results</vt:lpstr>
      <vt:lpstr>Greedy Algorithm Results</vt:lpstr>
      <vt:lpstr>Cost-minimization and max-coverage</vt:lpstr>
      <vt:lpstr>Source Ordering Problem</vt:lpstr>
      <vt:lpstr>Summary</vt:lpstr>
      <vt:lpstr>Thanks!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Managing Uncertain Data</dc:title>
  <dc:creator>anish</dc:creator>
  <cp:lastModifiedBy>lunadong</cp:lastModifiedBy>
  <cp:revision>931</cp:revision>
  <dcterms:created xsi:type="dcterms:W3CDTF">2011-03-22T14:33:49Z</dcterms:created>
  <dcterms:modified xsi:type="dcterms:W3CDTF">2011-04-15T18:58:11Z</dcterms:modified>
</cp:coreProperties>
</file>