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53" r:id="rId2"/>
    <p:sldId id="623" r:id="rId3"/>
    <p:sldId id="624" r:id="rId4"/>
    <p:sldId id="655" r:id="rId5"/>
    <p:sldId id="656" r:id="rId6"/>
    <p:sldId id="626" r:id="rId7"/>
    <p:sldId id="627" r:id="rId8"/>
    <p:sldId id="628" r:id="rId9"/>
    <p:sldId id="629" r:id="rId10"/>
    <p:sldId id="630" r:id="rId11"/>
    <p:sldId id="631" r:id="rId12"/>
    <p:sldId id="632" r:id="rId13"/>
    <p:sldId id="633" r:id="rId14"/>
    <p:sldId id="634" r:id="rId15"/>
    <p:sldId id="635" r:id="rId16"/>
    <p:sldId id="636" r:id="rId17"/>
    <p:sldId id="637" r:id="rId18"/>
    <p:sldId id="657" r:id="rId19"/>
    <p:sldId id="658" r:id="rId20"/>
    <p:sldId id="638" r:id="rId21"/>
    <p:sldId id="639" r:id="rId22"/>
    <p:sldId id="662" r:id="rId23"/>
    <p:sldId id="659" r:id="rId24"/>
    <p:sldId id="640" r:id="rId25"/>
    <p:sldId id="641" r:id="rId26"/>
    <p:sldId id="642" r:id="rId27"/>
    <p:sldId id="643" r:id="rId28"/>
    <p:sldId id="663" r:id="rId29"/>
    <p:sldId id="660" r:id="rId30"/>
    <p:sldId id="661" r:id="rId31"/>
    <p:sldId id="644" r:id="rId32"/>
    <p:sldId id="647" r:id="rId33"/>
    <p:sldId id="646" r:id="rId34"/>
    <p:sldId id="645" r:id="rId35"/>
    <p:sldId id="649" r:id="rId36"/>
    <p:sldId id="654" r:id="rId37"/>
    <p:sldId id="554" r:id="rId38"/>
    <p:sldId id="556" r:id="rId39"/>
    <p:sldId id="558" r:id="rId40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0099"/>
    <a:srgbClr val="CCFFCC"/>
    <a:srgbClr val="FFCC00"/>
    <a:srgbClr val="FFCC66"/>
    <a:srgbClr val="FFCC99"/>
    <a:srgbClr val="CCCC00"/>
    <a:srgbClr val="009900"/>
    <a:srgbClr val="6666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6457" autoAdjust="0"/>
  </p:normalViewPr>
  <p:slideViewPr>
    <p:cSldViewPr>
      <p:cViewPr varScale="1">
        <p:scale>
          <a:sx n="105" d="100"/>
          <a:sy n="105" d="100"/>
        </p:scale>
        <p:origin x="-172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D6DB3-929F-8A47-8370-24CE573D277C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333F7A-043C-4345-8401-906CCAA50AB5}">
      <dgm:prSet phldrT="[Text]" custT="1"/>
      <dgm:spPr/>
      <dgm:t>
        <a:bodyPr/>
        <a:lstStyle/>
        <a:p>
          <a:r>
            <a:rPr lang="en-US" sz="1600" dirty="0" smtClean="0"/>
            <a:t>P(UCI)&gt; P(BEA)</a:t>
          </a:r>
          <a:endParaRPr lang="en-US" sz="1600" dirty="0"/>
        </a:p>
      </dgm:t>
    </dgm:pt>
    <dgm:pt modelId="{EB4C81AE-0135-364B-80D4-B01FA13B1B3C}" type="parTrans" cxnId="{D1927D22-78FA-2940-BC8B-443D3820822F}">
      <dgm:prSet/>
      <dgm:spPr/>
      <dgm:t>
        <a:bodyPr/>
        <a:lstStyle/>
        <a:p>
          <a:endParaRPr lang="en-US"/>
        </a:p>
      </dgm:t>
    </dgm:pt>
    <dgm:pt modelId="{2208B01F-0A00-5A40-A3D9-CBD66F6EE4EF}" type="sibTrans" cxnId="{D1927D22-78FA-2940-BC8B-443D3820822F}">
      <dgm:prSet/>
      <dgm:spPr/>
      <dgm:t>
        <a:bodyPr/>
        <a:lstStyle/>
        <a:p>
          <a:endParaRPr lang="en-US"/>
        </a:p>
      </dgm:t>
    </dgm:pt>
    <dgm:pt modelId="{676AC6DE-9AF5-1045-AAC8-B217D263E346}">
      <dgm:prSet phldrT="[Text]" custT="1"/>
      <dgm:spPr/>
      <dgm:t>
        <a:bodyPr/>
        <a:lstStyle/>
        <a:p>
          <a:r>
            <a:rPr lang="en-US" sz="1600" dirty="0" smtClean="0"/>
            <a:t>A(S1)&gt;A(S3)</a:t>
          </a:r>
          <a:endParaRPr lang="en-US" sz="1600" dirty="0"/>
        </a:p>
      </dgm:t>
    </dgm:pt>
    <dgm:pt modelId="{9FD39DCB-3286-184A-A1F1-2E921E468B43}" type="parTrans" cxnId="{61852FBF-45C1-0148-8E6B-38A85E394522}">
      <dgm:prSet/>
      <dgm:spPr/>
      <dgm:t>
        <a:bodyPr/>
        <a:lstStyle/>
        <a:p>
          <a:endParaRPr lang="en-US"/>
        </a:p>
      </dgm:t>
    </dgm:pt>
    <dgm:pt modelId="{ABB48B8F-5531-7C4F-86B5-DE443066E1B3}" type="sibTrans" cxnId="{61852FBF-45C1-0148-8E6B-38A85E394522}">
      <dgm:prSet/>
      <dgm:spPr/>
      <dgm:t>
        <a:bodyPr/>
        <a:lstStyle/>
        <a:p>
          <a:endParaRPr lang="en-US"/>
        </a:p>
      </dgm:t>
    </dgm:pt>
    <dgm:pt modelId="{9D3A1B99-AAD2-4C42-BA13-FABBDD7369A4}">
      <dgm:prSet phldrT="[Text]" custT="1"/>
      <dgm:spPr/>
      <dgm:t>
        <a:bodyPr/>
        <a:lstStyle/>
        <a:p>
          <a:r>
            <a:rPr lang="en-US" sz="1600" dirty="0" smtClean="0"/>
            <a:t>P(MSR)&gt;P(</a:t>
          </a:r>
          <a:r>
            <a:rPr lang="en-US" sz="1600" dirty="0" err="1" smtClean="0"/>
            <a:t>Uwisc</a:t>
          </a:r>
          <a:r>
            <a:rPr lang="en-US" sz="1600" dirty="0" smtClean="0"/>
            <a:t>)</a:t>
          </a:r>
          <a:endParaRPr lang="en-US" sz="1600" dirty="0"/>
        </a:p>
      </dgm:t>
    </dgm:pt>
    <dgm:pt modelId="{D84FAEE5-2C29-EB40-B1CE-BF8DD7FC0A22}" type="parTrans" cxnId="{BF03ECD6-87B4-0243-B567-E776E2B873E5}">
      <dgm:prSet/>
      <dgm:spPr/>
      <dgm:t>
        <a:bodyPr/>
        <a:lstStyle/>
        <a:p>
          <a:endParaRPr lang="en-US"/>
        </a:p>
      </dgm:t>
    </dgm:pt>
    <dgm:pt modelId="{D8345849-2282-1F41-AF63-7FDAB8FF5C86}" type="sibTrans" cxnId="{BF03ECD6-87B4-0243-B567-E776E2B873E5}">
      <dgm:prSet/>
      <dgm:spPr/>
      <dgm:t>
        <a:bodyPr/>
        <a:lstStyle/>
        <a:p>
          <a:endParaRPr lang="en-US"/>
        </a:p>
      </dgm:t>
    </dgm:pt>
    <dgm:pt modelId="{A87E6326-3E8C-1F46-91BD-1EAD1259A7E3}">
      <dgm:prSet phldrT="[Text]" custT="1"/>
      <dgm:spPr/>
      <dgm:t>
        <a:bodyPr/>
        <a:lstStyle/>
        <a:p>
          <a:r>
            <a:rPr lang="en-US" sz="1600" dirty="0" smtClean="0"/>
            <a:t>P(Google)&gt;P(UW)</a:t>
          </a:r>
          <a:endParaRPr lang="en-US" sz="1600" dirty="0"/>
        </a:p>
      </dgm:t>
    </dgm:pt>
    <dgm:pt modelId="{3D1E2873-72F3-B648-9AE2-00C0417C53E1}" type="parTrans" cxnId="{76DDBCB0-0FF1-B745-A0F5-B5B2BF17B29C}">
      <dgm:prSet/>
      <dgm:spPr/>
      <dgm:t>
        <a:bodyPr/>
        <a:lstStyle/>
        <a:p>
          <a:endParaRPr lang="en-US"/>
        </a:p>
      </dgm:t>
    </dgm:pt>
    <dgm:pt modelId="{21632AD2-3D6B-824B-9939-66C9D11D4886}" type="sibTrans" cxnId="{76DDBCB0-0FF1-B745-A0F5-B5B2BF17B29C}">
      <dgm:prSet/>
      <dgm:spPr/>
      <dgm:t>
        <a:bodyPr/>
        <a:lstStyle/>
        <a:p>
          <a:endParaRPr lang="en-US"/>
        </a:p>
      </dgm:t>
    </dgm:pt>
    <dgm:pt modelId="{D91D65F9-8173-F645-86EB-B451B5BD8099}">
      <dgm:prSet phldrT="[Text]" custT="1"/>
      <dgm:spPr/>
      <dgm:t>
        <a:bodyPr/>
        <a:lstStyle/>
        <a:p>
          <a:r>
            <a:rPr lang="en-US" sz="1600" dirty="0" smtClean="0"/>
            <a:t>Copying between S3, S4, S5</a:t>
          </a:r>
          <a:endParaRPr lang="en-US" sz="1600" dirty="0"/>
        </a:p>
      </dgm:t>
    </dgm:pt>
    <dgm:pt modelId="{65FCBDFA-6626-0147-8FFD-0088F0886A90}" type="parTrans" cxnId="{DEBD7F2C-9EB9-D241-B2BF-11587AF3EA4B}">
      <dgm:prSet/>
      <dgm:spPr/>
      <dgm:t>
        <a:bodyPr/>
        <a:lstStyle/>
        <a:p>
          <a:endParaRPr lang="en-US"/>
        </a:p>
      </dgm:t>
    </dgm:pt>
    <dgm:pt modelId="{70822520-4C42-A044-8642-FFDCC96AF799}" type="sibTrans" cxnId="{DEBD7F2C-9EB9-D241-B2BF-11587AF3EA4B}">
      <dgm:prSet/>
      <dgm:spPr/>
      <dgm:t>
        <a:bodyPr/>
        <a:lstStyle/>
        <a:p>
          <a:endParaRPr lang="en-US"/>
        </a:p>
      </dgm:t>
    </dgm:pt>
    <dgm:pt modelId="{A96B13B4-2A0D-514D-A8AD-A792802613CC}">
      <dgm:prSet phldrT="[Text]" custT="1"/>
      <dgm:spPr/>
      <dgm:t>
        <a:bodyPr/>
        <a:lstStyle/>
        <a:p>
          <a:r>
            <a:rPr lang="en-US" sz="1600" dirty="0" smtClean="0"/>
            <a:t>Copying is more likely between S3, S4, S5 than between S1 and S2, as the former group shares more common values</a:t>
          </a:r>
          <a:endParaRPr lang="en-US" sz="1600" dirty="0"/>
        </a:p>
      </dgm:t>
    </dgm:pt>
    <dgm:pt modelId="{01162486-EC64-FC46-8651-A2E72847D8B7}" type="parTrans" cxnId="{D11DA262-C986-9141-90AB-9057047A3DC1}">
      <dgm:prSet/>
      <dgm:spPr/>
      <dgm:t>
        <a:bodyPr/>
        <a:lstStyle/>
        <a:p>
          <a:endParaRPr lang="en-US"/>
        </a:p>
      </dgm:t>
    </dgm:pt>
    <dgm:pt modelId="{A332BEBA-84F8-B047-8E21-277DD83CCFC8}" type="sibTrans" cxnId="{D11DA262-C986-9141-90AB-9057047A3DC1}">
      <dgm:prSet/>
      <dgm:spPr/>
      <dgm:t>
        <a:bodyPr/>
        <a:lstStyle/>
        <a:p>
          <a:endParaRPr lang="en-US"/>
        </a:p>
      </dgm:t>
    </dgm:pt>
    <dgm:pt modelId="{1BCE7A5E-0892-3A4F-BFBE-7305B90DA636}" type="pres">
      <dgm:prSet presAssocID="{1FED6DB3-929F-8A47-8370-24CE573D277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E588AEF-AB8F-6645-B87C-8801D260BB75}" type="pres">
      <dgm:prSet presAssocID="{D6333F7A-043C-4345-8401-906CCAA50AB5}" presName="hierRoot1" presStyleCnt="0"/>
      <dgm:spPr/>
    </dgm:pt>
    <dgm:pt modelId="{4434F59F-CCDF-F445-9D2B-EB343AF5909B}" type="pres">
      <dgm:prSet presAssocID="{D6333F7A-043C-4345-8401-906CCAA50AB5}" presName="composite" presStyleCnt="0"/>
      <dgm:spPr/>
    </dgm:pt>
    <dgm:pt modelId="{33C5EFCE-95DB-D149-9E84-59992A066290}" type="pres">
      <dgm:prSet presAssocID="{D6333F7A-043C-4345-8401-906CCAA50AB5}" presName="background" presStyleLbl="node0" presStyleIdx="0" presStyleCnt="1"/>
      <dgm:spPr/>
    </dgm:pt>
    <dgm:pt modelId="{07DAB1B2-7BEF-5141-92AC-EE42E0A8726B}" type="pres">
      <dgm:prSet presAssocID="{D6333F7A-043C-4345-8401-906CCAA50AB5}" presName="text" presStyleLbl="fgAcc0" presStyleIdx="0" presStyleCnt="1" custScaleX="151444" custScaleY="409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9D017B-26E2-8647-BC81-C69941FE14D2}" type="pres">
      <dgm:prSet presAssocID="{D6333F7A-043C-4345-8401-906CCAA50AB5}" presName="hierChild2" presStyleCnt="0"/>
      <dgm:spPr/>
    </dgm:pt>
    <dgm:pt modelId="{5E98EC71-90D1-CB4E-87C0-63254C90C2EF}" type="pres">
      <dgm:prSet presAssocID="{9FD39DCB-3286-184A-A1F1-2E921E468B4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F34AD5DB-F94C-7F4B-AEE1-584DC2C2D5C1}" type="pres">
      <dgm:prSet presAssocID="{676AC6DE-9AF5-1045-AAC8-B217D263E346}" presName="hierRoot2" presStyleCnt="0"/>
      <dgm:spPr/>
    </dgm:pt>
    <dgm:pt modelId="{1DE22158-01BC-5649-99AC-952DA28C5BE2}" type="pres">
      <dgm:prSet presAssocID="{676AC6DE-9AF5-1045-AAC8-B217D263E346}" presName="composite2" presStyleCnt="0"/>
      <dgm:spPr/>
    </dgm:pt>
    <dgm:pt modelId="{3225DDBE-B9FF-5240-8BF1-1FE3C3240B62}" type="pres">
      <dgm:prSet presAssocID="{676AC6DE-9AF5-1045-AAC8-B217D263E346}" presName="background2" presStyleLbl="node2" presStyleIdx="0" presStyleCnt="2"/>
      <dgm:spPr/>
    </dgm:pt>
    <dgm:pt modelId="{D1C05105-3A1D-CB47-9FF0-9295B050C239}" type="pres">
      <dgm:prSet presAssocID="{676AC6DE-9AF5-1045-AAC8-B217D263E346}" presName="text2" presStyleLbl="fgAcc2" presStyleIdx="0" presStyleCnt="2" custScaleX="151234" custScaleY="332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9A4367-6FF1-3843-BD8A-53E21064763F}" type="pres">
      <dgm:prSet presAssocID="{676AC6DE-9AF5-1045-AAC8-B217D263E346}" presName="hierChild3" presStyleCnt="0"/>
      <dgm:spPr/>
    </dgm:pt>
    <dgm:pt modelId="{B8B9A137-B306-AA44-8463-D5280984AFD0}" type="pres">
      <dgm:prSet presAssocID="{D84FAEE5-2C29-EB40-B1CE-BF8DD7FC0A2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E640B7D5-A5BE-C748-9FED-D2182C1F0E5D}" type="pres">
      <dgm:prSet presAssocID="{9D3A1B99-AAD2-4C42-BA13-FABBDD7369A4}" presName="hierRoot3" presStyleCnt="0"/>
      <dgm:spPr/>
    </dgm:pt>
    <dgm:pt modelId="{6251ECA8-7FED-BF42-B350-DA7C424E19AC}" type="pres">
      <dgm:prSet presAssocID="{9D3A1B99-AAD2-4C42-BA13-FABBDD7369A4}" presName="composite3" presStyleCnt="0"/>
      <dgm:spPr/>
    </dgm:pt>
    <dgm:pt modelId="{304F0C47-674C-E74F-B9C9-D2C12CEE0975}" type="pres">
      <dgm:prSet presAssocID="{9D3A1B99-AAD2-4C42-BA13-FABBDD7369A4}" presName="background3" presStyleLbl="node3" presStyleIdx="0" presStyleCnt="2"/>
      <dgm:spPr/>
    </dgm:pt>
    <dgm:pt modelId="{27ADEE45-F07A-F048-BE9B-7483E31C7A09}" type="pres">
      <dgm:prSet presAssocID="{9D3A1B99-AAD2-4C42-BA13-FABBDD7369A4}" presName="text3" presStyleLbl="fgAcc3" presStyleIdx="0" presStyleCnt="2" custScaleX="154755" custScaleY="39409" custLinFactNeighborX="98626" custLinFactNeighborY="1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E095B3-7DDA-094A-A756-78F66A4D5ADD}" type="pres">
      <dgm:prSet presAssocID="{9D3A1B99-AAD2-4C42-BA13-FABBDD7369A4}" presName="hierChild4" presStyleCnt="0"/>
      <dgm:spPr/>
    </dgm:pt>
    <dgm:pt modelId="{43C1D67C-E4F2-CE41-8A35-5162E79EA414}" type="pres">
      <dgm:prSet presAssocID="{3D1E2873-72F3-B648-9AE2-00C0417C53E1}" presName="Name17" presStyleLbl="parChTrans1D3" presStyleIdx="1" presStyleCnt="2"/>
      <dgm:spPr/>
      <dgm:t>
        <a:bodyPr/>
        <a:lstStyle/>
        <a:p>
          <a:endParaRPr lang="en-US"/>
        </a:p>
      </dgm:t>
    </dgm:pt>
    <dgm:pt modelId="{3E1E1B00-6AAB-CD46-88F6-63F29E66162E}" type="pres">
      <dgm:prSet presAssocID="{A87E6326-3E8C-1F46-91BD-1EAD1259A7E3}" presName="hierRoot3" presStyleCnt="0"/>
      <dgm:spPr/>
    </dgm:pt>
    <dgm:pt modelId="{D7B2DA10-A299-4142-A739-8F6D050E3159}" type="pres">
      <dgm:prSet presAssocID="{A87E6326-3E8C-1F46-91BD-1EAD1259A7E3}" presName="composite3" presStyleCnt="0"/>
      <dgm:spPr/>
    </dgm:pt>
    <dgm:pt modelId="{06C48333-8222-D341-8B86-76997736912A}" type="pres">
      <dgm:prSet presAssocID="{A87E6326-3E8C-1F46-91BD-1EAD1259A7E3}" presName="background3" presStyleLbl="node3" presStyleIdx="1" presStyleCnt="2"/>
      <dgm:spPr/>
    </dgm:pt>
    <dgm:pt modelId="{A17F986F-9DF1-2441-BD44-03481EA1867A}" type="pres">
      <dgm:prSet presAssocID="{A87E6326-3E8C-1F46-91BD-1EAD1259A7E3}" presName="text3" presStyleLbl="fgAcc3" presStyleIdx="1" presStyleCnt="2" custScaleX="161974" custScaleY="39409" custLinFactNeighborX="986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0A66F4-002D-F644-9154-C6914676EB16}" type="pres">
      <dgm:prSet presAssocID="{A87E6326-3E8C-1F46-91BD-1EAD1259A7E3}" presName="hierChild4" presStyleCnt="0"/>
      <dgm:spPr/>
    </dgm:pt>
    <dgm:pt modelId="{411C88B5-B52B-D64D-B293-5106B480C1BD}" type="pres">
      <dgm:prSet presAssocID="{01162486-EC64-FC46-8651-A2E72847D8B7}" presName="Name23" presStyleLbl="parChTrans1D4" presStyleIdx="0" presStyleCnt="1"/>
      <dgm:spPr/>
      <dgm:t>
        <a:bodyPr/>
        <a:lstStyle/>
        <a:p>
          <a:endParaRPr lang="en-US"/>
        </a:p>
      </dgm:t>
    </dgm:pt>
    <dgm:pt modelId="{57AA0978-946B-084A-9853-CFC8B4050211}" type="pres">
      <dgm:prSet presAssocID="{A96B13B4-2A0D-514D-A8AD-A792802613CC}" presName="hierRoot4" presStyleCnt="0"/>
      <dgm:spPr/>
    </dgm:pt>
    <dgm:pt modelId="{8B972E20-7388-FA4C-90F0-FCE7BF1B7B74}" type="pres">
      <dgm:prSet presAssocID="{A96B13B4-2A0D-514D-A8AD-A792802613CC}" presName="composite4" presStyleCnt="0"/>
      <dgm:spPr/>
    </dgm:pt>
    <dgm:pt modelId="{B2CF08DC-512D-CB40-9415-3413039B2646}" type="pres">
      <dgm:prSet presAssocID="{A96B13B4-2A0D-514D-A8AD-A792802613CC}" presName="background4" presStyleLbl="node4" presStyleIdx="0" presStyleCnt="1"/>
      <dgm:spPr/>
    </dgm:pt>
    <dgm:pt modelId="{5301C78B-B072-E14A-B7CE-8A8BED0804D5}" type="pres">
      <dgm:prSet presAssocID="{A96B13B4-2A0D-514D-A8AD-A792802613CC}" presName="text4" presStyleLbl="fgAcc4" presStyleIdx="0" presStyleCnt="1" custScaleX="5496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4BA52-06BF-3A4F-B9B8-777A4E07A45E}" type="pres">
      <dgm:prSet presAssocID="{A96B13B4-2A0D-514D-A8AD-A792802613CC}" presName="hierChild5" presStyleCnt="0"/>
      <dgm:spPr/>
    </dgm:pt>
    <dgm:pt modelId="{97FCC0D7-5848-6C43-AD09-53E386653D68}" type="pres">
      <dgm:prSet presAssocID="{65FCBDFA-6626-0147-8FFD-0088F0886A90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092EDFB-430C-BF4B-9021-92B978F37771}" type="pres">
      <dgm:prSet presAssocID="{D91D65F9-8173-F645-86EB-B451B5BD8099}" presName="hierRoot2" presStyleCnt="0"/>
      <dgm:spPr/>
    </dgm:pt>
    <dgm:pt modelId="{5BFD40A0-F8FE-2141-9277-D592E2760C79}" type="pres">
      <dgm:prSet presAssocID="{D91D65F9-8173-F645-86EB-B451B5BD8099}" presName="composite2" presStyleCnt="0"/>
      <dgm:spPr/>
    </dgm:pt>
    <dgm:pt modelId="{E57139FB-C235-0847-B2D0-C423D04FD439}" type="pres">
      <dgm:prSet presAssocID="{D91D65F9-8173-F645-86EB-B451B5BD8099}" presName="background2" presStyleLbl="node2" presStyleIdx="1" presStyleCnt="2"/>
      <dgm:spPr/>
    </dgm:pt>
    <dgm:pt modelId="{E8A7D14B-7876-2C45-BAFB-30E590ADAE97}" type="pres">
      <dgm:prSet presAssocID="{D91D65F9-8173-F645-86EB-B451B5BD8099}" presName="text2" presStyleLbl="fgAcc2" presStyleIdx="1" presStyleCnt="2" custScaleX="250311" custScaleY="38418" custLinFactNeighborY="-52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D1F4F2-1D70-E946-A7D7-2C51C395F579}" type="pres">
      <dgm:prSet presAssocID="{D91D65F9-8173-F645-86EB-B451B5BD8099}" presName="hierChild3" presStyleCnt="0"/>
      <dgm:spPr/>
    </dgm:pt>
  </dgm:ptLst>
  <dgm:cxnLst>
    <dgm:cxn modelId="{61852FBF-45C1-0148-8E6B-38A85E394522}" srcId="{D6333F7A-043C-4345-8401-906CCAA50AB5}" destId="{676AC6DE-9AF5-1045-AAC8-B217D263E346}" srcOrd="0" destOrd="0" parTransId="{9FD39DCB-3286-184A-A1F1-2E921E468B43}" sibTransId="{ABB48B8F-5531-7C4F-86B5-DE443066E1B3}"/>
    <dgm:cxn modelId="{76DDBCB0-0FF1-B745-A0F5-B5B2BF17B29C}" srcId="{676AC6DE-9AF5-1045-AAC8-B217D263E346}" destId="{A87E6326-3E8C-1F46-91BD-1EAD1259A7E3}" srcOrd="1" destOrd="0" parTransId="{3D1E2873-72F3-B648-9AE2-00C0417C53E1}" sibTransId="{21632AD2-3D6B-824B-9939-66C9D11D4886}"/>
    <dgm:cxn modelId="{D1927D22-78FA-2940-BC8B-443D3820822F}" srcId="{1FED6DB3-929F-8A47-8370-24CE573D277C}" destId="{D6333F7A-043C-4345-8401-906CCAA50AB5}" srcOrd="0" destOrd="0" parTransId="{EB4C81AE-0135-364B-80D4-B01FA13B1B3C}" sibTransId="{2208B01F-0A00-5A40-A3D9-CBD66F6EE4EF}"/>
    <dgm:cxn modelId="{9CB55CA3-D4DE-C440-91C7-4FFF5EBC9C5E}" type="presOf" srcId="{3D1E2873-72F3-B648-9AE2-00C0417C53E1}" destId="{43C1D67C-E4F2-CE41-8A35-5162E79EA414}" srcOrd="0" destOrd="0" presId="urn:microsoft.com/office/officeart/2005/8/layout/hierarchy1"/>
    <dgm:cxn modelId="{BF03ECD6-87B4-0243-B567-E776E2B873E5}" srcId="{676AC6DE-9AF5-1045-AAC8-B217D263E346}" destId="{9D3A1B99-AAD2-4C42-BA13-FABBDD7369A4}" srcOrd="0" destOrd="0" parTransId="{D84FAEE5-2C29-EB40-B1CE-BF8DD7FC0A22}" sibTransId="{D8345849-2282-1F41-AF63-7FDAB8FF5C86}"/>
    <dgm:cxn modelId="{92CCF0CD-82CE-414A-B162-9A8B99FF314D}" type="presOf" srcId="{9D3A1B99-AAD2-4C42-BA13-FABBDD7369A4}" destId="{27ADEE45-F07A-F048-BE9B-7483E31C7A09}" srcOrd="0" destOrd="0" presId="urn:microsoft.com/office/officeart/2005/8/layout/hierarchy1"/>
    <dgm:cxn modelId="{F38C8553-0521-7647-9B38-09AACA5D41A2}" type="presOf" srcId="{1FED6DB3-929F-8A47-8370-24CE573D277C}" destId="{1BCE7A5E-0892-3A4F-BFBE-7305B90DA636}" srcOrd="0" destOrd="0" presId="urn:microsoft.com/office/officeart/2005/8/layout/hierarchy1"/>
    <dgm:cxn modelId="{51D62FF8-839B-BA4B-B190-01BB23A1D16B}" type="presOf" srcId="{9FD39DCB-3286-184A-A1F1-2E921E468B43}" destId="{5E98EC71-90D1-CB4E-87C0-63254C90C2EF}" srcOrd="0" destOrd="0" presId="urn:microsoft.com/office/officeart/2005/8/layout/hierarchy1"/>
    <dgm:cxn modelId="{6828B5D1-B7AD-1644-8109-2609CE43E294}" type="presOf" srcId="{676AC6DE-9AF5-1045-AAC8-B217D263E346}" destId="{D1C05105-3A1D-CB47-9FF0-9295B050C239}" srcOrd="0" destOrd="0" presId="urn:microsoft.com/office/officeart/2005/8/layout/hierarchy1"/>
    <dgm:cxn modelId="{32BC714D-0D60-1E4D-AE11-89A9F619FC8A}" type="presOf" srcId="{D6333F7A-043C-4345-8401-906CCAA50AB5}" destId="{07DAB1B2-7BEF-5141-92AC-EE42E0A8726B}" srcOrd="0" destOrd="0" presId="urn:microsoft.com/office/officeart/2005/8/layout/hierarchy1"/>
    <dgm:cxn modelId="{28FF0776-A292-6C4F-8EB9-D94220D408A2}" type="presOf" srcId="{A87E6326-3E8C-1F46-91BD-1EAD1259A7E3}" destId="{A17F986F-9DF1-2441-BD44-03481EA1867A}" srcOrd="0" destOrd="0" presId="urn:microsoft.com/office/officeart/2005/8/layout/hierarchy1"/>
    <dgm:cxn modelId="{D11DA262-C986-9141-90AB-9057047A3DC1}" srcId="{A87E6326-3E8C-1F46-91BD-1EAD1259A7E3}" destId="{A96B13B4-2A0D-514D-A8AD-A792802613CC}" srcOrd="0" destOrd="0" parTransId="{01162486-EC64-FC46-8651-A2E72847D8B7}" sibTransId="{A332BEBA-84F8-B047-8E21-277DD83CCFC8}"/>
    <dgm:cxn modelId="{0DAE4890-92FA-8540-9748-6B75CC7D1AB2}" type="presOf" srcId="{D91D65F9-8173-F645-86EB-B451B5BD8099}" destId="{E8A7D14B-7876-2C45-BAFB-30E590ADAE97}" srcOrd="0" destOrd="0" presId="urn:microsoft.com/office/officeart/2005/8/layout/hierarchy1"/>
    <dgm:cxn modelId="{4507C4A9-E30C-F142-9F2D-3EFD71026731}" type="presOf" srcId="{65FCBDFA-6626-0147-8FFD-0088F0886A90}" destId="{97FCC0D7-5848-6C43-AD09-53E386653D68}" srcOrd="0" destOrd="0" presId="urn:microsoft.com/office/officeart/2005/8/layout/hierarchy1"/>
    <dgm:cxn modelId="{B3FE3E5B-93F1-1A4A-B837-87AB6EAFF8C9}" type="presOf" srcId="{01162486-EC64-FC46-8651-A2E72847D8B7}" destId="{411C88B5-B52B-D64D-B293-5106B480C1BD}" srcOrd="0" destOrd="0" presId="urn:microsoft.com/office/officeart/2005/8/layout/hierarchy1"/>
    <dgm:cxn modelId="{5ED8CFF9-829C-E442-A950-776397983088}" type="presOf" srcId="{D84FAEE5-2C29-EB40-B1CE-BF8DD7FC0A22}" destId="{B8B9A137-B306-AA44-8463-D5280984AFD0}" srcOrd="0" destOrd="0" presId="urn:microsoft.com/office/officeart/2005/8/layout/hierarchy1"/>
    <dgm:cxn modelId="{DEBD7F2C-9EB9-D241-B2BF-11587AF3EA4B}" srcId="{D6333F7A-043C-4345-8401-906CCAA50AB5}" destId="{D91D65F9-8173-F645-86EB-B451B5BD8099}" srcOrd="1" destOrd="0" parTransId="{65FCBDFA-6626-0147-8FFD-0088F0886A90}" sibTransId="{70822520-4C42-A044-8642-FFDCC96AF799}"/>
    <dgm:cxn modelId="{45E6D848-483E-D54E-8561-DD98666AF00C}" type="presOf" srcId="{A96B13B4-2A0D-514D-A8AD-A792802613CC}" destId="{5301C78B-B072-E14A-B7CE-8A8BED0804D5}" srcOrd="0" destOrd="0" presId="urn:microsoft.com/office/officeart/2005/8/layout/hierarchy1"/>
    <dgm:cxn modelId="{399C65D2-BEB5-D942-9AF4-264BB1FF9A88}" type="presParOf" srcId="{1BCE7A5E-0892-3A4F-BFBE-7305B90DA636}" destId="{2E588AEF-AB8F-6645-B87C-8801D260BB75}" srcOrd="0" destOrd="0" presId="urn:microsoft.com/office/officeart/2005/8/layout/hierarchy1"/>
    <dgm:cxn modelId="{5E5DFE6E-122E-6348-8052-3E57E7694E45}" type="presParOf" srcId="{2E588AEF-AB8F-6645-B87C-8801D260BB75}" destId="{4434F59F-CCDF-F445-9D2B-EB343AF5909B}" srcOrd="0" destOrd="0" presId="urn:microsoft.com/office/officeart/2005/8/layout/hierarchy1"/>
    <dgm:cxn modelId="{6CD533B7-E0FE-7644-9622-048E9330AE06}" type="presParOf" srcId="{4434F59F-CCDF-F445-9D2B-EB343AF5909B}" destId="{33C5EFCE-95DB-D149-9E84-59992A066290}" srcOrd="0" destOrd="0" presId="urn:microsoft.com/office/officeart/2005/8/layout/hierarchy1"/>
    <dgm:cxn modelId="{7C77C8A9-3AE4-CB4F-A463-F4BBB7F8B0D5}" type="presParOf" srcId="{4434F59F-CCDF-F445-9D2B-EB343AF5909B}" destId="{07DAB1B2-7BEF-5141-92AC-EE42E0A8726B}" srcOrd="1" destOrd="0" presId="urn:microsoft.com/office/officeart/2005/8/layout/hierarchy1"/>
    <dgm:cxn modelId="{5B8B6A4E-FAC6-1B41-8E58-3FEAFECD0403}" type="presParOf" srcId="{2E588AEF-AB8F-6645-B87C-8801D260BB75}" destId="{1C9D017B-26E2-8647-BC81-C69941FE14D2}" srcOrd="1" destOrd="0" presId="urn:microsoft.com/office/officeart/2005/8/layout/hierarchy1"/>
    <dgm:cxn modelId="{29B2A988-8CC9-B54E-87AD-E202AA52EE2D}" type="presParOf" srcId="{1C9D017B-26E2-8647-BC81-C69941FE14D2}" destId="{5E98EC71-90D1-CB4E-87C0-63254C90C2EF}" srcOrd="0" destOrd="0" presId="urn:microsoft.com/office/officeart/2005/8/layout/hierarchy1"/>
    <dgm:cxn modelId="{0A763B98-CFE9-DE49-A941-DA569435299A}" type="presParOf" srcId="{1C9D017B-26E2-8647-BC81-C69941FE14D2}" destId="{F34AD5DB-F94C-7F4B-AEE1-584DC2C2D5C1}" srcOrd="1" destOrd="0" presId="urn:microsoft.com/office/officeart/2005/8/layout/hierarchy1"/>
    <dgm:cxn modelId="{804E140E-4150-5C4D-A048-1B47F2C11783}" type="presParOf" srcId="{F34AD5DB-F94C-7F4B-AEE1-584DC2C2D5C1}" destId="{1DE22158-01BC-5649-99AC-952DA28C5BE2}" srcOrd="0" destOrd="0" presId="urn:microsoft.com/office/officeart/2005/8/layout/hierarchy1"/>
    <dgm:cxn modelId="{DD7C78BD-C603-4D42-BDF9-3BF80BDD59A0}" type="presParOf" srcId="{1DE22158-01BC-5649-99AC-952DA28C5BE2}" destId="{3225DDBE-B9FF-5240-8BF1-1FE3C3240B62}" srcOrd="0" destOrd="0" presId="urn:microsoft.com/office/officeart/2005/8/layout/hierarchy1"/>
    <dgm:cxn modelId="{1CD05B79-17B9-AF43-BAD6-5FA0F4E2186A}" type="presParOf" srcId="{1DE22158-01BC-5649-99AC-952DA28C5BE2}" destId="{D1C05105-3A1D-CB47-9FF0-9295B050C239}" srcOrd="1" destOrd="0" presId="urn:microsoft.com/office/officeart/2005/8/layout/hierarchy1"/>
    <dgm:cxn modelId="{3F881BEB-7105-264E-9907-54A8E287C347}" type="presParOf" srcId="{F34AD5DB-F94C-7F4B-AEE1-584DC2C2D5C1}" destId="{019A4367-6FF1-3843-BD8A-53E21064763F}" srcOrd="1" destOrd="0" presId="urn:microsoft.com/office/officeart/2005/8/layout/hierarchy1"/>
    <dgm:cxn modelId="{7780D232-F433-614B-9CFF-D2F41D001563}" type="presParOf" srcId="{019A4367-6FF1-3843-BD8A-53E21064763F}" destId="{B8B9A137-B306-AA44-8463-D5280984AFD0}" srcOrd="0" destOrd="0" presId="urn:microsoft.com/office/officeart/2005/8/layout/hierarchy1"/>
    <dgm:cxn modelId="{1A44926D-90BE-7449-AA75-9C2028B65471}" type="presParOf" srcId="{019A4367-6FF1-3843-BD8A-53E21064763F}" destId="{E640B7D5-A5BE-C748-9FED-D2182C1F0E5D}" srcOrd="1" destOrd="0" presId="urn:microsoft.com/office/officeart/2005/8/layout/hierarchy1"/>
    <dgm:cxn modelId="{B367A7A9-B731-7F41-BD16-A63FAA6F8BC9}" type="presParOf" srcId="{E640B7D5-A5BE-C748-9FED-D2182C1F0E5D}" destId="{6251ECA8-7FED-BF42-B350-DA7C424E19AC}" srcOrd="0" destOrd="0" presId="urn:microsoft.com/office/officeart/2005/8/layout/hierarchy1"/>
    <dgm:cxn modelId="{C548E41C-3A21-9B48-BDDD-6CCED9E30C4F}" type="presParOf" srcId="{6251ECA8-7FED-BF42-B350-DA7C424E19AC}" destId="{304F0C47-674C-E74F-B9C9-D2C12CEE0975}" srcOrd="0" destOrd="0" presId="urn:microsoft.com/office/officeart/2005/8/layout/hierarchy1"/>
    <dgm:cxn modelId="{4229BBC5-81E9-6B49-B80A-BCE2D66FE4EB}" type="presParOf" srcId="{6251ECA8-7FED-BF42-B350-DA7C424E19AC}" destId="{27ADEE45-F07A-F048-BE9B-7483E31C7A09}" srcOrd="1" destOrd="0" presId="urn:microsoft.com/office/officeart/2005/8/layout/hierarchy1"/>
    <dgm:cxn modelId="{EDE609BF-81B5-3A4C-8FF4-FE20FCD8ECCE}" type="presParOf" srcId="{E640B7D5-A5BE-C748-9FED-D2182C1F0E5D}" destId="{77E095B3-7DDA-094A-A756-78F66A4D5ADD}" srcOrd="1" destOrd="0" presId="urn:microsoft.com/office/officeart/2005/8/layout/hierarchy1"/>
    <dgm:cxn modelId="{5186F6E5-6548-B644-8E2A-24B15BD3B3E5}" type="presParOf" srcId="{019A4367-6FF1-3843-BD8A-53E21064763F}" destId="{43C1D67C-E4F2-CE41-8A35-5162E79EA414}" srcOrd="2" destOrd="0" presId="urn:microsoft.com/office/officeart/2005/8/layout/hierarchy1"/>
    <dgm:cxn modelId="{AC04C3A9-23B3-CD4A-A15A-D6D50C788E2D}" type="presParOf" srcId="{019A4367-6FF1-3843-BD8A-53E21064763F}" destId="{3E1E1B00-6AAB-CD46-88F6-63F29E66162E}" srcOrd="3" destOrd="0" presId="urn:microsoft.com/office/officeart/2005/8/layout/hierarchy1"/>
    <dgm:cxn modelId="{E5C1AB03-14E4-A14F-B2DC-4CDF91D75695}" type="presParOf" srcId="{3E1E1B00-6AAB-CD46-88F6-63F29E66162E}" destId="{D7B2DA10-A299-4142-A739-8F6D050E3159}" srcOrd="0" destOrd="0" presId="urn:microsoft.com/office/officeart/2005/8/layout/hierarchy1"/>
    <dgm:cxn modelId="{83CD0D24-43CA-214A-9DE3-E7CDDE4EAF40}" type="presParOf" srcId="{D7B2DA10-A299-4142-A739-8F6D050E3159}" destId="{06C48333-8222-D341-8B86-76997736912A}" srcOrd="0" destOrd="0" presId="urn:microsoft.com/office/officeart/2005/8/layout/hierarchy1"/>
    <dgm:cxn modelId="{2980B083-9E26-224D-A6F9-569CE9630358}" type="presParOf" srcId="{D7B2DA10-A299-4142-A739-8F6D050E3159}" destId="{A17F986F-9DF1-2441-BD44-03481EA1867A}" srcOrd="1" destOrd="0" presId="urn:microsoft.com/office/officeart/2005/8/layout/hierarchy1"/>
    <dgm:cxn modelId="{D3962053-3E23-8642-A9A3-A129FF26A9EE}" type="presParOf" srcId="{3E1E1B00-6AAB-CD46-88F6-63F29E66162E}" destId="{480A66F4-002D-F644-9154-C6914676EB16}" srcOrd="1" destOrd="0" presId="urn:microsoft.com/office/officeart/2005/8/layout/hierarchy1"/>
    <dgm:cxn modelId="{2621E392-63B3-A84B-968C-D28A80C7E831}" type="presParOf" srcId="{480A66F4-002D-F644-9154-C6914676EB16}" destId="{411C88B5-B52B-D64D-B293-5106B480C1BD}" srcOrd="0" destOrd="0" presId="urn:microsoft.com/office/officeart/2005/8/layout/hierarchy1"/>
    <dgm:cxn modelId="{3921A5A0-1A64-A84D-AFBD-70279E47F358}" type="presParOf" srcId="{480A66F4-002D-F644-9154-C6914676EB16}" destId="{57AA0978-946B-084A-9853-CFC8B4050211}" srcOrd="1" destOrd="0" presId="urn:microsoft.com/office/officeart/2005/8/layout/hierarchy1"/>
    <dgm:cxn modelId="{47D40F26-20EE-8040-B91A-C85CB579A03A}" type="presParOf" srcId="{57AA0978-946B-084A-9853-CFC8B4050211}" destId="{8B972E20-7388-FA4C-90F0-FCE7BF1B7B74}" srcOrd="0" destOrd="0" presId="urn:microsoft.com/office/officeart/2005/8/layout/hierarchy1"/>
    <dgm:cxn modelId="{E3A97317-2A6C-4444-A672-3E265F2298E9}" type="presParOf" srcId="{8B972E20-7388-FA4C-90F0-FCE7BF1B7B74}" destId="{B2CF08DC-512D-CB40-9415-3413039B2646}" srcOrd="0" destOrd="0" presId="urn:microsoft.com/office/officeart/2005/8/layout/hierarchy1"/>
    <dgm:cxn modelId="{AD347067-3C15-1C42-A02C-829472F18734}" type="presParOf" srcId="{8B972E20-7388-FA4C-90F0-FCE7BF1B7B74}" destId="{5301C78B-B072-E14A-B7CE-8A8BED0804D5}" srcOrd="1" destOrd="0" presId="urn:microsoft.com/office/officeart/2005/8/layout/hierarchy1"/>
    <dgm:cxn modelId="{29CA91F3-F5DB-1B42-AE2C-356B1EE85041}" type="presParOf" srcId="{57AA0978-946B-084A-9853-CFC8B4050211}" destId="{C534BA52-06BF-3A4F-B9B8-777A4E07A45E}" srcOrd="1" destOrd="0" presId="urn:microsoft.com/office/officeart/2005/8/layout/hierarchy1"/>
    <dgm:cxn modelId="{58636E0C-725F-7743-82ED-E8167346D55E}" type="presParOf" srcId="{1C9D017B-26E2-8647-BC81-C69941FE14D2}" destId="{97FCC0D7-5848-6C43-AD09-53E386653D68}" srcOrd="2" destOrd="0" presId="urn:microsoft.com/office/officeart/2005/8/layout/hierarchy1"/>
    <dgm:cxn modelId="{6CF8ED55-EC3A-8641-BF4C-BF0CB1878CF0}" type="presParOf" srcId="{1C9D017B-26E2-8647-BC81-C69941FE14D2}" destId="{4092EDFB-430C-BF4B-9021-92B978F37771}" srcOrd="3" destOrd="0" presId="urn:microsoft.com/office/officeart/2005/8/layout/hierarchy1"/>
    <dgm:cxn modelId="{85D8B6F8-7A0E-D847-8CBB-2F110C4E3481}" type="presParOf" srcId="{4092EDFB-430C-BF4B-9021-92B978F37771}" destId="{5BFD40A0-F8FE-2141-9277-D592E2760C79}" srcOrd="0" destOrd="0" presId="urn:microsoft.com/office/officeart/2005/8/layout/hierarchy1"/>
    <dgm:cxn modelId="{3FD8824E-9A93-DF42-9938-DF1645489671}" type="presParOf" srcId="{5BFD40A0-F8FE-2141-9277-D592E2760C79}" destId="{E57139FB-C235-0847-B2D0-C423D04FD439}" srcOrd="0" destOrd="0" presId="urn:microsoft.com/office/officeart/2005/8/layout/hierarchy1"/>
    <dgm:cxn modelId="{484EDCD9-6D37-A84A-B2D9-6C76288C4303}" type="presParOf" srcId="{5BFD40A0-F8FE-2141-9277-D592E2760C79}" destId="{E8A7D14B-7876-2C45-BAFB-30E590ADAE97}" srcOrd="1" destOrd="0" presId="urn:microsoft.com/office/officeart/2005/8/layout/hierarchy1"/>
    <dgm:cxn modelId="{65BCC1AC-903C-CF40-AA1E-DED8ED7E7937}" type="presParOf" srcId="{4092EDFB-430C-BF4B-9021-92B978F37771}" destId="{67D1F4F2-1D70-E946-A7D7-2C51C395F5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CC0D7-5848-6C43-AD09-53E386653D68}">
      <dsp:nvSpPr>
        <dsp:cNvPr id="0" name=""/>
        <dsp:cNvSpPr/>
      </dsp:nvSpPr>
      <dsp:spPr>
        <a:xfrm>
          <a:off x="3506660" y="518078"/>
          <a:ext cx="942124" cy="2800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407"/>
              </a:lnTo>
              <a:lnTo>
                <a:pt x="942124" y="179407"/>
              </a:lnTo>
              <a:lnTo>
                <a:pt x="942124" y="28004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1C88B5-B52B-D64D-B293-5106B480C1BD}">
      <dsp:nvSpPr>
        <dsp:cNvPr id="0" name=""/>
        <dsp:cNvSpPr/>
      </dsp:nvSpPr>
      <dsp:spPr>
        <a:xfrm>
          <a:off x="2987650" y="1650900"/>
          <a:ext cx="1071370" cy="315931"/>
        </a:xfrm>
        <a:custGeom>
          <a:avLst/>
          <a:gdLst/>
          <a:ahLst/>
          <a:cxnLst/>
          <a:rect l="0" t="0" r="0" b="0"/>
          <a:pathLst>
            <a:path>
              <a:moveTo>
                <a:pt x="1071370" y="0"/>
              </a:moveTo>
              <a:lnTo>
                <a:pt x="1071370" y="215297"/>
              </a:lnTo>
              <a:lnTo>
                <a:pt x="0" y="215297"/>
              </a:lnTo>
              <a:lnTo>
                <a:pt x="0" y="31593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C1D67C-E4F2-CE41-8A35-5162E79EA414}">
      <dsp:nvSpPr>
        <dsp:cNvPr id="0" name=""/>
        <dsp:cNvSpPr/>
      </dsp:nvSpPr>
      <dsp:spPr>
        <a:xfrm>
          <a:off x="2026401" y="1063126"/>
          <a:ext cx="2032619" cy="315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297"/>
              </a:lnTo>
              <a:lnTo>
                <a:pt x="2032619" y="215297"/>
              </a:lnTo>
              <a:lnTo>
                <a:pt x="2032619" y="315931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9A137-B306-AA44-8463-D5280984AFD0}">
      <dsp:nvSpPr>
        <dsp:cNvPr id="0" name=""/>
        <dsp:cNvSpPr/>
      </dsp:nvSpPr>
      <dsp:spPr>
        <a:xfrm>
          <a:off x="1980681" y="1063126"/>
          <a:ext cx="91440" cy="3262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603"/>
              </a:lnTo>
              <a:lnTo>
                <a:pt x="116632" y="225603"/>
              </a:lnTo>
              <a:lnTo>
                <a:pt x="116632" y="32623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8EC71-90D1-CB4E-87C0-63254C90C2EF}">
      <dsp:nvSpPr>
        <dsp:cNvPr id="0" name=""/>
        <dsp:cNvSpPr/>
      </dsp:nvSpPr>
      <dsp:spPr>
        <a:xfrm>
          <a:off x="2026401" y="518078"/>
          <a:ext cx="1480259" cy="315931"/>
        </a:xfrm>
        <a:custGeom>
          <a:avLst/>
          <a:gdLst/>
          <a:ahLst/>
          <a:cxnLst/>
          <a:rect l="0" t="0" r="0" b="0"/>
          <a:pathLst>
            <a:path>
              <a:moveTo>
                <a:pt x="1480259" y="0"/>
              </a:moveTo>
              <a:lnTo>
                <a:pt x="1480259" y="215297"/>
              </a:lnTo>
              <a:lnTo>
                <a:pt x="0" y="215297"/>
              </a:lnTo>
              <a:lnTo>
                <a:pt x="0" y="31593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5EFCE-95DB-D149-9E84-59992A066290}">
      <dsp:nvSpPr>
        <dsp:cNvPr id="0" name=""/>
        <dsp:cNvSpPr/>
      </dsp:nvSpPr>
      <dsp:spPr>
        <a:xfrm>
          <a:off x="2684095" y="235295"/>
          <a:ext cx="1645130" cy="282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DAB1B2-7BEF-5141-92AC-EE42E0A8726B}">
      <dsp:nvSpPr>
        <dsp:cNvPr id="0" name=""/>
        <dsp:cNvSpPr/>
      </dsp:nvSpPr>
      <dsp:spPr>
        <a:xfrm>
          <a:off x="2804795" y="349960"/>
          <a:ext cx="1645130" cy="282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P(UCI)&gt; P(BEA)</a:t>
          </a:r>
          <a:endParaRPr lang="en-US" sz="1600" kern="1200" dirty="0"/>
        </a:p>
      </dsp:txBody>
      <dsp:txXfrm>
        <a:off x="2813077" y="358242"/>
        <a:ext cx="1628566" cy="266218"/>
      </dsp:txXfrm>
    </dsp:sp>
    <dsp:sp modelId="{3225DDBE-B9FF-5240-8BF1-1FE3C3240B62}">
      <dsp:nvSpPr>
        <dsp:cNvPr id="0" name=""/>
        <dsp:cNvSpPr/>
      </dsp:nvSpPr>
      <dsp:spPr>
        <a:xfrm>
          <a:off x="1204976" y="834009"/>
          <a:ext cx="1642849" cy="2291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C05105-3A1D-CB47-9FF0-9295B050C239}">
      <dsp:nvSpPr>
        <dsp:cNvPr id="0" name=""/>
        <dsp:cNvSpPr/>
      </dsp:nvSpPr>
      <dsp:spPr>
        <a:xfrm>
          <a:off x="1325676" y="948674"/>
          <a:ext cx="1642849" cy="2291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A(S1)&gt;A(S3)</a:t>
          </a:r>
          <a:endParaRPr lang="en-US" sz="1600" kern="1200" dirty="0"/>
        </a:p>
      </dsp:txBody>
      <dsp:txXfrm>
        <a:off x="1332387" y="955385"/>
        <a:ext cx="1629427" cy="215694"/>
      </dsp:txXfrm>
    </dsp:sp>
    <dsp:sp modelId="{304F0C47-674C-E74F-B9C9-D2C12CEE0975}">
      <dsp:nvSpPr>
        <dsp:cNvPr id="0" name=""/>
        <dsp:cNvSpPr/>
      </dsp:nvSpPr>
      <dsp:spPr>
        <a:xfrm>
          <a:off x="1256764" y="1389363"/>
          <a:ext cx="1681098" cy="271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ADEE45-F07A-F048-BE9B-7483E31C7A09}">
      <dsp:nvSpPr>
        <dsp:cNvPr id="0" name=""/>
        <dsp:cNvSpPr/>
      </dsp:nvSpPr>
      <dsp:spPr>
        <a:xfrm>
          <a:off x="1377464" y="1504027"/>
          <a:ext cx="1681098" cy="271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P(MSR)&gt;P(</a:t>
          </a:r>
          <a:r>
            <a:rPr lang="en-US" sz="1600" kern="1200" dirty="0" err="1" smtClean="0"/>
            <a:t>Uwisc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1385426" y="1511989"/>
        <a:ext cx="1665174" cy="255918"/>
      </dsp:txXfrm>
    </dsp:sp>
    <dsp:sp modelId="{06C48333-8222-D341-8B86-76997736912A}">
      <dsp:nvSpPr>
        <dsp:cNvPr id="0" name=""/>
        <dsp:cNvSpPr/>
      </dsp:nvSpPr>
      <dsp:spPr>
        <a:xfrm>
          <a:off x="3179262" y="1379057"/>
          <a:ext cx="1759517" cy="271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7F986F-9DF1-2441-BD44-03481EA1867A}">
      <dsp:nvSpPr>
        <dsp:cNvPr id="0" name=""/>
        <dsp:cNvSpPr/>
      </dsp:nvSpPr>
      <dsp:spPr>
        <a:xfrm>
          <a:off x="3299961" y="1493722"/>
          <a:ext cx="1759517" cy="271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P(Google)&gt;P(UW)</a:t>
          </a:r>
          <a:endParaRPr lang="en-US" sz="1600" kern="1200" dirty="0"/>
        </a:p>
      </dsp:txBody>
      <dsp:txXfrm>
        <a:off x="3307923" y="1501684"/>
        <a:ext cx="1743593" cy="255918"/>
      </dsp:txXfrm>
    </dsp:sp>
    <dsp:sp modelId="{B2CF08DC-512D-CB40-9415-3413039B2646}">
      <dsp:nvSpPr>
        <dsp:cNvPr id="0" name=""/>
        <dsp:cNvSpPr/>
      </dsp:nvSpPr>
      <dsp:spPr>
        <a:xfrm>
          <a:off x="2230" y="1966831"/>
          <a:ext cx="5970839" cy="689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01C78B-B072-E14A-B7CE-8A8BED0804D5}">
      <dsp:nvSpPr>
        <dsp:cNvPr id="0" name=""/>
        <dsp:cNvSpPr/>
      </dsp:nvSpPr>
      <dsp:spPr>
        <a:xfrm>
          <a:off x="122930" y="2081495"/>
          <a:ext cx="5970839" cy="6897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Copying is more likely between S3, S4, S5 than between S1 and S2, as the former group shares more common values</a:t>
          </a:r>
          <a:endParaRPr lang="en-US" sz="1600" kern="1200" dirty="0"/>
        </a:p>
      </dsp:txBody>
      <dsp:txXfrm>
        <a:off x="143133" y="2101698"/>
        <a:ext cx="5930433" cy="649392"/>
      </dsp:txXfrm>
    </dsp:sp>
    <dsp:sp modelId="{E57139FB-C235-0847-B2D0-C423D04FD439}">
      <dsp:nvSpPr>
        <dsp:cNvPr id="0" name=""/>
        <dsp:cNvSpPr/>
      </dsp:nvSpPr>
      <dsp:spPr>
        <a:xfrm>
          <a:off x="3089225" y="798119"/>
          <a:ext cx="2719119" cy="2650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A7D14B-7876-2C45-BAFB-30E590ADAE97}">
      <dsp:nvSpPr>
        <dsp:cNvPr id="0" name=""/>
        <dsp:cNvSpPr/>
      </dsp:nvSpPr>
      <dsp:spPr>
        <a:xfrm>
          <a:off x="3209925" y="912784"/>
          <a:ext cx="2719119" cy="265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Copying between S3, S4, S5</a:t>
          </a:r>
          <a:endParaRPr lang="en-US" sz="1600" kern="1200" dirty="0"/>
        </a:p>
      </dsp:txBody>
      <dsp:txXfrm>
        <a:off x="3217687" y="920546"/>
        <a:ext cx="2703595" cy="24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C743-F07A-4BC8-8070-F91C49585C5C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8B5F4-057F-4D61-B6C9-6311E763D1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76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9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5/14/13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5/14/13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Compact Explanation of data fusion decisions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876800"/>
            <a:ext cx="7772400" cy="105251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Xin Luna Dong (Google Inc.)</a:t>
            </a:r>
          </a:p>
          <a:p>
            <a:pPr algn="ctr"/>
            <a:r>
              <a:rPr lang="en-US" sz="2400" dirty="0" err="1" smtClean="0"/>
              <a:t>Divesh</a:t>
            </a:r>
            <a:r>
              <a:rPr lang="en-US" sz="2400" dirty="0" smtClean="0"/>
              <a:t> </a:t>
            </a:r>
            <a:r>
              <a:rPr lang="en-US" sz="2400" dirty="0" err="1" smtClean="0"/>
              <a:t>Srivastava</a:t>
            </a:r>
            <a:r>
              <a:rPr lang="en-US" sz="2400" dirty="0" smtClean="0"/>
              <a:t> (AT&amp;T Labs-Research)</a:t>
            </a:r>
          </a:p>
          <a:p>
            <a:pPr algn="ctr"/>
            <a:r>
              <a:rPr lang="en-US" sz="2400" dirty="0"/>
              <a:t>@</a:t>
            </a:r>
            <a:r>
              <a:rPr lang="en-US" sz="2400" dirty="0" smtClean="0"/>
              <a:t>WWW, </a:t>
            </a:r>
            <a:r>
              <a:rPr lang="en-US" sz="2400" dirty="0"/>
              <a:t>5/2013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Careless </a:t>
            </a:r>
            <a:r>
              <a:rPr lang="en-US" dirty="0" smtClean="0"/>
              <a:t>Explanation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92944" y="4191000"/>
            <a:ext cx="8146256" cy="2011363"/>
          </a:xfrm>
        </p:spPr>
        <p:txBody>
          <a:bodyPr>
            <a:noAutofit/>
          </a:bodyPr>
          <a:lstStyle/>
          <a:p>
            <a:pPr marL="342900" indent="-342900">
              <a:buAutoNum type="arabicParenBoth"/>
            </a:pPr>
            <a:r>
              <a:rPr lang="en-US" sz="2400" dirty="0" smtClean="0"/>
              <a:t>S1</a:t>
            </a:r>
            <a:r>
              <a:rPr lang="en-US" sz="2400" dirty="0"/>
              <a:t>, the provider </a:t>
            </a:r>
            <a:r>
              <a:rPr lang="en-US" sz="2400" dirty="0" smtClean="0"/>
              <a:t>of value </a:t>
            </a:r>
            <a:r>
              <a:rPr lang="en-US" sz="2400" i="1" dirty="0"/>
              <a:t>UCI</a:t>
            </a:r>
            <a:r>
              <a:rPr lang="en-US" sz="2400" dirty="0"/>
              <a:t>, has the highest </a:t>
            </a:r>
            <a:r>
              <a:rPr lang="en-US" sz="2400" dirty="0" smtClean="0"/>
              <a:t>accuracy</a:t>
            </a:r>
          </a:p>
          <a:p>
            <a:pPr lvl="1"/>
            <a:r>
              <a:rPr lang="en-US" sz="2000" dirty="0" smtClean="0"/>
              <a:t>S1 provides </a:t>
            </a:r>
            <a:r>
              <a:rPr lang="en-US" sz="2000" i="1" dirty="0" smtClean="0"/>
              <a:t>MIT, MSR, MSR, UCI, Google</a:t>
            </a:r>
            <a:r>
              <a:rPr lang="en-US" sz="2000" dirty="0" smtClean="0"/>
              <a:t>, which are all correct</a:t>
            </a:r>
          </a:p>
          <a:p>
            <a:pPr marL="342900" indent="-342900">
              <a:buAutoNum type="arabicParenBoth"/>
            </a:pPr>
            <a:r>
              <a:rPr lang="en-US" sz="2400" dirty="0" smtClean="0"/>
              <a:t>Copying </a:t>
            </a:r>
            <a:r>
              <a:rPr lang="en-US" sz="2400" dirty="0"/>
              <a:t>is very </a:t>
            </a:r>
            <a:r>
              <a:rPr lang="en-US" sz="2400" dirty="0" smtClean="0"/>
              <a:t>likely between S3, </a:t>
            </a:r>
            <a:r>
              <a:rPr lang="en-US" sz="2400" dirty="0"/>
              <a:t>S4, and S5, the providers of value </a:t>
            </a:r>
            <a:r>
              <a:rPr lang="en-US" sz="2400" i="1" dirty="0" smtClean="0"/>
              <a:t>BEA</a:t>
            </a:r>
            <a:endParaRPr lang="en-US" dirty="0"/>
          </a:p>
          <a:p>
            <a:pPr lvl="1"/>
            <a:r>
              <a:rPr lang="en-US" sz="2000" dirty="0" smtClean="0"/>
              <a:t>S3 </a:t>
            </a:r>
            <a:r>
              <a:rPr lang="en-US" sz="2000" dirty="0"/>
              <a:t>andS4 share all ﬁve values, and especially, </a:t>
            </a:r>
            <a:r>
              <a:rPr lang="en-US" sz="2000" dirty="0" smtClean="0"/>
              <a:t>make the </a:t>
            </a:r>
            <a:r>
              <a:rPr lang="en-US" sz="2000" dirty="0"/>
              <a:t>same three mistakes </a:t>
            </a:r>
            <a:r>
              <a:rPr lang="en-US" sz="2000" i="1" dirty="0" err="1"/>
              <a:t>UWisc</a:t>
            </a:r>
            <a:r>
              <a:rPr lang="en-US" sz="2000" dirty="0"/>
              <a:t>, </a:t>
            </a:r>
            <a:r>
              <a:rPr lang="en-US" sz="2000" i="1" dirty="0"/>
              <a:t>BEA</a:t>
            </a:r>
            <a:r>
              <a:rPr lang="en-US" sz="2000" dirty="0"/>
              <a:t>, </a:t>
            </a:r>
            <a:r>
              <a:rPr lang="en-US" sz="2000" i="1" dirty="0"/>
              <a:t>UW</a:t>
            </a:r>
            <a:r>
              <a:rPr lang="en-US" sz="2000" dirty="0"/>
              <a:t>; this is unusual for independent sources, so copying is </a:t>
            </a:r>
            <a:r>
              <a:rPr lang="en-US" sz="2000" dirty="0" smtClean="0"/>
              <a:t>likely</a:t>
            </a:r>
            <a:endParaRPr lang="en-US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728555"/>
              </p:ext>
            </p:extLst>
          </p:nvPr>
        </p:nvGraphicFramePr>
        <p:xfrm>
          <a:off x="1447800" y="18135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2907812" y="326136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Oval 9"/>
          <p:cNvSpPr/>
          <p:nvPr/>
        </p:nvSpPr>
        <p:spPr>
          <a:xfrm>
            <a:off x="3048000" y="609600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67600" y="5181600"/>
            <a:ext cx="1210374" cy="12446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4191000" y="457200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849233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866" y="1143000"/>
            <a:ext cx="5300506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Verbose </a:t>
            </a:r>
            <a:r>
              <a:rPr lang="en-US" dirty="0" smtClean="0"/>
              <a:t>Provenance-Style Explanation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8121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Compact </a:t>
            </a:r>
            <a:r>
              <a:rPr lang="en-US" dirty="0" smtClean="0"/>
              <a:t>Explanation</a:t>
            </a:r>
            <a:endParaRPr lang="en-US" sz="2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29457900"/>
              </p:ext>
            </p:extLst>
          </p:nvPr>
        </p:nvGraphicFramePr>
        <p:xfrm>
          <a:off x="762000" y="3851410"/>
          <a:ext cx="6096000" cy="3006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092889"/>
              </p:ext>
            </p:extLst>
          </p:nvPr>
        </p:nvGraphicFramePr>
        <p:xfrm>
          <a:off x="1447800" y="144780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 flipH="1">
            <a:off x="5515150" y="5029200"/>
            <a:ext cx="1528" cy="99418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18665" y="5129822"/>
            <a:ext cx="708698" cy="11007"/>
          </a:xfrm>
          <a:prstGeom prst="line">
            <a:avLst/>
          </a:prstGeom>
          <a:ln w="952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78277" y="5715000"/>
            <a:ext cx="708698" cy="11007"/>
          </a:xfrm>
          <a:prstGeom prst="line">
            <a:avLst/>
          </a:prstGeom>
          <a:ln w="952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078277" y="5615582"/>
            <a:ext cx="1528" cy="99418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ular Callout 19"/>
          <p:cNvSpPr/>
          <p:nvPr/>
        </p:nvSpPr>
        <p:spPr>
          <a:xfrm>
            <a:off x="7238999" y="4876800"/>
            <a:ext cx="1886427" cy="914400"/>
          </a:xfrm>
          <a:prstGeom prst="wedgeRectCallout">
            <a:avLst>
              <a:gd name="adj1" fmla="val -83209"/>
              <a:gd name="adj2" fmla="val 304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How to </a:t>
            </a:r>
          </a:p>
          <a:p>
            <a:pPr algn="ctr"/>
            <a:r>
              <a:rPr lang="en-US" sz="2800" dirty="0" smtClean="0"/>
              <a:t>generate?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551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Problem and Contributions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500" dirty="0" smtClean="0">
                <a:ea typeface="SimSun" pitchFamily="2" charset="-122"/>
              </a:rPr>
              <a:t>Explaining data-fusion decisions by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Bayesian analysis (MAP)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>
                <a:ea typeface="SimSun" pitchFamily="2" charset="-122"/>
              </a:rPr>
              <a:t>i</a:t>
            </a:r>
            <a:r>
              <a:rPr lang="en-US" altLang="zh-CN" sz="3000" dirty="0" smtClean="0">
                <a:ea typeface="SimSun" pitchFamily="2" charset="-122"/>
              </a:rPr>
              <a:t>terative reasoning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Contributions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i="1" dirty="0" smtClean="0">
                <a:ea typeface="SimSun" pitchFamily="2" charset="-122"/>
              </a:rPr>
              <a:t>Snapshot explanation:</a:t>
            </a:r>
            <a:r>
              <a:rPr lang="en-US" altLang="zh-CN" sz="3200" dirty="0" smtClean="0">
                <a:ea typeface="SimSun" pitchFamily="2" charset="-122"/>
              </a:rPr>
              <a:t> lists of positive and negative evidence considered in MAP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i="1" dirty="0" smtClean="0">
                <a:ea typeface="SimSun" pitchFamily="2" charset="-122"/>
              </a:rPr>
              <a:t>Comprehensive explanation: </a:t>
            </a:r>
            <a:r>
              <a:rPr lang="en-US" altLang="zh-CN" sz="3200" dirty="0" smtClean="0">
                <a:ea typeface="SimSun" pitchFamily="2" charset="-122"/>
              </a:rPr>
              <a:t>DAG where children nodes represent evidence for parent nodes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b="1" dirty="0" smtClean="0">
                <a:ea typeface="SimSun" pitchFamily="2" charset="-122"/>
              </a:rPr>
              <a:t>Keys: </a:t>
            </a:r>
            <a:r>
              <a:rPr lang="en-US" altLang="zh-CN" sz="3200" dirty="0" smtClean="0">
                <a:ea typeface="SimSun" pitchFamily="2" charset="-122"/>
              </a:rPr>
              <a:t>1) Correct; 2) Compact; 3) Efficient</a:t>
            </a:r>
            <a:endParaRPr lang="en-US" altLang="zh-CN" sz="3200" b="1" dirty="0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7072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Outline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en-US" altLang="zh-CN" sz="3600" dirty="0" smtClean="0">
                <a:ea typeface="SimSun" pitchFamily="2" charset="-122"/>
              </a:rPr>
              <a:t>Motivations and contributions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Techniques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Snapshot explanations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ea typeface="SimSun" pitchFamily="2" charset="-122"/>
              </a:rPr>
              <a:t>Comprehensive explanations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Related </a:t>
            </a:r>
            <a:r>
              <a:rPr lang="en-US" altLang="zh-CN" sz="3600" dirty="0" smtClean="0">
                <a:ea typeface="SimSun" pitchFamily="2" charset="-122"/>
              </a:rPr>
              <a:t>work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2507952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800" dirty="0" smtClean="0"/>
              <a:t>Explaining the Decision</a:t>
            </a:r>
            <a:br>
              <a:rPr lang="en-US" sz="4800" dirty="0" smtClean="0"/>
            </a:br>
            <a:r>
              <a:rPr lang="en-US" sz="4800" dirty="0"/>
              <a:t>	</a:t>
            </a:r>
            <a:r>
              <a:rPr lang="en-US" sz="4800" dirty="0" smtClean="0"/>
              <a:t>—Snapshot Explanation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5257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MAP Analysis</a:t>
            </a:r>
            <a:endParaRPr lang="en-US" altLang="zh-CN" sz="32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  <a:p>
            <a:endParaRPr lang="en-US" altLang="zh-CN" sz="3200" dirty="0" smtClean="0">
              <a:ea typeface="SimSun" pitchFamily="2" charset="-122"/>
            </a:endParaRPr>
          </a:p>
          <a:p>
            <a:endParaRPr lang="en-US" altLang="zh-CN" sz="1200" dirty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How to explain           ?</a:t>
            </a:r>
          </a:p>
          <a:p>
            <a:pPr marL="454914" lvl="1" indent="0">
              <a:buNone/>
            </a:pPr>
            <a:r>
              <a:rPr lang="en-US" altLang="zh-CN" sz="3600" dirty="0" smtClean="0">
                <a:ea typeface="SimSun" pitchFamily="2" charset="-122"/>
              </a:rPr>
              <a:t>        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2189"/>
          <a:stretch/>
        </p:blipFill>
        <p:spPr>
          <a:xfrm>
            <a:off x="1219200" y="2133600"/>
            <a:ext cx="5912815" cy="65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2189"/>
          <a:stretch/>
        </p:blipFill>
        <p:spPr>
          <a:xfrm>
            <a:off x="1219200" y="2743200"/>
            <a:ext cx="5912815" cy="65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2392"/>
          <a:stretch/>
        </p:blipFill>
        <p:spPr>
          <a:xfrm>
            <a:off x="1219200" y="3352800"/>
            <a:ext cx="5900602" cy="65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60138" t="61586" r="28145" b="4761"/>
          <a:stretch/>
        </p:blipFill>
        <p:spPr>
          <a:xfrm>
            <a:off x="1499576" y="3600164"/>
            <a:ext cx="533400" cy="209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2962" t="60990" r="55321" b="3487"/>
          <a:stretch/>
        </p:blipFill>
        <p:spPr>
          <a:xfrm>
            <a:off x="1499576" y="2992801"/>
            <a:ext cx="521952" cy="2186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49383" t="60616" r="27183" b="-1748"/>
          <a:stretch/>
        </p:blipFill>
        <p:spPr>
          <a:xfrm>
            <a:off x="4191000" y="3465158"/>
            <a:ext cx="1416634" cy="2686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4633" r="86883"/>
          <a:stretch/>
        </p:blipFill>
        <p:spPr>
          <a:xfrm>
            <a:off x="3505200" y="3982708"/>
            <a:ext cx="762000" cy="970292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4114800" y="4800600"/>
            <a:ext cx="4667856" cy="1270576"/>
            <a:chOff x="4114800" y="4800600"/>
            <a:chExt cx="4667856" cy="127057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23024" t="59122" r="53541" b="1615"/>
            <a:stretch/>
          </p:blipFill>
          <p:spPr>
            <a:xfrm>
              <a:off x="7098812" y="4977422"/>
              <a:ext cx="1683844" cy="3048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l="49011" t="-561" r="29373" b="46342"/>
            <a:stretch/>
          </p:blipFill>
          <p:spPr>
            <a:xfrm>
              <a:off x="5144964" y="4840167"/>
              <a:ext cx="1687098" cy="457200"/>
            </a:xfrm>
            <a:prstGeom prst="rect">
              <a:avLst/>
            </a:prstGeom>
          </p:spPr>
        </p:pic>
        <p:sp>
          <p:nvSpPr>
            <p:cNvPr id="20" name="Left Arrow 19"/>
            <p:cNvSpPr/>
            <p:nvPr/>
          </p:nvSpPr>
          <p:spPr>
            <a:xfrm>
              <a:off x="4114800" y="4876800"/>
              <a:ext cx="914400" cy="457200"/>
            </a:xfrm>
            <a:prstGeom prst="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2"/>
            <a:srcRect l="49011" t="-561" r="29373" b="46342"/>
            <a:stretch/>
          </p:blipFill>
          <p:spPr>
            <a:xfrm>
              <a:off x="5129824" y="5525967"/>
              <a:ext cx="1687098" cy="457200"/>
            </a:xfrm>
            <a:prstGeom prst="rect">
              <a:avLst/>
            </a:prstGeom>
          </p:spPr>
        </p:pic>
        <p:sp>
          <p:nvSpPr>
            <p:cNvPr id="21" name="Left Arrow 20"/>
            <p:cNvSpPr/>
            <p:nvPr/>
          </p:nvSpPr>
          <p:spPr>
            <a:xfrm>
              <a:off x="4114800" y="5562600"/>
              <a:ext cx="914400" cy="457200"/>
            </a:xfrm>
            <a:prstGeom prst="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/>
            <a:srcRect l="49383" t="60616" r="27183" b="-1748"/>
            <a:stretch/>
          </p:blipFill>
          <p:spPr>
            <a:xfrm>
              <a:off x="7086599" y="5663222"/>
              <a:ext cx="1607307" cy="30480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781800" y="5486400"/>
              <a:ext cx="39506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&gt;</a:t>
              </a:r>
              <a:endParaRPr lang="en-US" sz="32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81800" y="4800600"/>
              <a:ext cx="39506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&gt;</a:t>
              </a:r>
              <a:endParaRPr lang="en-US" sz="32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44989" y="4724400"/>
            <a:ext cx="2917411" cy="1423378"/>
            <a:chOff x="1044989" y="4724400"/>
            <a:chExt cx="2917411" cy="142337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r="81324"/>
            <a:stretch/>
          </p:blipFill>
          <p:spPr>
            <a:xfrm>
              <a:off x="1044989" y="4724400"/>
              <a:ext cx="1317211" cy="762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r="81324"/>
            <a:stretch/>
          </p:blipFill>
          <p:spPr>
            <a:xfrm>
              <a:off x="2645189" y="4724400"/>
              <a:ext cx="1317211" cy="7620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32962" t="60990" r="55321" b="3487"/>
            <a:stretch/>
          </p:blipFill>
          <p:spPr>
            <a:xfrm>
              <a:off x="2947376" y="5016989"/>
              <a:ext cx="655270" cy="27455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r="81324"/>
            <a:stretch/>
          </p:blipFill>
          <p:spPr>
            <a:xfrm>
              <a:off x="1044989" y="5385778"/>
              <a:ext cx="1317211" cy="7620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/>
            <a:srcRect r="81324"/>
            <a:stretch/>
          </p:blipFill>
          <p:spPr>
            <a:xfrm>
              <a:off x="2645189" y="5385778"/>
              <a:ext cx="1317211" cy="76200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286000" y="4800600"/>
              <a:ext cx="39506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&gt;</a:t>
              </a:r>
              <a:endParaRPr lang="en-US" sz="3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286000" y="5486400"/>
              <a:ext cx="39506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&gt;</a:t>
              </a:r>
              <a:endParaRPr lang="en-US" sz="3200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"/>
            <a:srcRect l="60138" t="61586" r="28145" b="4761"/>
            <a:stretch/>
          </p:blipFill>
          <p:spPr>
            <a:xfrm>
              <a:off x="2922951" y="5669775"/>
              <a:ext cx="685801" cy="269789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2779140" y="5968022"/>
            <a:ext cx="5947224" cy="889978"/>
            <a:chOff x="2779140" y="5968022"/>
            <a:chExt cx="5947224" cy="889978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1561" y="6426181"/>
              <a:ext cx="2624803" cy="355619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/>
            <a:srcRect r="8502" b="8188"/>
            <a:stretch/>
          </p:blipFill>
          <p:spPr>
            <a:xfrm>
              <a:off x="3067530" y="6426181"/>
              <a:ext cx="2401635" cy="326499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588104" y="6273224"/>
              <a:ext cx="39506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&gt;</a:t>
              </a:r>
              <a:endParaRPr lang="en-US" sz="3200" dirty="0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"/>
            <a:srcRect l="49011" t="-561" r="47294" b="47114"/>
            <a:stretch/>
          </p:blipFill>
          <p:spPr>
            <a:xfrm>
              <a:off x="2779140" y="6324600"/>
              <a:ext cx="288390" cy="450687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2"/>
            <a:srcRect l="23024" t="59122" r="74102" b="2454"/>
            <a:stretch/>
          </p:blipFill>
          <p:spPr>
            <a:xfrm>
              <a:off x="5916885" y="6437433"/>
              <a:ext cx="206467" cy="298287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2"/>
            <a:srcRect l="60271" t="60198" r="28333" b="1901"/>
            <a:stretch/>
          </p:blipFill>
          <p:spPr>
            <a:xfrm>
              <a:off x="7844149" y="6477000"/>
              <a:ext cx="781591" cy="280853"/>
            </a:xfrm>
            <a:prstGeom prst="rect">
              <a:avLst/>
            </a:prstGeom>
          </p:spPr>
        </p:pic>
        <p:sp>
          <p:nvSpPr>
            <p:cNvPr id="39" name="Up Arrow 38"/>
            <p:cNvSpPr/>
            <p:nvPr/>
          </p:nvSpPr>
          <p:spPr>
            <a:xfrm>
              <a:off x="6754448" y="5968022"/>
              <a:ext cx="457200" cy="43277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2"/>
            <a:srcRect l="60111" t="5898" r="29970" b="49795"/>
            <a:stretch/>
          </p:blipFill>
          <p:spPr>
            <a:xfrm>
              <a:off x="4820257" y="6379060"/>
              <a:ext cx="774085" cy="373620"/>
            </a:xfrm>
            <a:prstGeom prst="rect">
              <a:avLst/>
            </a:prstGeom>
          </p:spPr>
        </p:pic>
      </p:grp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/>
          <a:srcRect l="23024" t="59122" r="53541" b="1615"/>
          <a:stretch/>
        </p:blipFill>
        <p:spPr>
          <a:xfrm>
            <a:off x="4243010" y="2843955"/>
            <a:ext cx="1395790" cy="2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21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List Explanation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500" dirty="0" smtClean="0">
                <a:ea typeface="SimSun" pitchFamily="2" charset="-122"/>
              </a:rPr>
              <a:t>The </a:t>
            </a:r>
            <a:r>
              <a:rPr lang="en-US" altLang="zh-CN" sz="3500" i="1" dirty="0" smtClean="0">
                <a:ea typeface="SimSun" pitchFamily="2" charset="-122"/>
              </a:rPr>
              <a:t>list explanation </a:t>
            </a:r>
            <a:r>
              <a:rPr lang="en-US" altLang="zh-CN" sz="3500" dirty="0" smtClean="0">
                <a:ea typeface="SimSun" pitchFamily="2" charset="-122"/>
              </a:rPr>
              <a:t>for decision W versus an alternate decision W’ in MAP analysis is in the form of (L+, L-)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L+ is the list of positive evidence for W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L- is the list of negative evidence for W (positive for W’)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Each evidence is associated w. a score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The sum of the scores for positive evidence is higher than the sum of the scores for negative evidence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A </a:t>
            </a:r>
            <a:r>
              <a:rPr lang="en-US" altLang="zh-CN" sz="3600" i="1" dirty="0" smtClean="0">
                <a:ea typeface="SimSun" pitchFamily="2" charset="-122"/>
              </a:rPr>
              <a:t>snapshot explanation </a:t>
            </a:r>
            <a:r>
              <a:rPr lang="en-US" altLang="zh-CN" sz="3600" dirty="0" smtClean="0">
                <a:ea typeface="SimSun" pitchFamily="2" charset="-122"/>
              </a:rPr>
              <a:t>for W contains a set of list explanations, one for each alternative decision in MAP analysis</a:t>
            </a:r>
          </a:p>
        </p:txBody>
      </p:sp>
    </p:spTree>
    <p:extLst>
      <p:ext uri="{BB962C8B-B14F-4D97-AF65-F5344CB8AC3E}">
        <p14:creationId xmlns:p14="http://schemas.microsoft.com/office/powerpoint/2010/main" val="86593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800" dirty="0" smtClean="0"/>
              <a:t>An Example List Explanation</a:t>
            </a:r>
            <a:endParaRPr lang="en-US" sz="48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908272"/>
              </p:ext>
            </p:extLst>
          </p:nvPr>
        </p:nvGraphicFramePr>
        <p:xfrm>
          <a:off x="914399" y="1447800"/>
          <a:ext cx="7543801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678"/>
                <a:gridCol w="1131570"/>
                <a:gridCol w="556355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Evidence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6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S1 provides a different value from S2 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baseline="0" dirty="0" err="1" smtClean="0"/>
                        <a:t>Stonebraker</a:t>
                      </a:r>
                      <a:endParaRPr lang="en-US" i="1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provides a different value from S2 on </a:t>
                      </a:r>
                      <a:r>
                        <a:rPr lang="en-US" i="1" dirty="0" smtClean="0"/>
                        <a:t>Carey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Dewitt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Bernstein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Halevy</a:t>
                      </a:r>
                      <a:endParaRPr lang="en-US" i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</a:t>
                      </a:r>
                      <a:r>
                        <a:rPr lang="en-US" i="1" dirty="0" smtClean="0"/>
                        <a:t>a priori </a:t>
                      </a:r>
                      <a:r>
                        <a:rPr lang="en-US" dirty="0" smtClean="0"/>
                        <a:t>belief is that S1 is more likely </a:t>
                      </a:r>
                      <a:r>
                        <a:rPr lang="en-US" dirty="0" smtClean="0"/>
                        <a:t>to </a:t>
                      </a:r>
                      <a:r>
                        <a:rPr lang="en-US" dirty="0" smtClean="0"/>
                        <a:t>be independent of S2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181600"/>
            <a:ext cx="8001000" cy="1676400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4500" dirty="0" smtClean="0">
                <a:ea typeface="SimSun" pitchFamily="2" charset="-122"/>
              </a:rPr>
              <a:t>Problems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3600" dirty="0">
                <a:ea typeface="SimSun" pitchFamily="2" charset="-122"/>
              </a:rPr>
              <a:t>Hidden evidence: e.g., negative evidence—S1 provides the same value as S2 on </a:t>
            </a:r>
            <a:r>
              <a:rPr lang="en-US" altLang="zh-CN" sz="3600" i="1" dirty="0">
                <a:ea typeface="SimSun" pitchFamily="2" charset="-122"/>
              </a:rPr>
              <a:t>Dewitt, Bernstein, Halevy</a:t>
            </a:r>
            <a:r>
              <a:rPr lang="en-US" altLang="zh-CN" sz="3600" dirty="0">
                <a:ea typeface="SimSun" pitchFamily="2" charset="-122"/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Long </a:t>
            </a:r>
            <a:r>
              <a:rPr lang="en-US" altLang="zh-CN" sz="3600" dirty="0" smtClean="0">
                <a:ea typeface="SimSun" pitchFamily="2" charset="-122"/>
              </a:rPr>
              <a:t>lists: #evidence in the list &lt;= #data items </a:t>
            </a:r>
            <a:r>
              <a:rPr lang="en-US" altLang="zh-CN" sz="3600" dirty="0" smtClean="0">
                <a:ea typeface="SimSun" pitchFamily="2" charset="-122"/>
              </a:rPr>
              <a:t>+ 1</a:t>
            </a:r>
            <a:endParaRPr lang="en-US" altLang="zh-CN" sz="3600" dirty="0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2962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Experiments on </a:t>
            </a:r>
            <a:r>
              <a:rPr lang="en-US" sz="4800" dirty="0" err="1" smtClean="0"/>
              <a:t>AbeBooks</a:t>
            </a:r>
            <a:r>
              <a:rPr lang="en-US" sz="4800" dirty="0" smtClean="0"/>
              <a:t> Data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500" i="1" dirty="0" err="1" smtClean="0">
                <a:ea typeface="SimSun" pitchFamily="2" charset="-122"/>
              </a:rPr>
              <a:t>AbeBooks</a:t>
            </a:r>
            <a:r>
              <a:rPr lang="en-US" altLang="zh-CN" sz="3500" i="1" dirty="0" smtClean="0">
                <a:ea typeface="SimSun" pitchFamily="2" charset="-122"/>
              </a:rPr>
              <a:t> </a:t>
            </a:r>
            <a:r>
              <a:rPr lang="en-US" altLang="zh-CN" sz="3500" dirty="0" smtClean="0">
                <a:ea typeface="SimSun" pitchFamily="2" charset="-122"/>
              </a:rPr>
              <a:t>Data: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894 data sources (bookstores)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1265*2 </a:t>
            </a:r>
            <a:r>
              <a:rPr lang="en-US" altLang="zh-CN" sz="3000" dirty="0">
                <a:ea typeface="SimSun" pitchFamily="2" charset="-122"/>
              </a:rPr>
              <a:t>data </a:t>
            </a:r>
            <a:r>
              <a:rPr lang="en-US" altLang="zh-CN" sz="3000" dirty="0" smtClean="0">
                <a:ea typeface="SimSun" pitchFamily="2" charset="-122"/>
              </a:rPr>
              <a:t>items (book name and authors)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24364 listings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500" dirty="0" smtClean="0">
                <a:ea typeface="SimSun" pitchFamily="2" charset="-122"/>
              </a:rPr>
              <a:t>Four types of decisions</a:t>
            </a:r>
          </a:p>
          <a:p>
            <a:pPr marL="1026414" lvl="1" indent="-571500">
              <a:buFont typeface="+mj-lt"/>
              <a:buAutoNum type="romanUcPeriod"/>
            </a:pPr>
            <a:r>
              <a:rPr lang="en-US" altLang="zh-CN" sz="3000" dirty="0" smtClean="0">
                <a:ea typeface="SimSun" pitchFamily="2" charset="-122"/>
              </a:rPr>
              <a:t>Truth discovery</a:t>
            </a:r>
          </a:p>
          <a:p>
            <a:pPr marL="1026414" lvl="1" indent="-571500">
              <a:buFont typeface="+mj-lt"/>
              <a:buAutoNum type="romanUcPeriod"/>
            </a:pPr>
            <a:r>
              <a:rPr lang="en-US" altLang="zh-CN" sz="3000" dirty="0" smtClean="0">
                <a:ea typeface="SimSun" pitchFamily="2" charset="-122"/>
              </a:rPr>
              <a:t>Copy detection</a:t>
            </a:r>
          </a:p>
          <a:p>
            <a:pPr marL="1026414" lvl="1" indent="-571500">
              <a:buFont typeface="+mj-lt"/>
              <a:buAutoNum type="romanUcPeriod"/>
            </a:pPr>
            <a:r>
              <a:rPr lang="en-US" altLang="zh-CN" sz="3000" dirty="0" smtClean="0">
                <a:ea typeface="SimSun" pitchFamily="2" charset="-122"/>
              </a:rPr>
              <a:t>Copy direction</a:t>
            </a:r>
          </a:p>
          <a:p>
            <a:pPr marL="1026414" lvl="1" indent="-571500">
              <a:buFont typeface="+mj-lt"/>
              <a:buAutoNum type="romanUcPeriod"/>
            </a:pPr>
            <a:r>
              <a:rPr lang="en-US" altLang="zh-CN" sz="3000" dirty="0" smtClean="0">
                <a:ea typeface="SimSun" pitchFamily="2" charset="-122"/>
              </a:rPr>
              <a:t>Copy pattern (by books or by attributes) </a:t>
            </a:r>
          </a:p>
        </p:txBody>
      </p:sp>
    </p:spTree>
    <p:extLst>
      <p:ext uri="{BB962C8B-B14F-4D97-AF65-F5344CB8AC3E}">
        <p14:creationId xmlns:p14="http://schemas.microsoft.com/office/powerpoint/2010/main" val="2235836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6137717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62400" y="3352800"/>
            <a:ext cx="3276600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53190" y="5193695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58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3841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93115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35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Conflicts </a:t>
            </a:r>
            <a:r>
              <a:rPr lang="en-US" dirty="0" smtClean="0"/>
              <a:t>on the Web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8" y="2286000"/>
            <a:ext cx="274406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31" y="2268984"/>
            <a:ext cx="3654865" cy="34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4"/>
          <a:stretch>
            <a:fillRect/>
          </a:stretch>
        </p:blipFill>
        <p:spPr bwMode="auto">
          <a:xfrm>
            <a:off x="6019800" y="2590800"/>
            <a:ext cx="2783897" cy="31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066800" y="43434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048000" y="5334000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943600" y="40386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FlightView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FlightAware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9342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Orbitz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066800" y="34290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943600" y="52578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048000" y="5520068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ular Callout 19"/>
          <p:cNvSpPr/>
          <p:nvPr/>
        </p:nvSpPr>
        <p:spPr>
          <a:xfrm>
            <a:off x="838200" y="2895600"/>
            <a:ext cx="1295400" cy="457200"/>
          </a:xfrm>
          <a:prstGeom prst="wedgeRectCallout">
            <a:avLst>
              <a:gd name="adj1" fmla="val 15246"/>
              <a:gd name="adj2" fmla="val 6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1" name="Rectangular Callout 20"/>
          <p:cNvSpPr/>
          <p:nvPr/>
        </p:nvSpPr>
        <p:spPr>
          <a:xfrm>
            <a:off x="4191000" y="3886200"/>
            <a:ext cx="1295400" cy="457200"/>
          </a:xfrm>
          <a:prstGeom prst="wedgeRectCallout">
            <a:avLst>
              <a:gd name="adj1" fmla="val -90221"/>
              <a:gd name="adj2" fmla="val 2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8" name="Rectangular Callout 27"/>
          <p:cNvSpPr/>
          <p:nvPr/>
        </p:nvSpPr>
        <p:spPr>
          <a:xfrm>
            <a:off x="7543800" y="3581400"/>
            <a:ext cx="1295400" cy="457200"/>
          </a:xfrm>
          <a:prstGeom prst="wedgeRectCallout">
            <a:avLst>
              <a:gd name="adj1" fmla="val -135065"/>
              <a:gd name="adj2" fmla="val 5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6:22 PM</a:t>
            </a:r>
            <a:endParaRPr lang="en-US" dirty="0"/>
          </a:p>
        </p:txBody>
      </p:sp>
      <p:sp>
        <p:nvSpPr>
          <p:cNvPr id="29" name="Rectangular Callout 28"/>
          <p:cNvSpPr/>
          <p:nvPr/>
        </p:nvSpPr>
        <p:spPr>
          <a:xfrm>
            <a:off x="990600" y="5791200"/>
            <a:ext cx="1295400" cy="457200"/>
          </a:xfrm>
          <a:prstGeom prst="wedgeRectCallout">
            <a:avLst>
              <a:gd name="adj1" fmla="val 25211"/>
              <a:gd name="adj2" fmla="val -311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9:40 PM</a:t>
            </a:r>
            <a:endParaRPr lang="en-US" dirty="0"/>
          </a:p>
        </p:txBody>
      </p:sp>
      <p:sp>
        <p:nvSpPr>
          <p:cNvPr id="30" name="Rectangular Callout 29"/>
          <p:cNvSpPr/>
          <p:nvPr/>
        </p:nvSpPr>
        <p:spPr>
          <a:xfrm>
            <a:off x="3810000" y="6019800"/>
            <a:ext cx="1295400" cy="457200"/>
          </a:xfrm>
          <a:prstGeom prst="wedgeRectCallout">
            <a:avLst>
              <a:gd name="adj1" fmla="val -52851"/>
              <a:gd name="adj2" fmla="val -106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8:33 PM</a:t>
            </a:r>
            <a:endParaRPr lang="en-US" dirty="0"/>
          </a:p>
        </p:txBody>
      </p:sp>
      <p:sp>
        <p:nvSpPr>
          <p:cNvPr id="31" name="Rectangular Callout 30"/>
          <p:cNvSpPr/>
          <p:nvPr/>
        </p:nvSpPr>
        <p:spPr>
          <a:xfrm>
            <a:off x="7391400" y="5867400"/>
            <a:ext cx="1295400" cy="457200"/>
          </a:xfrm>
          <a:prstGeom prst="wedgeRectCallout">
            <a:avLst>
              <a:gd name="adj1" fmla="val -125100"/>
              <a:gd name="adj2" fmla="val -99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9:54 PM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0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Categorizing and Aggregating Evidence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612257"/>
              </p:ext>
            </p:extLst>
          </p:nvPr>
        </p:nvGraphicFramePr>
        <p:xfrm>
          <a:off x="914399" y="1447800"/>
          <a:ext cx="7543801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678"/>
                <a:gridCol w="1131570"/>
                <a:gridCol w="556355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Evidence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6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S1 provides a different value from S2 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baseline="0" dirty="0" err="1" smtClean="0"/>
                        <a:t>Stonebraker</a:t>
                      </a:r>
                      <a:endParaRPr lang="en-US" i="1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provides a different value from S2 on </a:t>
                      </a:r>
                      <a:r>
                        <a:rPr lang="en-US" i="1" dirty="0" smtClean="0"/>
                        <a:t>Carey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Dewitt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Bernstein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uses a different format from S2 although shares the same (true) value on </a:t>
                      </a:r>
                      <a:r>
                        <a:rPr lang="en-US" i="1" dirty="0" smtClean="0"/>
                        <a:t>Halevy</a:t>
                      </a:r>
                      <a:endParaRPr lang="en-US" i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</a:t>
                      </a:r>
                      <a:r>
                        <a:rPr lang="en-US" i="1" dirty="0" smtClean="0"/>
                        <a:t>a priori </a:t>
                      </a:r>
                      <a:r>
                        <a:rPr lang="en-US" dirty="0" smtClean="0"/>
                        <a:t>belief is that S1 is more likely </a:t>
                      </a:r>
                      <a:r>
                        <a:rPr lang="en-US" dirty="0" smtClean="0"/>
                        <a:t>to </a:t>
                      </a:r>
                      <a:r>
                        <a:rPr lang="en-US" dirty="0" smtClean="0"/>
                        <a:t>be independent of S2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ular Callout 2"/>
          <p:cNvSpPr/>
          <p:nvPr/>
        </p:nvSpPr>
        <p:spPr>
          <a:xfrm>
            <a:off x="6248400" y="5486400"/>
            <a:ext cx="2514600" cy="838200"/>
          </a:xfrm>
          <a:prstGeom prst="wedgeRectCallout">
            <a:avLst>
              <a:gd name="adj1" fmla="val -64542"/>
              <a:gd name="adj2" fmla="val -1911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Separating evidence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1066800" y="1981200"/>
            <a:ext cx="2514600" cy="4648200"/>
            <a:chOff x="1066800" y="1981200"/>
            <a:chExt cx="2514600" cy="4648200"/>
          </a:xfrm>
        </p:grpSpPr>
        <p:sp>
          <p:nvSpPr>
            <p:cNvPr id="4" name="Left Brace 3"/>
            <p:cNvSpPr/>
            <p:nvPr/>
          </p:nvSpPr>
          <p:spPr>
            <a:xfrm>
              <a:off x="2362200" y="1981200"/>
              <a:ext cx="609600" cy="2971800"/>
            </a:xfrm>
            <a:prstGeom prst="leftBrace">
              <a:avLst>
                <a:gd name="adj1" fmla="val 29699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ular Callout 7"/>
            <p:cNvSpPr/>
            <p:nvPr/>
          </p:nvSpPr>
          <p:spPr>
            <a:xfrm>
              <a:off x="1066800" y="5486400"/>
              <a:ext cx="2514600" cy="1143000"/>
            </a:xfrm>
            <a:prstGeom prst="wedgeRectCallout">
              <a:avLst>
                <a:gd name="adj1" fmla="val -1893"/>
                <a:gd name="adj2" fmla="val -22217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Classifying and aggregating evidence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73953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Improved List Explanation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011316"/>
              </p:ext>
            </p:extLst>
          </p:nvPr>
        </p:nvGraphicFramePr>
        <p:xfrm>
          <a:off x="914399" y="1447800"/>
          <a:ext cx="7543801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678"/>
                <a:gridCol w="1131570"/>
                <a:gridCol w="556355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Evidence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S1 provides different values from S2 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0" baseline="0" dirty="0" smtClean="0"/>
                        <a:t>2 data items</a:t>
                      </a:r>
                      <a:endParaRPr lang="en-US" i="1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Among the items for which S1 and S2 provide the same value, S1 uses different formats for 3 items</a:t>
                      </a:r>
                      <a:endParaRPr lang="en-US" i="1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</a:t>
                      </a:r>
                      <a:r>
                        <a:rPr lang="en-US" i="1" dirty="0" smtClean="0"/>
                        <a:t>a priori </a:t>
                      </a:r>
                      <a:r>
                        <a:rPr lang="en-US" dirty="0" smtClean="0"/>
                        <a:t>belief is that S1 is more likely .7 to be independent of S2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Neg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provides the same </a:t>
                      </a:r>
                      <a:r>
                        <a:rPr lang="en-US" i="1" dirty="0" smtClean="0"/>
                        <a:t>true</a:t>
                      </a:r>
                      <a:r>
                        <a:rPr lang="en-US" dirty="0" smtClean="0"/>
                        <a:t> value for 3 items as S2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191000"/>
            <a:ext cx="8001000" cy="16764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Problems</a:t>
            </a:r>
            <a:endParaRPr lang="en-US" altLang="zh-CN" sz="24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The lists can still be long: </a:t>
            </a:r>
          </a:p>
          <a:p>
            <a:pPr marL="454914" lvl="1" indent="0">
              <a:buNone/>
            </a:pPr>
            <a:r>
              <a:rPr lang="en-US" altLang="zh-CN" dirty="0" smtClean="0">
                <a:ea typeface="SimSun" pitchFamily="2" charset="-122"/>
              </a:rPr>
              <a:t>	#evidence in the list &lt;= #categories</a:t>
            </a:r>
          </a:p>
        </p:txBody>
      </p:sp>
    </p:spTree>
    <p:extLst>
      <p:ext uri="{BB962C8B-B14F-4D97-AF65-F5344CB8AC3E}">
        <p14:creationId xmlns:p14="http://schemas.microsoft.com/office/powerpoint/2010/main" val="83154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6137717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62400" y="3352800"/>
            <a:ext cx="3276600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53190" y="5193695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58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3841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93115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01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6137717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1200" y="3352800"/>
            <a:ext cx="1447800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57600" y="5193695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244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912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3381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/>
          <p:cNvSpPr/>
          <p:nvPr/>
        </p:nvSpPr>
        <p:spPr>
          <a:xfrm>
            <a:off x="457200" y="1295400"/>
            <a:ext cx="3352800" cy="1066800"/>
          </a:xfrm>
          <a:prstGeom prst="wedgeRectCallout">
            <a:avLst>
              <a:gd name="adj1" fmla="val 62656"/>
              <a:gd name="adj2" fmla="val 1313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Shortening by one order of magnitude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2650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Shortening Lists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8001000" cy="48768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Example: lists of scores</a:t>
            </a:r>
            <a:endParaRPr lang="en-US" altLang="zh-CN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L+ = {1000, 500, 60, 2, 1}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L-  = {950, 50, 5}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Good shortening</a:t>
            </a:r>
            <a:endParaRPr lang="en-US" altLang="zh-CN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L+ = {1000, </a:t>
            </a:r>
            <a:r>
              <a:rPr lang="en-US" altLang="zh-CN" sz="2000" dirty="0" smtClean="0">
                <a:ea typeface="SimSun" pitchFamily="2" charset="-122"/>
              </a:rPr>
              <a:t>500}</a:t>
            </a:r>
            <a:endParaRPr lang="en-US" altLang="zh-CN" sz="2000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L-  = {</a:t>
            </a:r>
            <a:r>
              <a:rPr lang="en-US" altLang="zh-CN" sz="2000" dirty="0" smtClean="0">
                <a:ea typeface="SimSun" pitchFamily="2" charset="-122"/>
              </a:rPr>
              <a:t>950}</a:t>
            </a:r>
            <a:endParaRPr lang="en-US" altLang="zh-CN" sz="2000" dirty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Bad shortening I</a:t>
            </a:r>
            <a:endParaRPr lang="en-US" altLang="zh-CN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L+ = {1000, 500}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L-  = </a:t>
            </a:r>
            <a:r>
              <a:rPr lang="en-US" altLang="zh-CN" sz="2000" dirty="0" smtClean="0">
                <a:ea typeface="SimSun" pitchFamily="2" charset="-122"/>
              </a:rPr>
              <a:t>{}</a:t>
            </a:r>
            <a:endParaRPr lang="en-US" altLang="zh-CN" sz="2000" dirty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400" dirty="0">
                <a:ea typeface="SimSun" pitchFamily="2" charset="-122"/>
              </a:rPr>
              <a:t>Bad shortening </a:t>
            </a:r>
            <a:r>
              <a:rPr lang="en-US" altLang="zh-CN" sz="2400" dirty="0" smtClean="0">
                <a:ea typeface="SimSun" pitchFamily="2" charset="-122"/>
              </a:rPr>
              <a:t>II</a:t>
            </a:r>
            <a:endParaRPr lang="en-US" altLang="zh-CN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L+ = {</a:t>
            </a:r>
            <a:r>
              <a:rPr lang="en-US" altLang="zh-CN" sz="2000" dirty="0" smtClean="0">
                <a:ea typeface="SimSun" pitchFamily="2" charset="-122"/>
              </a:rPr>
              <a:t>1000}</a:t>
            </a:r>
            <a:endParaRPr lang="en-US" altLang="zh-CN" sz="2000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L-  = </a:t>
            </a:r>
            <a:r>
              <a:rPr lang="en-US" altLang="zh-CN" sz="2000" dirty="0" smtClean="0">
                <a:ea typeface="SimSun" pitchFamily="2" charset="-122"/>
              </a:rPr>
              <a:t>{950}</a:t>
            </a:r>
            <a:endParaRPr lang="en-US" altLang="zh-CN" dirty="0" smtClean="0">
              <a:ea typeface="SimSun" pitchFamily="2" charset="-122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3581400" y="4343400"/>
            <a:ext cx="3124200" cy="457200"/>
          </a:xfrm>
          <a:prstGeom prst="wedgeRoundRectCallout">
            <a:avLst>
              <a:gd name="adj1" fmla="val -81813"/>
              <a:gd name="adj2" fmla="val 6784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No negative evidence</a:t>
            </a:r>
            <a:endParaRPr lang="en-US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3581400" y="5638800"/>
            <a:ext cx="3124200" cy="457200"/>
          </a:xfrm>
          <a:prstGeom prst="wedgeRoundRectCallout">
            <a:avLst>
              <a:gd name="adj1" fmla="val -80249"/>
              <a:gd name="adj2" fmla="val -47003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Only slightly stronger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0666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Shortening Lists by Tail Cutting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8001000" cy="48768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Example</a:t>
            </a:r>
            <a:r>
              <a:rPr lang="en-US" altLang="zh-CN" sz="2400" dirty="0">
                <a:ea typeface="SimSun" pitchFamily="2" charset="-122"/>
              </a:rPr>
              <a:t>: lists of scores</a:t>
            </a:r>
            <a:endParaRPr lang="en-US" altLang="zh-CN" sz="24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L+ = {1000, 500, 60, 2, 1}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L-  = {950, 50, 5}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Shortening by tail cutting</a:t>
            </a:r>
            <a:endParaRPr lang="en-US" altLang="zh-CN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5 positive evidence and we show top-2: L</a:t>
            </a:r>
            <a:r>
              <a:rPr lang="en-US" altLang="zh-CN" sz="2000" dirty="0">
                <a:ea typeface="SimSun" pitchFamily="2" charset="-122"/>
              </a:rPr>
              <a:t>+ = {1000, </a:t>
            </a:r>
            <a:r>
              <a:rPr lang="en-US" altLang="zh-CN" sz="2000" dirty="0" smtClean="0">
                <a:ea typeface="SimSun" pitchFamily="2" charset="-122"/>
              </a:rPr>
              <a:t>500}</a:t>
            </a:r>
            <a:endParaRPr lang="en-US" altLang="zh-CN" sz="2000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3 negative evidence and we show top-2: L-  </a:t>
            </a:r>
            <a:r>
              <a:rPr lang="en-US" altLang="zh-CN" sz="2000" dirty="0">
                <a:ea typeface="SimSun" pitchFamily="2" charset="-122"/>
              </a:rPr>
              <a:t>= {</a:t>
            </a:r>
            <a:r>
              <a:rPr lang="en-US" altLang="zh-CN" sz="2000" dirty="0" smtClean="0">
                <a:ea typeface="SimSun" pitchFamily="2" charset="-122"/>
              </a:rPr>
              <a:t>950, 50}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Correctness: </a:t>
            </a:r>
            <a:r>
              <a:rPr lang="en-US" altLang="zh-CN" sz="2000" dirty="0" err="1" smtClean="0">
                <a:ea typeface="SimSun" pitchFamily="2" charset="-122"/>
              </a:rPr>
              <a:t>Score</a:t>
            </a:r>
            <a:r>
              <a:rPr lang="en-US" altLang="zh-CN" sz="2000" baseline="-25000" dirty="0" err="1" smtClean="0">
                <a:ea typeface="SimSun" pitchFamily="2" charset="-122"/>
              </a:rPr>
              <a:t>pos</a:t>
            </a:r>
            <a:r>
              <a:rPr lang="en-US" altLang="zh-CN" sz="2000" dirty="0" smtClean="0">
                <a:ea typeface="SimSun" pitchFamily="2" charset="-122"/>
              </a:rPr>
              <a:t> &gt;= 1000+500 &gt; 950+50+50 &gt;= </a:t>
            </a:r>
            <a:r>
              <a:rPr lang="en-US" altLang="zh-CN" sz="2000" dirty="0" err="1" smtClean="0">
                <a:ea typeface="SimSun" pitchFamily="2" charset="-122"/>
              </a:rPr>
              <a:t>Score</a:t>
            </a:r>
            <a:r>
              <a:rPr lang="en-US" altLang="zh-CN" sz="2000" baseline="-25000" dirty="0" err="1" smtClean="0">
                <a:ea typeface="SimSun" pitchFamily="2" charset="-122"/>
              </a:rPr>
              <a:t>neg</a:t>
            </a:r>
            <a:endParaRPr lang="en-US" altLang="zh-CN" sz="2000" baseline="-25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Tail-cutting problem: minimize </a:t>
            </a:r>
          </a:p>
          <a:p>
            <a:pPr marL="454914" lvl="1" indent="0" algn="ctr">
              <a:buNone/>
            </a:pPr>
            <a:r>
              <a:rPr lang="en-US" altLang="zh-CN" sz="2800" dirty="0" err="1" smtClean="0">
                <a:ea typeface="SimSun" pitchFamily="2" charset="-122"/>
              </a:rPr>
              <a:t>s+t</a:t>
            </a:r>
            <a:r>
              <a:rPr lang="en-US" altLang="zh-CN" sz="2800" dirty="0" smtClean="0">
                <a:ea typeface="SimSun" pitchFamily="2" charset="-122"/>
              </a:rPr>
              <a:t> </a:t>
            </a:r>
          </a:p>
          <a:p>
            <a:pPr marL="454914" lvl="1" indent="0">
              <a:buNone/>
            </a:pPr>
            <a:r>
              <a:rPr lang="en-US" altLang="zh-CN" dirty="0">
                <a:ea typeface="SimSun" pitchFamily="2" charset="-122"/>
              </a:rPr>
              <a:t>s</a:t>
            </a:r>
            <a:r>
              <a:rPr lang="en-US" altLang="zh-CN" dirty="0" smtClean="0">
                <a:ea typeface="SimSun" pitchFamily="2" charset="-122"/>
              </a:rPr>
              <a:t>uch that</a:t>
            </a:r>
            <a:endParaRPr lang="en-US" altLang="zh-CN" sz="2000" dirty="0" smtClean="0">
              <a:ea typeface="SimSun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535" y="5562600"/>
            <a:ext cx="298026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68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Shortening Lists by Difference Keeping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8001000" cy="48768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Example</a:t>
            </a:r>
            <a:r>
              <a:rPr lang="en-US" altLang="zh-CN" sz="2400" dirty="0">
                <a:ea typeface="SimSun" pitchFamily="2" charset="-122"/>
              </a:rPr>
              <a:t>: lists of scores</a:t>
            </a:r>
            <a:endParaRPr lang="en-US" altLang="zh-CN" sz="24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L+ = {1000, 500, 60, 2, 1}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L-  = {950, 50, 5}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Diff(</a:t>
            </a:r>
            <a:r>
              <a:rPr lang="en-US" altLang="zh-CN" sz="2000" dirty="0" err="1" smtClean="0">
                <a:ea typeface="SimSun" pitchFamily="2" charset="-122"/>
              </a:rPr>
              <a:t>Score</a:t>
            </a:r>
            <a:r>
              <a:rPr lang="en-US" altLang="zh-CN" sz="2000" baseline="-25000" dirty="0" err="1" smtClean="0">
                <a:ea typeface="SimSun" pitchFamily="2" charset="-122"/>
              </a:rPr>
              <a:t>pos</a:t>
            </a:r>
            <a:r>
              <a:rPr lang="en-US" altLang="zh-CN" sz="2000" baseline="-25000" dirty="0" smtClean="0">
                <a:ea typeface="SimSun" pitchFamily="2" charset="-122"/>
              </a:rPr>
              <a:t>, </a:t>
            </a:r>
            <a:r>
              <a:rPr lang="en-US" altLang="zh-CN" sz="2000" dirty="0" err="1" smtClean="0">
                <a:ea typeface="SimSun" pitchFamily="2" charset="-122"/>
              </a:rPr>
              <a:t>Score</a:t>
            </a:r>
            <a:r>
              <a:rPr lang="en-US" altLang="zh-CN" sz="2000" baseline="-25000" dirty="0" err="1" smtClean="0">
                <a:ea typeface="SimSun" pitchFamily="2" charset="-122"/>
              </a:rPr>
              <a:t>neg</a:t>
            </a:r>
            <a:r>
              <a:rPr lang="en-US" altLang="zh-CN" sz="2000" dirty="0" smtClean="0">
                <a:ea typeface="SimSun" pitchFamily="2" charset="-122"/>
              </a:rPr>
              <a:t>) = 558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Shortening by difference keeping</a:t>
            </a:r>
            <a:endParaRPr lang="en-US" altLang="zh-CN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</a:t>
            </a:r>
            <a:r>
              <a:rPr lang="en-US" altLang="zh-CN" sz="2000" dirty="0">
                <a:ea typeface="SimSun" pitchFamily="2" charset="-122"/>
              </a:rPr>
              <a:t>+ = {1000, </a:t>
            </a:r>
            <a:r>
              <a:rPr lang="en-US" altLang="zh-CN" sz="2000" dirty="0" smtClean="0">
                <a:ea typeface="SimSun" pitchFamily="2" charset="-122"/>
              </a:rPr>
              <a:t>500}</a:t>
            </a:r>
            <a:endParaRPr lang="en-US" altLang="zh-CN" sz="2000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L-  = </a:t>
            </a:r>
            <a:r>
              <a:rPr lang="en-US" altLang="zh-CN" sz="2000" dirty="0">
                <a:ea typeface="SimSun" pitchFamily="2" charset="-122"/>
              </a:rPr>
              <a:t>{</a:t>
            </a:r>
            <a:r>
              <a:rPr lang="en-US" altLang="zh-CN" sz="2000" dirty="0" smtClean="0">
                <a:ea typeface="SimSun" pitchFamily="2" charset="-122"/>
              </a:rPr>
              <a:t>950}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>
                <a:ea typeface="SimSun" pitchFamily="2" charset="-122"/>
              </a:rPr>
              <a:t>Diff(</a:t>
            </a:r>
            <a:r>
              <a:rPr lang="en-US" altLang="zh-CN" sz="2000" dirty="0" err="1">
                <a:ea typeface="SimSun" pitchFamily="2" charset="-122"/>
              </a:rPr>
              <a:t>Score</a:t>
            </a:r>
            <a:r>
              <a:rPr lang="en-US" altLang="zh-CN" sz="2000" baseline="-25000" dirty="0" err="1">
                <a:ea typeface="SimSun" pitchFamily="2" charset="-122"/>
              </a:rPr>
              <a:t>pos</a:t>
            </a:r>
            <a:r>
              <a:rPr lang="en-US" altLang="zh-CN" sz="2000" baseline="-25000" dirty="0">
                <a:ea typeface="SimSun" pitchFamily="2" charset="-122"/>
              </a:rPr>
              <a:t>, </a:t>
            </a:r>
            <a:r>
              <a:rPr lang="en-US" altLang="zh-CN" sz="2000" dirty="0" err="1">
                <a:ea typeface="SimSun" pitchFamily="2" charset="-122"/>
              </a:rPr>
              <a:t>Score</a:t>
            </a:r>
            <a:r>
              <a:rPr lang="en-US" altLang="zh-CN" sz="2000" baseline="-25000" dirty="0" err="1">
                <a:ea typeface="SimSun" pitchFamily="2" charset="-122"/>
              </a:rPr>
              <a:t>neg</a:t>
            </a:r>
            <a:r>
              <a:rPr lang="en-US" altLang="zh-CN" sz="2000" dirty="0">
                <a:ea typeface="SimSun" pitchFamily="2" charset="-122"/>
              </a:rPr>
              <a:t>) = </a:t>
            </a:r>
            <a:r>
              <a:rPr lang="en-US" altLang="zh-CN" sz="2000" dirty="0" smtClean="0">
                <a:ea typeface="SimSun" pitchFamily="2" charset="-122"/>
              </a:rPr>
              <a:t>550 (similar to 558)</a:t>
            </a:r>
            <a:endParaRPr lang="en-US" altLang="zh-CN" sz="2000" dirty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Difference-keeping problem: minimize</a:t>
            </a:r>
          </a:p>
          <a:p>
            <a:endParaRPr lang="en-US" altLang="zh-CN" dirty="0">
              <a:ea typeface="SimSun" pitchFamily="2" charset="-122"/>
            </a:endParaRPr>
          </a:p>
          <a:p>
            <a:pPr marL="454914" lvl="1" indent="0">
              <a:buNone/>
            </a:pPr>
            <a:r>
              <a:rPr lang="en-US" altLang="zh-CN" dirty="0">
                <a:ea typeface="SimSun" pitchFamily="2" charset="-122"/>
              </a:rPr>
              <a:t>s</a:t>
            </a:r>
            <a:r>
              <a:rPr lang="en-US" altLang="zh-CN" dirty="0" smtClean="0">
                <a:ea typeface="SimSun" pitchFamily="2" charset="-122"/>
              </a:rPr>
              <a:t>uch that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4953000"/>
            <a:ext cx="176628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5867400"/>
            <a:ext cx="166343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65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sz="4400" dirty="0" smtClean="0"/>
              <a:t>A Further Shortened List Explanation</a:t>
            </a:r>
            <a:endParaRPr lang="en-US" sz="4400" dirty="0"/>
          </a:p>
        </p:txBody>
      </p:sp>
      <p:sp>
        <p:nvSpPr>
          <p:cNvPr id="41" name="Rectangle 4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070804"/>
              </p:ext>
            </p:extLst>
          </p:nvPr>
        </p:nvGraphicFramePr>
        <p:xfrm>
          <a:off x="914399" y="1447800"/>
          <a:ext cx="7543801" cy="2209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1"/>
                <a:gridCol w="989647"/>
                <a:gridCol w="5563553"/>
              </a:tblGrid>
              <a:tr h="49483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Evidence</a:t>
                      </a:r>
                      <a:endParaRPr lang="en-US" dirty="0"/>
                    </a:p>
                  </a:txBody>
                  <a:tcPr/>
                </a:tc>
              </a:tr>
              <a:tr h="122013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(3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evid</a:t>
                      </a:r>
                      <a:r>
                        <a:rPr lang="en-US" baseline="0" dirty="0" smtClean="0"/>
                        <a:t>-</a:t>
                      </a:r>
                    </a:p>
                    <a:p>
                      <a:pPr algn="ctr"/>
                      <a:r>
                        <a:rPr lang="en-US" baseline="0" dirty="0" err="1" smtClean="0"/>
                        <a:t>ence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S1 provides different values from S2 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0" baseline="0" dirty="0" smtClean="0"/>
                        <a:t>2 data items</a:t>
                      </a:r>
                      <a:endParaRPr lang="en-US" i="1" dirty="0" smtClean="0"/>
                    </a:p>
                  </a:txBody>
                  <a:tcPr anchor="ctr"/>
                </a:tc>
              </a:tr>
              <a:tr h="49483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Neg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S1 provides the same </a:t>
                      </a:r>
                      <a:r>
                        <a:rPr lang="en-US" i="1" dirty="0" smtClean="0"/>
                        <a:t>true</a:t>
                      </a:r>
                      <a:r>
                        <a:rPr lang="en-US" dirty="0" smtClean="0"/>
                        <a:t> value for 3 items as S2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267200"/>
            <a:ext cx="8001000" cy="20574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Choosing the shortest lists generated by tail cutting and difference keeping </a:t>
            </a:r>
            <a:endParaRPr lang="en-US" altLang="zh-CN" sz="2000" dirty="0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0435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6137717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1200" y="3352800"/>
            <a:ext cx="1447800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57600" y="5193695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244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9120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33810" y="5181600"/>
            <a:ext cx="533400" cy="83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28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14600"/>
            <a:ext cx="6137717" cy="411480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6019800" y="1295400"/>
            <a:ext cx="2667000" cy="838200"/>
          </a:xfrm>
          <a:prstGeom prst="wedgeRectCallout">
            <a:avLst>
              <a:gd name="adj1" fmla="val -44467"/>
              <a:gd name="adj2" fmla="val 2000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Further shortening by half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1960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Copying </a:t>
            </a:r>
            <a:r>
              <a:rPr lang="en-US" dirty="0" smtClean="0"/>
              <a:t>on the Web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4" r="41111" b="4186"/>
          <a:stretch>
            <a:fillRect/>
          </a:stretch>
        </p:blipFill>
        <p:spPr bwMode="auto">
          <a:xfrm>
            <a:off x="685800" y="1524000"/>
            <a:ext cx="4038600" cy="440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4"/>
          <a:stretch>
            <a:fillRect/>
          </a:stretch>
        </p:blipFill>
        <p:spPr bwMode="auto">
          <a:xfrm>
            <a:off x="1600200" y="1752600"/>
            <a:ext cx="4191000" cy="42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1" b="5303"/>
          <a:stretch>
            <a:fillRect/>
          </a:stretch>
        </p:blipFill>
        <p:spPr bwMode="auto">
          <a:xfrm>
            <a:off x="2590800" y="1981200"/>
            <a:ext cx="422112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3"/>
          <a:stretch>
            <a:fillRect/>
          </a:stretch>
        </p:blipFill>
        <p:spPr bwMode="auto">
          <a:xfrm>
            <a:off x="3429000" y="2133600"/>
            <a:ext cx="4191000" cy="42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4724400" y="2438400"/>
            <a:ext cx="335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320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Length of Snapshot Explanations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590800"/>
            <a:ext cx="5718464" cy="396240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1295400"/>
            <a:ext cx="2286000" cy="1066800"/>
          </a:xfrm>
          <a:prstGeom prst="wedgeRectCallout">
            <a:avLst>
              <a:gd name="adj1" fmla="val 85720"/>
              <a:gd name="adj2" fmla="val 21756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TOP-K does not shorten much</a:t>
            </a:r>
            <a:endParaRPr lang="en-US" sz="2000" dirty="0"/>
          </a:p>
        </p:txBody>
      </p:sp>
      <p:sp>
        <p:nvSpPr>
          <p:cNvPr id="8" name="Rectangular Callout 7"/>
          <p:cNvSpPr/>
          <p:nvPr/>
        </p:nvSpPr>
        <p:spPr>
          <a:xfrm>
            <a:off x="2971800" y="1295400"/>
            <a:ext cx="3200400" cy="1066800"/>
          </a:xfrm>
          <a:prstGeom prst="wedgeRectCallout">
            <a:avLst>
              <a:gd name="adj1" fmla="val -26361"/>
              <a:gd name="adj2" fmla="val 2960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Thresholding</a:t>
            </a:r>
            <a:r>
              <a:rPr lang="en-US" sz="2000" dirty="0" smtClean="0"/>
              <a:t> on scores shortens a lot of but makes a lot of mistakes</a:t>
            </a:r>
            <a:endParaRPr lang="en-US" sz="2000" dirty="0"/>
          </a:p>
        </p:txBody>
      </p:sp>
      <p:sp>
        <p:nvSpPr>
          <p:cNvPr id="10" name="Rectangular Callout 9"/>
          <p:cNvSpPr/>
          <p:nvPr/>
        </p:nvSpPr>
        <p:spPr>
          <a:xfrm>
            <a:off x="6324600" y="1295400"/>
            <a:ext cx="2667000" cy="1066800"/>
          </a:xfrm>
          <a:prstGeom prst="wedgeRectCallout">
            <a:avLst>
              <a:gd name="adj1" fmla="val -27524"/>
              <a:gd name="adj2" fmla="val 33057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Combining tail cutting and diff keeping is effective and correct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2866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Outline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en-US" altLang="zh-CN" sz="3600" dirty="0" smtClean="0">
                <a:ea typeface="SimSun" pitchFamily="2" charset="-122"/>
              </a:rPr>
              <a:t>Motivations and contributions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Techniques</a:t>
            </a:r>
          </a:p>
          <a:p>
            <a:pPr lvl="1">
              <a:buFont typeface="Wingdings" charset="2"/>
              <a:buChar char="ü"/>
            </a:pPr>
            <a:r>
              <a:rPr lang="en-US" altLang="zh-CN" sz="3200" dirty="0" smtClean="0">
                <a:ea typeface="SimSun" pitchFamily="2" charset="-122"/>
              </a:rPr>
              <a:t>Snapshot explanations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solidFill>
                  <a:srgbClr val="7F7F7F"/>
                </a:solidFill>
                <a:ea typeface="SimSun" pitchFamily="2" charset="-122"/>
              </a:rPr>
              <a:t>Comprehensive explanations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Related </a:t>
            </a:r>
            <a:r>
              <a:rPr lang="en-US" altLang="zh-CN" sz="3600" dirty="0" smtClean="0">
                <a:ea typeface="SimSun" pitchFamily="2" charset="-122"/>
              </a:rPr>
              <a:t>work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3340093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294" y="1143000"/>
            <a:ext cx="5300506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686800" cy="1295400"/>
          </a:xfrm>
        </p:spPr>
        <p:txBody>
          <a:bodyPr/>
          <a:lstStyle/>
          <a:p>
            <a:r>
              <a:rPr lang="en-US" dirty="0" smtClean="0"/>
              <a:t>Explaining the Explanation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—Comprehensive Explanation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41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DAG Explanation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500" dirty="0" smtClean="0">
                <a:ea typeface="SimSun" pitchFamily="2" charset="-122"/>
              </a:rPr>
              <a:t>The </a:t>
            </a:r>
            <a:r>
              <a:rPr lang="en-US" altLang="zh-CN" sz="3500" i="1" dirty="0" smtClean="0">
                <a:ea typeface="SimSun" pitchFamily="2" charset="-122"/>
              </a:rPr>
              <a:t>DAG explanation </a:t>
            </a:r>
            <a:r>
              <a:rPr lang="en-US" altLang="zh-CN" sz="3500" dirty="0" smtClean="0">
                <a:ea typeface="SimSun" pitchFamily="2" charset="-122"/>
              </a:rPr>
              <a:t>for iterative MAP decision W is a DAG (</a:t>
            </a:r>
            <a:r>
              <a:rPr lang="en-US" altLang="zh-CN" sz="3500" b="1" dirty="0" smtClean="0">
                <a:ea typeface="SimSun" pitchFamily="2" charset="-122"/>
              </a:rPr>
              <a:t>N</a:t>
            </a:r>
            <a:r>
              <a:rPr lang="en-US" altLang="zh-CN" sz="3500" dirty="0" smtClean="0">
                <a:ea typeface="SimSun" pitchFamily="2" charset="-122"/>
              </a:rPr>
              <a:t>, </a:t>
            </a:r>
            <a:r>
              <a:rPr lang="en-US" altLang="zh-CN" sz="3500" b="1" dirty="0" smtClean="0">
                <a:ea typeface="SimSun" pitchFamily="2" charset="-122"/>
              </a:rPr>
              <a:t>E</a:t>
            </a:r>
            <a:r>
              <a:rPr lang="en-US" altLang="zh-CN" sz="3500" dirty="0" smtClean="0">
                <a:ea typeface="SimSun" pitchFamily="2" charset="-122"/>
              </a:rPr>
              <a:t>, R)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b="1" dirty="0" smtClean="0">
                <a:ea typeface="SimSun" pitchFamily="2" charset="-122"/>
              </a:rPr>
              <a:t>N: </a:t>
            </a:r>
            <a:r>
              <a:rPr lang="en-US" altLang="zh-CN" sz="3000" dirty="0" smtClean="0">
                <a:ea typeface="SimSun" pitchFamily="2" charset="-122"/>
              </a:rPr>
              <a:t>Each node represents a decision and its list explanations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b="1" dirty="0" smtClean="0">
                <a:ea typeface="SimSun" pitchFamily="2" charset="-122"/>
              </a:rPr>
              <a:t>E</a:t>
            </a:r>
            <a:r>
              <a:rPr lang="en-US" altLang="zh-CN" sz="3000" dirty="0" smtClean="0">
                <a:ea typeface="SimSun" pitchFamily="2" charset="-122"/>
              </a:rPr>
              <a:t>: Each edge indicates that the decision in the child node is </a:t>
            </a:r>
            <a:r>
              <a:rPr lang="en-US" altLang="zh-CN" sz="3000" i="1" dirty="0" smtClean="0">
                <a:ea typeface="SimSun" pitchFamily="2" charset="-122"/>
              </a:rPr>
              <a:t>positive</a:t>
            </a:r>
            <a:r>
              <a:rPr lang="en-US" altLang="zh-CN" sz="3000" dirty="0" smtClean="0">
                <a:ea typeface="SimSun" pitchFamily="2" charset="-122"/>
              </a:rPr>
              <a:t> evidence for that of the parent node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R: The root node represents decision W</a:t>
            </a:r>
          </a:p>
        </p:txBody>
      </p:sp>
    </p:spTree>
    <p:extLst>
      <p:ext uri="{BB962C8B-B14F-4D97-AF65-F5344CB8AC3E}">
        <p14:creationId xmlns:p14="http://schemas.microsoft.com/office/powerpoint/2010/main" val="354737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5300506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686800" cy="1295400"/>
          </a:xfrm>
        </p:spPr>
        <p:txBody>
          <a:bodyPr/>
          <a:lstStyle/>
          <a:p>
            <a:r>
              <a:rPr lang="en-US" dirty="0" smtClean="0"/>
              <a:t>Full Explanation DAG</a:t>
            </a:r>
            <a:endParaRPr lang="en-US" dirty="0"/>
          </a:p>
        </p:txBody>
      </p:sp>
      <p:sp>
        <p:nvSpPr>
          <p:cNvPr id="43" name="Content Placeholder 2"/>
          <p:cNvSpPr>
            <a:spLocks noGrp="1"/>
          </p:cNvSpPr>
          <p:nvPr>
            <p:ph sz="half" idx="1"/>
          </p:nvPr>
        </p:nvSpPr>
        <p:spPr>
          <a:xfrm>
            <a:off x="5791200" y="4114800"/>
            <a:ext cx="3200400" cy="2743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Problem: huge when </a:t>
            </a:r>
            <a:r>
              <a:rPr lang="en-US" altLang="zh-CN" sz="2800" dirty="0">
                <a:ea typeface="SimSun" pitchFamily="2" charset="-122"/>
              </a:rPr>
              <a:t>#</a:t>
            </a:r>
            <a:r>
              <a:rPr lang="en-US" altLang="zh-CN" sz="2800" dirty="0" smtClean="0">
                <a:ea typeface="SimSun" pitchFamily="2" charset="-122"/>
              </a:rPr>
              <a:t>iterations is large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Many repeated sub-graphs</a:t>
            </a:r>
          </a:p>
          <a:p>
            <a:pPr lvl="1">
              <a:buFont typeface="Wingdings" pitchFamily="2" charset="2"/>
              <a:buChar char="q"/>
            </a:pPr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752600" y="1828800"/>
            <a:ext cx="4267200" cy="990600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209800" y="2819400"/>
            <a:ext cx="3886200" cy="914400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286000" y="3581400"/>
            <a:ext cx="3810000" cy="1066800"/>
          </a:xfrm>
          <a:prstGeom prst="ellipse">
            <a:avLst/>
          </a:prstGeom>
          <a:noFill/>
          <a:ln w="381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8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19" grpId="0" animBg="1"/>
      <p:bldP spid="46" grpId="0" animBg="1"/>
      <p:bldP spid="4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5300506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686800" cy="1295400"/>
          </a:xfrm>
        </p:spPr>
        <p:txBody>
          <a:bodyPr/>
          <a:lstStyle/>
          <a:p>
            <a:r>
              <a:rPr lang="en-US" dirty="0" smtClean="0"/>
              <a:t>Critical-Round Explanation DAG</a:t>
            </a:r>
            <a:endParaRPr lang="en-US" dirty="0"/>
          </a:p>
        </p:txBody>
      </p:sp>
      <p:sp>
        <p:nvSpPr>
          <p:cNvPr id="43" name="Content Placeholder 2"/>
          <p:cNvSpPr>
            <a:spLocks noGrp="1"/>
          </p:cNvSpPr>
          <p:nvPr>
            <p:ph sz="half" idx="1"/>
          </p:nvPr>
        </p:nvSpPr>
        <p:spPr>
          <a:xfrm>
            <a:off x="5791200" y="1371600"/>
            <a:ext cx="3200400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The </a:t>
            </a:r>
            <a:r>
              <a:rPr lang="en-US" altLang="zh-CN" sz="2400" i="1" dirty="0" smtClean="0">
                <a:ea typeface="SimSun" pitchFamily="2" charset="-122"/>
              </a:rPr>
              <a:t>critical round </a:t>
            </a:r>
            <a:r>
              <a:rPr lang="en-US" altLang="zh-CN" sz="2400" dirty="0" smtClean="0">
                <a:ea typeface="SimSun" pitchFamily="2" charset="-122"/>
              </a:rPr>
              <a:t>of </a:t>
            </a:r>
            <a:r>
              <a:rPr lang="en-US" altLang="zh-CN" sz="2400" dirty="0">
                <a:ea typeface="SimSun" pitchFamily="2" charset="-122"/>
              </a:rPr>
              <a:t>decision </a:t>
            </a:r>
            <a:r>
              <a:rPr lang="en-US" altLang="zh-CN" sz="2400" i="1" dirty="0" err="1">
                <a:ea typeface="SimSun" pitchFamily="2" charset="-122"/>
              </a:rPr>
              <a:t>W@Round#</a:t>
            </a:r>
            <a:r>
              <a:rPr lang="en-US" altLang="zh-CN" sz="2400" i="1" dirty="0" err="1" smtClean="0">
                <a:ea typeface="SimSun" pitchFamily="2" charset="-122"/>
              </a:rPr>
              <a:t>m</a:t>
            </a:r>
            <a:r>
              <a:rPr lang="en-US" altLang="zh-CN" sz="2400" dirty="0" smtClean="0">
                <a:ea typeface="SimSun" pitchFamily="2" charset="-122"/>
              </a:rPr>
              <a:t> is the first round before </a:t>
            </a:r>
            <a:r>
              <a:rPr lang="en-US" altLang="zh-CN" sz="2400" i="1" dirty="0" err="1" smtClean="0">
                <a:ea typeface="SimSun" pitchFamily="2" charset="-122"/>
              </a:rPr>
              <a:t>Round#m</a:t>
            </a:r>
            <a:r>
              <a:rPr lang="en-US" altLang="zh-CN" sz="2400" dirty="0" smtClean="0">
                <a:ea typeface="SimSun" pitchFamily="2" charset="-122"/>
              </a:rPr>
              <a:t> when </a:t>
            </a:r>
            <a:r>
              <a:rPr lang="en-US" altLang="zh-CN" sz="2400" i="1" dirty="0" smtClean="0">
                <a:ea typeface="SimSun" pitchFamily="2" charset="-122"/>
              </a:rPr>
              <a:t>W</a:t>
            </a:r>
            <a:r>
              <a:rPr lang="en-US" altLang="zh-CN" sz="2400" dirty="0" smtClean="0">
                <a:ea typeface="SimSun" pitchFamily="2" charset="-122"/>
              </a:rPr>
              <a:t> is made (i.e., </a:t>
            </a:r>
            <a:r>
              <a:rPr lang="en-US" altLang="zh-CN" sz="2400" i="1" dirty="0" smtClean="0">
                <a:ea typeface="SimSun" pitchFamily="2" charset="-122"/>
              </a:rPr>
              <a:t>not W</a:t>
            </a:r>
            <a:r>
              <a:rPr lang="en-US" altLang="zh-CN" sz="2400" dirty="0" smtClean="0">
                <a:ea typeface="SimSun" pitchFamily="2" charset="-122"/>
              </a:rPr>
              <a:t> is made in the previous round or  </a:t>
            </a:r>
            <a:r>
              <a:rPr lang="en-US" altLang="zh-CN" sz="2400" i="1" dirty="0" smtClean="0">
                <a:ea typeface="SimSun" pitchFamily="2" charset="-122"/>
              </a:rPr>
              <a:t>Round#1</a:t>
            </a:r>
            <a:r>
              <a:rPr lang="en-US" altLang="zh-CN" sz="2400" dirty="0" smtClean="0">
                <a:ea typeface="SimSun" pitchFamily="2" charset="-122"/>
              </a:rPr>
              <a:t>).</a:t>
            </a:r>
            <a:endParaRPr lang="en-US" altLang="zh-CN" sz="2400" i="1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For each decision </a:t>
            </a:r>
            <a:r>
              <a:rPr lang="en-US" altLang="zh-CN" sz="2400" i="1" dirty="0" err="1" smtClean="0">
                <a:ea typeface="SimSun" pitchFamily="2" charset="-122"/>
              </a:rPr>
              <a:t>W@Round#m</a:t>
            </a:r>
            <a:r>
              <a:rPr lang="en-US" altLang="zh-CN" sz="2400" dirty="0" smtClean="0">
                <a:ea typeface="SimSun" pitchFamily="2" charset="-122"/>
              </a:rPr>
              <a:t>, only show its evidence in W’s critical round</a:t>
            </a:r>
            <a:r>
              <a:rPr lang="en-US" altLang="zh-CN" sz="2400" i="1" dirty="0" smtClean="0">
                <a:ea typeface="SimSun" pitchFamily="2" charset="-122"/>
              </a:rPr>
              <a:t>.</a:t>
            </a:r>
          </a:p>
          <a:p>
            <a:endParaRPr lang="en-US" altLang="zh-CN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endParaRPr lang="en-US" altLang="zh-CN" sz="2800" dirty="0" smtClean="0">
              <a:ea typeface="SimSun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41638"/>
            <a:ext cx="5029200" cy="361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295400"/>
          </a:xfrm>
        </p:spPr>
        <p:txBody>
          <a:bodyPr/>
          <a:lstStyle/>
          <a:p>
            <a:r>
              <a:rPr lang="en-US" dirty="0" smtClean="0"/>
              <a:t>Size of Comprehensive Explanations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590800"/>
            <a:ext cx="6063915" cy="411480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381000" y="1295400"/>
            <a:ext cx="4343400" cy="838200"/>
          </a:xfrm>
          <a:prstGeom prst="wedgeRectCallout">
            <a:avLst>
              <a:gd name="adj1" fmla="val 39862"/>
              <a:gd name="adj2" fmla="val 3938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Critical-round DAG explanations are significantly smaller </a:t>
            </a:r>
            <a:endParaRPr lang="en-US" sz="2400" dirty="0"/>
          </a:p>
        </p:txBody>
      </p:sp>
      <p:sp>
        <p:nvSpPr>
          <p:cNvPr id="10" name="Rectangular Callout 9"/>
          <p:cNvSpPr/>
          <p:nvPr/>
        </p:nvSpPr>
        <p:spPr>
          <a:xfrm>
            <a:off x="5257800" y="1295400"/>
            <a:ext cx="3429000" cy="838200"/>
          </a:xfrm>
          <a:prstGeom prst="wedgeRectCallout">
            <a:avLst>
              <a:gd name="adj1" fmla="val 3359"/>
              <a:gd name="adj2" fmla="val 33702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Full DAG explanations can often be huge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0548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Related Work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Explanation for data-management tasks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>
                <a:ea typeface="SimSun" pitchFamily="2" charset="-122"/>
              </a:rPr>
              <a:t>Q</a:t>
            </a:r>
            <a:r>
              <a:rPr lang="en-US" altLang="zh-CN" sz="2800" dirty="0" smtClean="0">
                <a:ea typeface="SimSun" pitchFamily="2" charset="-122"/>
              </a:rPr>
              <a:t>ueries [</a:t>
            </a:r>
            <a:r>
              <a:rPr lang="en-US" altLang="zh-CN" sz="2800" dirty="0" err="1" smtClean="0">
                <a:ea typeface="SimSun" pitchFamily="2" charset="-122"/>
              </a:rPr>
              <a:t>Buneman</a:t>
            </a:r>
            <a:r>
              <a:rPr lang="en-US" altLang="zh-CN" sz="2800" dirty="0" smtClean="0">
                <a:ea typeface="SimSun" pitchFamily="2" charset="-122"/>
              </a:rPr>
              <a:t> et al., 2008][Chapman et al., 2009]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>
                <a:ea typeface="SimSun" pitchFamily="2" charset="-122"/>
              </a:rPr>
              <a:t>W</a:t>
            </a:r>
            <a:r>
              <a:rPr lang="en-US" altLang="zh-CN" sz="2800" dirty="0" smtClean="0">
                <a:ea typeface="SimSun" pitchFamily="2" charset="-122"/>
              </a:rPr>
              <a:t>orkflows [Davidson et al., 2008]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>
                <a:ea typeface="SimSun" pitchFamily="2" charset="-122"/>
              </a:rPr>
              <a:t>S</a:t>
            </a:r>
            <a:r>
              <a:rPr lang="en-US" altLang="zh-CN" sz="2800" dirty="0" smtClean="0">
                <a:ea typeface="SimSun" pitchFamily="2" charset="-122"/>
              </a:rPr>
              <a:t>chema mappings [</a:t>
            </a:r>
            <a:r>
              <a:rPr lang="en-US" altLang="zh-CN" sz="2800" dirty="0" err="1" smtClean="0">
                <a:ea typeface="SimSun" pitchFamily="2" charset="-122"/>
              </a:rPr>
              <a:t>Glavic</a:t>
            </a:r>
            <a:r>
              <a:rPr lang="en-US" altLang="zh-CN" sz="2800" dirty="0" smtClean="0">
                <a:ea typeface="SimSun" pitchFamily="2" charset="-122"/>
              </a:rPr>
              <a:t> et al., 2010]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>
                <a:ea typeface="SimSun" pitchFamily="2" charset="-122"/>
              </a:rPr>
              <a:t>I</a:t>
            </a:r>
            <a:r>
              <a:rPr lang="en-US" altLang="zh-CN" sz="2800" dirty="0" smtClean="0">
                <a:ea typeface="SimSun" pitchFamily="2" charset="-122"/>
              </a:rPr>
              <a:t>nformation extraction [Huang et al., 2008]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Explaining evidence propagation in Bayesian network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Druzdzel</a:t>
            </a:r>
            <a:r>
              <a:rPr lang="en-US" altLang="zh-CN" sz="2800" dirty="0" smtClean="0">
                <a:ea typeface="SimSun" pitchFamily="2" charset="-122"/>
              </a:rPr>
              <a:t>, 1996][</a:t>
            </a:r>
            <a:r>
              <a:rPr lang="en-US" altLang="zh-CN" sz="2800" dirty="0" err="1" smtClean="0">
                <a:ea typeface="SimSun" pitchFamily="2" charset="-122"/>
              </a:rPr>
              <a:t>Lacave</a:t>
            </a:r>
            <a:r>
              <a:rPr lang="en-US" altLang="zh-CN" sz="2800" dirty="0" smtClean="0">
                <a:ea typeface="SimSun" pitchFamily="2" charset="-122"/>
              </a:rPr>
              <a:t> et al., 2000] 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Explaining iterative reasoning </a:t>
            </a:r>
            <a:r>
              <a:rPr lang="en-US" altLang="zh-CN" sz="2800" dirty="0" smtClean="0">
                <a:ea typeface="SimSun" pitchFamily="2" charset="-122"/>
              </a:rPr>
              <a:t>[Das </a:t>
            </a:r>
            <a:r>
              <a:rPr lang="en-US" altLang="zh-CN" sz="2800" dirty="0" err="1" smtClean="0">
                <a:ea typeface="SimSun" pitchFamily="2" charset="-122"/>
              </a:rPr>
              <a:t>Sarma</a:t>
            </a:r>
            <a:r>
              <a:rPr lang="en-US" altLang="zh-CN" sz="2800" dirty="0" smtClean="0">
                <a:ea typeface="SimSun" pitchFamily="2" charset="-122"/>
              </a:rPr>
              <a:t> et al., 2010]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Conclusions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Many data-fusion decisions are made through iterative MAP analysis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Explanations</a:t>
            </a:r>
            <a:endParaRPr lang="en-US" altLang="zh-CN" sz="3200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Snapshot explanations list positive and negative evidence in MAP analysis (also applicable for other MAP analysis)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Comprehensive explanations trace iterative reasoning (also applicable for other iterative reasoning)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Keys: Correct, Compact, Efficient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5400" dirty="0" smtClean="0"/>
              <a:t>THANK you!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876800"/>
            <a:ext cx="7772400" cy="105251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Fusion data sets: </a:t>
            </a:r>
            <a:r>
              <a:rPr lang="en-US" sz="2400" dirty="0" err="1" smtClean="0"/>
              <a:t>lunadong.com</a:t>
            </a:r>
            <a:r>
              <a:rPr lang="en-US" sz="2400" dirty="0" smtClean="0"/>
              <a:t>/</a:t>
            </a:r>
            <a:r>
              <a:rPr lang="en-US" sz="2400" dirty="0" err="1" smtClean="0"/>
              <a:t>fusionDataSets.htm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Fusion</a:t>
            </a:r>
            <a:endParaRPr lang="en-US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810000"/>
            <a:ext cx="8001000" cy="2743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Data fusion resolves data conflicts and finds the truth</a:t>
            </a:r>
          </a:p>
          <a:p>
            <a:endParaRPr lang="en-US" altLang="zh-CN" sz="35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sz="3500" dirty="0">
              <a:solidFill>
                <a:srgbClr val="FF0000"/>
              </a:solidFill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sz="3500" dirty="0" smtClean="0">
              <a:solidFill>
                <a:srgbClr val="FF0000"/>
              </a:solidFill>
              <a:ea typeface="SimSun" pitchFamily="2" charset="-122"/>
            </a:endParaRPr>
          </a:p>
          <a:p>
            <a:endParaRPr lang="en-US" sz="36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752397"/>
              </p:ext>
            </p:extLst>
          </p:nvPr>
        </p:nvGraphicFramePr>
        <p:xfrm>
          <a:off x="1447800" y="137160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berkeley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at&amp;t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602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Fusion</a:t>
            </a:r>
            <a:endParaRPr lang="en-US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810000"/>
            <a:ext cx="8001000" cy="2743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Data fusion resolves data conflicts and finds the truth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Naïve voting does not work well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	</a:t>
            </a:r>
            <a:endParaRPr lang="en-US" sz="36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370162"/>
              </p:ext>
            </p:extLst>
          </p:nvPr>
        </p:nvGraphicFramePr>
        <p:xfrm>
          <a:off x="1447800" y="137160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berkeley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66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at&amp;t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838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Fusion</a:t>
            </a:r>
            <a:endParaRPr lang="en-US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810000"/>
            <a:ext cx="8001000" cy="29718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Data fusion resolves data conflicts and finds the truth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300" dirty="0">
                <a:ea typeface="SimSun" pitchFamily="2" charset="-122"/>
              </a:rPr>
              <a:t>Naïve voting does not work </a:t>
            </a:r>
            <a:r>
              <a:rPr lang="en-US" altLang="zh-CN" sz="4300" dirty="0" smtClean="0">
                <a:ea typeface="SimSun" pitchFamily="2" charset="-122"/>
              </a:rPr>
              <a:t>well</a:t>
            </a:r>
            <a:r>
              <a:rPr lang="en-US" sz="4300" dirty="0">
                <a:solidFill>
                  <a:srgbClr val="C00000"/>
                </a:solidFill>
              </a:rPr>
              <a:t>	</a:t>
            </a:r>
            <a:endParaRPr lang="en-US" sz="43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Two important improvements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400" dirty="0" smtClean="0">
                <a:ea typeface="SimSun" pitchFamily="2" charset="-122"/>
              </a:rPr>
              <a:t>Source accuracy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400" dirty="0" smtClean="0">
                <a:ea typeface="SimSun" pitchFamily="2" charset="-122"/>
              </a:rPr>
              <a:t>Copy detection</a:t>
            </a:r>
          </a:p>
          <a:p>
            <a:pPr marL="0" lvl="1" indent="0">
              <a:spcBef>
                <a:spcPts val="700"/>
              </a:spcBef>
              <a:buClrTx/>
              <a:buSzPct val="95000"/>
              <a:buFont typeface="Wingdings" pitchFamily="2" charset="2"/>
              <a:buChar char="q"/>
            </a:pPr>
            <a:r>
              <a:rPr lang="en-US" altLang="zh-CN" sz="4000" dirty="0" smtClean="0">
                <a:solidFill>
                  <a:srgbClr val="FF0000"/>
                </a:solidFill>
                <a:ea typeface="SimSun" pitchFamily="2" charset="-122"/>
              </a:rPr>
              <a:t>But WHY???</a:t>
            </a:r>
            <a:endParaRPr lang="en-US" sz="40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059634"/>
              </p:ext>
            </p:extLst>
          </p:nvPr>
        </p:nvGraphicFramePr>
        <p:xfrm>
          <a:off x="1447800" y="137160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berkeley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msr</a:t>
                      </a:r>
                      <a:endParaRPr lang="en-US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at&amp;t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2907812" y="281940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Action Button: Help 9"/>
          <p:cNvSpPr/>
          <p:nvPr/>
        </p:nvSpPr>
        <p:spPr>
          <a:xfrm>
            <a:off x="7543800" y="5577840"/>
            <a:ext cx="822960" cy="822960"/>
          </a:xfrm>
          <a:prstGeom prst="actionButtonHelp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07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Exhaustive but </a:t>
            </a:r>
            <a:r>
              <a:rPr lang="en-US" b="1" dirty="0" smtClean="0"/>
              <a:t>Horrible</a:t>
            </a:r>
            <a:r>
              <a:rPr lang="en-US" dirty="0" smtClean="0"/>
              <a:t> Explanation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Three values are provided for </a:t>
            </a:r>
            <a:r>
              <a:rPr lang="en-US" sz="1400" i="1" dirty="0"/>
              <a:t>Carey</a:t>
            </a:r>
            <a:r>
              <a:rPr lang="en-US" sz="1400" dirty="0"/>
              <a:t>’s afﬁliation. </a:t>
            </a:r>
            <a:endParaRPr lang="en-US" sz="1400" dirty="0" smtClean="0"/>
          </a:p>
          <a:p>
            <a:r>
              <a:rPr lang="en-US" sz="1400" dirty="0" smtClean="0"/>
              <a:t>I. If </a:t>
            </a:r>
            <a:r>
              <a:rPr lang="en-US" sz="1400" i="1" dirty="0" smtClean="0"/>
              <a:t>UCI </a:t>
            </a:r>
            <a:r>
              <a:rPr lang="en-US" sz="1400" dirty="0" smtClean="0"/>
              <a:t>is </a:t>
            </a:r>
            <a:r>
              <a:rPr lang="en-US" sz="1400" dirty="0"/>
              <a:t>true</a:t>
            </a:r>
            <a:r>
              <a:rPr lang="en-US" sz="1400" dirty="0" smtClean="0"/>
              <a:t>, then </a:t>
            </a:r>
            <a:r>
              <a:rPr lang="en-US" sz="1400" dirty="0"/>
              <a:t>we reason as follows</a:t>
            </a:r>
            <a:r>
              <a:rPr lang="en-US" sz="1400" dirty="0" smtClean="0"/>
              <a:t>.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1400" dirty="0" smtClean="0"/>
              <a:t>Source S1 </a:t>
            </a:r>
            <a:r>
              <a:rPr lang="en-US" sz="1400" dirty="0"/>
              <a:t>provides the correct </a:t>
            </a:r>
            <a:r>
              <a:rPr lang="en-US" sz="1400" dirty="0" smtClean="0"/>
              <a:t>value. Since </a:t>
            </a:r>
            <a:r>
              <a:rPr lang="en-US" sz="1400" dirty="0"/>
              <a:t>S1 has accuracy </a:t>
            </a:r>
            <a:r>
              <a:rPr lang="en-US" sz="1400" dirty="0" smtClean="0"/>
              <a:t>.97</a:t>
            </a:r>
            <a:r>
              <a:rPr lang="en-US" sz="1400" dirty="0"/>
              <a:t>, the probability that it provides this correct </a:t>
            </a:r>
            <a:r>
              <a:rPr lang="en-US" sz="1400" dirty="0" smtClean="0"/>
              <a:t>value is .97.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1400" dirty="0" smtClean="0"/>
              <a:t>Source S2 provides a wrong value. Since S2 has accuracy .61, the probability that it provides a wrong value is 1-.61 = .39. If we assume there are 100 uniformly distributed wrong values in the domain, the probability that S2 provides the particular wrong value </a:t>
            </a:r>
            <a:r>
              <a:rPr lang="en-US" sz="1400" i="1" dirty="0" smtClean="0"/>
              <a:t>AT&amp;T</a:t>
            </a:r>
            <a:r>
              <a:rPr lang="en-US" sz="1400" dirty="0" smtClean="0"/>
              <a:t> is .39/100 = .0039.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1400" dirty="0" smtClean="0"/>
              <a:t>Source S3 provides a wrong value. Since S3 has accuracy .4, … the probability that it provides </a:t>
            </a:r>
            <a:r>
              <a:rPr lang="en-US" sz="1400" i="1" dirty="0" smtClean="0"/>
              <a:t>BEA</a:t>
            </a:r>
            <a:r>
              <a:rPr lang="en-US" sz="1400" dirty="0" smtClean="0"/>
              <a:t> is (1-.4)/100 = .006.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1400" dirty="0" smtClean="0"/>
              <a:t>Source </a:t>
            </a:r>
            <a:r>
              <a:rPr lang="en-US" sz="1400" dirty="0"/>
              <a:t>S4 either provides </a:t>
            </a:r>
            <a:r>
              <a:rPr lang="en-US" sz="1400" dirty="0" smtClean="0"/>
              <a:t>a wrong </a:t>
            </a:r>
            <a:r>
              <a:rPr lang="en-US" sz="1400" dirty="0"/>
              <a:t>value independently or copies this wrong value from S3. </a:t>
            </a:r>
            <a:r>
              <a:rPr lang="en-US" sz="1400" dirty="0" smtClean="0"/>
              <a:t>It has </a:t>
            </a:r>
            <a:r>
              <a:rPr lang="en-US" sz="1400" dirty="0"/>
              <a:t>probability </a:t>
            </a:r>
            <a:r>
              <a:rPr lang="en-US" sz="1400" dirty="0" smtClean="0"/>
              <a:t>.98 </a:t>
            </a:r>
            <a:r>
              <a:rPr lang="en-US" sz="1400" dirty="0"/>
              <a:t>to copy from S3, so probability </a:t>
            </a:r>
            <a:r>
              <a:rPr lang="en-US" sz="1400" dirty="0" smtClean="0"/>
              <a:t>1-.98 </a:t>
            </a:r>
            <a:r>
              <a:rPr lang="en-US" sz="1400" dirty="0"/>
              <a:t>= </a:t>
            </a:r>
            <a:r>
              <a:rPr lang="en-US" sz="1400" dirty="0" smtClean="0"/>
              <a:t>.02 </a:t>
            </a:r>
            <a:r>
              <a:rPr lang="en-US" sz="1400" dirty="0"/>
              <a:t>to provide the value independently; in this case, its accuracy is .4, so the probability that it provides </a:t>
            </a:r>
            <a:r>
              <a:rPr lang="en-US" sz="1400" i="1" dirty="0"/>
              <a:t>BEA</a:t>
            </a:r>
            <a:r>
              <a:rPr lang="en-US" sz="1400" dirty="0"/>
              <a:t> Is .006</a:t>
            </a:r>
            <a:r>
              <a:rPr lang="en-US" sz="1400" dirty="0" smtClean="0"/>
              <a:t>.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"/>
          </p:nvPr>
        </p:nvSpPr>
        <p:spPr>
          <a:xfrm>
            <a:off x="4724400" y="1600200"/>
            <a:ext cx="4038600" cy="4525963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arenR" startAt="5"/>
            </a:pPr>
            <a:r>
              <a:rPr lang="en-US" sz="1400" dirty="0" smtClean="0"/>
              <a:t>Source S5 </a:t>
            </a:r>
            <a:r>
              <a:rPr lang="en-US" sz="1400" dirty="0"/>
              <a:t>either provides a wrong value independently or copies this wrong value fromS3 orS4. It has probability .99 to copy fromS3 and probability .99 to copy fromS4, so probability (1-.99)(1-.99) = .0001 to provide the value independently; in this case, its accuracy is .21, so the probability that it provides </a:t>
            </a:r>
            <a:r>
              <a:rPr lang="en-US" sz="1400" i="1" dirty="0"/>
              <a:t>BEA</a:t>
            </a:r>
            <a:r>
              <a:rPr lang="en-US" sz="1400" dirty="0"/>
              <a:t> is .0079. </a:t>
            </a:r>
            <a:endParaRPr lang="en-US" sz="1400" dirty="0" smtClean="0"/>
          </a:p>
          <a:p>
            <a:r>
              <a:rPr lang="en-US" sz="1400" dirty="0" smtClean="0"/>
              <a:t>Thus</a:t>
            </a:r>
            <a:r>
              <a:rPr lang="en-US" sz="1400" dirty="0"/>
              <a:t>, the probability of our observed data conditioned on </a:t>
            </a:r>
            <a:r>
              <a:rPr lang="en-US" sz="1400" i="1" dirty="0"/>
              <a:t>UCI</a:t>
            </a:r>
            <a:r>
              <a:rPr lang="en-US" sz="1400" dirty="0"/>
              <a:t> being true is .97*.0039*.006*.</a:t>
            </a:r>
            <a:r>
              <a:rPr lang="en-US" sz="1400" dirty="0" smtClean="0"/>
              <a:t>006</a:t>
            </a:r>
            <a:r>
              <a:rPr lang="en-US" sz="1400" baseline="30000" dirty="0" smtClean="0"/>
              <a:t>.02</a:t>
            </a:r>
            <a:r>
              <a:rPr lang="en-US" sz="1400" dirty="0"/>
              <a:t>*.</a:t>
            </a:r>
            <a:r>
              <a:rPr lang="en-US" sz="1400" dirty="0" smtClean="0"/>
              <a:t>0079</a:t>
            </a:r>
            <a:r>
              <a:rPr lang="en-US" sz="1400" baseline="30000" dirty="0" smtClean="0"/>
              <a:t>.0001 </a:t>
            </a:r>
            <a:r>
              <a:rPr lang="en-US" sz="1400" dirty="0"/>
              <a:t>= 2.1*</a:t>
            </a:r>
            <a:r>
              <a:rPr lang="en-US" sz="1400" dirty="0" smtClean="0"/>
              <a:t>10</a:t>
            </a:r>
            <a:r>
              <a:rPr lang="en-US" sz="1400" baseline="30000" dirty="0" smtClean="0"/>
              <a:t>-5</a:t>
            </a:r>
            <a:r>
              <a:rPr lang="en-US" sz="1400" dirty="0" smtClean="0"/>
              <a:t>.</a:t>
            </a:r>
            <a:endParaRPr lang="en-US" sz="1400" dirty="0"/>
          </a:p>
          <a:p>
            <a:r>
              <a:rPr lang="en-US" sz="1400" dirty="0" smtClean="0"/>
              <a:t>II. If </a:t>
            </a:r>
            <a:r>
              <a:rPr lang="en-US" sz="1400" i="1" dirty="0" smtClean="0"/>
              <a:t>AT</a:t>
            </a:r>
            <a:r>
              <a:rPr lang="en-US" sz="1400" i="1" dirty="0"/>
              <a:t>&amp;</a:t>
            </a:r>
            <a:r>
              <a:rPr lang="en-US" sz="1400" i="1" dirty="0" smtClean="0"/>
              <a:t>T</a:t>
            </a:r>
            <a:r>
              <a:rPr lang="en-US" sz="1400" dirty="0" smtClean="0"/>
              <a:t> is </a:t>
            </a:r>
            <a:r>
              <a:rPr lang="en-US" sz="1400" dirty="0"/>
              <a:t>true, </a:t>
            </a:r>
            <a:r>
              <a:rPr lang="en-US" sz="1400" dirty="0" smtClean="0"/>
              <a:t>…the </a:t>
            </a:r>
            <a:r>
              <a:rPr lang="en-US" sz="1400" dirty="0"/>
              <a:t>probability of our observed data is </a:t>
            </a:r>
            <a:r>
              <a:rPr lang="en-US" sz="1400" dirty="0" smtClean="0"/>
              <a:t>9.9*10</a:t>
            </a:r>
            <a:r>
              <a:rPr lang="en-US" sz="1400" baseline="30000" dirty="0" smtClean="0"/>
              <a:t>-7</a:t>
            </a:r>
            <a:r>
              <a:rPr lang="en-US" sz="1400" dirty="0" smtClean="0"/>
              <a:t>. </a:t>
            </a:r>
          </a:p>
          <a:p>
            <a:r>
              <a:rPr lang="en-US" sz="1400" dirty="0" smtClean="0"/>
              <a:t>III. If </a:t>
            </a:r>
            <a:r>
              <a:rPr lang="en-US" sz="1400" i="1" dirty="0"/>
              <a:t>BEA</a:t>
            </a:r>
            <a:r>
              <a:rPr lang="en-US" sz="1400" dirty="0"/>
              <a:t> is true, </a:t>
            </a:r>
            <a:r>
              <a:rPr lang="en-US" sz="1400" dirty="0" smtClean="0"/>
              <a:t>… the </a:t>
            </a:r>
            <a:r>
              <a:rPr lang="en-US" sz="1400" dirty="0"/>
              <a:t>probability of our </a:t>
            </a:r>
            <a:r>
              <a:rPr lang="en-US" sz="1400" dirty="0" smtClean="0"/>
              <a:t>observed data </a:t>
            </a:r>
            <a:r>
              <a:rPr lang="en-US" sz="1400" dirty="0"/>
              <a:t>is </a:t>
            </a:r>
            <a:r>
              <a:rPr lang="en-US" sz="1400" dirty="0" smtClean="0"/>
              <a:t>4.6*10</a:t>
            </a:r>
            <a:r>
              <a:rPr lang="en-US" sz="1400" baseline="30000" dirty="0" smtClean="0"/>
              <a:t>-7</a:t>
            </a:r>
            <a:r>
              <a:rPr lang="en-US" sz="1400" dirty="0" smtClean="0"/>
              <a:t>.</a:t>
            </a:r>
            <a:endParaRPr lang="en-US" sz="1400" dirty="0"/>
          </a:p>
          <a:p>
            <a:r>
              <a:rPr lang="en-US" sz="1400" dirty="0" smtClean="0"/>
              <a:t>IV. If </a:t>
            </a:r>
            <a:r>
              <a:rPr lang="en-US" sz="1400" dirty="0"/>
              <a:t>none of the provided values is true, </a:t>
            </a:r>
            <a:r>
              <a:rPr lang="en-US" sz="1400" dirty="0" smtClean="0"/>
              <a:t>… the </a:t>
            </a:r>
            <a:r>
              <a:rPr lang="en-US" sz="1400" dirty="0"/>
              <a:t>probability of our observed data is </a:t>
            </a:r>
            <a:r>
              <a:rPr lang="en-US" sz="1400" dirty="0" smtClean="0"/>
              <a:t>6.3*10</a:t>
            </a:r>
            <a:r>
              <a:rPr lang="en-US" sz="1400" baseline="30000" dirty="0" smtClean="0"/>
              <a:t>-9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Thus</a:t>
            </a:r>
            <a:r>
              <a:rPr lang="en-US" sz="1400" dirty="0"/>
              <a:t>, </a:t>
            </a:r>
            <a:r>
              <a:rPr lang="en-US" sz="1400" i="1" dirty="0"/>
              <a:t>UCI</a:t>
            </a:r>
            <a:r>
              <a:rPr lang="en-US" sz="1400" dirty="0"/>
              <a:t> has the maximum a posteriori probability to be true (its conditional </a:t>
            </a:r>
            <a:r>
              <a:rPr lang="en-US" sz="1400" dirty="0" smtClean="0"/>
              <a:t>probability is </a:t>
            </a:r>
            <a:r>
              <a:rPr lang="en-US" sz="1400" dirty="0"/>
              <a:t>.91 according to the Bayes Rule).</a:t>
            </a:r>
          </a:p>
        </p:txBody>
      </p:sp>
    </p:spTree>
    <p:extLst>
      <p:ext uri="{BB962C8B-B14F-4D97-AF65-F5344CB8AC3E}">
        <p14:creationId xmlns:p14="http://schemas.microsoft.com/office/powerpoint/2010/main" val="48942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Compact</a:t>
            </a:r>
            <a:r>
              <a:rPr lang="en-US" dirty="0" smtClean="0"/>
              <a:t> and </a:t>
            </a:r>
            <a:r>
              <a:rPr lang="en-US" b="1" dirty="0" smtClean="0"/>
              <a:t>Intuitive</a:t>
            </a:r>
            <a:r>
              <a:rPr lang="en-US" dirty="0" smtClean="0"/>
              <a:t> Explanation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92944" y="4191000"/>
            <a:ext cx="8146256" cy="2011363"/>
          </a:xfrm>
        </p:spPr>
        <p:txBody>
          <a:bodyPr>
            <a:noAutofit/>
          </a:bodyPr>
          <a:lstStyle/>
          <a:p>
            <a:pPr marL="342900" indent="-342900">
              <a:buAutoNum type="arabicParenBoth"/>
            </a:pPr>
            <a:r>
              <a:rPr lang="en-US" sz="2400" dirty="0" smtClean="0"/>
              <a:t>S1</a:t>
            </a:r>
            <a:r>
              <a:rPr lang="en-US" sz="2400" dirty="0"/>
              <a:t>, the provider </a:t>
            </a:r>
            <a:r>
              <a:rPr lang="en-US" sz="2400" dirty="0" smtClean="0"/>
              <a:t>of value </a:t>
            </a:r>
            <a:r>
              <a:rPr lang="en-US" sz="2400" i="1" dirty="0"/>
              <a:t>UCI</a:t>
            </a:r>
            <a:r>
              <a:rPr lang="en-US" sz="2400" dirty="0"/>
              <a:t>, has the highest </a:t>
            </a:r>
            <a:r>
              <a:rPr lang="en-US" sz="2400" dirty="0" smtClean="0"/>
              <a:t>accuracy</a:t>
            </a:r>
            <a:endParaRPr lang="en-US" sz="2400" dirty="0"/>
          </a:p>
          <a:p>
            <a:pPr marL="342900" indent="-342900">
              <a:buAutoNum type="arabicParenBoth"/>
            </a:pPr>
            <a:r>
              <a:rPr lang="en-US" sz="2400" dirty="0"/>
              <a:t>C</a:t>
            </a:r>
            <a:r>
              <a:rPr lang="en-US" sz="2400" dirty="0" smtClean="0"/>
              <a:t>opying </a:t>
            </a:r>
            <a:r>
              <a:rPr lang="en-US" sz="2400" dirty="0"/>
              <a:t>is very </a:t>
            </a:r>
            <a:r>
              <a:rPr lang="en-US" sz="2400" dirty="0" smtClean="0"/>
              <a:t>likely between S3, </a:t>
            </a:r>
            <a:r>
              <a:rPr lang="en-US" sz="2400" dirty="0"/>
              <a:t>S4, and S5, the providers of value </a:t>
            </a:r>
            <a:r>
              <a:rPr lang="en-US" sz="2400" i="1" dirty="0" smtClean="0"/>
              <a:t>BEA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77654"/>
              </p:ext>
            </p:extLst>
          </p:nvPr>
        </p:nvGraphicFramePr>
        <p:xfrm>
          <a:off x="1447800" y="18135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2907812" y="326136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5029200" y="5867400"/>
            <a:ext cx="3581400" cy="609600"/>
          </a:xfrm>
          <a:prstGeom prst="wedgeRectCallout">
            <a:avLst>
              <a:gd name="adj1" fmla="val -50840"/>
              <a:gd name="adj2" fmla="val -14983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How to generate?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725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Some Users This Is NOT Enough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92944" y="4191000"/>
            <a:ext cx="8146256" cy="2011363"/>
          </a:xfrm>
        </p:spPr>
        <p:txBody>
          <a:bodyPr>
            <a:noAutofit/>
          </a:bodyPr>
          <a:lstStyle/>
          <a:p>
            <a:pPr marL="342900" indent="-342900">
              <a:buAutoNum type="arabicParenBoth"/>
            </a:pPr>
            <a:r>
              <a:rPr lang="en-US" sz="2400" dirty="0" smtClean="0"/>
              <a:t>S1</a:t>
            </a:r>
            <a:r>
              <a:rPr lang="en-US" sz="2400" dirty="0"/>
              <a:t>, the provider </a:t>
            </a:r>
            <a:r>
              <a:rPr lang="en-US" sz="2400" dirty="0" smtClean="0"/>
              <a:t>of value </a:t>
            </a:r>
            <a:r>
              <a:rPr lang="en-US" sz="2400" i="1" dirty="0"/>
              <a:t>UCI</a:t>
            </a:r>
            <a:r>
              <a:rPr lang="en-US" sz="2400" dirty="0"/>
              <a:t>, has the highest </a:t>
            </a:r>
            <a:r>
              <a:rPr lang="en-US" sz="2400" dirty="0" smtClean="0"/>
              <a:t>accuracy</a:t>
            </a:r>
            <a:endParaRPr lang="en-US" sz="2400" dirty="0"/>
          </a:p>
          <a:p>
            <a:pPr marL="342900" indent="-342900">
              <a:buAutoNum type="arabicParenBoth"/>
            </a:pPr>
            <a:r>
              <a:rPr lang="en-US" sz="2400" dirty="0"/>
              <a:t>C</a:t>
            </a:r>
            <a:r>
              <a:rPr lang="en-US" sz="2400" dirty="0" smtClean="0"/>
              <a:t>opying </a:t>
            </a:r>
            <a:r>
              <a:rPr lang="en-US" sz="2400" dirty="0"/>
              <a:t>is very </a:t>
            </a:r>
            <a:r>
              <a:rPr lang="en-US" sz="2400" dirty="0" smtClean="0"/>
              <a:t>likely between S3, </a:t>
            </a:r>
            <a:r>
              <a:rPr lang="en-US" sz="2400" dirty="0"/>
              <a:t>S4, and S5, the providers of value </a:t>
            </a:r>
            <a:r>
              <a:rPr lang="en-US" sz="2400" i="1" dirty="0" smtClean="0"/>
              <a:t>BEA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350599"/>
              </p:ext>
            </p:extLst>
          </p:nvPr>
        </p:nvGraphicFramePr>
        <p:xfrm>
          <a:off x="1447800" y="18135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UCI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2907812" y="3261360"/>
            <a:ext cx="914400" cy="457200"/>
          </a:xfrm>
          <a:prstGeom prst="ellipse">
            <a:avLst/>
          </a:prstGeom>
          <a:noFill/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3560" y="5562600"/>
            <a:ext cx="7750840" cy="1200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WHY is S1 considered as the most accurate source?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WHY is copying considered likely between S3, S4, and S5?</a:t>
            </a:r>
          </a:p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                                         Iterative reasoning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99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2304</Words>
  <Application>Microsoft Macintosh PowerPoint</Application>
  <PresentationFormat>On-screen Show (4:3)</PresentationFormat>
  <Paragraphs>520</Paragraphs>
  <Slides>39</Slides>
  <Notes>11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IntroducingPowerPoint2007</vt:lpstr>
      <vt:lpstr>Compact Explanation of data fusion decisions</vt:lpstr>
      <vt:lpstr>Conflicts on the Web</vt:lpstr>
      <vt:lpstr>Copying on the Web</vt:lpstr>
      <vt:lpstr>Data Fusion</vt:lpstr>
      <vt:lpstr>Data Fusion</vt:lpstr>
      <vt:lpstr>Data Fusion</vt:lpstr>
      <vt:lpstr>An Exhaustive but Horrible Explanation</vt:lpstr>
      <vt:lpstr>A Compact and Intuitive Explanation</vt:lpstr>
      <vt:lpstr>To Some Users This Is NOT Enough</vt:lpstr>
      <vt:lpstr>A Careless Explanation</vt:lpstr>
      <vt:lpstr>A Verbose Provenance-Style Explanation</vt:lpstr>
      <vt:lpstr>A Compact Explanation</vt:lpstr>
      <vt:lpstr>Problem and Contributions</vt:lpstr>
      <vt:lpstr>Outline</vt:lpstr>
      <vt:lpstr>Explaining the Decision  —Snapshot Explanation</vt:lpstr>
      <vt:lpstr>List Explanation</vt:lpstr>
      <vt:lpstr>An Example List Explanation</vt:lpstr>
      <vt:lpstr>Experiments on AbeBooks Data</vt:lpstr>
      <vt:lpstr>Length of Snapshot Explanations</vt:lpstr>
      <vt:lpstr>Categorizing and Aggregating Evidence</vt:lpstr>
      <vt:lpstr>Improved List Explanation</vt:lpstr>
      <vt:lpstr>Length of Snapshot Explanations</vt:lpstr>
      <vt:lpstr>Length of Snapshot Explanations</vt:lpstr>
      <vt:lpstr>Shortening Lists</vt:lpstr>
      <vt:lpstr>Shortening Lists by Tail Cutting</vt:lpstr>
      <vt:lpstr>Shortening Lists by Difference Keeping</vt:lpstr>
      <vt:lpstr>A Further Shortened List Explanation</vt:lpstr>
      <vt:lpstr>Length of Snapshot Explanations</vt:lpstr>
      <vt:lpstr>Length of Snapshot Explanations</vt:lpstr>
      <vt:lpstr>Length of Snapshot Explanations</vt:lpstr>
      <vt:lpstr>Outline</vt:lpstr>
      <vt:lpstr>Explaining the Explanation  —Comprehensive Explanation</vt:lpstr>
      <vt:lpstr>DAG Explanation</vt:lpstr>
      <vt:lpstr>Full Explanation DAG</vt:lpstr>
      <vt:lpstr>Critical-Round Explanation DAG</vt:lpstr>
      <vt:lpstr>Size of Comprehensive Explanations</vt:lpstr>
      <vt:lpstr>Related Work</vt:lpstr>
      <vt:lpstr>Conclusions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2008-12-03T05:19:47Z</dcterms:created>
  <dcterms:modified xsi:type="dcterms:W3CDTF">2013-05-15T22:25:32Z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