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35"/>
  </p:notesMasterIdLst>
  <p:handoutMasterIdLst>
    <p:handoutMasterId r:id="rId36"/>
  </p:handoutMasterIdLst>
  <p:sldIdLst>
    <p:sldId id="256" r:id="rId2"/>
    <p:sldId id="257" r:id="rId3"/>
    <p:sldId id="261" r:id="rId4"/>
    <p:sldId id="276" r:id="rId5"/>
    <p:sldId id="290" r:id="rId6"/>
    <p:sldId id="291" r:id="rId7"/>
    <p:sldId id="292" r:id="rId8"/>
    <p:sldId id="293" r:id="rId9"/>
    <p:sldId id="277" r:id="rId10"/>
    <p:sldId id="294" r:id="rId11"/>
    <p:sldId id="284" r:id="rId12"/>
    <p:sldId id="260" r:id="rId13"/>
    <p:sldId id="279" r:id="rId14"/>
    <p:sldId id="287" r:id="rId15"/>
    <p:sldId id="296" r:id="rId16"/>
    <p:sldId id="270" r:id="rId17"/>
    <p:sldId id="263" r:id="rId18"/>
    <p:sldId id="262" r:id="rId19"/>
    <p:sldId id="266" r:id="rId20"/>
    <p:sldId id="268" r:id="rId21"/>
    <p:sldId id="264" r:id="rId22"/>
    <p:sldId id="272" r:id="rId23"/>
    <p:sldId id="273" r:id="rId24"/>
    <p:sldId id="274" r:id="rId25"/>
    <p:sldId id="275" r:id="rId26"/>
    <p:sldId id="289" r:id="rId27"/>
    <p:sldId id="298" r:id="rId28"/>
    <p:sldId id="259" r:id="rId29"/>
    <p:sldId id="258" r:id="rId30"/>
    <p:sldId id="280" r:id="rId31"/>
    <p:sldId id="295" r:id="rId32"/>
    <p:sldId id="297" r:id="rId33"/>
    <p:sldId id="271"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8ED5"/>
    <a:srgbClr val="374146"/>
    <a:srgbClr val="304B5C"/>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069" autoAdjust="0"/>
  </p:normalViewPr>
  <p:slideViewPr>
    <p:cSldViewPr snapToGrid="0" snapToObjects="1">
      <p:cViewPr varScale="1">
        <p:scale>
          <a:sx n="80" d="100"/>
          <a:sy n="80" d="100"/>
        </p:scale>
        <p:origin x="-1616"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handoutMaster" Target="handoutMasters/handout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918441-834B-5E45-81FF-69B7A92EAB56}" type="datetimeFigureOut">
              <a:rPr lang="en-US" smtClean="0"/>
              <a:t>6/19/14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6095068-9772-9C4C-93A5-49277ABA59FB}" type="slidenum">
              <a:rPr lang="en-US" smtClean="0"/>
              <a:t>‹#›</a:t>
            </a:fld>
            <a:endParaRPr lang="en-US"/>
          </a:p>
        </p:txBody>
      </p:sp>
    </p:spTree>
    <p:extLst>
      <p:ext uri="{BB962C8B-B14F-4D97-AF65-F5344CB8AC3E}">
        <p14:creationId xmlns:p14="http://schemas.microsoft.com/office/powerpoint/2010/main" val="23574764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235C2A-7A9A-814C-8762-66050AC0186C}" type="datetimeFigureOut">
              <a:rPr lang="en-US" smtClean="0"/>
              <a:t>6/19/14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E87E5E-175F-2745-A28C-DB1127FE57AD}" type="slidenum">
              <a:rPr lang="en-US" smtClean="0"/>
              <a:t>‹#›</a:t>
            </a:fld>
            <a:endParaRPr lang="en-US"/>
          </a:p>
        </p:txBody>
      </p:sp>
    </p:spTree>
    <p:extLst>
      <p:ext uri="{BB962C8B-B14F-4D97-AF65-F5344CB8AC3E}">
        <p14:creationId xmlns:p14="http://schemas.microsoft.com/office/powerpoint/2010/main" val="2205389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Imagine that you have a large collection of web sources</a:t>
            </a:r>
            <a:r>
              <a:rPr lang="en-US" baseline="0" dirty="0" smtClean="0"/>
              <a:t> that you process using multiple extraction systems to derive facts.  These facts are usually knowledge triples in the form of subject-predicate-object, for example: Daniel Radcliff - played role - Harry Potter. Unfortunately, extractors often make mistakes, and some of the extracted knowledge triples are incorrect.  The problem that we want to solve, is how to identify and remove these wrong triples from the dataset.</a:t>
            </a:r>
          </a:p>
          <a:p>
            <a:endParaRPr lang="en-US" baseline="0" dirty="0" smtClean="0"/>
          </a:p>
          <a:p>
            <a:r>
              <a:rPr lang="en-US" baseline="0" dirty="0" smtClean="0"/>
              <a:t>This problem is very important in many applications such as </a:t>
            </a:r>
            <a:r>
              <a:rPr lang="en-US" baseline="0" dirty="0" err="1" smtClean="0"/>
              <a:t>builging</a:t>
            </a:r>
            <a:r>
              <a:rPr lang="en-US" baseline="0" dirty="0" smtClean="0"/>
              <a:t> knowledge bases, answering questions, facilitating data mining, etc.</a:t>
            </a:r>
            <a:endParaRPr lang="en-US" dirty="0"/>
          </a:p>
        </p:txBody>
      </p:sp>
      <p:sp>
        <p:nvSpPr>
          <p:cNvPr id="4" name="Slide Number Placeholder 3"/>
          <p:cNvSpPr>
            <a:spLocks noGrp="1"/>
          </p:cNvSpPr>
          <p:nvPr>
            <p:ph type="sldNum" sz="quarter" idx="10"/>
          </p:nvPr>
        </p:nvSpPr>
        <p:spPr/>
        <p:txBody>
          <a:bodyPr/>
          <a:lstStyle/>
          <a:p>
            <a:fld id="{6BE87E5E-175F-2745-A28C-DB1127FE57AD}" type="slidenum">
              <a:rPr lang="en-US" smtClean="0"/>
              <a:t>1</a:t>
            </a:fld>
            <a:endParaRPr lang="en-US"/>
          </a:p>
        </p:txBody>
      </p:sp>
    </p:spTree>
    <p:extLst>
      <p:ext uri="{BB962C8B-B14F-4D97-AF65-F5344CB8AC3E}">
        <p14:creationId xmlns:p14="http://schemas.microsoft.com/office/powerpoint/2010/main" val="1276141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why is this problem challenging?  Perhaps we can use simple voting techniques: only accept a triple as true if it is returned by a large portion of the extractors.  Unfortunately, these approaches often behave poorly:</a:t>
            </a:r>
          </a:p>
          <a:p>
            <a:r>
              <a:rPr lang="en-US" baseline="0" dirty="0" smtClean="0"/>
              <a:t>Bad web sources that copy from each other, or low-quality extractors that are otherwise correlated, can lead us to accept incorrect results.  At the same time, we may end up rejecting correct triples derived by  good extractors, if these triples do not appear in other extractor outputs.</a:t>
            </a:r>
          </a:p>
          <a:p>
            <a:endParaRPr lang="en-US" baseline="0" dirty="0" smtClean="0"/>
          </a:p>
          <a:p>
            <a:r>
              <a:rPr lang="en-US" baseline="0" dirty="0" smtClean="0"/>
              <a:t>Our contribution in this work is to provide fusion techniques that consider the quality of different sources and their correlations, which can be used to derive high-quality datasets.</a:t>
            </a:r>
            <a:endParaRPr lang="en-US" dirty="0"/>
          </a:p>
        </p:txBody>
      </p:sp>
      <p:sp>
        <p:nvSpPr>
          <p:cNvPr id="4" name="Slide Number Placeholder 3"/>
          <p:cNvSpPr>
            <a:spLocks noGrp="1"/>
          </p:cNvSpPr>
          <p:nvPr>
            <p:ph type="sldNum" sz="quarter" idx="10"/>
          </p:nvPr>
        </p:nvSpPr>
        <p:spPr/>
        <p:txBody>
          <a:bodyPr/>
          <a:lstStyle/>
          <a:p>
            <a:fld id="{6BE87E5E-175F-2745-A28C-DB1127FE57AD}" type="slidenum">
              <a:rPr lang="en-US" smtClean="0"/>
              <a:t>2</a:t>
            </a:fld>
            <a:endParaRPr lang="en-US"/>
          </a:p>
        </p:txBody>
      </p:sp>
    </p:spTree>
    <p:extLst>
      <p:ext uri="{BB962C8B-B14F-4D97-AF65-F5344CB8AC3E}">
        <p14:creationId xmlns:p14="http://schemas.microsoft.com/office/powerpoint/2010/main" val="3115176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Kappa measure is considered as a more robust measure than</a:t>
            </a:r>
            <a:r>
              <a:rPr lang="en-US" baseline="0" dirty="0" smtClean="0"/>
              <a:t> </a:t>
            </a:r>
            <a:r>
              <a:rPr lang="en-US" dirty="0" smtClean="0"/>
              <a:t>merely measuring the intersection, as it takes into account the intersection that can happen even in case of independence. A positive Kappa measure indicates positive correlation; a negative one</a:t>
            </a:r>
            <a:r>
              <a:rPr lang="en-US" baseline="0" dirty="0" smtClean="0"/>
              <a:t> i</a:t>
            </a:r>
            <a:r>
              <a:rPr lang="en-US" dirty="0" smtClean="0"/>
              <a:t>ndicates negative correlation; and one close to 0 indicates independence. Among the 66 pairs of extractors, 53% of them are independent. Five pairs of sources are positively correlated (but the kappa</a:t>
            </a:r>
            <a:r>
              <a:rPr lang="en-US" baseline="0" dirty="0" smtClean="0"/>
              <a:t> </a:t>
            </a:r>
            <a:r>
              <a:rPr lang="en-US" dirty="0" smtClean="0"/>
              <a:t>measures are very close to 0), as they apply the same extraction</a:t>
            </a:r>
            <a:r>
              <a:rPr lang="en-US" baseline="0" dirty="0" smtClean="0"/>
              <a:t> </a:t>
            </a:r>
            <a:r>
              <a:rPr lang="en-US" dirty="0" smtClean="0"/>
              <a:t>techniques (sometimes only differ in parameter settings) or investigate the same type of Web contents. We observe negative correlation on 40% of the pairs; they are often caused by considering</a:t>
            </a:r>
            <a:r>
              <a:rPr lang="en-US" baseline="0" dirty="0" smtClean="0"/>
              <a:t> </a:t>
            </a:r>
            <a:r>
              <a:rPr lang="en-US" dirty="0" smtClean="0"/>
              <a:t>different types of Web contents, but sometimes even extractors on</a:t>
            </a:r>
            <a:r>
              <a:rPr lang="en-US" baseline="0" dirty="0" smtClean="0"/>
              <a:t> </a:t>
            </a:r>
            <a:r>
              <a:rPr lang="en-US" dirty="0" smtClean="0"/>
              <a:t>the same type of Web contents can be highly anti-correlated when</a:t>
            </a:r>
            <a:r>
              <a:rPr lang="en-US" baseline="0" dirty="0" smtClean="0"/>
              <a:t> </a:t>
            </a:r>
            <a:r>
              <a:rPr lang="en-US" dirty="0" smtClean="0"/>
              <a:t>they apply different techniques</a:t>
            </a:r>
            <a:endParaRPr lang="en-US" dirty="0"/>
          </a:p>
        </p:txBody>
      </p:sp>
      <p:sp>
        <p:nvSpPr>
          <p:cNvPr id="4" name="Slide Number Placeholder 3"/>
          <p:cNvSpPr>
            <a:spLocks noGrp="1"/>
          </p:cNvSpPr>
          <p:nvPr>
            <p:ph type="sldNum" sz="quarter" idx="10"/>
          </p:nvPr>
        </p:nvSpPr>
        <p:spPr/>
        <p:txBody>
          <a:bodyPr/>
          <a:lstStyle/>
          <a:p>
            <a:fld id="{6BE87E5E-175F-2745-A28C-DB1127FE57AD}" type="slidenum">
              <a:rPr lang="en-US" smtClean="0"/>
              <a:t>11</a:t>
            </a:fld>
            <a:endParaRPr lang="en-US"/>
          </a:p>
        </p:txBody>
      </p:sp>
    </p:spTree>
    <p:extLst>
      <p:ext uri="{BB962C8B-B14F-4D97-AF65-F5344CB8AC3E}">
        <p14:creationId xmlns:p14="http://schemas.microsoft.com/office/powerpoint/2010/main" val="730654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\begin{tabular}{|</a:t>
            </a:r>
            <a:r>
              <a:rPr lang="en-US" sz="1200" kern="1200" dirty="0" err="1" smtClean="0">
                <a:solidFill>
                  <a:schemeClr val="tx1"/>
                </a:solidFill>
                <a:latin typeface="+mn-lt"/>
                <a:ea typeface="+mn-ea"/>
                <a:cs typeface="+mn-cs"/>
              </a:rPr>
              <a:t>c|c|c|c|c|c|c|c</a:t>
            </a:r>
            <a:r>
              <a:rPr lang="en-US" sz="1200" kern="1200" dirty="0" smtClean="0">
                <a:solidFill>
                  <a:schemeClr val="tx1"/>
                </a:solidFill>
                <a:latin typeface="+mn-lt"/>
                <a:ea typeface="+mn-ea"/>
                <a:cs typeface="+mn-cs"/>
              </a:rPr>
              <a:t>|}</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{\bf ID}  &amp; {\bf </a:t>
            </a:r>
            <a:r>
              <a:rPr lang="en-US" sz="1200" kern="1200" dirty="0" err="1" smtClean="0">
                <a:solidFill>
                  <a:schemeClr val="tx1"/>
                </a:solidFill>
                <a:latin typeface="+mn-lt"/>
                <a:ea typeface="+mn-ea"/>
                <a:cs typeface="+mn-cs"/>
              </a:rPr>
              <a:t>KnowledgeTriple</a:t>
            </a:r>
            <a:r>
              <a:rPr lang="en-US" sz="1200" kern="1200" dirty="0" smtClean="0">
                <a:solidFill>
                  <a:schemeClr val="tx1"/>
                </a:solidFill>
                <a:latin typeface="+mn-lt"/>
                <a:ea typeface="+mn-ea"/>
                <a:cs typeface="+mn-cs"/>
              </a:rPr>
              <a:t>} &amp; {\bf Correct?} &amp; $\</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{S_1}$ &amp; $\</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{S_2}$ &amp; $\</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{S_3}$ &amp; $\</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{S_4}$  &amp; $\</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{S_5}$\\ </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{t_1}$ &amp; \triple{</a:t>
            </a:r>
            <a:r>
              <a:rPr lang="en-US" sz="1200" kern="1200" dirty="0" err="1" smtClean="0">
                <a:solidFill>
                  <a:schemeClr val="tx1"/>
                </a:solidFill>
                <a:latin typeface="+mn-lt"/>
                <a:ea typeface="+mn-ea"/>
                <a:cs typeface="+mn-cs"/>
              </a:rPr>
              <a:t>Obama,profession,president</a:t>
            </a:r>
            <a:r>
              <a:rPr lang="en-US" sz="1200" kern="1200" dirty="0" smtClean="0">
                <a:solidFill>
                  <a:schemeClr val="tx1"/>
                </a:solidFill>
                <a:latin typeface="+mn-lt"/>
                <a:ea typeface="+mn-ea"/>
                <a:cs typeface="+mn-cs"/>
              </a:rPr>
              <a:t>} &amp; Yes &amp; \checkmark &amp; \checkmark &amp;  &amp;   \checkmark  &amp; \checkmark \\ </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{t_2}$ &amp; \triple{Obama,died,1982}  &amp; No &amp; \checkmark &amp; \checkmark &amp;   &amp;  &amp;  \\ </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{t_3}$ &amp;  \triple{</a:t>
            </a:r>
            <a:r>
              <a:rPr lang="en-US" sz="1200" kern="1200" dirty="0" err="1" smtClean="0">
                <a:solidFill>
                  <a:schemeClr val="tx1"/>
                </a:solidFill>
                <a:latin typeface="+mn-lt"/>
                <a:ea typeface="+mn-ea"/>
                <a:cs typeface="+mn-cs"/>
              </a:rPr>
              <a:t>Obama,profession,lawyer</a:t>
            </a:r>
            <a:r>
              <a:rPr lang="en-US" sz="1200" kern="1200" dirty="0" smtClean="0">
                <a:solidFill>
                  <a:schemeClr val="tx1"/>
                </a:solidFill>
                <a:latin typeface="+mn-lt"/>
                <a:ea typeface="+mn-ea"/>
                <a:cs typeface="+mn-cs"/>
              </a:rPr>
              <a:t>}  &amp; Yes &amp;  &amp;  &amp; \checkmark  &amp;  &amp;   \\ </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{t_4}$ &amp; \triple{</a:t>
            </a:r>
            <a:r>
              <a:rPr lang="en-US" sz="1200" kern="1200" dirty="0" err="1" smtClean="0">
                <a:solidFill>
                  <a:schemeClr val="tx1"/>
                </a:solidFill>
                <a:latin typeface="+mn-lt"/>
                <a:ea typeface="+mn-ea"/>
                <a:cs typeface="+mn-cs"/>
              </a:rPr>
              <a:t>Obama,religion,Christian</a:t>
            </a:r>
            <a:r>
              <a:rPr lang="en-US" sz="1200" kern="1200" dirty="0" smtClean="0">
                <a:solidFill>
                  <a:schemeClr val="tx1"/>
                </a:solidFill>
                <a:latin typeface="+mn-lt"/>
                <a:ea typeface="+mn-ea"/>
                <a:cs typeface="+mn-cs"/>
              </a:rPr>
              <a:t>}  &amp; Yes &amp;   &amp;  \checkmark &amp; \checkmark &amp; \checkmark  &amp; \checkmark \\ </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{t_5}$ &amp; \triple{Obama,age,50}  &amp; No &amp;   &amp;   \checkmark &amp; \checkmark &amp;  &amp;   \\ \</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{t_6}$ &amp;  \triple{</a:t>
            </a:r>
            <a:r>
              <a:rPr lang="en-US" sz="1200" kern="1200" dirty="0" err="1" smtClean="0">
                <a:solidFill>
                  <a:schemeClr val="tx1"/>
                </a:solidFill>
                <a:latin typeface="+mn-lt"/>
                <a:ea typeface="+mn-ea"/>
                <a:cs typeface="+mn-cs"/>
              </a:rPr>
              <a:t>Obama,support,White</a:t>
            </a:r>
            <a:r>
              <a:rPr lang="en-US" sz="1200" kern="1200" dirty="0" smtClean="0">
                <a:solidFill>
                  <a:schemeClr val="tx1"/>
                </a:solidFill>
                <a:latin typeface="+mn-lt"/>
                <a:ea typeface="+mn-ea"/>
                <a:cs typeface="+mn-cs"/>
              </a:rPr>
              <a:t> Sox} &amp; Yes &amp;  \checkmark &amp;  &amp;   &amp; \checkmark &amp; \checkmark  \\ </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{t_7}$ &amp;  \triple{</a:t>
            </a:r>
            <a:r>
              <a:rPr lang="en-US" sz="1200" kern="1200" dirty="0" err="1" smtClean="0">
                <a:solidFill>
                  <a:schemeClr val="tx1"/>
                </a:solidFill>
                <a:latin typeface="+mn-lt"/>
                <a:ea typeface="+mn-ea"/>
                <a:cs typeface="+mn-cs"/>
              </a:rPr>
              <a:t>Obama,spouse,Michelle</a:t>
            </a:r>
            <a:r>
              <a:rPr lang="en-US" sz="1200" kern="1200" dirty="0" smtClean="0">
                <a:solidFill>
                  <a:schemeClr val="tx1"/>
                </a:solidFill>
                <a:latin typeface="+mn-lt"/>
                <a:ea typeface="+mn-ea"/>
                <a:cs typeface="+mn-cs"/>
              </a:rPr>
              <a:t>}  &amp; Yes &amp;  \checkmark &amp;  \checkmark &amp; \checkmark   &amp;  &amp;   \\ </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{t_8}$ &amp; \triple{</a:t>
            </a:r>
            <a:r>
              <a:rPr lang="en-US" sz="1200" kern="1200" dirty="0" err="1" smtClean="0">
                <a:solidFill>
                  <a:schemeClr val="tx1"/>
                </a:solidFill>
                <a:latin typeface="+mn-lt"/>
                <a:ea typeface="+mn-ea"/>
                <a:cs typeface="+mn-cs"/>
              </a:rPr>
              <a:t>Obama,administered</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by,John</a:t>
            </a:r>
            <a:r>
              <a:rPr lang="en-US" sz="1200" kern="1200" dirty="0" smtClean="0">
                <a:solidFill>
                  <a:schemeClr val="tx1"/>
                </a:solidFill>
                <a:latin typeface="+mn-lt"/>
                <a:ea typeface="+mn-ea"/>
                <a:cs typeface="+mn-cs"/>
              </a:rPr>
              <a:t> G. Roberts}  &amp; No &amp; \checkmark  &amp; \checkmark  &amp;   &amp; \checkmark  &amp;  \checkmark  \\ </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{t_9}$ &amp;  \triple{</a:t>
            </a:r>
            <a:r>
              <a:rPr lang="en-US" sz="1200" kern="1200" dirty="0" err="1" smtClean="0">
                <a:solidFill>
                  <a:schemeClr val="tx1"/>
                </a:solidFill>
                <a:latin typeface="+mn-lt"/>
                <a:ea typeface="+mn-ea"/>
                <a:cs typeface="+mn-cs"/>
              </a:rPr>
              <a:t>Obama,surgical</a:t>
            </a:r>
            <a:r>
              <a:rPr lang="en-US" sz="1200" kern="1200" dirty="0" smtClean="0">
                <a:solidFill>
                  <a:schemeClr val="tx1"/>
                </a:solidFill>
                <a:latin typeface="+mn-lt"/>
                <a:ea typeface="+mn-ea"/>
                <a:cs typeface="+mn-cs"/>
              </a:rPr>
              <a:t> operation,05/01/2011} &amp; No &amp;  \checkmark &amp; \checkmark  &amp;   &amp; \checkmark &amp; \checkmark  \\ </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{t_{10}}$ &amp; \triple{</a:t>
            </a:r>
            <a:r>
              <a:rPr lang="en-US" sz="1200" kern="1200" dirty="0" err="1" smtClean="0">
                <a:solidFill>
                  <a:schemeClr val="tx1"/>
                </a:solidFill>
                <a:latin typeface="+mn-lt"/>
                <a:ea typeface="+mn-ea"/>
                <a:cs typeface="+mn-cs"/>
              </a:rPr>
              <a:t>Obama,profession,community</a:t>
            </a:r>
            <a:r>
              <a:rPr lang="en-US" sz="1200" kern="1200" dirty="0" smtClean="0">
                <a:solidFill>
                  <a:schemeClr val="tx1"/>
                </a:solidFill>
                <a:latin typeface="+mn-lt"/>
                <a:ea typeface="+mn-ea"/>
                <a:cs typeface="+mn-cs"/>
              </a:rPr>
              <a:t> organizer} &amp; Yes &amp; \checkmark  &amp;    &amp;  \checkmark &amp; \checkmark &amp; \checkmark   \\ </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\end{tabular}</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\begin{tabular}{|</a:t>
            </a:r>
            <a:r>
              <a:rPr lang="en-US" sz="1200" kern="1200" dirty="0" err="1" smtClean="0">
                <a:solidFill>
                  <a:schemeClr val="tx1"/>
                </a:solidFill>
                <a:latin typeface="+mn-lt"/>
                <a:ea typeface="+mn-ea"/>
                <a:cs typeface="+mn-cs"/>
              </a:rPr>
              <a:t>c|c|c|c|c|c|c</a:t>
            </a:r>
            <a:r>
              <a:rPr lang="en-US" sz="1200" kern="1200" dirty="0" smtClean="0">
                <a:solidFill>
                  <a:schemeClr val="tx1"/>
                </a:solidFill>
                <a:latin typeface="+mn-lt"/>
                <a:ea typeface="+mn-ea"/>
                <a:cs typeface="+mn-cs"/>
              </a:rPr>
              <a:t>|}</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{\bf ID}  &amp; {\bf </a:t>
            </a:r>
            <a:r>
              <a:rPr lang="en-US" sz="1200" kern="1200" dirty="0" err="1" smtClean="0">
                <a:solidFill>
                  <a:schemeClr val="tx1"/>
                </a:solidFill>
                <a:latin typeface="+mn-lt"/>
                <a:ea typeface="+mn-ea"/>
                <a:cs typeface="+mn-cs"/>
              </a:rPr>
              <a:t>KnowledgeTriple</a:t>
            </a:r>
            <a:r>
              <a:rPr lang="en-US" sz="1200" kern="1200" dirty="0" smtClean="0">
                <a:solidFill>
                  <a:schemeClr val="tx1"/>
                </a:solidFill>
                <a:latin typeface="+mn-lt"/>
                <a:ea typeface="+mn-ea"/>
                <a:cs typeface="+mn-cs"/>
              </a:rPr>
              <a:t>} &amp; $\</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{S_1}$ &amp; $\</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{S_2}$ &amp; $\</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{S_3}$ &amp; $\</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{S_4}$  &amp; $\</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{S_5}$\\ </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mathbf</a:t>
            </a:r>
            <a:r>
              <a:rPr lang="en-US" sz="1200" kern="1200" dirty="0" smtClean="0">
                <a:solidFill>
                  <a:schemeClr val="tx1"/>
                </a:solidFill>
                <a:latin typeface="+mn-lt"/>
                <a:ea typeface="+mn-ea"/>
                <a:cs typeface="+mn-cs"/>
              </a:rPr>
              <a:t>{t_1}$ &amp; \triple{</a:t>
            </a:r>
            <a:r>
              <a:rPr lang="en-US" sz="1200" kern="1200" dirty="0" err="1" smtClean="0">
                <a:solidFill>
                  <a:schemeClr val="tx1"/>
                </a:solidFill>
                <a:latin typeface="+mn-lt"/>
                <a:ea typeface="+mn-ea"/>
                <a:cs typeface="+mn-cs"/>
              </a:rPr>
              <a:t>Obama,profession,president</a:t>
            </a:r>
            <a:r>
              <a:rPr lang="en-US" sz="1200" kern="1200" dirty="0" smtClean="0">
                <a:solidFill>
                  <a:schemeClr val="tx1"/>
                </a:solidFill>
                <a:latin typeface="+mn-lt"/>
                <a:ea typeface="+mn-ea"/>
                <a:cs typeface="+mn-cs"/>
              </a:rPr>
              <a:t>} &amp; \checkmark &amp; \checkmark &amp;  &amp;   \checkmark  &amp; \checkmark \\ </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mathbf</a:t>
            </a:r>
            <a:r>
              <a:rPr lang="de-DE" sz="1200" kern="1200" dirty="0" smtClean="0">
                <a:solidFill>
                  <a:schemeClr val="tx1"/>
                </a:solidFill>
                <a:latin typeface="+mn-lt"/>
                <a:ea typeface="+mn-ea"/>
                <a:cs typeface="+mn-cs"/>
              </a:rPr>
              <a:t>{t_2}$ &amp; \</a:t>
            </a:r>
            <a:r>
              <a:rPr lang="de-DE" sz="1200" kern="1200" dirty="0" err="1" smtClean="0">
                <a:solidFill>
                  <a:schemeClr val="tx1"/>
                </a:solidFill>
                <a:latin typeface="+mn-lt"/>
                <a:ea typeface="+mn-ea"/>
                <a:cs typeface="+mn-cs"/>
              </a:rPr>
              <a:t>triple</a:t>
            </a:r>
            <a:r>
              <a:rPr lang="de-DE" sz="1200" kern="1200" dirty="0" smtClean="0">
                <a:solidFill>
                  <a:schemeClr val="tx1"/>
                </a:solidFill>
                <a:latin typeface="+mn-lt"/>
                <a:ea typeface="+mn-ea"/>
                <a:cs typeface="+mn-cs"/>
              </a:rPr>
              <a:t>{Obama,died,1982}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&amp;  &amp;  \\ </a:t>
            </a: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hline</a:t>
            </a:r>
            <a:endParaRPr lang="de-DE" sz="1200" kern="1200" dirty="0" smtClean="0">
              <a:solidFill>
                <a:schemeClr val="tx1"/>
              </a:solidFill>
              <a:latin typeface="+mn-lt"/>
              <a:ea typeface="+mn-ea"/>
              <a:cs typeface="+mn-cs"/>
            </a:endParaRP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mathbf</a:t>
            </a:r>
            <a:r>
              <a:rPr lang="de-DE" sz="1200" kern="1200" dirty="0" smtClean="0">
                <a:solidFill>
                  <a:schemeClr val="tx1"/>
                </a:solidFill>
                <a:latin typeface="+mn-lt"/>
                <a:ea typeface="+mn-ea"/>
                <a:cs typeface="+mn-cs"/>
              </a:rPr>
              <a:t>{t_3}$ &amp;  \</a:t>
            </a:r>
            <a:r>
              <a:rPr lang="de-DE" sz="1200" kern="1200" dirty="0" err="1" smtClean="0">
                <a:solidFill>
                  <a:schemeClr val="tx1"/>
                </a:solidFill>
                <a:latin typeface="+mn-lt"/>
                <a:ea typeface="+mn-ea"/>
                <a:cs typeface="+mn-cs"/>
              </a:rPr>
              <a:t>triple</a:t>
            </a:r>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Obama,profession,lawyer</a:t>
            </a:r>
            <a:r>
              <a:rPr lang="de-DE" sz="1200" kern="1200" dirty="0" smtClean="0">
                <a:solidFill>
                  <a:schemeClr val="tx1"/>
                </a:solidFill>
                <a:latin typeface="+mn-lt"/>
                <a:ea typeface="+mn-ea"/>
                <a:cs typeface="+mn-cs"/>
              </a:rPr>
              <a:t>}  &amp;  &amp;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&amp;   \\ </a:t>
            </a: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hline</a:t>
            </a:r>
            <a:endParaRPr lang="de-DE" sz="1200" kern="1200" dirty="0" smtClean="0">
              <a:solidFill>
                <a:schemeClr val="tx1"/>
              </a:solidFill>
              <a:latin typeface="+mn-lt"/>
              <a:ea typeface="+mn-ea"/>
              <a:cs typeface="+mn-cs"/>
            </a:endParaRP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mathbf</a:t>
            </a:r>
            <a:r>
              <a:rPr lang="de-DE" sz="1200" kern="1200" dirty="0" smtClean="0">
                <a:solidFill>
                  <a:schemeClr val="tx1"/>
                </a:solidFill>
                <a:latin typeface="+mn-lt"/>
                <a:ea typeface="+mn-ea"/>
                <a:cs typeface="+mn-cs"/>
              </a:rPr>
              <a:t>{t_4}$ &amp; \</a:t>
            </a:r>
            <a:r>
              <a:rPr lang="de-DE" sz="1200" kern="1200" dirty="0" err="1" smtClean="0">
                <a:solidFill>
                  <a:schemeClr val="tx1"/>
                </a:solidFill>
                <a:latin typeface="+mn-lt"/>
                <a:ea typeface="+mn-ea"/>
                <a:cs typeface="+mn-cs"/>
              </a:rPr>
              <a:t>triple</a:t>
            </a:r>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Obama,religion,Christian</a:t>
            </a:r>
            <a:r>
              <a:rPr lang="de-DE" sz="1200" kern="1200" dirty="0" smtClean="0">
                <a:solidFill>
                  <a:schemeClr val="tx1"/>
                </a:solidFill>
                <a:latin typeface="+mn-lt"/>
                <a:ea typeface="+mn-ea"/>
                <a:cs typeface="+mn-cs"/>
              </a:rPr>
              <a:t>}  &amp;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 </a:t>
            </a: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hline</a:t>
            </a:r>
            <a:endParaRPr lang="de-DE" sz="1200" kern="1200" dirty="0" smtClean="0">
              <a:solidFill>
                <a:schemeClr val="tx1"/>
              </a:solidFill>
              <a:latin typeface="+mn-lt"/>
              <a:ea typeface="+mn-ea"/>
              <a:cs typeface="+mn-cs"/>
            </a:endParaRP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mathbf</a:t>
            </a:r>
            <a:r>
              <a:rPr lang="de-DE" sz="1200" kern="1200" dirty="0" smtClean="0">
                <a:solidFill>
                  <a:schemeClr val="tx1"/>
                </a:solidFill>
                <a:latin typeface="+mn-lt"/>
                <a:ea typeface="+mn-ea"/>
                <a:cs typeface="+mn-cs"/>
              </a:rPr>
              <a:t>{t_5}$ &amp; \</a:t>
            </a:r>
            <a:r>
              <a:rPr lang="de-DE" sz="1200" kern="1200" dirty="0" err="1" smtClean="0">
                <a:solidFill>
                  <a:schemeClr val="tx1"/>
                </a:solidFill>
                <a:latin typeface="+mn-lt"/>
                <a:ea typeface="+mn-ea"/>
                <a:cs typeface="+mn-cs"/>
              </a:rPr>
              <a:t>triple</a:t>
            </a:r>
            <a:r>
              <a:rPr lang="de-DE" sz="1200" kern="1200" dirty="0" smtClean="0">
                <a:solidFill>
                  <a:schemeClr val="tx1"/>
                </a:solidFill>
                <a:latin typeface="+mn-lt"/>
                <a:ea typeface="+mn-ea"/>
                <a:cs typeface="+mn-cs"/>
              </a:rPr>
              <a:t>{Obama,age,50}  &amp;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&amp;   \\ \</a:t>
            </a:r>
            <a:r>
              <a:rPr lang="de-DE" sz="1200" kern="1200" dirty="0" err="1" smtClean="0">
                <a:solidFill>
                  <a:schemeClr val="tx1"/>
                </a:solidFill>
                <a:latin typeface="+mn-lt"/>
                <a:ea typeface="+mn-ea"/>
                <a:cs typeface="+mn-cs"/>
              </a:rPr>
              <a:t>hline</a:t>
            </a:r>
            <a:endParaRPr lang="de-DE" sz="1200" kern="1200" dirty="0" smtClean="0">
              <a:solidFill>
                <a:schemeClr val="tx1"/>
              </a:solidFill>
              <a:latin typeface="+mn-lt"/>
              <a:ea typeface="+mn-ea"/>
              <a:cs typeface="+mn-cs"/>
            </a:endParaRP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mathbf</a:t>
            </a:r>
            <a:r>
              <a:rPr lang="de-DE" sz="1200" kern="1200" dirty="0" smtClean="0">
                <a:solidFill>
                  <a:schemeClr val="tx1"/>
                </a:solidFill>
                <a:latin typeface="+mn-lt"/>
                <a:ea typeface="+mn-ea"/>
                <a:cs typeface="+mn-cs"/>
              </a:rPr>
              <a:t>{t_6}$ &amp;  \</a:t>
            </a:r>
            <a:r>
              <a:rPr lang="de-DE" sz="1200" kern="1200" dirty="0" err="1" smtClean="0">
                <a:solidFill>
                  <a:schemeClr val="tx1"/>
                </a:solidFill>
                <a:latin typeface="+mn-lt"/>
                <a:ea typeface="+mn-ea"/>
                <a:cs typeface="+mn-cs"/>
              </a:rPr>
              <a:t>triple</a:t>
            </a:r>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Obama,support,White</a:t>
            </a:r>
            <a:r>
              <a:rPr lang="de-DE" sz="1200" kern="1200" dirty="0" smtClean="0">
                <a:solidFill>
                  <a:schemeClr val="tx1"/>
                </a:solidFill>
                <a:latin typeface="+mn-lt"/>
                <a:ea typeface="+mn-ea"/>
                <a:cs typeface="+mn-cs"/>
              </a:rPr>
              <a:t> </a:t>
            </a:r>
            <a:r>
              <a:rPr lang="de-DE" sz="1200" kern="1200" dirty="0" err="1" smtClean="0">
                <a:solidFill>
                  <a:schemeClr val="tx1"/>
                </a:solidFill>
                <a:latin typeface="+mn-lt"/>
                <a:ea typeface="+mn-ea"/>
                <a:cs typeface="+mn-cs"/>
              </a:rPr>
              <a:t>Sox</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&amp;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 </a:t>
            </a: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hline</a:t>
            </a:r>
            <a:endParaRPr lang="de-DE" sz="1200" kern="1200" dirty="0" smtClean="0">
              <a:solidFill>
                <a:schemeClr val="tx1"/>
              </a:solidFill>
              <a:latin typeface="+mn-lt"/>
              <a:ea typeface="+mn-ea"/>
              <a:cs typeface="+mn-cs"/>
            </a:endParaRP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mathbf</a:t>
            </a:r>
            <a:r>
              <a:rPr lang="de-DE" sz="1200" kern="1200" dirty="0" smtClean="0">
                <a:solidFill>
                  <a:schemeClr val="tx1"/>
                </a:solidFill>
                <a:latin typeface="+mn-lt"/>
                <a:ea typeface="+mn-ea"/>
                <a:cs typeface="+mn-cs"/>
              </a:rPr>
              <a:t>{t_7}$ &amp;  \</a:t>
            </a:r>
            <a:r>
              <a:rPr lang="de-DE" sz="1200" kern="1200" dirty="0" err="1" smtClean="0">
                <a:solidFill>
                  <a:schemeClr val="tx1"/>
                </a:solidFill>
                <a:latin typeface="+mn-lt"/>
                <a:ea typeface="+mn-ea"/>
                <a:cs typeface="+mn-cs"/>
              </a:rPr>
              <a:t>triple</a:t>
            </a:r>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Obama,spouse,Michelle</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&amp;   \\ </a:t>
            </a: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hline</a:t>
            </a:r>
            <a:endParaRPr lang="de-DE" sz="1200" kern="1200" dirty="0" smtClean="0">
              <a:solidFill>
                <a:schemeClr val="tx1"/>
              </a:solidFill>
              <a:latin typeface="+mn-lt"/>
              <a:ea typeface="+mn-ea"/>
              <a:cs typeface="+mn-cs"/>
            </a:endParaRP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mathbf</a:t>
            </a:r>
            <a:r>
              <a:rPr lang="de-DE" sz="1200" kern="1200" dirty="0" smtClean="0">
                <a:solidFill>
                  <a:schemeClr val="tx1"/>
                </a:solidFill>
                <a:latin typeface="+mn-lt"/>
                <a:ea typeface="+mn-ea"/>
                <a:cs typeface="+mn-cs"/>
              </a:rPr>
              <a:t>{t_8}$ &amp; \</a:t>
            </a:r>
            <a:r>
              <a:rPr lang="de-DE" sz="1200" kern="1200" dirty="0" err="1" smtClean="0">
                <a:solidFill>
                  <a:schemeClr val="tx1"/>
                </a:solidFill>
                <a:latin typeface="+mn-lt"/>
                <a:ea typeface="+mn-ea"/>
                <a:cs typeface="+mn-cs"/>
              </a:rPr>
              <a:t>triple</a:t>
            </a:r>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Obama,administered</a:t>
            </a:r>
            <a:r>
              <a:rPr lang="de-DE" sz="1200" kern="1200" dirty="0" smtClean="0">
                <a:solidFill>
                  <a:schemeClr val="tx1"/>
                </a:solidFill>
                <a:latin typeface="+mn-lt"/>
                <a:ea typeface="+mn-ea"/>
                <a:cs typeface="+mn-cs"/>
              </a:rPr>
              <a:t> </a:t>
            </a:r>
            <a:r>
              <a:rPr lang="de-DE" sz="1200" kern="1200" dirty="0" err="1" smtClean="0">
                <a:solidFill>
                  <a:schemeClr val="tx1"/>
                </a:solidFill>
                <a:latin typeface="+mn-lt"/>
                <a:ea typeface="+mn-ea"/>
                <a:cs typeface="+mn-cs"/>
              </a:rPr>
              <a:t>by,John</a:t>
            </a:r>
            <a:r>
              <a:rPr lang="de-DE" sz="1200" kern="1200" dirty="0" smtClean="0">
                <a:solidFill>
                  <a:schemeClr val="tx1"/>
                </a:solidFill>
                <a:latin typeface="+mn-lt"/>
                <a:ea typeface="+mn-ea"/>
                <a:cs typeface="+mn-cs"/>
              </a:rPr>
              <a:t> G. Roberts}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 </a:t>
            </a: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hline</a:t>
            </a:r>
            <a:endParaRPr lang="de-DE" sz="1200" kern="1200" dirty="0" smtClean="0">
              <a:solidFill>
                <a:schemeClr val="tx1"/>
              </a:solidFill>
              <a:latin typeface="+mn-lt"/>
              <a:ea typeface="+mn-ea"/>
              <a:cs typeface="+mn-cs"/>
            </a:endParaRP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mathbf</a:t>
            </a:r>
            <a:r>
              <a:rPr lang="de-DE" sz="1200" kern="1200" dirty="0" smtClean="0">
                <a:solidFill>
                  <a:schemeClr val="tx1"/>
                </a:solidFill>
                <a:latin typeface="+mn-lt"/>
                <a:ea typeface="+mn-ea"/>
                <a:cs typeface="+mn-cs"/>
              </a:rPr>
              <a:t>{t_9}$ &amp;  \</a:t>
            </a:r>
            <a:r>
              <a:rPr lang="de-DE" sz="1200" kern="1200" dirty="0" err="1" smtClean="0">
                <a:solidFill>
                  <a:schemeClr val="tx1"/>
                </a:solidFill>
                <a:latin typeface="+mn-lt"/>
                <a:ea typeface="+mn-ea"/>
                <a:cs typeface="+mn-cs"/>
              </a:rPr>
              <a:t>triple</a:t>
            </a:r>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Obama,surgical</a:t>
            </a:r>
            <a:r>
              <a:rPr lang="de-DE" sz="1200" kern="1200" dirty="0" smtClean="0">
                <a:solidFill>
                  <a:schemeClr val="tx1"/>
                </a:solidFill>
                <a:latin typeface="+mn-lt"/>
                <a:ea typeface="+mn-ea"/>
                <a:cs typeface="+mn-cs"/>
              </a:rPr>
              <a:t> operation,05/01/2011}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 </a:t>
            </a: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hline</a:t>
            </a:r>
            <a:endParaRPr lang="de-DE" sz="1200" kern="1200" dirty="0" smtClean="0">
              <a:solidFill>
                <a:schemeClr val="tx1"/>
              </a:solidFill>
              <a:latin typeface="+mn-lt"/>
              <a:ea typeface="+mn-ea"/>
              <a:cs typeface="+mn-cs"/>
            </a:endParaRP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mathbf</a:t>
            </a:r>
            <a:r>
              <a:rPr lang="de-DE" sz="1200" kern="1200" dirty="0" smtClean="0">
                <a:solidFill>
                  <a:schemeClr val="tx1"/>
                </a:solidFill>
                <a:latin typeface="+mn-lt"/>
                <a:ea typeface="+mn-ea"/>
                <a:cs typeface="+mn-cs"/>
              </a:rPr>
              <a:t>{t_{10}}$ &amp; \</a:t>
            </a:r>
            <a:r>
              <a:rPr lang="de-DE" sz="1200" kern="1200" dirty="0" err="1" smtClean="0">
                <a:solidFill>
                  <a:schemeClr val="tx1"/>
                </a:solidFill>
                <a:latin typeface="+mn-lt"/>
                <a:ea typeface="+mn-ea"/>
                <a:cs typeface="+mn-cs"/>
              </a:rPr>
              <a:t>triple</a:t>
            </a:r>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Obama,profession,community</a:t>
            </a:r>
            <a:r>
              <a:rPr lang="de-DE" sz="1200" kern="1200" dirty="0" smtClean="0">
                <a:solidFill>
                  <a:schemeClr val="tx1"/>
                </a:solidFill>
                <a:latin typeface="+mn-lt"/>
                <a:ea typeface="+mn-ea"/>
                <a:cs typeface="+mn-cs"/>
              </a:rPr>
              <a:t> </a:t>
            </a:r>
            <a:r>
              <a:rPr lang="de-DE" sz="1200" kern="1200" dirty="0" err="1" smtClean="0">
                <a:solidFill>
                  <a:schemeClr val="tx1"/>
                </a:solidFill>
                <a:latin typeface="+mn-lt"/>
                <a:ea typeface="+mn-ea"/>
                <a:cs typeface="+mn-cs"/>
              </a:rPr>
              <a:t>organizer</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&amp; \</a:t>
            </a:r>
            <a:r>
              <a:rPr lang="de-DE" sz="1200" kern="1200" dirty="0" err="1" smtClean="0">
                <a:solidFill>
                  <a:schemeClr val="tx1"/>
                </a:solidFill>
                <a:latin typeface="+mn-lt"/>
                <a:ea typeface="+mn-ea"/>
                <a:cs typeface="+mn-cs"/>
              </a:rPr>
              <a:t>checkmark</a:t>
            </a:r>
            <a:r>
              <a:rPr lang="de-DE" sz="1200" kern="1200" dirty="0" smtClean="0">
                <a:solidFill>
                  <a:schemeClr val="tx1"/>
                </a:solidFill>
                <a:latin typeface="+mn-lt"/>
                <a:ea typeface="+mn-ea"/>
                <a:cs typeface="+mn-cs"/>
              </a:rPr>
              <a:t>   \\ </a:t>
            </a:r>
          </a:p>
          <a:p>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hline</a:t>
            </a:r>
            <a:endParaRPr lang="de-DE" sz="1200" kern="1200" dirty="0" smtClean="0">
              <a:solidFill>
                <a:schemeClr val="tx1"/>
              </a:solidFill>
              <a:latin typeface="+mn-lt"/>
              <a:ea typeface="+mn-ea"/>
              <a:cs typeface="+mn-cs"/>
            </a:endParaRPr>
          </a:p>
          <a:p>
            <a:r>
              <a:rPr lang="de-DE" sz="1200" kern="1200" dirty="0" smtClean="0">
                <a:solidFill>
                  <a:schemeClr val="tx1"/>
                </a:solidFill>
                <a:latin typeface="+mn-lt"/>
                <a:ea typeface="+mn-ea"/>
                <a:cs typeface="+mn-cs"/>
              </a:rPr>
              <a:t>\end{</a:t>
            </a:r>
            <a:r>
              <a:rPr lang="de-DE" sz="1200" kern="1200" dirty="0" err="1" smtClean="0">
                <a:solidFill>
                  <a:schemeClr val="tx1"/>
                </a:solidFill>
                <a:latin typeface="+mn-lt"/>
                <a:ea typeface="+mn-ea"/>
                <a:cs typeface="+mn-cs"/>
              </a:rPr>
              <a:t>tabular</a:t>
            </a:r>
            <a:r>
              <a:rPr lang="de-DE" sz="1200" kern="1200" dirty="0" smtClean="0">
                <a:solidFill>
                  <a:schemeClr val="tx1"/>
                </a:solidFill>
                <a:latin typeface="+mn-lt"/>
                <a:ea typeface="+mn-ea"/>
                <a:cs typeface="+mn-cs"/>
              </a:rPr>
              <a:t>}</a:t>
            </a:r>
          </a:p>
          <a:p>
            <a:endParaRPr lang="de-DE" sz="1200" kern="1200" dirty="0" smtClean="0">
              <a:solidFill>
                <a:schemeClr val="tx1"/>
              </a:solidFill>
              <a:latin typeface="+mn-lt"/>
              <a:ea typeface="+mn-ea"/>
              <a:cs typeface="+mn-cs"/>
            </a:endParaRPr>
          </a:p>
          <a:p>
            <a:endParaRPr lang="en-US" dirty="0" smtClean="0"/>
          </a:p>
          <a:p>
            <a:r>
              <a:rPr lang="en-US" sz="1200" kern="1200" dirty="0" smtClean="0">
                <a:solidFill>
                  <a:schemeClr val="tx1"/>
                </a:solidFill>
                <a:latin typeface="+mn-lt"/>
                <a:ea typeface="+mn-ea"/>
                <a:cs typeface="+mn-cs"/>
              </a:rPr>
              <a:t>\begin{tabular}{c|}</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Correct?\\</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hline</a:t>
            </a:r>
            <a:endParaRPr lang="en-US" sz="1200" kern="1200" dirty="0" smtClean="0">
              <a:solidFill>
                <a:schemeClr val="tx1"/>
              </a:solidFill>
              <a:latin typeface="+mn-lt"/>
              <a:ea typeface="+mn-ea"/>
              <a:cs typeface="+mn-cs"/>
            </a:endParaRPr>
          </a:p>
          <a:p>
            <a:r>
              <a:rPr lang="tr-TR" sz="1200" kern="1200" dirty="0" err="1" smtClean="0">
                <a:solidFill>
                  <a:schemeClr val="tx1"/>
                </a:solidFill>
                <a:latin typeface="+mn-lt"/>
                <a:ea typeface="+mn-ea"/>
                <a:cs typeface="+mn-cs"/>
              </a:rPr>
              <a:t>Yes</a:t>
            </a:r>
            <a:r>
              <a:rPr lang="tr-TR" sz="1200" kern="1200" dirty="0" smtClean="0">
                <a:solidFill>
                  <a:schemeClr val="tx1"/>
                </a:solidFill>
                <a:latin typeface="+mn-lt"/>
                <a:ea typeface="+mn-ea"/>
                <a:cs typeface="+mn-cs"/>
              </a:rPr>
              <a:t>\\</a:t>
            </a:r>
          </a:p>
          <a:p>
            <a:r>
              <a:rPr lang="tr-TR" sz="1200" kern="1200" dirty="0" smtClean="0">
                <a:solidFill>
                  <a:schemeClr val="tx1"/>
                </a:solidFill>
                <a:latin typeface="+mn-lt"/>
                <a:ea typeface="+mn-ea"/>
                <a:cs typeface="+mn-cs"/>
              </a:rPr>
              <a:t>\</a:t>
            </a:r>
            <a:r>
              <a:rPr lang="tr-TR" sz="1200" kern="1200" dirty="0" err="1" smtClean="0">
                <a:solidFill>
                  <a:schemeClr val="tx1"/>
                </a:solidFill>
                <a:latin typeface="+mn-lt"/>
                <a:ea typeface="+mn-ea"/>
                <a:cs typeface="+mn-cs"/>
              </a:rPr>
              <a:t>hline</a:t>
            </a:r>
            <a:endParaRPr lang="tr-TR" sz="1200" kern="1200" dirty="0" smtClean="0">
              <a:solidFill>
                <a:schemeClr val="tx1"/>
              </a:solidFill>
              <a:latin typeface="+mn-lt"/>
              <a:ea typeface="+mn-ea"/>
              <a:cs typeface="+mn-cs"/>
            </a:endParaRPr>
          </a:p>
          <a:p>
            <a:r>
              <a:rPr lang="tr-TR" sz="1200" kern="1200" dirty="0" smtClean="0">
                <a:solidFill>
                  <a:schemeClr val="tx1"/>
                </a:solidFill>
                <a:latin typeface="+mn-lt"/>
                <a:ea typeface="+mn-ea"/>
                <a:cs typeface="+mn-cs"/>
              </a:rPr>
              <a:t>No\\</a:t>
            </a:r>
          </a:p>
          <a:p>
            <a:r>
              <a:rPr lang="tr-TR" sz="1200" kern="1200" dirty="0" smtClean="0">
                <a:solidFill>
                  <a:schemeClr val="tx1"/>
                </a:solidFill>
                <a:latin typeface="+mn-lt"/>
                <a:ea typeface="+mn-ea"/>
                <a:cs typeface="+mn-cs"/>
              </a:rPr>
              <a:t>\</a:t>
            </a:r>
            <a:r>
              <a:rPr lang="tr-TR" sz="1200" kern="1200" dirty="0" err="1" smtClean="0">
                <a:solidFill>
                  <a:schemeClr val="tx1"/>
                </a:solidFill>
                <a:latin typeface="+mn-lt"/>
                <a:ea typeface="+mn-ea"/>
                <a:cs typeface="+mn-cs"/>
              </a:rPr>
              <a:t>hline</a:t>
            </a:r>
            <a:endParaRPr lang="tr-TR" sz="1200" kern="1200" dirty="0" smtClean="0">
              <a:solidFill>
                <a:schemeClr val="tx1"/>
              </a:solidFill>
              <a:latin typeface="+mn-lt"/>
              <a:ea typeface="+mn-ea"/>
              <a:cs typeface="+mn-cs"/>
            </a:endParaRPr>
          </a:p>
          <a:p>
            <a:r>
              <a:rPr lang="tr-TR" sz="1200" kern="1200" dirty="0" err="1" smtClean="0">
                <a:solidFill>
                  <a:schemeClr val="tx1"/>
                </a:solidFill>
                <a:latin typeface="+mn-lt"/>
                <a:ea typeface="+mn-ea"/>
                <a:cs typeface="+mn-cs"/>
              </a:rPr>
              <a:t>Yes</a:t>
            </a:r>
            <a:r>
              <a:rPr lang="tr-TR" sz="1200" kern="1200" dirty="0" smtClean="0">
                <a:solidFill>
                  <a:schemeClr val="tx1"/>
                </a:solidFill>
                <a:latin typeface="+mn-lt"/>
                <a:ea typeface="+mn-ea"/>
                <a:cs typeface="+mn-cs"/>
              </a:rPr>
              <a:t>\\</a:t>
            </a:r>
          </a:p>
          <a:p>
            <a:r>
              <a:rPr lang="tr-TR" sz="1200" kern="1200" dirty="0" smtClean="0">
                <a:solidFill>
                  <a:schemeClr val="tx1"/>
                </a:solidFill>
                <a:latin typeface="+mn-lt"/>
                <a:ea typeface="+mn-ea"/>
                <a:cs typeface="+mn-cs"/>
              </a:rPr>
              <a:t>\</a:t>
            </a:r>
            <a:r>
              <a:rPr lang="tr-TR" sz="1200" kern="1200" dirty="0" err="1" smtClean="0">
                <a:solidFill>
                  <a:schemeClr val="tx1"/>
                </a:solidFill>
                <a:latin typeface="+mn-lt"/>
                <a:ea typeface="+mn-ea"/>
                <a:cs typeface="+mn-cs"/>
              </a:rPr>
              <a:t>hline</a:t>
            </a:r>
            <a:endParaRPr lang="tr-TR" sz="1200" kern="1200" dirty="0" smtClean="0">
              <a:solidFill>
                <a:schemeClr val="tx1"/>
              </a:solidFill>
              <a:latin typeface="+mn-lt"/>
              <a:ea typeface="+mn-ea"/>
              <a:cs typeface="+mn-cs"/>
            </a:endParaRPr>
          </a:p>
          <a:p>
            <a:r>
              <a:rPr lang="tr-TR" sz="1200" kern="1200" dirty="0" err="1" smtClean="0">
                <a:solidFill>
                  <a:schemeClr val="tx1"/>
                </a:solidFill>
                <a:latin typeface="+mn-lt"/>
                <a:ea typeface="+mn-ea"/>
                <a:cs typeface="+mn-cs"/>
              </a:rPr>
              <a:t>Yes</a:t>
            </a:r>
            <a:r>
              <a:rPr lang="tr-TR" sz="1200" kern="1200" dirty="0" smtClean="0">
                <a:solidFill>
                  <a:schemeClr val="tx1"/>
                </a:solidFill>
                <a:latin typeface="+mn-lt"/>
                <a:ea typeface="+mn-ea"/>
                <a:cs typeface="+mn-cs"/>
              </a:rPr>
              <a:t>\\</a:t>
            </a:r>
          </a:p>
          <a:p>
            <a:r>
              <a:rPr lang="tr-TR" sz="1200" kern="1200" dirty="0" smtClean="0">
                <a:solidFill>
                  <a:schemeClr val="tx1"/>
                </a:solidFill>
                <a:latin typeface="+mn-lt"/>
                <a:ea typeface="+mn-ea"/>
                <a:cs typeface="+mn-cs"/>
              </a:rPr>
              <a:t>\</a:t>
            </a:r>
            <a:r>
              <a:rPr lang="tr-TR" sz="1200" kern="1200" dirty="0" err="1" smtClean="0">
                <a:solidFill>
                  <a:schemeClr val="tx1"/>
                </a:solidFill>
                <a:latin typeface="+mn-lt"/>
                <a:ea typeface="+mn-ea"/>
                <a:cs typeface="+mn-cs"/>
              </a:rPr>
              <a:t>hline</a:t>
            </a:r>
            <a:endParaRPr lang="tr-TR" sz="1200" kern="1200" dirty="0" smtClean="0">
              <a:solidFill>
                <a:schemeClr val="tx1"/>
              </a:solidFill>
              <a:latin typeface="+mn-lt"/>
              <a:ea typeface="+mn-ea"/>
              <a:cs typeface="+mn-cs"/>
            </a:endParaRPr>
          </a:p>
          <a:p>
            <a:r>
              <a:rPr lang="tr-TR" sz="1200" kern="1200" dirty="0" smtClean="0">
                <a:solidFill>
                  <a:schemeClr val="tx1"/>
                </a:solidFill>
                <a:latin typeface="+mn-lt"/>
                <a:ea typeface="+mn-ea"/>
                <a:cs typeface="+mn-cs"/>
              </a:rPr>
              <a:t>No\\</a:t>
            </a:r>
          </a:p>
          <a:p>
            <a:r>
              <a:rPr lang="tr-TR" sz="1200" kern="1200" dirty="0" smtClean="0">
                <a:solidFill>
                  <a:schemeClr val="tx1"/>
                </a:solidFill>
                <a:latin typeface="+mn-lt"/>
                <a:ea typeface="+mn-ea"/>
                <a:cs typeface="+mn-cs"/>
              </a:rPr>
              <a:t>\</a:t>
            </a:r>
            <a:r>
              <a:rPr lang="tr-TR" sz="1200" kern="1200" dirty="0" err="1" smtClean="0">
                <a:solidFill>
                  <a:schemeClr val="tx1"/>
                </a:solidFill>
                <a:latin typeface="+mn-lt"/>
                <a:ea typeface="+mn-ea"/>
                <a:cs typeface="+mn-cs"/>
              </a:rPr>
              <a:t>hline</a:t>
            </a:r>
            <a:endParaRPr lang="tr-TR" sz="1200" kern="1200" dirty="0" smtClean="0">
              <a:solidFill>
                <a:schemeClr val="tx1"/>
              </a:solidFill>
              <a:latin typeface="+mn-lt"/>
              <a:ea typeface="+mn-ea"/>
              <a:cs typeface="+mn-cs"/>
            </a:endParaRPr>
          </a:p>
          <a:p>
            <a:r>
              <a:rPr lang="tr-TR" sz="1200" kern="1200" dirty="0" err="1" smtClean="0">
                <a:solidFill>
                  <a:schemeClr val="tx1"/>
                </a:solidFill>
                <a:latin typeface="+mn-lt"/>
                <a:ea typeface="+mn-ea"/>
                <a:cs typeface="+mn-cs"/>
              </a:rPr>
              <a:t>Yes</a:t>
            </a:r>
            <a:r>
              <a:rPr lang="tr-TR" sz="1200" kern="1200" dirty="0" smtClean="0">
                <a:solidFill>
                  <a:schemeClr val="tx1"/>
                </a:solidFill>
                <a:latin typeface="+mn-lt"/>
                <a:ea typeface="+mn-ea"/>
                <a:cs typeface="+mn-cs"/>
              </a:rPr>
              <a:t>\\</a:t>
            </a:r>
          </a:p>
          <a:p>
            <a:r>
              <a:rPr lang="tr-TR" sz="1200" kern="1200" dirty="0" smtClean="0">
                <a:solidFill>
                  <a:schemeClr val="tx1"/>
                </a:solidFill>
                <a:latin typeface="+mn-lt"/>
                <a:ea typeface="+mn-ea"/>
                <a:cs typeface="+mn-cs"/>
              </a:rPr>
              <a:t>\</a:t>
            </a:r>
            <a:r>
              <a:rPr lang="tr-TR" sz="1200" kern="1200" dirty="0" err="1" smtClean="0">
                <a:solidFill>
                  <a:schemeClr val="tx1"/>
                </a:solidFill>
                <a:latin typeface="+mn-lt"/>
                <a:ea typeface="+mn-ea"/>
                <a:cs typeface="+mn-cs"/>
              </a:rPr>
              <a:t>hline</a:t>
            </a:r>
            <a:endParaRPr lang="tr-TR" sz="1200" kern="1200" dirty="0" smtClean="0">
              <a:solidFill>
                <a:schemeClr val="tx1"/>
              </a:solidFill>
              <a:latin typeface="+mn-lt"/>
              <a:ea typeface="+mn-ea"/>
              <a:cs typeface="+mn-cs"/>
            </a:endParaRPr>
          </a:p>
          <a:p>
            <a:r>
              <a:rPr lang="tr-TR" sz="1200" kern="1200" dirty="0" err="1" smtClean="0">
                <a:solidFill>
                  <a:schemeClr val="tx1"/>
                </a:solidFill>
                <a:latin typeface="+mn-lt"/>
                <a:ea typeface="+mn-ea"/>
                <a:cs typeface="+mn-cs"/>
              </a:rPr>
              <a:t>Yes</a:t>
            </a:r>
            <a:r>
              <a:rPr lang="tr-TR" sz="1200" kern="1200" dirty="0" smtClean="0">
                <a:solidFill>
                  <a:schemeClr val="tx1"/>
                </a:solidFill>
                <a:latin typeface="+mn-lt"/>
                <a:ea typeface="+mn-ea"/>
                <a:cs typeface="+mn-cs"/>
              </a:rPr>
              <a:t>\\</a:t>
            </a:r>
          </a:p>
          <a:p>
            <a:r>
              <a:rPr lang="tr-TR" sz="1200" kern="1200" dirty="0" smtClean="0">
                <a:solidFill>
                  <a:schemeClr val="tx1"/>
                </a:solidFill>
                <a:latin typeface="+mn-lt"/>
                <a:ea typeface="+mn-ea"/>
                <a:cs typeface="+mn-cs"/>
              </a:rPr>
              <a:t>\</a:t>
            </a:r>
            <a:r>
              <a:rPr lang="tr-TR" sz="1200" kern="1200" dirty="0" err="1" smtClean="0">
                <a:solidFill>
                  <a:schemeClr val="tx1"/>
                </a:solidFill>
                <a:latin typeface="+mn-lt"/>
                <a:ea typeface="+mn-ea"/>
                <a:cs typeface="+mn-cs"/>
              </a:rPr>
              <a:t>hline</a:t>
            </a:r>
            <a:endParaRPr lang="tr-TR" sz="1200" kern="1200" dirty="0" smtClean="0">
              <a:solidFill>
                <a:schemeClr val="tx1"/>
              </a:solidFill>
              <a:latin typeface="+mn-lt"/>
              <a:ea typeface="+mn-ea"/>
              <a:cs typeface="+mn-cs"/>
            </a:endParaRPr>
          </a:p>
          <a:p>
            <a:r>
              <a:rPr lang="tr-TR" sz="1200" kern="1200" dirty="0" smtClean="0">
                <a:solidFill>
                  <a:schemeClr val="tx1"/>
                </a:solidFill>
                <a:latin typeface="+mn-lt"/>
                <a:ea typeface="+mn-ea"/>
                <a:cs typeface="+mn-cs"/>
              </a:rPr>
              <a:t>No\\</a:t>
            </a:r>
          </a:p>
          <a:p>
            <a:r>
              <a:rPr lang="tr-TR" sz="1200" kern="1200" dirty="0" smtClean="0">
                <a:solidFill>
                  <a:schemeClr val="tx1"/>
                </a:solidFill>
                <a:latin typeface="+mn-lt"/>
                <a:ea typeface="+mn-ea"/>
                <a:cs typeface="+mn-cs"/>
              </a:rPr>
              <a:t>\</a:t>
            </a:r>
            <a:r>
              <a:rPr lang="tr-TR" sz="1200" kern="1200" dirty="0" err="1" smtClean="0">
                <a:solidFill>
                  <a:schemeClr val="tx1"/>
                </a:solidFill>
                <a:latin typeface="+mn-lt"/>
                <a:ea typeface="+mn-ea"/>
                <a:cs typeface="+mn-cs"/>
              </a:rPr>
              <a:t>hline</a:t>
            </a:r>
            <a:endParaRPr lang="tr-TR" sz="1200" kern="1200" dirty="0" smtClean="0">
              <a:solidFill>
                <a:schemeClr val="tx1"/>
              </a:solidFill>
              <a:latin typeface="+mn-lt"/>
              <a:ea typeface="+mn-ea"/>
              <a:cs typeface="+mn-cs"/>
            </a:endParaRPr>
          </a:p>
          <a:p>
            <a:r>
              <a:rPr lang="tr-TR" sz="1200" kern="1200" dirty="0" smtClean="0">
                <a:solidFill>
                  <a:schemeClr val="tx1"/>
                </a:solidFill>
                <a:latin typeface="+mn-lt"/>
                <a:ea typeface="+mn-ea"/>
                <a:cs typeface="+mn-cs"/>
              </a:rPr>
              <a:t>No\\</a:t>
            </a:r>
          </a:p>
          <a:p>
            <a:r>
              <a:rPr lang="tr-TR" sz="1200" kern="1200" dirty="0" smtClean="0">
                <a:solidFill>
                  <a:schemeClr val="tx1"/>
                </a:solidFill>
                <a:latin typeface="+mn-lt"/>
                <a:ea typeface="+mn-ea"/>
                <a:cs typeface="+mn-cs"/>
              </a:rPr>
              <a:t>\</a:t>
            </a:r>
            <a:r>
              <a:rPr lang="tr-TR" sz="1200" kern="1200" dirty="0" err="1" smtClean="0">
                <a:solidFill>
                  <a:schemeClr val="tx1"/>
                </a:solidFill>
                <a:latin typeface="+mn-lt"/>
                <a:ea typeface="+mn-ea"/>
                <a:cs typeface="+mn-cs"/>
              </a:rPr>
              <a:t>hline</a:t>
            </a:r>
            <a:endParaRPr lang="tr-TR" sz="1200" kern="1200" dirty="0" smtClean="0">
              <a:solidFill>
                <a:schemeClr val="tx1"/>
              </a:solidFill>
              <a:latin typeface="+mn-lt"/>
              <a:ea typeface="+mn-ea"/>
              <a:cs typeface="+mn-cs"/>
            </a:endParaRPr>
          </a:p>
          <a:p>
            <a:r>
              <a:rPr lang="tr-TR" sz="1200" kern="1200" dirty="0" err="1" smtClean="0">
                <a:solidFill>
                  <a:schemeClr val="tx1"/>
                </a:solidFill>
                <a:latin typeface="+mn-lt"/>
                <a:ea typeface="+mn-ea"/>
                <a:cs typeface="+mn-cs"/>
              </a:rPr>
              <a:t>Yes</a:t>
            </a:r>
            <a:r>
              <a:rPr lang="tr-TR" sz="1200" kern="1200" dirty="0" smtClean="0">
                <a:solidFill>
                  <a:schemeClr val="tx1"/>
                </a:solidFill>
                <a:latin typeface="+mn-lt"/>
                <a:ea typeface="+mn-ea"/>
                <a:cs typeface="+mn-cs"/>
              </a:rPr>
              <a:t>\\</a:t>
            </a:r>
          </a:p>
          <a:p>
            <a:r>
              <a:rPr lang="tr-TR" sz="1200" kern="1200" dirty="0" smtClean="0">
                <a:solidFill>
                  <a:schemeClr val="tx1"/>
                </a:solidFill>
                <a:latin typeface="+mn-lt"/>
                <a:ea typeface="+mn-ea"/>
                <a:cs typeface="+mn-cs"/>
              </a:rPr>
              <a:t>\</a:t>
            </a:r>
            <a:r>
              <a:rPr lang="tr-TR" sz="1200" kern="1200" dirty="0" err="1" smtClean="0">
                <a:solidFill>
                  <a:schemeClr val="tx1"/>
                </a:solidFill>
                <a:latin typeface="+mn-lt"/>
                <a:ea typeface="+mn-ea"/>
                <a:cs typeface="+mn-cs"/>
              </a:rPr>
              <a:t>hline</a:t>
            </a:r>
            <a:endParaRPr lang="tr-TR" sz="1200" kern="1200" dirty="0" smtClean="0">
              <a:solidFill>
                <a:schemeClr val="tx1"/>
              </a:solidFill>
              <a:latin typeface="+mn-lt"/>
              <a:ea typeface="+mn-ea"/>
              <a:cs typeface="+mn-cs"/>
            </a:endParaRPr>
          </a:p>
          <a:p>
            <a:r>
              <a:rPr lang="tr-TR" sz="1200" kern="1200" dirty="0" smtClean="0">
                <a:solidFill>
                  <a:schemeClr val="tx1"/>
                </a:solidFill>
                <a:latin typeface="+mn-lt"/>
                <a:ea typeface="+mn-ea"/>
                <a:cs typeface="+mn-cs"/>
              </a:rPr>
              <a:t>\</a:t>
            </a:r>
            <a:r>
              <a:rPr lang="tr-TR" sz="1200" kern="1200" dirty="0" err="1" smtClean="0">
                <a:solidFill>
                  <a:schemeClr val="tx1"/>
                </a:solidFill>
                <a:latin typeface="+mn-lt"/>
                <a:ea typeface="+mn-ea"/>
                <a:cs typeface="+mn-cs"/>
              </a:rPr>
              <a:t>end</a:t>
            </a:r>
            <a:r>
              <a:rPr lang="tr-TR" sz="1200" kern="1200" dirty="0" smtClean="0">
                <a:solidFill>
                  <a:schemeClr val="tx1"/>
                </a:solidFill>
                <a:latin typeface="+mn-lt"/>
                <a:ea typeface="+mn-ea"/>
                <a:cs typeface="+mn-cs"/>
              </a:rPr>
              <a:t>{tabular}</a:t>
            </a:r>
            <a:endParaRPr lang="en-US" dirty="0"/>
          </a:p>
        </p:txBody>
      </p:sp>
      <p:sp>
        <p:nvSpPr>
          <p:cNvPr id="4" name="Slide Number Placeholder 3"/>
          <p:cNvSpPr>
            <a:spLocks noGrp="1"/>
          </p:cNvSpPr>
          <p:nvPr>
            <p:ph type="sldNum" sz="quarter" idx="10"/>
          </p:nvPr>
        </p:nvSpPr>
        <p:spPr/>
        <p:txBody>
          <a:bodyPr/>
          <a:lstStyle/>
          <a:p>
            <a:fld id="{6BE87E5E-175F-2745-A28C-DB1127FE57AD}" type="slidenum">
              <a:rPr lang="en-US" smtClean="0"/>
              <a:t>27</a:t>
            </a:fld>
            <a:endParaRPr lang="en-US"/>
          </a:p>
        </p:txBody>
      </p:sp>
    </p:spTree>
    <p:extLst>
      <p:ext uri="{BB962C8B-B14F-4D97-AF65-F5344CB8AC3E}">
        <p14:creationId xmlns:p14="http://schemas.microsoft.com/office/powerpoint/2010/main" val="3115176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 \begin{tabular}{</a:t>
            </a:r>
            <a:r>
              <a:rPr lang="en-US" sz="1200" kern="1200" dirty="0" err="1" smtClean="0">
                <a:solidFill>
                  <a:schemeClr val="tx1"/>
                </a:solidFill>
                <a:latin typeface="+mn-lt"/>
                <a:ea typeface="+mn-ea"/>
                <a:cs typeface="+mn-cs"/>
              </a:rPr>
              <a:t>lrrr</a:t>
            </a:r>
            <a:r>
              <a:rPr lang="en-US" sz="1200" kern="1200" dirty="0" smtClean="0">
                <a:solidFill>
                  <a:schemeClr val="tx1"/>
                </a:solidFill>
                <a:latin typeface="+mn-lt"/>
                <a:ea typeface="+mn-ea"/>
                <a:cs typeface="+mn-cs"/>
              </a:rPr>
              <a:t>}</a:t>
            </a:r>
          </a:p>
          <a:p>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toprule</a:t>
            </a:r>
            <a:endParaRPr lang="tr-TR"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textbf</a:t>
            </a:r>
            <a:r>
              <a:rPr lang="en-US" sz="1200" kern="1200" dirty="0" smtClean="0">
                <a:solidFill>
                  <a:schemeClr val="tx1"/>
                </a:solidFill>
                <a:latin typeface="+mn-lt"/>
                <a:ea typeface="+mn-ea"/>
                <a:cs typeface="+mn-cs"/>
              </a:rPr>
              <a:t>{time(sec)}  &amp; \reverb &amp; \restaurant &amp;\book\\</a:t>
            </a:r>
          </a:p>
          <a:p>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midrule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\union-25       &amp;    0.39      &amp;   0.56       &amp; 3.86\\</a:t>
            </a:r>
          </a:p>
          <a:p>
            <a:r>
              <a:rPr lang="en-US" sz="1200" kern="1200" dirty="0" smtClean="0">
                <a:solidFill>
                  <a:schemeClr val="tx1"/>
                </a:solidFill>
                <a:latin typeface="+mn-lt"/>
                <a:ea typeface="+mn-ea"/>
                <a:cs typeface="+mn-cs"/>
              </a:rPr>
              <a:t>                \union-50       &amp;   0.14       &amp;   0.32      &amp; 3.71\\</a:t>
            </a:r>
          </a:p>
          <a:p>
            <a:r>
              <a:rPr lang="en-US" sz="1200" kern="1200" dirty="0" smtClean="0">
                <a:solidFill>
                  <a:schemeClr val="tx1"/>
                </a:solidFill>
                <a:latin typeface="+mn-lt"/>
                <a:ea typeface="+mn-ea"/>
                <a:cs typeface="+mn-cs"/>
              </a:rPr>
              <a:t>                \union-75       &amp;   0.11   &amp;   0.35      &amp; 3.00\\</a:t>
            </a:r>
          </a:p>
          <a:p>
            <a:r>
              <a:rPr lang="en-US" sz="1200" kern="1200" dirty="0" smtClean="0">
                <a:solidFill>
                  <a:schemeClr val="tx1"/>
                </a:solidFill>
                <a:latin typeface="+mn-lt"/>
                <a:ea typeface="+mn-ea"/>
                <a:cs typeface="+mn-cs"/>
              </a:rPr>
              <a:t>                \estimate       &amp;   0.7   &amp;   0.06     &amp; 39\\</a:t>
            </a:r>
          </a:p>
          <a:p>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ltm</a:t>
            </a:r>
            <a:r>
              <a:rPr lang="en-US" sz="1200" kern="1200" dirty="0" smtClean="0">
                <a:solidFill>
                  <a:schemeClr val="tx1"/>
                </a:solidFill>
                <a:latin typeface="+mn-lt"/>
                <a:ea typeface="+mn-ea"/>
                <a:cs typeface="+mn-cs"/>
              </a:rPr>
              <a:t> (10 </a:t>
            </a:r>
            <a:r>
              <a:rPr lang="en-US" sz="1200" kern="1200" dirty="0" err="1" smtClean="0">
                <a:solidFill>
                  <a:schemeClr val="tx1"/>
                </a:solidFill>
                <a:latin typeface="+mn-lt"/>
                <a:ea typeface="+mn-ea"/>
                <a:cs typeface="+mn-cs"/>
              </a:rPr>
              <a:t>iter</a:t>
            </a:r>
            <a:r>
              <a:rPr lang="en-US" sz="1200" kern="1200" dirty="0" smtClean="0">
                <a:solidFill>
                  <a:schemeClr val="tx1"/>
                </a:solidFill>
                <a:latin typeface="+mn-lt"/>
                <a:ea typeface="+mn-ea"/>
                <a:cs typeface="+mn-cs"/>
              </a:rPr>
              <a:t>)  &amp;   49   &amp;   5.3        &amp; 3791\\</a:t>
            </a:r>
          </a:p>
          <a:p>
            <a:r>
              <a:rPr lang="es-ES_tradnl" sz="1200" kern="1200" dirty="0" smtClean="0">
                <a:solidFill>
                  <a:schemeClr val="tx1"/>
                </a:solidFill>
                <a:latin typeface="+mn-lt"/>
                <a:ea typeface="+mn-ea"/>
                <a:cs typeface="+mn-cs"/>
              </a:rPr>
              <a:t>                \</a:t>
            </a:r>
            <a:r>
              <a:rPr lang="es-ES_tradnl" sz="1200" kern="1200" dirty="0" err="1" smtClean="0">
                <a:solidFill>
                  <a:schemeClr val="tx1"/>
                </a:solidFill>
                <a:latin typeface="+mn-lt"/>
                <a:ea typeface="+mn-ea"/>
                <a:cs typeface="+mn-cs"/>
              </a:rPr>
              <a:t>precrec</a:t>
            </a:r>
            <a:r>
              <a:rPr lang="es-ES_tradnl" sz="1200" kern="1200" dirty="0" smtClean="0">
                <a:solidFill>
                  <a:schemeClr val="tx1"/>
                </a:solidFill>
                <a:latin typeface="+mn-lt"/>
                <a:ea typeface="+mn-ea"/>
                <a:cs typeface="+mn-cs"/>
              </a:rPr>
              <a:t>        &amp;   2.6 &amp;   0.3      &amp; 35\\</a:t>
            </a:r>
          </a:p>
          <a:p>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preccorr</a:t>
            </a:r>
            <a:r>
              <a:rPr lang="it-IT" sz="1200" kern="1200" dirty="0" smtClean="0">
                <a:solidFill>
                  <a:schemeClr val="tx1"/>
                </a:solidFill>
                <a:latin typeface="+mn-lt"/>
                <a:ea typeface="+mn-ea"/>
                <a:cs typeface="+mn-cs"/>
              </a:rPr>
              <a:t>       &amp;   124       &amp;   5.4      &amp; 6786\\</a:t>
            </a:r>
          </a:p>
          <a:p>
            <a:r>
              <a:rPr lang="it-IT" sz="1200" kern="1200" dirty="0" smtClean="0">
                <a:solidFill>
                  <a:schemeClr val="tx1"/>
                </a:solidFill>
                <a:latin typeface="+mn-lt"/>
                <a:ea typeface="+mn-ea"/>
                <a:cs typeface="+mn-cs"/>
              </a:rPr>
              <a:t>                \</a:t>
            </a:r>
            <a:r>
              <a:rPr lang="it-IT" sz="1200" kern="1200" dirty="0" err="1" smtClean="0">
                <a:solidFill>
                  <a:schemeClr val="tx1"/>
                </a:solidFill>
                <a:latin typeface="+mn-lt"/>
                <a:ea typeface="+mn-ea"/>
                <a:cs typeface="+mn-cs"/>
              </a:rPr>
              <a:t>preccorr</a:t>
            </a:r>
            <a:r>
              <a:rPr lang="it-IT" sz="1200" kern="1200" dirty="0" smtClean="0">
                <a:solidFill>
                  <a:schemeClr val="tx1"/>
                </a:solidFill>
                <a:latin typeface="+mn-lt"/>
                <a:ea typeface="+mn-ea"/>
                <a:cs typeface="+mn-cs"/>
              </a:rPr>
              <a:t>-\</a:t>
            </a:r>
            <a:r>
              <a:rPr lang="it-IT" sz="1200" kern="1200" dirty="0" err="1" smtClean="0">
                <a:solidFill>
                  <a:schemeClr val="tx1"/>
                </a:solidFill>
                <a:latin typeface="+mn-lt"/>
                <a:ea typeface="+mn-ea"/>
                <a:cs typeface="+mn-cs"/>
              </a:rPr>
              <a:t>textsc</a:t>
            </a:r>
            <a:r>
              <a:rPr lang="it-IT" sz="1200" kern="1200" dirty="0" smtClean="0">
                <a:solidFill>
                  <a:schemeClr val="tx1"/>
                </a:solidFill>
                <a:latin typeface="+mn-lt"/>
                <a:ea typeface="+mn-ea"/>
                <a:cs typeface="+mn-cs"/>
              </a:rPr>
              <a:t>{lvl3}  &amp;   79    &amp;   2.25     &amp; 2452\\</a:t>
            </a:r>
          </a:p>
          <a:p>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bottomrule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p>
          <a:p>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end</a:t>
            </a:r>
            <a:r>
              <a:rPr lang="tr-TR" sz="1200" kern="1200" dirty="0" smtClean="0">
                <a:solidFill>
                  <a:schemeClr val="tx1"/>
                </a:solidFill>
                <a:latin typeface="+mn-lt"/>
                <a:ea typeface="+mn-ea"/>
                <a:cs typeface="+mn-cs"/>
              </a:rPr>
              <a:t>{tabular}</a:t>
            </a:r>
            <a:endParaRPr lang="en-US" dirty="0"/>
          </a:p>
        </p:txBody>
      </p:sp>
      <p:sp>
        <p:nvSpPr>
          <p:cNvPr id="4" name="Slide Number Placeholder 3"/>
          <p:cNvSpPr>
            <a:spLocks noGrp="1"/>
          </p:cNvSpPr>
          <p:nvPr>
            <p:ph type="sldNum" sz="quarter" idx="10"/>
          </p:nvPr>
        </p:nvSpPr>
        <p:spPr/>
        <p:txBody>
          <a:bodyPr/>
          <a:lstStyle/>
          <a:p>
            <a:fld id="{6BE87E5E-175F-2745-A28C-DB1127FE57AD}" type="slidenum">
              <a:rPr lang="en-US" smtClean="0"/>
              <a:t>32</a:t>
            </a:fld>
            <a:endParaRPr lang="en-US"/>
          </a:p>
        </p:txBody>
      </p:sp>
    </p:spTree>
    <p:extLst>
      <p:ext uri="{BB962C8B-B14F-4D97-AF65-F5344CB8AC3E}">
        <p14:creationId xmlns:p14="http://schemas.microsoft.com/office/powerpoint/2010/main" val="735321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095375"/>
          </a:xfrm>
        </p:spPr>
        <p:txBody>
          <a:bodyPr>
            <a:normAutofit/>
          </a:bodyPr>
          <a:lstStyle>
            <a:lvl1pPr algn="l">
              <a:defRPr sz="4200">
                <a:solidFill>
                  <a:srgbClr val="374146"/>
                </a:solidFill>
              </a:defRPr>
            </a:lvl1pPr>
          </a:lstStyle>
          <a:p>
            <a:r>
              <a:rPr lang="en-US" smtClean="0"/>
              <a:t>Click to edit Master title style</a:t>
            </a:r>
            <a:endParaRPr lang="en-US"/>
          </a:p>
        </p:txBody>
      </p:sp>
      <p:sp>
        <p:nvSpPr>
          <p:cNvPr id="3" name="Subtitle 2"/>
          <p:cNvSpPr>
            <a:spLocks noGrp="1"/>
          </p:cNvSpPr>
          <p:nvPr>
            <p:ph type="subTitle" idx="1"/>
          </p:nvPr>
        </p:nvSpPr>
        <p:spPr>
          <a:xfrm>
            <a:off x="685800" y="3403600"/>
            <a:ext cx="7772400" cy="6858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7" name="Rectangle 6"/>
          <p:cNvSpPr/>
          <p:nvPr userDrawn="1"/>
        </p:nvSpPr>
        <p:spPr>
          <a:xfrm>
            <a:off x="8813800" y="0"/>
            <a:ext cx="330200" cy="6858000"/>
          </a:xfrm>
          <a:prstGeom prst="rect">
            <a:avLst/>
          </a:prstGeom>
          <a:solidFill>
            <a:srgbClr val="3741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a:off x="8813800" y="0"/>
            <a:ext cx="0" cy="6858000"/>
          </a:xfrm>
          <a:prstGeom prst="line">
            <a:avLst/>
          </a:prstGeom>
          <a:ln w="38100" cmpd="sng">
            <a:solidFill>
              <a:srgbClr val="558ED5"/>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4313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D6FA05-1A46-C141-9BE9-01FA89D42A7A}" type="slidenum">
              <a:rPr lang="en-US" smtClean="0"/>
              <a:t>‹#›</a:t>
            </a:fld>
            <a:endParaRPr lang="en-US"/>
          </a:p>
        </p:txBody>
      </p:sp>
    </p:spTree>
    <p:extLst>
      <p:ext uri="{BB962C8B-B14F-4D97-AF65-F5344CB8AC3E}">
        <p14:creationId xmlns:p14="http://schemas.microsoft.com/office/powerpoint/2010/main" val="3202033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D6FA05-1A46-C141-9BE9-01FA89D42A7A}" type="slidenum">
              <a:rPr lang="en-US" smtClean="0"/>
              <a:t>‹#›</a:t>
            </a:fld>
            <a:endParaRPr lang="en-US"/>
          </a:p>
        </p:txBody>
      </p:sp>
    </p:spTree>
    <p:extLst>
      <p:ext uri="{BB962C8B-B14F-4D97-AF65-F5344CB8AC3E}">
        <p14:creationId xmlns:p14="http://schemas.microsoft.com/office/powerpoint/2010/main" val="1620810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D6FA05-1A46-C141-9BE9-01FA89D42A7A}" type="slidenum">
              <a:rPr lang="en-US" smtClean="0"/>
              <a:t>‹#›</a:t>
            </a:fld>
            <a:endParaRPr lang="en-US" dirty="0"/>
          </a:p>
        </p:txBody>
      </p:sp>
    </p:spTree>
    <p:extLst>
      <p:ext uri="{BB962C8B-B14F-4D97-AF65-F5344CB8AC3E}">
        <p14:creationId xmlns:p14="http://schemas.microsoft.com/office/powerpoint/2010/main" val="2682098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D6FA05-1A46-C141-9BE9-01FA89D42A7A}" type="slidenum">
              <a:rPr lang="en-US" smtClean="0"/>
              <a:t>‹#›</a:t>
            </a:fld>
            <a:endParaRPr lang="en-US"/>
          </a:p>
        </p:txBody>
      </p:sp>
    </p:spTree>
    <p:extLst>
      <p:ext uri="{BB962C8B-B14F-4D97-AF65-F5344CB8AC3E}">
        <p14:creationId xmlns:p14="http://schemas.microsoft.com/office/powerpoint/2010/main" val="241424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D6FA05-1A46-C141-9BE9-01FA89D42A7A}" type="slidenum">
              <a:rPr lang="en-US" smtClean="0"/>
              <a:t>‹#›</a:t>
            </a:fld>
            <a:endParaRPr lang="en-US" dirty="0"/>
          </a:p>
        </p:txBody>
      </p:sp>
    </p:spTree>
    <p:extLst>
      <p:ext uri="{BB962C8B-B14F-4D97-AF65-F5344CB8AC3E}">
        <p14:creationId xmlns:p14="http://schemas.microsoft.com/office/powerpoint/2010/main" val="1923220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D6FA05-1A46-C141-9BE9-01FA89D42A7A}" type="slidenum">
              <a:rPr lang="en-US" smtClean="0"/>
              <a:t>‹#›</a:t>
            </a:fld>
            <a:endParaRPr lang="en-US"/>
          </a:p>
        </p:txBody>
      </p:sp>
    </p:spTree>
    <p:extLst>
      <p:ext uri="{BB962C8B-B14F-4D97-AF65-F5344CB8AC3E}">
        <p14:creationId xmlns:p14="http://schemas.microsoft.com/office/powerpoint/2010/main" val="173053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D6FA05-1A46-C141-9BE9-01FA89D42A7A}" type="slidenum">
              <a:rPr lang="en-US" smtClean="0"/>
              <a:t>‹#›</a:t>
            </a:fld>
            <a:endParaRPr lang="en-US" dirty="0"/>
          </a:p>
        </p:txBody>
      </p:sp>
    </p:spTree>
    <p:extLst>
      <p:ext uri="{BB962C8B-B14F-4D97-AF65-F5344CB8AC3E}">
        <p14:creationId xmlns:p14="http://schemas.microsoft.com/office/powerpoint/2010/main" val="1832422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D6FA05-1A46-C141-9BE9-01FA89D42A7A}" type="slidenum">
              <a:rPr lang="en-US" smtClean="0"/>
              <a:t>‹#›</a:t>
            </a:fld>
            <a:endParaRPr lang="en-US"/>
          </a:p>
        </p:txBody>
      </p:sp>
    </p:spTree>
    <p:extLst>
      <p:ext uri="{BB962C8B-B14F-4D97-AF65-F5344CB8AC3E}">
        <p14:creationId xmlns:p14="http://schemas.microsoft.com/office/powerpoint/2010/main" val="1967360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D6FA05-1A46-C141-9BE9-01FA89D42A7A}" type="slidenum">
              <a:rPr lang="en-US" smtClean="0"/>
              <a:t>‹#›</a:t>
            </a:fld>
            <a:endParaRPr lang="en-US"/>
          </a:p>
        </p:txBody>
      </p:sp>
    </p:spTree>
    <p:extLst>
      <p:ext uri="{BB962C8B-B14F-4D97-AF65-F5344CB8AC3E}">
        <p14:creationId xmlns:p14="http://schemas.microsoft.com/office/powerpoint/2010/main" val="3468835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D6FA05-1A46-C141-9BE9-01FA89D42A7A}" type="slidenum">
              <a:rPr lang="en-US" smtClean="0"/>
              <a:t>‹#›</a:t>
            </a:fld>
            <a:endParaRPr lang="en-US"/>
          </a:p>
        </p:txBody>
      </p:sp>
    </p:spTree>
    <p:extLst>
      <p:ext uri="{BB962C8B-B14F-4D97-AF65-F5344CB8AC3E}">
        <p14:creationId xmlns:p14="http://schemas.microsoft.com/office/powerpoint/2010/main" val="391539789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D6FA05-1A46-C141-9BE9-01FA89D42A7A}" type="slidenum">
              <a:rPr lang="en-US" smtClean="0"/>
              <a:t>‹#›</a:t>
            </a:fld>
            <a:endParaRPr lang="en-US" dirty="0"/>
          </a:p>
        </p:txBody>
      </p:sp>
    </p:spTree>
    <p:extLst>
      <p:ext uri="{BB962C8B-B14F-4D97-AF65-F5344CB8AC3E}">
        <p14:creationId xmlns:p14="http://schemas.microsoft.com/office/powerpoint/2010/main" val="11328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xmlns:p14="http://schemas.microsoft.com/office/powerpoint/2010/main" id="1" dur="indefinite" restart="never" nodeType="tmRoot"/>
      </p:par>
    </p:tnLst>
  </p:timing>
  <p:hf hdr="0" ftr="0" dt="0"/>
  <p:txStyles>
    <p:titleStyle>
      <a:lvl1pPr algn="ctr" defTabSz="457200" rtl="0" eaLnBrk="1" latinLnBrk="0" hangingPunct="1">
        <a:spcBef>
          <a:spcPct val="0"/>
        </a:spcBef>
        <a:buNone/>
        <a:defRPr sz="4400" kern="1200">
          <a:solidFill>
            <a:srgbClr val="558ED5"/>
          </a:solidFill>
          <a:latin typeface="+mj-lt"/>
          <a:ea typeface="+mj-ea"/>
          <a:cs typeface="+mj-cs"/>
        </a:defRPr>
      </a:lvl1pPr>
    </p:titleStyle>
    <p:bodyStyle>
      <a:lvl1pPr marL="342900" indent="-342900" algn="l" defTabSz="457200" rtl="0" eaLnBrk="1" latinLnBrk="0" hangingPunct="1">
        <a:spcBef>
          <a:spcPct val="20000"/>
        </a:spcBef>
        <a:buFont typeface="Courier New"/>
        <a:buChar char="o"/>
        <a:defRPr sz="3200" kern="1200">
          <a:solidFill>
            <a:schemeClr val="tx1"/>
          </a:solidFill>
          <a:latin typeface="+mn-lt"/>
          <a:ea typeface="+mn-ea"/>
          <a:cs typeface="+mn-cs"/>
        </a:defRPr>
      </a:lvl1pPr>
      <a:lvl2pPr marL="742950" indent="-285750" algn="l" defTabSz="457200" rtl="0" eaLnBrk="1" latinLnBrk="0" hangingPunct="1">
        <a:spcBef>
          <a:spcPct val="20000"/>
        </a:spcBef>
        <a:buFont typeface="Wingdings" charset="2"/>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7.emf"/><Relationship Id="rId4" Type="http://schemas.openxmlformats.org/officeDocument/2006/relationships/image" Target="../media/image18.emf"/><Relationship Id="rId5" Type="http://schemas.openxmlformats.org/officeDocument/2006/relationships/image" Target="../media/image19.emf"/><Relationship Id="rId6" Type="http://schemas.openxmlformats.org/officeDocument/2006/relationships/image" Target="../media/image20.emf"/><Relationship Id="rId7" Type="http://schemas.openxmlformats.org/officeDocument/2006/relationships/image" Target="../media/image21.emf"/><Relationship Id="rId8" Type="http://schemas.openxmlformats.org/officeDocument/2006/relationships/image" Target="../media/image22.emf"/><Relationship Id="rId1" Type="http://schemas.openxmlformats.org/officeDocument/2006/relationships/tags" Target="../tags/tag7.xml"/><Relationship Id="rId2"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emf"/><Relationship Id="rId4" Type="http://schemas.openxmlformats.org/officeDocument/2006/relationships/image" Target="../media/image24.emf"/><Relationship Id="rId5" Type="http://schemas.openxmlformats.org/officeDocument/2006/relationships/image" Target="../media/image25.emf"/><Relationship Id="rId6" Type="http://schemas.openxmlformats.org/officeDocument/2006/relationships/image" Target="../media/image26.emf"/><Relationship Id="rId7" Type="http://schemas.openxmlformats.org/officeDocument/2006/relationships/image" Target="../media/image27.emf"/><Relationship Id="rId1" Type="http://schemas.openxmlformats.org/officeDocument/2006/relationships/tags" Target="../tags/tag8.xml"/><Relationship Id="rId2"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28.emf"/></Relationships>
</file>

<file path=ppt/slides/_rels/slide13.xml.rels><?xml version="1.0" encoding="UTF-8" standalone="yes"?>
<Relationships xmlns="http://schemas.openxmlformats.org/package/2006/relationships"><Relationship Id="rId3" Type="http://schemas.openxmlformats.org/officeDocument/2006/relationships/image" Target="../media/image29.emf"/><Relationship Id="rId4" Type="http://schemas.openxmlformats.org/officeDocument/2006/relationships/image" Target="../media/image30.emf"/><Relationship Id="rId5" Type="http://schemas.openxmlformats.org/officeDocument/2006/relationships/image" Target="../media/image31.emf"/><Relationship Id="rId1" Type="http://schemas.openxmlformats.org/officeDocument/2006/relationships/tags" Target="../tags/tag9.xml"/><Relationship Id="rId2"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tags" Target="../tags/tag10.xml"/><Relationship Id="rId2" Type="http://schemas.openxmlformats.org/officeDocument/2006/relationships/slideLayout" Target="../slideLayouts/slideLayout2.xml"/><Relationship Id="rId3" Type="http://schemas.openxmlformats.org/officeDocument/2006/relationships/image" Target="../media/image32.emf"/></Relationships>
</file>

<file path=ppt/slides/_rels/slide15.xml.rels><?xml version="1.0" encoding="UTF-8" standalone="yes"?>
<Relationships xmlns="http://schemas.openxmlformats.org/package/2006/relationships"><Relationship Id="rId1" Type="http://schemas.openxmlformats.org/officeDocument/2006/relationships/tags" Target="../tags/tag11.xml"/><Relationship Id="rId2"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tags" Target="../tags/tag12.xml"/><Relationship Id="rId2" Type="http://schemas.openxmlformats.org/officeDocument/2006/relationships/slideLayout" Target="../slideLayouts/slideLayout6.xml"/><Relationship Id="rId3" Type="http://schemas.openxmlformats.org/officeDocument/2006/relationships/image" Target="../media/image33.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4.emf"/></Relationships>
</file>

<file path=ppt/slides/_rels/slide19.xml.rels><?xml version="1.0" encoding="UTF-8" standalone="yes"?>
<Relationships xmlns="http://schemas.openxmlformats.org/package/2006/relationships"><Relationship Id="rId3" Type="http://schemas.openxmlformats.org/officeDocument/2006/relationships/image" Target="../media/image35.emf"/><Relationship Id="rId4" Type="http://schemas.openxmlformats.org/officeDocument/2006/relationships/image" Target="../media/image36.emf"/><Relationship Id="rId5" Type="http://schemas.openxmlformats.org/officeDocument/2006/relationships/image" Target="../media/image37.emf"/><Relationship Id="rId1" Type="http://schemas.openxmlformats.org/officeDocument/2006/relationships/tags" Target="../tags/tag13.xml"/><Relationship Id="rId2"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1" Type="http://schemas.openxmlformats.org/officeDocument/2006/relationships/tags" Target="../tags/tag1.xml"/><Relationship Id="rId2"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8.emf"/><Relationship Id="rId4" Type="http://schemas.openxmlformats.org/officeDocument/2006/relationships/image" Target="../media/image39.emf"/><Relationship Id="rId5" Type="http://schemas.openxmlformats.org/officeDocument/2006/relationships/image" Target="../media/image40.emf"/><Relationship Id="rId1" Type="http://schemas.openxmlformats.org/officeDocument/2006/relationships/tags" Target="../tags/tag14.xml"/><Relationship Id="rId2"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1.emf"/><Relationship Id="rId4" Type="http://schemas.openxmlformats.org/officeDocument/2006/relationships/image" Target="../media/image42.emf"/><Relationship Id="rId1" Type="http://schemas.openxmlformats.org/officeDocument/2006/relationships/slideLayout" Target="../slideLayouts/slideLayout6.xml"/><Relationship Id="rId2" Type="http://schemas.openxmlformats.org/officeDocument/2006/relationships/image" Target="../media/image9.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3.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4.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5.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6.emf"/></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Layout" Target="../slideLayouts/slideLayout6.xml"/><Relationship Id="rId3"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emf"/><Relationship Id="rId3" Type="http://schemas.openxmlformats.org/officeDocument/2006/relationships/image" Target="../media/image31.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47.emf"/></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emf"/><Relationship Id="rId7" Type="http://schemas.openxmlformats.org/officeDocument/2006/relationships/image" Target="../media/image13.emf"/><Relationship Id="rId8" Type="http://schemas.openxmlformats.org/officeDocument/2006/relationships/image" Target="../media/image14.emf"/><Relationship Id="rId9" Type="http://schemas.openxmlformats.org/officeDocument/2006/relationships/image" Target="../media/image15.emf"/><Relationship Id="rId10" Type="http://schemas.openxmlformats.org/officeDocument/2006/relationships/image" Target="../media/image16.png"/><Relationship Id="rId1" Type="http://schemas.openxmlformats.org/officeDocument/2006/relationships/tags" Target="../tags/tag3.xml"/><Relationship Id="rId2"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tags" Target="../tags/tag4.xml"/><Relationship Id="rId2"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tags" Target="../tags/tag5.xml"/><Relationship Id="rId2"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4" Type="http://schemas.openxmlformats.org/officeDocument/2006/relationships/image" Target="../media/image15.emf"/><Relationship Id="rId1" Type="http://schemas.openxmlformats.org/officeDocument/2006/relationships/tags" Target="../tags/tag6.xml"/><Relationship Id="rId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Fusing Data with Correlations</a:t>
            </a:r>
            <a:endParaRPr lang="en-US" dirty="0"/>
          </a:p>
        </p:txBody>
      </p:sp>
      <p:sp>
        <p:nvSpPr>
          <p:cNvPr id="3" name="Subtitle 2"/>
          <p:cNvSpPr>
            <a:spLocks noGrp="1"/>
          </p:cNvSpPr>
          <p:nvPr>
            <p:ph type="subTitle" idx="1"/>
          </p:nvPr>
        </p:nvSpPr>
        <p:spPr>
          <a:xfrm>
            <a:off x="685800" y="3403600"/>
            <a:ext cx="7772400" cy="1225294"/>
          </a:xfrm>
        </p:spPr>
        <p:txBody>
          <a:bodyPr>
            <a:noAutofit/>
          </a:bodyPr>
          <a:lstStyle/>
          <a:p>
            <a:pPr>
              <a:lnSpc>
                <a:spcPct val="150000"/>
              </a:lnSpc>
            </a:pPr>
            <a:r>
              <a:rPr lang="en-US" sz="2000" dirty="0" err="1" smtClean="0"/>
              <a:t>Ravali</a:t>
            </a:r>
            <a:r>
              <a:rPr lang="en-US" sz="2000" dirty="0" smtClean="0"/>
              <a:t> </a:t>
            </a:r>
            <a:r>
              <a:rPr lang="en-US" sz="2000" dirty="0" err="1"/>
              <a:t>Pochampally</a:t>
            </a:r>
            <a:r>
              <a:rPr lang="en-US" sz="2000" dirty="0" smtClean="0"/>
              <a:t>, </a:t>
            </a:r>
            <a:r>
              <a:rPr lang="en-US" sz="2000" dirty="0" err="1" smtClean="0"/>
              <a:t>Anish</a:t>
            </a:r>
            <a:r>
              <a:rPr lang="en-US" sz="2000" dirty="0" smtClean="0"/>
              <a:t> </a:t>
            </a:r>
            <a:r>
              <a:rPr lang="en-US" sz="2000" dirty="0"/>
              <a:t>Das </a:t>
            </a:r>
            <a:r>
              <a:rPr lang="en-US" sz="2000" dirty="0" err="1"/>
              <a:t>Sarma</a:t>
            </a:r>
            <a:r>
              <a:rPr lang="en-US" sz="2000" dirty="0"/>
              <a:t>, </a:t>
            </a:r>
            <a:r>
              <a:rPr lang="en-US" sz="2000" dirty="0" smtClean="0"/>
              <a:t>Luna </a:t>
            </a:r>
            <a:r>
              <a:rPr lang="en-US" sz="2000" dirty="0"/>
              <a:t>Dong, </a:t>
            </a:r>
            <a:endParaRPr lang="en-US" sz="2000" dirty="0" smtClean="0"/>
          </a:p>
          <a:p>
            <a:pPr>
              <a:lnSpc>
                <a:spcPct val="150000"/>
              </a:lnSpc>
            </a:pPr>
            <a:r>
              <a:rPr lang="en-US" sz="2000" dirty="0" smtClean="0"/>
              <a:t>Alexandra Meliou, </a:t>
            </a:r>
            <a:r>
              <a:rPr lang="en-US" sz="2000" dirty="0" err="1" smtClean="0"/>
              <a:t>Divesh</a:t>
            </a:r>
            <a:r>
              <a:rPr lang="en-US" sz="2000" dirty="0" smtClean="0"/>
              <a:t> </a:t>
            </a:r>
            <a:r>
              <a:rPr lang="en-US" sz="2000" dirty="0" err="1"/>
              <a:t>Srivastava</a:t>
            </a:r>
            <a:endParaRPr lang="en-US" sz="2000" dirty="0"/>
          </a:p>
          <a:p>
            <a:pPr>
              <a:lnSpc>
                <a:spcPct val="150000"/>
              </a:lnSpc>
            </a:pPr>
            <a:endParaRPr lang="en-US" sz="2000" dirty="0"/>
          </a:p>
        </p:txBody>
      </p:sp>
      <p:grpSp>
        <p:nvGrpSpPr>
          <p:cNvPr id="9" name="Group 8"/>
          <p:cNvGrpSpPr/>
          <p:nvPr/>
        </p:nvGrpSpPr>
        <p:grpSpPr>
          <a:xfrm>
            <a:off x="6431705" y="5361095"/>
            <a:ext cx="2390815" cy="559375"/>
            <a:chOff x="6172242" y="5058263"/>
            <a:chExt cx="2390815" cy="559375"/>
          </a:xfrm>
        </p:grpSpPr>
        <p:pic>
          <p:nvPicPr>
            <p:cNvPr id="5" name="Picture 4"/>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9960" r="89841"/>
                      </a14:imgEffect>
                    </a14:imgLayer>
                  </a14:imgProps>
                </a:ext>
                <a:ext uri="{28A0092B-C50C-407E-A947-70E740481C1C}">
                  <a14:useLocalDpi xmlns:a14="http://schemas.microsoft.com/office/drawing/2010/main"/>
                </a:ext>
              </a:extLst>
            </a:blip>
            <a:srcRect/>
            <a:stretch/>
          </p:blipFill>
          <p:spPr>
            <a:xfrm>
              <a:off x="6172242" y="5058263"/>
              <a:ext cx="754478" cy="559375"/>
            </a:xfrm>
            <a:prstGeom prst="rect">
              <a:avLst/>
            </a:prstGeom>
          </p:spPr>
        </p:pic>
        <p:sp>
          <p:nvSpPr>
            <p:cNvPr id="6" name="TextBox 5"/>
            <p:cNvSpPr txBox="1"/>
            <p:nvPr/>
          </p:nvSpPr>
          <p:spPr>
            <a:xfrm>
              <a:off x="6745770" y="5153284"/>
              <a:ext cx="1817287" cy="369332"/>
            </a:xfrm>
            <a:prstGeom prst="rect">
              <a:avLst/>
            </a:prstGeom>
            <a:noFill/>
          </p:spPr>
          <p:txBody>
            <a:bodyPr wrap="none" rtlCol="0">
              <a:spAutoFit/>
            </a:bodyPr>
            <a:lstStyle/>
            <a:p>
              <a:r>
                <a:rPr lang="en-US" dirty="0" smtClean="0">
                  <a:solidFill>
                    <a:schemeClr val="tx2">
                      <a:lumMod val="60000"/>
                      <a:lumOff val="40000"/>
                    </a:schemeClr>
                  </a:solidFill>
                </a:rPr>
                <a:t>AT&amp;T Research</a:t>
              </a:r>
              <a:endParaRPr lang="en-US" dirty="0">
                <a:solidFill>
                  <a:schemeClr val="tx2">
                    <a:lumMod val="60000"/>
                    <a:lumOff val="40000"/>
                  </a:schemeClr>
                </a:solidFill>
              </a:endParaRPr>
            </a:p>
          </p:txBody>
        </p:sp>
      </p:grpSp>
      <p:pic>
        <p:nvPicPr>
          <p:cNvPr id="7" name="Picture 6"/>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934836" y="5380590"/>
            <a:ext cx="1146913" cy="520384"/>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599299" y="5408605"/>
            <a:ext cx="1314856" cy="464354"/>
          </a:xfrm>
          <a:prstGeom prst="rect">
            <a:avLst/>
          </a:prstGeom>
        </p:spPr>
      </p:pic>
      <p:pic>
        <p:nvPicPr>
          <p:cNvPr id="10" name="Picture 9" descr="revised-logo.png"/>
          <p:cNvPicPr>
            <a:picLocks noChangeAspect="1"/>
          </p:cNvPicPr>
          <p:nvPr/>
        </p:nvPicPr>
        <p:blipFill rotWithShape="1">
          <a:blip r:embed="rId6" cstate="print">
            <a:extLst>
              <a:ext uri="{28A0092B-C50C-407E-A947-70E740481C1C}">
                <a14:useLocalDpi xmlns:a14="http://schemas.microsoft.com/office/drawing/2010/main"/>
              </a:ext>
            </a:extLst>
          </a:blip>
          <a:srcRect t="13734" b="20245"/>
          <a:stretch/>
        </p:blipFill>
        <p:spPr>
          <a:xfrm>
            <a:off x="395995" y="5380262"/>
            <a:ext cx="2021291" cy="521041"/>
          </a:xfrm>
          <a:prstGeom prst="rect">
            <a:avLst/>
          </a:prstGeom>
        </p:spPr>
      </p:pic>
    </p:spTree>
    <p:extLst>
      <p:ext uri="{BB962C8B-B14F-4D97-AF65-F5344CB8AC3E}">
        <p14:creationId xmlns:p14="http://schemas.microsoft.com/office/powerpoint/2010/main" val="3940376605"/>
      </p:ext>
    </p:extLst>
  </p:cSld>
  <p:clrMapOvr>
    <a:masterClrMapping/>
  </p:clrMapOvr>
  <mc:AlternateContent xmlns:mc="http://schemas.openxmlformats.org/markup-compatibility/2006">
    <mc:Choice xmlns:p14="http://schemas.microsoft.com/office/powerpoint/2010/main" Requires="p14">
      <p:transition spd="slow" p14:dur="2000" advTm="18669"/>
    </mc:Choice>
    <mc:Fallback>
      <p:transition xmlns:p14="http://schemas.microsoft.com/office/powerpoint/2010/main" spd="slow" advTm="18669"/>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Accounting for quality</a:t>
            </a:r>
            <a:endParaRPr lang="en-US" dirty="0"/>
          </a:p>
        </p:txBody>
      </p:sp>
      <p:sp>
        <p:nvSpPr>
          <p:cNvPr id="3" name="Content Placeholder 2"/>
          <p:cNvSpPr>
            <a:spLocks noGrp="1"/>
          </p:cNvSpPr>
          <p:nvPr>
            <p:ph idx="1"/>
          </p:nvPr>
        </p:nvSpPr>
        <p:spPr/>
        <p:txBody>
          <a:bodyPr/>
          <a:lstStyle/>
          <a:p>
            <a:r>
              <a:rPr lang="en-US" dirty="0" smtClean="0"/>
              <a:t>Compute score      for each triple:</a:t>
            </a:r>
          </a:p>
          <a:p>
            <a:pPr lvl="1"/>
            <a:r>
              <a:rPr lang="en-US" dirty="0" smtClean="0"/>
              <a:t>If      extracts it, multiply by</a:t>
            </a:r>
          </a:p>
          <a:p>
            <a:pPr lvl="2"/>
            <a:r>
              <a:rPr lang="en-US" dirty="0" smtClean="0"/>
              <a:t>Good source      higher score</a:t>
            </a:r>
          </a:p>
          <a:p>
            <a:pPr lvl="2"/>
            <a:r>
              <a:rPr lang="en-US" dirty="0" smtClean="0"/>
              <a:t>Bad source      lower score</a:t>
            </a:r>
          </a:p>
          <a:p>
            <a:pPr lvl="2"/>
            <a:endParaRPr lang="en-US" dirty="0" smtClean="0"/>
          </a:p>
          <a:p>
            <a:pPr lvl="1"/>
            <a:r>
              <a:rPr lang="en-US" dirty="0" smtClean="0"/>
              <a:t>If      does not extract it, multiply by</a:t>
            </a:r>
          </a:p>
          <a:p>
            <a:pPr lvl="2"/>
            <a:r>
              <a:rPr lang="en-US" dirty="0"/>
              <a:t>Good source      </a:t>
            </a:r>
            <a:r>
              <a:rPr lang="en-US" dirty="0" smtClean="0"/>
              <a:t>lower score</a:t>
            </a:r>
            <a:endParaRPr lang="en-US" dirty="0"/>
          </a:p>
          <a:p>
            <a:pPr lvl="2"/>
            <a:r>
              <a:rPr lang="en-US" dirty="0"/>
              <a:t>Bad </a:t>
            </a:r>
            <a:r>
              <a:rPr lang="en-US" dirty="0" smtClean="0"/>
              <a:t>source      higher score</a:t>
            </a:r>
            <a:endParaRPr lang="en-US" dirty="0"/>
          </a:p>
        </p:txBody>
      </p:sp>
      <p:sp>
        <p:nvSpPr>
          <p:cNvPr id="4" name="Slide Number Placeholder 3"/>
          <p:cNvSpPr>
            <a:spLocks noGrp="1"/>
          </p:cNvSpPr>
          <p:nvPr>
            <p:ph type="sldNum" sz="quarter" idx="12"/>
          </p:nvPr>
        </p:nvSpPr>
        <p:spPr/>
        <p:txBody>
          <a:bodyPr/>
          <a:lstStyle/>
          <a:p>
            <a:fld id="{5DD6FA05-1A46-C141-9BE9-01FA89D42A7A}" type="slidenum">
              <a:rPr lang="en-US" smtClean="0"/>
              <a:t>9</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490466889"/>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bg1"/>
                          </a:solidFill>
                        </a:rPr>
                        <a:t>source</a:t>
                      </a:r>
                      <a:r>
                        <a:rPr lang="en-US" sz="1400" baseline="0" dirty="0" smtClean="0">
                          <a:solidFill>
                            <a:schemeClr val="bg1"/>
                          </a:solidFill>
                        </a:rPr>
                        <a:t> quality</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evaluation</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6983" y="1821161"/>
            <a:ext cx="254000" cy="317500"/>
          </a:xfrm>
          <a:prstGeom prst="rect">
            <a:avLst/>
          </a:prstGeom>
        </p:spPr>
      </p:pic>
      <p:pic>
        <p:nvPicPr>
          <p:cNvPr id="7" name="Picture 6"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66690" y="2138661"/>
            <a:ext cx="294640" cy="741680"/>
          </a:xfrm>
          <a:prstGeom prst="rect">
            <a:avLst/>
          </a:prstGeom>
        </p:spPr>
      </p:pic>
      <p:pic>
        <p:nvPicPr>
          <p:cNvPr id="8" name="Picture 7"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7814" y="3872449"/>
            <a:ext cx="924560" cy="822960"/>
          </a:xfrm>
          <a:prstGeom prst="rect">
            <a:avLst/>
          </a:prstGeom>
        </p:spPr>
      </p:pic>
      <p:pic>
        <p:nvPicPr>
          <p:cNvPr id="10" name="Picture 9"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49885" y="2284813"/>
            <a:ext cx="304800" cy="325120"/>
          </a:xfrm>
          <a:prstGeom prst="rect">
            <a:avLst/>
          </a:prstGeom>
        </p:spPr>
      </p:pic>
      <p:pic>
        <p:nvPicPr>
          <p:cNvPr id="11" name="Picture 10"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49885" y="4100867"/>
            <a:ext cx="304800" cy="325120"/>
          </a:xfrm>
          <a:prstGeom prst="rect">
            <a:avLst/>
          </a:prstGeom>
        </p:spPr>
      </p:pic>
      <p:pic>
        <p:nvPicPr>
          <p:cNvPr id="16" name="Picture 15" descr="latex-image-1.pdf"/>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497274" y="5563806"/>
            <a:ext cx="4149453" cy="942038"/>
          </a:xfrm>
          <a:prstGeom prst="rect">
            <a:avLst/>
          </a:prstGeom>
        </p:spPr>
      </p:pic>
      <p:pic>
        <p:nvPicPr>
          <p:cNvPr id="17" name="Picture 16"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14387" y="2795076"/>
            <a:ext cx="419100" cy="254000"/>
          </a:xfrm>
          <a:prstGeom prst="rect">
            <a:avLst/>
          </a:prstGeom>
        </p:spPr>
      </p:pic>
      <p:pic>
        <p:nvPicPr>
          <p:cNvPr id="18" name="Picture 17"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05531" y="3245676"/>
            <a:ext cx="419100" cy="254000"/>
          </a:xfrm>
          <a:prstGeom prst="rect">
            <a:avLst/>
          </a:prstGeom>
        </p:spPr>
      </p:pic>
      <p:pic>
        <p:nvPicPr>
          <p:cNvPr id="19" name="Picture 18"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14387" y="4599056"/>
            <a:ext cx="419100" cy="254000"/>
          </a:xfrm>
          <a:prstGeom prst="rect">
            <a:avLst/>
          </a:prstGeom>
        </p:spPr>
      </p:pic>
      <p:pic>
        <p:nvPicPr>
          <p:cNvPr id="20" name="Picture 19"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05531" y="5061731"/>
            <a:ext cx="419100" cy="254000"/>
          </a:xfrm>
          <a:prstGeom prst="rect">
            <a:avLst/>
          </a:prstGeom>
        </p:spPr>
      </p:pic>
    </p:spTree>
    <p:custDataLst>
      <p:tags r:id="rId1"/>
    </p:custDataLst>
    <p:extLst>
      <p:ext uri="{BB962C8B-B14F-4D97-AF65-F5344CB8AC3E}">
        <p14:creationId xmlns:p14="http://schemas.microsoft.com/office/powerpoint/2010/main" val="1382089393"/>
      </p:ext>
    </p:extLst>
  </p:cSld>
  <p:clrMapOvr>
    <a:masterClrMapping/>
  </p:clrMapOvr>
  <mc:AlternateContent xmlns:mc="http://schemas.openxmlformats.org/markup-compatibility/2006">
    <mc:Choice xmlns:p14="http://schemas.microsoft.com/office/powerpoint/2010/main" Requires="p14">
      <p:transition spd="slow" p14:dur="2000" advTm="71567"/>
    </mc:Choice>
    <mc:Fallback>
      <p:transition xmlns:p14="http://schemas.microsoft.com/office/powerpoint/2010/main" spd="slow" advTm="71567"/>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Correlation scenarios</a:t>
            </a:r>
            <a:endParaRPr lang="en-US" dirty="0"/>
          </a:p>
        </p:txBody>
      </p:sp>
      <p:sp>
        <p:nvSpPr>
          <p:cNvPr id="3" name="Content Placeholder 2"/>
          <p:cNvSpPr>
            <a:spLocks noGrp="1"/>
          </p:cNvSpPr>
          <p:nvPr>
            <p:ph idx="1"/>
          </p:nvPr>
        </p:nvSpPr>
        <p:spPr>
          <a:xfrm>
            <a:off x="457200" y="2074082"/>
            <a:ext cx="8229600" cy="3751263"/>
          </a:xfrm>
        </p:spPr>
        <p:txBody>
          <a:bodyPr>
            <a:normAutofit fontScale="92500" lnSpcReduction="20000"/>
          </a:bodyPr>
          <a:lstStyle/>
          <a:p>
            <a:r>
              <a:rPr lang="en-US" dirty="0" smtClean="0"/>
              <a:t>Copying:</a:t>
            </a:r>
          </a:p>
          <a:p>
            <a:endParaRPr lang="en-US" dirty="0" smtClean="0"/>
          </a:p>
          <a:p>
            <a:r>
              <a:rPr lang="en-US" dirty="0" smtClean="0"/>
              <a:t>Overlapping</a:t>
            </a:r>
          </a:p>
          <a:p>
            <a:pPr lvl="1"/>
            <a:r>
              <a:rPr lang="en-US" dirty="0" smtClean="0"/>
              <a:t>On true triples:</a:t>
            </a:r>
          </a:p>
          <a:p>
            <a:pPr lvl="1"/>
            <a:endParaRPr lang="en-US" dirty="0" smtClean="0"/>
          </a:p>
          <a:p>
            <a:pPr lvl="1"/>
            <a:r>
              <a:rPr lang="en-US" dirty="0" smtClean="0"/>
              <a:t>On false triples:</a:t>
            </a:r>
          </a:p>
          <a:p>
            <a:endParaRPr lang="en-US" dirty="0" smtClean="0"/>
          </a:p>
          <a:p>
            <a:r>
              <a:rPr lang="en-US" dirty="0" smtClean="0"/>
              <a:t>Complementary sources:</a:t>
            </a:r>
            <a:endParaRPr lang="en-US" dirty="0"/>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01952" y="1961194"/>
            <a:ext cx="3086100" cy="635000"/>
          </a:xfrm>
          <a:prstGeom prst="rect">
            <a:avLst/>
          </a:prstGeom>
        </p:spPr>
      </p:pic>
      <p:pic>
        <p:nvPicPr>
          <p:cNvPr id="7" name="Picture 6"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855156" y="3368072"/>
            <a:ext cx="2209800" cy="508000"/>
          </a:xfrm>
          <a:prstGeom prst="rect">
            <a:avLst/>
          </a:prstGeom>
        </p:spPr>
      </p:pic>
      <p:pic>
        <p:nvPicPr>
          <p:cNvPr id="8" name="Picture 7" descr="latex-image-1.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855156" y="4126544"/>
            <a:ext cx="2209800" cy="571500"/>
          </a:xfrm>
          <a:prstGeom prst="rect">
            <a:avLst/>
          </a:prstGeom>
        </p:spPr>
      </p:pic>
      <p:pic>
        <p:nvPicPr>
          <p:cNvPr id="9" name="Picture 8" descr="latex-image-1.pdf"/>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782736" y="5002845"/>
            <a:ext cx="1727200" cy="596900"/>
          </a:xfrm>
          <a:prstGeom prst="rect">
            <a:avLst/>
          </a:prstGeom>
        </p:spPr>
      </p:pic>
      <p:sp>
        <p:nvSpPr>
          <p:cNvPr id="15" name="Slide Number Placeholder 14"/>
          <p:cNvSpPr>
            <a:spLocks noGrp="1"/>
          </p:cNvSpPr>
          <p:nvPr>
            <p:ph type="sldNum" sz="quarter" idx="12"/>
          </p:nvPr>
        </p:nvSpPr>
        <p:spPr/>
        <p:txBody>
          <a:bodyPr/>
          <a:lstStyle/>
          <a:p>
            <a:fld id="{5DD6FA05-1A46-C141-9BE9-01FA89D42A7A}" type="slidenum">
              <a:rPr lang="en-US" smtClean="0"/>
              <a:t>10</a:t>
            </a:fld>
            <a:endParaRPr lang="en-US"/>
          </a:p>
        </p:txBody>
      </p:sp>
      <p:grpSp>
        <p:nvGrpSpPr>
          <p:cNvPr id="17" name="Group 16"/>
          <p:cNvGrpSpPr/>
          <p:nvPr/>
        </p:nvGrpSpPr>
        <p:grpSpPr>
          <a:xfrm>
            <a:off x="254189" y="1400650"/>
            <a:ext cx="8635622" cy="461665"/>
            <a:chOff x="199424" y="1509890"/>
            <a:chExt cx="8635622" cy="461665"/>
          </a:xfrm>
        </p:grpSpPr>
        <p:sp>
          <p:nvSpPr>
            <p:cNvPr id="5" name="TextBox 4"/>
            <p:cNvSpPr txBox="1"/>
            <p:nvPr/>
          </p:nvSpPr>
          <p:spPr>
            <a:xfrm>
              <a:off x="199424" y="1509890"/>
              <a:ext cx="8635622" cy="461665"/>
            </a:xfrm>
            <a:prstGeom prst="rect">
              <a:avLst/>
            </a:prstGeom>
            <a:solidFill>
              <a:srgbClr val="F2F2F2"/>
            </a:solidFill>
            <a:ln>
              <a:solidFill>
                <a:srgbClr val="558ED5"/>
              </a:solidFill>
            </a:ln>
          </p:spPr>
          <p:txBody>
            <a:bodyPr wrap="square" rtlCol="0">
              <a:spAutoFit/>
            </a:bodyPr>
            <a:lstStyle/>
            <a:p>
              <a:pPr algn="ctr"/>
              <a:r>
                <a:rPr lang="en-US" sz="2400" dirty="0" smtClean="0"/>
                <a:t>Triple provided by     </a:t>
              </a:r>
              <a:r>
                <a:rPr lang="en-US" sz="2400" dirty="0" smtClean="0">
                  <a:solidFill>
                    <a:srgbClr val="008000"/>
                  </a:solidFill>
                </a:rPr>
                <a:t>good</a:t>
              </a:r>
              <a:r>
                <a:rPr lang="en-US" sz="2400" dirty="0" smtClean="0"/>
                <a:t> </a:t>
              </a:r>
              <a:r>
                <a:rPr lang="en-US" sz="2400" dirty="0" smtClean="0"/>
                <a:t>sources with </a:t>
              </a:r>
              <a:r>
                <a:rPr lang="en-US" sz="2400" dirty="0" smtClean="0"/>
                <a:t>recall </a:t>
              </a:r>
              <a:r>
                <a:rPr lang="en-US" sz="2400" dirty="0" smtClean="0"/>
                <a:t>r and FPR </a:t>
              </a:r>
              <a:r>
                <a:rPr lang="en-US" sz="2400" dirty="0" smtClean="0"/>
                <a:t>q</a:t>
              </a:r>
              <a:endParaRPr lang="en-US" sz="2400" dirty="0"/>
            </a:p>
          </p:txBody>
        </p:sp>
        <p:pic>
          <p:nvPicPr>
            <p:cNvPr id="4" name="Picture 3"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65812" y="1681340"/>
              <a:ext cx="203200" cy="172720"/>
            </a:xfrm>
            <a:prstGeom prst="rect">
              <a:avLst/>
            </a:prstGeom>
          </p:spPr>
        </p:pic>
      </p:grpSp>
      <p:sp>
        <p:nvSpPr>
          <p:cNvPr id="18" name="TextBox 17"/>
          <p:cNvSpPr txBox="1"/>
          <p:nvPr/>
        </p:nvSpPr>
        <p:spPr>
          <a:xfrm>
            <a:off x="1162346" y="5690179"/>
            <a:ext cx="6819309" cy="954107"/>
          </a:xfrm>
          <a:prstGeom prst="rect">
            <a:avLst/>
          </a:prstGeom>
          <a:solidFill>
            <a:schemeClr val="accent3">
              <a:lumMod val="40000"/>
              <a:lumOff val="60000"/>
            </a:schemeClr>
          </a:solidFill>
          <a:ln>
            <a:solidFill>
              <a:srgbClr val="008000"/>
            </a:solidFill>
          </a:ln>
        </p:spPr>
        <p:txBody>
          <a:bodyPr wrap="square" rtlCol="0">
            <a:spAutoFit/>
          </a:bodyPr>
          <a:lstStyle/>
          <a:p>
            <a:pPr algn="ctr"/>
            <a:r>
              <a:rPr lang="en-US" sz="2800" dirty="0" smtClean="0"/>
              <a:t>Correlations capture richer information than copying relationships</a:t>
            </a:r>
            <a:endParaRPr lang="en-US" sz="2800" dirty="0"/>
          </a:p>
        </p:txBody>
      </p:sp>
      <p:graphicFrame>
        <p:nvGraphicFramePr>
          <p:cNvPr id="19" name="Table 18"/>
          <p:cNvGraphicFramePr>
            <a:graphicFrameLocks noGrp="1"/>
          </p:cNvGraphicFramePr>
          <p:nvPr>
            <p:extLst>
              <p:ext uri="{D42A27DB-BD31-4B8C-83A1-F6EECF244321}">
                <p14:modId xmlns:p14="http://schemas.microsoft.com/office/powerpoint/2010/main" val="1800757706"/>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a:txBody>
                    <a:bodyPr/>
                    <a:lstStyle/>
                    <a:p>
                      <a:pPr algn="ctr"/>
                      <a:r>
                        <a:rPr lang="en-US" sz="1400" dirty="0" smtClean="0">
                          <a:solidFill>
                            <a:schemeClr val="bg1"/>
                          </a:solidFill>
                        </a:rPr>
                        <a:t>correlations</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evaluation</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custDataLst>
      <p:tags r:id="rId1"/>
    </p:custDataLst>
    <p:extLst>
      <p:ext uri="{BB962C8B-B14F-4D97-AF65-F5344CB8AC3E}">
        <p14:creationId xmlns:p14="http://schemas.microsoft.com/office/powerpoint/2010/main" val="1789350916"/>
      </p:ext>
    </p:extLst>
  </p:cSld>
  <p:clrMapOvr>
    <a:masterClrMapping/>
  </p:clrMapOvr>
  <mc:AlternateContent xmlns:mc="http://schemas.openxmlformats.org/markup-compatibility/2006">
    <mc:Choice xmlns:p14="http://schemas.microsoft.com/office/powerpoint/2010/main" Requires="p14">
      <p:transition spd="slow" p14:dur="2000" advTm="110654"/>
    </mc:Choice>
    <mc:Fallback>
      <p:transition xmlns:p14="http://schemas.microsoft.com/office/powerpoint/2010/main" spd="slow" advTm="110654"/>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Correlation in web extraction</a:t>
            </a:r>
            <a:endParaRPr lang="en-US" dirty="0"/>
          </a:p>
        </p:txBody>
      </p:sp>
      <p:pic>
        <p:nvPicPr>
          <p:cNvPr id="6" name="Picture 5" descr="plot.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60532" y="1454484"/>
            <a:ext cx="7958667" cy="4775200"/>
          </a:xfrm>
          <a:prstGeom prst="rect">
            <a:avLst/>
          </a:prstGeom>
        </p:spPr>
      </p:pic>
      <p:sp>
        <p:nvSpPr>
          <p:cNvPr id="7" name="TextBox 6"/>
          <p:cNvSpPr txBox="1"/>
          <p:nvPr/>
        </p:nvSpPr>
        <p:spPr>
          <a:xfrm>
            <a:off x="2734223" y="3318057"/>
            <a:ext cx="3675555" cy="369332"/>
          </a:xfrm>
          <a:prstGeom prst="rect">
            <a:avLst/>
          </a:prstGeom>
          <a:solidFill>
            <a:srgbClr val="F2F2F2"/>
          </a:solidFill>
          <a:ln>
            <a:solidFill>
              <a:srgbClr val="BFBFBF"/>
            </a:solidFill>
          </a:ln>
        </p:spPr>
        <p:txBody>
          <a:bodyPr wrap="none" rtlCol="0">
            <a:spAutoFit/>
          </a:bodyPr>
          <a:lstStyle/>
          <a:p>
            <a:r>
              <a:rPr lang="en-US" dirty="0" smtClean="0"/>
              <a:t>Significant negative correlation</a:t>
            </a:r>
            <a:endParaRPr lang="en-US" dirty="0"/>
          </a:p>
        </p:txBody>
      </p:sp>
      <p:sp>
        <p:nvSpPr>
          <p:cNvPr id="8" name="Slide Number Placeholder 7"/>
          <p:cNvSpPr>
            <a:spLocks noGrp="1"/>
          </p:cNvSpPr>
          <p:nvPr>
            <p:ph type="sldNum" sz="quarter" idx="12"/>
          </p:nvPr>
        </p:nvSpPr>
        <p:spPr/>
        <p:txBody>
          <a:bodyPr/>
          <a:lstStyle/>
          <a:p>
            <a:fld id="{5DD6FA05-1A46-C141-9BE9-01FA89D42A7A}" type="slidenum">
              <a:rPr lang="en-US" smtClean="0"/>
              <a:t>11</a:t>
            </a:fld>
            <a:endParaRPr lang="en-US"/>
          </a:p>
        </p:txBody>
      </p:sp>
      <p:sp>
        <p:nvSpPr>
          <p:cNvPr id="9" name="TextBox 8"/>
          <p:cNvSpPr txBox="1"/>
          <p:nvPr/>
        </p:nvSpPr>
        <p:spPr>
          <a:xfrm>
            <a:off x="3255624" y="1390329"/>
            <a:ext cx="2632752" cy="338554"/>
          </a:xfrm>
          <a:prstGeom prst="rect">
            <a:avLst/>
          </a:prstGeom>
          <a:noFill/>
        </p:spPr>
        <p:txBody>
          <a:bodyPr wrap="none" rtlCol="0">
            <a:spAutoFit/>
          </a:bodyPr>
          <a:lstStyle/>
          <a:p>
            <a:r>
              <a:rPr lang="en-US" sz="1600" dirty="0" smtClean="0">
                <a:solidFill>
                  <a:schemeClr val="tx1">
                    <a:lumMod val="50000"/>
                    <a:lumOff val="50000"/>
                  </a:schemeClr>
                </a:solidFill>
              </a:rPr>
              <a:t>[Dong et al. PVLDB </a:t>
            </a:r>
            <a:r>
              <a:rPr lang="en-US" sz="1600" dirty="0" smtClean="0">
                <a:solidFill>
                  <a:schemeClr val="tx1">
                    <a:lumMod val="50000"/>
                    <a:lumOff val="50000"/>
                  </a:schemeClr>
                </a:solidFill>
              </a:rPr>
              <a:t>2014]</a:t>
            </a:r>
            <a:endParaRPr lang="en-US" sz="1600" dirty="0">
              <a:solidFill>
                <a:schemeClr val="tx1">
                  <a:lumMod val="50000"/>
                  <a:lumOff val="50000"/>
                </a:schemeClr>
              </a:solidFill>
            </a:endParaRPr>
          </a:p>
        </p:txBody>
      </p:sp>
      <p:sp>
        <p:nvSpPr>
          <p:cNvPr id="3" name="Rectangle 2"/>
          <p:cNvSpPr/>
          <p:nvPr/>
        </p:nvSpPr>
        <p:spPr>
          <a:xfrm>
            <a:off x="1706926" y="1829710"/>
            <a:ext cx="2212175" cy="532528"/>
          </a:xfrm>
          <a:prstGeom prst="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1" name="Table 10"/>
          <p:cNvGraphicFramePr>
            <a:graphicFrameLocks noGrp="1"/>
          </p:cNvGraphicFramePr>
          <p:nvPr>
            <p:extLst>
              <p:ext uri="{D42A27DB-BD31-4B8C-83A1-F6EECF244321}">
                <p14:modId xmlns:p14="http://schemas.microsoft.com/office/powerpoint/2010/main" val="1800757706"/>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a:txBody>
                    <a:bodyPr/>
                    <a:lstStyle/>
                    <a:p>
                      <a:pPr algn="ctr"/>
                      <a:r>
                        <a:rPr lang="en-US" sz="1400" dirty="0" smtClean="0">
                          <a:solidFill>
                            <a:schemeClr val="bg1"/>
                          </a:solidFill>
                        </a:rPr>
                        <a:t>correlations</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evaluation</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48263731"/>
      </p:ext>
    </p:extLst>
  </p:cSld>
  <p:clrMapOvr>
    <a:masterClrMapping/>
  </p:clrMapOvr>
  <mc:AlternateContent xmlns:mc="http://schemas.openxmlformats.org/markup-compatibility/2006">
    <mc:Choice xmlns:p14="http://schemas.microsoft.com/office/powerpoint/2010/main" Requires="p14">
      <p:transition spd="slow" p14:dur="2000" advTm="47665"/>
    </mc:Choice>
    <mc:Fallback>
      <p:transition xmlns:p14="http://schemas.microsoft.com/office/powerpoint/2010/main" spd="slow" advTm="47665"/>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Considering correlations</a:t>
            </a:r>
            <a:endParaRPr lang="en-US" dirty="0"/>
          </a:p>
        </p:txBody>
      </p:sp>
      <p:sp>
        <p:nvSpPr>
          <p:cNvPr id="3" name="Content Placeholder 2"/>
          <p:cNvSpPr>
            <a:spLocks noGrp="1"/>
          </p:cNvSpPr>
          <p:nvPr>
            <p:ph idx="1"/>
          </p:nvPr>
        </p:nvSpPr>
        <p:spPr/>
        <p:txBody>
          <a:bodyPr/>
          <a:lstStyle/>
          <a:p>
            <a:r>
              <a:rPr lang="en-US" dirty="0" smtClean="0"/>
              <a:t>Positive </a:t>
            </a:r>
            <a:r>
              <a:rPr lang="en-US" dirty="0" smtClean="0"/>
              <a:t>correlation:</a:t>
            </a:r>
          </a:p>
          <a:p>
            <a:endParaRPr lang="en-US" dirty="0"/>
          </a:p>
          <a:p>
            <a:r>
              <a:rPr lang="en-US" dirty="0" smtClean="0"/>
              <a:t>Negative correlation:</a:t>
            </a:r>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88147" y="1630036"/>
            <a:ext cx="2133600" cy="863600"/>
          </a:xfrm>
          <a:prstGeom prst="rect">
            <a:avLst/>
          </a:prstGeom>
        </p:spPr>
      </p:pic>
      <p:pic>
        <p:nvPicPr>
          <p:cNvPr id="5" name="Picture 4"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288147" y="2790675"/>
            <a:ext cx="2133600" cy="863600"/>
          </a:xfrm>
          <a:prstGeom prst="rect">
            <a:avLst/>
          </a:prstGeom>
        </p:spPr>
      </p:pic>
      <p:sp>
        <p:nvSpPr>
          <p:cNvPr id="13" name="Slide Number Placeholder 12"/>
          <p:cNvSpPr>
            <a:spLocks noGrp="1"/>
          </p:cNvSpPr>
          <p:nvPr>
            <p:ph type="sldNum" sz="quarter" idx="12"/>
          </p:nvPr>
        </p:nvSpPr>
        <p:spPr/>
        <p:txBody>
          <a:bodyPr/>
          <a:lstStyle/>
          <a:p>
            <a:fld id="{5DD6FA05-1A46-C141-9BE9-01FA89D42A7A}" type="slidenum">
              <a:rPr lang="en-US" smtClean="0"/>
              <a:t>12</a:t>
            </a:fld>
            <a:endParaRPr lang="en-US"/>
          </a:p>
        </p:txBody>
      </p:sp>
      <p:sp>
        <p:nvSpPr>
          <p:cNvPr id="15" name="TextBox 14"/>
          <p:cNvSpPr txBox="1"/>
          <p:nvPr/>
        </p:nvSpPr>
        <p:spPr>
          <a:xfrm>
            <a:off x="3846735" y="3597831"/>
            <a:ext cx="1342635" cy="369332"/>
          </a:xfrm>
          <a:prstGeom prst="rect">
            <a:avLst/>
          </a:prstGeom>
          <a:solidFill>
            <a:srgbClr val="F2F2F2"/>
          </a:solidFill>
          <a:ln>
            <a:solidFill>
              <a:srgbClr val="4F81BD"/>
            </a:solidFill>
          </a:ln>
        </p:spPr>
        <p:txBody>
          <a:bodyPr wrap="none" rtlCol="0">
            <a:spAutoFit/>
          </a:bodyPr>
          <a:lstStyle/>
          <a:p>
            <a:r>
              <a:rPr lang="en-US" dirty="0" smtClean="0"/>
              <a:t>joint recall</a:t>
            </a:r>
            <a:endParaRPr lang="en-US" dirty="0"/>
          </a:p>
        </p:txBody>
      </p:sp>
      <p:cxnSp>
        <p:nvCxnSpPr>
          <p:cNvPr id="17" name="Elbow Connector 16"/>
          <p:cNvCxnSpPr>
            <a:stCxn id="15" idx="3"/>
          </p:cNvCxnSpPr>
          <p:nvPr/>
        </p:nvCxnSpPr>
        <p:spPr>
          <a:xfrm flipV="1">
            <a:off x="5189370" y="3273778"/>
            <a:ext cx="215186" cy="508719"/>
          </a:xfrm>
          <a:prstGeom prst="bentConnector2">
            <a:avLst/>
          </a:prstGeom>
          <a:ln>
            <a:solidFill>
              <a:srgbClr val="558ED5"/>
            </a:solidFill>
            <a:headEnd type="oval"/>
            <a:tailEnd type="oval"/>
          </a:ln>
          <a:effectLst/>
        </p:spPr>
        <p:style>
          <a:lnRef idx="2">
            <a:schemeClr val="accent1"/>
          </a:lnRef>
          <a:fillRef idx="0">
            <a:schemeClr val="accent1"/>
          </a:fillRef>
          <a:effectRef idx="1">
            <a:schemeClr val="accent1"/>
          </a:effectRef>
          <a:fontRef idx="minor">
            <a:schemeClr val="tx1"/>
          </a:fontRef>
        </p:style>
      </p:cxnSp>
      <p:pic>
        <p:nvPicPr>
          <p:cNvPr id="18" name="Picture 17" descr="latex-image-1.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56700" y="4831229"/>
            <a:ext cx="2908300" cy="901700"/>
          </a:xfrm>
          <a:prstGeom prst="rect">
            <a:avLst/>
          </a:prstGeom>
        </p:spPr>
      </p:pic>
      <p:sp>
        <p:nvSpPr>
          <p:cNvPr id="19" name="TextBox 18"/>
          <p:cNvSpPr txBox="1"/>
          <p:nvPr/>
        </p:nvSpPr>
        <p:spPr>
          <a:xfrm>
            <a:off x="3640667" y="4556503"/>
            <a:ext cx="5319889" cy="1569660"/>
          </a:xfrm>
          <a:prstGeom prst="rect">
            <a:avLst/>
          </a:prstGeom>
          <a:solidFill>
            <a:schemeClr val="bg1">
              <a:lumMod val="95000"/>
            </a:schemeClr>
          </a:solidFill>
          <a:ln>
            <a:solidFill>
              <a:schemeClr val="accent1"/>
            </a:solidFill>
          </a:ln>
        </p:spPr>
        <p:txBody>
          <a:bodyPr wrap="square" rtlCol="0">
            <a:spAutoFit/>
          </a:bodyPr>
          <a:lstStyle/>
          <a:p>
            <a:r>
              <a:rPr lang="en-US" sz="2400" b="1" dirty="0" smtClean="0"/>
              <a:t>Exact solution:</a:t>
            </a:r>
          </a:p>
          <a:p>
            <a:r>
              <a:rPr lang="en-US" sz="2400" dirty="0" smtClean="0"/>
              <a:t>We can express these probabilities using an </a:t>
            </a:r>
            <a:r>
              <a:rPr lang="en-US" sz="2400" dirty="0" smtClean="0">
                <a:solidFill>
                  <a:srgbClr val="FF0000"/>
                </a:solidFill>
              </a:rPr>
              <a:t>exponential number </a:t>
            </a:r>
            <a:r>
              <a:rPr lang="en-US" sz="2400" dirty="0" smtClean="0"/>
              <a:t>of correlation parameters</a:t>
            </a:r>
          </a:p>
        </p:txBody>
      </p:sp>
      <p:graphicFrame>
        <p:nvGraphicFramePr>
          <p:cNvPr id="20" name="Table 19"/>
          <p:cNvGraphicFramePr>
            <a:graphicFrameLocks noGrp="1"/>
          </p:cNvGraphicFramePr>
          <p:nvPr>
            <p:extLst>
              <p:ext uri="{D42A27DB-BD31-4B8C-83A1-F6EECF244321}">
                <p14:modId xmlns:p14="http://schemas.microsoft.com/office/powerpoint/2010/main" val="1800757706"/>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a:txBody>
                    <a:bodyPr/>
                    <a:lstStyle/>
                    <a:p>
                      <a:pPr algn="ctr"/>
                      <a:r>
                        <a:rPr lang="en-US" sz="1400" dirty="0" smtClean="0">
                          <a:solidFill>
                            <a:schemeClr val="bg1"/>
                          </a:solidFill>
                        </a:rPr>
                        <a:t>correlations</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evaluation</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custDataLst>
      <p:tags r:id="rId1"/>
    </p:custDataLst>
    <p:extLst>
      <p:ext uri="{BB962C8B-B14F-4D97-AF65-F5344CB8AC3E}">
        <p14:creationId xmlns:p14="http://schemas.microsoft.com/office/powerpoint/2010/main" val="2337733633"/>
      </p:ext>
    </p:extLst>
  </p:cSld>
  <p:clrMapOvr>
    <a:masterClrMapping/>
  </p:clrMapOvr>
  <mc:AlternateContent xmlns:mc="http://schemas.openxmlformats.org/markup-compatibility/2006">
    <mc:Choice xmlns:p14="http://schemas.microsoft.com/office/powerpoint/2010/main" Requires="p14">
      <p:transition spd="slow" p14:dur="2000" advTm="73406"/>
    </mc:Choice>
    <mc:Fallback>
      <p:transition xmlns:p14="http://schemas.microsoft.com/office/powerpoint/2010/main" spd="slow" advTm="73406"/>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Aggressive approximation</a:t>
            </a:r>
            <a:endParaRPr lang="en-US" dirty="0"/>
          </a:p>
        </p:txBody>
      </p:sp>
      <p:sp>
        <p:nvSpPr>
          <p:cNvPr id="16" name="Content Placeholder 15"/>
          <p:cNvSpPr>
            <a:spLocks noGrp="1"/>
          </p:cNvSpPr>
          <p:nvPr>
            <p:ph idx="1"/>
          </p:nvPr>
        </p:nvSpPr>
        <p:spPr/>
        <p:txBody>
          <a:bodyPr/>
          <a:lstStyle/>
          <a:p>
            <a:r>
              <a:rPr lang="en-US" dirty="0" smtClean="0"/>
              <a:t>Partial </a:t>
            </a:r>
            <a:r>
              <a:rPr lang="en-US" dirty="0" smtClean="0"/>
              <a:t>independence assumptions</a:t>
            </a:r>
            <a:endParaRPr lang="en-US" dirty="0"/>
          </a:p>
        </p:txBody>
      </p:sp>
      <p:pic>
        <p:nvPicPr>
          <p:cNvPr id="15" name="Picture 14"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54150" y="3366199"/>
            <a:ext cx="6235700" cy="1104900"/>
          </a:xfrm>
          <a:prstGeom prst="rect">
            <a:avLst/>
          </a:prstGeom>
        </p:spPr>
      </p:pic>
      <p:sp>
        <p:nvSpPr>
          <p:cNvPr id="17" name="TextBox 16"/>
          <p:cNvSpPr txBox="1"/>
          <p:nvPr/>
        </p:nvSpPr>
        <p:spPr>
          <a:xfrm>
            <a:off x="5417957" y="5245266"/>
            <a:ext cx="2710039" cy="707886"/>
          </a:xfrm>
          <a:prstGeom prst="rect">
            <a:avLst/>
          </a:prstGeom>
          <a:solidFill>
            <a:srgbClr val="F2F2F2"/>
          </a:solidFill>
          <a:ln>
            <a:solidFill>
              <a:srgbClr val="558ED5"/>
            </a:solidFill>
          </a:ln>
        </p:spPr>
        <p:txBody>
          <a:bodyPr wrap="square" rtlCol="0">
            <a:spAutoFit/>
          </a:bodyPr>
          <a:lstStyle/>
          <a:p>
            <a:pPr algn="ctr"/>
            <a:r>
              <a:rPr lang="en-US" sz="2000" b="1" dirty="0" smtClean="0">
                <a:solidFill>
                  <a:srgbClr val="558ED5"/>
                </a:solidFill>
              </a:rPr>
              <a:t>linear</a:t>
            </a:r>
            <a:r>
              <a:rPr lang="en-US" sz="2000" dirty="0" smtClean="0">
                <a:solidFill>
                  <a:srgbClr val="558ED5"/>
                </a:solidFill>
              </a:rPr>
              <a:t> number of parameters</a:t>
            </a:r>
            <a:endParaRPr lang="en-US" sz="2000" dirty="0">
              <a:solidFill>
                <a:srgbClr val="558ED5"/>
              </a:solidFill>
            </a:endParaRPr>
          </a:p>
        </p:txBody>
      </p:sp>
      <p:cxnSp>
        <p:nvCxnSpPr>
          <p:cNvPr id="18" name="Straight Connector 17"/>
          <p:cNvCxnSpPr>
            <a:stCxn id="17" idx="0"/>
          </p:cNvCxnSpPr>
          <p:nvPr/>
        </p:nvCxnSpPr>
        <p:spPr>
          <a:xfrm flipV="1">
            <a:off x="6772977" y="4471099"/>
            <a:ext cx="0" cy="774167"/>
          </a:xfrm>
          <a:prstGeom prst="line">
            <a:avLst/>
          </a:prstGeom>
          <a:ln>
            <a:solidFill>
              <a:srgbClr val="558ED5"/>
            </a:solidFill>
            <a:headEnd type="oval"/>
            <a:tailEnd type="ova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5417957" y="6069311"/>
            <a:ext cx="2710039" cy="400110"/>
          </a:xfrm>
          <a:prstGeom prst="rect">
            <a:avLst/>
          </a:prstGeom>
          <a:solidFill>
            <a:srgbClr val="F2F2F2"/>
          </a:solidFill>
          <a:ln>
            <a:solidFill>
              <a:srgbClr val="FF0000"/>
            </a:solidFill>
          </a:ln>
        </p:spPr>
        <p:txBody>
          <a:bodyPr wrap="square" rtlCol="0">
            <a:spAutoFit/>
          </a:bodyPr>
          <a:lstStyle/>
          <a:p>
            <a:pPr algn="ctr"/>
            <a:r>
              <a:rPr lang="en-US" sz="2000" b="1" dirty="0" smtClean="0">
                <a:solidFill>
                  <a:srgbClr val="FF0000"/>
                </a:solidFill>
              </a:rPr>
              <a:t>But: </a:t>
            </a:r>
            <a:r>
              <a:rPr lang="en-US" sz="2000" dirty="0" smtClean="0">
                <a:solidFill>
                  <a:srgbClr val="FF0000"/>
                </a:solidFill>
              </a:rPr>
              <a:t>low accuracy</a:t>
            </a:r>
            <a:endParaRPr lang="en-US" sz="2000" dirty="0">
              <a:solidFill>
                <a:srgbClr val="FF0000"/>
              </a:solidFill>
            </a:endParaRPr>
          </a:p>
        </p:txBody>
      </p:sp>
      <p:sp>
        <p:nvSpPr>
          <p:cNvPr id="27" name="Slide Number Placeholder 26"/>
          <p:cNvSpPr>
            <a:spLocks noGrp="1"/>
          </p:cNvSpPr>
          <p:nvPr>
            <p:ph type="sldNum" sz="quarter" idx="12"/>
          </p:nvPr>
        </p:nvSpPr>
        <p:spPr/>
        <p:txBody>
          <a:bodyPr/>
          <a:lstStyle/>
          <a:p>
            <a:fld id="{5DD6FA05-1A46-C141-9BE9-01FA89D42A7A}" type="slidenum">
              <a:rPr lang="en-US" smtClean="0"/>
              <a:t>13</a:t>
            </a:fld>
            <a:endParaRPr lang="en-US"/>
          </a:p>
        </p:txBody>
      </p:sp>
      <p:sp>
        <p:nvSpPr>
          <p:cNvPr id="4" name="TextBox 3"/>
          <p:cNvSpPr txBox="1"/>
          <p:nvPr/>
        </p:nvSpPr>
        <p:spPr>
          <a:xfrm>
            <a:off x="1819978" y="2397711"/>
            <a:ext cx="2935821" cy="707886"/>
          </a:xfrm>
          <a:prstGeom prst="rect">
            <a:avLst/>
          </a:prstGeom>
          <a:solidFill>
            <a:srgbClr val="F2F2F2"/>
          </a:solidFill>
          <a:ln>
            <a:solidFill>
              <a:srgbClr val="4F81BD"/>
            </a:solidFill>
          </a:ln>
        </p:spPr>
        <p:txBody>
          <a:bodyPr wrap="square" rtlCol="0">
            <a:spAutoFit/>
          </a:bodyPr>
          <a:lstStyle/>
          <a:p>
            <a:pPr algn="ctr"/>
            <a:r>
              <a:rPr lang="en-US" sz="2000" dirty="0" smtClean="0"/>
              <a:t>correlation between S</a:t>
            </a:r>
            <a:r>
              <a:rPr lang="en-US" sz="2000" baseline="-25000" dirty="0" smtClean="0"/>
              <a:t>i</a:t>
            </a:r>
            <a:r>
              <a:rPr lang="en-US" sz="2000" dirty="0" smtClean="0"/>
              <a:t> and the other sources</a:t>
            </a:r>
            <a:endParaRPr lang="en-US" sz="2000" dirty="0"/>
          </a:p>
        </p:txBody>
      </p:sp>
      <p:cxnSp>
        <p:nvCxnSpPr>
          <p:cNvPr id="10" name="Straight Connector 9"/>
          <p:cNvCxnSpPr>
            <a:stCxn id="4" idx="2"/>
          </p:cNvCxnSpPr>
          <p:nvPr/>
        </p:nvCxnSpPr>
        <p:spPr>
          <a:xfrm>
            <a:off x="3287889" y="3105597"/>
            <a:ext cx="409577" cy="338789"/>
          </a:xfrm>
          <a:prstGeom prst="line">
            <a:avLst/>
          </a:prstGeom>
          <a:ln>
            <a:solidFill>
              <a:srgbClr val="558ED5"/>
            </a:solidFill>
            <a:headEnd type="oval"/>
            <a:tailEnd type="oval"/>
          </a:ln>
          <a:effectLst/>
        </p:spPr>
        <p:style>
          <a:lnRef idx="2">
            <a:schemeClr val="accent1"/>
          </a:lnRef>
          <a:fillRef idx="0">
            <a:schemeClr val="accent1"/>
          </a:fillRef>
          <a:effectRef idx="1">
            <a:schemeClr val="accent1"/>
          </a:effectRef>
          <a:fontRef idx="minor">
            <a:schemeClr val="tx1"/>
          </a:fontRef>
        </p:style>
      </p:cxnSp>
      <p:graphicFrame>
        <p:nvGraphicFramePr>
          <p:cNvPr id="28" name="Table 27"/>
          <p:cNvGraphicFramePr>
            <a:graphicFrameLocks noGrp="1"/>
          </p:cNvGraphicFramePr>
          <p:nvPr>
            <p:extLst>
              <p:ext uri="{D42A27DB-BD31-4B8C-83A1-F6EECF244321}">
                <p14:modId xmlns:p14="http://schemas.microsoft.com/office/powerpoint/2010/main" val="1800757706"/>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a:txBody>
                    <a:bodyPr/>
                    <a:lstStyle/>
                    <a:p>
                      <a:pPr algn="ctr"/>
                      <a:r>
                        <a:rPr lang="en-US" sz="1400" dirty="0" smtClean="0">
                          <a:solidFill>
                            <a:schemeClr val="bg1"/>
                          </a:solidFill>
                        </a:rPr>
                        <a:t>correlations</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evaluation</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custDataLst>
      <p:tags r:id="rId1"/>
    </p:custDataLst>
    <p:extLst>
      <p:ext uri="{BB962C8B-B14F-4D97-AF65-F5344CB8AC3E}">
        <p14:creationId xmlns:p14="http://schemas.microsoft.com/office/powerpoint/2010/main" val="4040810512"/>
      </p:ext>
    </p:extLst>
  </p:cSld>
  <p:clrMapOvr>
    <a:masterClrMapping/>
  </p:clrMapOvr>
  <mc:AlternateContent xmlns:mc="http://schemas.openxmlformats.org/markup-compatibility/2006">
    <mc:Choice xmlns:p14="http://schemas.microsoft.com/office/powerpoint/2010/main" Requires="p14">
      <p:transition spd="slow" p14:dur="2000" advTm="54485"/>
    </mc:Choice>
    <mc:Fallback>
      <p:transition xmlns:p14="http://schemas.microsoft.com/office/powerpoint/2010/main" spd="slow" advTm="54485"/>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1806216" y="1919111"/>
            <a:ext cx="0" cy="3908778"/>
          </a:xfrm>
          <a:prstGeom prst="line">
            <a:avLst/>
          </a:prstGeom>
          <a:ln>
            <a:solidFill>
              <a:srgbClr val="558ED5"/>
            </a:solidFill>
            <a:headEnd type="oval"/>
            <a:tailEnd type="ova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596440" y="5597056"/>
            <a:ext cx="4043294" cy="461665"/>
          </a:xfrm>
          <a:prstGeom prst="rect">
            <a:avLst/>
          </a:prstGeom>
          <a:solidFill>
            <a:srgbClr val="F2F2F2"/>
          </a:solidFill>
          <a:ln>
            <a:solidFill>
              <a:srgbClr val="4F81BD"/>
            </a:solidFill>
          </a:ln>
        </p:spPr>
        <p:txBody>
          <a:bodyPr wrap="none" rtlCol="0">
            <a:spAutoFit/>
          </a:bodyPr>
          <a:lstStyle/>
          <a:p>
            <a:r>
              <a:rPr lang="en-US" sz="2400" dirty="0"/>
              <a:t>a</a:t>
            </a:r>
            <a:r>
              <a:rPr lang="en-US" sz="2400" dirty="0" smtClean="0"/>
              <a:t>ggressive approximation</a:t>
            </a:r>
            <a:endParaRPr lang="en-US" sz="2400" dirty="0"/>
          </a:p>
        </p:txBody>
      </p:sp>
      <p:cxnSp>
        <p:nvCxnSpPr>
          <p:cNvPr id="12" name="Straight Connector 11"/>
          <p:cNvCxnSpPr>
            <a:endCxn id="10" idx="1"/>
          </p:cNvCxnSpPr>
          <p:nvPr/>
        </p:nvCxnSpPr>
        <p:spPr>
          <a:xfrm>
            <a:off x="1806217" y="5827889"/>
            <a:ext cx="790223" cy="0"/>
          </a:xfrm>
          <a:prstGeom prst="line">
            <a:avLst/>
          </a:prstGeom>
          <a:ln>
            <a:solidFill>
              <a:srgbClr val="558ED5"/>
            </a:solidFill>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2596440" y="1688278"/>
            <a:ext cx="2256146" cy="461665"/>
          </a:xfrm>
          <a:prstGeom prst="rect">
            <a:avLst/>
          </a:prstGeom>
          <a:solidFill>
            <a:srgbClr val="F2F2F2"/>
          </a:solidFill>
          <a:ln>
            <a:solidFill>
              <a:srgbClr val="4F81BD"/>
            </a:solidFill>
          </a:ln>
        </p:spPr>
        <p:txBody>
          <a:bodyPr wrap="none" rtlCol="0">
            <a:spAutoFit/>
          </a:bodyPr>
          <a:lstStyle/>
          <a:p>
            <a:r>
              <a:rPr lang="en-US" sz="2400" dirty="0" smtClean="0"/>
              <a:t>exact solution</a:t>
            </a:r>
            <a:endParaRPr lang="en-US" sz="2400" dirty="0"/>
          </a:p>
        </p:txBody>
      </p:sp>
      <p:cxnSp>
        <p:nvCxnSpPr>
          <p:cNvPr id="16" name="Straight Connector 15"/>
          <p:cNvCxnSpPr>
            <a:endCxn id="15" idx="1"/>
          </p:cNvCxnSpPr>
          <p:nvPr/>
        </p:nvCxnSpPr>
        <p:spPr>
          <a:xfrm>
            <a:off x="1806217" y="1919111"/>
            <a:ext cx="790223" cy="0"/>
          </a:xfrm>
          <a:prstGeom prst="line">
            <a:avLst/>
          </a:prstGeom>
          <a:ln>
            <a:solidFill>
              <a:srgbClr val="558ED5"/>
            </a:solidFill>
            <a:headEnd type="oval"/>
            <a:tailEnd type="none"/>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806216" y="1688278"/>
            <a:ext cx="0" cy="4370443"/>
          </a:xfrm>
          <a:prstGeom prst="line">
            <a:avLst/>
          </a:prstGeom>
          <a:ln>
            <a:solidFill>
              <a:srgbClr val="558ED5"/>
            </a:solidFill>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253994" y="1546999"/>
            <a:ext cx="1552222" cy="738664"/>
          </a:xfrm>
          <a:prstGeom prst="rect">
            <a:avLst/>
          </a:prstGeom>
          <a:noFill/>
        </p:spPr>
        <p:txBody>
          <a:bodyPr wrap="square" rtlCol="0">
            <a:spAutoFit/>
          </a:bodyPr>
          <a:lstStyle/>
          <a:p>
            <a:r>
              <a:rPr lang="en-US" sz="1400" dirty="0" smtClean="0">
                <a:solidFill>
                  <a:srgbClr val="FF0000"/>
                </a:solidFill>
              </a:rPr>
              <a:t>no independence assumptions</a:t>
            </a:r>
            <a:endParaRPr lang="en-US" sz="1400" dirty="0">
              <a:solidFill>
                <a:srgbClr val="FF0000"/>
              </a:solidFill>
            </a:endParaRPr>
          </a:p>
        </p:txBody>
      </p:sp>
      <p:sp>
        <p:nvSpPr>
          <p:cNvPr id="22" name="TextBox 21"/>
          <p:cNvSpPr txBox="1"/>
          <p:nvPr/>
        </p:nvSpPr>
        <p:spPr>
          <a:xfrm>
            <a:off x="253994" y="5305609"/>
            <a:ext cx="1552222" cy="738664"/>
          </a:xfrm>
          <a:prstGeom prst="rect">
            <a:avLst/>
          </a:prstGeom>
          <a:noFill/>
        </p:spPr>
        <p:txBody>
          <a:bodyPr wrap="square" rtlCol="0">
            <a:spAutoFit/>
          </a:bodyPr>
          <a:lstStyle/>
          <a:p>
            <a:r>
              <a:rPr lang="en-US" sz="1400" dirty="0" smtClean="0">
                <a:solidFill>
                  <a:srgbClr val="FF0000"/>
                </a:solidFill>
              </a:rPr>
              <a:t>partial independence assumptions</a:t>
            </a:r>
            <a:endParaRPr lang="en-US" sz="1400" dirty="0">
              <a:solidFill>
                <a:srgbClr val="FF0000"/>
              </a:solidFill>
            </a:endParaRPr>
          </a:p>
        </p:txBody>
      </p:sp>
      <p:grpSp>
        <p:nvGrpSpPr>
          <p:cNvPr id="28" name="Group 27"/>
          <p:cNvGrpSpPr/>
          <p:nvPr/>
        </p:nvGrpSpPr>
        <p:grpSpPr>
          <a:xfrm>
            <a:off x="1806217" y="4598787"/>
            <a:ext cx="6321783" cy="646331"/>
            <a:chOff x="1806217" y="4598787"/>
            <a:chExt cx="6321783" cy="646331"/>
          </a:xfrm>
        </p:grpSpPr>
        <p:sp>
          <p:nvSpPr>
            <p:cNvPr id="25" name="TextBox 24"/>
            <p:cNvSpPr txBox="1"/>
            <p:nvPr/>
          </p:nvSpPr>
          <p:spPr>
            <a:xfrm>
              <a:off x="2596440" y="4691120"/>
              <a:ext cx="3412713" cy="461665"/>
            </a:xfrm>
            <a:prstGeom prst="rect">
              <a:avLst/>
            </a:prstGeom>
            <a:solidFill>
              <a:srgbClr val="F2F2F2"/>
            </a:solidFill>
            <a:ln>
              <a:solidFill>
                <a:srgbClr val="4F81BD"/>
              </a:solidFill>
            </a:ln>
          </p:spPr>
          <p:txBody>
            <a:bodyPr wrap="none" rtlCol="0">
              <a:spAutoFit/>
            </a:bodyPr>
            <a:lstStyle/>
            <a:p>
              <a:r>
                <a:rPr lang="en-US" sz="2400" dirty="0" smtClean="0"/>
                <a:t>elastic approximation</a:t>
              </a:r>
              <a:endParaRPr lang="en-US" sz="2400" dirty="0"/>
            </a:p>
          </p:txBody>
        </p:sp>
        <p:cxnSp>
          <p:nvCxnSpPr>
            <p:cNvPr id="26" name="Straight Connector 25"/>
            <p:cNvCxnSpPr>
              <a:endCxn id="25" idx="1"/>
            </p:cNvCxnSpPr>
            <p:nvPr/>
          </p:nvCxnSpPr>
          <p:spPr>
            <a:xfrm>
              <a:off x="1806217" y="4921953"/>
              <a:ext cx="790223" cy="0"/>
            </a:xfrm>
            <a:prstGeom prst="line">
              <a:avLst/>
            </a:prstGeom>
            <a:ln>
              <a:solidFill>
                <a:srgbClr val="558ED5"/>
              </a:solidFill>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6082257" y="4598787"/>
              <a:ext cx="2045743" cy="646331"/>
            </a:xfrm>
            <a:prstGeom prst="rect">
              <a:avLst/>
            </a:prstGeom>
            <a:noFill/>
          </p:spPr>
          <p:txBody>
            <a:bodyPr wrap="square" rtlCol="0">
              <a:spAutoFit/>
            </a:bodyPr>
            <a:lstStyle/>
            <a:p>
              <a:r>
                <a:rPr lang="en-US" dirty="0" smtClean="0">
                  <a:solidFill>
                    <a:schemeClr val="accent1"/>
                  </a:solidFill>
                </a:rPr>
                <a:t>trade efficiency for accuracy</a:t>
              </a:r>
              <a:endParaRPr lang="en-US" dirty="0">
                <a:solidFill>
                  <a:schemeClr val="accent1"/>
                </a:solidFill>
              </a:endParaRPr>
            </a:p>
          </p:txBody>
        </p:sp>
      </p:grpSp>
      <p:sp>
        <p:nvSpPr>
          <p:cNvPr id="5" name="Title 4"/>
          <p:cNvSpPr>
            <a:spLocks noGrp="1"/>
          </p:cNvSpPr>
          <p:nvPr>
            <p:ph type="title"/>
          </p:nvPr>
        </p:nvSpPr>
        <p:spPr/>
        <p:txBody>
          <a:bodyPr/>
          <a:lstStyle/>
          <a:p>
            <a:r>
              <a:rPr lang="en-US" dirty="0" smtClean="0"/>
              <a:t>Approximation levels</a:t>
            </a:r>
            <a:endParaRPr lang="en-US" dirty="0"/>
          </a:p>
        </p:txBody>
      </p:sp>
      <p:sp>
        <p:nvSpPr>
          <p:cNvPr id="4" name="Slide Number Placeholder 3"/>
          <p:cNvSpPr>
            <a:spLocks noGrp="1"/>
          </p:cNvSpPr>
          <p:nvPr>
            <p:ph type="sldNum" sz="quarter" idx="12"/>
          </p:nvPr>
        </p:nvSpPr>
        <p:spPr/>
        <p:txBody>
          <a:bodyPr/>
          <a:lstStyle/>
          <a:p>
            <a:fld id="{5DD6FA05-1A46-C141-9BE9-01FA89D42A7A}" type="slidenum">
              <a:rPr lang="en-US" smtClean="0"/>
              <a:t>14</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994089944"/>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bg1"/>
                          </a:solidFill>
                        </a:rPr>
                        <a:t>correlations</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evaluation</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23" name="TextBox 22"/>
          <p:cNvSpPr txBox="1"/>
          <p:nvPr/>
        </p:nvSpPr>
        <p:spPr>
          <a:xfrm>
            <a:off x="4967112" y="1595945"/>
            <a:ext cx="1961783" cy="646331"/>
          </a:xfrm>
          <a:prstGeom prst="rect">
            <a:avLst/>
          </a:prstGeom>
          <a:noFill/>
        </p:spPr>
        <p:txBody>
          <a:bodyPr wrap="none" rtlCol="0">
            <a:spAutoFit/>
          </a:bodyPr>
          <a:lstStyle/>
          <a:p>
            <a:r>
              <a:rPr lang="en-US" dirty="0" smtClean="0">
                <a:solidFill>
                  <a:srgbClr val="008000"/>
                </a:solidFill>
              </a:rPr>
              <a:t>high accuracy</a:t>
            </a:r>
          </a:p>
          <a:p>
            <a:r>
              <a:rPr lang="en-US" dirty="0" smtClean="0">
                <a:solidFill>
                  <a:srgbClr val="FF0000"/>
                </a:solidFill>
              </a:rPr>
              <a:t>exponential size</a:t>
            </a:r>
            <a:endParaRPr lang="en-US" dirty="0">
              <a:solidFill>
                <a:srgbClr val="FF0000"/>
              </a:solidFill>
            </a:endParaRPr>
          </a:p>
        </p:txBody>
      </p:sp>
      <p:sp>
        <p:nvSpPr>
          <p:cNvPr id="24" name="TextBox 23"/>
          <p:cNvSpPr txBox="1"/>
          <p:nvPr/>
        </p:nvSpPr>
        <p:spPr>
          <a:xfrm>
            <a:off x="6725017" y="5504723"/>
            <a:ext cx="1736373" cy="646331"/>
          </a:xfrm>
          <a:prstGeom prst="rect">
            <a:avLst/>
          </a:prstGeom>
          <a:noFill/>
        </p:spPr>
        <p:txBody>
          <a:bodyPr wrap="none" rtlCol="0">
            <a:spAutoFit/>
          </a:bodyPr>
          <a:lstStyle/>
          <a:p>
            <a:r>
              <a:rPr lang="en-US" dirty="0" smtClean="0">
                <a:solidFill>
                  <a:srgbClr val="FF0000"/>
                </a:solidFill>
              </a:rPr>
              <a:t>low accuracy</a:t>
            </a:r>
          </a:p>
          <a:p>
            <a:r>
              <a:rPr lang="en-US" dirty="0" smtClean="0">
                <a:solidFill>
                  <a:srgbClr val="008000"/>
                </a:solidFill>
              </a:rPr>
              <a:t>linear size</a:t>
            </a:r>
            <a:endParaRPr lang="en-US" dirty="0">
              <a:solidFill>
                <a:srgbClr val="008000"/>
              </a:solidFill>
            </a:endParaRPr>
          </a:p>
        </p:txBody>
      </p:sp>
      <p:sp>
        <p:nvSpPr>
          <p:cNvPr id="29" name="Up Arrow 28"/>
          <p:cNvSpPr/>
          <p:nvPr/>
        </p:nvSpPr>
        <p:spPr>
          <a:xfrm>
            <a:off x="1157884" y="2670372"/>
            <a:ext cx="448212" cy="2482413"/>
          </a:xfrm>
          <a:prstGeom prst="upArrow">
            <a:avLst/>
          </a:prstGeom>
          <a:solidFill>
            <a:srgbClr val="F2F2F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TextBox 29"/>
          <p:cNvSpPr txBox="1"/>
          <p:nvPr/>
        </p:nvSpPr>
        <p:spPr>
          <a:xfrm>
            <a:off x="615146" y="3016762"/>
            <a:ext cx="615553" cy="2122929"/>
          </a:xfrm>
          <a:prstGeom prst="rect">
            <a:avLst/>
          </a:prstGeom>
          <a:noFill/>
        </p:spPr>
        <p:txBody>
          <a:bodyPr vert="vert270" wrap="square" rtlCol="0">
            <a:spAutoFit/>
          </a:bodyPr>
          <a:lstStyle/>
          <a:p>
            <a:r>
              <a:rPr lang="en-US" sz="1400" dirty="0" smtClean="0">
                <a:solidFill>
                  <a:srgbClr val="FF0000"/>
                </a:solidFill>
              </a:rPr>
              <a:t>add parameters</a:t>
            </a:r>
          </a:p>
          <a:p>
            <a:r>
              <a:rPr lang="en-US" sz="1400" dirty="0" smtClean="0">
                <a:solidFill>
                  <a:srgbClr val="FF0000"/>
                </a:solidFill>
              </a:rPr>
              <a:t>closer approximation</a:t>
            </a:r>
            <a:endParaRPr lang="en-US" sz="1400" dirty="0">
              <a:solidFill>
                <a:srgbClr val="FF0000"/>
              </a:solidFill>
            </a:endParaRPr>
          </a:p>
        </p:txBody>
      </p:sp>
    </p:spTree>
    <p:custDataLst>
      <p:tags r:id="rId1"/>
    </p:custDataLst>
    <p:extLst>
      <p:ext uri="{BB962C8B-B14F-4D97-AF65-F5344CB8AC3E}">
        <p14:creationId xmlns:p14="http://schemas.microsoft.com/office/powerpoint/2010/main" val="2992473513"/>
      </p:ext>
    </p:extLst>
  </p:cSld>
  <p:clrMapOvr>
    <a:masterClrMapping/>
  </p:clrMapOvr>
  <mc:AlternateContent xmlns:mc="http://schemas.openxmlformats.org/markup-compatibility/2006">
    <mc:Choice xmlns:p14="http://schemas.microsoft.com/office/powerpoint/2010/main" Requires="p14">
      <p:transition spd="slow" p14:dur="2000" advTm="57484"/>
    </mc:Choice>
    <mc:Fallback>
      <p:transition xmlns:p14="http://schemas.microsoft.com/office/powerpoint/2010/main" spd="slow" advTm="57484"/>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2.18598E-6 -1.26708E-6 L -2.18598E-6 -0.16539 " pathEditMode="relative" rAng="0" ptsTypes="AA">
                                      <p:cBhvr>
                                        <p:cTn id="10" dur="2000" fill="hold"/>
                                        <p:tgtEl>
                                          <p:spTgt spid="28"/>
                                        </p:tgtEl>
                                        <p:attrNameLst>
                                          <p:attrName>ppt_x</p:attrName>
                                          <p:attrName>ppt_y</p:attrName>
                                        </p:attrNameLst>
                                      </p:cBhvr>
                                      <p:rCtr x="0" y="-8270"/>
                                    </p:animMotion>
                                  </p:childTnLst>
                                </p:cTn>
                              </p:par>
                              <p:par>
                                <p:cTn id="11" presetID="22" presetClass="entr" presetSubtype="4"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down)">
                                      <p:cBhvr>
                                        <p:cTn id="13" dur="1000"/>
                                        <p:tgtEl>
                                          <p:spTgt spid="29"/>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down)">
                                      <p:cBhvr>
                                        <p:cTn id="16"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Elastic approximation</a:t>
            </a:r>
            <a:endParaRPr lang="en-US" dirty="0"/>
          </a:p>
        </p:txBody>
      </p:sp>
      <p:pic>
        <p:nvPicPr>
          <p:cNvPr id="3" name="Picture 2" descr="levels.pdf"/>
          <p:cNvPicPr>
            <a:picLocks noChangeAspect="1"/>
          </p:cNvPicPr>
          <p:nvPr/>
        </p:nvPicPr>
        <p:blipFill rotWithShape="1">
          <a:blip r:embed="rId3">
            <a:extLst>
              <a:ext uri="{28A0092B-C50C-407E-A947-70E740481C1C}">
                <a14:useLocalDpi xmlns:a14="http://schemas.microsoft.com/office/drawing/2010/main"/>
              </a:ext>
            </a:extLst>
          </a:blip>
          <a:srcRect b="4976"/>
          <a:stretch/>
        </p:blipFill>
        <p:spPr>
          <a:xfrm>
            <a:off x="299466" y="1699333"/>
            <a:ext cx="8545068" cy="3603751"/>
          </a:xfrm>
          <a:prstGeom prst="rect">
            <a:avLst/>
          </a:prstGeom>
        </p:spPr>
      </p:pic>
      <p:sp>
        <p:nvSpPr>
          <p:cNvPr id="10" name="Slide Number Placeholder 9"/>
          <p:cNvSpPr>
            <a:spLocks noGrp="1"/>
          </p:cNvSpPr>
          <p:nvPr>
            <p:ph type="sldNum" sz="quarter" idx="12"/>
          </p:nvPr>
        </p:nvSpPr>
        <p:spPr/>
        <p:txBody>
          <a:bodyPr/>
          <a:lstStyle/>
          <a:p>
            <a:fld id="{5DD6FA05-1A46-C141-9BE9-01FA89D42A7A}" type="slidenum">
              <a:rPr lang="en-US" smtClean="0"/>
              <a:t>15</a:t>
            </a:fld>
            <a:endParaRPr lang="en-US"/>
          </a:p>
        </p:txBody>
      </p:sp>
      <p:sp>
        <p:nvSpPr>
          <p:cNvPr id="4" name="Right Arrow 3"/>
          <p:cNvSpPr/>
          <p:nvPr/>
        </p:nvSpPr>
        <p:spPr>
          <a:xfrm>
            <a:off x="1950895" y="5303084"/>
            <a:ext cx="5878870" cy="759453"/>
          </a:xfrm>
          <a:prstGeom prst="rightArrow">
            <a:avLst/>
          </a:prstGeom>
          <a:solidFill>
            <a:schemeClr val="bg1">
              <a:lumMod val="95000"/>
            </a:schemeClr>
          </a:solid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solidFill>
              </a:rPr>
              <a:t>Iterations of the elastic approximation</a:t>
            </a:r>
            <a:endParaRPr lang="en-US" dirty="0">
              <a:solidFill>
                <a:schemeClr val="accent1"/>
              </a:solidFill>
            </a:endParaRPr>
          </a:p>
        </p:txBody>
      </p:sp>
      <p:sp>
        <p:nvSpPr>
          <p:cNvPr id="17" name="TextBox 16"/>
          <p:cNvSpPr txBox="1"/>
          <p:nvPr/>
        </p:nvSpPr>
        <p:spPr>
          <a:xfrm>
            <a:off x="3116194" y="4454670"/>
            <a:ext cx="941409" cy="369332"/>
          </a:xfrm>
          <a:prstGeom prst="rect">
            <a:avLst/>
          </a:prstGeom>
          <a:noFill/>
          <a:ln>
            <a:solidFill>
              <a:schemeClr val="tx1"/>
            </a:solidFill>
          </a:ln>
        </p:spPr>
        <p:txBody>
          <a:bodyPr wrap="none" rtlCol="0">
            <a:spAutoFit/>
          </a:bodyPr>
          <a:lstStyle/>
          <a:p>
            <a:r>
              <a:rPr lang="en-US" dirty="0" smtClean="0"/>
              <a:t>3 steps</a:t>
            </a:r>
            <a:endParaRPr lang="en-US" dirty="0"/>
          </a:p>
        </p:txBody>
      </p:sp>
      <p:cxnSp>
        <p:nvCxnSpPr>
          <p:cNvPr id="19" name="Straight Arrow Connector 18"/>
          <p:cNvCxnSpPr>
            <a:stCxn id="17" idx="0"/>
          </p:cNvCxnSpPr>
          <p:nvPr/>
        </p:nvCxnSpPr>
        <p:spPr>
          <a:xfrm flipV="1">
            <a:off x="3586899" y="4009473"/>
            <a:ext cx="0" cy="445197"/>
          </a:xfrm>
          <a:prstGeom prst="straightConnector1">
            <a:avLst/>
          </a:prstGeom>
          <a:ln>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1262574" y="4495682"/>
            <a:ext cx="7200895" cy="1569660"/>
          </a:xfrm>
          <a:prstGeom prst="rect">
            <a:avLst/>
          </a:prstGeom>
          <a:solidFill>
            <a:schemeClr val="bg1">
              <a:lumMod val="95000"/>
            </a:schemeClr>
          </a:solidFill>
          <a:ln>
            <a:solidFill>
              <a:schemeClr val="accent1"/>
            </a:solidFill>
          </a:ln>
        </p:spPr>
        <p:txBody>
          <a:bodyPr wrap="square" rtlCol="0">
            <a:spAutoFit/>
          </a:bodyPr>
          <a:lstStyle/>
          <a:p>
            <a:r>
              <a:rPr lang="en-US" sz="4800" dirty="0" smtClean="0"/>
              <a:t>3 iterations achieve </a:t>
            </a:r>
          </a:p>
          <a:p>
            <a:r>
              <a:rPr lang="en-US" sz="4800" dirty="0" smtClean="0"/>
              <a:t>near-optimal accuracy</a:t>
            </a:r>
            <a:endParaRPr lang="en-US" sz="4800" dirty="0"/>
          </a:p>
        </p:txBody>
      </p:sp>
      <p:graphicFrame>
        <p:nvGraphicFramePr>
          <p:cNvPr id="21" name="Table 20"/>
          <p:cNvGraphicFramePr>
            <a:graphicFrameLocks noGrp="1"/>
          </p:cNvGraphicFramePr>
          <p:nvPr>
            <p:extLst>
              <p:ext uri="{D42A27DB-BD31-4B8C-83A1-F6EECF244321}">
                <p14:modId xmlns:p14="http://schemas.microsoft.com/office/powerpoint/2010/main" val="1360864066"/>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bg1"/>
                          </a:solidFill>
                        </a:rPr>
                        <a:t>evaluation</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custDataLst>
      <p:tags r:id="rId1"/>
    </p:custDataLst>
    <p:extLst>
      <p:ext uri="{BB962C8B-B14F-4D97-AF65-F5344CB8AC3E}">
        <p14:creationId xmlns:p14="http://schemas.microsoft.com/office/powerpoint/2010/main" val="715776757"/>
      </p:ext>
    </p:extLst>
  </p:cSld>
  <p:clrMapOvr>
    <a:masterClrMapping/>
  </p:clrMapOvr>
  <mc:AlternateContent xmlns:mc="http://schemas.openxmlformats.org/markup-compatibility/2006">
    <mc:Choice xmlns:p14="http://schemas.microsoft.com/office/powerpoint/2010/main" Requires="p14">
      <p:transition spd="slow" p14:dur="2000" advTm="27053"/>
    </mc:Choice>
    <mc:Fallback>
      <p:transition xmlns:p14="http://schemas.microsoft.com/office/powerpoint/2010/main" spd="slow" advTm="27053"/>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11825" y="1600200"/>
            <a:ext cx="8011881" cy="628109"/>
          </a:xfrm>
          <a:prstGeom prst="rect">
            <a:avLst/>
          </a:prstGeom>
          <a:solidFill>
            <a:srgbClr val="F2F2F2"/>
          </a:solidFill>
          <a:ln>
            <a:solidFill>
              <a:srgbClr val="558E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p:txBody>
          <a:bodyPr/>
          <a:lstStyle/>
          <a:p>
            <a:r>
              <a:rPr lang="en-US" dirty="0" smtClean="0"/>
              <a:t>Comparisons</a:t>
            </a:r>
            <a:endParaRPr lang="en-US" dirty="0"/>
          </a:p>
        </p:txBody>
      </p:sp>
      <p:sp>
        <p:nvSpPr>
          <p:cNvPr id="6" name="Content Placeholder 5"/>
          <p:cNvSpPr>
            <a:spLocks noGrp="1"/>
          </p:cNvSpPr>
          <p:nvPr>
            <p:ph idx="1"/>
          </p:nvPr>
        </p:nvSpPr>
        <p:spPr/>
        <p:txBody>
          <a:bodyPr>
            <a:normAutofit fontScale="92500" lnSpcReduction="10000"/>
          </a:bodyPr>
          <a:lstStyle/>
          <a:p>
            <a:r>
              <a:rPr lang="en-US" dirty="0" smtClean="0"/>
              <a:t>Our techniques: </a:t>
            </a:r>
            <a:r>
              <a:rPr lang="en-US" dirty="0" err="1" smtClean="0"/>
              <a:t>PrecRec</a:t>
            </a:r>
            <a:r>
              <a:rPr lang="en-US" dirty="0" smtClean="0"/>
              <a:t> &amp; </a:t>
            </a:r>
            <a:r>
              <a:rPr lang="en-US" dirty="0" err="1" smtClean="0"/>
              <a:t>PrecRecCorr</a:t>
            </a:r>
            <a:endParaRPr lang="en-US" dirty="0" smtClean="0"/>
          </a:p>
          <a:p>
            <a:endParaRPr lang="en-US" dirty="0" smtClean="0"/>
          </a:p>
          <a:p>
            <a:r>
              <a:rPr lang="en-US" dirty="0" smtClean="0"/>
              <a:t>Union</a:t>
            </a:r>
            <a:r>
              <a:rPr lang="en-US" dirty="0" smtClean="0"/>
              <a:t>-K</a:t>
            </a:r>
          </a:p>
          <a:p>
            <a:pPr lvl="1"/>
            <a:r>
              <a:rPr lang="en-US" dirty="0" smtClean="0"/>
              <a:t>A triple is </a:t>
            </a:r>
            <a:r>
              <a:rPr lang="en-US" dirty="0" smtClean="0"/>
              <a:t>correct if </a:t>
            </a:r>
            <a:r>
              <a:rPr lang="en-US" dirty="0" smtClean="0"/>
              <a:t>at least </a:t>
            </a:r>
            <a:r>
              <a:rPr lang="en-US" dirty="0" smtClean="0"/>
              <a:t>K% of sources </a:t>
            </a:r>
            <a:r>
              <a:rPr lang="en-US" dirty="0" smtClean="0"/>
              <a:t>provide it</a:t>
            </a:r>
          </a:p>
          <a:p>
            <a:r>
              <a:rPr lang="en-US" dirty="0" smtClean="0"/>
              <a:t>3-Estimate </a:t>
            </a:r>
            <a:r>
              <a:rPr lang="en-US" sz="2000" dirty="0" smtClean="0">
                <a:solidFill>
                  <a:srgbClr val="7F7F7F"/>
                </a:solidFill>
              </a:rPr>
              <a:t>[</a:t>
            </a:r>
            <a:r>
              <a:rPr lang="en-US" sz="2000" dirty="0" err="1" smtClean="0">
                <a:solidFill>
                  <a:srgbClr val="7F7F7F"/>
                </a:solidFill>
              </a:rPr>
              <a:t>Galland</a:t>
            </a:r>
            <a:r>
              <a:rPr lang="en-US" sz="2000" dirty="0" smtClean="0">
                <a:solidFill>
                  <a:srgbClr val="7F7F7F"/>
                </a:solidFill>
              </a:rPr>
              <a:t> et al. WSDM 2010]</a:t>
            </a:r>
          </a:p>
          <a:p>
            <a:pPr lvl="1"/>
            <a:r>
              <a:rPr lang="en-US" dirty="0" smtClean="0"/>
              <a:t>Iteratively computes trustworthiness</a:t>
            </a:r>
          </a:p>
          <a:p>
            <a:r>
              <a:rPr lang="en-US" dirty="0" smtClean="0"/>
              <a:t>LTM </a:t>
            </a:r>
            <a:r>
              <a:rPr lang="en-US" sz="2000" dirty="0" smtClean="0">
                <a:solidFill>
                  <a:srgbClr val="7F7F7F"/>
                </a:solidFill>
              </a:rPr>
              <a:t>[Zhao et al. PVLDB 2012]</a:t>
            </a:r>
          </a:p>
          <a:p>
            <a:pPr lvl="1"/>
            <a:r>
              <a:rPr lang="en-US" dirty="0" smtClean="0"/>
              <a:t>Uses graphical models and Gibbs </a:t>
            </a:r>
            <a:r>
              <a:rPr lang="en-US" dirty="0" smtClean="0"/>
              <a:t>sampling</a:t>
            </a:r>
            <a:endParaRPr lang="en-US" dirty="0" smtClean="0"/>
          </a:p>
        </p:txBody>
      </p:sp>
      <p:sp>
        <p:nvSpPr>
          <p:cNvPr id="14" name="Slide Number Placeholder 13"/>
          <p:cNvSpPr>
            <a:spLocks noGrp="1"/>
          </p:cNvSpPr>
          <p:nvPr>
            <p:ph type="sldNum" sz="quarter" idx="12"/>
          </p:nvPr>
        </p:nvSpPr>
        <p:spPr/>
        <p:txBody>
          <a:bodyPr/>
          <a:lstStyle/>
          <a:p>
            <a:fld id="{5DD6FA05-1A46-C141-9BE9-01FA89D42A7A}" type="slidenum">
              <a:rPr lang="en-US" smtClean="0"/>
              <a:t>16</a:t>
            </a:fld>
            <a:endParaRPr lang="en-US"/>
          </a:p>
        </p:txBody>
      </p:sp>
      <p:graphicFrame>
        <p:nvGraphicFramePr>
          <p:cNvPr id="15" name="Table 14"/>
          <p:cNvGraphicFramePr>
            <a:graphicFrameLocks noGrp="1"/>
          </p:cNvGraphicFramePr>
          <p:nvPr>
            <p:extLst>
              <p:ext uri="{D42A27DB-BD31-4B8C-83A1-F6EECF244321}">
                <p14:modId xmlns:p14="http://schemas.microsoft.com/office/powerpoint/2010/main" val="2627714337"/>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bg1"/>
                          </a:solidFill>
                        </a:rPr>
                        <a:t>evaluation</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01300120"/>
      </p:ext>
    </p:extLst>
  </p:cSld>
  <p:clrMapOvr>
    <a:masterClrMapping/>
  </p:clrMapOvr>
  <mc:AlternateContent xmlns:mc="http://schemas.openxmlformats.org/markup-compatibility/2006">
    <mc:Choice xmlns:p14="http://schemas.microsoft.com/office/powerpoint/2010/main" Requires="p14">
      <p:transition spd="slow" p14:dur="2000" advTm="50353"/>
    </mc:Choice>
    <mc:Fallback>
      <p:transition xmlns:p14="http://schemas.microsoft.com/office/powerpoint/2010/main" spd="slow" advTm="50353"/>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real-world datasets</a:t>
            </a:r>
            <a:endParaRPr lang="en-US" dirty="0"/>
          </a:p>
        </p:txBody>
      </p:sp>
      <p:sp>
        <p:nvSpPr>
          <p:cNvPr id="4" name="Content Placeholder 3"/>
          <p:cNvSpPr>
            <a:spLocks noGrp="1"/>
          </p:cNvSpPr>
          <p:nvPr>
            <p:ph sz="half" idx="1"/>
          </p:nvPr>
        </p:nvSpPr>
        <p:spPr/>
        <p:txBody>
          <a:bodyPr>
            <a:normAutofit lnSpcReduction="10000"/>
          </a:bodyPr>
          <a:lstStyle/>
          <a:p>
            <a:r>
              <a:rPr lang="en-US" dirty="0" smtClean="0"/>
              <a:t>Restaurant:</a:t>
            </a:r>
          </a:p>
          <a:p>
            <a:pPr marL="457200" lvl="1" indent="0">
              <a:buNone/>
            </a:pPr>
            <a:r>
              <a:rPr lang="en-US" sz="1200" dirty="0">
                <a:solidFill>
                  <a:schemeClr val="tx1">
                    <a:lumMod val="50000"/>
                    <a:lumOff val="50000"/>
                  </a:schemeClr>
                </a:solidFill>
              </a:rPr>
              <a:t>[Marian et al. DE Bull, 2011]</a:t>
            </a:r>
          </a:p>
          <a:p>
            <a:pPr lvl="1"/>
            <a:r>
              <a:rPr lang="en-US" dirty="0" smtClean="0"/>
              <a:t>7 sources</a:t>
            </a:r>
          </a:p>
          <a:p>
            <a:pPr lvl="1"/>
            <a:r>
              <a:rPr lang="en-US" dirty="0" smtClean="0"/>
              <a:t>93 triples</a:t>
            </a:r>
          </a:p>
          <a:p>
            <a:r>
              <a:rPr lang="en-US" dirty="0" smtClean="0"/>
              <a:t>Book:</a:t>
            </a:r>
          </a:p>
          <a:p>
            <a:pPr marL="457200" lvl="1" indent="0">
              <a:buNone/>
            </a:pPr>
            <a:r>
              <a:rPr lang="en-US" sz="1200" dirty="0">
                <a:solidFill>
                  <a:schemeClr val="tx1">
                    <a:lumMod val="50000"/>
                    <a:lumOff val="50000"/>
                  </a:schemeClr>
                </a:solidFill>
              </a:rPr>
              <a:t>[Dong et al. PVLDB, 2009]</a:t>
            </a:r>
          </a:p>
          <a:p>
            <a:pPr lvl="1"/>
            <a:r>
              <a:rPr lang="en-US" dirty="0" smtClean="0"/>
              <a:t>879 sources</a:t>
            </a:r>
          </a:p>
          <a:p>
            <a:pPr lvl="1"/>
            <a:r>
              <a:rPr lang="en-US" dirty="0" smtClean="0"/>
              <a:t>225 triples</a:t>
            </a:r>
          </a:p>
          <a:p>
            <a:r>
              <a:rPr lang="en-US" dirty="0" err="1" smtClean="0"/>
              <a:t>ReVerb</a:t>
            </a:r>
            <a:r>
              <a:rPr lang="en-US" dirty="0" smtClean="0"/>
              <a:t>:</a:t>
            </a:r>
          </a:p>
          <a:p>
            <a:pPr marL="457200" lvl="1" indent="0">
              <a:buNone/>
            </a:pPr>
            <a:r>
              <a:rPr lang="en-US" sz="1200" dirty="0" smtClean="0">
                <a:solidFill>
                  <a:schemeClr val="tx1">
                    <a:lumMod val="50000"/>
                    <a:lumOff val="50000"/>
                  </a:schemeClr>
                </a:solidFill>
              </a:rPr>
              <a:t>[Fader et al. EMNLP, 2011]</a:t>
            </a:r>
            <a:endParaRPr lang="en-US" sz="1200" dirty="0" smtClean="0"/>
          </a:p>
          <a:p>
            <a:pPr lvl="1"/>
            <a:r>
              <a:rPr lang="en-US" dirty="0" smtClean="0"/>
              <a:t>6 extractors</a:t>
            </a:r>
          </a:p>
          <a:p>
            <a:pPr lvl="1"/>
            <a:r>
              <a:rPr lang="en-US" dirty="0" smtClean="0"/>
              <a:t>2407 triples</a:t>
            </a:r>
          </a:p>
        </p:txBody>
      </p:sp>
      <p:pic>
        <p:nvPicPr>
          <p:cNvPr id="6" name="Content Placeholder 5" descr="sourceQuality.pdf"/>
          <p:cNvPicPr>
            <a:picLocks noGrp="1" noChangeAspect="1"/>
          </p:cNvPicPr>
          <p:nvPr>
            <p:ph sz="half" idx="2"/>
          </p:nvPr>
        </p:nvPicPr>
        <p:blipFill>
          <a:blip r:embed="rId2" cstate="print">
            <a:extLst>
              <a:ext uri="{28A0092B-C50C-407E-A947-70E740481C1C}">
                <a14:useLocalDpi xmlns:a14="http://schemas.microsoft.com/office/drawing/2010/main"/>
              </a:ext>
            </a:extLst>
          </a:blip>
          <a:srcRect t="-8023" b="-8023"/>
          <a:stretch>
            <a:fillRect/>
          </a:stretch>
        </p:blipFill>
        <p:spPr>
          <a:prstGeom prst="rect">
            <a:avLst/>
          </a:prstGeom>
        </p:spPr>
      </p:pic>
      <p:sp>
        <p:nvSpPr>
          <p:cNvPr id="15" name="Slide Number Placeholder 14"/>
          <p:cNvSpPr>
            <a:spLocks noGrp="1"/>
          </p:cNvSpPr>
          <p:nvPr>
            <p:ph type="sldNum" sz="quarter" idx="12"/>
          </p:nvPr>
        </p:nvSpPr>
        <p:spPr/>
        <p:txBody>
          <a:bodyPr/>
          <a:lstStyle/>
          <a:p>
            <a:fld id="{5DD6FA05-1A46-C141-9BE9-01FA89D42A7A}" type="slidenum">
              <a:rPr lang="en-US" smtClean="0"/>
              <a:t>17</a:t>
            </a:fld>
            <a:endParaRPr lang="en-US"/>
          </a:p>
        </p:txBody>
      </p:sp>
      <p:graphicFrame>
        <p:nvGraphicFramePr>
          <p:cNvPr id="16" name="Table 15"/>
          <p:cNvGraphicFramePr>
            <a:graphicFrameLocks noGrp="1"/>
          </p:cNvGraphicFramePr>
          <p:nvPr>
            <p:extLst>
              <p:ext uri="{D42A27DB-BD31-4B8C-83A1-F6EECF244321}">
                <p14:modId xmlns:p14="http://schemas.microsoft.com/office/powerpoint/2010/main" val="4281284099"/>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bg1"/>
                          </a:solidFill>
                        </a:rPr>
                        <a:t>evaluation</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51097519"/>
      </p:ext>
    </p:extLst>
  </p:cSld>
  <p:clrMapOvr>
    <a:masterClrMapping/>
  </p:clrMapOvr>
  <mc:AlternateContent xmlns:mc="http://schemas.openxmlformats.org/markup-compatibility/2006">
    <mc:Choice xmlns:p14="http://schemas.microsoft.com/office/powerpoint/2010/main" Requires="p14">
      <p:transition spd="slow" p14:dur="2000" advTm="43017"/>
    </mc:Choice>
    <mc:Fallback>
      <p:transition xmlns:p14="http://schemas.microsoft.com/office/powerpoint/2010/main" spd="slow" advTm="43017"/>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Restaurant</a:t>
            </a:r>
            <a:endParaRPr lang="en-US" dirty="0"/>
          </a:p>
        </p:txBody>
      </p:sp>
      <p:pic>
        <p:nvPicPr>
          <p:cNvPr id="5" name="Picture 4" descr="restaurant_qPrecRecNoAcc-results.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97343" y="1260510"/>
            <a:ext cx="5949315" cy="2846070"/>
          </a:xfrm>
          <a:prstGeom prst="rect">
            <a:avLst/>
          </a:prstGeom>
        </p:spPr>
      </p:pic>
      <p:sp>
        <p:nvSpPr>
          <p:cNvPr id="11" name="Slide Number Placeholder 10"/>
          <p:cNvSpPr>
            <a:spLocks noGrp="1"/>
          </p:cNvSpPr>
          <p:nvPr>
            <p:ph type="sldNum" sz="quarter" idx="12"/>
          </p:nvPr>
        </p:nvSpPr>
        <p:spPr/>
        <p:txBody>
          <a:bodyPr/>
          <a:lstStyle/>
          <a:p>
            <a:fld id="{5DD6FA05-1A46-C141-9BE9-01FA89D42A7A}" type="slidenum">
              <a:rPr lang="en-US" smtClean="0"/>
              <a:t>18</a:t>
            </a:fld>
            <a:endParaRPr lang="en-US"/>
          </a:p>
        </p:txBody>
      </p:sp>
      <p:graphicFrame>
        <p:nvGraphicFramePr>
          <p:cNvPr id="12" name="Table 11"/>
          <p:cNvGraphicFramePr>
            <a:graphicFrameLocks noGrp="1"/>
          </p:cNvGraphicFramePr>
          <p:nvPr>
            <p:extLst>
              <p:ext uri="{D42A27DB-BD31-4B8C-83A1-F6EECF244321}">
                <p14:modId xmlns:p14="http://schemas.microsoft.com/office/powerpoint/2010/main" val="4246764677"/>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bg1"/>
                          </a:solidFill>
                        </a:rPr>
                        <a:t>evaluation</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pic>
        <p:nvPicPr>
          <p:cNvPr id="13" name="Picture 12" descr="restaurant-PRcurve.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491782" y="4210050"/>
            <a:ext cx="2444750" cy="2360930"/>
          </a:xfrm>
          <a:prstGeom prst="rect">
            <a:avLst/>
          </a:prstGeom>
        </p:spPr>
      </p:pic>
      <p:pic>
        <p:nvPicPr>
          <p:cNvPr id="14" name="Picture 13" descr="restaurant-ROCcurve.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179528" y="4210050"/>
            <a:ext cx="2472690" cy="2388870"/>
          </a:xfrm>
          <a:prstGeom prst="rect">
            <a:avLst/>
          </a:prstGeom>
        </p:spPr>
      </p:pic>
    </p:spTree>
    <p:custDataLst>
      <p:tags r:id="rId1"/>
    </p:custDataLst>
    <p:extLst>
      <p:ext uri="{BB962C8B-B14F-4D97-AF65-F5344CB8AC3E}">
        <p14:creationId xmlns:p14="http://schemas.microsoft.com/office/powerpoint/2010/main" val="779705868"/>
      </p:ext>
    </p:extLst>
  </p:cSld>
  <p:clrMapOvr>
    <a:masterClrMapping/>
  </p:clrMapOvr>
  <mc:AlternateContent xmlns:mc="http://schemas.openxmlformats.org/markup-compatibility/2006">
    <mc:Choice xmlns:p14="http://schemas.microsoft.com/office/powerpoint/2010/main" Requires="p14">
      <p:transition spd="slow" p14:dur="2000" advTm="43666"/>
    </mc:Choice>
    <mc:Fallback>
      <p:transition xmlns:p14="http://schemas.microsoft.com/office/powerpoint/2010/main" spd="slow" advTm="43666"/>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p:cNvSpPr txBox="1"/>
          <p:nvPr/>
        </p:nvSpPr>
        <p:spPr>
          <a:xfrm>
            <a:off x="7555896" y="4600520"/>
            <a:ext cx="1377820" cy="415498"/>
          </a:xfrm>
          <a:prstGeom prst="rect">
            <a:avLst/>
          </a:prstGeom>
          <a:solidFill>
            <a:srgbClr val="F2F2F2"/>
          </a:solidFill>
          <a:ln>
            <a:solidFill>
              <a:srgbClr val="BFBFBF"/>
            </a:solidFill>
          </a:ln>
        </p:spPr>
        <p:txBody>
          <a:bodyPr wrap="none" rtlCol="0">
            <a:spAutoFit/>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smtClean="0"/>
              <a:t>&lt;</a:t>
            </a:r>
            <a:r>
              <a:rPr lang="en-US" sz="700" dirty="0" err="1"/>
              <a:t>subject,predicate,object</a:t>
            </a:r>
            <a:r>
              <a:rPr lang="en-US" sz="700" dirty="0" smtClean="0"/>
              <a:t>&gt;</a:t>
            </a:r>
            <a:endParaRPr lang="en-US" sz="700" dirty="0"/>
          </a:p>
        </p:txBody>
      </p:sp>
      <p:sp>
        <p:nvSpPr>
          <p:cNvPr id="39" name="TextBox 38"/>
          <p:cNvSpPr txBox="1"/>
          <p:nvPr/>
        </p:nvSpPr>
        <p:spPr>
          <a:xfrm>
            <a:off x="5711723" y="4600520"/>
            <a:ext cx="1377820" cy="738664"/>
          </a:xfrm>
          <a:prstGeom prst="rect">
            <a:avLst/>
          </a:prstGeom>
          <a:solidFill>
            <a:srgbClr val="F2F2F2"/>
          </a:solidFill>
          <a:ln>
            <a:solidFill>
              <a:srgbClr val="BFBFBF"/>
            </a:solidFill>
          </a:ln>
        </p:spPr>
        <p:txBody>
          <a:bodyPr wrap="none" rtlCol="0">
            <a:spAutoFit/>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endParaRPr lang="en-US" sz="700" dirty="0"/>
          </a:p>
        </p:txBody>
      </p:sp>
      <p:sp>
        <p:nvSpPr>
          <p:cNvPr id="37" name="TextBox 36"/>
          <p:cNvSpPr txBox="1"/>
          <p:nvPr/>
        </p:nvSpPr>
        <p:spPr>
          <a:xfrm>
            <a:off x="3867549" y="4600520"/>
            <a:ext cx="1377820" cy="415498"/>
          </a:xfrm>
          <a:prstGeom prst="rect">
            <a:avLst/>
          </a:prstGeom>
          <a:solidFill>
            <a:srgbClr val="F2F2F2"/>
          </a:solidFill>
          <a:ln>
            <a:solidFill>
              <a:srgbClr val="BFBFBF"/>
            </a:solidFill>
          </a:ln>
        </p:spPr>
        <p:txBody>
          <a:bodyPr wrap="none" rtlCol="0">
            <a:spAutoFit/>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endParaRPr lang="en-US" sz="700" dirty="0"/>
          </a:p>
        </p:txBody>
      </p:sp>
      <p:sp>
        <p:nvSpPr>
          <p:cNvPr id="36" name="TextBox 35"/>
          <p:cNvSpPr txBox="1"/>
          <p:nvPr/>
        </p:nvSpPr>
        <p:spPr>
          <a:xfrm>
            <a:off x="2023375" y="4600520"/>
            <a:ext cx="1377820" cy="523220"/>
          </a:xfrm>
          <a:prstGeom prst="rect">
            <a:avLst/>
          </a:prstGeom>
          <a:solidFill>
            <a:srgbClr val="F2F2F2"/>
          </a:solidFill>
          <a:ln>
            <a:solidFill>
              <a:srgbClr val="BFBFBF"/>
            </a:solidFill>
          </a:ln>
        </p:spPr>
        <p:txBody>
          <a:bodyPr wrap="none" rtlCol="0">
            <a:spAutoFit/>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endParaRPr lang="en-US" sz="700" dirty="0"/>
          </a:p>
        </p:txBody>
      </p:sp>
      <p:sp>
        <p:nvSpPr>
          <p:cNvPr id="35" name="TextBox 34"/>
          <p:cNvSpPr txBox="1"/>
          <p:nvPr/>
        </p:nvSpPr>
        <p:spPr>
          <a:xfrm>
            <a:off x="179201" y="4600520"/>
            <a:ext cx="1377820" cy="738664"/>
          </a:xfrm>
          <a:prstGeom prst="rect">
            <a:avLst/>
          </a:prstGeom>
          <a:solidFill>
            <a:schemeClr val="bg1">
              <a:lumMod val="95000"/>
            </a:schemeClr>
          </a:solidFill>
          <a:ln>
            <a:solidFill>
              <a:schemeClr val="bg1">
                <a:lumMod val="75000"/>
              </a:schemeClr>
            </a:solidFill>
          </a:ln>
        </p:spPr>
        <p:txBody>
          <a:bodyPr wrap="none" rtlCol="0">
            <a:spAutoFit/>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endParaRPr lang="en-US" sz="700" dirty="0"/>
          </a:p>
        </p:txBody>
      </p:sp>
      <p:grpSp>
        <p:nvGrpSpPr>
          <p:cNvPr id="47" name="Group 46"/>
          <p:cNvGrpSpPr/>
          <p:nvPr/>
        </p:nvGrpSpPr>
        <p:grpSpPr>
          <a:xfrm>
            <a:off x="627480" y="4248275"/>
            <a:ext cx="7860134" cy="536237"/>
            <a:chOff x="627480" y="4575625"/>
            <a:chExt cx="7860134" cy="536237"/>
          </a:xfrm>
        </p:grpSpPr>
        <p:sp>
          <p:nvSpPr>
            <p:cNvPr id="45" name="Down Arrow 44"/>
            <p:cNvSpPr/>
            <p:nvPr/>
          </p:nvSpPr>
          <p:spPr>
            <a:xfrm>
              <a:off x="8006351" y="4575625"/>
              <a:ext cx="481263" cy="536237"/>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Down Arrow 43"/>
            <p:cNvSpPr/>
            <p:nvPr/>
          </p:nvSpPr>
          <p:spPr>
            <a:xfrm>
              <a:off x="6160002" y="4575625"/>
              <a:ext cx="481263" cy="536237"/>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Down Arrow 42"/>
            <p:cNvSpPr/>
            <p:nvPr/>
          </p:nvSpPr>
          <p:spPr>
            <a:xfrm>
              <a:off x="4315828" y="4575625"/>
              <a:ext cx="481263" cy="536237"/>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Down Arrow 41"/>
            <p:cNvSpPr/>
            <p:nvPr/>
          </p:nvSpPr>
          <p:spPr>
            <a:xfrm>
              <a:off x="2471654" y="4575625"/>
              <a:ext cx="481263" cy="536237"/>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Down Arrow 40"/>
            <p:cNvSpPr/>
            <p:nvPr/>
          </p:nvSpPr>
          <p:spPr>
            <a:xfrm>
              <a:off x="627480" y="4575625"/>
              <a:ext cx="481263" cy="536237"/>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normAutofit/>
          </a:bodyPr>
          <a:lstStyle/>
          <a:p>
            <a:r>
              <a:rPr lang="en-US" dirty="0" smtClean="0"/>
              <a:t>Fusion in web data extraction</a:t>
            </a:r>
            <a:endParaRPr lang="en-US" dirty="0"/>
          </a:p>
        </p:txBody>
      </p:sp>
      <p:sp>
        <p:nvSpPr>
          <p:cNvPr id="18" name="Rectangle 17"/>
          <p:cNvSpPr/>
          <p:nvPr/>
        </p:nvSpPr>
        <p:spPr>
          <a:xfrm>
            <a:off x="1962590" y="3861525"/>
            <a:ext cx="1499390" cy="600140"/>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extractor</a:t>
            </a:r>
            <a:endParaRPr lang="en-US" dirty="0"/>
          </a:p>
        </p:txBody>
      </p:sp>
      <p:sp>
        <p:nvSpPr>
          <p:cNvPr id="19" name="Rectangle 18"/>
          <p:cNvSpPr/>
          <p:nvPr/>
        </p:nvSpPr>
        <p:spPr>
          <a:xfrm>
            <a:off x="3806764" y="3861525"/>
            <a:ext cx="1499390" cy="600140"/>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extractor</a:t>
            </a:r>
            <a:endParaRPr lang="en-US" dirty="0"/>
          </a:p>
        </p:txBody>
      </p:sp>
      <p:sp>
        <p:nvSpPr>
          <p:cNvPr id="20" name="Rectangle 19"/>
          <p:cNvSpPr/>
          <p:nvPr/>
        </p:nvSpPr>
        <p:spPr>
          <a:xfrm>
            <a:off x="5650938" y="3861525"/>
            <a:ext cx="1499390" cy="600140"/>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extractor</a:t>
            </a:r>
            <a:endParaRPr lang="en-US" dirty="0"/>
          </a:p>
        </p:txBody>
      </p:sp>
      <p:sp>
        <p:nvSpPr>
          <p:cNvPr id="21" name="Rectangle 20"/>
          <p:cNvSpPr/>
          <p:nvPr/>
        </p:nvSpPr>
        <p:spPr>
          <a:xfrm>
            <a:off x="7495111" y="3861525"/>
            <a:ext cx="1499390" cy="600140"/>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extractor</a:t>
            </a:r>
            <a:endParaRPr lang="en-US" dirty="0"/>
          </a:p>
        </p:txBody>
      </p:sp>
      <p:sp>
        <p:nvSpPr>
          <p:cNvPr id="22" name="Rectangle 21"/>
          <p:cNvSpPr/>
          <p:nvPr/>
        </p:nvSpPr>
        <p:spPr>
          <a:xfrm>
            <a:off x="118416" y="3861525"/>
            <a:ext cx="1499390" cy="600140"/>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extractor</a:t>
            </a:r>
            <a:endParaRPr lang="en-US" dirty="0"/>
          </a:p>
        </p:txBody>
      </p:sp>
      <p:grpSp>
        <p:nvGrpSpPr>
          <p:cNvPr id="46" name="Group 45"/>
          <p:cNvGrpSpPr/>
          <p:nvPr/>
        </p:nvGrpSpPr>
        <p:grpSpPr>
          <a:xfrm>
            <a:off x="627480" y="2557778"/>
            <a:ext cx="7860133" cy="1515993"/>
            <a:chOff x="627480" y="2741094"/>
            <a:chExt cx="7860133" cy="1515993"/>
          </a:xfrm>
        </p:grpSpPr>
        <p:sp>
          <p:nvSpPr>
            <p:cNvPr id="30" name="Bent Arrow 29"/>
            <p:cNvSpPr/>
            <p:nvPr/>
          </p:nvSpPr>
          <p:spPr>
            <a:xfrm rot="10800000">
              <a:off x="7150328" y="2741094"/>
              <a:ext cx="939968" cy="805178"/>
            </a:xfrm>
            <a:prstGeom prst="bentArrow">
              <a:avLst>
                <a:gd name="adj1" fmla="val 28472"/>
                <a:gd name="adj2" fmla="val 14236"/>
                <a:gd name="adj3" fmla="val 0"/>
                <a:gd name="adj4" fmla="val 57615"/>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9" name="Bent Arrow 28"/>
            <p:cNvSpPr/>
            <p:nvPr/>
          </p:nvSpPr>
          <p:spPr>
            <a:xfrm rot="10800000">
              <a:off x="4931755" y="2741094"/>
              <a:ext cx="939968" cy="805178"/>
            </a:xfrm>
            <a:prstGeom prst="bentArrow">
              <a:avLst>
                <a:gd name="adj1" fmla="val 28472"/>
                <a:gd name="adj2" fmla="val 14236"/>
                <a:gd name="adj3" fmla="val 0"/>
                <a:gd name="adj4" fmla="val 57615"/>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7" name="Bent Arrow 26"/>
            <p:cNvSpPr/>
            <p:nvPr/>
          </p:nvSpPr>
          <p:spPr>
            <a:xfrm rot="10800000" flipH="1">
              <a:off x="1201708" y="2741094"/>
              <a:ext cx="939968" cy="805178"/>
            </a:xfrm>
            <a:prstGeom prst="bentArrow">
              <a:avLst>
                <a:gd name="adj1" fmla="val 28472"/>
                <a:gd name="adj2" fmla="val 14236"/>
                <a:gd name="adj3" fmla="val 0"/>
                <a:gd name="adj4" fmla="val 57615"/>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8" name="Bent Arrow 27"/>
            <p:cNvSpPr/>
            <p:nvPr/>
          </p:nvSpPr>
          <p:spPr>
            <a:xfrm rot="10800000">
              <a:off x="2706675" y="2741094"/>
              <a:ext cx="939968" cy="805178"/>
            </a:xfrm>
            <a:prstGeom prst="bentArrow">
              <a:avLst>
                <a:gd name="adj1" fmla="val 28472"/>
                <a:gd name="adj2" fmla="val 14236"/>
                <a:gd name="adj3" fmla="val 0"/>
                <a:gd name="adj4" fmla="val 57615"/>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4" name="Bent Arrow 23"/>
            <p:cNvSpPr/>
            <p:nvPr/>
          </p:nvSpPr>
          <p:spPr>
            <a:xfrm rot="5400000">
              <a:off x="4689875" y="459349"/>
              <a:ext cx="939971" cy="6655505"/>
            </a:xfrm>
            <a:prstGeom prst="bentArrow">
              <a:avLst/>
            </a:prstGeom>
            <a:solidFill>
              <a:schemeClr val="accent1">
                <a:lumMod val="40000"/>
                <a:lumOff val="60000"/>
              </a:schemeClr>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5" name="Bent Arrow 24"/>
            <p:cNvSpPr/>
            <p:nvPr/>
          </p:nvSpPr>
          <p:spPr>
            <a:xfrm rot="16200000" flipH="1">
              <a:off x="1541594" y="2403001"/>
              <a:ext cx="939968" cy="2768196"/>
            </a:xfrm>
            <a:prstGeom prst="bentArrow">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6" name="Bent Arrow 25"/>
            <p:cNvSpPr/>
            <p:nvPr/>
          </p:nvSpPr>
          <p:spPr>
            <a:xfrm rot="16200000" flipH="1">
              <a:off x="3407906" y="2380862"/>
              <a:ext cx="939968" cy="2812472"/>
            </a:xfrm>
            <a:prstGeom prst="bentArrow">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1" name="Bent Arrow 30"/>
            <p:cNvSpPr/>
            <p:nvPr/>
          </p:nvSpPr>
          <p:spPr>
            <a:xfrm rot="16200000" flipH="1">
              <a:off x="4633048" y="2999894"/>
              <a:ext cx="939968" cy="1574407"/>
            </a:xfrm>
            <a:prstGeom prst="bentArrow">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2" name="Bent Arrow 31"/>
            <p:cNvSpPr/>
            <p:nvPr/>
          </p:nvSpPr>
          <p:spPr>
            <a:xfrm rot="5400000">
              <a:off x="5349900" y="2965721"/>
              <a:ext cx="939968" cy="1642762"/>
            </a:xfrm>
            <a:prstGeom prst="bentArrow">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4" name="Rectangle 33"/>
            <p:cNvSpPr/>
            <p:nvPr/>
          </p:nvSpPr>
          <p:spPr>
            <a:xfrm>
              <a:off x="4857145" y="3322410"/>
              <a:ext cx="302864" cy="224027"/>
            </a:xfrm>
            <a:prstGeom prst="rect">
              <a:avLst/>
            </a:prstGeom>
            <a:solidFill>
              <a:srgbClr val="B9CD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8" name="Slide Number Placeholder 47"/>
          <p:cNvSpPr>
            <a:spLocks noGrp="1"/>
          </p:cNvSpPr>
          <p:nvPr>
            <p:ph type="sldNum" sz="quarter" idx="12"/>
          </p:nvPr>
        </p:nvSpPr>
        <p:spPr/>
        <p:txBody>
          <a:bodyPr/>
          <a:lstStyle/>
          <a:p>
            <a:fld id="{5DD6FA05-1A46-C141-9BE9-01FA89D42A7A}" type="slidenum">
              <a:rPr lang="en-US" smtClean="0"/>
              <a:t>1</a:t>
            </a:fld>
            <a:endParaRPr lang="en-US"/>
          </a:p>
        </p:txBody>
      </p:sp>
      <p:pic>
        <p:nvPicPr>
          <p:cNvPr id="5" name="Picture 4"/>
          <p:cNvPicPr>
            <a:picLocks noChangeAspect="1"/>
          </p:cNvPicPr>
          <p:nvPr/>
        </p:nvPicPr>
        <p:blipFill>
          <a:blip r:embed="rId4"/>
          <a:stretch>
            <a:fillRect/>
          </a:stretch>
        </p:blipFill>
        <p:spPr>
          <a:xfrm>
            <a:off x="2356592" y="1245060"/>
            <a:ext cx="2354580" cy="1813560"/>
          </a:xfrm>
          <a:prstGeom prst="rect">
            <a:avLst/>
          </a:prstGeom>
        </p:spPr>
      </p:pic>
      <p:pic>
        <p:nvPicPr>
          <p:cNvPr id="6" name="Picture 5"/>
          <p:cNvPicPr>
            <a:picLocks noChangeAspect="1"/>
          </p:cNvPicPr>
          <p:nvPr/>
        </p:nvPicPr>
        <p:blipFill>
          <a:blip r:embed="rId5"/>
          <a:stretch>
            <a:fillRect/>
          </a:stretch>
        </p:blipFill>
        <p:spPr>
          <a:xfrm>
            <a:off x="4574948" y="1245060"/>
            <a:ext cx="2354580" cy="1813560"/>
          </a:xfrm>
          <a:prstGeom prst="rect">
            <a:avLst/>
          </a:prstGeom>
        </p:spPr>
      </p:pic>
      <p:pic>
        <p:nvPicPr>
          <p:cNvPr id="7" name="Picture 6"/>
          <p:cNvPicPr>
            <a:picLocks noChangeAspect="1"/>
          </p:cNvPicPr>
          <p:nvPr/>
        </p:nvPicPr>
        <p:blipFill>
          <a:blip r:embed="rId6"/>
          <a:stretch>
            <a:fillRect/>
          </a:stretch>
        </p:blipFill>
        <p:spPr>
          <a:xfrm>
            <a:off x="6793303" y="1245060"/>
            <a:ext cx="2354580" cy="1813560"/>
          </a:xfrm>
          <a:prstGeom prst="rect">
            <a:avLst/>
          </a:prstGeom>
        </p:spPr>
      </p:pic>
      <p:pic>
        <p:nvPicPr>
          <p:cNvPr id="8" name="Picture 7"/>
          <p:cNvPicPr>
            <a:picLocks noChangeAspect="1"/>
          </p:cNvPicPr>
          <p:nvPr/>
        </p:nvPicPr>
        <p:blipFill>
          <a:blip r:embed="rId7"/>
          <a:stretch>
            <a:fillRect/>
          </a:stretch>
        </p:blipFill>
        <p:spPr>
          <a:xfrm>
            <a:off x="138236" y="1245060"/>
            <a:ext cx="2354580" cy="1813560"/>
          </a:xfrm>
          <a:prstGeom prst="rect">
            <a:avLst/>
          </a:prstGeom>
        </p:spPr>
      </p:pic>
      <p:sp>
        <p:nvSpPr>
          <p:cNvPr id="49" name="TextBox 48"/>
          <p:cNvSpPr txBox="1"/>
          <p:nvPr/>
        </p:nvSpPr>
        <p:spPr>
          <a:xfrm>
            <a:off x="768099" y="6071245"/>
            <a:ext cx="7607802" cy="646331"/>
          </a:xfrm>
          <a:prstGeom prst="rect">
            <a:avLst/>
          </a:prstGeom>
          <a:solidFill>
            <a:srgbClr val="F2F2F2"/>
          </a:solidFill>
          <a:ln>
            <a:solidFill>
              <a:srgbClr val="BFBFBF"/>
            </a:solidFill>
          </a:ln>
        </p:spPr>
        <p:txBody>
          <a:bodyPr wrap="square" rtlCol="0">
            <a:spAutoFit/>
          </a:bodyPr>
          <a:lstStyle/>
          <a:p>
            <a:r>
              <a:rPr lang="en-US" b="1" dirty="0" smtClean="0"/>
              <a:t>Applications:</a:t>
            </a:r>
            <a:endParaRPr lang="en-US" b="1" dirty="0" smtClean="0"/>
          </a:p>
          <a:p>
            <a:r>
              <a:rPr lang="en-US" dirty="0" smtClean="0"/>
              <a:t>Building knowledge bases, answer questions, facilitate data mining</a:t>
            </a:r>
            <a:endParaRPr lang="en-US" dirty="0"/>
          </a:p>
        </p:txBody>
      </p:sp>
      <p:sp>
        <p:nvSpPr>
          <p:cNvPr id="10" name="Left Brace 9"/>
          <p:cNvSpPr/>
          <p:nvPr/>
        </p:nvSpPr>
        <p:spPr>
          <a:xfrm rot="16200000">
            <a:off x="4317847" y="969860"/>
            <a:ext cx="470170" cy="8883141"/>
          </a:xfrm>
          <a:prstGeom prst="leftBrace">
            <a:avLst>
              <a:gd name="adj1" fmla="val 22567"/>
              <a:gd name="adj2" fmla="val 49848"/>
            </a:avLst>
          </a:prstGeom>
          <a:ln>
            <a:solidFill>
              <a:srgbClr val="558ED5"/>
            </a:solidFill>
            <a:headEnd type="none"/>
            <a:tailEnd type="non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TextBox 10"/>
          <p:cNvSpPr txBox="1"/>
          <p:nvPr/>
        </p:nvSpPr>
        <p:spPr>
          <a:xfrm>
            <a:off x="1628301" y="5566108"/>
            <a:ext cx="5887399" cy="369332"/>
          </a:xfrm>
          <a:prstGeom prst="rect">
            <a:avLst/>
          </a:prstGeom>
          <a:noFill/>
        </p:spPr>
        <p:txBody>
          <a:bodyPr wrap="none" rtlCol="0">
            <a:spAutoFit/>
          </a:bodyPr>
          <a:lstStyle/>
          <a:p>
            <a:r>
              <a:rPr lang="en-US" dirty="0" smtClean="0">
                <a:solidFill>
                  <a:srgbClr val="4F81BD"/>
                </a:solidFill>
              </a:rPr>
              <a:t>How can we purge wrong triples from the dataset?</a:t>
            </a:r>
            <a:endParaRPr lang="en-US" dirty="0">
              <a:solidFill>
                <a:srgbClr val="4F81BD"/>
              </a:solidFill>
            </a:endParaRPr>
          </a:p>
        </p:txBody>
      </p:sp>
    </p:spTree>
    <p:custDataLst>
      <p:tags r:id="rId1"/>
    </p:custDataLst>
    <p:extLst>
      <p:ext uri="{BB962C8B-B14F-4D97-AF65-F5344CB8AC3E}">
        <p14:creationId xmlns:p14="http://schemas.microsoft.com/office/powerpoint/2010/main" val="3044931261"/>
      </p:ext>
    </p:extLst>
  </p:cSld>
  <p:clrMapOvr>
    <a:masterClrMapping/>
  </p:clrMapOvr>
  <mc:AlternateContent xmlns:mc="http://schemas.openxmlformats.org/markup-compatibility/2006">
    <mc:Choice xmlns:p14="http://schemas.microsoft.com/office/powerpoint/2010/main" Requires="p14">
      <p:transition spd="slow" p14:dur="2000" advTm="70194"/>
    </mc:Choice>
    <mc:Fallback>
      <p:transition xmlns:p14="http://schemas.microsoft.com/office/powerpoint/2010/main" spd="slow" advTm="70194"/>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up)">
                                      <p:cBhvr>
                                        <p:cTn id="7" dur="500"/>
                                        <p:tgtEl>
                                          <p:spTgt spid="46"/>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wipe(up)">
                                      <p:cBhvr>
                                        <p:cTn id="22" dur="500"/>
                                        <p:tgtEl>
                                          <p:spTgt spid="47"/>
                                        </p:tgtEl>
                                      </p:cBhvr>
                                    </p:animEffect>
                                  </p:childTnLst>
                                </p:cTn>
                              </p:par>
                            </p:childTnLst>
                          </p:cTn>
                        </p:par>
                        <p:par>
                          <p:cTn id="23" fill="hold">
                            <p:stCondLst>
                              <p:cond delay="1000"/>
                            </p:stCondLst>
                            <p:childTnLst>
                              <p:par>
                                <p:cTn id="24" presetID="1" presetClass="entr" presetSubtype="0" fill="hold" grpId="0" nodeType="afterEffect">
                                  <p:stCondLst>
                                    <p:cond delay="0"/>
                                  </p:stCondLst>
                                  <p:childTnLst>
                                    <p:set>
                                      <p:cBhvr>
                                        <p:cTn id="25" dur="1" fill="hold">
                                          <p:stCondLst>
                                            <p:cond delay="0"/>
                                          </p:stCondLst>
                                        </p:cTn>
                                        <p:tgtEl>
                                          <p:spTgt spid="40"/>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9"/>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7"/>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6"/>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39" grpId="0" animBg="1"/>
      <p:bldP spid="37" grpId="0" animBg="1"/>
      <p:bldP spid="36" grpId="0" animBg="1"/>
      <p:bldP spid="35" grpId="0" animBg="1"/>
      <p:bldP spid="18" grpId="0" animBg="1"/>
      <p:bldP spid="19" grpId="0" animBg="1"/>
      <p:bldP spid="20" grpId="0" animBg="1"/>
      <p:bldP spid="21" grpId="0" animBg="1"/>
      <p:bldP spid="22" grpId="0" animBg="1"/>
      <p:bldP spid="49" grpId="0" animBg="1"/>
      <p:bldP spid="10" grpId="0" animBg="1"/>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Book</a:t>
            </a:r>
            <a:endParaRPr lang="en-US" dirty="0"/>
          </a:p>
        </p:txBody>
      </p:sp>
      <p:pic>
        <p:nvPicPr>
          <p:cNvPr id="3" name="Picture 2" descr="book_cluster_computationNoAcc-results.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97343" y="1261872"/>
            <a:ext cx="5949315" cy="2846070"/>
          </a:xfrm>
          <a:prstGeom prst="rect">
            <a:avLst/>
          </a:prstGeom>
        </p:spPr>
      </p:pic>
      <p:sp>
        <p:nvSpPr>
          <p:cNvPr id="10" name="Slide Number Placeholder 9"/>
          <p:cNvSpPr>
            <a:spLocks noGrp="1"/>
          </p:cNvSpPr>
          <p:nvPr>
            <p:ph type="sldNum" sz="quarter" idx="12"/>
          </p:nvPr>
        </p:nvSpPr>
        <p:spPr/>
        <p:txBody>
          <a:bodyPr/>
          <a:lstStyle/>
          <a:p>
            <a:fld id="{5DD6FA05-1A46-C141-9BE9-01FA89D42A7A}" type="slidenum">
              <a:rPr lang="en-US" smtClean="0"/>
              <a:t>19</a:t>
            </a:fld>
            <a:endParaRPr lang="en-US"/>
          </a:p>
        </p:txBody>
      </p:sp>
      <p:graphicFrame>
        <p:nvGraphicFramePr>
          <p:cNvPr id="11" name="Table 10"/>
          <p:cNvGraphicFramePr>
            <a:graphicFrameLocks noGrp="1"/>
          </p:cNvGraphicFramePr>
          <p:nvPr>
            <p:extLst>
              <p:ext uri="{D42A27DB-BD31-4B8C-83A1-F6EECF244321}">
                <p14:modId xmlns:p14="http://schemas.microsoft.com/office/powerpoint/2010/main" val="4246764677"/>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bg1"/>
                          </a:solidFill>
                        </a:rPr>
                        <a:t>evaluation</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pic>
        <p:nvPicPr>
          <p:cNvPr id="12" name="Picture 11" descr="book-PRcurve.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490472" y="4206240"/>
            <a:ext cx="2444750" cy="2360930"/>
          </a:xfrm>
          <a:prstGeom prst="rect">
            <a:avLst/>
          </a:prstGeom>
        </p:spPr>
      </p:pic>
      <p:pic>
        <p:nvPicPr>
          <p:cNvPr id="13" name="Picture 12" descr="book-ROCcurve.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175504" y="4206240"/>
            <a:ext cx="2472690" cy="2388870"/>
          </a:xfrm>
          <a:prstGeom prst="rect">
            <a:avLst/>
          </a:prstGeom>
        </p:spPr>
      </p:pic>
    </p:spTree>
    <p:custDataLst>
      <p:tags r:id="rId1"/>
    </p:custDataLst>
    <p:extLst>
      <p:ext uri="{BB962C8B-B14F-4D97-AF65-F5344CB8AC3E}">
        <p14:creationId xmlns:p14="http://schemas.microsoft.com/office/powerpoint/2010/main" val="2382965888"/>
      </p:ext>
    </p:extLst>
  </p:cSld>
  <p:clrMapOvr>
    <a:masterClrMapping/>
  </p:clrMapOvr>
  <mc:AlternateContent xmlns:mc="http://schemas.openxmlformats.org/markup-compatibility/2006">
    <mc:Choice xmlns:p14="http://schemas.microsoft.com/office/powerpoint/2010/main" Requires="p14">
      <p:transition spd="slow" p14:dur="2000" advTm="22170"/>
    </mc:Choice>
    <mc:Fallback>
      <p:transition xmlns:p14="http://schemas.microsoft.com/office/powerpoint/2010/main" spd="slow" advTm="2217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ReVerb</a:t>
            </a:r>
            <a:endParaRPr lang="en-US" dirty="0"/>
          </a:p>
        </p:txBody>
      </p:sp>
      <p:pic>
        <p:nvPicPr>
          <p:cNvPr id="5" name="Picture 4" descr="knowItAll_qPrecRecNoAcc-results.pdf"/>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00200" y="1261872"/>
            <a:ext cx="5949315" cy="2846070"/>
          </a:xfrm>
          <a:prstGeom prst="rect">
            <a:avLst/>
          </a:prstGeom>
        </p:spPr>
      </p:pic>
      <p:sp>
        <p:nvSpPr>
          <p:cNvPr id="11" name="Slide Number Placeholder 10"/>
          <p:cNvSpPr>
            <a:spLocks noGrp="1"/>
          </p:cNvSpPr>
          <p:nvPr>
            <p:ph type="sldNum" sz="quarter" idx="12"/>
          </p:nvPr>
        </p:nvSpPr>
        <p:spPr/>
        <p:txBody>
          <a:bodyPr/>
          <a:lstStyle/>
          <a:p>
            <a:fld id="{5DD6FA05-1A46-C141-9BE9-01FA89D42A7A}" type="slidenum">
              <a:rPr lang="en-US" smtClean="0"/>
              <a:t>20</a:t>
            </a:fld>
            <a:endParaRPr lang="en-US"/>
          </a:p>
        </p:txBody>
      </p:sp>
      <p:graphicFrame>
        <p:nvGraphicFramePr>
          <p:cNvPr id="12" name="Table 11"/>
          <p:cNvGraphicFramePr>
            <a:graphicFrameLocks noGrp="1"/>
          </p:cNvGraphicFramePr>
          <p:nvPr>
            <p:extLst>
              <p:ext uri="{D42A27DB-BD31-4B8C-83A1-F6EECF244321}">
                <p14:modId xmlns:p14="http://schemas.microsoft.com/office/powerpoint/2010/main" val="4246764677"/>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bg1"/>
                          </a:solidFill>
                        </a:rPr>
                        <a:t>evaluation</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pic>
        <p:nvPicPr>
          <p:cNvPr id="13" name="Picture 12" descr="knowItAll-PRcurve.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90472" y="4206240"/>
            <a:ext cx="2444750" cy="2360930"/>
          </a:xfrm>
          <a:prstGeom prst="rect">
            <a:avLst/>
          </a:prstGeom>
        </p:spPr>
      </p:pic>
      <p:pic>
        <p:nvPicPr>
          <p:cNvPr id="14" name="Picture 13" descr="knowItAll-ROCcurve.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175504" y="4206240"/>
            <a:ext cx="2472690" cy="2388870"/>
          </a:xfrm>
          <a:prstGeom prst="rect">
            <a:avLst/>
          </a:prstGeom>
        </p:spPr>
      </p:pic>
    </p:spTree>
    <p:extLst>
      <p:ext uri="{BB962C8B-B14F-4D97-AF65-F5344CB8AC3E}">
        <p14:creationId xmlns:p14="http://schemas.microsoft.com/office/powerpoint/2010/main" val="1401011470"/>
      </p:ext>
    </p:extLst>
  </p:cSld>
  <p:clrMapOvr>
    <a:masterClrMapping/>
  </p:clrMapOvr>
  <mc:AlternateContent xmlns:mc="http://schemas.openxmlformats.org/markup-compatibility/2006">
    <mc:Choice xmlns:p14="http://schemas.microsoft.com/office/powerpoint/2010/main" Requires="p14">
      <p:transition spd="slow" p14:dur="2000" advTm="21762"/>
    </mc:Choice>
    <mc:Fallback>
      <p:transition xmlns:p14="http://schemas.microsoft.com/office/powerpoint/2010/main" spd="slow" advTm="21762"/>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Synthetic data: low precision</a:t>
            </a:r>
            <a:endParaRPr lang="en-US" dirty="0"/>
          </a:p>
        </p:txBody>
      </p:sp>
      <p:pic>
        <p:nvPicPr>
          <p:cNvPr id="3" name="Picture 2" descr="synthetic-bad.pdf"/>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74694" y="1512315"/>
            <a:ext cx="5594613" cy="4769908"/>
          </a:xfrm>
          <a:prstGeom prst="rect">
            <a:avLst/>
          </a:prstGeom>
        </p:spPr>
      </p:pic>
      <p:sp>
        <p:nvSpPr>
          <p:cNvPr id="9" name="Slide Number Placeholder 8"/>
          <p:cNvSpPr>
            <a:spLocks noGrp="1"/>
          </p:cNvSpPr>
          <p:nvPr>
            <p:ph type="sldNum" sz="quarter" idx="12"/>
          </p:nvPr>
        </p:nvSpPr>
        <p:spPr/>
        <p:txBody>
          <a:bodyPr/>
          <a:lstStyle/>
          <a:p>
            <a:fld id="{5DD6FA05-1A46-C141-9BE9-01FA89D42A7A}" type="slidenum">
              <a:rPr lang="en-US" smtClean="0"/>
              <a:t>21</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4246764677"/>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bg1"/>
                          </a:solidFill>
                        </a:rPr>
                        <a:t>evaluation</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8661821"/>
      </p:ext>
    </p:extLst>
  </p:cSld>
  <p:clrMapOvr>
    <a:masterClrMapping/>
  </p:clrMapOvr>
  <mc:AlternateContent xmlns:mc="http://schemas.openxmlformats.org/markup-compatibility/2006">
    <mc:Choice xmlns:p14="http://schemas.microsoft.com/office/powerpoint/2010/main" Requires="p14">
      <p:transition spd="slow" p14:dur="2000" advTm="38819"/>
    </mc:Choice>
    <mc:Fallback>
      <p:transition xmlns:p14="http://schemas.microsoft.com/office/powerpoint/2010/main" spd="slow" advTm="38819"/>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Synthetic data: high precision</a:t>
            </a:r>
            <a:endParaRPr lang="en-US" dirty="0"/>
          </a:p>
        </p:txBody>
      </p:sp>
      <p:pic>
        <p:nvPicPr>
          <p:cNvPr id="3" name="Picture 2" descr="synthetic-goodVrecall.pdf"/>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66824" y="1508547"/>
            <a:ext cx="5610352" cy="4783328"/>
          </a:xfrm>
          <a:prstGeom prst="rect">
            <a:avLst/>
          </a:prstGeom>
        </p:spPr>
      </p:pic>
      <p:sp>
        <p:nvSpPr>
          <p:cNvPr id="10" name="Slide Number Placeholder 9"/>
          <p:cNvSpPr>
            <a:spLocks noGrp="1"/>
          </p:cNvSpPr>
          <p:nvPr>
            <p:ph type="sldNum" sz="quarter" idx="12"/>
          </p:nvPr>
        </p:nvSpPr>
        <p:spPr/>
        <p:txBody>
          <a:bodyPr/>
          <a:lstStyle/>
          <a:p>
            <a:fld id="{5DD6FA05-1A46-C141-9BE9-01FA89D42A7A}" type="slidenum">
              <a:rPr lang="en-US" smtClean="0"/>
              <a:t>22</a:t>
            </a:fld>
            <a:endParaRPr lang="en-US"/>
          </a:p>
        </p:txBody>
      </p:sp>
      <p:graphicFrame>
        <p:nvGraphicFramePr>
          <p:cNvPr id="11" name="Table 10"/>
          <p:cNvGraphicFramePr>
            <a:graphicFrameLocks noGrp="1"/>
          </p:cNvGraphicFramePr>
          <p:nvPr>
            <p:extLst>
              <p:ext uri="{D42A27DB-BD31-4B8C-83A1-F6EECF244321}">
                <p14:modId xmlns:p14="http://schemas.microsoft.com/office/powerpoint/2010/main" val="4246764677"/>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bg1"/>
                          </a:solidFill>
                        </a:rPr>
                        <a:t>evaluation</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89717980"/>
      </p:ext>
    </p:extLst>
  </p:cSld>
  <p:clrMapOvr>
    <a:masterClrMapping/>
  </p:clrMapOvr>
  <mc:AlternateContent xmlns:mc="http://schemas.openxmlformats.org/markup-compatibility/2006">
    <mc:Choice xmlns:p14="http://schemas.microsoft.com/office/powerpoint/2010/main" Requires="p14">
      <p:transition spd="slow" p14:dur="2000" advTm="21985"/>
    </mc:Choice>
    <mc:Fallback>
      <p:transition xmlns:p14="http://schemas.microsoft.com/office/powerpoint/2010/main" spd="slow" advTm="21985"/>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Synthetic data: low recall</a:t>
            </a:r>
            <a:endParaRPr lang="en-US" dirty="0"/>
          </a:p>
        </p:txBody>
      </p:sp>
      <p:pic>
        <p:nvPicPr>
          <p:cNvPr id="3" name="Picture 2" descr="synthetic-lowRecVprec.pdf"/>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66824" y="1508553"/>
            <a:ext cx="5610352" cy="4783328"/>
          </a:xfrm>
          <a:prstGeom prst="rect">
            <a:avLst/>
          </a:prstGeom>
        </p:spPr>
      </p:pic>
      <p:sp>
        <p:nvSpPr>
          <p:cNvPr id="9" name="Slide Number Placeholder 8"/>
          <p:cNvSpPr>
            <a:spLocks noGrp="1"/>
          </p:cNvSpPr>
          <p:nvPr>
            <p:ph type="sldNum" sz="quarter" idx="12"/>
          </p:nvPr>
        </p:nvSpPr>
        <p:spPr/>
        <p:txBody>
          <a:bodyPr/>
          <a:lstStyle/>
          <a:p>
            <a:fld id="{5DD6FA05-1A46-C141-9BE9-01FA89D42A7A}" type="slidenum">
              <a:rPr lang="en-US" smtClean="0"/>
              <a:t>23</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4246764677"/>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bg1"/>
                          </a:solidFill>
                        </a:rPr>
                        <a:t>evaluation</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37956525"/>
      </p:ext>
    </p:extLst>
  </p:cSld>
  <p:clrMapOvr>
    <a:masterClrMapping/>
  </p:clrMapOvr>
  <mc:AlternateContent xmlns:mc="http://schemas.openxmlformats.org/markup-compatibility/2006">
    <mc:Choice xmlns:p14="http://schemas.microsoft.com/office/powerpoint/2010/main" Requires="p14">
      <p:transition spd="slow" p14:dur="2000" advTm="28538"/>
    </mc:Choice>
    <mc:Fallback>
      <p:transition xmlns:p14="http://schemas.microsoft.com/office/powerpoint/2010/main" spd="slow" advTm="28538"/>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Synthetic data: correlations</a:t>
            </a:r>
            <a:endParaRPr lang="en-US" dirty="0"/>
          </a:p>
        </p:txBody>
      </p:sp>
      <p:pic>
        <p:nvPicPr>
          <p:cNvPr id="3" name="Picture 2" descr="synthetic-correlationOriginal.pdf"/>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59474" y="1977220"/>
            <a:ext cx="8425053" cy="3984498"/>
          </a:xfrm>
          <a:prstGeom prst="rect">
            <a:avLst/>
          </a:prstGeom>
        </p:spPr>
      </p:pic>
      <p:sp>
        <p:nvSpPr>
          <p:cNvPr id="9" name="Slide Number Placeholder 8"/>
          <p:cNvSpPr>
            <a:spLocks noGrp="1"/>
          </p:cNvSpPr>
          <p:nvPr>
            <p:ph type="sldNum" sz="quarter" idx="12"/>
          </p:nvPr>
        </p:nvSpPr>
        <p:spPr/>
        <p:txBody>
          <a:bodyPr/>
          <a:lstStyle/>
          <a:p>
            <a:fld id="{5DD6FA05-1A46-C141-9BE9-01FA89D42A7A}" type="slidenum">
              <a:rPr lang="en-US" smtClean="0"/>
              <a:t>24</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4246764677"/>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bg1"/>
                          </a:solidFill>
                        </a:rPr>
                        <a:t>evaluation</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76428997"/>
      </p:ext>
    </p:extLst>
  </p:cSld>
  <p:clrMapOvr>
    <a:masterClrMapping/>
  </p:clrMapOvr>
  <mc:AlternateContent xmlns:mc="http://schemas.openxmlformats.org/markup-compatibility/2006">
    <mc:Choice xmlns:p14="http://schemas.microsoft.com/office/powerpoint/2010/main" Requires="p14">
      <p:transition spd="slow" p14:dur="2000" advTm="57219"/>
    </mc:Choice>
    <mc:Fallback>
      <p:transition xmlns:p14="http://schemas.microsoft.com/office/powerpoint/2010/main" spd="slow" advTm="57219"/>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55896" y="5755334"/>
            <a:ext cx="1377820" cy="415498"/>
          </a:xfrm>
          <a:prstGeom prst="rect">
            <a:avLst/>
          </a:prstGeom>
          <a:solidFill>
            <a:srgbClr val="F2F2F2"/>
          </a:solidFill>
          <a:ln>
            <a:solidFill>
              <a:srgbClr val="BFBFBF"/>
            </a:solidFill>
          </a:ln>
        </p:spPr>
        <p:txBody>
          <a:bodyPr wrap="none" rtlCol="0">
            <a:spAutoFit/>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smtClean="0"/>
              <a:t>&lt;</a:t>
            </a:r>
            <a:r>
              <a:rPr lang="en-US" sz="700" dirty="0" err="1"/>
              <a:t>subject,predicate,object</a:t>
            </a:r>
            <a:r>
              <a:rPr lang="en-US" sz="700" dirty="0" smtClean="0"/>
              <a:t>&gt;</a:t>
            </a:r>
            <a:endParaRPr lang="en-US" sz="700" dirty="0"/>
          </a:p>
        </p:txBody>
      </p:sp>
      <p:sp>
        <p:nvSpPr>
          <p:cNvPr id="4" name="TextBox 3"/>
          <p:cNvSpPr txBox="1"/>
          <p:nvPr/>
        </p:nvSpPr>
        <p:spPr>
          <a:xfrm>
            <a:off x="5711723" y="5755334"/>
            <a:ext cx="1377820" cy="738664"/>
          </a:xfrm>
          <a:prstGeom prst="rect">
            <a:avLst/>
          </a:prstGeom>
          <a:solidFill>
            <a:srgbClr val="F2F2F2"/>
          </a:solidFill>
          <a:ln>
            <a:solidFill>
              <a:srgbClr val="BFBFBF"/>
            </a:solidFill>
          </a:ln>
        </p:spPr>
        <p:txBody>
          <a:bodyPr wrap="none" rtlCol="0">
            <a:spAutoFit/>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endParaRPr lang="en-US" sz="700" dirty="0"/>
          </a:p>
        </p:txBody>
      </p:sp>
      <p:sp>
        <p:nvSpPr>
          <p:cNvPr id="5" name="TextBox 4"/>
          <p:cNvSpPr txBox="1"/>
          <p:nvPr/>
        </p:nvSpPr>
        <p:spPr>
          <a:xfrm>
            <a:off x="3867549" y="5755334"/>
            <a:ext cx="1377820" cy="954107"/>
          </a:xfrm>
          <a:prstGeom prst="rect">
            <a:avLst/>
          </a:prstGeom>
          <a:solidFill>
            <a:srgbClr val="F2F2F2"/>
          </a:solidFill>
          <a:ln>
            <a:solidFill>
              <a:srgbClr val="BFBFBF"/>
            </a:solidFill>
          </a:ln>
        </p:spPr>
        <p:txBody>
          <a:bodyPr wrap="none" rtlCol="0">
            <a:spAutoFit/>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endParaRPr lang="en-US" sz="700" dirty="0"/>
          </a:p>
        </p:txBody>
      </p:sp>
      <p:sp>
        <p:nvSpPr>
          <p:cNvPr id="6" name="TextBox 5"/>
          <p:cNvSpPr txBox="1"/>
          <p:nvPr/>
        </p:nvSpPr>
        <p:spPr>
          <a:xfrm>
            <a:off x="2023375" y="5755334"/>
            <a:ext cx="1377820" cy="523220"/>
          </a:xfrm>
          <a:prstGeom prst="rect">
            <a:avLst/>
          </a:prstGeom>
          <a:solidFill>
            <a:srgbClr val="F2F2F2"/>
          </a:solidFill>
          <a:ln>
            <a:solidFill>
              <a:srgbClr val="BFBFBF"/>
            </a:solidFill>
          </a:ln>
        </p:spPr>
        <p:txBody>
          <a:bodyPr wrap="none" rtlCol="0">
            <a:spAutoFit/>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endParaRPr lang="en-US" sz="700" dirty="0"/>
          </a:p>
        </p:txBody>
      </p:sp>
      <p:sp>
        <p:nvSpPr>
          <p:cNvPr id="7" name="TextBox 6"/>
          <p:cNvSpPr txBox="1"/>
          <p:nvPr/>
        </p:nvSpPr>
        <p:spPr>
          <a:xfrm>
            <a:off x="179201" y="5755334"/>
            <a:ext cx="1377820" cy="738664"/>
          </a:xfrm>
          <a:prstGeom prst="rect">
            <a:avLst/>
          </a:prstGeom>
          <a:solidFill>
            <a:schemeClr val="bg1">
              <a:lumMod val="95000"/>
            </a:schemeClr>
          </a:solidFill>
          <a:ln>
            <a:solidFill>
              <a:schemeClr val="bg1">
                <a:lumMod val="75000"/>
              </a:schemeClr>
            </a:solidFill>
          </a:ln>
        </p:spPr>
        <p:txBody>
          <a:bodyPr wrap="none" rtlCol="0">
            <a:spAutoFit/>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endParaRPr lang="en-US" sz="700" dirty="0"/>
          </a:p>
        </p:txBody>
      </p:sp>
      <p:grpSp>
        <p:nvGrpSpPr>
          <p:cNvPr id="8" name="Group 7"/>
          <p:cNvGrpSpPr/>
          <p:nvPr/>
        </p:nvGrpSpPr>
        <p:grpSpPr>
          <a:xfrm>
            <a:off x="627480" y="4575625"/>
            <a:ext cx="7860134" cy="1294597"/>
            <a:chOff x="627480" y="4575625"/>
            <a:chExt cx="7860134" cy="536237"/>
          </a:xfrm>
        </p:grpSpPr>
        <p:sp>
          <p:nvSpPr>
            <p:cNvPr id="9" name="Down Arrow 8"/>
            <p:cNvSpPr/>
            <p:nvPr/>
          </p:nvSpPr>
          <p:spPr>
            <a:xfrm>
              <a:off x="8006351" y="4575625"/>
              <a:ext cx="481263" cy="536237"/>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6160002" y="4575625"/>
              <a:ext cx="481263" cy="536237"/>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a:off x="4315828" y="4575625"/>
              <a:ext cx="481263" cy="536237"/>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Down Arrow 11"/>
            <p:cNvSpPr/>
            <p:nvPr/>
          </p:nvSpPr>
          <p:spPr>
            <a:xfrm>
              <a:off x="2471654" y="4575625"/>
              <a:ext cx="481263" cy="536237"/>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a:off x="627480" y="4575625"/>
              <a:ext cx="481263" cy="536237"/>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4" name="Rectangle 33"/>
          <p:cNvSpPr/>
          <p:nvPr/>
        </p:nvSpPr>
        <p:spPr>
          <a:xfrm>
            <a:off x="179201" y="4148666"/>
            <a:ext cx="8825249" cy="1270000"/>
          </a:xfrm>
          <a:prstGeom prst="rect">
            <a:avLst/>
          </a:prstGeom>
          <a:solidFill>
            <a:srgbClr val="F2F2F2"/>
          </a:solidFill>
          <a:ln>
            <a:solidFill>
              <a:srgbClr val="558E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Error diagnosis</a:t>
            </a:r>
            <a:endParaRPr lang="en-US" dirty="0"/>
          </a:p>
        </p:txBody>
      </p:sp>
      <p:grpSp>
        <p:nvGrpSpPr>
          <p:cNvPr id="19" name="Group 18"/>
          <p:cNvGrpSpPr/>
          <p:nvPr/>
        </p:nvGrpSpPr>
        <p:grpSpPr>
          <a:xfrm>
            <a:off x="627480" y="2741094"/>
            <a:ext cx="7860133" cy="1515992"/>
            <a:chOff x="627480" y="2741094"/>
            <a:chExt cx="7860133" cy="1515992"/>
          </a:xfrm>
        </p:grpSpPr>
        <p:sp>
          <p:nvSpPr>
            <p:cNvPr id="20" name="Bent Arrow 19"/>
            <p:cNvSpPr/>
            <p:nvPr/>
          </p:nvSpPr>
          <p:spPr>
            <a:xfrm rot="10800000">
              <a:off x="7150328" y="2741094"/>
              <a:ext cx="939968" cy="805178"/>
            </a:xfrm>
            <a:prstGeom prst="bentArrow">
              <a:avLst>
                <a:gd name="adj1" fmla="val 28472"/>
                <a:gd name="adj2" fmla="val 14236"/>
                <a:gd name="adj3" fmla="val 0"/>
                <a:gd name="adj4" fmla="val 57615"/>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1" name="Bent Arrow 20"/>
            <p:cNvSpPr/>
            <p:nvPr/>
          </p:nvSpPr>
          <p:spPr>
            <a:xfrm rot="10800000">
              <a:off x="4927821" y="2741094"/>
              <a:ext cx="939968" cy="805178"/>
            </a:xfrm>
            <a:prstGeom prst="bentArrow">
              <a:avLst>
                <a:gd name="adj1" fmla="val 28472"/>
                <a:gd name="adj2" fmla="val 14236"/>
                <a:gd name="adj3" fmla="val 0"/>
                <a:gd name="adj4" fmla="val 57615"/>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2" name="Bent Arrow 21"/>
            <p:cNvSpPr/>
            <p:nvPr/>
          </p:nvSpPr>
          <p:spPr>
            <a:xfrm rot="10800000" flipH="1">
              <a:off x="1201708" y="2741094"/>
              <a:ext cx="939968" cy="805178"/>
            </a:xfrm>
            <a:prstGeom prst="bentArrow">
              <a:avLst>
                <a:gd name="adj1" fmla="val 28472"/>
                <a:gd name="adj2" fmla="val 14236"/>
                <a:gd name="adj3" fmla="val 0"/>
                <a:gd name="adj4" fmla="val 57615"/>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3" name="Bent Arrow 22"/>
            <p:cNvSpPr/>
            <p:nvPr/>
          </p:nvSpPr>
          <p:spPr>
            <a:xfrm rot="10800000">
              <a:off x="2706113" y="2741094"/>
              <a:ext cx="939968" cy="805178"/>
            </a:xfrm>
            <a:prstGeom prst="bentArrow">
              <a:avLst>
                <a:gd name="adj1" fmla="val 28472"/>
                <a:gd name="adj2" fmla="val 14236"/>
                <a:gd name="adj3" fmla="val 0"/>
                <a:gd name="adj4" fmla="val 57615"/>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4" name="Bent Arrow 23"/>
            <p:cNvSpPr/>
            <p:nvPr/>
          </p:nvSpPr>
          <p:spPr>
            <a:xfrm rot="5400000">
              <a:off x="4689877" y="459348"/>
              <a:ext cx="939968" cy="6655505"/>
            </a:xfrm>
            <a:prstGeom prst="bentArrow">
              <a:avLst/>
            </a:prstGeom>
            <a:solidFill>
              <a:schemeClr val="accent1">
                <a:lumMod val="40000"/>
                <a:lumOff val="60000"/>
              </a:schemeClr>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5" name="Bent Arrow 24"/>
            <p:cNvSpPr/>
            <p:nvPr/>
          </p:nvSpPr>
          <p:spPr>
            <a:xfrm rot="16200000" flipH="1">
              <a:off x="1541594" y="2403001"/>
              <a:ext cx="939968" cy="2768196"/>
            </a:xfrm>
            <a:prstGeom prst="bentArrow">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6" name="Bent Arrow 25"/>
            <p:cNvSpPr/>
            <p:nvPr/>
          </p:nvSpPr>
          <p:spPr>
            <a:xfrm rot="16200000" flipH="1">
              <a:off x="3407906" y="2380862"/>
              <a:ext cx="939968" cy="2812472"/>
            </a:xfrm>
            <a:prstGeom prst="bentArrow">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7" name="Bent Arrow 26"/>
            <p:cNvSpPr/>
            <p:nvPr/>
          </p:nvSpPr>
          <p:spPr>
            <a:xfrm rot="16200000" flipH="1">
              <a:off x="4633048" y="2999894"/>
              <a:ext cx="939968" cy="1574407"/>
            </a:xfrm>
            <a:prstGeom prst="bentArrow">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8" name="Bent Arrow 27"/>
            <p:cNvSpPr/>
            <p:nvPr/>
          </p:nvSpPr>
          <p:spPr>
            <a:xfrm rot="5400000">
              <a:off x="5349900" y="2965721"/>
              <a:ext cx="939968" cy="1642762"/>
            </a:xfrm>
            <a:prstGeom prst="bentArrow">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9" name="Rectangle 28"/>
            <p:cNvSpPr/>
            <p:nvPr/>
          </p:nvSpPr>
          <p:spPr>
            <a:xfrm>
              <a:off x="4857145" y="3322410"/>
              <a:ext cx="302864" cy="224027"/>
            </a:xfrm>
            <a:prstGeom prst="rect">
              <a:avLst/>
            </a:prstGeom>
            <a:solidFill>
              <a:srgbClr val="B9CD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5" name="Rectangle 34"/>
          <p:cNvSpPr/>
          <p:nvPr/>
        </p:nvSpPr>
        <p:spPr>
          <a:xfrm>
            <a:off x="767027" y="4414827"/>
            <a:ext cx="869362" cy="321595"/>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Rectangle 35"/>
          <p:cNvSpPr/>
          <p:nvPr/>
        </p:nvSpPr>
        <p:spPr>
          <a:xfrm>
            <a:off x="2531833" y="4423404"/>
            <a:ext cx="869362" cy="321595"/>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Rectangle 36"/>
          <p:cNvSpPr/>
          <p:nvPr/>
        </p:nvSpPr>
        <p:spPr>
          <a:xfrm>
            <a:off x="4102618" y="4385982"/>
            <a:ext cx="869362" cy="605104"/>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Rectangle 37"/>
          <p:cNvSpPr/>
          <p:nvPr/>
        </p:nvSpPr>
        <p:spPr>
          <a:xfrm>
            <a:off x="1832108" y="4830288"/>
            <a:ext cx="434681" cy="321595"/>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Rectangle 38"/>
          <p:cNvSpPr/>
          <p:nvPr/>
        </p:nvSpPr>
        <p:spPr>
          <a:xfrm>
            <a:off x="5524336" y="4669491"/>
            <a:ext cx="869362" cy="321595"/>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Rectangle 39"/>
          <p:cNvSpPr/>
          <p:nvPr/>
        </p:nvSpPr>
        <p:spPr>
          <a:xfrm>
            <a:off x="7837314" y="4414827"/>
            <a:ext cx="869362" cy="321595"/>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1" name="Rectangle 40"/>
          <p:cNvSpPr/>
          <p:nvPr/>
        </p:nvSpPr>
        <p:spPr>
          <a:xfrm>
            <a:off x="7837314" y="4975688"/>
            <a:ext cx="869362" cy="321595"/>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2" name="Rectangle 41"/>
          <p:cNvSpPr/>
          <p:nvPr/>
        </p:nvSpPr>
        <p:spPr>
          <a:xfrm>
            <a:off x="6768264" y="4575625"/>
            <a:ext cx="611846" cy="721658"/>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44" name="Elbow Connector 43"/>
          <p:cNvCxnSpPr>
            <a:stCxn id="35" idx="2"/>
            <a:endCxn id="38" idx="1"/>
          </p:cNvCxnSpPr>
          <p:nvPr/>
        </p:nvCxnSpPr>
        <p:spPr>
          <a:xfrm rot="16200000" flipH="1">
            <a:off x="1389576" y="4548554"/>
            <a:ext cx="254664" cy="630400"/>
          </a:xfrm>
          <a:prstGeom prst="bentConnector2">
            <a:avLst/>
          </a:prstGeom>
          <a:ln>
            <a:solidFill>
              <a:srgbClr val="558ED5"/>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46" name="Elbow Connector 45"/>
          <p:cNvCxnSpPr>
            <a:stCxn id="37" idx="2"/>
            <a:endCxn id="36" idx="2"/>
          </p:cNvCxnSpPr>
          <p:nvPr/>
        </p:nvCxnSpPr>
        <p:spPr>
          <a:xfrm rot="5400000" flipH="1">
            <a:off x="3628863" y="4082651"/>
            <a:ext cx="246087" cy="1570785"/>
          </a:xfrm>
          <a:prstGeom prst="bentConnector3">
            <a:avLst>
              <a:gd name="adj1" fmla="val -92894"/>
            </a:avLst>
          </a:prstGeom>
          <a:ln>
            <a:solidFill>
              <a:srgbClr val="558ED5"/>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a:stCxn id="40" idx="2"/>
            <a:endCxn id="41" idx="0"/>
          </p:cNvCxnSpPr>
          <p:nvPr/>
        </p:nvCxnSpPr>
        <p:spPr>
          <a:xfrm>
            <a:off x="8271995" y="4736422"/>
            <a:ext cx="0" cy="239266"/>
          </a:xfrm>
          <a:prstGeom prst="straightConnector1">
            <a:avLst/>
          </a:prstGeom>
          <a:ln>
            <a:solidFill>
              <a:srgbClr val="558ED5"/>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50" name="Elbow Connector 49"/>
          <p:cNvCxnSpPr>
            <a:stCxn id="41" idx="1"/>
            <a:endCxn id="42" idx="3"/>
          </p:cNvCxnSpPr>
          <p:nvPr/>
        </p:nvCxnSpPr>
        <p:spPr>
          <a:xfrm rot="10800000">
            <a:off x="7380110" y="4936454"/>
            <a:ext cx="457204" cy="200032"/>
          </a:xfrm>
          <a:prstGeom prst="bentConnector3">
            <a:avLst/>
          </a:prstGeom>
          <a:ln>
            <a:solidFill>
              <a:srgbClr val="558ED5"/>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52" name="Elbow Connector 51"/>
          <p:cNvCxnSpPr>
            <a:stCxn id="40" idx="1"/>
            <a:endCxn id="42" idx="3"/>
          </p:cNvCxnSpPr>
          <p:nvPr/>
        </p:nvCxnSpPr>
        <p:spPr>
          <a:xfrm rot="10800000" flipV="1">
            <a:off x="7380110" y="4575624"/>
            <a:ext cx="457204" cy="360829"/>
          </a:xfrm>
          <a:prstGeom prst="bentConnector3">
            <a:avLst/>
          </a:prstGeom>
          <a:ln>
            <a:solidFill>
              <a:srgbClr val="558ED5"/>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54" name="Elbow Connector 53"/>
          <p:cNvCxnSpPr>
            <a:stCxn id="39" idx="0"/>
            <a:endCxn id="42" idx="0"/>
          </p:cNvCxnSpPr>
          <p:nvPr/>
        </p:nvCxnSpPr>
        <p:spPr>
          <a:xfrm rot="5400000" flipH="1" flipV="1">
            <a:off x="6469669" y="4064973"/>
            <a:ext cx="93866" cy="1115170"/>
          </a:xfrm>
          <a:prstGeom prst="bentConnector3">
            <a:avLst>
              <a:gd name="adj1" fmla="val 343539"/>
            </a:avLst>
          </a:prstGeom>
          <a:ln>
            <a:solidFill>
              <a:srgbClr val="558ED5"/>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61" name="Elbow Connector 60"/>
          <p:cNvCxnSpPr/>
          <p:nvPr/>
        </p:nvCxnSpPr>
        <p:spPr>
          <a:xfrm rot="10800000">
            <a:off x="4981088" y="4936455"/>
            <a:ext cx="1796284" cy="247920"/>
          </a:xfrm>
          <a:prstGeom prst="bentConnector3">
            <a:avLst>
              <a:gd name="adj1" fmla="val 78281"/>
            </a:avLst>
          </a:prstGeom>
          <a:ln>
            <a:solidFill>
              <a:srgbClr val="558ED5"/>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64" name="Elbow Connector 63"/>
          <p:cNvCxnSpPr>
            <a:stCxn id="37" idx="1"/>
            <a:endCxn id="36" idx="0"/>
          </p:cNvCxnSpPr>
          <p:nvPr/>
        </p:nvCxnSpPr>
        <p:spPr>
          <a:xfrm rot="10800000">
            <a:off x="2966514" y="4423404"/>
            <a:ext cx="1136104" cy="265130"/>
          </a:xfrm>
          <a:prstGeom prst="bentConnector4">
            <a:avLst>
              <a:gd name="adj1" fmla="val 30870"/>
              <a:gd name="adj2" fmla="val 186222"/>
            </a:avLst>
          </a:prstGeom>
          <a:ln>
            <a:solidFill>
              <a:srgbClr val="558ED5"/>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a:endCxn id="35" idx="3"/>
          </p:cNvCxnSpPr>
          <p:nvPr/>
        </p:nvCxnSpPr>
        <p:spPr>
          <a:xfrm flipH="1">
            <a:off x="1636389" y="4575625"/>
            <a:ext cx="839850" cy="0"/>
          </a:xfrm>
          <a:prstGeom prst="straightConnector1">
            <a:avLst/>
          </a:prstGeom>
          <a:ln>
            <a:solidFill>
              <a:srgbClr val="558ED5"/>
            </a:solidFill>
            <a:headEnd type="arrow"/>
            <a:tailEnd type="arrow"/>
          </a:ln>
          <a:effectLst/>
        </p:spPr>
        <p:style>
          <a:lnRef idx="2">
            <a:schemeClr val="accent1"/>
          </a:lnRef>
          <a:fillRef idx="0">
            <a:schemeClr val="accent1"/>
          </a:fillRef>
          <a:effectRef idx="1">
            <a:schemeClr val="accent1"/>
          </a:effectRef>
          <a:fontRef idx="minor">
            <a:schemeClr val="tx1"/>
          </a:fontRef>
        </p:style>
      </p:cxnSp>
      <p:sp>
        <p:nvSpPr>
          <p:cNvPr id="75" name="Slide Number Placeholder 74"/>
          <p:cNvSpPr>
            <a:spLocks noGrp="1"/>
          </p:cNvSpPr>
          <p:nvPr>
            <p:ph type="sldNum" sz="quarter" idx="12"/>
          </p:nvPr>
        </p:nvSpPr>
        <p:spPr/>
        <p:txBody>
          <a:bodyPr/>
          <a:lstStyle/>
          <a:p>
            <a:fld id="{5DD6FA05-1A46-C141-9BE9-01FA89D42A7A}" type="slidenum">
              <a:rPr lang="en-US" smtClean="0"/>
              <a:t>25</a:t>
            </a:fld>
            <a:endParaRPr lang="en-US"/>
          </a:p>
        </p:txBody>
      </p:sp>
      <p:graphicFrame>
        <p:nvGraphicFramePr>
          <p:cNvPr id="53" name="Table 52"/>
          <p:cNvGraphicFramePr>
            <a:graphicFrameLocks noGrp="1"/>
          </p:cNvGraphicFramePr>
          <p:nvPr>
            <p:extLst>
              <p:ext uri="{D42A27DB-BD31-4B8C-83A1-F6EECF244321}">
                <p14:modId xmlns:p14="http://schemas.microsoft.com/office/powerpoint/2010/main" val="857492883"/>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rgbClr val="4F81BD"/>
                          </a:solidFill>
                        </a:rPr>
                        <a:t>evaluation</a:t>
                      </a:r>
                      <a:endParaRPr lang="en-US" sz="1400" dirty="0">
                        <a:solidFill>
                          <a:srgbClr val="4F81BD"/>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bg1"/>
                          </a:solidFill>
                        </a:rPr>
                        <a:t>future directions</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r>
            </a:tbl>
          </a:graphicData>
        </a:graphic>
      </p:graphicFrame>
      <p:pic>
        <p:nvPicPr>
          <p:cNvPr id="55" name="Picture 54"/>
          <p:cNvPicPr>
            <a:picLocks noChangeAspect="1"/>
          </p:cNvPicPr>
          <p:nvPr/>
        </p:nvPicPr>
        <p:blipFill>
          <a:blip r:embed="rId2"/>
          <a:stretch>
            <a:fillRect/>
          </a:stretch>
        </p:blipFill>
        <p:spPr>
          <a:xfrm>
            <a:off x="2356592" y="1245060"/>
            <a:ext cx="2354580" cy="1813560"/>
          </a:xfrm>
          <a:prstGeom prst="rect">
            <a:avLst/>
          </a:prstGeom>
        </p:spPr>
      </p:pic>
      <p:pic>
        <p:nvPicPr>
          <p:cNvPr id="56" name="Picture 55"/>
          <p:cNvPicPr>
            <a:picLocks noChangeAspect="1"/>
          </p:cNvPicPr>
          <p:nvPr/>
        </p:nvPicPr>
        <p:blipFill>
          <a:blip r:embed="rId3"/>
          <a:stretch>
            <a:fillRect/>
          </a:stretch>
        </p:blipFill>
        <p:spPr>
          <a:xfrm>
            <a:off x="4574948" y="1245060"/>
            <a:ext cx="2354580" cy="1813560"/>
          </a:xfrm>
          <a:prstGeom prst="rect">
            <a:avLst/>
          </a:prstGeom>
        </p:spPr>
      </p:pic>
      <p:pic>
        <p:nvPicPr>
          <p:cNvPr id="57" name="Picture 56"/>
          <p:cNvPicPr>
            <a:picLocks noChangeAspect="1"/>
          </p:cNvPicPr>
          <p:nvPr/>
        </p:nvPicPr>
        <p:blipFill>
          <a:blip r:embed="rId4"/>
          <a:stretch>
            <a:fillRect/>
          </a:stretch>
        </p:blipFill>
        <p:spPr>
          <a:xfrm>
            <a:off x="6793303" y="1245060"/>
            <a:ext cx="2354580" cy="1813560"/>
          </a:xfrm>
          <a:prstGeom prst="rect">
            <a:avLst/>
          </a:prstGeom>
        </p:spPr>
      </p:pic>
      <p:pic>
        <p:nvPicPr>
          <p:cNvPr id="58" name="Picture 57"/>
          <p:cNvPicPr>
            <a:picLocks noChangeAspect="1"/>
          </p:cNvPicPr>
          <p:nvPr/>
        </p:nvPicPr>
        <p:blipFill>
          <a:blip r:embed="rId5"/>
          <a:stretch>
            <a:fillRect/>
          </a:stretch>
        </p:blipFill>
        <p:spPr>
          <a:xfrm>
            <a:off x="138236" y="1245060"/>
            <a:ext cx="2354580" cy="1813560"/>
          </a:xfrm>
          <a:prstGeom prst="rect">
            <a:avLst/>
          </a:prstGeom>
        </p:spPr>
      </p:pic>
    </p:spTree>
    <p:extLst>
      <p:ext uri="{BB962C8B-B14F-4D97-AF65-F5344CB8AC3E}">
        <p14:creationId xmlns:p14="http://schemas.microsoft.com/office/powerpoint/2010/main" val="1849368824"/>
      </p:ext>
    </p:extLst>
  </p:cSld>
  <p:clrMapOvr>
    <a:masterClrMapping/>
  </p:clrMapOvr>
  <mc:AlternateContent xmlns:mc="http://schemas.openxmlformats.org/markup-compatibility/2006">
    <mc:Choice xmlns:p14="http://schemas.microsoft.com/office/powerpoint/2010/main" Requires="p14">
      <p:transition spd="slow" p14:dur="2000" advTm="33521"/>
    </mc:Choice>
    <mc:Fallback>
      <p:transition xmlns:p14="http://schemas.microsoft.com/office/powerpoint/2010/main" spd="slow" advTm="33521"/>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Contributions</a:t>
            </a:r>
            <a:endParaRPr lang="en-US" dirty="0"/>
          </a:p>
        </p:txBody>
      </p:sp>
      <p:sp>
        <p:nvSpPr>
          <p:cNvPr id="4" name="Content Placeholder 3"/>
          <p:cNvSpPr>
            <a:spLocks noGrp="1"/>
          </p:cNvSpPr>
          <p:nvPr>
            <p:ph idx="1"/>
          </p:nvPr>
        </p:nvSpPr>
        <p:spPr/>
        <p:txBody>
          <a:bodyPr>
            <a:normAutofit fontScale="92500" lnSpcReduction="20000"/>
          </a:bodyPr>
          <a:lstStyle/>
          <a:p>
            <a:r>
              <a:rPr lang="en-US" dirty="0"/>
              <a:t>Fusion techniques that consider source quality and </a:t>
            </a:r>
            <a:r>
              <a:rPr lang="en-US" dirty="0" smtClean="0"/>
              <a:t>correlations</a:t>
            </a:r>
          </a:p>
          <a:p>
            <a:endParaRPr lang="en-US" dirty="0"/>
          </a:p>
          <a:p>
            <a:r>
              <a:rPr lang="en-US" dirty="0" smtClean="0"/>
              <a:t>The number of correlation parameters grows exponentially, but we provide a scalable solution</a:t>
            </a:r>
          </a:p>
          <a:p>
            <a:endParaRPr lang="en-US" dirty="0" smtClean="0"/>
          </a:p>
          <a:p>
            <a:r>
              <a:rPr lang="en-US" dirty="0" smtClean="0"/>
              <a:t>Evaluation on real-world and synthetic data shows that our techniques are more effective than the state-of-the-art</a:t>
            </a:r>
            <a:endParaRPr lang="en-US" dirty="0"/>
          </a:p>
        </p:txBody>
      </p:sp>
      <p:sp>
        <p:nvSpPr>
          <p:cNvPr id="3" name="Slide Number Placeholder 2"/>
          <p:cNvSpPr>
            <a:spLocks noGrp="1"/>
          </p:cNvSpPr>
          <p:nvPr>
            <p:ph type="sldNum" sz="quarter" idx="12"/>
          </p:nvPr>
        </p:nvSpPr>
        <p:spPr/>
        <p:txBody>
          <a:bodyPr/>
          <a:lstStyle/>
          <a:p>
            <a:fld id="{5DD6FA05-1A46-C141-9BE9-01FA89D42A7A}" type="slidenum">
              <a:rPr lang="en-US" smtClean="0"/>
              <a:t>26</a:t>
            </a:fld>
            <a:endParaRPr lang="en-US" dirty="0"/>
          </a:p>
        </p:txBody>
      </p:sp>
    </p:spTree>
    <p:extLst>
      <p:ext uri="{BB962C8B-B14F-4D97-AF65-F5344CB8AC3E}">
        <p14:creationId xmlns:p14="http://schemas.microsoft.com/office/powerpoint/2010/main" val="4268874207"/>
      </p:ext>
    </p:extLst>
  </p:cSld>
  <p:clrMapOvr>
    <a:masterClrMapping/>
  </p:clrMapOvr>
  <mc:AlternateContent xmlns:mc="http://schemas.openxmlformats.org/markup-compatibility/2006">
    <mc:Choice xmlns:p14="http://schemas.microsoft.com/office/powerpoint/2010/main" Requires="p14">
      <p:transition spd="slow" p14:dur="2000" advTm="42338"/>
    </mc:Choice>
    <mc:Fallback>
      <p:transition xmlns:p14="http://schemas.microsoft.com/office/powerpoint/2010/main" spd="slow" advTm="42338"/>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ectangle 7"/>
          <p:cNvSpPr/>
          <p:nvPr/>
        </p:nvSpPr>
        <p:spPr>
          <a:xfrm>
            <a:off x="1062559" y="2908422"/>
            <a:ext cx="7018884" cy="336731"/>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062559" y="3914225"/>
            <a:ext cx="7018884" cy="336731"/>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1062559" y="4920272"/>
            <a:ext cx="7018884" cy="336731"/>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062559" y="5257003"/>
            <a:ext cx="7018884" cy="336731"/>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The data fusion problem</a:t>
            </a:r>
            <a:endParaRPr lang="en-US" dirty="0"/>
          </a:p>
        </p:txBody>
      </p:sp>
      <p:sp>
        <p:nvSpPr>
          <p:cNvPr id="31" name="TextBox 30"/>
          <p:cNvSpPr txBox="1"/>
          <p:nvPr/>
        </p:nvSpPr>
        <p:spPr>
          <a:xfrm>
            <a:off x="2138948" y="1254359"/>
            <a:ext cx="4866105" cy="923330"/>
          </a:xfrm>
          <a:prstGeom prst="rect">
            <a:avLst/>
          </a:prstGeom>
          <a:solidFill>
            <a:srgbClr val="F2F2F2"/>
          </a:solidFill>
          <a:ln>
            <a:solidFill>
              <a:srgbClr val="BFBFBF"/>
            </a:solidFill>
          </a:ln>
        </p:spPr>
        <p:txBody>
          <a:bodyPr wrap="square" rtlCol="0">
            <a:spAutoFit/>
          </a:bodyPr>
          <a:lstStyle/>
          <a:p>
            <a:r>
              <a:rPr lang="en-US" b="1" dirty="0" smtClean="0"/>
              <a:t>Naïve approach:</a:t>
            </a:r>
          </a:p>
          <a:p>
            <a:r>
              <a:rPr lang="en-US" dirty="0" smtClean="0"/>
              <a:t>Simple majority voting achieves relatively low precision and recall</a:t>
            </a:r>
            <a:endParaRPr lang="en-US" dirty="0"/>
          </a:p>
        </p:txBody>
      </p:sp>
      <p:sp>
        <p:nvSpPr>
          <p:cNvPr id="32" name="Slide Number Placeholder 31"/>
          <p:cNvSpPr>
            <a:spLocks noGrp="1"/>
          </p:cNvSpPr>
          <p:nvPr>
            <p:ph type="sldNum" sz="quarter" idx="12"/>
          </p:nvPr>
        </p:nvSpPr>
        <p:spPr/>
        <p:txBody>
          <a:bodyPr/>
          <a:lstStyle/>
          <a:p>
            <a:fld id="{5DD6FA05-1A46-C141-9BE9-01FA89D42A7A}" type="slidenum">
              <a:rPr lang="en-US" smtClean="0"/>
              <a:t>27</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4136248780"/>
              </p:ext>
            </p:extLst>
          </p:nvPr>
        </p:nvGraphicFramePr>
        <p:xfrm>
          <a:off x="1062559" y="2210044"/>
          <a:ext cx="7018884" cy="3718560"/>
        </p:xfrm>
        <a:graphic>
          <a:graphicData uri="http://schemas.openxmlformats.org/drawingml/2006/table">
            <a:tbl>
              <a:tblPr firstRow="1" bandRow="1">
                <a:tableStyleId>{69012ECD-51FC-41F1-AA8D-1B2483CD663E}</a:tableStyleId>
              </a:tblPr>
              <a:tblGrid>
                <a:gridCol w="3834179"/>
                <a:gridCol w="636941"/>
                <a:gridCol w="636941"/>
                <a:gridCol w="636941"/>
                <a:gridCol w="636941"/>
                <a:gridCol w="636941"/>
              </a:tblGrid>
              <a:tr h="352081">
                <a:tc>
                  <a:txBody>
                    <a:bodyPr/>
                    <a:lstStyle/>
                    <a:p>
                      <a:r>
                        <a:rPr lang="en-US" dirty="0" smtClean="0"/>
                        <a:t>Knowledge</a:t>
                      </a:r>
                      <a:r>
                        <a:rPr lang="en-US" baseline="0" dirty="0" smtClean="0"/>
                        <a:t> triple</a:t>
                      </a:r>
                      <a:endParaRPr lang="en-US"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dirty="0" smtClean="0"/>
                        <a:t>S</a:t>
                      </a:r>
                      <a:r>
                        <a:rPr lang="en-US" baseline="-25000" dirty="0" smtClean="0"/>
                        <a:t>1</a:t>
                      </a:r>
                      <a:endParaRPr lang="en-US"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dirty="0" smtClean="0"/>
                        <a:t>S</a:t>
                      </a:r>
                      <a:r>
                        <a:rPr lang="en-US" baseline="-25000" dirty="0" smtClean="0"/>
                        <a:t>2</a:t>
                      </a:r>
                      <a:endParaRPr lang="en-US"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dirty="0" smtClean="0"/>
                        <a:t>S</a:t>
                      </a:r>
                      <a:r>
                        <a:rPr lang="en-US" baseline="-25000" dirty="0" smtClean="0"/>
                        <a:t>3</a:t>
                      </a:r>
                      <a:endParaRPr lang="en-US"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dirty="0" smtClean="0"/>
                        <a:t>S</a:t>
                      </a:r>
                      <a:r>
                        <a:rPr lang="en-US" baseline="-25000" dirty="0" smtClean="0"/>
                        <a:t>4</a:t>
                      </a:r>
                      <a:endParaRPr lang="en-US"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dirty="0" smtClean="0"/>
                        <a:t>S</a:t>
                      </a:r>
                      <a:r>
                        <a:rPr lang="en-US" baseline="-25000" dirty="0" smtClean="0"/>
                        <a:t>5</a:t>
                      </a:r>
                      <a:endParaRPr lang="en-US"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1200" dirty="0" smtClean="0"/>
                        <a:t>&lt;Daniel Radcliffe, played role, Harry Potter&gt;</a:t>
                      </a:r>
                      <a:endParaRPr lang="en-US" sz="12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600" dirty="0" smtClean="0">
                          <a:latin typeface="Zapf Dingbats"/>
                          <a:ea typeface="Zapf Dingbats"/>
                          <a:cs typeface="Zapf Dingbats"/>
                          <a:sym typeface="Zapf Dingbats"/>
                        </a:rPr>
                        <a:t>✓</a:t>
                      </a: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1200" dirty="0" smtClean="0"/>
                        <a:t>&lt;Daniel Radcliffe, spouse, Bonnie Wright&gt;</a:t>
                      </a:r>
                      <a:endParaRPr lang="en-US" sz="12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&lt;Daniel Radcliffe, acted in, Frankenstein&gt;</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1200" dirty="0" smtClean="0"/>
                        <a:t>&lt;Emma Watson, acted in,</a:t>
                      </a:r>
                      <a:r>
                        <a:rPr lang="en-US" sz="1200" baseline="0" dirty="0" smtClean="0"/>
                        <a:t> Harry Potter&gt;</a:t>
                      </a:r>
                      <a:endParaRPr lang="en-US" sz="12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1200" dirty="0" smtClean="0"/>
                        <a:t>&lt;J. K. Rowling, acted in,</a:t>
                      </a:r>
                      <a:r>
                        <a:rPr lang="en-US" sz="1200" baseline="0" dirty="0" smtClean="0"/>
                        <a:t> Harry Potter&gt;</a:t>
                      </a:r>
                      <a:endParaRPr lang="en-US" sz="12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1200" dirty="0" smtClean="0"/>
                        <a:t>&lt;Richard Harris, played role, Dumbledore&gt;</a:t>
                      </a:r>
                      <a:endParaRPr lang="en-US" sz="12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1200" dirty="0" smtClean="0"/>
                        <a:t>&lt;Michael </a:t>
                      </a:r>
                      <a:r>
                        <a:rPr lang="en-US" sz="1200" dirty="0" err="1" smtClean="0"/>
                        <a:t>Gambon</a:t>
                      </a:r>
                      <a:r>
                        <a:rPr lang="en-US" sz="1200" dirty="0" smtClean="0"/>
                        <a:t>,</a:t>
                      </a:r>
                      <a:r>
                        <a:rPr lang="en-US" sz="1200" dirty="0" smtClean="0"/>
                        <a:t> played role, Dumbledore&gt;</a:t>
                      </a:r>
                      <a:r>
                        <a:rPr lang="en-US" sz="1200" baseline="0" dirty="0" smtClean="0"/>
                        <a:t> </a:t>
                      </a:r>
                      <a:endParaRPr lang="en-US" sz="12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1200" dirty="0" smtClean="0"/>
                        <a:t>&lt;Tim</a:t>
                      </a:r>
                      <a:r>
                        <a:rPr lang="en-US" sz="1200" baseline="0" dirty="0" smtClean="0"/>
                        <a:t> Burton, directed, Harry Potter&gt;</a:t>
                      </a:r>
                      <a:endParaRPr lang="en-US" sz="12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1200" dirty="0" smtClean="0"/>
                        <a:t>&lt;Daniel Craig, acted</a:t>
                      </a:r>
                      <a:r>
                        <a:rPr lang="en-US" sz="1200" baseline="0" dirty="0" smtClean="0"/>
                        <a:t> in, Harry Potter&gt;</a:t>
                      </a:r>
                      <a:endParaRPr lang="en-US" sz="12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&lt;Rupert </a:t>
                      </a:r>
                      <a:r>
                        <a:rPr lang="en-US" sz="1200" dirty="0" err="1" smtClean="0"/>
                        <a:t>Grint</a:t>
                      </a:r>
                      <a:r>
                        <a:rPr lang="en-US" sz="1200" dirty="0" smtClean="0"/>
                        <a:t>, acted</a:t>
                      </a:r>
                      <a:r>
                        <a:rPr lang="en-US" sz="1200" baseline="0" dirty="0" smtClean="0"/>
                        <a:t> in, Harry Potter&gt;</a:t>
                      </a:r>
                      <a:endParaRPr lang="en-US" sz="12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7" name="TextBox 6"/>
          <p:cNvSpPr txBox="1"/>
          <p:nvPr/>
        </p:nvSpPr>
        <p:spPr>
          <a:xfrm>
            <a:off x="8081443" y="2826492"/>
            <a:ext cx="389850" cy="461665"/>
          </a:xfrm>
          <a:prstGeom prst="rect">
            <a:avLst/>
          </a:prstGeom>
          <a:noFill/>
        </p:spPr>
        <p:txBody>
          <a:bodyPr wrap="none" rtlCol="0">
            <a:spAutoFit/>
          </a:bodyPr>
          <a:lstStyle/>
          <a:p>
            <a:r>
              <a:rPr lang="en-US" sz="2400" dirty="0" smtClean="0">
                <a:solidFill>
                  <a:srgbClr val="FF0000"/>
                </a:solidFill>
                <a:latin typeface="Zapf Dingbats"/>
                <a:ea typeface="Zapf Dingbats"/>
                <a:cs typeface="Zapf Dingbats"/>
                <a:sym typeface="Zapf Dingbats"/>
              </a:rPr>
              <a:t>✗</a:t>
            </a:r>
            <a:endParaRPr lang="en-US" sz="2400" dirty="0">
              <a:solidFill>
                <a:srgbClr val="FF0000"/>
              </a:solidFill>
            </a:endParaRPr>
          </a:p>
        </p:txBody>
      </p:sp>
      <p:sp>
        <p:nvSpPr>
          <p:cNvPr id="10" name="TextBox 9"/>
          <p:cNvSpPr txBox="1"/>
          <p:nvPr/>
        </p:nvSpPr>
        <p:spPr>
          <a:xfrm>
            <a:off x="8081443" y="3836928"/>
            <a:ext cx="389850" cy="461665"/>
          </a:xfrm>
          <a:prstGeom prst="rect">
            <a:avLst/>
          </a:prstGeom>
          <a:noFill/>
        </p:spPr>
        <p:txBody>
          <a:bodyPr wrap="none" rtlCol="0">
            <a:spAutoFit/>
          </a:bodyPr>
          <a:lstStyle/>
          <a:p>
            <a:r>
              <a:rPr lang="en-US" sz="2400" dirty="0" smtClean="0">
                <a:solidFill>
                  <a:srgbClr val="FF0000"/>
                </a:solidFill>
                <a:latin typeface="Zapf Dingbats"/>
                <a:ea typeface="Zapf Dingbats"/>
                <a:cs typeface="Zapf Dingbats"/>
                <a:sym typeface="Zapf Dingbats"/>
              </a:rPr>
              <a:t>✗</a:t>
            </a:r>
            <a:endParaRPr lang="en-US" sz="2400" dirty="0">
              <a:solidFill>
                <a:srgbClr val="FF0000"/>
              </a:solidFill>
            </a:endParaRPr>
          </a:p>
        </p:txBody>
      </p:sp>
      <p:sp>
        <p:nvSpPr>
          <p:cNvPr id="11" name="TextBox 10"/>
          <p:cNvSpPr txBox="1"/>
          <p:nvPr/>
        </p:nvSpPr>
        <p:spPr>
          <a:xfrm>
            <a:off x="8081443" y="4833709"/>
            <a:ext cx="389850" cy="461665"/>
          </a:xfrm>
          <a:prstGeom prst="rect">
            <a:avLst/>
          </a:prstGeom>
          <a:noFill/>
        </p:spPr>
        <p:txBody>
          <a:bodyPr wrap="none" rtlCol="0">
            <a:spAutoFit/>
          </a:bodyPr>
          <a:lstStyle/>
          <a:p>
            <a:r>
              <a:rPr lang="en-US" sz="2400" dirty="0" smtClean="0">
                <a:solidFill>
                  <a:srgbClr val="FF0000"/>
                </a:solidFill>
                <a:latin typeface="Zapf Dingbats"/>
                <a:ea typeface="Zapf Dingbats"/>
                <a:cs typeface="Zapf Dingbats"/>
                <a:sym typeface="Zapf Dingbats"/>
              </a:rPr>
              <a:t>✗</a:t>
            </a:r>
            <a:endParaRPr lang="en-US" sz="2400" dirty="0">
              <a:solidFill>
                <a:srgbClr val="FF0000"/>
              </a:solidFill>
            </a:endParaRPr>
          </a:p>
        </p:txBody>
      </p:sp>
      <p:sp>
        <p:nvSpPr>
          <p:cNvPr id="12" name="TextBox 11"/>
          <p:cNvSpPr txBox="1"/>
          <p:nvPr/>
        </p:nvSpPr>
        <p:spPr>
          <a:xfrm>
            <a:off x="8081443" y="5202383"/>
            <a:ext cx="389850" cy="461665"/>
          </a:xfrm>
          <a:prstGeom prst="rect">
            <a:avLst/>
          </a:prstGeom>
          <a:noFill/>
        </p:spPr>
        <p:txBody>
          <a:bodyPr wrap="none" rtlCol="0">
            <a:spAutoFit/>
          </a:bodyPr>
          <a:lstStyle/>
          <a:p>
            <a:r>
              <a:rPr lang="en-US" sz="2400" dirty="0" smtClean="0">
                <a:solidFill>
                  <a:srgbClr val="FF0000"/>
                </a:solidFill>
                <a:latin typeface="Zapf Dingbats"/>
                <a:ea typeface="Zapf Dingbats"/>
                <a:cs typeface="Zapf Dingbats"/>
                <a:sym typeface="Zapf Dingbats"/>
              </a:rPr>
              <a:t>✗</a:t>
            </a:r>
            <a:endParaRPr lang="en-US" sz="2400" dirty="0">
              <a:solidFill>
                <a:srgbClr val="FF0000"/>
              </a:solidFill>
            </a:endParaRPr>
          </a:p>
        </p:txBody>
      </p:sp>
    </p:spTree>
    <p:extLst>
      <p:ext uri="{BB962C8B-B14F-4D97-AF65-F5344CB8AC3E}">
        <p14:creationId xmlns:p14="http://schemas.microsoft.com/office/powerpoint/2010/main" val="23072385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P spid="15" grpId="0" animBg="1"/>
      <p:bldP spid="16" grpId="0" animBg="1"/>
      <p:bldP spid="31" grpId="0" animBg="1"/>
      <p:bldP spid="7" grpId="0"/>
      <p:bldP spid="10" grpId="0"/>
      <p:bldP spid="11"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 name="TextBox 39"/>
          <p:cNvSpPr txBox="1"/>
          <p:nvPr/>
        </p:nvSpPr>
        <p:spPr>
          <a:xfrm>
            <a:off x="7555896" y="4993340"/>
            <a:ext cx="1377820" cy="415498"/>
          </a:xfrm>
          <a:prstGeom prst="rect">
            <a:avLst/>
          </a:prstGeom>
          <a:solidFill>
            <a:srgbClr val="F2F2F2"/>
          </a:solidFill>
          <a:ln>
            <a:solidFill>
              <a:srgbClr val="BFBFBF"/>
            </a:solidFill>
          </a:ln>
        </p:spPr>
        <p:txBody>
          <a:bodyPr wrap="none" rtlCol="0">
            <a:spAutoFit/>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smtClean="0"/>
              <a:t>&lt;</a:t>
            </a:r>
            <a:r>
              <a:rPr lang="en-US" sz="700" dirty="0" err="1"/>
              <a:t>subject,predicate,object</a:t>
            </a:r>
            <a:r>
              <a:rPr lang="en-US" sz="700" dirty="0" smtClean="0"/>
              <a:t>&gt;</a:t>
            </a:r>
            <a:endParaRPr lang="en-US" sz="700" dirty="0"/>
          </a:p>
        </p:txBody>
      </p:sp>
      <p:sp>
        <p:nvSpPr>
          <p:cNvPr id="45" name="Down Arrow 44"/>
          <p:cNvSpPr/>
          <p:nvPr/>
        </p:nvSpPr>
        <p:spPr>
          <a:xfrm>
            <a:off x="8006351" y="4575625"/>
            <a:ext cx="481263" cy="536237"/>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TextBox 38"/>
          <p:cNvSpPr txBox="1"/>
          <p:nvPr/>
        </p:nvSpPr>
        <p:spPr>
          <a:xfrm>
            <a:off x="5711723" y="4993340"/>
            <a:ext cx="1377820" cy="738664"/>
          </a:xfrm>
          <a:prstGeom prst="rect">
            <a:avLst/>
          </a:prstGeom>
          <a:solidFill>
            <a:srgbClr val="F2F2F2"/>
          </a:solidFill>
          <a:ln>
            <a:solidFill>
              <a:srgbClr val="BFBFBF"/>
            </a:solidFill>
          </a:ln>
        </p:spPr>
        <p:txBody>
          <a:bodyPr wrap="none" rtlCol="0">
            <a:spAutoFit/>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endParaRPr lang="en-US" sz="700" dirty="0"/>
          </a:p>
        </p:txBody>
      </p:sp>
      <p:sp>
        <p:nvSpPr>
          <p:cNvPr id="44" name="Down Arrow 43"/>
          <p:cNvSpPr/>
          <p:nvPr/>
        </p:nvSpPr>
        <p:spPr>
          <a:xfrm>
            <a:off x="6160002" y="4575625"/>
            <a:ext cx="481263" cy="536237"/>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TextBox 36"/>
          <p:cNvSpPr txBox="1"/>
          <p:nvPr/>
        </p:nvSpPr>
        <p:spPr>
          <a:xfrm>
            <a:off x="3867549" y="4993340"/>
            <a:ext cx="1377820" cy="954107"/>
          </a:xfrm>
          <a:prstGeom prst="rect">
            <a:avLst/>
          </a:prstGeom>
          <a:solidFill>
            <a:srgbClr val="F2F2F2"/>
          </a:solidFill>
          <a:ln>
            <a:solidFill>
              <a:srgbClr val="BFBFBF"/>
            </a:solidFill>
          </a:ln>
        </p:spPr>
        <p:txBody>
          <a:bodyPr wrap="none" rtlCol="0">
            <a:spAutoFit/>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endParaRPr lang="en-US" sz="700" dirty="0"/>
          </a:p>
        </p:txBody>
      </p:sp>
      <p:sp>
        <p:nvSpPr>
          <p:cNvPr id="43" name="Down Arrow 42"/>
          <p:cNvSpPr/>
          <p:nvPr/>
        </p:nvSpPr>
        <p:spPr>
          <a:xfrm>
            <a:off x="4315828" y="4575625"/>
            <a:ext cx="481263" cy="536237"/>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extBox 35"/>
          <p:cNvSpPr txBox="1"/>
          <p:nvPr/>
        </p:nvSpPr>
        <p:spPr>
          <a:xfrm>
            <a:off x="2023375" y="4993340"/>
            <a:ext cx="1377820" cy="523220"/>
          </a:xfrm>
          <a:prstGeom prst="rect">
            <a:avLst/>
          </a:prstGeom>
          <a:solidFill>
            <a:srgbClr val="F2F2F2"/>
          </a:solidFill>
          <a:ln>
            <a:solidFill>
              <a:srgbClr val="BFBFBF"/>
            </a:solidFill>
          </a:ln>
        </p:spPr>
        <p:txBody>
          <a:bodyPr wrap="none" rtlCol="0">
            <a:spAutoFit/>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endParaRPr lang="en-US" sz="700" dirty="0"/>
          </a:p>
        </p:txBody>
      </p:sp>
      <p:sp>
        <p:nvSpPr>
          <p:cNvPr id="42" name="Down Arrow 41"/>
          <p:cNvSpPr/>
          <p:nvPr/>
        </p:nvSpPr>
        <p:spPr>
          <a:xfrm>
            <a:off x="2471654" y="4575625"/>
            <a:ext cx="481263" cy="536237"/>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179201" y="4993340"/>
            <a:ext cx="1377820" cy="738664"/>
          </a:xfrm>
          <a:prstGeom prst="rect">
            <a:avLst/>
          </a:prstGeom>
          <a:solidFill>
            <a:schemeClr val="bg1">
              <a:lumMod val="95000"/>
            </a:schemeClr>
          </a:solidFill>
          <a:ln>
            <a:solidFill>
              <a:schemeClr val="bg1">
                <a:lumMod val="75000"/>
              </a:schemeClr>
            </a:solidFill>
          </a:ln>
        </p:spPr>
        <p:txBody>
          <a:bodyPr wrap="none" rtlCol="0">
            <a:spAutoFit/>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endParaRPr lang="en-US" sz="700" dirty="0"/>
          </a:p>
        </p:txBody>
      </p:sp>
      <p:sp>
        <p:nvSpPr>
          <p:cNvPr id="41" name="Down Arrow 40"/>
          <p:cNvSpPr/>
          <p:nvPr/>
        </p:nvSpPr>
        <p:spPr>
          <a:xfrm>
            <a:off x="627480" y="4575625"/>
            <a:ext cx="481263" cy="536237"/>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Extracting web data</a:t>
            </a:r>
            <a:endParaRPr lang="en-US" dirty="0"/>
          </a:p>
        </p:txBody>
      </p:sp>
      <p:sp>
        <p:nvSpPr>
          <p:cNvPr id="18" name="Rectangle 17"/>
          <p:cNvSpPr/>
          <p:nvPr/>
        </p:nvSpPr>
        <p:spPr>
          <a:xfrm>
            <a:off x="1962590" y="4123405"/>
            <a:ext cx="1499390" cy="600140"/>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extractor</a:t>
            </a:r>
            <a:endParaRPr lang="en-US" dirty="0"/>
          </a:p>
        </p:txBody>
      </p:sp>
      <p:sp>
        <p:nvSpPr>
          <p:cNvPr id="19" name="Rectangle 18"/>
          <p:cNvSpPr/>
          <p:nvPr/>
        </p:nvSpPr>
        <p:spPr>
          <a:xfrm>
            <a:off x="3806764" y="4123405"/>
            <a:ext cx="1499390" cy="600140"/>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extractor</a:t>
            </a:r>
            <a:endParaRPr lang="en-US" dirty="0"/>
          </a:p>
        </p:txBody>
      </p:sp>
      <p:sp>
        <p:nvSpPr>
          <p:cNvPr id="20" name="Rectangle 19"/>
          <p:cNvSpPr/>
          <p:nvPr/>
        </p:nvSpPr>
        <p:spPr>
          <a:xfrm>
            <a:off x="5650938" y="4123405"/>
            <a:ext cx="1499390" cy="600140"/>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extractor</a:t>
            </a:r>
            <a:endParaRPr lang="en-US" dirty="0"/>
          </a:p>
        </p:txBody>
      </p:sp>
      <p:sp>
        <p:nvSpPr>
          <p:cNvPr id="21" name="Rectangle 20"/>
          <p:cNvSpPr/>
          <p:nvPr/>
        </p:nvSpPr>
        <p:spPr>
          <a:xfrm>
            <a:off x="7495111" y="4123405"/>
            <a:ext cx="1499390" cy="600140"/>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extractor</a:t>
            </a:r>
            <a:endParaRPr lang="en-US" dirty="0"/>
          </a:p>
        </p:txBody>
      </p:sp>
      <p:sp>
        <p:nvSpPr>
          <p:cNvPr id="22" name="Rectangle 21"/>
          <p:cNvSpPr/>
          <p:nvPr/>
        </p:nvSpPr>
        <p:spPr>
          <a:xfrm>
            <a:off x="118416" y="4123405"/>
            <a:ext cx="1499390" cy="600140"/>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extractor</a:t>
            </a:r>
            <a:endParaRPr lang="en-US" dirty="0"/>
          </a:p>
        </p:txBody>
      </p:sp>
      <p:sp>
        <p:nvSpPr>
          <p:cNvPr id="24" name="Bent Arrow 23"/>
          <p:cNvSpPr/>
          <p:nvPr/>
        </p:nvSpPr>
        <p:spPr>
          <a:xfrm rot="5400000">
            <a:off x="4689877" y="459348"/>
            <a:ext cx="939968" cy="6655505"/>
          </a:xfrm>
          <a:prstGeom prst="bentArrow">
            <a:avLst/>
          </a:prstGeom>
          <a:solidFill>
            <a:schemeClr val="accent1">
              <a:lumMod val="40000"/>
              <a:lumOff val="60000"/>
            </a:schemeClr>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5" name="Bent Arrow 24"/>
          <p:cNvSpPr/>
          <p:nvPr/>
        </p:nvSpPr>
        <p:spPr>
          <a:xfrm rot="16200000" flipH="1">
            <a:off x="1541594" y="2403001"/>
            <a:ext cx="939968" cy="2768196"/>
          </a:xfrm>
          <a:prstGeom prst="bentArrow">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6" name="Bent Arrow 25"/>
          <p:cNvSpPr/>
          <p:nvPr/>
        </p:nvSpPr>
        <p:spPr>
          <a:xfrm rot="16200000" flipH="1">
            <a:off x="3407906" y="2380862"/>
            <a:ext cx="939968" cy="2812472"/>
          </a:xfrm>
          <a:prstGeom prst="bentArrow">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2" name="Bent Arrow 31"/>
          <p:cNvSpPr/>
          <p:nvPr/>
        </p:nvSpPr>
        <p:spPr>
          <a:xfrm rot="5400000">
            <a:off x="5143333" y="2759153"/>
            <a:ext cx="939968" cy="2055897"/>
          </a:xfrm>
          <a:prstGeom prst="bentArrow">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3" name="Down Arrow 32"/>
          <p:cNvSpPr/>
          <p:nvPr/>
        </p:nvSpPr>
        <p:spPr>
          <a:xfrm>
            <a:off x="4331369" y="2820737"/>
            <a:ext cx="481263" cy="1436345"/>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p:cNvSpPr/>
          <p:nvPr/>
        </p:nvSpPr>
        <p:spPr>
          <a:xfrm>
            <a:off x="4429369" y="3322410"/>
            <a:ext cx="302864" cy="224027"/>
          </a:xfrm>
          <a:prstGeom prst="rect">
            <a:avLst/>
          </a:prstGeom>
          <a:solidFill>
            <a:srgbClr val="B9CD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5DD6FA05-1A46-C141-9BE9-01FA89D42A7A}" type="slidenum">
              <a:rPr lang="en-US" smtClean="0"/>
              <a:t>28</a:t>
            </a:fld>
            <a:endParaRPr lang="en-US"/>
          </a:p>
        </p:txBody>
      </p:sp>
      <p:pic>
        <p:nvPicPr>
          <p:cNvPr id="27" name="Picture 26"/>
          <p:cNvPicPr>
            <a:picLocks noChangeAspect="1"/>
          </p:cNvPicPr>
          <p:nvPr/>
        </p:nvPicPr>
        <p:blipFill>
          <a:blip r:embed="rId2"/>
          <a:stretch>
            <a:fillRect/>
          </a:stretch>
        </p:blipFill>
        <p:spPr>
          <a:xfrm>
            <a:off x="3394710" y="1245060"/>
            <a:ext cx="2354580" cy="1813560"/>
          </a:xfrm>
          <a:prstGeom prst="rect">
            <a:avLst/>
          </a:prstGeom>
        </p:spPr>
      </p:pic>
      <p:sp>
        <p:nvSpPr>
          <p:cNvPr id="28" name="TextBox 27"/>
          <p:cNvSpPr txBox="1"/>
          <p:nvPr/>
        </p:nvSpPr>
        <p:spPr>
          <a:xfrm>
            <a:off x="489191" y="6262415"/>
            <a:ext cx="8165618" cy="369332"/>
          </a:xfrm>
          <a:prstGeom prst="rect">
            <a:avLst/>
          </a:prstGeom>
          <a:solidFill>
            <a:srgbClr val="F2F2F2"/>
          </a:solidFill>
          <a:ln>
            <a:solidFill>
              <a:srgbClr val="BFBFBF"/>
            </a:solidFill>
          </a:ln>
        </p:spPr>
        <p:txBody>
          <a:bodyPr wrap="square" rtlCol="0">
            <a:spAutoFit/>
          </a:bodyPr>
          <a:lstStyle/>
          <a:p>
            <a:r>
              <a:rPr lang="en-US" dirty="0" smtClean="0"/>
              <a:t>Different extractors can extract different data from the same document</a:t>
            </a:r>
            <a:endParaRPr lang="en-US" dirty="0"/>
          </a:p>
        </p:txBody>
      </p:sp>
    </p:spTree>
    <p:extLst>
      <p:ext uri="{BB962C8B-B14F-4D97-AF65-F5344CB8AC3E}">
        <p14:creationId xmlns:p14="http://schemas.microsoft.com/office/powerpoint/2010/main" val="25490130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1324419" y="3091108"/>
            <a:ext cx="6381943" cy="336731"/>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1324419" y="4096911"/>
            <a:ext cx="6381943" cy="336731"/>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ectangle 30"/>
          <p:cNvSpPr/>
          <p:nvPr/>
        </p:nvSpPr>
        <p:spPr>
          <a:xfrm>
            <a:off x="1324419" y="5102958"/>
            <a:ext cx="6381943" cy="336731"/>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Rectangle 31"/>
          <p:cNvSpPr/>
          <p:nvPr/>
        </p:nvSpPr>
        <p:spPr>
          <a:xfrm>
            <a:off x="1324419" y="5439689"/>
            <a:ext cx="6381943" cy="336731"/>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TextBox 32"/>
          <p:cNvSpPr txBox="1"/>
          <p:nvPr/>
        </p:nvSpPr>
        <p:spPr>
          <a:xfrm>
            <a:off x="7793397" y="3009178"/>
            <a:ext cx="389850" cy="461665"/>
          </a:xfrm>
          <a:prstGeom prst="rect">
            <a:avLst/>
          </a:prstGeom>
          <a:noFill/>
        </p:spPr>
        <p:txBody>
          <a:bodyPr wrap="none" rtlCol="0">
            <a:spAutoFit/>
          </a:bodyPr>
          <a:lstStyle/>
          <a:p>
            <a:r>
              <a:rPr lang="en-US" sz="2400" dirty="0" smtClean="0">
                <a:solidFill>
                  <a:srgbClr val="FF0000"/>
                </a:solidFill>
                <a:latin typeface="Zapf Dingbats"/>
                <a:ea typeface="Zapf Dingbats"/>
                <a:cs typeface="Zapf Dingbats"/>
                <a:sym typeface="Zapf Dingbats"/>
              </a:rPr>
              <a:t>✗</a:t>
            </a:r>
            <a:endParaRPr lang="en-US" sz="2400" dirty="0">
              <a:solidFill>
                <a:srgbClr val="FF0000"/>
              </a:solidFill>
            </a:endParaRPr>
          </a:p>
        </p:txBody>
      </p:sp>
      <p:sp>
        <p:nvSpPr>
          <p:cNvPr id="34" name="TextBox 33"/>
          <p:cNvSpPr txBox="1"/>
          <p:nvPr/>
        </p:nvSpPr>
        <p:spPr>
          <a:xfrm>
            <a:off x="7793397" y="4019614"/>
            <a:ext cx="389850" cy="461665"/>
          </a:xfrm>
          <a:prstGeom prst="rect">
            <a:avLst/>
          </a:prstGeom>
          <a:noFill/>
        </p:spPr>
        <p:txBody>
          <a:bodyPr wrap="none" rtlCol="0">
            <a:spAutoFit/>
          </a:bodyPr>
          <a:lstStyle/>
          <a:p>
            <a:r>
              <a:rPr lang="en-US" sz="2400" dirty="0" smtClean="0">
                <a:solidFill>
                  <a:srgbClr val="FF0000"/>
                </a:solidFill>
                <a:latin typeface="Zapf Dingbats"/>
                <a:ea typeface="Zapf Dingbats"/>
                <a:cs typeface="Zapf Dingbats"/>
                <a:sym typeface="Zapf Dingbats"/>
              </a:rPr>
              <a:t>✗</a:t>
            </a:r>
            <a:endParaRPr lang="en-US" sz="2400" dirty="0">
              <a:solidFill>
                <a:srgbClr val="FF0000"/>
              </a:solidFill>
            </a:endParaRPr>
          </a:p>
        </p:txBody>
      </p:sp>
      <p:sp>
        <p:nvSpPr>
          <p:cNvPr id="35" name="TextBox 34"/>
          <p:cNvSpPr txBox="1"/>
          <p:nvPr/>
        </p:nvSpPr>
        <p:spPr>
          <a:xfrm>
            <a:off x="7793397" y="5016395"/>
            <a:ext cx="389850" cy="461665"/>
          </a:xfrm>
          <a:prstGeom prst="rect">
            <a:avLst/>
          </a:prstGeom>
          <a:noFill/>
        </p:spPr>
        <p:txBody>
          <a:bodyPr wrap="none" rtlCol="0">
            <a:spAutoFit/>
          </a:bodyPr>
          <a:lstStyle/>
          <a:p>
            <a:r>
              <a:rPr lang="en-US" sz="2400" dirty="0" smtClean="0">
                <a:solidFill>
                  <a:srgbClr val="FF0000"/>
                </a:solidFill>
                <a:latin typeface="Zapf Dingbats"/>
                <a:ea typeface="Zapf Dingbats"/>
                <a:cs typeface="Zapf Dingbats"/>
                <a:sym typeface="Zapf Dingbats"/>
              </a:rPr>
              <a:t>✗</a:t>
            </a:r>
            <a:endParaRPr lang="en-US" sz="2400" dirty="0">
              <a:solidFill>
                <a:srgbClr val="FF0000"/>
              </a:solidFill>
            </a:endParaRPr>
          </a:p>
        </p:txBody>
      </p:sp>
      <p:sp>
        <p:nvSpPr>
          <p:cNvPr id="36" name="TextBox 35"/>
          <p:cNvSpPr txBox="1"/>
          <p:nvPr/>
        </p:nvSpPr>
        <p:spPr>
          <a:xfrm>
            <a:off x="7793397" y="5385069"/>
            <a:ext cx="389850" cy="461665"/>
          </a:xfrm>
          <a:prstGeom prst="rect">
            <a:avLst/>
          </a:prstGeom>
          <a:noFill/>
        </p:spPr>
        <p:txBody>
          <a:bodyPr wrap="none" rtlCol="0">
            <a:spAutoFit/>
          </a:bodyPr>
          <a:lstStyle/>
          <a:p>
            <a:r>
              <a:rPr lang="en-US" sz="2400" dirty="0" smtClean="0">
                <a:solidFill>
                  <a:srgbClr val="FF0000"/>
                </a:solidFill>
                <a:latin typeface="Zapf Dingbats"/>
                <a:ea typeface="Zapf Dingbats"/>
                <a:cs typeface="Zapf Dingbats"/>
                <a:sym typeface="Zapf Dingbats"/>
              </a:rPr>
              <a:t>✗</a:t>
            </a:r>
            <a:endParaRPr lang="en-US" sz="2400" dirty="0">
              <a:solidFill>
                <a:srgbClr val="FF0000"/>
              </a:solidFill>
            </a:endParaRPr>
          </a:p>
        </p:txBody>
      </p:sp>
      <p:graphicFrame>
        <p:nvGraphicFramePr>
          <p:cNvPr id="13" name="Table 12"/>
          <p:cNvGraphicFramePr>
            <a:graphicFrameLocks noGrp="1"/>
          </p:cNvGraphicFramePr>
          <p:nvPr>
            <p:extLst>
              <p:ext uri="{D42A27DB-BD31-4B8C-83A1-F6EECF244321}">
                <p14:modId xmlns:p14="http://schemas.microsoft.com/office/powerpoint/2010/main" val="922035447"/>
              </p:ext>
            </p:extLst>
          </p:nvPr>
        </p:nvGraphicFramePr>
        <p:xfrm>
          <a:off x="1324419" y="2392730"/>
          <a:ext cx="6381943" cy="3718560"/>
        </p:xfrm>
        <a:graphic>
          <a:graphicData uri="http://schemas.openxmlformats.org/drawingml/2006/table">
            <a:tbl>
              <a:tblPr firstRow="1" bandRow="1">
                <a:tableStyleId>{69012ECD-51FC-41F1-AA8D-1B2483CD663E}</a:tableStyleId>
              </a:tblPr>
              <a:tblGrid>
                <a:gridCol w="3834179"/>
                <a:gridCol w="636941"/>
                <a:gridCol w="636941"/>
                <a:gridCol w="636941"/>
                <a:gridCol w="636941"/>
              </a:tblGrid>
              <a:tr h="352081">
                <a:tc>
                  <a:txBody>
                    <a:bodyPr/>
                    <a:lstStyle/>
                    <a:p>
                      <a:r>
                        <a:rPr lang="en-US" dirty="0" smtClean="0"/>
                        <a:t>Knowledge</a:t>
                      </a:r>
                      <a:r>
                        <a:rPr lang="en-US" baseline="0" dirty="0" smtClean="0"/>
                        <a:t> triple</a:t>
                      </a:r>
                      <a:endParaRPr lang="en-US"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dirty="0" smtClean="0"/>
                        <a:t>S</a:t>
                      </a:r>
                      <a:r>
                        <a:rPr lang="en-US" baseline="-25000" dirty="0" smtClean="0"/>
                        <a:t>1</a:t>
                      </a:r>
                      <a:endParaRPr lang="en-US"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dirty="0" smtClean="0"/>
                        <a:t>S</a:t>
                      </a:r>
                      <a:r>
                        <a:rPr lang="en-US" baseline="-25000" dirty="0" smtClean="0"/>
                        <a:t>2</a:t>
                      </a:r>
                      <a:endParaRPr lang="en-US"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dirty="0" smtClean="0"/>
                        <a:t>S</a:t>
                      </a:r>
                      <a:r>
                        <a:rPr lang="en-US" baseline="-25000" dirty="0" smtClean="0"/>
                        <a:t>3</a:t>
                      </a:r>
                      <a:endParaRPr lang="en-US"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dirty="0" smtClean="0"/>
                        <a:t>S</a:t>
                      </a:r>
                      <a:r>
                        <a:rPr lang="en-US" baseline="-25000" dirty="0" smtClean="0"/>
                        <a:t>4</a:t>
                      </a:r>
                      <a:endParaRPr lang="en-US"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1200" dirty="0" smtClean="0"/>
                        <a:t>&lt;Daniel Radcliffe, played role, Harry Potter&gt;</a:t>
                      </a:r>
                      <a:endParaRPr lang="en-US" sz="12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1200" dirty="0" smtClean="0"/>
                        <a:t>&lt;Daniel Radcliffe, spouse, Bonnie Wright&gt;</a:t>
                      </a:r>
                      <a:endParaRPr lang="en-US" sz="12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&lt;Daniel Radcliffe, acted in, Frankenstein&gt;</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1200" dirty="0" smtClean="0"/>
                        <a:t>&lt;Emma Watson, acted in,</a:t>
                      </a:r>
                      <a:r>
                        <a:rPr lang="en-US" sz="1200" baseline="0" dirty="0" smtClean="0"/>
                        <a:t> Harry Potter&gt;</a:t>
                      </a:r>
                      <a:endParaRPr lang="en-US" sz="12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1200" dirty="0" smtClean="0"/>
                        <a:t>&lt;J. K. Rowling, acted in,</a:t>
                      </a:r>
                      <a:r>
                        <a:rPr lang="en-US" sz="1200" baseline="0" dirty="0" smtClean="0"/>
                        <a:t> Harry Potter&gt;</a:t>
                      </a:r>
                      <a:endParaRPr lang="en-US" sz="12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1200" dirty="0" smtClean="0"/>
                        <a:t>&lt;Richard Harris, played role, Dumbledore&gt;</a:t>
                      </a:r>
                      <a:endParaRPr lang="en-US" sz="12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1200" dirty="0" smtClean="0"/>
                        <a:t>&lt;Michael </a:t>
                      </a:r>
                      <a:r>
                        <a:rPr lang="en-US" sz="1200" dirty="0" err="1" smtClean="0"/>
                        <a:t>Gambon</a:t>
                      </a:r>
                      <a:r>
                        <a:rPr lang="en-US" sz="1200" dirty="0" smtClean="0"/>
                        <a:t>,</a:t>
                      </a:r>
                      <a:r>
                        <a:rPr lang="en-US" sz="1200" dirty="0" smtClean="0"/>
                        <a:t> played role, Dumbledore&gt;</a:t>
                      </a:r>
                      <a:r>
                        <a:rPr lang="en-US" sz="1200" baseline="0" dirty="0" smtClean="0"/>
                        <a:t> </a:t>
                      </a:r>
                      <a:endParaRPr lang="en-US" sz="12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1200" dirty="0" smtClean="0"/>
                        <a:t>&lt;Tim</a:t>
                      </a:r>
                      <a:r>
                        <a:rPr lang="en-US" sz="1200" baseline="0" dirty="0" smtClean="0"/>
                        <a:t> Burton, directed, Harry Potter&gt;</a:t>
                      </a:r>
                      <a:endParaRPr lang="en-US" sz="12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1200" dirty="0" smtClean="0"/>
                        <a:t>&lt;Daniel Craig, acted</a:t>
                      </a:r>
                      <a:r>
                        <a:rPr lang="en-US" sz="1200" baseline="0" dirty="0" smtClean="0"/>
                        <a:t> in, Harry Potter&gt;</a:t>
                      </a:r>
                      <a:endParaRPr lang="en-US" sz="12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&lt;Rupert </a:t>
                      </a:r>
                      <a:r>
                        <a:rPr lang="en-US" sz="1200" dirty="0" err="1" smtClean="0"/>
                        <a:t>Grint</a:t>
                      </a:r>
                      <a:r>
                        <a:rPr lang="en-US" sz="1200" dirty="0" smtClean="0"/>
                        <a:t>, acted</a:t>
                      </a:r>
                      <a:r>
                        <a:rPr lang="en-US" sz="1200" baseline="0" dirty="0" smtClean="0"/>
                        <a:t> in, Harry Potter&gt;</a:t>
                      </a:r>
                      <a:endParaRPr lang="en-US" sz="12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16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latin typeface="Zapf Dingbats"/>
                          <a:ea typeface="Zapf Dingbats"/>
                          <a:cs typeface="Zapf Dingbats"/>
                          <a:sym typeface="Zapf Dingbats"/>
                        </a:rPr>
                        <a:t>✓</a:t>
                      </a:r>
                      <a:endParaRPr lang="en-US" sz="16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2" name="Title 1"/>
          <p:cNvSpPr>
            <a:spLocks noGrp="1"/>
          </p:cNvSpPr>
          <p:nvPr>
            <p:ph type="title"/>
          </p:nvPr>
        </p:nvSpPr>
        <p:spPr/>
        <p:txBody>
          <a:bodyPr/>
          <a:lstStyle/>
          <a:p>
            <a:r>
              <a:rPr lang="en-US" dirty="0" smtClean="0"/>
              <a:t>The data fusion problem</a:t>
            </a:r>
            <a:endParaRPr lang="en-US" dirty="0"/>
          </a:p>
        </p:txBody>
      </p:sp>
      <p:sp>
        <p:nvSpPr>
          <p:cNvPr id="6" name="TextBox 5"/>
          <p:cNvSpPr txBox="1"/>
          <p:nvPr/>
        </p:nvSpPr>
        <p:spPr>
          <a:xfrm>
            <a:off x="4782727" y="6439339"/>
            <a:ext cx="1363399" cy="369332"/>
          </a:xfrm>
          <a:prstGeom prst="rect">
            <a:avLst/>
          </a:prstGeom>
          <a:solidFill>
            <a:srgbClr val="F2F2F2"/>
          </a:solidFill>
          <a:ln>
            <a:solidFill>
              <a:srgbClr val="BFBFBF"/>
            </a:solidFill>
          </a:ln>
        </p:spPr>
        <p:txBody>
          <a:bodyPr wrap="none" rtlCol="0">
            <a:spAutoFit/>
          </a:bodyPr>
          <a:lstStyle/>
          <a:p>
            <a:r>
              <a:rPr lang="en-US" dirty="0" smtClean="0"/>
              <a:t>correlated</a:t>
            </a:r>
            <a:endParaRPr lang="en-US" dirty="0"/>
          </a:p>
        </p:txBody>
      </p:sp>
      <p:cxnSp>
        <p:nvCxnSpPr>
          <p:cNvPr id="10" name="Straight Arrow Connector 9"/>
          <p:cNvCxnSpPr>
            <a:stCxn id="6" idx="0"/>
          </p:cNvCxnSpPr>
          <p:nvPr/>
        </p:nvCxnSpPr>
        <p:spPr>
          <a:xfrm flipV="1">
            <a:off x="5464427" y="6111290"/>
            <a:ext cx="0" cy="328049"/>
          </a:xfrm>
          <a:prstGeom prst="straightConnector1">
            <a:avLst/>
          </a:prstGeom>
          <a:ln>
            <a:solidFill>
              <a:srgbClr val="BFBFBF"/>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6" idx="0"/>
          </p:cNvCxnSpPr>
          <p:nvPr/>
        </p:nvCxnSpPr>
        <p:spPr>
          <a:xfrm flipV="1">
            <a:off x="5464427" y="6111495"/>
            <a:ext cx="681699" cy="327844"/>
          </a:xfrm>
          <a:prstGeom prst="straightConnector1">
            <a:avLst/>
          </a:prstGeom>
          <a:ln>
            <a:solidFill>
              <a:srgbClr val="BFBFBF"/>
            </a:solidFill>
            <a:tailEnd type="arrow"/>
          </a:ln>
          <a:effectLst/>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5DD6FA05-1A46-C141-9BE9-01FA89D42A7A}" type="slidenum">
              <a:rPr lang="en-US" smtClean="0"/>
              <a:t>2</a:t>
            </a:fld>
            <a:endParaRPr lang="en-US"/>
          </a:p>
        </p:txBody>
      </p:sp>
      <p:sp>
        <p:nvSpPr>
          <p:cNvPr id="22" name="TextBox 21"/>
          <p:cNvSpPr txBox="1"/>
          <p:nvPr/>
        </p:nvSpPr>
        <p:spPr>
          <a:xfrm>
            <a:off x="972359" y="1193751"/>
            <a:ext cx="7199282" cy="646331"/>
          </a:xfrm>
          <a:prstGeom prst="rect">
            <a:avLst/>
          </a:prstGeom>
          <a:solidFill>
            <a:schemeClr val="accent3">
              <a:lumMod val="40000"/>
              <a:lumOff val="60000"/>
            </a:schemeClr>
          </a:solidFill>
          <a:ln>
            <a:solidFill>
              <a:srgbClr val="008000"/>
            </a:solidFill>
          </a:ln>
        </p:spPr>
        <p:txBody>
          <a:bodyPr wrap="square" rtlCol="0">
            <a:spAutoFit/>
          </a:bodyPr>
          <a:lstStyle/>
          <a:p>
            <a:r>
              <a:rPr lang="en-US" b="1" dirty="0" smtClean="0"/>
              <a:t>Contribution:</a:t>
            </a:r>
            <a:endParaRPr lang="en-US" b="1" dirty="0" smtClean="0"/>
          </a:p>
          <a:p>
            <a:r>
              <a:rPr lang="en-US" dirty="0" smtClean="0"/>
              <a:t>Fusion techniques that consider source quality and correlations</a:t>
            </a:r>
            <a:endParaRPr lang="en-US" dirty="0"/>
          </a:p>
        </p:txBody>
      </p:sp>
      <p:sp>
        <p:nvSpPr>
          <p:cNvPr id="20" name="TextBox 19"/>
          <p:cNvSpPr txBox="1"/>
          <p:nvPr/>
        </p:nvSpPr>
        <p:spPr>
          <a:xfrm>
            <a:off x="6465822" y="6439339"/>
            <a:ext cx="1862935" cy="369332"/>
          </a:xfrm>
          <a:prstGeom prst="rect">
            <a:avLst/>
          </a:prstGeom>
          <a:solidFill>
            <a:srgbClr val="F2F2F2"/>
          </a:solidFill>
          <a:ln>
            <a:solidFill>
              <a:srgbClr val="BFBFBF"/>
            </a:solidFill>
          </a:ln>
        </p:spPr>
        <p:txBody>
          <a:bodyPr wrap="none" rtlCol="0">
            <a:spAutoFit/>
          </a:bodyPr>
          <a:lstStyle/>
          <a:p>
            <a:r>
              <a:rPr lang="en-US" dirty="0" smtClean="0"/>
              <a:t>anti-correlated</a:t>
            </a:r>
            <a:endParaRPr lang="en-US" dirty="0"/>
          </a:p>
        </p:txBody>
      </p:sp>
      <p:cxnSp>
        <p:nvCxnSpPr>
          <p:cNvPr id="21" name="Straight Arrow Connector 20"/>
          <p:cNvCxnSpPr>
            <a:stCxn id="20" idx="0"/>
          </p:cNvCxnSpPr>
          <p:nvPr/>
        </p:nvCxnSpPr>
        <p:spPr>
          <a:xfrm flipH="1" flipV="1">
            <a:off x="6710316" y="6111290"/>
            <a:ext cx="686974" cy="328049"/>
          </a:xfrm>
          <a:prstGeom prst="straightConnector1">
            <a:avLst/>
          </a:prstGeom>
          <a:ln>
            <a:solidFill>
              <a:srgbClr val="BFBFBF"/>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20" idx="0"/>
          </p:cNvCxnSpPr>
          <p:nvPr/>
        </p:nvCxnSpPr>
        <p:spPr>
          <a:xfrm flipV="1">
            <a:off x="7397290" y="6111290"/>
            <a:ext cx="0" cy="328049"/>
          </a:xfrm>
          <a:prstGeom prst="straightConnector1">
            <a:avLst/>
          </a:prstGeom>
          <a:ln>
            <a:solidFill>
              <a:srgbClr val="BFBFBF"/>
            </a:solidFill>
            <a:tailEnd type="arrow"/>
          </a:ln>
          <a:effectLst/>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5471334" y="1892458"/>
            <a:ext cx="657940" cy="369332"/>
          </a:xfrm>
          <a:prstGeom prst="rect">
            <a:avLst/>
          </a:prstGeom>
          <a:noFill/>
        </p:spPr>
        <p:txBody>
          <a:bodyPr wrap="none" rtlCol="0">
            <a:spAutoFit/>
          </a:bodyPr>
          <a:lstStyle/>
          <a:p>
            <a:r>
              <a:rPr lang="en-US" dirty="0" smtClean="0">
                <a:solidFill>
                  <a:srgbClr val="FF0000"/>
                </a:solidFill>
              </a:rPr>
              <a:t>bad</a:t>
            </a:r>
            <a:endParaRPr lang="en-US" dirty="0">
              <a:solidFill>
                <a:srgbClr val="FF0000"/>
              </a:solidFill>
            </a:endParaRPr>
          </a:p>
        </p:txBody>
      </p:sp>
      <p:sp>
        <p:nvSpPr>
          <p:cNvPr id="38" name="TextBox 37"/>
          <p:cNvSpPr txBox="1"/>
          <p:nvPr/>
        </p:nvSpPr>
        <p:spPr>
          <a:xfrm>
            <a:off x="6667910" y="1892458"/>
            <a:ext cx="800407" cy="369332"/>
          </a:xfrm>
          <a:prstGeom prst="rect">
            <a:avLst/>
          </a:prstGeom>
          <a:noFill/>
        </p:spPr>
        <p:txBody>
          <a:bodyPr wrap="none" rtlCol="0">
            <a:spAutoFit/>
          </a:bodyPr>
          <a:lstStyle/>
          <a:p>
            <a:r>
              <a:rPr lang="en-US" dirty="0" smtClean="0">
                <a:solidFill>
                  <a:srgbClr val="008000"/>
                </a:solidFill>
              </a:rPr>
              <a:t>good</a:t>
            </a:r>
            <a:endParaRPr lang="en-US" dirty="0">
              <a:solidFill>
                <a:srgbClr val="008000"/>
              </a:solidFill>
            </a:endParaRPr>
          </a:p>
        </p:txBody>
      </p:sp>
      <p:sp>
        <p:nvSpPr>
          <p:cNvPr id="48" name="Left Brace 47"/>
          <p:cNvSpPr/>
          <p:nvPr/>
        </p:nvSpPr>
        <p:spPr>
          <a:xfrm rot="5400000">
            <a:off x="5710767" y="1700905"/>
            <a:ext cx="179074" cy="1204582"/>
          </a:xfrm>
          <a:prstGeom prst="leftBrace">
            <a:avLst/>
          </a:prstGeom>
          <a:ln>
            <a:solidFill>
              <a:srgbClr val="FF0000"/>
            </a:solidFill>
            <a:headEnd type="none"/>
            <a:tailEnd type="non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9" name="Left Brace 48"/>
          <p:cNvSpPr/>
          <p:nvPr/>
        </p:nvSpPr>
        <p:spPr>
          <a:xfrm rot="5400000">
            <a:off x="6978576" y="1674231"/>
            <a:ext cx="179074" cy="1204582"/>
          </a:xfrm>
          <a:prstGeom prst="leftBrace">
            <a:avLst/>
          </a:prstGeom>
          <a:ln>
            <a:solidFill>
              <a:srgbClr val="008000"/>
            </a:solidFill>
            <a:headEnd type="none"/>
            <a:tailEnd type="non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12985551"/>
      </p:ext>
    </p:extLst>
  </p:cSld>
  <p:clrMapOvr>
    <a:masterClrMapping/>
  </p:clrMapOvr>
  <mc:AlternateContent xmlns:mc="http://schemas.openxmlformats.org/markup-compatibility/2006">
    <mc:Choice xmlns:p14="http://schemas.microsoft.com/office/powerpoint/2010/main" Requires="p14">
      <p:transition spd="slow" p14:dur="2000" advTm="51069"/>
    </mc:Choice>
    <mc:Fallback>
      <p:transition xmlns:p14="http://schemas.microsoft.com/office/powerpoint/2010/main" spd="slow" advTm="51069"/>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Semantics</a:t>
            </a:r>
            <a:endParaRPr lang="en-US" dirty="0"/>
          </a:p>
        </p:txBody>
      </p:sp>
      <p:sp>
        <p:nvSpPr>
          <p:cNvPr id="3" name="Content Placeholder 2"/>
          <p:cNvSpPr>
            <a:spLocks noGrp="1"/>
          </p:cNvSpPr>
          <p:nvPr>
            <p:ph idx="1"/>
          </p:nvPr>
        </p:nvSpPr>
        <p:spPr/>
        <p:txBody>
          <a:bodyPr/>
          <a:lstStyle/>
          <a:p>
            <a:r>
              <a:rPr lang="en-US" dirty="0" smtClean="0"/>
              <a:t>Triple independence</a:t>
            </a:r>
          </a:p>
          <a:p>
            <a:pPr lvl="1"/>
            <a:r>
              <a:rPr lang="en-US" dirty="0" smtClean="0"/>
              <a:t>If a source provides triple t</a:t>
            </a:r>
            <a:r>
              <a:rPr lang="en-US" baseline="-25000" dirty="0" smtClean="0"/>
              <a:t>1</a:t>
            </a:r>
            <a:r>
              <a:rPr lang="en-US" dirty="0" smtClean="0"/>
              <a:t>, it is independent of whether it provides t</a:t>
            </a:r>
            <a:r>
              <a:rPr lang="en-US" baseline="-25000" dirty="0" smtClean="0"/>
              <a:t>2</a:t>
            </a:r>
            <a:r>
              <a:rPr lang="en-US" dirty="0" smtClean="0"/>
              <a:t>.</a:t>
            </a:r>
          </a:p>
          <a:p>
            <a:pPr lvl="1"/>
            <a:endParaRPr lang="en-US" dirty="0" smtClean="0"/>
          </a:p>
          <a:p>
            <a:r>
              <a:rPr lang="en-US" dirty="0" smtClean="0"/>
              <a:t>Open-world</a:t>
            </a:r>
          </a:p>
          <a:p>
            <a:pPr lvl="1"/>
            <a:r>
              <a:rPr lang="en-US" dirty="0" smtClean="0"/>
              <a:t>If a triple is not provided by a source, it is considered unknown, rather than false.</a:t>
            </a:r>
            <a:endParaRPr lang="en-US" dirty="0"/>
          </a:p>
        </p:txBody>
      </p:sp>
      <p:sp>
        <p:nvSpPr>
          <p:cNvPr id="9" name="Slide Number Placeholder 8"/>
          <p:cNvSpPr>
            <a:spLocks noGrp="1"/>
          </p:cNvSpPr>
          <p:nvPr>
            <p:ph type="sldNum" sz="quarter" idx="12"/>
          </p:nvPr>
        </p:nvSpPr>
        <p:spPr/>
        <p:txBody>
          <a:bodyPr/>
          <a:lstStyle/>
          <a:p>
            <a:fld id="{5DD6FA05-1A46-C141-9BE9-01FA89D42A7A}" type="slidenum">
              <a:rPr lang="en-US" smtClean="0"/>
              <a:t>29</a:t>
            </a:fld>
            <a:endParaRPr lang="en-US"/>
          </a:p>
        </p:txBody>
      </p:sp>
    </p:spTree>
    <p:extLst>
      <p:ext uri="{BB962C8B-B14F-4D97-AF65-F5344CB8AC3E}">
        <p14:creationId xmlns:p14="http://schemas.microsoft.com/office/powerpoint/2010/main" val="11489081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Independence assumption</a:t>
            </a:r>
            <a:endParaRPr lang="en-US" dirty="0"/>
          </a:p>
        </p:txBody>
      </p:sp>
      <p:sp>
        <p:nvSpPr>
          <p:cNvPr id="4" name="Slide Number Placeholder 3"/>
          <p:cNvSpPr>
            <a:spLocks noGrp="1"/>
          </p:cNvSpPr>
          <p:nvPr>
            <p:ph type="sldNum" sz="quarter" idx="12"/>
          </p:nvPr>
        </p:nvSpPr>
        <p:spPr/>
        <p:txBody>
          <a:bodyPr/>
          <a:lstStyle/>
          <a:p>
            <a:fld id="{5DD6FA05-1A46-C141-9BE9-01FA89D42A7A}" type="slidenum">
              <a:rPr lang="en-US" smtClean="0"/>
              <a:t>30</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015610260"/>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bg1"/>
                          </a:solidFill>
                        </a:rPr>
                        <a:t>source</a:t>
                      </a:r>
                      <a:r>
                        <a:rPr lang="en-US" sz="1400" baseline="0" dirty="0" smtClean="0">
                          <a:solidFill>
                            <a:schemeClr val="bg1"/>
                          </a:solidFill>
                        </a:rPr>
                        <a:t> quality</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evaluation</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pic>
        <p:nvPicPr>
          <p:cNvPr id="7" name="Picture 6" descr="latex-image-1.pdf"/>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098094" y="1822456"/>
            <a:ext cx="4149453" cy="942038"/>
          </a:xfrm>
          <a:prstGeom prst="rect">
            <a:avLst/>
          </a:prstGeom>
        </p:spPr>
      </p:pic>
      <p:sp>
        <p:nvSpPr>
          <p:cNvPr id="8" name="TextBox 7"/>
          <p:cNvSpPr txBox="1"/>
          <p:nvPr/>
        </p:nvSpPr>
        <p:spPr>
          <a:xfrm>
            <a:off x="703458" y="3052271"/>
            <a:ext cx="2591002" cy="830997"/>
          </a:xfrm>
          <a:prstGeom prst="rect">
            <a:avLst/>
          </a:prstGeom>
          <a:solidFill>
            <a:schemeClr val="accent2">
              <a:lumMod val="40000"/>
              <a:lumOff val="60000"/>
            </a:schemeClr>
          </a:solidFill>
          <a:ln>
            <a:solidFill>
              <a:srgbClr val="FF0000"/>
            </a:solidFill>
          </a:ln>
        </p:spPr>
        <p:txBody>
          <a:bodyPr wrap="square" rtlCol="0">
            <a:spAutoFit/>
          </a:bodyPr>
          <a:lstStyle/>
          <a:p>
            <a:r>
              <a:rPr lang="en-US" sz="2400" dirty="0" smtClean="0"/>
              <a:t>Assumes source independence!</a:t>
            </a:r>
            <a:endParaRPr lang="en-US" sz="2400" dirty="0"/>
          </a:p>
        </p:txBody>
      </p:sp>
      <p:cxnSp>
        <p:nvCxnSpPr>
          <p:cNvPr id="10" name="Elbow Connector 9"/>
          <p:cNvCxnSpPr>
            <a:stCxn id="8" idx="0"/>
          </p:cNvCxnSpPr>
          <p:nvPr/>
        </p:nvCxnSpPr>
        <p:spPr>
          <a:xfrm rot="5400000" flipH="1" flipV="1">
            <a:off x="2067547" y="2224887"/>
            <a:ext cx="758796" cy="895972"/>
          </a:xfrm>
          <a:prstGeom prst="bentConnector2">
            <a:avLst/>
          </a:prstGeom>
          <a:ln>
            <a:solidFill>
              <a:srgbClr val="FF0000"/>
            </a:solidFill>
            <a:headEnd type="oval"/>
            <a:tailEnd type="oval"/>
          </a:ln>
          <a:effectLst/>
        </p:spPr>
        <p:style>
          <a:lnRef idx="2">
            <a:schemeClr val="accent1"/>
          </a:lnRef>
          <a:fillRef idx="0">
            <a:schemeClr val="accent1"/>
          </a:fillRef>
          <a:effectRef idx="1">
            <a:schemeClr val="accent1"/>
          </a:effectRef>
          <a:fontRef idx="minor">
            <a:schemeClr val="tx1"/>
          </a:fontRef>
        </p:style>
      </p:cxnSp>
      <p:pic>
        <p:nvPicPr>
          <p:cNvPr id="12" name="Picture 11"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339247" y="3011306"/>
            <a:ext cx="2908300" cy="901700"/>
          </a:xfrm>
          <a:prstGeom prst="rect">
            <a:avLst/>
          </a:prstGeom>
        </p:spPr>
      </p:pic>
      <p:cxnSp>
        <p:nvCxnSpPr>
          <p:cNvPr id="17" name="Straight Connector 16"/>
          <p:cNvCxnSpPr>
            <a:stCxn id="8" idx="3"/>
          </p:cNvCxnSpPr>
          <p:nvPr/>
        </p:nvCxnSpPr>
        <p:spPr>
          <a:xfrm>
            <a:off x="3294460" y="3467770"/>
            <a:ext cx="938698" cy="487"/>
          </a:xfrm>
          <a:prstGeom prst="line">
            <a:avLst/>
          </a:prstGeom>
          <a:ln>
            <a:solidFill>
              <a:srgbClr val="FF0000"/>
            </a:solidFill>
            <a:headEnd type="oval"/>
            <a:tailEnd type="oval"/>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845608" y="4883305"/>
            <a:ext cx="7452785" cy="523220"/>
          </a:xfrm>
          <a:prstGeom prst="rect">
            <a:avLst/>
          </a:prstGeom>
          <a:solidFill>
            <a:srgbClr val="F2F2F2"/>
          </a:solidFill>
          <a:ln>
            <a:solidFill>
              <a:srgbClr val="BFBFBF"/>
            </a:solidFill>
          </a:ln>
        </p:spPr>
        <p:txBody>
          <a:bodyPr wrap="square" rtlCol="0">
            <a:spAutoFit/>
          </a:bodyPr>
          <a:lstStyle/>
          <a:p>
            <a:pPr algn="ctr"/>
            <a:r>
              <a:rPr lang="en-US" sz="2800" dirty="0" smtClean="0"/>
              <a:t>Do we need to worry about correlations?</a:t>
            </a:r>
            <a:endParaRPr lang="en-US" sz="2800" dirty="0"/>
          </a:p>
        </p:txBody>
      </p:sp>
    </p:spTree>
    <p:extLst>
      <p:ext uri="{BB962C8B-B14F-4D97-AF65-F5344CB8AC3E}">
        <p14:creationId xmlns:p14="http://schemas.microsoft.com/office/powerpoint/2010/main" val="30716532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Experimental evaluation</a:t>
            </a:r>
            <a:endParaRPr lang="en-US" dirty="0"/>
          </a:p>
        </p:txBody>
      </p:sp>
      <p:sp>
        <p:nvSpPr>
          <p:cNvPr id="5" name="Content Placeholder 4"/>
          <p:cNvSpPr>
            <a:spLocks noGrp="1"/>
          </p:cNvSpPr>
          <p:nvPr>
            <p:ph idx="1"/>
          </p:nvPr>
        </p:nvSpPr>
        <p:spPr/>
        <p:txBody>
          <a:bodyPr>
            <a:normAutofit lnSpcReduction="10000"/>
          </a:bodyPr>
          <a:lstStyle/>
          <a:p>
            <a:r>
              <a:rPr lang="en-US" dirty="0" smtClean="0"/>
              <a:t>Effectiveness:</a:t>
            </a:r>
          </a:p>
          <a:p>
            <a:pPr lvl="1"/>
            <a:r>
              <a:rPr lang="en-US" dirty="0" smtClean="0"/>
              <a:t>Comparison with state-of-the-art techniques on real-world data</a:t>
            </a:r>
          </a:p>
          <a:p>
            <a:pPr lvl="1"/>
            <a:endParaRPr lang="en-US" dirty="0"/>
          </a:p>
          <a:p>
            <a:r>
              <a:rPr lang="en-US" dirty="0" smtClean="0"/>
              <a:t>Efficiency:</a:t>
            </a:r>
          </a:p>
          <a:p>
            <a:pPr lvl="1"/>
            <a:r>
              <a:rPr lang="en-US" dirty="0" smtClean="0"/>
              <a:t>Evaluation of the approximation algorithms</a:t>
            </a:r>
          </a:p>
          <a:p>
            <a:pPr lvl="1"/>
            <a:endParaRPr lang="en-US" dirty="0"/>
          </a:p>
          <a:p>
            <a:r>
              <a:rPr lang="en-US" dirty="0" smtClean="0"/>
              <a:t>Pushing the limits with synthetic data</a:t>
            </a:r>
            <a:endParaRPr lang="en-US" dirty="0"/>
          </a:p>
        </p:txBody>
      </p:sp>
      <p:sp>
        <p:nvSpPr>
          <p:cNvPr id="3" name="Slide Number Placeholder 2"/>
          <p:cNvSpPr>
            <a:spLocks noGrp="1"/>
          </p:cNvSpPr>
          <p:nvPr>
            <p:ph type="sldNum" sz="quarter" idx="12"/>
          </p:nvPr>
        </p:nvSpPr>
        <p:spPr/>
        <p:txBody>
          <a:bodyPr/>
          <a:lstStyle/>
          <a:p>
            <a:fld id="{5DD6FA05-1A46-C141-9BE9-01FA89D42A7A}" type="slidenum">
              <a:rPr lang="en-US" smtClean="0"/>
              <a:t>31</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4281284099"/>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bg1"/>
                          </a:solidFill>
                        </a:rPr>
                        <a:t>evaluation</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029209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Execution time</a:t>
            </a:r>
            <a:endParaRPr lang="en-US" dirty="0"/>
          </a:p>
        </p:txBody>
      </p:sp>
      <p:pic>
        <p:nvPicPr>
          <p:cNvPr id="3" name="Picture 2"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16050" y="2450245"/>
            <a:ext cx="6311900" cy="3022600"/>
          </a:xfrm>
          <a:prstGeom prst="rect">
            <a:avLst/>
          </a:prstGeom>
        </p:spPr>
      </p:pic>
      <p:sp>
        <p:nvSpPr>
          <p:cNvPr id="9" name="Slide Number Placeholder 8"/>
          <p:cNvSpPr>
            <a:spLocks noGrp="1"/>
          </p:cNvSpPr>
          <p:nvPr>
            <p:ph type="sldNum" sz="quarter" idx="12"/>
          </p:nvPr>
        </p:nvSpPr>
        <p:spPr/>
        <p:txBody>
          <a:bodyPr/>
          <a:lstStyle/>
          <a:p>
            <a:fld id="{5DD6FA05-1A46-C141-9BE9-01FA89D42A7A}" type="slidenum">
              <a:rPr lang="en-US" smtClean="0"/>
              <a:t>32</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4246764677"/>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accent1"/>
                          </a:solidFill>
                        </a:rPr>
                        <a:t>source</a:t>
                      </a:r>
                      <a:r>
                        <a:rPr lang="en-US" sz="1400" baseline="0" dirty="0" smtClean="0">
                          <a:solidFill>
                            <a:schemeClr val="accent1"/>
                          </a:solidFill>
                        </a:rPr>
                        <a:t> quality</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a:r>
                        <a:rPr lang="en-US" sz="1400" dirty="0" smtClean="0">
                          <a:solidFill>
                            <a:schemeClr val="bg1"/>
                          </a:solidFill>
                        </a:rPr>
                        <a:t>evaluation</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234515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talk</a:t>
            </a:r>
            <a:endParaRPr lang="en-US" dirty="0"/>
          </a:p>
        </p:txBody>
      </p:sp>
      <p:grpSp>
        <p:nvGrpSpPr>
          <p:cNvPr id="125" name="Group 124"/>
          <p:cNvGrpSpPr/>
          <p:nvPr/>
        </p:nvGrpSpPr>
        <p:grpSpPr>
          <a:xfrm>
            <a:off x="1102267" y="4448837"/>
            <a:ext cx="2774657" cy="2131868"/>
            <a:chOff x="5121191" y="1559737"/>
            <a:chExt cx="2774657" cy="2131868"/>
          </a:xfrm>
        </p:grpSpPr>
        <p:sp>
          <p:nvSpPr>
            <p:cNvPr id="88" name="Rectangle 87"/>
            <p:cNvSpPr/>
            <p:nvPr/>
          </p:nvSpPr>
          <p:spPr>
            <a:xfrm>
              <a:off x="5121191" y="1930167"/>
              <a:ext cx="2774657" cy="1761438"/>
            </a:xfrm>
            <a:prstGeom prst="rect">
              <a:avLst/>
            </a:prstGeom>
            <a:solidFill>
              <a:srgbClr val="F2F2F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2" name="TextBox 111"/>
            <p:cNvSpPr txBox="1"/>
            <p:nvPr/>
          </p:nvSpPr>
          <p:spPr>
            <a:xfrm>
              <a:off x="5818085" y="1559737"/>
              <a:ext cx="1380869" cy="369332"/>
            </a:xfrm>
            <a:prstGeom prst="rect">
              <a:avLst/>
            </a:prstGeom>
            <a:noFill/>
          </p:spPr>
          <p:txBody>
            <a:bodyPr wrap="none" rtlCol="0">
              <a:spAutoFit/>
            </a:bodyPr>
            <a:lstStyle/>
            <a:p>
              <a:r>
                <a:rPr lang="en-US" dirty="0" smtClean="0">
                  <a:solidFill>
                    <a:srgbClr val="558ED5"/>
                  </a:solidFill>
                </a:rPr>
                <a:t>evaluation</a:t>
              </a:r>
              <a:endParaRPr lang="en-US" dirty="0">
                <a:solidFill>
                  <a:srgbClr val="558ED5"/>
                </a:solidFill>
              </a:endParaRPr>
            </a:p>
          </p:txBody>
        </p:sp>
        <p:pic>
          <p:nvPicPr>
            <p:cNvPr id="87" name="Picture 86" descr="knowItAll_qPrecRecNoAcc-results.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91143" y="2180672"/>
              <a:ext cx="2634752" cy="1260429"/>
            </a:xfrm>
            <a:prstGeom prst="rect">
              <a:avLst/>
            </a:prstGeom>
          </p:spPr>
        </p:pic>
      </p:grpSp>
      <p:grpSp>
        <p:nvGrpSpPr>
          <p:cNvPr id="151" name="Group 150"/>
          <p:cNvGrpSpPr/>
          <p:nvPr/>
        </p:nvGrpSpPr>
        <p:grpSpPr>
          <a:xfrm>
            <a:off x="5265214" y="4448837"/>
            <a:ext cx="2774657" cy="2130770"/>
            <a:chOff x="5121191" y="3865264"/>
            <a:chExt cx="2774657" cy="2130770"/>
          </a:xfrm>
        </p:grpSpPr>
        <p:sp>
          <p:nvSpPr>
            <p:cNvPr id="113" name="Rectangle 112"/>
            <p:cNvSpPr/>
            <p:nvPr/>
          </p:nvSpPr>
          <p:spPr>
            <a:xfrm>
              <a:off x="5121191" y="4234596"/>
              <a:ext cx="2774657" cy="1761438"/>
            </a:xfrm>
            <a:prstGeom prst="rect">
              <a:avLst/>
            </a:prstGeom>
            <a:solidFill>
              <a:srgbClr val="F2F2F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4" name="TextBox 113"/>
            <p:cNvSpPr txBox="1"/>
            <p:nvPr/>
          </p:nvSpPr>
          <p:spPr>
            <a:xfrm>
              <a:off x="5520189" y="3865264"/>
              <a:ext cx="1976660" cy="369332"/>
            </a:xfrm>
            <a:prstGeom prst="rect">
              <a:avLst/>
            </a:prstGeom>
            <a:noFill/>
          </p:spPr>
          <p:txBody>
            <a:bodyPr wrap="none" rtlCol="0">
              <a:spAutoFit/>
            </a:bodyPr>
            <a:lstStyle/>
            <a:p>
              <a:r>
                <a:rPr lang="en-US" dirty="0" smtClean="0">
                  <a:solidFill>
                    <a:srgbClr val="558ED5"/>
                  </a:solidFill>
                </a:rPr>
                <a:t>future directions</a:t>
              </a:r>
              <a:endParaRPr lang="en-US" dirty="0">
                <a:solidFill>
                  <a:srgbClr val="558ED5"/>
                </a:solidFill>
              </a:endParaRPr>
            </a:p>
          </p:txBody>
        </p:sp>
        <p:grpSp>
          <p:nvGrpSpPr>
            <p:cNvPr id="126" name="Group 125"/>
            <p:cNvGrpSpPr>
              <a:grpSpLocks noChangeAspect="1"/>
            </p:cNvGrpSpPr>
            <p:nvPr/>
          </p:nvGrpSpPr>
          <p:grpSpPr>
            <a:xfrm>
              <a:off x="5243899" y="4351054"/>
              <a:ext cx="1830957" cy="1074984"/>
              <a:chOff x="118416" y="736155"/>
              <a:chExt cx="8876085" cy="5211291"/>
            </a:xfrm>
          </p:grpSpPr>
          <p:sp>
            <p:nvSpPr>
              <p:cNvPr id="127" name="TextBox 126"/>
              <p:cNvSpPr txBox="1"/>
              <p:nvPr/>
            </p:nvSpPr>
            <p:spPr>
              <a:xfrm>
                <a:off x="7555895" y="4993339"/>
                <a:ext cx="1377821" cy="415496"/>
              </a:xfrm>
              <a:prstGeom prst="rect">
                <a:avLst/>
              </a:prstGeom>
              <a:solidFill>
                <a:srgbClr val="F2F2F2"/>
              </a:solidFill>
              <a:ln>
                <a:solidFill>
                  <a:srgbClr val="BFBFBF"/>
                </a:solidFill>
              </a:ln>
            </p:spPr>
            <p:txBody>
              <a:bodyPr wrap="none" lIns="0" tIns="0" rIns="0" bIns="0" rtlCol="0">
                <a:normAutofit fontScale="32500" lnSpcReduction="20000"/>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smtClean="0"/>
                  <a:t>&lt;</a:t>
                </a:r>
                <a:r>
                  <a:rPr lang="en-US" sz="700" dirty="0" err="1"/>
                  <a:t>subject,predicate,object</a:t>
                </a:r>
                <a:r>
                  <a:rPr lang="en-US" sz="700" dirty="0" smtClean="0"/>
                  <a:t>&gt;</a:t>
                </a:r>
                <a:endParaRPr lang="en-US" sz="700" dirty="0"/>
              </a:p>
            </p:txBody>
          </p:sp>
          <p:sp>
            <p:nvSpPr>
              <p:cNvPr id="128" name="Down Arrow 127"/>
              <p:cNvSpPr/>
              <p:nvPr/>
            </p:nvSpPr>
            <p:spPr>
              <a:xfrm>
                <a:off x="8006352" y="4575625"/>
                <a:ext cx="481262" cy="536236"/>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lIns="91440" rIns="0" rtlCol="0" anchor="ctr">
                <a:normAutofit fontScale="25000" lnSpcReduction="20000"/>
              </a:bodyPr>
              <a:lstStyle/>
              <a:p>
                <a:pPr algn="ctr"/>
                <a:endParaRPr lang="en-US"/>
              </a:p>
            </p:txBody>
          </p:sp>
          <p:sp>
            <p:nvSpPr>
              <p:cNvPr id="129" name="TextBox 128"/>
              <p:cNvSpPr txBox="1"/>
              <p:nvPr/>
            </p:nvSpPr>
            <p:spPr>
              <a:xfrm>
                <a:off x="5711722" y="4993339"/>
                <a:ext cx="1377821" cy="738662"/>
              </a:xfrm>
              <a:prstGeom prst="rect">
                <a:avLst/>
              </a:prstGeom>
              <a:solidFill>
                <a:srgbClr val="F2F2F2"/>
              </a:solidFill>
              <a:ln>
                <a:solidFill>
                  <a:srgbClr val="BFBFBF"/>
                </a:solidFill>
              </a:ln>
            </p:spPr>
            <p:txBody>
              <a:bodyPr wrap="none" lIns="0" tIns="0" rIns="0" bIns="0" rtlCol="0">
                <a:normAutofit fontScale="32500" lnSpcReduction="20000"/>
              </a:bodyPr>
              <a:lstStyle/>
              <a:p>
                <a:r>
                  <a:rPr lang="en-US" sz="700" dirty="0" smtClean="0"/>
                  <a:t>&lt;</a:t>
                </a:r>
                <a:r>
                  <a:rPr lang="en-US" sz="700" dirty="0" err="1" smtClean="0"/>
                  <a:t>subject,predicate,object</a:t>
                </a:r>
                <a:r>
                  <a:rPr lang="en-US" sz="700" dirty="0" smtClean="0"/>
                  <a:t>&gt;</a:t>
                </a:r>
              </a:p>
              <a:p>
                <a:pPr algn="ctr"/>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endParaRPr lang="en-US" sz="700" dirty="0"/>
              </a:p>
            </p:txBody>
          </p:sp>
          <p:sp>
            <p:nvSpPr>
              <p:cNvPr id="130" name="Down Arrow 129"/>
              <p:cNvSpPr/>
              <p:nvPr/>
            </p:nvSpPr>
            <p:spPr>
              <a:xfrm>
                <a:off x="6160004" y="4575625"/>
                <a:ext cx="481262" cy="536236"/>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lIns="91440" rIns="0" rtlCol="0" anchor="ctr">
                <a:normAutofit fontScale="25000" lnSpcReduction="20000"/>
              </a:bodyPr>
              <a:lstStyle/>
              <a:p>
                <a:pPr algn="ctr"/>
                <a:endParaRPr lang="en-US"/>
              </a:p>
            </p:txBody>
          </p:sp>
          <p:sp>
            <p:nvSpPr>
              <p:cNvPr id="131" name="TextBox 130"/>
              <p:cNvSpPr txBox="1"/>
              <p:nvPr/>
            </p:nvSpPr>
            <p:spPr>
              <a:xfrm>
                <a:off x="3867550" y="4993339"/>
                <a:ext cx="1377821" cy="954107"/>
              </a:xfrm>
              <a:prstGeom prst="rect">
                <a:avLst/>
              </a:prstGeom>
              <a:solidFill>
                <a:srgbClr val="F2F2F2"/>
              </a:solidFill>
              <a:ln>
                <a:solidFill>
                  <a:srgbClr val="BFBFBF"/>
                </a:solidFill>
              </a:ln>
            </p:spPr>
            <p:txBody>
              <a:bodyPr wrap="none" lIns="0" tIns="0" rIns="0" bIns="0" rtlCol="0">
                <a:normAutofit fontScale="32500" lnSpcReduction="20000"/>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endParaRPr lang="en-US" sz="700" dirty="0"/>
              </a:p>
            </p:txBody>
          </p:sp>
          <p:sp>
            <p:nvSpPr>
              <p:cNvPr id="132" name="Down Arrow 131"/>
              <p:cNvSpPr/>
              <p:nvPr/>
            </p:nvSpPr>
            <p:spPr>
              <a:xfrm>
                <a:off x="4315827" y="4575625"/>
                <a:ext cx="481262" cy="536236"/>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lIns="91440" rIns="0" rtlCol="0" anchor="ctr">
                <a:normAutofit fontScale="25000" lnSpcReduction="20000"/>
              </a:bodyPr>
              <a:lstStyle/>
              <a:p>
                <a:pPr algn="ctr"/>
                <a:endParaRPr lang="en-US"/>
              </a:p>
            </p:txBody>
          </p:sp>
          <p:sp>
            <p:nvSpPr>
              <p:cNvPr id="133" name="TextBox 132"/>
              <p:cNvSpPr txBox="1"/>
              <p:nvPr/>
            </p:nvSpPr>
            <p:spPr>
              <a:xfrm>
                <a:off x="2023374" y="4993339"/>
                <a:ext cx="1377821" cy="523221"/>
              </a:xfrm>
              <a:prstGeom prst="rect">
                <a:avLst/>
              </a:prstGeom>
              <a:solidFill>
                <a:srgbClr val="F2F2F2"/>
              </a:solidFill>
              <a:ln>
                <a:solidFill>
                  <a:srgbClr val="BFBFBF"/>
                </a:solidFill>
              </a:ln>
            </p:spPr>
            <p:txBody>
              <a:bodyPr wrap="none" lIns="0" tIns="0" rIns="0" bIns="0" rtlCol="0">
                <a:normAutofit fontScale="32500" lnSpcReduction="20000"/>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endParaRPr lang="en-US" sz="700" dirty="0"/>
              </a:p>
            </p:txBody>
          </p:sp>
          <p:sp>
            <p:nvSpPr>
              <p:cNvPr id="134" name="Down Arrow 133"/>
              <p:cNvSpPr/>
              <p:nvPr/>
            </p:nvSpPr>
            <p:spPr>
              <a:xfrm>
                <a:off x="2471655" y="4575625"/>
                <a:ext cx="481262" cy="536236"/>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lIns="91440" rIns="0" rtlCol="0" anchor="ctr">
                <a:normAutofit fontScale="25000" lnSpcReduction="20000"/>
              </a:bodyPr>
              <a:lstStyle/>
              <a:p>
                <a:pPr algn="ctr"/>
                <a:endParaRPr lang="en-US"/>
              </a:p>
            </p:txBody>
          </p:sp>
          <p:sp>
            <p:nvSpPr>
              <p:cNvPr id="135" name="TextBox 134"/>
              <p:cNvSpPr txBox="1"/>
              <p:nvPr/>
            </p:nvSpPr>
            <p:spPr>
              <a:xfrm>
                <a:off x="179201" y="4993339"/>
                <a:ext cx="1377821" cy="738662"/>
              </a:xfrm>
              <a:prstGeom prst="rect">
                <a:avLst/>
              </a:prstGeom>
              <a:solidFill>
                <a:schemeClr val="bg1">
                  <a:lumMod val="95000"/>
                </a:schemeClr>
              </a:solidFill>
              <a:ln>
                <a:solidFill>
                  <a:schemeClr val="bg1">
                    <a:lumMod val="75000"/>
                  </a:schemeClr>
                </a:solidFill>
              </a:ln>
            </p:spPr>
            <p:txBody>
              <a:bodyPr wrap="none" lIns="0" tIns="0" rIns="0" bIns="0" rtlCol="0">
                <a:normAutofit fontScale="32500" lnSpcReduction="20000"/>
              </a:bodyPr>
              <a:lstStyle/>
              <a:p>
                <a:r>
                  <a:rPr lang="en-US" sz="700" dirty="0" smtClean="0"/>
                  <a:t>&lt;</a:t>
                </a:r>
                <a:r>
                  <a:rPr lang="en-US" sz="700" dirty="0" err="1" smtClean="0"/>
                  <a:t>subject,predicate,object</a:t>
                </a:r>
                <a:r>
                  <a:rPr lang="en-US" sz="700" dirty="0" smtClean="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a:t>&gt;</a:t>
                </a:r>
              </a:p>
              <a:p>
                <a:r>
                  <a:rPr lang="en-US" sz="700" dirty="0"/>
                  <a:t>&lt;</a:t>
                </a:r>
                <a:r>
                  <a:rPr lang="en-US" sz="700" dirty="0" err="1"/>
                  <a:t>subject,predicate,object</a:t>
                </a:r>
                <a:r>
                  <a:rPr lang="en-US" sz="700" dirty="0" smtClean="0"/>
                  <a:t>&gt;</a:t>
                </a:r>
                <a:endParaRPr lang="en-US" sz="700" dirty="0"/>
              </a:p>
            </p:txBody>
          </p:sp>
          <p:sp>
            <p:nvSpPr>
              <p:cNvPr id="136" name="Down Arrow 135"/>
              <p:cNvSpPr/>
              <p:nvPr/>
            </p:nvSpPr>
            <p:spPr>
              <a:xfrm>
                <a:off x="627479" y="4575625"/>
                <a:ext cx="481262" cy="536236"/>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lIns="91440" rIns="0" rtlCol="0" anchor="ctr">
                <a:normAutofit fontScale="25000" lnSpcReduction="20000"/>
              </a:bodyPr>
              <a:lstStyle/>
              <a:p>
                <a:pPr algn="ctr"/>
                <a:endParaRPr lang="en-US"/>
              </a:p>
            </p:txBody>
          </p:sp>
          <p:sp>
            <p:nvSpPr>
              <p:cNvPr id="137" name="Rectangle 136"/>
              <p:cNvSpPr/>
              <p:nvPr/>
            </p:nvSpPr>
            <p:spPr>
              <a:xfrm>
                <a:off x="1962589" y="4123404"/>
                <a:ext cx="1499391" cy="600141"/>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lIns="0" rIns="0" rtlCol="0" anchor="ctr">
                <a:normAutofit fontScale="25000" lnSpcReduction="20000"/>
              </a:bodyPr>
              <a:lstStyle/>
              <a:p>
                <a:pPr algn="ctr"/>
                <a:r>
                  <a:rPr lang="en-US" dirty="0" smtClean="0"/>
                  <a:t>extractor</a:t>
                </a:r>
                <a:endParaRPr lang="en-US" dirty="0"/>
              </a:p>
            </p:txBody>
          </p:sp>
          <p:sp>
            <p:nvSpPr>
              <p:cNvPr id="138" name="Rectangle 137"/>
              <p:cNvSpPr/>
              <p:nvPr/>
            </p:nvSpPr>
            <p:spPr>
              <a:xfrm>
                <a:off x="3806765" y="4123404"/>
                <a:ext cx="1499391" cy="600141"/>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lIns="0" rIns="0" rtlCol="0" anchor="ctr">
                <a:normAutofit fontScale="25000" lnSpcReduction="20000"/>
              </a:bodyPr>
              <a:lstStyle/>
              <a:p>
                <a:pPr algn="ctr"/>
                <a:r>
                  <a:rPr lang="en-US" dirty="0" smtClean="0"/>
                  <a:t>extractor</a:t>
                </a:r>
                <a:endParaRPr lang="en-US" dirty="0"/>
              </a:p>
            </p:txBody>
          </p:sp>
          <p:sp>
            <p:nvSpPr>
              <p:cNvPr id="139" name="Rectangle 138"/>
              <p:cNvSpPr/>
              <p:nvPr/>
            </p:nvSpPr>
            <p:spPr>
              <a:xfrm>
                <a:off x="5650937" y="4123404"/>
                <a:ext cx="1499391" cy="600141"/>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lIns="0" rIns="0" rtlCol="0" anchor="ctr">
                <a:normAutofit fontScale="25000" lnSpcReduction="20000"/>
              </a:bodyPr>
              <a:lstStyle/>
              <a:p>
                <a:pPr algn="ctr"/>
                <a:r>
                  <a:rPr lang="en-US" dirty="0" smtClean="0"/>
                  <a:t>extractor</a:t>
                </a:r>
                <a:endParaRPr lang="en-US" dirty="0"/>
              </a:p>
            </p:txBody>
          </p:sp>
          <p:sp>
            <p:nvSpPr>
              <p:cNvPr id="140" name="Rectangle 139"/>
              <p:cNvSpPr/>
              <p:nvPr/>
            </p:nvSpPr>
            <p:spPr>
              <a:xfrm>
                <a:off x="7495110" y="4123404"/>
                <a:ext cx="1499391" cy="600141"/>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lIns="0" rIns="0" rtlCol="0" anchor="ctr">
                <a:normAutofit fontScale="25000" lnSpcReduction="20000"/>
              </a:bodyPr>
              <a:lstStyle/>
              <a:p>
                <a:pPr algn="ctr"/>
                <a:r>
                  <a:rPr lang="en-US" dirty="0" smtClean="0"/>
                  <a:t>extractor</a:t>
                </a:r>
                <a:endParaRPr lang="en-US" dirty="0"/>
              </a:p>
            </p:txBody>
          </p:sp>
          <p:sp>
            <p:nvSpPr>
              <p:cNvPr id="141" name="Rectangle 140"/>
              <p:cNvSpPr/>
              <p:nvPr/>
            </p:nvSpPr>
            <p:spPr>
              <a:xfrm>
                <a:off x="118416" y="4123404"/>
                <a:ext cx="1499391" cy="600141"/>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lIns="0" rIns="0" rtlCol="0" anchor="ctr">
                <a:normAutofit fontScale="25000" lnSpcReduction="20000"/>
              </a:bodyPr>
              <a:lstStyle/>
              <a:p>
                <a:pPr algn="ctr"/>
                <a:r>
                  <a:rPr lang="en-US" dirty="0" smtClean="0"/>
                  <a:t>extractor</a:t>
                </a:r>
                <a:endParaRPr lang="en-US" dirty="0"/>
              </a:p>
            </p:txBody>
          </p:sp>
          <p:sp>
            <p:nvSpPr>
              <p:cNvPr id="142" name="Bent Arrow 141"/>
              <p:cNvSpPr/>
              <p:nvPr/>
            </p:nvSpPr>
            <p:spPr>
              <a:xfrm rot="5400000">
                <a:off x="4689876" y="459349"/>
                <a:ext cx="939967" cy="6655505"/>
              </a:xfrm>
              <a:prstGeom prst="bentArrow">
                <a:avLst/>
              </a:prstGeom>
              <a:solidFill>
                <a:schemeClr val="accent1">
                  <a:lumMod val="40000"/>
                  <a:lumOff val="60000"/>
                </a:schemeClr>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lIns="91440" rIns="0" rtlCol="0" anchor="ctr">
                <a:normAutofit/>
              </a:bodyPr>
              <a:lstStyle/>
              <a:p>
                <a:pPr algn="ctr"/>
                <a:endParaRPr lang="en-US">
                  <a:solidFill>
                    <a:schemeClr val="tx1"/>
                  </a:solidFill>
                </a:endParaRPr>
              </a:p>
            </p:txBody>
          </p:sp>
          <p:sp>
            <p:nvSpPr>
              <p:cNvPr id="143" name="Bent Arrow 142"/>
              <p:cNvSpPr/>
              <p:nvPr/>
            </p:nvSpPr>
            <p:spPr>
              <a:xfrm rot="16200000" flipH="1">
                <a:off x="1541594" y="2403001"/>
                <a:ext cx="939967" cy="2768196"/>
              </a:xfrm>
              <a:prstGeom prst="bentArrow">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lIns="91440" rIns="0" rtlCol="0" anchor="ctr">
                <a:normAutofit/>
              </a:bodyPr>
              <a:lstStyle/>
              <a:p>
                <a:pPr algn="ctr"/>
                <a:endParaRPr lang="en-US">
                  <a:solidFill>
                    <a:schemeClr val="tx1"/>
                  </a:solidFill>
                </a:endParaRPr>
              </a:p>
            </p:txBody>
          </p:sp>
          <p:sp>
            <p:nvSpPr>
              <p:cNvPr id="144" name="Bent Arrow 143"/>
              <p:cNvSpPr/>
              <p:nvPr/>
            </p:nvSpPr>
            <p:spPr>
              <a:xfrm rot="16200000" flipH="1">
                <a:off x="3407904" y="2380863"/>
                <a:ext cx="939967" cy="2812472"/>
              </a:xfrm>
              <a:prstGeom prst="bentArrow">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lIns="91440" rIns="0" rtlCol="0" anchor="ctr">
                <a:normAutofit/>
              </a:bodyPr>
              <a:lstStyle/>
              <a:p>
                <a:pPr algn="ctr"/>
                <a:endParaRPr lang="en-US">
                  <a:solidFill>
                    <a:schemeClr val="tx1"/>
                  </a:solidFill>
                </a:endParaRPr>
              </a:p>
            </p:txBody>
          </p:sp>
          <p:sp>
            <p:nvSpPr>
              <p:cNvPr id="145" name="Bent Arrow 144"/>
              <p:cNvSpPr/>
              <p:nvPr/>
            </p:nvSpPr>
            <p:spPr>
              <a:xfrm rot="5400000">
                <a:off x="5143333" y="2759154"/>
                <a:ext cx="939967" cy="2055897"/>
              </a:xfrm>
              <a:prstGeom prst="bentArrow">
                <a:avLst/>
              </a:prstGeom>
              <a:solidFill>
                <a:srgbClr val="B9CDE5"/>
              </a:solidFill>
              <a:ln>
                <a:solidFill>
                  <a:srgbClr val="374146"/>
                </a:solidFill>
              </a:ln>
              <a:effectLst/>
            </p:spPr>
            <p:style>
              <a:lnRef idx="1">
                <a:schemeClr val="accent1"/>
              </a:lnRef>
              <a:fillRef idx="3">
                <a:schemeClr val="accent1"/>
              </a:fillRef>
              <a:effectRef idx="2">
                <a:schemeClr val="accent1"/>
              </a:effectRef>
              <a:fontRef idx="minor">
                <a:schemeClr val="lt1"/>
              </a:fontRef>
            </p:style>
            <p:txBody>
              <a:bodyPr lIns="91440" rIns="0" rtlCol="0" anchor="ctr">
                <a:normAutofit/>
              </a:bodyPr>
              <a:lstStyle/>
              <a:p>
                <a:pPr algn="ctr"/>
                <a:endParaRPr lang="en-US">
                  <a:solidFill>
                    <a:schemeClr val="tx1"/>
                  </a:solidFill>
                </a:endParaRPr>
              </a:p>
            </p:txBody>
          </p:sp>
          <p:sp>
            <p:nvSpPr>
              <p:cNvPr id="146" name="Down Arrow 145"/>
              <p:cNvSpPr/>
              <p:nvPr/>
            </p:nvSpPr>
            <p:spPr>
              <a:xfrm>
                <a:off x="4331369" y="2820735"/>
                <a:ext cx="481262" cy="1436344"/>
              </a:xfrm>
              <a:prstGeom prst="downArrow">
                <a:avLst/>
              </a:prstGeom>
              <a:solidFill>
                <a:srgbClr val="B9CDE5"/>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lIns="91440" rIns="0" rtlCol="0" anchor="ctr">
                <a:normAutofit fontScale="77500" lnSpcReduction="20000"/>
              </a:bodyPr>
              <a:lstStyle/>
              <a:p>
                <a:pPr algn="ctr"/>
                <a:endParaRPr lang="en-US"/>
              </a:p>
            </p:txBody>
          </p:sp>
          <p:pic>
            <p:nvPicPr>
              <p:cNvPr id="147" name="Picture 14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709857" y="736155"/>
                <a:ext cx="3757561" cy="2761933"/>
              </a:xfrm>
              <a:prstGeom prst="rect">
                <a:avLst/>
              </a:prstGeom>
            </p:spPr>
          </p:pic>
          <p:sp>
            <p:nvSpPr>
              <p:cNvPr id="148" name="Rectangle 147"/>
              <p:cNvSpPr/>
              <p:nvPr/>
            </p:nvSpPr>
            <p:spPr>
              <a:xfrm>
                <a:off x="4429369" y="3322409"/>
                <a:ext cx="302864" cy="224026"/>
              </a:xfrm>
              <a:prstGeom prst="rect">
                <a:avLst/>
              </a:prstGeom>
              <a:solidFill>
                <a:srgbClr val="B9CDE5"/>
              </a:solidFill>
              <a:ln>
                <a:noFill/>
              </a:ln>
              <a:effectLst/>
            </p:spPr>
            <p:style>
              <a:lnRef idx="1">
                <a:schemeClr val="accent1"/>
              </a:lnRef>
              <a:fillRef idx="3">
                <a:schemeClr val="accent1"/>
              </a:fillRef>
              <a:effectRef idx="2">
                <a:schemeClr val="accent1"/>
              </a:effectRef>
              <a:fontRef idx="minor">
                <a:schemeClr val="lt1"/>
              </a:fontRef>
            </p:style>
            <p:txBody>
              <a:bodyPr lIns="91440" rIns="0" rtlCol="0" anchor="ctr">
                <a:normAutofit fontScale="25000" lnSpcReduction="20000"/>
              </a:bodyPr>
              <a:lstStyle/>
              <a:p>
                <a:pPr algn="ctr"/>
                <a:endParaRPr lang="en-US"/>
              </a:p>
            </p:txBody>
          </p:sp>
        </p:grpSp>
        <p:pic>
          <p:nvPicPr>
            <p:cNvPr id="149" name="Picture 148"/>
            <p:cNvPicPr>
              <a:picLocks noChangeAspect="1"/>
            </p:cNvPicPr>
            <p:nvPr/>
          </p:nvPicPr>
          <p:blipFill>
            <a:blip r:embed="rId5" cstate="print">
              <a:alphaModFix/>
              <a:extLst>
                <a:ext uri="{28A0092B-C50C-407E-A947-70E740481C1C}">
                  <a14:useLocalDpi xmlns:a14="http://schemas.microsoft.com/office/drawing/2010/main"/>
                </a:ext>
              </a:extLst>
            </a:blip>
            <a:stretch>
              <a:fillRect/>
            </a:stretch>
          </p:blipFill>
          <p:spPr>
            <a:xfrm>
              <a:off x="6657760" y="4356147"/>
              <a:ext cx="1044747" cy="1498985"/>
            </a:xfrm>
            <a:prstGeom prst="rect">
              <a:avLst/>
            </a:prstGeom>
            <a:effectLst>
              <a:glow rad="50800">
                <a:schemeClr val="bg1">
                  <a:alpha val="75000"/>
                </a:schemeClr>
              </a:glow>
            </a:effectLst>
          </p:spPr>
        </p:pic>
        <p:sp>
          <p:nvSpPr>
            <p:cNvPr id="150" name="TextBox 149"/>
            <p:cNvSpPr txBox="1"/>
            <p:nvPr/>
          </p:nvSpPr>
          <p:spPr>
            <a:xfrm>
              <a:off x="5363378" y="5498558"/>
              <a:ext cx="1219354" cy="369332"/>
            </a:xfrm>
            <a:prstGeom prst="rect">
              <a:avLst/>
            </a:prstGeom>
            <a:noFill/>
          </p:spPr>
          <p:txBody>
            <a:bodyPr wrap="none" rtlCol="0">
              <a:spAutoFit/>
            </a:bodyPr>
            <a:lstStyle/>
            <a:p>
              <a:r>
                <a:rPr lang="en-US" dirty="0" smtClean="0"/>
                <a:t>diagnosis</a:t>
              </a:r>
              <a:endParaRPr lang="en-US" dirty="0"/>
            </a:p>
          </p:txBody>
        </p:sp>
      </p:grpSp>
      <p:sp>
        <p:nvSpPr>
          <p:cNvPr id="152" name="Slide Number Placeholder 151"/>
          <p:cNvSpPr>
            <a:spLocks noGrp="1"/>
          </p:cNvSpPr>
          <p:nvPr>
            <p:ph type="sldNum" sz="quarter" idx="12"/>
          </p:nvPr>
        </p:nvSpPr>
        <p:spPr/>
        <p:txBody>
          <a:bodyPr/>
          <a:lstStyle/>
          <a:p>
            <a:fld id="{5DD6FA05-1A46-C141-9BE9-01FA89D42A7A}" type="slidenum">
              <a:rPr lang="en-US" smtClean="0"/>
              <a:t>3</a:t>
            </a:fld>
            <a:endParaRPr lang="en-US"/>
          </a:p>
        </p:txBody>
      </p:sp>
      <p:grpSp>
        <p:nvGrpSpPr>
          <p:cNvPr id="6" name="Group 5"/>
          <p:cNvGrpSpPr/>
          <p:nvPr/>
        </p:nvGrpSpPr>
        <p:grpSpPr>
          <a:xfrm>
            <a:off x="5265214" y="1821617"/>
            <a:ext cx="2774657" cy="2404647"/>
            <a:chOff x="938393" y="3769046"/>
            <a:chExt cx="2774657" cy="2404647"/>
          </a:xfrm>
        </p:grpSpPr>
        <p:sp>
          <p:nvSpPr>
            <p:cNvPr id="75" name="Rectangle 74"/>
            <p:cNvSpPr/>
            <p:nvPr/>
          </p:nvSpPr>
          <p:spPr>
            <a:xfrm>
              <a:off x="938393" y="4412255"/>
              <a:ext cx="2774657" cy="1761438"/>
            </a:xfrm>
            <a:prstGeom prst="rect">
              <a:avLst/>
            </a:prstGeom>
            <a:solidFill>
              <a:srgbClr val="F2F2F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TextBox 78"/>
            <p:cNvSpPr txBox="1"/>
            <p:nvPr/>
          </p:nvSpPr>
          <p:spPr>
            <a:xfrm>
              <a:off x="1056580" y="3769046"/>
              <a:ext cx="2501556" cy="646331"/>
            </a:xfrm>
            <a:prstGeom prst="rect">
              <a:avLst/>
            </a:prstGeom>
            <a:noFill/>
          </p:spPr>
          <p:txBody>
            <a:bodyPr wrap="none" rtlCol="0">
              <a:spAutoFit/>
            </a:bodyPr>
            <a:lstStyle/>
            <a:p>
              <a:pPr algn="ctr"/>
              <a:r>
                <a:rPr lang="en-US" dirty="0" err="1" smtClean="0">
                  <a:solidFill>
                    <a:srgbClr val="558ED5"/>
                  </a:solidFill>
                </a:rPr>
                <a:t>PrecRecCorr</a:t>
              </a:r>
              <a:r>
                <a:rPr lang="en-US" dirty="0" smtClean="0">
                  <a:solidFill>
                    <a:srgbClr val="558ED5"/>
                  </a:solidFill>
                </a:rPr>
                <a:t>:</a:t>
              </a:r>
            </a:p>
            <a:p>
              <a:pPr algn="ctr"/>
              <a:r>
                <a:rPr lang="en-US" dirty="0" smtClean="0">
                  <a:solidFill>
                    <a:srgbClr val="558ED5"/>
                  </a:solidFill>
                </a:rPr>
                <a:t>consider </a:t>
              </a:r>
              <a:r>
                <a:rPr lang="en-US" dirty="0" smtClean="0">
                  <a:solidFill>
                    <a:srgbClr val="558ED5"/>
                  </a:solidFill>
                </a:rPr>
                <a:t>correlations</a:t>
              </a:r>
              <a:endParaRPr lang="en-US" dirty="0">
                <a:solidFill>
                  <a:srgbClr val="558ED5"/>
                </a:solidFill>
              </a:endParaRPr>
            </a:p>
          </p:txBody>
        </p:sp>
        <p:sp>
          <p:nvSpPr>
            <p:cNvPr id="91" name="Rectangle 90"/>
            <p:cNvSpPr/>
            <p:nvPr/>
          </p:nvSpPr>
          <p:spPr>
            <a:xfrm>
              <a:off x="2567500" y="4723828"/>
              <a:ext cx="1067763" cy="290212"/>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extractor</a:t>
              </a:r>
              <a:endParaRPr lang="en-US" sz="1400" dirty="0"/>
            </a:p>
          </p:txBody>
        </p:sp>
        <p:sp>
          <p:nvSpPr>
            <p:cNvPr id="92" name="Rectangle 91"/>
            <p:cNvSpPr/>
            <p:nvPr/>
          </p:nvSpPr>
          <p:spPr>
            <a:xfrm>
              <a:off x="1014329" y="4723828"/>
              <a:ext cx="1067763" cy="290212"/>
            </a:xfrm>
            <a:prstGeom prst="rect">
              <a:avLst/>
            </a:prstGeom>
            <a:solidFill>
              <a:schemeClr val="accent1"/>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extractor</a:t>
              </a:r>
              <a:endParaRPr lang="en-US" sz="1400" dirty="0"/>
            </a:p>
          </p:txBody>
        </p:sp>
        <p:pic>
          <p:nvPicPr>
            <p:cNvPr id="93" name="Picture 92" descr="latex-image-1.pdf"/>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173321" y="4684784"/>
              <a:ext cx="304800" cy="368300"/>
            </a:xfrm>
            <a:prstGeom prst="rect">
              <a:avLst/>
            </a:prstGeom>
          </p:spPr>
        </p:pic>
        <p:sp>
          <p:nvSpPr>
            <p:cNvPr id="94" name="TextBox 93"/>
            <p:cNvSpPr txBox="1"/>
            <p:nvPr/>
          </p:nvSpPr>
          <p:spPr>
            <a:xfrm>
              <a:off x="1692120" y="5593544"/>
              <a:ext cx="1914106" cy="369332"/>
            </a:xfrm>
            <a:prstGeom prst="rect">
              <a:avLst/>
            </a:prstGeom>
            <a:solidFill>
              <a:srgbClr val="F2F2F2"/>
            </a:solidFill>
            <a:ln>
              <a:solidFill>
                <a:srgbClr val="558ED5"/>
              </a:solidFill>
            </a:ln>
          </p:spPr>
          <p:txBody>
            <a:bodyPr wrap="none" rtlCol="0">
              <a:spAutoFit/>
            </a:bodyPr>
            <a:lstStyle/>
            <a:p>
              <a:r>
                <a:rPr lang="en-US" dirty="0" smtClean="0"/>
                <a:t>approximations</a:t>
              </a:r>
              <a:endParaRPr lang="en-US" dirty="0"/>
            </a:p>
          </p:txBody>
        </p:sp>
        <p:cxnSp>
          <p:nvCxnSpPr>
            <p:cNvPr id="95" name="Elbow Connector 94"/>
            <p:cNvCxnSpPr>
              <a:endCxn id="94" idx="1"/>
            </p:cNvCxnSpPr>
            <p:nvPr/>
          </p:nvCxnSpPr>
          <p:spPr>
            <a:xfrm rot="16200000" flipH="1">
              <a:off x="1220407" y="5306497"/>
              <a:ext cx="476932" cy="466494"/>
            </a:xfrm>
            <a:prstGeom prst="bentConnector2">
              <a:avLst/>
            </a:prstGeom>
            <a:ln>
              <a:headEnd type="oval"/>
              <a:tailEnd type="oval"/>
            </a:ln>
            <a:effectLst/>
          </p:spPr>
          <p:style>
            <a:lnRef idx="2">
              <a:schemeClr val="accent1"/>
            </a:lnRef>
            <a:fillRef idx="0">
              <a:schemeClr val="accent1"/>
            </a:fillRef>
            <a:effectRef idx="1">
              <a:schemeClr val="accent1"/>
            </a:effectRef>
            <a:fontRef idx="minor">
              <a:schemeClr val="tx1"/>
            </a:fontRef>
          </p:style>
        </p:cxnSp>
        <p:cxnSp>
          <p:nvCxnSpPr>
            <p:cNvPr id="4" name="Straight Connector 3"/>
            <p:cNvCxnSpPr>
              <a:stCxn id="75" idx="1"/>
              <a:endCxn id="75" idx="3"/>
            </p:cNvCxnSpPr>
            <p:nvPr/>
          </p:nvCxnSpPr>
          <p:spPr>
            <a:xfrm>
              <a:off x="938393" y="5292974"/>
              <a:ext cx="2774657" cy="0"/>
            </a:xfrm>
            <a:prstGeom prst="line">
              <a:avLst/>
            </a:prstGeom>
            <a:ln>
              <a:solidFill>
                <a:srgbClr val="558ED5"/>
              </a:solidFill>
              <a:headEnd type="none"/>
              <a:tailEnd type="none"/>
            </a:ln>
            <a:effectLst/>
          </p:spPr>
          <p:style>
            <a:lnRef idx="2">
              <a:schemeClr val="accent1"/>
            </a:lnRef>
            <a:fillRef idx="0">
              <a:schemeClr val="accent1"/>
            </a:fillRef>
            <a:effectRef idx="1">
              <a:schemeClr val="accent1"/>
            </a:effectRef>
            <a:fontRef idx="minor">
              <a:schemeClr val="tx1"/>
            </a:fontRef>
          </p:style>
        </p:cxnSp>
      </p:grpSp>
      <p:grpSp>
        <p:nvGrpSpPr>
          <p:cNvPr id="10" name="Group 9"/>
          <p:cNvGrpSpPr/>
          <p:nvPr/>
        </p:nvGrpSpPr>
        <p:grpSpPr>
          <a:xfrm>
            <a:off x="1101805" y="1821617"/>
            <a:ext cx="2775119" cy="2404647"/>
            <a:chOff x="957782" y="1454985"/>
            <a:chExt cx="2775119" cy="2404647"/>
          </a:xfrm>
        </p:grpSpPr>
        <p:grpSp>
          <p:nvGrpSpPr>
            <p:cNvPr id="9" name="Group 8"/>
            <p:cNvGrpSpPr/>
            <p:nvPr/>
          </p:nvGrpSpPr>
          <p:grpSpPr>
            <a:xfrm>
              <a:off x="957782" y="1454985"/>
              <a:ext cx="2775119" cy="2404647"/>
              <a:chOff x="957782" y="1454985"/>
              <a:chExt cx="2775119" cy="2404647"/>
            </a:xfrm>
          </p:grpSpPr>
          <p:sp>
            <p:nvSpPr>
              <p:cNvPr id="49" name="Rectangle 48"/>
              <p:cNvSpPr/>
              <p:nvPr/>
            </p:nvSpPr>
            <p:spPr>
              <a:xfrm>
                <a:off x="958013" y="2098194"/>
                <a:ext cx="2774657" cy="1761438"/>
              </a:xfrm>
              <a:prstGeom prst="rect">
                <a:avLst/>
              </a:prstGeom>
              <a:solidFill>
                <a:srgbClr val="F2F2F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TextBox 49"/>
              <p:cNvSpPr txBox="1"/>
              <p:nvPr/>
            </p:nvSpPr>
            <p:spPr>
              <a:xfrm>
                <a:off x="957782" y="1454985"/>
                <a:ext cx="2775119" cy="646331"/>
              </a:xfrm>
              <a:prstGeom prst="rect">
                <a:avLst/>
              </a:prstGeom>
              <a:noFill/>
            </p:spPr>
            <p:txBody>
              <a:bodyPr wrap="none" rtlCol="0">
                <a:spAutoFit/>
              </a:bodyPr>
              <a:lstStyle/>
              <a:p>
                <a:pPr algn="ctr"/>
                <a:r>
                  <a:rPr lang="en-US" dirty="0" err="1" smtClean="0">
                    <a:solidFill>
                      <a:srgbClr val="558ED5"/>
                    </a:solidFill>
                  </a:rPr>
                  <a:t>PrecRec</a:t>
                </a:r>
                <a:r>
                  <a:rPr lang="en-US" dirty="0" smtClean="0">
                    <a:solidFill>
                      <a:srgbClr val="558ED5"/>
                    </a:solidFill>
                  </a:rPr>
                  <a:t>:</a:t>
                </a:r>
              </a:p>
              <a:p>
                <a:pPr algn="ctr"/>
                <a:r>
                  <a:rPr lang="en-US" dirty="0" smtClean="0">
                    <a:solidFill>
                      <a:srgbClr val="558ED5"/>
                    </a:solidFill>
                  </a:rPr>
                  <a:t>consider </a:t>
                </a:r>
                <a:r>
                  <a:rPr lang="en-US" dirty="0" smtClean="0">
                    <a:solidFill>
                      <a:srgbClr val="558ED5"/>
                    </a:solidFill>
                  </a:rPr>
                  <a:t>source quality</a:t>
                </a:r>
                <a:endParaRPr lang="en-US" dirty="0">
                  <a:solidFill>
                    <a:srgbClr val="558ED5"/>
                  </a:solidFill>
                </a:endParaRPr>
              </a:p>
            </p:txBody>
          </p:sp>
        </p:grpSp>
        <p:pic>
          <p:nvPicPr>
            <p:cNvPr id="96" name="Picture 95" descr="latex-image-1.pdf"/>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812818" y="2994175"/>
              <a:ext cx="1775203" cy="227402"/>
            </a:xfrm>
            <a:prstGeom prst="rect">
              <a:avLst/>
            </a:prstGeom>
          </p:spPr>
        </p:pic>
        <p:pic>
          <p:nvPicPr>
            <p:cNvPr id="97" name="Picture 96" descr="latex-image-1.pdf"/>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812818" y="3258729"/>
              <a:ext cx="1753196" cy="227402"/>
            </a:xfrm>
            <a:prstGeom prst="rect">
              <a:avLst/>
            </a:prstGeom>
          </p:spPr>
        </p:pic>
        <p:pic>
          <p:nvPicPr>
            <p:cNvPr id="98" name="Picture 97" descr="latex-image-1.pdf"/>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812818" y="3523282"/>
              <a:ext cx="1892571" cy="227402"/>
            </a:xfrm>
            <a:prstGeom prst="rect">
              <a:avLst/>
            </a:prstGeom>
          </p:spPr>
        </p:pic>
        <p:pic>
          <p:nvPicPr>
            <p:cNvPr id="7" name="Picture 6"/>
            <p:cNvPicPr>
              <a:picLocks noChangeAspect="1"/>
            </p:cNvPicPr>
            <p:nvPr/>
          </p:nvPicPr>
          <p:blipFill>
            <a:blip r:embed="rId10"/>
            <a:stretch>
              <a:fillRect/>
            </a:stretch>
          </p:blipFill>
          <p:spPr>
            <a:xfrm>
              <a:off x="978209" y="2119142"/>
              <a:ext cx="1103884" cy="950720"/>
            </a:xfrm>
            <a:prstGeom prst="rect">
              <a:avLst/>
            </a:prstGeom>
          </p:spPr>
        </p:pic>
      </p:grpSp>
      <p:sp>
        <p:nvSpPr>
          <p:cNvPr id="8" name="Rectangle 7"/>
          <p:cNvSpPr/>
          <p:nvPr/>
        </p:nvSpPr>
        <p:spPr>
          <a:xfrm>
            <a:off x="794597" y="1784271"/>
            <a:ext cx="7554806" cy="2576042"/>
          </a:xfrm>
          <a:prstGeom prst="rect">
            <a:avLst/>
          </a:prstGeom>
          <a:noFill/>
          <a:ln>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3710037" y="1414939"/>
            <a:ext cx="1619253" cy="369332"/>
          </a:xfrm>
          <a:prstGeom prst="rect">
            <a:avLst/>
          </a:prstGeom>
          <a:noFill/>
        </p:spPr>
        <p:txBody>
          <a:bodyPr wrap="none" rtlCol="0">
            <a:spAutoFit/>
          </a:bodyPr>
          <a:lstStyle/>
          <a:p>
            <a:r>
              <a:rPr lang="en-US" dirty="0" smtClean="0">
                <a:solidFill>
                  <a:srgbClr val="4F81BD"/>
                </a:solidFill>
              </a:rPr>
              <a:t>2 techniques</a:t>
            </a:r>
            <a:endParaRPr lang="en-US" dirty="0">
              <a:solidFill>
                <a:srgbClr val="4F81BD"/>
              </a:solidFill>
            </a:endParaRPr>
          </a:p>
        </p:txBody>
      </p:sp>
    </p:spTree>
    <p:custDataLst>
      <p:tags r:id="rId1"/>
    </p:custDataLst>
    <p:extLst>
      <p:ext uri="{BB962C8B-B14F-4D97-AF65-F5344CB8AC3E}">
        <p14:creationId xmlns:p14="http://schemas.microsoft.com/office/powerpoint/2010/main" val="3993091417"/>
      </p:ext>
    </p:extLst>
  </p:cSld>
  <p:clrMapOvr>
    <a:masterClrMapping/>
  </p:clrMapOvr>
  <mc:AlternateContent xmlns:mc="http://schemas.openxmlformats.org/markup-compatibility/2006">
    <mc:Choice xmlns:p14="http://schemas.microsoft.com/office/powerpoint/2010/main" Requires="p14">
      <p:transition spd="slow" p14:dur="2000" advTm="36119"/>
    </mc:Choice>
    <mc:Fallback>
      <p:transition xmlns:p14="http://schemas.microsoft.com/office/powerpoint/2010/main" spd="slow" advTm="36119"/>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High-level intuition</a:t>
            </a:r>
            <a:endParaRPr lang="en-US" dirty="0"/>
          </a:p>
        </p:txBody>
      </p:sp>
      <p:sp>
        <p:nvSpPr>
          <p:cNvPr id="3" name="Slide Number Placeholder 2"/>
          <p:cNvSpPr>
            <a:spLocks noGrp="1"/>
          </p:cNvSpPr>
          <p:nvPr>
            <p:ph type="sldNum" sz="quarter" idx="12"/>
          </p:nvPr>
        </p:nvSpPr>
        <p:spPr/>
        <p:txBody>
          <a:bodyPr/>
          <a:lstStyle/>
          <a:p>
            <a:fld id="{5DD6FA05-1A46-C141-9BE9-01FA89D42A7A}" type="slidenum">
              <a:rPr lang="en-US" smtClean="0"/>
              <a:t>4</a:t>
            </a:fld>
            <a:endParaRPr lang="en-US" dirty="0"/>
          </a:p>
        </p:txBody>
      </p:sp>
      <p:graphicFrame>
        <p:nvGraphicFramePr>
          <p:cNvPr id="4" name="Shape 96"/>
          <p:cNvGraphicFramePr/>
          <p:nvPr>
            <p:extLst>
              <p:ext uri="{D42A27DB-BD31-4B8C-83A1-F6EECF244321}">
                <p14:modId xmlns:p14="http://schemas.microsoft.com/office/powerpoint/2010/main" val="1720883418"/>
              </p:ext>
            </p:extLst>
          </p:nvPr>
        </p:nvGraphicFramePr>
        <p:xfrm>
          <a:off x="952500" y="2084010"/>
          <a:ext cx="7239000" cy="3291660"/>
        </p:xfrm>
        <a:graphic>
          <a:graphicData uri="http://schemas.openxmlformats.org/drawingml/2006/table">
            <a:tbl>
              <a:tblPr>
                <a:noFill/>
              </a:tblPr>
              <a:tblGrid>
                <a:gridCol w="1809750"/>
                <a:gridCol w="1809750"/>
                <a:gridCol w="1809750"/>
                <a:gridCol w="1809750"/>
              </a:tblGrid>
              <a:tr h="381000">
                <a:tc>
                  <a:txBody>
                    <a:bodyPr/>
                    <a:lstStyle/>
                    <a:p>
                      <a:pPr lvl="0" algn="l" rtl="0">
                        <a:spcBef>
                          <a:spcPts val="0"/>
                        </a:spcBef>
                        <a:buNone/>
                      </a:pPr>
                      <a:endParaRPr sz="2400" b="1">
                        <a:solidFill>
                          <a:srgbClr val="FFFFFF"/>
                        </a:solidFill>
                      </a:endParaRP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lvl="0" algn="ctr" rtl="0">
                        <a:spcBef>
                          <a:spcPts val="0"/>
                        </a:spcBef>
                        <a:buNone/>
                      </a:pPr>
                      <a:r>
                        <a:rPr lang="en" sz="2400" b="1" dirty="0" smtClean="0">
                          <a:solidFill>
                            <a:srgbClr val="FFFFFF"/>
                          </a:solidFill>
                        </a:rPr>
                        <a:t>S</a:t>
                      </a:r>
                      <a:r>
                        <a:rPr lang="en-US" sz="2400" b="1" baseline="-25000" dirty="0" smtClean="0">
                          <a:solidFill>
                            <a:srgbClr val="FFFFFF"/>
                          </a:solidFill>
                        </a:rPr>
                        <a:t>1</a:t>
                      </a:r>
                      <a:endParaRPr lang="en" sz="2400" b="1" dirty="0">
                        <a:solidFill>
                          <a:srgbClr val="FFFFFF"/>
                        </a:solidFill>
                      </a:endParaRP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lvl="0" algn="ctr" rtl="0">
                        <a:spcBef>
                          <a:spcPts val="0"/>
                        </a:spcBef>
                        <a:buNone/>
                      </a:pPr>
                      <a:r>
                        <a:rPr lang="en" sz="2400" b="1" dirty="0" smtClean="0">
                          <a:solidFill>
                            <a:srgbClr val="FFFFFF"/>
                          </a:solidFill>
                        </a:rPr>
                        <a:t>S</a:t>
                      </a:r>
                      <a:r>
                        <a:rPr lang="en" sz="2400" b="1" baseline="-25000" dirty="0" smtClean="0">
                          <a:solidFill>
                            <a:srgbClr val="FFFFFF"/>
                          </a:solidFill>
                        </a:rPr>
                        <a:t>2</a:t>
                      </a:r>
                      <a:endParaRPr lang="en" sz="2400" b="1" baseline="-25000" dirty="0">
                        <a:solidFill>
                          <a:srgbClr val="FFFFFF"/>
                        </a:solidFill>
                      </a:endParaRP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lvl="0" algn="ctr" rtl="0">
                        <a:spcBef>
                          <a:spcPts val="0"/>
                        </a:spcBef>
                        <a:buNone/>
                      </a:pPr>
                      <a:r>
                        <a:rPr lang="en" sz="2400" b="1" dirty="0" smtClean="0">
                          <a:solidFill>
                            <a:srgbClr val="FFFFFF"/>
                          </a:solidFill>
                        </a:rPr>
                        <a:t>S</a:t>
                      </a:r>
                      <a:r>
                        <a:rPr lang="en" sz="2400" b="1" baseline="-25000" dirty="0" smtClean="0">
                          <a:solidFill>
                            <a:srgbClr val="FFFFFF"/>
                          </a:solidFill>
                        </a:rPr>
                        <a:t>3</a:t>
                      </a:r>
                      <a:endParaRPr lang="en" sz="2400" b="1" baseline="-25000" dirty="0">
                        <a:solidFill>
                          <a:srgbClr val="FFFFFF"/>
                        </a:solidFill>
                      </a:endParaRP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r>
              <a:tr h="381000">
                <a:tc>
                  <a:txBody>
                    <a:bodyPr/>
                    <a:lstStyle/>
                    <a:p>
                      <a:pPr lvl="0" algn="l" rtl="0">
                        <a:spcBef>
                          <a:spcPts val="0"/>
                        </a:spcBef>
                        <a:buNone/>
                      </a:pPr>
                      <a:r>
                        <a:rPr lang="en" sz="2400"/>
                        <a:t>Jagadish</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dirty="0" smtClean="0"/>
                        <a:t>UM</a:t>
                      </a:r>
                      <a:r>
                        <a:rPr lang="en-US" sz="2400" dirty="0" err="1" smtClean="0"/>
                        <a:t>ich</a:t>
                      </a:r>
                      <a:endParaRPr lang="en" sz="2400" dirty="0"/>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ATT</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dirty="0" smtClean="0"/>
                        <a:t>UM</a:t>
                      </a:r>
                      <a:r>
                        <a:rPr lang="en-US" sz="2400" dirty="0" err="1" smtClean="0"/>
                        <a:t>ich</a:t>
                      </a:r>
                      <a:endParaRPr lang="en" sz="2400" dirty="0"/>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81000">
                <a:tc>
                  <a:txBody>
                    <a:bodyPr/>
                    <a:lstStyle/>
                    <a:p>
                      <a:pPr lvl="0" algn="l" rtl="0">
                        <a:spcBef>
                          <a:spcPts val="0"/>
                        </a:spcBef>
                        <a:buNone/>
                      </a:pPr>
                      <a:r>
                        <a:rPr lang="en" sz="2400"/>
                        <a:t>Dewitt</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MSR</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MSR</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dirty="0" smtClean="0"/>
                        <a:t>UW</a:t>
                      </a:r>
                      <a:r>
                        <a:rPr lang="en-US" sz="2400" dirty="0" err="1" smtClean="0"/>
                        <a:t>isc</a:t>
                      </a:r>
                      <a:endParaRPr lang="en" sz="2400" dirty="0"/>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81000">
                <a:tc>
                  <a:txBody>
                    <a:bodyPr/>
                    <a:lstStyle/>
                    <a:p>
                      <a:pPr lvl="0" algn="l" rtl="0">
                        <a:spcBef>
                          <a:spcPts val="0"/>
                        </a:spcBef>
                        <a:buNone/>
                      </a:pPr>
                      <a:r>
                        <a:rPr lang="en" sz="2400"/>
                        <a:t>Bernstein</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MSR</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MSR</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MSR</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81000">
                <a:tc>
                  <a:txBody>
                    <a:bodyPr/>
                    <a:lstStyle/>
                    <a:p>
                      <a:pPr lvl="0" algn="l" rtl="0">
                        <a:spcBef>
                          <a:spcPts val="0"/>
                        </a:spcBef>
                        <a:buNone/>
                      </a:pPr>
                      <a:r>
                        <a:rPr lang="en" sz="2400"/>
                        <a:t>Carey</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UCI</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ATT</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BEA</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81000">
                <a:tc>
                  <a:txBody>
                    <a:bodyPr/>
                    <a:lstStyle/>
                    <a:p>
                      <a:pPr lvl="0" algn="l" rtl="0">
                        <a:spcBef>
                          <a:spcPts val="0"/>
                        </a:spcBef>
                        <a:buNone/>
                      </a:pPr>
                      <a:r>
                        <a:rPr lang="en" sz="2400" dirty="0"/>
                        <a:t>Franklin</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dirty="0"/>
                        <a:t>UCB</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UCB</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dirty="0"/>
                        <a:t>UMD</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5" name="TextBox 4"/>
          <p:cNvSpPr txBox="1"/>
          <p:nvPr/>
        </p:nvSpPr>
        <p:spPr>
          <a:xfrm>
            <a:off x="914912" y="1549462"/>
            <a:ext cx="3832024" cy="523220"/>
          </a:xfrm>
          <a:prstGeom prst="rect">
            <a:avLst/>
          </a:prstGeom>
          <a:noFill/>
        </p:spPr>
        <p:txBody>
          <a:bodyPr wrap="none" rtlCol="0">
            <a:spAutoFit/>
          </a:bodyPr>
          <a:lstStyle/>
          <a:p>
            <a:r>
              <a:rPr lang="en-US" sz="2800" dirty="0" smtClean="0">
                <a:solidFill>
                  <a:schemeClr val="accent1"/>
                </a:solidFill>
              </a:rPr>
              <a:t>Researcher affiliation</a:t>
            </a:r>
            <a:endParaRPr lang="en-US" sz="2800" dirty="0">
              <a:solidFill>
                <a:schemeClr val="accent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774657858"/>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bg1"/>
                          </a:solidFill>
                        </a:rPr>
                        <a:t>source</a:t>
                      </a:r>
                      <a:r>
                        <a:rPr lang="en-US" sz="1400" baseline="0" dirty="0" smtClean="0">
                          <a:solidFill>
                            <a:schemeClr val="bg1"/>
                          </a:solidFill>
                        </a:rPr>
                        <a:t> quality</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evaluation</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773014268"/>
      </p:ext>
    </p:extLst>
  </p:cSld>
  <p:clrMapOvr>
    <a:masterClrMapping/>
  </p:clrMapOvr>
  <mc:AlternateContent xmlns:mc="http://schemas.openxmlformats.org/markup-compatibility/2006">
    <mc:Choice xmlns:p14="http://schemas.microsoft.com/office/powerpoint/2010/main" Requires="p14">
      <p:transition spd="slow" p14:dur="2000" advTm="19214"/>
    </mc:Choice>
    <mc:Fallback>
      <p:transition xmlns:p14="http://schemas.microsoft.com/office/powerpoint/2010/main" spd="slow" advTm="19214"/>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High-level intuition</a:t>
            </a:r>
            <a:endParaRPr lang="en-US" dirty="0"/>
          </a:p>
        </p:txBody>
      </p:sp>
      <p:sp>
        <p:nvSpPr>
          <p:cNvPr id="3" name="Slide Number Placeholder 2"/>
          <p:cNvSpPr>
            <a:spLocks noGrp="1"/>
          </p:cNvSpPr>
          <p:nvPr>
            <p:ph type="sldNum" sz="quarter" idx="12"/>
          </p:nvPr>
        </p:nvSpPr>
        <p:spPr/>
        <p:txBody>
          <a:bodyPr/>
          <a:lstStyle/>
          <a:p>
            <a:fld id="{5DD6FA05-1A46-C141-9BE9-01FA89D42A7A}" type="slidenum">
              <a:rPr lang="en-US" smtClean="0"/>
              <a:t>5</a:t>
            </a:fld>
            <a:endParaRPr lang="en-US" dirty="0"/>
          </a:p>
        </p:txBody>
      </p:sp>
      <p:graphicFrame>
        <p:nvGraphicFramePr>
          <p:cNvPr id="4" name="Shape 96"/>
          <p:cNvGraphicFramePr/>
          <p:nvPr>
            <p:extLst>
              <p:ext uri="{D42A27DB-BD31-4B8C-83A1-F6EECF244321}">
                <p14:modId xmlns:p14="http://schemas.microsoft.com/office/powerpoint/2010/main" val="3680495087"/>
              </p:ext>
            </p:extLst>
          </p:nvPr>
        </p:nvGraphicFramePr>
        <p:xfrm>
          <a:off x="952500" y="2084010"/>
          <a:ext cx="7239000" cy="3291660"/>
        </p:xfrm>
        <a:graphic>
          <a:graphicData uri="http://schemas.openxmlformats.org/drawingml/2006/table">
            <a:tbl>
              <a:tblPr>
                <a:noFill/>
              </a:tblPr>
              <a:tblGrid>
                <a:gridCol w="1809750"/>
                <a:gridCol w="1809750"/>
                <a:gridCol w="1809750"/>
                <a:gridCol w="1809750"/>
              </a:tblGrid>
              <a:tr h="381000">
                <a:tc>
                  <a:txBody>
                    <a:bodyPr/>
                    <a:lstStyle/>
                    <a:p>
                      <a:pPr lvl="0" algn="l" rtl="0">
                        <a:spcBef>
                          <a:spcPts val="0"/>
                        </a:spcBef>
                        <a:buNone/>
                      </a:pPr>
                      <a:endParaRPr sz="2400" b="1">
                        <a:solidFill>
                          <a:srgbClr val="FFFFFF"/>
                        </a:solidFill>
                      </a:endParaRP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lvl="0" algn="ctr" rtl="0">
                        <a:spcBef>
                          <a:spcPts val="0"/>
                        </a:spcBef>
                        <a:buNone/>
                      </a:pPr>
                      <a:r>
                        <a:rPr lang="en" sz="2400" b="1" dirty="0" smtClean="0">
                          <a:solidFill>
                            <a:srgbClr val="FFFFFF"/>
                          </a:solidFill>
                        </a:rPr>
                        <a:t>S</a:t>
                      </a:r>
                      <a:r>
                        <a:rPr lang="en-US" sz="2400" b="1" baseline="-25000" dirty="0" smtClean="0">
                          <a:solidFill>
                            <a:srgbClr val="FFFFFF"/>
                          </a:solidFill>
                        </a:rPr>
                        <a:t>1</a:t>
                      </a:r>
                      <a:endParaRPr lang="en" sz="2400" b="1" dirty="0">
                        <a:solidFill>
                          <a:srgbClr val="FFFFFF"/>
                        </a:solidFill>
                      </a:endParaRP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lvl="0" algn="ctr" rtl="0">
                        <a:spcBef>
                          <a:spcPts val="0"/>
                        </a:spcBef>
                        <a:buNone/>
                      </a:pPr>
                      <a:r>
                        <a:rPr lang="en" sz="2400" b="1" dirty="0" smtClean="0">
                          <a:solidFill>
                            <a:srgbClr val="FFFFFF"/>
                          </a:solidFill>
                        </a:rPr>
                        <a:t>S</a:t>
                      </a:r>
                      <a:r>
                        <a:rPr lang="en" sz="2400" b="1" baseline="-25000" dirty="0" smtClean="0">
                          <a:solidFill>
                            <a:srgbClr val="FFFFFF"/>
                          </a:solidFill>
                        </a:rPr>
                        <a:t>2</a:t>
                      </a:r>
                      <a:endParaRPr lang="en" sz="2400" b="1" baseline="-25000" dirty="0">
                        <a:solidFill>
                          <a:srgbClr val="FFFFFF"/>
                        </a:solidFill>
                      </a:endParaRP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lvl="0" algn="ctr" rtl="0">
                        <a:spcBef>
                          <a:spcPts val="0"/>
                        </a:spcBef>
                        <a:buNone/>
                      </a:pPr>
                      <a:r>
                        <a:rPr lang="en" sz="2400" b="1" dirty="0" smtClean="0">
                          <a:solidFill>
                            <a:srgbClr val="FFFFFF"/>
                          </a:solidFill>
                        </a:rPr>
                        <a:t>S</a:t>
                      </a:r>
                      <a:r>
                        <a:rPr lang="en" sz="2400" b="1" baseline="-25000" dirty="0" smtClean="0">
                          <a:solidFill>
                            <a:srgbClr val="FFFFFF"/>
                          </a:solidFill>
                        </a:rPr>
                        <a:t>3</a:t>
                      </a:r>
                      <a:endParaRPr lang="en" sz="2400" b="1" baseline="-25000" dirty="0">
                        <a:solidFill>
                          <a:srgbClr val="FFFFFF"/>
                        </a:solidFill>
                      </a:endParaRP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r>
              <a:tr h="381000">
                <a:tc>
                  <a:txBody>
                    <a:bodyPr/>
                    <a:lstStyle/>
                    <a:p>
                      <a:pPr lvl="0" algn="l" rtl="0">
                        <a:spcBef>
                          <a:spcPts val="0"/>
                        </a:spcBef>
                        <a:buNone/>
                      </a:pPr>
                      <a:r>
                        <a:rPr lang="en" sz="2400"/>
                        <a:t>Jagadish</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smtClean="0">
                          <a:solidFill>
                            <a:srgbClr val="008000"/>
                          </a:solidFill>
                        </a:rPr>
                        <a:t>UM</a:t>
                      </a:r>
                      <a:r>
                        <a:rPr lang="en-US" sz="2400" b="1" dirty="0" err="1" smtClean="0">
                          <a:solidFill>
                            <a:srgbClr val="008000"/>
                          </a:solidFill>
                        </a:rPr>
                        <a:t>ich</a:t>
                      </a:r>
                      <a:endParaRPr lang="en" sz="2400" b="1" dirty="0">
                        <a:solidFill>
                          <a:srgbClr val="008000"/>
                        </a:solidFill>
                      </a:endParaRP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ATT</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smtClean="0">
                          <a:solidFill>
                            <a:srgbClr val="008000"/>
                          </a:solidFill>
                        </a:rPr>
                        <a:t>UM</a:t>
                      </a:r>
                      <a:r>
                        <a:rPr lang="en-US" sz="2400" b="1" dirty="0" err="1" smtClean="0">
                          <a:solidFill>
                            <a:srgbClr val="008000"/>
                          </a:solidFill>
                        </a:rPr>
                        <a:t>ich</a:t>
                      </a:r>
                      <a:endParaRPr lang="en" sz="2400" b="1" dirty="0">
                        <a:solidFill>
                          <a:srgbClr val="008000"/>
                        </a:solidFill>
                      </a:endParaRP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81000">
                <a:tc>
                  <a:txBody>
                    <a:bodyPr/>
                    <a:lstStyle/>
                    <a:p>
                      <a:pPr lvl="0" algn="l" rtl="0">
                        <a:spcBef>
                          <a:spcPts val="0"/>
                        </a:spcBef>
                        <a:buNone/>
                      </a:pPr>
                      <a:r>
                        <a:rPr lang="en" sz="2400"/>
                        <a:t>Dewitt</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a:solidFill>
                            <a:srgbClr val="008000"/>
                          </a:solidFill>
                        </a:rPr>
                        <a:t>MSR</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a:solidFill>
                            <a:srgbClr val="008000"/>
                          </a:solidFill>
                        </a:rPr>
                        <a:t>MSR</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dirty="0" smtClean="0"/>
                        <a:t>UW</a:t>
                      </a:r>
                      <a:r>
                        <a:rPr lang="en-US" sz="2400" dirty="0" err="1" smtClean="0"/>
                        <a:t>isc</a:t>
                      </a:r>
                      <a:endParaRPr lang="en" sz="2400" dirty="0"/>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81000">
                <a:tc>
                  <a:txBody>
                    <a:bodyPr/>
                    <a:lstStyle/>
                    <a:p>
                      <a:pPr lvl="0" algn="l" rtl="0">
                        <a:spcBef>
                          <a:spcPts val="0"/>
                        </a:spcBef>
                        <a:buNone/>
                      </a:pPr>
                      <a:r>
                        <a:rPr lang="en" sz="2400"/>
                        <a:t>Bernstein</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a:solidFill>
                            <a:srgbClr val="008000"/>
                          </a:solidFill>
                        </a:rPr>
                        <a:t>MSR</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a:solidFill>
                            <a:srgbClr val="008000"/>
                          </a:solidFill>
                        </a:rPr>
                        <a:t>MSR</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a:solidFill>
                            <a:srgbClr val="008000"/>
                          </a:solidFill>
                        </a:rPr>
                        <a:t>MSR</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81000">
                <a:tc>
                  <a:txBody>
                    <a:bodyPr/>
                    <a:lstStyle/>
                    <a:p>
                      <a:pPr lvl="0" algn="l" rtl="0">
                        <a:spcBef>
                          <a:spcPts val="0"/>
                        </a:spcBef>
                        <a:buNone/>
                      </a:pPr>
                      <a:r>
                        <a:rPr lang="en" sz="2400"/>
                        <a:t>Carey</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UCI</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ATT</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BEA</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81000">
                <a:tc>
                  <a:txBody>
                    <a:bodyPr/>
                    <a:lstStyle/>
                    <a:p>
                      <a:pPr lvl="0" algn="l" rtl="0">
                        <a:spcBef>
                          <a:spcPts val="0"/>
                        </a:spcBef>
                        <a:buNone/>
                      </a:pPr>
                      <a:r>
                        <a:rPr lang="en" sz="2400" dirty="0"/>
                        <a:t>Franklin</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a:solidFill>
                            <a:srgbClr val="008000"/>
                          </a:solidFill>
                        </a:rPr>
                        <a:t>UCB</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a:solidFill>
                            <a:srgbClr val="008000"/>
                          </a:solidFill>
                        </a:rPr>
                        <a:t>UCB</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dirty="0"/>
                        <a:t>UMD</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5" name="TextBox 4"/>
          <p:cNvSpPr txBox="1"/>
          <p:nvPr/>
        </p:nvSpPr>
        <p:spPr>
          <a:xfrm>
            <a:off x="914912" y="1549462"/>
            <a:ext cx="3832024" cy="523220"/>
          </a:xfrm>
          <a:prstGeom prst="rect">
            <a:avLst/>
          </a:prstGeom>
          <a:noFill/>
        </p:spPr>
        <p:txBody>
          <a:bodyPr wrap="none" rtlCol="0">
            <a:spAutoFit/>
          </a:bodyPr>
          <a:lstStyle/>
          <a:p>
            <a:r>
              <a:rPr lang="en-US" sz="2800" dirty="0" smtClean="0">
                <a:solidFill>
                  <a:schemeClr val="accent1"/>
                </a:solidFill>
              </a:rPr>
              <a:t>Researcher affiliation</a:t>
            </a:r>
            <a:endParaRPr lang="en-US" sz="2800" dirty="0">
              <a:solidFill>
                <a:schemeClr val="accent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048836410"/>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bg1"/>
                          </a:solidFill>
                        </a:rPr>
                        <a:t>source</a:t>
                      </a:r>
                      <a:r>
                        <a:rPr lang="en-US" sz="1400" baseline="0" dirty="0" smtClean="0">
                          <a:solidFill>
                            <a:schemeClr val="bg1"/>
                          </a:solidFill>
                        </a:rPr>
                        <a:t> quality</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evaluation</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7" name="TextBox 6"/>
          <p:cNvSpPr txBox="1"/>
          <p:nvPr/>
        </p:nvSpPr>
        <p:spPr>
          <a:xfrm>
            <a:off x="952500" y="6092359"/>
            <a:ext cx="3979898" cy="461665"/>
          </a:xfrm>
          <a:prstGeom prst="rect">
            <a:avLst/>
          </a:prstGeom>
          <a:solidFill>
            <a:srgbClr val="F2F2F2"/>
          </a:solidFill>
          <a:ln>
            <a:solidFill>
              <a:srgbClr val="BFBFBF"/>
            </a:solidFill>
          </a:ln>
        </p:spPr>
        <p:txBody>
          <a:bodyPr wrap="square" rtlCol="0">
            <a:spAutoFit/>
          </a:bodyPr>
          <a:lstStyle/>
          <a:p>
            <a:r>
              <a:rPr lang="en-US" sz="2400" b="1" dirty="0" smtClean="0"/>
              <a:t>Voting:</a:t>
            </a:r>
            <a:r>
              <a:rPr lang="en-US" sz="2400" b="1" dirty="0"/>
              <a:t> </a:t>
            </a:r>
            <a:r>
              <a:rPr lang="en-US" sz="2400" b="1" dirty="0" smtClean="0"/>
              <a:t>  </a:t>
            </a:r>
            <a:r>
              <a:rPr lang="en-US" sz="2400" dirty="0" smtClean="0"/>
              <a:t>Trust the majority</a:t>
            </a:r>
            <a:endParaRPr lang="en-US" sz="2400" dirty="0"/>
          </a:p>
        </p:txBody>
      </p:sp>
      <p:sp>
        <p:nvSpPr>
          <p:cNvPr id="8" name="Up Arrow 7"/>
          <p:cNvSpPr/>
          <p:nvPr/>
        </p:nvSpPr>
        <p:spPr>
          <a:xfrm>
            <a:off x="3441161" y="5375670"/>
            <a:ext cx="505250" cy="436946"/>
          </a:xfrm>
          <a:prstGeom prst="upArrow">
            <a:avLst/>
          </a:prstGeom>
          <a:solidFill>
            <a:schemeClr val="accent3"/>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172304802"/>
      </p:ext>
    </p:extLst>
  </p:cSld>
  <p:clrMapOvr>
    <a:masterClrMapping/>
  </p:clrMapOvr>
  <mc:AlternateContent xmlns:mc="http://schemas.openxmlformats.org/markup-compatibility/2006">
    <mc:Choice xmlns:p14="http://schemas.microsoft.com/office/powerpoint/2010/main" Requires="p14">
      <p:transition spd="slow" p14:dur="2000" advTm="23333"/>
    </mc:Choice>
    <mc:Fallback>
      <p:transition xmlns:p14="http://schemas.microsoft.com/office/powerpoint/2010/main" spd="slow" advTm="23333"/>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High-level intuition</a:t>
            </a:r>
            <a:endParaRPr lang="en-US" dirty="0"/>
          </a:p>
        </p:txBody>
      </p:sp>
      <p:sp>
        <p:nvSpPr>
          <p:cNvPr id="3" name="Slide Number Placeholder 2"/>
          <p:cNvSpPr>
            <a:spLocks noGrp="1"/>
          </p:cNvSpPr>
          <p:nvPr>
            <p:ph type="sldNum" sz="quarter" idx="12"/>
          </p:nvPr>
        </p:nvSpPr>
        <p:spPr/>
        <p:txBody>
          <a:bodyPr/>
          <a:lstStyle/>
          <a:p>
            <a:fld id="{5DD6FA05-1A46-C141-9BE9-01FA89D42A7A}" type="slidenum">
              <a:rPr lang="en-US" smtClean="0"/>
              <a:t>6</a:t>
            </a:fld>
            <a:endParaRPr lang="en-US" dirty="0"/>
          </a:p>
        </p:txBody>
      </p:sp>
      <p:graphicFrame>
        <p:nvGraphicFramePr>
          <p:cNvPr id="4" name="Shape 96"/>
          <p:cNvGraphicFramePr/>
          <p:nvPr>
            <p:extLst>
              <p:ext uri="{D42A27DB-BD31-4B8C-83A1-F6EECF244321}">
                <p14:modId xmlns:p14="http://schemas.microsoft.com/office/powerpoint/2010/main" val="1113149969"/>
              </p:ext>
            </p:extLst>
          </p:nvPr>
        </p:nvGraphicFramePr>
        <p:xfrm>
          <a:off x="952500" y="2084010"/>
          <a:ext cx="7239000" cy="3291660"/>
        </p:xfrm>
        <a:graphic>
          <a:graphicData uri="http://schemas.openxmlformats.org/drawingml/2006/table">
            <a:tbl>
              <a:tblPr>
                <a:noFill/>
              </a:tblPr>
              <a:tblGrid>
                <a:gridCol w="1809750"/>
                <a:gridCol w="1809750"/>
                <a:gridCol w="1809750"/>
                <a:gridCol w="1809750"/>
              </a:tblGrid>
              <a:tr h="381000">
                <a:tc>
                  <a:txBody>
                    <a:bodyPr/>
                    <a:lstStyle/>
                    <a:p>
                      <a:pPr lvl="0" algn="l" rtl="0">
                        <a:spcBef>
                          <a:spcPts val="0"/>
                        </a:spcBef>
                        <a:buNone/>
                      </a:pPr>
                      <a:endParaRPr sz="2400" b="1">
                        <a:solidFill>
                          <a:srgbClr val="FFFFFF"/>
                        </a:solidFill>
                      </a:endParaRP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lvl="0" algn="ctr" rtl="0">
                        <a:spcBef>
                          <a:spcPts val="0"/>
                        </a:spcBef>
                        <a:buNone/>
                      </a:pPr>
                      <a:r>
                        <a:rPr lang="en" sz="2400" b="1" dirty="0" smtClean="0">
                          <a:solidFill>
                            <a:srgbClr val="FFFFFF"/>
                          </a:solidFill>
                        </a:rPr>
                        <a:t>S</a:t>
                      </a:r>
                      <a:r>
                        <a:rPr lang="en-US" sz="2400" b="1" baseline="-25000" dirty="0" smtClean="0">
                          <a:solidFill>
                            <a:srgbClr val="FFFFFF"/>
                          </a:solidFill>
                        </a:rPr>
                        <a:t>1</a:t>
                      </a:r>
                      <a:endParaRPr lang="en" sz="2400" b="1" dirty="0">
                        <a:solidFill>
                          <a:srgbClr val="FFFFFF"/>
                        </a:solidFill>
                      </a:endParaRP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lvl="0" algn="ctr" rtl="0">
                        <a:spcBef>
                          <a:spcPts val="0"/>
                        </a:spcBef>
                        <a:buNone/>
                      </a:pPr>
                      <a:r>
                        <a:rPr lang="en" sz="2400" b="1" dirty="0" smtClean="0">
                          <a:solidFill>
                            <a:srgbClr val="FFFFFF"/>
                          </a:solidFill>
                        </a:rPr>
                        <a:t>S</a:t>
                      </a:r>
                      <a:r>
                        <a:rPr lang="en" sz="2400" b="1" baseline="-25000" dirty="0" smtClean="0">
                          <a:solidFill>
                            <a:srgbClr val="FFFFFF"/>
                          </a:solidFill>
                        </a:rPr>
                        <a:t>2</a:t>
                      </a:r>
                      <a:endParaRPr lang="en" sz="2400" b="1" baseline="-25000" dirty="0">
                        <a:solidFill>
                          <a:srgbClr val="FFFFFF"/>
                        </a:solidFill>
                      </a:endParaRP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lvl="0" algn="ctr" rtl="0">
                        <a:spcBef>
                          <a:spcPts val="0"/>
                        </a:spcBef>
                        <a:buNone/>
                      </a:pPr>
                      <a:r>
                        <a:rPr lang="en" sz="2400" b="1" dirty="0" smtClean="0">
                          <a:solidFill>
                            <a:srgbClr val="FFFFFF"/>
                          </a:solidFill>
                        </a:rPr>
                        <a:t>S</a:t>
                      </a:r>
                      <a:r>
                        <a:rPr lang="en" sz="2400" b="1" baseline="-25000" dirty="0" smtClean="0">
                          <a:solidFill>
                            <a:srgbClr val="FFFFFF"/>
                          </a:solidFill>
                        </a:rPr>
                        <a:t>3</a:t>
                      </a:r>
                      <a:endParaRPr lang="en" sz="2400" b="1" baseline="-25000" dirty="0">
                        <a:solidFill>
                          <a:srgbClr val="FFFFFF"/>
                        </a:solidFill>
                      </a:endParaRP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r>
              <a:tr h="381000">
                <a:tc>
                  <a:txBody>
                    <a:bodyPr/>
                    <a:lstStyle/>
                    <a:p>
                      <a:pPr lvl="0" algn="l" rtl="0">
                        <a:spcBef>
                          <a:spcPts val="0"/>
                        </a:spcBef>
                        <a:buNone/>
                      </a:pPr>
                      <a:r>
                        <a:rPr lang="en" sz="2400"/>
                        <a:t>Jagadish</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smtClean="0">
                          <a:solidFill>
                            <a:srgbClr val="008000"/>
                          </a:solidFill>
                        </a:rPr>
                        <a:t>UM</a:t>
                      </a:r>
                      <a:r>
                        <a:rPr lang="en-US" sz="2400" b="1" dirty="0" err="1" smtClean="0">
                          <a:solidFill>
                            <a:srgbClr val="008000"/>
                          </a:solidFill>
                        </a:rPr>
                        <a:t>ich</a:t>
                      </a:r>
                      <a:endParaRPr lang="en" sz="2400" b="1" dirty="0">
                        <a:solidFill>
                          <a:srgbClr val="008000"/>
                        </a:solidFill>
                      </a:endParaRP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ATT</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smtClean="0">
                          <a:solidFill>
                            <a:srgbClr val="008000"/>
                          </a:solidFill>
                        </a:rPr>
                        <a:t>UM</a:t>
                      </a:r>
                      <a:r>
                        <a:rPr lang="en-US" sz="2400" b="1" dirty="0" err="1" smtClean="0">
                          <a:solidFill>
                            <a:srgbClr val="008000"/>
                          </a:solidFill>
                        </a:rPr>
                        <a:t>ich</a:t>
                      </a:r>
                      <a:endParaRPr lang="en" sz="2400" b="1" dirty="0">
                        <a:solidFill>
                          <a:srgbClr val="008000"/>
                        </a:solidFill>
                      </a:endParaRP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81000">
                <a:tc>
                  <a:txBody>
                    <a:bodyPr/>
                    <a:lstStyle/>
                    <a:p>
                      <a:pPr lvl="0" algn="l" rtl="0">
                        <a:spcBef>
                          <a:spcPts val="0"/>
                        </a:spcBef>
                        <a:buNone/>
                      </a:pPr>
                      <a:r>
                        <a:rPr lang="en" sz="2400"/>
                        <a:t>Dewitt</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a:solidFill>
                            <a:srgbClr val="008000"/>
                          </a:solidFill>
                        </a:rPr>
                        <a:t>MSR</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a:solidFill>
                            <a:srgbClr val="008000"/>
                          </a:solidFill>
                        </a:rPr>
                        <a:t>MSR</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dirty="0" smtClean="0"/>
                        <a:t>UW</a:t>
                      </a:r>
                      <a:r>
                        <a:rPr lang="en-US" sz="2400" dirty="0" err="1" smtClean="0"/>
                        <a:t>isc</a:t>
                      </a:r>
                      <a:endParaRPr lang="en" sz="2400" dirty="0"/>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81000">
                <a:tc>
                  <a:txBody>
                    <a:bodyPr/>
                    <a:lstStyle/>
                    <a:p>
                      <a:pPr lvl="0" algn="l" rtl="0">
                        <a:spcBef>
                          <a:spcPts val="0"/>
                        </a:spcBef>
                        <a:buNone/>
                      </a:pPr>
                      <a:r>
                        <a:rPr lang="en" sz="2400"/>
                        <a:t>Bernstein</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a:solidFill>
                            <a:srgbClr val="008000"/>
                          </a:solidFill>
                        </a:rPr>
                        <a:t>MSR</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a:solidFill>
                            <a:srgbClr val="008000"/>
                          </a:solidFill>
                        </a:rPr>
                        <a:t>MSR</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a:solidFill>
                            <a:srgbClr val="008000"/>
                          </a:solidFill>
                        </a:rPr>
                        <a:t>MSR</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81000">
                <a:tc>
                  <a:txBody>
                    <a:bodyPr/>
                    <a:lstStyle/>
                    <a:p>
                      <a:pPr lvl="0" algn="l" rtl="0">
                        <a:spcBef>
                          <a:spcPts val="0"/>
                        </a:spcBef>
                        <a:buNone/>
                      </a:pPr>
                      <a:r>
                        <a:rPr lang="en" sz="2400"/>
                        <a:t>Carey</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a:solidFill>
                            <a:srgbClr val="008000"/>
                          </a:solidFill>
                        </a:rPr>
                        <a:t>UCI</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ATT</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a:t>BEA</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81000">
                <a:tc>
                  <a:txBody>
                    <a:bodyPr/>
                    <a:lstStyle/>
                    <a:p>
                      <a:pPr lvl="0" algn="l" rtl="0">
                        <a:spcBef>
                          <a:spcPts val="0"/>
                        </a:spcBef>
                        <a:buNone/>
                      </a:pPr>
                      <a:r>
                        <a:rPr lang="en" sz="2400" dirty="0"/>
                        <a:t>Franklin</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a:solidFill>
                            <a:srgbClr val="008000"/>
                          </a:solidFill>
                        </a:rPr>
                        <a:t>UCB</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b="1" dirty="0">
                          <a:solidFill>
                            <a:srgbClr val="008000"/>
                          </a:solidFill>
                        </a:rPr>
                        <a:t>UCB</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lvl="0" algn="ctr" rtl="0">
                        <a:spcBef>
                          <a:spcPts val="0"/>
                        </a:spcBef>
                        <a:buNone/>
                      </a:pPr>
                      <a:r>
                        <a:rPr lang="en" sz="2400" dirty="0"/>
                        <a:t>UMD</a:t>
                      </a:r>
                    </a:p>
                  </a:txBody>
                  <a:tcPr marL="91425" marR="91425" marT="91425" marB="91425">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5" name="TextBox 4"/>
          <p:cNvSpPr txBox="1"/>
          <p:nvPr/>
        </p:nvSpPr>
        <p:spPr>
          <a:xfrm>
            <a:off x="914912" y="1549462"/>
            <a:ext cx="3832024" cy="523220"/>
          </a:xfrm>
          <a:prstGeom prst="rect">
            <a:avLst/>
          </a:prstGeom>
          <a:noFill/>
        </p:spPr>
        <p:txBody>
          <a:bodyPr wrap="none" rtlCol="0">
            <a:spAutoFit/>
          </a:bodyPr>
          <a:lstStyle/>
          <a:p>
            <a:r>
              <a:rPr lang="en-US" sz="2800" dirty="0" smtClean="0">
                <a:solidFill>
                  <a:schemeClr val="accent1"/>
                </a:solidFill>
              </a:rPr>
              <a:t>Researcher affiliation</a:t>
            </a:r>
            <a:endParaRPr lang="en-US" sz="2800" dirty="0">
              <a:solidFill>
                <a:schemeClr val="accent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703948812"/>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bg1"/>
                          </a:solidFill>
                        </a:rPr>
                        <a:t>source</a:t>
                      </a:r>
                      <a:r>
                        <a:rPr lang="en-US" sz="1400" baseline="0" dirty="0" smtClean="0">
                          <a:solidFill>
                            <a:schemeClr val="bg1"/>
                          </a:solidFill>
                        </a:rPr>
                        <a:t> quality</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evaluation</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7" name="TextBox 6"/>
          <p:cNvSpPr txBox="1"/>
          <p:nvPr/>
        </p:nvSpPr>
        <p:spPr>
          <a:xfrm>
            <a:off x="952500" y="6092359"/>
            <a:ext cx="7336330" cy="461665"/>
          </a:xfrm>
          <a:prstGeom prst="rect">
            <a:avLst/>
          </a:prstGeom>
          <a:solidFill>
            <a:srgbClr val="F2F2F2"/>
          </a:solidFill>
          <a:ln>
            <a:solidFill>
              <a:srgbClr val="BFBFBF"/>
            </a:solidFill>
          </a:ln>
        </p:spPr>
        <p:txBody>
          <a:bodyPr wrap="square" rtlCol="0">
            <a:spAutoFit/>
          </a:bodyPr>
          <a:lstStyle/>
          <a:p>
            <a:r>
              <a:rPr lang="en-US" sz="2400" b="1" dirty="0" smtClean="0"/>
              <a:t>Quality-based:</a:t>
            </a:r>
            <a:r>
              <a:rPr lang="en-US" sz="2400" b="1" dirty="0" smtClean="0"/>
              <a:t>   </a:t>
            </a:r>
            <a:r>
              <a:rPr lang="en-US" sz="2400" dirty="0" smtClean="0"/>
              <a:t>More votes to accurate sources</a:t>
            </a:r>
            <a:endParaRPr lang="en-US" sz="2400" dirty="0"/>
          </a:p>
        </p:txBody>
      </p:sp>
      <p:sp>
        <p:nvSpPr>
          <p:cNvPr id="8" name="Up Arrow 7"/>
          <p:cNvSpPr/>
          <p:nvPr/>
        </p:nvSpPr>
        <p:spPr>
          <a:xfrm>
            <a:off x="3441161" y="5375670"/>
            <a:ext cx="505250" cy="436946"/>
          </a:xfrm>
          <a:prstGeom prst="upArrow">
            <a:avLst/>
          </a:prstGeom>
          <a:solidFill>
            <a:schemeClr val="accent3"/>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752928"/>
      </p:ext>
    </p:extLst>
  </p:cSld>
  <p:clrMapOvr>
    <a:masterClrMapping/>
  </p:clrMapOvr>
  <mc:AlternateContent xmlns:mc="http://schemas.openxmlformats.org/markup-compatibility/2006">
    <mc:Choice xmlns:p14="http://schemas.microsoft.com/office/powerpoint/2010/main" Requires="p14">
      <p:transition spd="slow" p14:dur="2000" advTm="7967"/>
    </mc:Choice>
    <mc:Fallback>
      <p:transition xmlns:p14="http://schemas.microsoft.com/office/powerpoint/2010/main" spd="slow" advTm="7967"/>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 quality in extraction</a:t>
            </a:r>
            <a:endParaRPr lang="en-US" dirty="0"/>
          </a:p>
        </p:txBody>
      </p:sp>
      <p:sp>
        <p:nvSpPr>
          <p:cNvPr id="3" name="Slide Number Placeholder 2"/>
          <p:cNvSpPr>
            <a:spLocks noGrp="1"/>
          </p:cNvSpPr>
          <p:nvPr>
            <p:ph type="sldNum" sz="quarter" idx="12"/>
          </p:nvPr>
        </p:nvSpPr>
        <p:spPr/>
        <p:txBody>
          <a:bodyPr/>
          <a:lstStyle/>
          <a:p>
            <a:fld id="{5DD6FA05-1A46-C141-9BE9-01FA89D42A7A}" type="slidenum">
              <a:rPr lang="en-US" smtClean="0"/>
              <a:t>7</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088991627"/>
              </p:ext>
            </p:extLst>
          </p:nvPr>
        </p:nvGraphicFramePr>
        <p:xfrm>
          <a:off x="732571" y="2196389"/>
          <a:ext cx="7678859" cy="2438400"/>
        </p:xfrm>
        <a:graphic>
          <a:graphicData uri="http://schemas.openxmlformats.org/drawingml/2006/table">
            <a:tbl>
              <a:tblPr firstRow="1" bandRow="1">
                <a:tableStyleId>{69012ECD-51FC-41F1-AA8D-1B2483CD663E}</a:tableStyleId>
              </a:tblPr>
              <a:tblGrid>
                <a:gridCol w="4554332"/>
                <a:gridCol w="1041509"/>
                <a:gridCol w="1041509"/>
                <a:gridCol w="1041509"/>
              </a:tblGrid>
              <a:tr h="352081">
                <a:tc>
                  <a:txBody>
                    <a:bodyPr/>
                    <a:lstStyle/>
                    <a:p>
                      <a:endParaRPr lang="en-US"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2400" dirty="0" smtClean="0"/>
                        <a:t>S</a:t>
                      </a:r>
                      <a:r>
                        <a:rPr lang="en-US" sz="2400" baseline="-25000" dirty="0" smtClean="0"/>
                        <a:t>1</a:t>
                      </a:r>
                      <a:endParaRPr lang="en-US"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2400" dirty="0" smtClean="0"/>
                        <a:t>S</a:t>
                      </a:r>
                      <a:r>
                        <a:rPr lang="en-US" sz="2400" baseline="-25000" dirty="0" smtClean="0"/>
                        <a:t>2</a:t>
                      </a:r>
                      <a:endParaRPr lang="en-US"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2400" dirty="0" smtClean="0"/>
                        <a:t>S</a:t>
                      </a:r>
                      <a:r>
                        <a:rPr lang="en-US" sz="2400" baseline="-25000" dirty="0" smtClean="0"/>
                        <a:t>3</a:t>
                      </a:r>
                      <a:endParaRPr lang="en-US"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2000" dirty="0" smtClean="0"/>
                        <a:t>Daniel Radcliffe</a:t>
                      </a:r>
                      <a:endParaRPr lang="en-US"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2000" dirty="0" smtClean="0">
                          <a:latin typeface="Zapf Dingbats"/>
                          <a:ea typeface="Zapf Dingbats"/>
                          <a:cs typeface="Zapf Dingbats"/>
                          <a:sym typeface="Zapf Dingbats"/>
                        </a:rPr>
                        <a:t>✓</a:t>
                      </a:r>
                      <a:endParaRPr lang="en-US"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latin typeface="Zapf Dingbats"/>
                          <a:ea typeface="Zapf Dingbats"/>
                          <a:cs typeface="Zapf Dingbats"/>
                          <a:sym typeface="Zapf Dingbats"/>
                        </a:rPr>
                        <a:t>✓</a:t>
                      </a:r>
                      <a:endParaRPr lang="en-US" sz="20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2000" dirty="0" smtClean="0"/>
                        <a:t>Emma Watson</a:t>
                      </a:r>
                      <a:endParaRPr lang="en-US"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latin typeface="Zapf Dingbats"/>
                          <a:ea typeface="Zapf Dingbats"/>
                          <a:cs typeface="Zapf Dingbats"/>
                          <a:sym typeface="Zapf Dingbats"/>
                        </a:rPr>
                        <a:t>✓</a:t>
                      </a:r>
                      <a:endParaRPr lang="en-US" sz="20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latin typeface="Zapf Dingbats"/>
                          <a:ea typeface="Zapf Dingbats"/>
                          <a:cs typeface="Zapf Dingbats"/>
                          <a:sym typeface="Zapf Dingbats"/>
                        </a:rPr>
                        <a:t>✓</a:t>
                      </a:r>
                      <a:endParaRPr lang="en-US" sz="20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latin typeface="Zapf Dingbats"/>
                          <a:ea typeface="Zapf Dingbats"/>
                          <a:cs typeface="Zapf Dingbats"/>
                          <a:sym typeface="Zapf Dingbats"/>
                        </a:rPr>
                        <a:t>✓</a:t>
                      </a:r>
                      <a:endParaRPr lang="en-US" sz="20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2000" dirty="0" smtClean="0"/>
                        <a:t>J. K. Rowling</a:t>
                      </a:r>
                      <a:endParaRPr lang="en-US"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200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20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latin typeface="Zapf Dingbats"/>
                          <a:ea typeface="Zapf Dingbats"/>
                          <a:cs typeface="Zapf Dingbats"/>
                          <a:sym typeface="Zapf Dingbats"/>
                        </a:rPr>
                        <a:t>✓</a:t>
                      </a:r>
                      <a:endParaRPr lang="en-US" sz="20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r>
                        <a:rPr lang="en-US" sz="2000" dirty="0" smtClean="0"/>
                        <a:t>Daniel Craig</a:t>
                      </a:r>
                      <a:endParaRPr lang="en-US"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latin typeface="Zapf Dingbats"/>
                          <a:ea typeface="Zapf Dingbats"/>
                          <a:cs typeface="Zapf Dingbats"/>
                          <a:sym typeface="Zapf Dingbats"/>
                        </a:rPr>
                        <a:t>✓</a:t>
                      </a:r>
                      <a:endParaRPr lang="en-US" sz="20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20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74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smtClean="0"/>
                        <a:t>Rupert </a:t>
                      </a:r>
                      <a:r>
                        <a:rPr lang="en-US" sz="2000" dirty="0" err="1" smtClean="0"/>
                        <a:t>Grint</a:t>
                      </a:r>
                      <a:endParaRPr lang="en-US" sz="20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latin typeface="Zapf Dingbats"/>
                          <a:ea typeface="Zapf Dingbats"/>
                          <a:cs typeface="Zapf Dingbats"/>
                          <a:sym typeface="Zapf Dingbats"/>
                        </a:rPr>
                        <a:t>✓</a:t>
                      </a:r>
                      <a:endParaRPr lang="en-US" sz="20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endParaRPr lang="en-US"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latin typeface="Zapf Dingbats"/>
                          <a:ea typeface="Zapf Dingbats"/>
                          <a:cs typeface="Zapf Dingbats"/>
                          <a:sym typeface="Zapf Dingbats"/>
                        </a:rPr>
                        <a:t>✓</a:t>
                      </a:r>
                      <a:endParaRPr lang="en-US" sz="20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5" name="TextBox 4"/>
          <p:cNvSpPr txBox="1"/>
          <p:nvPr/>
        </p:nvSpPr>
        <p:spPr>
          <a:xfrm>
            <a:off x="732571" y="1673169"/>
            <a:ext cx="6741073" cy="523220"/>
          </a:xfrm>
          <a:prstGeom prst="rect">
            <a:avLst/>
          </a:prstGeom>
          <a:noFill/>
        </p:spPr>
        <p:txBody>
          <a:bodyPr wrap="none" rtlCol="0">
            <a:spAutoFit/>
          </a:bodyPr>
          <a:lstStyle/>
          <a:p>
            <a:r>
              <a:rPr lang="en-US" sz="2800" dirty="0" smtClean="0">
                <a:solidFill>
                  <a:schemeClr val="accent1"/>
                </a:solidFill>
              </a:rPr>
              <a:t>Actors/actresses in “Harry Potter” films</a:t>
            </a:r>
            <a:endParaRPr lang="en-US" sz="2800" dirty="0">
              <a:solidFill>
                <a:schemeClr val="accent1"/>
              </a:solidFill>
            </a:endParaRPr>
          </a:p>
        </p:txBody>
      </p:sp>
      <p:sp>
        <p:nvSpPr>
          <p:cNvPr id="6" name="TextBox 5"/>
          <p:cNvSpPr txBox="1"/>
          <p:nvPr/>
        </p:nvSpPr>
        <p:spPr>
          <a:xfrm>
            <a:off x="8400452" y="3375263"/>
            <a:ext cx="389850" cy="461665"/>
          </a:xfrm>
          <a:prstGeom prst="rect">
            <a:avLst/>
          </a:prstGeom>
          <a:noFill/>
        </p:spPr>
        <p:txBody>
          <a:bodyPr wrap="none" rtlCol="0">
            <a:spAutoFit/>
          </a:bodyPr>
          <a:lstStyle/>
          <a:p>
            <a:r>
              <a:rPr lang="en-US" sz="2400" dirty="0" smtClean="0">
                <a:solidFill>
                  <a:srgbClr val="FF0000"/>
                </a:solidFill>
                <a:latin typeface="Zapf Dingbats"/>
                <a:ea typeface="Zapf Dingbats"/>
                <a:cs typeface="Zapf Dingbats"/>
                <a:sym typeface="Zapf Dingbats"/>
              </a:rPr>
              <a:t>✗</a:t>
            </a:r>
            <a:endParaRPr lang="en-US" sz="2400" dirty="0">
              <a:solidFill>
                <a:srgbClr val="FF0000"/>
              </a:solidFill>
            </a:endParaRPr>
          </a:p>
        </p:txBody>
      </p:sp>
      <p:sp>
        <p:nvSpPr>
          <p:cNvPr id="7" name="TextBox 6"/>
          <p:cNvSpPr txBox="1"/>
          <p:nvPr/>
        </p:nvSpPr>
        <p:spPr>
          <a:xfrm>
            <a:off x="8395505" y="3782308"/>
            <a:ext cx="389850" cy="461665"/>
          </a:xfrm>
          <a:prstGeom prst="rect">
            <a:avLst/>
          </a:prstGeom>
          <a:noFill/>
        </p:spPr>
        <p:txBody>
          <a:bodyPr wrap="none" rtlCol="0">
            <a:spAutoFit/>
          </a:bodyPr>
          <a:lstStyle/>
          <a:p>
            <a:r>
              <a:rPr lang="en-US" sz="2400" dirty="0" smtClean="0">
                <a:solidFill>
                  <a:srgbClr val="FF0000"/>
                </a:solidFill>
                <a:latin typeface="Zapf Dingbats"/>
                <a:ea typeface="Zapf Dingbats"/>
                <a:cs typeface="Zapf Dingbats"/>
                <a:sym typeface="Zapf Dingbats"/>
              </a:rPr>
              <a:t>✗</a:t>
            </a:r>
            <a:endParaRPr lang="en-US" sz="2400" dirty="0">
              <a:solidFill>
                <a:srgbClr val="FF0000"/>
              </a:solidFill>
            </a:endParaRPr>
          </a:p>
        </p:txBody>
      </p:sp>
      <p:sp>
        <p:nvSpPr>
          <p:cNvPr id="8" name="TextBox 7"/>
          <p:cNvSpPr txBox="1"/>
          <p:nvPr/>
        </p:nvSpPr>
        <p:spPr>
          <a:xfrm>
            <a:off x="5393873" y="4649102"/>
            <a:ext cx="802661" cy="646331"/>
          </a:xfrm>
          <a:prstGeom prst="rect">
            <a:avLst/>
          </a:prstGeom>
          <a:noFill/>
        </p:spPr>
        <p:txBody>
          <a:bodyPr wrap="none" rtlCol="0">
            <a:spAutoFit/>
          </a:bodyPr>
          <a:lstStyle/>
          <a:p>
            <a:pPr algn="ctr"/>
            <a:r>
              <a:rPr lang="en-US" dirty="0" smtClean="0">
                <a:solidFill>
                  <a:schemeClr val="accent1"/>
                </a:solidFill>
              </a:rPr>
              <a:t>high</a:t>
            </a:r>
          </a:p>
          <a:p>
            <a:pPr algn="ctr"/>
            <a:r>
              <a:rPr lang="en-US" dirty="0" smtClean="0">
                <a:solidFill>
                  <a:schemeClr val="accent1"/>
                </a:solidFill>
              </a:rPr>
              <a:t>recall</a:t>
            </a:r>
            <a:endParaRPr lang="en-US" dirty="0">
              <a:solidFill>
                <a:schemeClr val="accent1"/>
              </a:solidFill>
            </a:endParaRPr>
          </a:p>
        </p:txBody>
      </p:sp>
      <p:sp>
        <p:nvSpPr>
          <p:cNvPr id="9" name="TextBox 8"/>
          <p:cNvSpPr txBox="1"/>
          <p:nvPr/>
        </p:nvSpPr>
        <p:spPr>
          <a:xfrm>
            <a:off x="6239655" y="4649102"/>
            <a:ext cx="1183963" cy="646331"/>
          </a:xfrm>
          <a:prstGeom prst="rect">
            <a:avLst/>
          </a:prstGeom>
          <a:noFill/>
        </p:spPr>
        <p:txBody>
          <a:bodyPr wrap="none" rtlCol="0">
            <a:spAutoFit/>
          </a:bodyPr>
          <a:lstStyle/>
          <a:p>
            <a:pPr algn="ctr"/>
            <a:r>
              <a:rPr lang="en-US" dirty="0" smtClean="0">
                <a:solidFill>
                  <a:schemeClr val="accent1"/>
                </a:solidFill>
              </a:rPr>
              <a:t>high</a:t>
            </a:r>
          </a:p>
          <a:p>
            <a:pPr algn="ctr"/>
            <a:r>
              <a:rPr lang="en-US" dirty="0" smtClean="0">
                <a:solidFill>
                  <a:schemeClr val="accent1"/>
                </a:solidFill>
              </a:rPr>
              <a:t>precision</a:t>
            </a:r>
            <a:endParaRPr lang="en-US" dirty="0">
              <a:solidFill>
                <a:schemeClr val="accent1"/>
              </a:solidFill>
            </a:endParaRPr>
          </a:p>
        </p:txBody>
      </p:sp>
      <p:sp>
        <p:nvSpPr>
          <p:cNvPr id="10" name="TextBox 9"/>
          <p:cNvSpPr txBox="1"/>
          <p:nvPr/>
        </p:nvSpPr>
        <p:spPr>
          <a:xfrm>
            <a:off x="7358456" y="4649102"/>
            <a:ext cx="1178778" cy="646331"/>
          </a:xfrm>
          <a:prstGeom prst="rect">
            <a:avLst/>
          </a:prstGeom>
          <a:noFill/>
        </p:spPr>
        <p:txBody>
          <a:bodyPr wrap="none" rtlCol="0">
            <a:spAutoFit/>
          </a:bodyPr>
          <a:lstStyle/>
          <a:p>
            <a:pPr algn="ctr"/>
            <a:r>
              <a:rPr lang="en-US" dirty="0">
                <a:solidFill>
                  <a:schemeClr val="accent1"/>
                </a:solidFill>
              </a:rPr>
              <a:t>m</a:t>
            </a:r>
            <a:r>
              <a:rPr lang="en-US" dirty="0" smtClean="0">
                <a:solidFill>
                  <a:schemeClr val="accent1"/>
                </a:solidFill>
              </a:rPr>
              <a:t>ed</a:t>
            </a:r>
          </a:p>
          <a:p>
            <a:pPr algn="ctr"/>
            <a:r>
              <a:rPr lang="en-US" dirty="0" err="1">
                <a:solidFill>
                  <a:schemeClr val="accent1"/>
                </a:solidFill>
              </a:rPr>
              <a:t>p</a:t>
            </a:r>
            <a:r>
              <a:rPr lang="en-US" dirty="0" err="1" smtClean="0">
                <a:solidFill>
                  <a:schemeClr val="accent1"/>
                </a:solidFill>
              </a:rPr>
              <a:t>rec</a:t>
            </a:r>
            <a:r>
              <a:rPr lang="en-US" dirty="0" smtClean="0">
                <a:solidFill>
                  <a:schemeClr val="accent1"/>
                </a:solidFill>
              </a:rPr>
              <a:t>/rec</a:t>
            </a:r>
            <a:endParaRPr lang="en-US" dirty="0">
              <a:solidFill>
                <a:schemeClr val="accent1"/>
              </a:solidFill>
            </a:endParaRPr>
          </a:p>
        </p:txBody>
      </p:sp>
      <p:sp>
        <p:nvSpPr>
          <p:cNvPr id="11" name="TextBox 10"/>
          <p:cNvSpPr txBox="1"/>
          <p:nvPr/>
        </p:nvSpPr>
        <p:spPr>
          <a:xfrm>
            <a:off x="732571" y="5691428"/>
            <a:ext cx="7336330" cy="923330"/>
          </a:xfrm>
          <a:prstGeom prst="rect">
            <a:avLst/>
          </a:prstGeom>
          <a:solidFill>
            <a:srgbClr val="F2F2F2"/>
          </a:solidFill>
          <a:ln>
            <a:solidFill>
              <a:srgbClr val="BFBFBF"/>
            </a:solidFill>
          </a:ln>
        </p:spPr>
        <p:txBody>
          <a:bodyPr wrap="square" rtlCol="0">
            <a:spAutoFit/>
          </a:bodyPr>
          <a:lstStyle/>
          <a:p>
            <a:r>
              <a:rPr lang="en-US" b="1" dirty="0" smtClean="0"/>
              <a:t>Considering source quality:</a:t>
            </a:r>
          </a:p>
          <a:p>
            <a:r>
              <a:rPr lang="en-US" dirty="0" smtClean="0"/>
              <a:t>-- More likely to be </a:t>
            </a:r>
            <a:r>
              <a:rPr lang="en-US" dirty="0" smtClean="0">
                <a:solidFill>
                  <a:srgbClr val="008000"/>
                </a:solidFill>
              </a:rPr>
              <a:t>correct</a:t>
            </a:r>
            <a:r>
              <a:rPr lang="en-US" dirty="0" smtClean="0"/>
              <a:t> if extracted by </a:t>
            </a:r>
            <a:r>
              <a:rPr lang="en-US" dirty="0" smtClean="0">
                <a:solidFill>
                  <a:srgbClr val="008000"/>
                </a:solidFill>
              </a:rPr>
              <a:t>high-precision </a:t>
            </a:r>
            <a:r>
              <a:rPr lang="en-US" dirty="0" smtClean="0"/>
              <a:t>source.</a:t>
            </a:r>
          </a:p>
          <a:p>
            <a:r>
              <a:rPr lang="en-US" dirty="0" smtClean="0"/>
              <a:t>-- More likely to be </a:t>
            </a:r>
            <a:r>
              <a:rPr lang="en-US" dirty="0" smtClean="0">
                <a:solidFill>
                  <a:srgbClr val="FF0000"/>
                </a:solidFill>
              </a:rPr>
              <a:t>wrong</a:t>
            </a:r>
            <a:r>
              <a:rPr lang="en-US" dirty="0" smtClean="0"/>
              <a:t> if </a:t>
            </a:r>
            <a:r>
              <a:rPr lang="en-US" dirty="0" smtClean="0">
                <a:solidFill>
                  <a:srgbClr val="FF0000"/>
                </a:solidFill>
              </a:rPr>
              <a:t>not</a:t>
            </a:r>
            <a:r>
              <a:rPr lang="en-US" dirty="0" smtClean="0"/>
              <a:t> extracted by </a:t>
            </a:r>
            <a:r>
              <a:rPr lang="en-US" dirty="0" smtClean="0">
                <a:solidFill>
                  <a:srgbClr val="FF0000"/>
                </a:solidFill>
              </a:rPr>
              <a:t>high-recall </a:t>
            </a:r>
            <a:r>
              <a:rPr lang="en-US" dirty="0" smtClean="0"/>
              <a:t>source.</a:t>
            </a:r>
            <a:endParaRPr lang="en-US" dirty="0"/>
          </a:p>
        </p:txBody>
      </p:sp>
      <p:graphicFrame>
        <p:nvGraphicFramePr>
          <p:cNvPr id="12" name="Table 11"/>
          <p:cNvGraphicFramePr>
            <a:graphicFrameLocks noGrp="1"/>
          </p:cNvGraphicFramePr>
          <p:nvPr>
            <p:extLst>
              <p:ext uri="{D42A27DB-BD31-4B8C-83A1-F6EECF244321}">
                <p14:modId xmlns:p14="http://schemas.microsoft.com/office/powerpoint/2010/main" val="920242981"/>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bg1"/>
                          </a:solidFill>
                        </a:rPr>
                        <a:t>source</a:t>
                      </a:r>
                      <a:r>
                        <a:rPr lang="en-US" sz="1400" baseline="0" dirty="0" smtClean="0">
                          <a:solidFill>
                            <a:schemeClr val="bg1"/>
                          </a:solidFill>
                        </a:rPr>
                        <a:t> quality</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evaluation</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custDataLst>
      <p:tags r:id="rId1"/>
    </p:custDataLst>
    <p:extLst>
      <p:ext uri="{BB962C8B-B14F-4D97-AF65-F5344CB8AC3E}">
        <p14:creationId xmlns:p14="http://schemas.microsoft.com/office/powerpoint/2010/main" val="4112823381"/>
      </p:ext>
    </p:extLst>
  </p:cSld>
  <p:clrMapOvr>
    <a:masterClrMapping/>
  </p:clrMapOvr>
  <mc:AlternateContent xmlns:mc="http://schemas.openxmlformats.org/markup-compatibility/2006">
    <mc:Choice xmlns:p14="http://schemas.microsoft.com/office/powerpoint/2010/main" Requires="p14">
      <p:transition spd="slow" p14:dur="2000" advTm="67543"/>
    </mc:Choice>
    <mc:Fallback>
      <p:transition xmlns:p14="http://schemas.microsoft.com/office/powerpoint/2010/main" spd="slow" advTm="67543"/>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 quality metrics</a:t>
            </a:r>
            <a:endParaRPr lang="en-US" dirty="0"/>
          </a:p>
        </p:txBody>
      </p:sp>
      <p:sp>
        <p:nvSpPr>
          <p:cNvPr id="3" name="Content Placeholder 2"/>
          <p:cNvSpPr>
            <a:spLocks noGrp="1"/>
          </p:cNvSpPr>
          <p:nvPr>
            <p:ph idx="1"/>
          </p:nvPr>
        </p:nvSpPr>
        <p:spPr/>
        <p:txBody>
          <a:bodyPr/>
          <a:lstStyle/>
          <a:p>
            <a:endParaRPr lang="en-US" dirty="0" smtClean="0"/>
          </a:p>
          <a:p>
            <a:r>
              <a:rPr lang="en-US" dirty="0" smtClean="0"/>
              <a:t>Recall:</a:t>
            </a:r>
          </a:p>
          <a:p>
            <a:endParaRPr lang="en-US" dirty="0" smtClean="0"/>
          </a:p>
          <a:p>
            <a:r>
              <a:rPr lang="en-US" dirty="0" smtClean="0"/>
              <a:t>False positive </a:t>
            </a:r>
            <a:r>
              <a:rPr lang="en-US" dirty="0" smtClean="0"/>
              <a:t>rate:</a:t>
            </a:r>
            <a:endParaRPr lang="en-US" dirty="0" smtClean="0"/>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570736" y="2325224"/>
            <a:ext cx="3035300" cy="393700"/>
          </a:xfrm>
          <a:prstGeom prst="rect">
            <a:avLst/>
          </a:prstGeom>
        </p:spPr>
      </p:pic>
      <p:pic>
        <p:nvPicPr>
          <p:cNvPr id="6" name="Picture 5"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01320" y="3484157"/>
            <a:ext cx="3276600" cy="393700"/>
          </a:xfrm>
          <a:prstGeom prst="rect">
            <a:avLst/>
          </a:prstGeom>
        </p:spPr>
      </p:pic>
      <p:sp>
        <p:nvSpPr>
          <p:cNvPr id="7" name="TextBox 6"/>
          <p:cNvSpPr txBox="1"/>
          <p:nvPr/>
        </p:nvSpPr>
        <p:spPr>
          <a:xfrm>
            <a:off x="2406876" y="5625267"/>
            <a:ext cx="4330248" cy="523220"/>
          </a:xfrm>
          <a:prstGeom prst="rect">
            <a:avLst/>
          </a:prstGeom>
          <a:solidFill>
            <a:srgbClr val="F2F2F2"/>
          </a:solidFill>
          <a:ln>
            <a:solidFill>
              <a:srgbClr val="558ED5"/>
            </a:solidFill>
          </a:ln>
        </p:spPr>
        <p:txBody>
          <a:bodyPr wrap="none" rtlCol="0">
            <a:spAutoFit/>
          </a:bodyPr>
          <a:lstStyle/>
          <a:p>
            <a:r>
              <a:rPr lang="en-US" sz="2800" dirty="0" smtClean="0"/>
              <a:t>A source is good if </a:t>
            </a:r>
            <a:r>
              <a:rPr lang="en-US" sz="2800" dirty="0" err="1" smtClean="0"/>
              <a:t>r</a:t>
            </a:r>
            <a:r>
              <a:rPr lang="en-US" sz="2800" baseline="-25000" dirty="0" err="1" smtClean="0"/>
              <a:t>i</a:t>
            </a:r>
            <a:r>
              <a:rPr lang="en-US" sz="2800" dirty="0" smtClean="0"/>
              <a:t> &gt; q</a:t>
            </a:r>
            <a:r>
              <a:rPr lang="en-US" sz="2800" baseline="-25000" dirty="0" smtClean="0"/>
              <a:t>i</a:t>
            </a:r>
            <a:endParaRPr lang="en-US" sz="2800" dirty="0"/>
          </a:p>
        </p:txBody>
      </p:sp>
      <p:sp>
        <p:nvSpPr>
          <p:cNvPr id="14" name="Slide Number Placeholder 13"/>
          <p:cNvSpPr>
            <a:spLocks noGrp="1"/>
          </p:cNvSpPr>
          <p:nvPr>
            <p:ph type="sldNum" sz="quarter" idx="12"/>
          </p:nvPr>
        </p:nvSpPr>
        <p:spPr/>
        <p:txBody>
          <a:bodyPr/>
          <a:lstStyle/>
          <a:p>
            <a:fld id="{5DD6FA05-1A46-C141-9BE9-01FA89D42A7A}" type="slidenum">
              <a:rPr lang="en-US" smtClean="0"/>
              <a:t>8</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3115876889"/>
              </p:ext>
            </p:extLst>
          </p:nvPr>
        </p:nvGraphicFramePr>
        <p:xfrm>
          <a:off x="0" y="0"/>
          <a:ext cx="9153144" cy="213359"/>
        </p:xfrm>
        <a:graphic>
          <a:graphicData uri="http://schemas.openxmlformats.org/drawingml/2006/table">
            <a:tbl>
              <a:tblPr firstRow="1" bandRow="1">
                <a:tableStyleId>{2D5ABB26-0587-4C30-8999-92F81FD0307C}</a:tableStyleId>
              </a:tblPr>
              <a:tblGrid>
                <a:gridCol w="2288286"/>
                <a:gridCol w="2288286"/>
                <a:gridCol w="2288286"/>
                <a:gridCol w="2288286"/>
              </a:tblGrid>
              <a:tr h="201008">
                <a:tc>
                  <a:txBody>
                    <a:bodyPr/>
                    <a:lstStyle/>
                    <a:p>
                      <a:pPr algn="ctr"/>
                      <a:r>
                        <a:rPr lang="en-US" sz="1400" dirty="0" smtClean="0">
                          <a:solidFill>
                            <a:schemeClr val="bg1"/>
                          </a:solidFill>
                        </a:rPr>
                        <a:t>source</a:t>
                      </a:r>
                      <a:r>
                        <a:rPr lang="en-US" sz="1400" baseline="0" dirty="0" smtClean="0">
                          <a:solidFill>
                            <a:schemeClr val="bg1"/>
                          </a:solidFill>
                        </a:rPr>
                        <a:t> quality</a:t>
                      </a:r>
                      <a:endParaRPr lang="en-US" sz="1400" dirty="0">
                        <a:solidFill>
                          <a:schemeClr val="bg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a:r>
                        <a:rPr lang="en-US" sz="1400" dirty="0" smtClean="0">
                          <a:solidFill>
                            <a:schemeClr val="accent1"/>
                          </a:solidFill>
                        </a:rPr>
                        <a:t>correlations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evaluation</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US" sz="1400" dirty="0" smtClean="0">
                          <a:solidFill>
                            <a:schemeClr val="accent1"/>
                          </a:solidFill>
                        </a:rPr>
                        <a:t>future directions</a:t>
                      </a:r>
                      <a:endParaRPr lang="en-US" sz="1400" dirty="0">
                        <a:solidFill>
                          <a:schemeClr val="accent1"/>
                        </a:solidFill>
                      </a:endParaRPr>
                    </a:p>
                  </a:txBody>
                  <a:tcPr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18" name="TextBox 17"/>
          <p:cNvSpPr txBox="1"/>
          <p:nvPr/>
        </p:nvSpPr>
        <p:spPr>
          <a:xfrm>
            <a:off x="4654558" y="1706636"/>
            <a:ext cx="3719287" cy="369332"/>
          </a:xfrm>
          <a:prstGeom prst="rect">
            <a:avLst/>
          </a:prstGeom>
          <a:solidFill>
            <a:srgbClr val="F2F2F2"/>
          </a:solidFill>
          <a:ln>
            <a:solidFill>
              <a:srgbClr val="558ED5"/>
            </a:solidFill>
          </a:ln>
        </p:spPr>
        <p:txBody>
          <a:bodyPr wrap="none" rtlCol="0">
            <a:spAutoFit/>
          </a:bodyPr>
          <a:lstStyle/>
          <a:p>
            <a:r>
              <a:rPr lang="en-US" dirty="0" smtClean="0"/>
              <a:t>probability to return a true triple</a:t>
            </a:r>
            <a:endParaRPr lang="en-US" dirty="0"/>
          </a:p>
        </p:txBody>
      </p:sp>
      <p:sp>
        <p:nvSpPr>
          <p:cNvPr id="19" name="TextBox 18"/>
          <p:cNvSpPr txBox="1"/>
          <p:nvPr/>
        </p:nvSpPr>
        <p:spPr>
          <a:xfrm>
            <a:off x="4654558" y="4273693"/>
            <a:ext cx="3797283" cy="369332"/>
          </a:xfrm>
          <a:prstGeom prst="rect">
            <a:avLst/>
          </a:prstGeom>
          <a:solidFill>
            <a:srgbClr val="F2F2F2"/>
          </a:solidFill>
          <a:ln>
            <a:solidFill>
              <a:srgbClr val="558ED5"/>
            </a:solidFill>
          </a:ln>
        </p:spPr>
        <p:txBody>
          <a:bodyPr wrap="none" rtlCol="0">
            <a:spAutoFit/>
          </a:bodyPr>
          <a:lstStyle/>
          <a:p>
            <a:r>
              <a:rPr lang="en-US" dirty="0" smtClean="0"/>
              <a:t>probability to return a </a:t>
            </a:r>
            <a:r>
              <a:rPr lang="en-US" dirty="0" smtClean="0">
                <a:solidFill>
                  <a:srgbClr val="FF0000"/>
                </a:solidFill>
              </a:rPr>
              <a:t>false</a:t>
            </a:r>
            <a:r>
              <a:rPr lang="en-US" dirty="0" smtClean="0"/>
              <a:t> triple</a:t>
            </a:r>
            <a:endParaRPr lang="en-US" dirty="0"/>
          </a:p>
        </p:txBody>
      </p:sp>
      <p:cxnSp>
        <p:nvCxnSpPr>
          <p:cNvPr id="21" name="Elbow Connector 20"/>
          <p:cNvCxnSpPr>
            <a:stCxn id="18" idx="2"/>
          </p:cNvCxnSpPr>
          <p:nvPr/>
        </p:nvCxnSpPr>
        <p:spPr>
          <a:xfrm rot="5400000">
            <a:off x="5899682" y="1897900"/>
            <a:ext cx="436452" cy="792588"/>
          </a:xfrm>
          <a:prstGeom prst="bentConnector2">
            <a:avLst/>
          </a:prstGeom>
          <a:ln>
            <a:solidFill>
              <a:srgbClr val="558ED5"/>
            </a:solidFill>
            <a:headEnd type="oval"/>
            <a:tailEnd type="oval"/>
          </a:ln>
          <a:effectLst/>
        </p:spPr>
        <p:style>
          <a:lnRef idx="2">
            <a:schemeClr val="accent1"/>
          </a:lnRef>
          <a:fillRef idx="0">
            <a:schemeClr val="accent1"/>
          </a:fillRef>
          <a:effectRef idx="1">
            <a:schemeClr val="accent1"/>
          </a:effectRef>
          <a:fontRef idx="minor">
            <a:schemeClr val="tx1"/>
          </a:fontRef>
        </p:style>
      </p:cxnSp>
      <p:cxnSp>
        <p:nvCxnSpPr>
          <p:cNvPr id="23" name="Elbow Connector 22"/>
          <p:cNvCxnSpPr>
            <a:stCxn id="19" idx="1"/>
          </p:cNvCxnSpPr>
          <p:nvPr/>
        </p:nvCxnSpPr>
        <p:spPr>
          <a:xfrm rot="10800000">
            <a:off x="4315108" y="3877857"/>
            <a:ext cx="339450" cy="580502"/>
          </a:xfrm>
          <a:prstGeom prst="bentConnector2">
            <a:avLst/>
          </a:prstGeom>
          <a:ln>
            <a:solidFill>
              <a:srgbClr val="558ED5"/>
            </a:solidFill>
            <a:headEnd type="oval"/>
            <a:tailEnd type="oval"/>
          </a:ln>
          <a:effectLst/>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767614912"/>
      </p:ext>
    </p:extLst>
  </p:cSld>
  <p:clrMapOvr>
    <a:masterClrMapping/>
  </p:clrMapOvr>
  <mc:AlternateContent xmlns:mc="http://schemas.openxmlformats.org/markup-compatibility/2006">
    <mc:Choice xmlns:p14="http://schemas.microsoft.com/office/powerpoint/2010/main" Requires="p14">
      <p:transition spd="slow" p14:dur="2000" advTm="32311"/>
    </mc:Choice>
    <mc:Fallback>
      <p:transition xmlns:p14="http://schemas.microsoft.com/office/powerpoint/2010/main" spd="slow" advTm="32311"/>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 grpId="0" animBg="1"/>
      <p:bldP spid="1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5.5|23.7|32.8"/>
</p:tagLst>
</file>

<file path=ppt/tags/tag10.xml><?xml version="1.0" encoding="utf-8"?>
<p:tagLst xmlns:a="http://schemas.openxmlformats.org/drawingml/2006/main" xmlns:r="http://schemas.openxmlformats.org/officeDocument/2006/relationships" xmlns:p="http://schemas.openxmlformats.org/presentationml/2006/main">
  <p:tag name="TIMING" val="|39.2|11.1"/>
</p:tagLst>
</file>

<file path=ppt/tags/tag11.xml><?xml version="1.0" encoding="utf-8"?>
<p:tagLst xmlns:a="http://schemas.openxmlformats.org/drawingml/2006/main" xmlns:r="http://schemas.openxmlformats.org/officeDocument/2006/relationships" xmlns:p="http://schemas.openxmlformats.org/presentationml/2006/main">
  <p:tag name="TIMING" val="|27.7|17.5"/>
</p:tagLst>
</file>

<file path=ppt/tags/tag12.xml><?xml version="1.0" encoding="utf-8"?>
<p:tagLst xmlns:a="http://schemas.openxmlformats.org/drawingml/2006/main" xmlns:r="http://schemas.openxmlformats.org/officeDocument/2006/relationships" xmlns:p="http://schemas.openxmlformats.org/presentationml/2006/main">
  <p:tag name="TIMING" val="|16.3"/>
</p:tagLst>
</file>

<file path=ppt/tags/tag13.xml><?xml version="1.0" encoding="utf-8"?>
<p:tagLst xmlns:a="http://schemas.openxmlformats.org/drawingml/2006/main" xmlns:r="http://schemas.openxmlformats.org/officeDocument/2006/relationships" xmlns:p="http://schemas.openxmlformats.org/presentationml/2006/main">
  <p:tag name="TIMING" val="|28.8"/>
</p:tagLst>
</file>

<file path=ppt/tags/tag14.xml><?xml version="1.0" encoding="utf-8"?>
<p:tagLst xmlns:a="http://schemas.openxmlformats.org/drawingml/2006/main" xmlns:r="http://schemas.openxmlformats.org/officeDocument/2006/relationships" xmlns:p="http://schemas.openxmlformats.org/presentationml/2006/main">
  <p:tag name="TIMING" val="|9.3"/>
</p:tagLst>
</file>

<file path=ppt/tags/tag2.xml><?xml version="1.0" encoding="utf-8"?>
<p:tagLst xmlns:a="http://schemas.openxmlformats.org/drawingml/2006/main" xmlns:r="http://schemas.openxmlformats.org/officeDocument/2006/relationships" xmlns:p="http://schemas.openxmlformats.org/presentationml/2006/main">
  <p:tag name="TIMING" val="|41.8"/>
</p:tagLst>
</file>

<file path=ppt/tags/tag3.xml><?xml version="1.0" encoding="utf-8"?>
<p:tagLst xmlns:a="http://schemas.openxmlformats.org/drawingml/2006/main" xmlns:r="http://schemas.openxmlformats.org/officeDocument/2006/relationships" xmlns:p="http://schemas.openxmlformats.org/presentationml/2006/main">
  <p:tag name="TIMING" val="|20|12.6"/>
</p:tagLst>
</file>

<file path=ppt/tags/tag4.xml><?xml version="1.0" encoding="utf-8"?>
<p:tagLst xmlns:a="http://schemas.openxmlformats.org/drawingml/2006/main" xmlns:r="http://schemas.openxmlformats.org/officeDocument/2006/relationships" xmlns:p="http://schemas.openxmlformats.org/presentationml/2006/main">
  <p:tag name="TIMING" val="|19.7"/>
</p:tagLst>
</file>

<file path=ppt/tags/tag5.xml><?xml version="1.0" encoding="utf-8"?>
<p:tagLst xmlns:a="http://schemas.openxmlformats.org/drawingml/2006/main" xmlns:r="http://schemas.openxmlformats.org/officeDocument/2006/relationships" xmlns:p="http://schemas.openxmlformats.org/presentationml/2006/main">
  <p:tag name="TIMING" val="|23.3|18"/>
</p:tagLst>
</file>

<file path=ppt/tags/tag6.xml><?xml version="1.0" encoding="utf-8"?>
<p:tagLst xmlns:a="http://schemas.openxmlformats.org/drawingml/2006/main" xmlns:r="http://schemas.openxmlformats.org/officeDocument/2006/relationships" xmlns:p="http://schemas.openxmlformats.org/presentationml/2006/main">
  <p:tag name="TIMING" val="|4.3|8.2|6.5"/>
</p:tagLst>
</file>

<file path=ppt/tags/tag7.xml><?xml version="1.0" encoding="utf-8"?>
<p:tagLst xmlns:a="http://schemas.openxmlformats.org/drawingml/2006/main" xmlns:r="http://schemas.openxmlformats.org/officeDocument/2006/relationships" xmlns:p="http://schemas.openxmlformats.org/presentationml/2006/main">
  <p:tag name="TIMING" val="|23.5|17.4"/>
</p:tagLst>
</file>

<file path=ppt/tags/tag8.xml><?xml version="1.0" encoding="utf-8"?>
<p:tagLst xmlns:a="http://schemas.openxmlformats.org/drawingml/2006/main" xmlns:r="http://schemas.openxmlformats.org/officeDocument/2006/relationships" xmlns:p="http://schemas.openxmlformats.org/presentationml/2006/main">
  <p:tag name="TIMING" val="|7.2|13.2|20.6|4.7|41.4"/>
</p:tagLst>
</file>

<file path=ppt/tags/tag9.xml><?xml version="1.0" encoding="utf-8"?>
<p:tagLst xmlns:a="http://schemas.openxmlformats.org/drawingml/2006/main" xmlns:r="http://schemas.openxmlformats.org/officeDocument/2006/relationships" xmlns:p="http://schemas.openxmlformats.org/presentationml/2006/main">
  <p:tag name="TIMING" val="|48.4"/>
</p:tagLst>
</file>

<file path=ppt/theme/theme1.xml><?xml version="1.0" encoding="utf-8"?>
<a:theme xmlns:a="http://schemas.openxmlformats.org/drawingml/2006/main" name="Office Theme">
  <a:themeElements>
    <a:clrScheme name="myColors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374146"/>
      </a:accent4>
      <a:accent5>
        <a:srgbClr val="4BACC6"/>
      </a:accent5>
      <a:accent6>
        <a:srgbClr val="F79646"/>
      </a:accent6>
      <a:hlink>
        <a:srgbClr val="0000FF"/>
      </a:hlink>
      <a:folHlink>
        <a:srgbClr val="558ED5"/>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rgbClr val="558ED5"/>
          </a:solidFill>
          <a:headEnd type="none"/>
          <a:tailEnd type="triangle"/>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11211</TotalTime>
  <Words>3501</Words>
  <Application>Microsoft Macintosh PowerPoint</Application>
  <PresentationFormat>On-screen Show (4:3)</PresentationFormat>
  <Paragraphs>701</Paragraphs>
  <Slides>33</Slides>
  <Notes>5</Notes>
  <HiddenSlides>6</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Fusing Data with Correlations</vt:lpstr>
      <vt:lpstr>Fusion in web data extraction</vt:lpstr>
      <vt:lpstr>The data fusion problem</vt:lpstr>
      <vt:lpstr>This talk</vt:lpstr>
      <vt:lpstr>High-level intuition</vt:lpstr>
      <vt:lpstr>High-level intuition</vt:lpstr>
      <vt:lpstr>High-level intuition</vt:lpstr>
      <vt:lpstr>Source quality in extraction</vt:lpstr>
      <vt:lpstr>Source quality metrics</vt:lpstr>
      <vt:lpstr>Accounting for quality</vt:lpstr>
      <vt:lpstr>Correlation scenarios</vt:lpstr>
      <vt:lpstr>Correlation in web extraction</vt:lpstr>
      <vt:lpstr>Considering correlations</vt:lpstr>
      <vt:lpstr>Aggressive approximation</vt:lpstr>
      <vt:lpstr>Approximation levels</vt:lpstr>
      <vt:lpstr>Elastic approximation</vt:lpstr>
      <vt:lpstr>Comparisons</vt:lpstr>
      <vt:lpstr>Three real-world datasets</vt:lpstr>
      <vt:lpstr>Restaurant</vt:lpstr>
      <vt:lpstr>Book</vt:lpstr>
      <vt:lpstr>ReVerb</vt:lpstr>
      <vt:lpstr>Synthetic data: low precision</vt:lpstr>
      <vt:lpstr>Synthetic data: high precision</vt:lpstr>
      <vt:lpstr>Synthetic data: low recall</vt:lpstr>
      <vt:lpstr>Synthetic data: correlations</vt:lpstr>
      <vt:lpstr>Error diagnosis</vt:lpstr>
      <vt:lpstr>Contributions</vt:lpstr>
      <vt:lpstr>The data fusion problem</vt:lpstr>
      <vt:lpstr>Extracting web data</vt:lpstr>
      <vt:lpstr>Semantics</vt:lpstr>
      <vt:lpstr>Independence assumption</vt:lpstr>
      <vt:lpstr>Experimental evaluation</vt:lpstr>
      <vt:lpstr>Execution time</vt:lpstr>
    </vt:vector>
  </TitlesOfParts>
  <Company>University of Massachusetts Amherst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Alexandra Meliou</dc:creator>
  <cp:lastModifiedBy>Alexandra Meliou</cp:lastModifiedBy>
  <cp:revision>137</cp:revision>
  <dcterms:created xsi:type="dcterms:W3CDTF">2014-05-05T03:08:48Z</dcterms:created>
  <dcterms:modified xsi:type="dcterms:W3CDTF">2014-06-24T22:07:57Z</dcterms:modified>
</cp:coreProperties>
</file>