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452" r:id="rId2"/>
    <p:sldId id="342" r:id="rId3"/>
    <p:sldId id="506" r:id="rId4"/>
    <p:sldId id="507" r:id="rId5"/>
    <p:sldId id="461" r:id="rId6"/>
    <p:sldId id="456" r:id="rId7"/>
    <p:sldId id="457" r:id="rId8"/>
    <p:sldId id="459" r:id="rId9"/>
    <p:sldId id="460" r:id="rId10"/>
    <p:sldId id="463" r:id="rId11"/>
    <p:sldId id="464" r:id="rId12"/>
    <p:sldId id="465" r:id="rId13"/>
    <p:sldId id="508" r:id="rId14"/>
    <p:sldId id="510" r:id="rId15"/>
    <p:sldId id="469" r:id="rId16"/>
    <p:sldId id="511" r:id="rId17"/>
    <p:sldId id="472" r:id="rId18"/>
    <p:sldId id="512" r:id="rId19"/>
    <p:sldId id="475" r:id="rId20"/>
    <p:sldId id="476" r:id="rId21"/>
    <p:sldId id="529" r:id="rId22"/>
    <p:sldId id="477" r:id="rId23"/>
    <p:sldId id="478" r:id="rId24"/>
    <p:sldId id="513" r:id="rId25"/>
    <p:sldId id="514" r:id="rId26"/>
    <p:sldId id="515" r:id="rId27"/>
    <p:sldId id="516" r:id="rId28"/>
    <p:sldId id="517" r:id="rId29"/>
    <p:sldId id="518" r:id="rId30"/>
    <p:sldId id="519" r:id="rId31"/>
    <p:sldId id="370" r:id="rId32"/>
    <p:sldId id="493" r:id="rId33"/>
    <p:sldId id="521" r:id="rId34"/>
    <p:sldId id="494" r:id="rId35"/>
    <p:sldId id="497" r:id="rId36"/>
    <p:sldId id="504" r:id="rId37"/>
    <p:sldId id="498" r:id="rId38"/>
    <p:sldId id="502" r:id="rId39"/>
    <p:sldId id="522" r:id="rId40"/>
    <p:sldId id="523" r:id="rId41"/>
    <p:sldId id="501" r:id="rId42"/>
    <p:sldId id="527" r:id="rId43"/>
    <p:sldId id="524" r:id="rId44"/>
    <p:sldId id="525" r:id="rId45"/>
    <p:sldId id="408" r:id="rId46"/>
    <p:sldId id="528" r:id="rId47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3300"/>
    <a:srgbClr val="FFCC99"/>
    <a:srgbClr val="009900"/>
    <a:srgbClr val="6666FF"/>
    <a:srgbClr val="FF5050"/>
    <a:srgbClr val="FFCC66"/>
    <a:srgbClr val="990099"/>
    <a:srgbClr val="CCFFCC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101" autoAdjust="0"/>
  </p:normalViewPr>
  <p:slideViewPr>
    <p:cSldViewPr>
      <p:cViewPr varScale="1">
        <p:scale>
          <a:sx n="54" d="100"/>
          <a:sy n="54" d="100"/>
        </p:scale>
        <p:origin x="-9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Local Detection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Global Detection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2" custScaleX="84704" custLinFactX="-13329" custLinFactNeighborX="-100000" custLinFactNeighborY="3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2" custScaleX="87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E550AA-76D8-4BF3-A5D0-3B96E73A20DA}" type="presOf" srcId="{968BC2D2-82E5-4431-8DE7-E21EF83FE848}" destId="{8203071E-9543-42B4-BCC0-1BFA905A8F0E}" srcOrd="0" destOrd="0" presId="urn:microsoft.com/office/officeart/2005/8/layout/hProcess9"/>
    <dgm:cxn modelId="{7C4261A3-4AE4-4EBC-BE77-5E57A2CCA5AD}" type="presOf" srcId="{A31576DD-8FB1-4541-AEDA-6818B7799A32}" destId="{11757B84-F37C-4520-B977-0B46A336ADBE}" srcOrd="0" destOrd="0" presId="urn:microsoft.com/office/officeart/2005/8/layout/hProcess9"/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75F4A7EE-1963-4537-A5CD-F7DD91ACA626}" type="presOf" srcId="{5B028AAD-B294-4A02-A7E7-1AEF012CC7EA}" destId="{D2565B43-E804-4315-BE9B-C0404F9D63D0}" srcOrd="0" destOrd="0" presId="urn:microsoft.com/office/officeart/2005/8/layout/hProcess9"/>
    <dgm:cxn modelId="{8DE70759-634E-4F12-860C-9F03B9912A5F}" type="presParOf" srcId="{11757B84-F37C-4520-B977-0B46A336ADBE}" destId="{478A4851-D830-4650-BA30-3DB912F97D53}" srcOrd="0" destOrd="0" presId="urn:microsoft.com/office/officeart/2005/8/layout/hProcess9"/>
    <dgm:cxn modelId="{81E19F5E-D858-4D7E-80F6-7FB4417C7181}" type="presParOf" srcId="{11757B84-F37C-4520-B977-0B46A336ADBE}" destId="{C083559A-B3AF-49A4-B6A1-12878F901D21}" srcOrd="1" destOrd="0" presId="urn:microsoft.com/office/officeart/2005/8/layout/hProcess9"/>
    <dgm:cxn modelId="{4C3298CE-E675-41DC-A7E9-EC1AEB862F19}" type="presParOf" srcId="{C083559A-B3AF-49A4-B6A1-12878F901D21}" destId="{8203071E-9543-42B4-BCC0-1BFA905A8F0E}" srcOrd="0" destOrd="0" presId="urn:microsoft.com/office/officeart/2005/8/layout/hProcess9"/>
    <dgm:cxn modelId="{8CD454F9-D25A-4C88-B0A5-2C42E1549C62}" type="presParOf" srcId="{C083559A-B3AF-49A4-B6A1-12878F901D21}" destId="{E0728B3B-45D0-4314-9DE0-10B0D2889363}" srcOrd="1" destOrd="0" presId="urn:microsoft.com/office/officeart/2005/8/layout/hProcess9"/>
    <dgm:cxn modelId="{F2584341-C85A-48E5-926E-CD8CF57242E3}" type="presParOf" srcId="{C083559A-B3AF-49A4-B6A1-12878F901D21}" destId="{D2565B43-E804-4315-BE9B-C0404F9D63D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Local Detection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Global Detection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2" custScaleX="84704" custLinFactX="-13329" custLinFactNeighborX="-100000" custLinFactNeighborY="3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2" custScaleX="87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3183C4A8-89DE-4879-88E2-7D779ACBFA2B}" type="presOf" srcId="{A31576DD-8FB1-4541-AEDA-6818B7799A32}" destId="{11757B84-F37C-4520-B977-0B46A336ADBE}" srcOrd="0" destOrd="0" presId="urn:microsoft.com/office/officeart/2005/8/layout/hProcess9"/>
    <dgm:cxn modelId="{96CCDF9B-6E8A-4E81-A1AE-40BB59E5C1AD}" type="presOf" srcId="{968BC2D2-82E5-4431-8DE7-E21EF83FE848}" destId="{8203071E-9543-42B4-BCC0-1BFA905A8F0E}" srcOrd="0" destOrd="0" presId="urn:microsoft.com/office/officeart/2005/8/layout/hProcess9"/>
    <dgm:cxn modelId="{1534857D-27B3-427D-A6C2-F2C6F032E6B5}" type="presOf" srcId="{5B028AAD-B294-4A02-A7E7-1AEF012CC7EA}" destId="{D2565B43-E804-4315-BE9B-C0404F9D63D0}" srcOrd="0" destOrd="0" presId="urn:microsoft.com/office/officeart/2005/8/layout/hProcess9"/>
    <dgm:cxn modelId="{C9A35938-B7BB-400F-8E07-99AB01FE644B}" type="presParOf" srcId="{11757B84-F37C-4520-B977-0B46A336ADBE}" destId="{478A4851-D830-4650-BA30-3DB912F97D53}" srcOrd="0" destOrd="0" presId="urn:microsoft.com/office/officeart/2005/8/layout/hProcess9"/>
    <dgm:cxn modelId="{6522C829-7223-4FD4-BC0A-0E3FA2C66443}" type="presParOf" srcId="{11757B84-F37C-4520-B977-0B46A336ADBE}" destId="{C083559A-B3AF-49A4-B6A1-12878F901D21}" srcOrd="1" destOrd="0" presId="urn:microsoft.com/office/officeart/2005/8/layout/hProcess9"/>
    <dgm:cxn modelId="{B58ADEE6-D1A4-4328-8805-CEE461677A43}" type="presParOf" srcId="{C083559A-B3AF-49A4-B6A1-12878F901D21}" destId="{8203071E-9543-42B4-BCC0-1BFA905A8F0E}" srcOrd="0" destOrd="0" presId="urn:microsoft.com/office/officeart/2005/8/layout/hProcess9"/>
    <dgm:cxn modelId="{23A9E086-4A0F-46C1-B9D6-AAB0EC38A093}" type="presParOf" srcId="{C083559A-B3AF-49A4-B6A1-12878F901D21}" destId="{E0728B3B-45D0-4314-9DE0-10B0D2889363}" srcOrd="1" destOrd="0" presId="urn:microsoft.com/office/officeart/2005/8/layout/hProcess9"/>
    <dgm:cxn modelId="{1D176940-3BAD-4F77-BDDC-109042B43A33}" type="presParOf" srcId="{C083559A-B3AF-49A4-B6A1-12878F901D21}" destId="{D2565B43-E804-4315-BE9B-C0404F9D63D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Local Detection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Global Detection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2" custScaleX="84704" custLinFactX="-13329" custLinFactNeighborX="-100000" custLinFactNeighborY="3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2" custScaleX="87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3B27F5-C676-42E2-9C2D-DA69CDFBE0A6}" type="presOf" srcId="{A31576DD-8FB1-4541-AEDA-6818B7799A32}" destId="{11757B84-F37C-4520-B977-0B46A336ADBE}" srcOrd="0" destOrd="0" presId="urn:microsoft.com/office/officeart/2005/8/layout/hProcess9"/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16A0106E-DDA4-4CA9-A9B2-8B35796A7119}" type="presOf" srcId="{5B028AAD-B294-4A02-A7E7-1AEF012CC7EA}" destId="{D2565B43-E804-4315-BE9B-C0404F9D63D0}" srcOrd="0" destOrd="0" presId="urn:microsoft.com/office/officeart/2005/8/layout/hProcess9"/>
    <dgm:cxn modelId="{35A2A858-44A4-439A-B9B1-32A51E79254A}" type="presOf" srcId="{968BC2D2-82E5-4431-8DE7-E21EF83FE848}" destId="{8203071E-9543-42B4-BCC0-1BFA905A8F0E}" srcOrd="0" destOrd="0" presId="urn:microsoft.com/office/officeart/2005/8/layout/hProcess9"/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C4044473-84AF-4CC5-BB6D-9BD1B2184B51}" type="presParOf" srcId="{11757B84-F37C-4520-B977-0B46A336ADBE}" destId="{478A4851-D830-4650-BA30-3DB912F97D53}" srcOrd="0" destOrd="0" presId="urn:microsoft.com/office/officeart/2005/8/layout/hProcess9"/>
    <dgm:cxn modelId="{ED25D7B7-7D7A-42A6-8FCC-21C790839A05}" type="presParOf" srcId="{11757B84-F37C-4520-B977-0B46A336ADBE}" destId="{C083559A-B3AF-49A4-B6A1-12878F901D21}" srcOrd="1" destOrd="0" presId="urn:microsoft.com/office/officeart/2005/8/layout/hProcess9"/>
    <dgm:cxn modelId="{08231332-DDC3-45EF-A8D8-08AF19C0BF9E}" type="presParOf" srcId="{C083559A-B3AF-49A4-B6A1-12878F901D21}" destId="{8203071E-9543-42B4-BCC0-1BFA905A8F0E}" srcOrd="0" destOrd="0" presId="urn:microsoft.com/office/officeart/2005/8/layout/hProcess9"/>
    <dgm:cxn modelId="{91A43C55-7FE6-4CD8-A36D-7210A6093721}" type="presParOf" srcId="{C083559A-B3AF-49A4-B6A1-12878F901D21}" destId="{E0728B3B-45D0-4314-9DE0-10B0D2889363}" srcOrd="1" destOrd="0" presId="urn:microsoft.com/office/officeart/2005/8/layout/hProcess9"/>
    <dgm:cxn modelId="{0ABC2F66-9BA5-40E4-834D-0CD90408473F}" type="presParOf" srcId="{C083559A-B3AF-49A4-B6A1-12878F901D21}" destId="{D2565B43-E804-4315-BE9B-C0404F9D63D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1576DD-8FB1-4541-AEDA-6818B7799A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68BC2D2-82E5-4431-8DE7-E21EF83FE848}">
      <dgm:prSet phldrT="[Text]"/>
      <dgm:spPr/>
      <dgm:t>
        <a:bodyPr/>
        <a:lstStyle/>
        <a:p>
          <a:r>
            <a:rPr lang="en-US" dirty="0" smtClean="0"/>
            <a:t>Local Detection</a:t>
          </a:r>
          <a:endParaRPr lang="en-US" dirty="0"/>
        </a:p>
      </dgm:t>
    </dgm:pt>
    <dgm:pt modelId="{4A97B820-AEF0-4208-8034-8B25F9157CA6}" type="parTrans" cxnId="{BDD0CA54-2E9F-413C-BE7D-57E8660D164F}">
      <dgm:prSet/>
      <dgm:spPr/>
      <dgm:t>
        <a:bodyPr/>
        <a:lstStyle/>
        <a:p>
          <a:endParaRPr lang="en-US"/>
        </a:p>
      </dgm:t>
    </dgm:pt>
    <dgm:pt modelId="{D1412638-EC6F-4F8B-BFAA-697D6BD98820}" type="sibTrans" cxnId="{BDD0CA54-2E9F-413C-BE7D-57E8660D164F}">
      <dgm:prSet/>
      <dgm:spPr/>
      <dgm:t>
        <a:bodyPr/>
        <a:lstStyle/>
        <a:p>
          <a:endParaRPr lang="en-US"/>
        </a:p>
      </dgm:t>
    </dgm:pt>
    <dgm:pt modelId="{5B028AAD-B294-4A02-A7E7-1AEF012CC7EA}">
      <dgm:prSet phldrT="[Text]"/>
      <dgm:spPr/>
      <dgm:t>
        <a:bodyPr/>
        <a:lstStyle/>
        <a:p>
          <a:r>
            <a:rPr lang="en-US" dirty="0" smtClean="0"/>
            <a:t>Global Detection</a:t>
          </a:r>
          <a:endParaRPr lang="en-US" dirty="0"/>
        </a:p>
      </dgm:t>
    </dgm:pt>
    <dgm:pt modelId="{F68E1681-E0C5-457D-A055-957A44FFBAC8}" type="parTrans" cxnId="{062035D1-6468-46E2-B635-AFBEA1AE4C94}">
      <dgm:prSet/>
      <dgm:spPr/>
      <dgm:t>
        <a:bodyPr/>
        <a:lstStyle/>
        <a:p>
          <a:endParaRPr lang="en-US"/>
        </a:p>
      </dgm:t>
    </dgm:pt>
    <dgm:pt modelId="{243CBE83-0EAA-44B1-BD05-7B2558A21743}" type="sibTrans" cxnId="{062035D1-6468-46E2-B635-AFBEA1AE4C94}">
      <dgm:prSet/>
      <dgm:spPr/>
      <dgm:t>
        <a:bodyPr/>
        <a:lstStyle/>
        <a:p>
          <a:endParaRPr lang="en-US"/>
        </a:p>
      </dgm:t>
    </dgm:pt>
    <dgm:pt modelId="{11757B84-F37C-4520-B977-0B46A336ADBE}" type="pres">
      <dgm:prSet presAssocID="{A31576DD-8FB1-4541-AEDA-6818B7799A32}" presName="CompostProcess" presStyleCnt="0">
        <dgm:presLayoutVars>
          <dgm:dir/>
          <dgm:resizeHandles val="exact"/>
        </dgm:presLayoutVars>
      </dgm:prSet>
      <dgm:spPr/>
    </dgm:pt>
    <dgm:pt modelId="{478A4851-D830-4650-BA30-3DB912F97D53}" type="pres">
      <dgm:prSet presAssocID="{A31576DD-8FB1-4541-AEDA-6818B7799A32}" presName="arrow" presStyleLbl="bgShp" presStyleIdx="0" presStyleCnt="1"/>
      <dgm:spPr/>
      <dgm:t>
        <a:bodyPr/>
        <a:lstStyle/>
        <a:p>
          <a:endParaRPr lang="en-US"/>
        </a:p>
      </dgm:t>
    </dgm:pt>
    <dgm:pt modelId="{C083559A-B3AF-49A4-B6A1-12878F901D21}" type="pres">
      <dgm:prSet presAssocID="{A31576DD-8FB1-4541-AEDA-6818B7799A32}" presName="linearProcess" presStyleCnt="0"/>
      <dgm:spPr/>
    </dgm:pt>
    <dgm:pt modelId="{8203071E-9543-42B4-BCC0-1BFA905A8F0E}" type="pres">
      <dgm:prSet presAssocID="{968BC2D2-82E5-4431-8DE7-E21EF83FE848}" presName="textNode" presStyleLbl="node1" presStyleIdx="0" presStyleCnt="2" custScaleX="84704" custLinFactX="-13329" custLinFactNeighborX="-100000" custLinFactNeighborY="39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28B3B-45D0-4314-9DE0-10B0D2889363}" type="pres">
      <dgm:prSet presAssocID="{D1412638-EC6F-4F8B-BFAA-697D6BD98820}" presName="sibTrans" presStyleCnt="0"/>
      <dgm:spPr/>
    </dgm:pt>
    <dgm:pt modelId="{D2565B43-E804-4315-BE9B-C0404F9D63D0}" type="pres">
      <dgm:prSet presAssocID="{5B028AAD-B294-4A02-A7E7-1AEF012CC7EA}" presName="textNode" presStyleLbl="node1" presStyleIdx="1" presStyleCnt="2" custScaleX="87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2035D1-6468-46E2-B635-AFBEA1AE4C94}" srcId="{A31576DD-8FB1-4541-AEDA-6818B7799A32}" destId="{5B028AAD-B294-4A02-A7E7-1AEF012CC7EA}" srcOrd="1" destOrd="0" parTransId="{F68E1681-E0C5-457D-A055-957A44FFBAC8}" sibTransId="{243CBE83-0EAA-44B1-BD05-7B2558A21743}"/>
    <dgm:cxn modelId="{4E8D70A7-6FF9-48EF-916A-562DC6742975}" type="presOf" srcId="{968BC2D2-82E5-4431-8DE7-E21EF83FE848}" destId="{8203071E-9543-42B4-BCC0-1BFA905A8F0E}" srcOrd="0" destOrd="0" presId="urn:microsoft.com/office/officeart/2005/8/layout/hProcess9"/>
    <dgm:cxn modelId="{A51356EA-509B-4D05-BBB0-DD4FAF6F2FF1}" type="presOf" srcId="{5B028AAD-B294-4A02-A7E7-1AEF012CC7EA}" destId="{D2565B43-E804-4315-BE9B-C0404F9D63D0}" srcOrd="0" destOrd="0" presId="urn:microsoft.com/office/officeart/2005/8/layout/hProcess9"/>
    <dgm:cxn modelId="{3C7DA6C1-2262-45F1-9BDE-86C2732EF737}" type="presOf" srcId="{A31576DD-8FB1-4541-AEDA-6818B7799A32}" destId="{11757B84-F37C-4520-B977-0B46A336ADBE}" srcOrd="0" destOrd="0" presId="urn:microsoft.com/office/officeart/2005/8/layout/hProcess9"/>
    <dgm:cxn modelId="{BDD0CA54-2E9F-413C-BE7D-57E8660D164F}" srcId="{A31576DD-8FB1-4541-AEDA-6818B7799A32}" destId="{968BC2D2-82E5-4431-8DE7-E21EF83FE848}" srcOrd="0" destOrd="0" parTransId="{4A97B820-AEF0-4208-8034-8B25F9157CA6}" sibTransId="{D1412638-EC6F-4F8B-BFAA-697D6BD98820}"/>
    <dgm:cxn modelId="{42393E7A-985F-4617-BF34-0B5DA1A95019}" type="presParOf" srcId="{11757B84-F37C-4520-B977-0B46A336ADBE}" destId="{478A4851-D830-4650-BA30-3DB912F97D53}" srcOrd="0" destOrd="0" presId="urn:microsoft.com/office/officeart/2005/8/layout/hProcess9"/>
    <dgm:cxn modelId="{B001FF3E-3982-4D17-BA8C-3088D221905A}" type="presParOf" srcId="{11757B84-F37C-4520-B977-0B46A336ADBE}" destId="{C083559A-B3AF-49A4-B6A1-12878F901D21}" srcOrd="1" destOrd="0" presId="urn:microsoft.com/office/officeart/2005/8/layout/hProcess9"/>
    <dgm:cxn modelId="{12E04B04-E9EC-45C1-86C8-CE0F2B93E79F}" type="presParOf" srcId="{C083559A-B3AF-49A4-B6A1-12878F901D21}" destId="{8203071E-9543-42B4-BCC0-1BFA905A8F0E}" srcOrd="0" destOrd="0" presId="urn:microsoft.com/office/officeart/2005/8/layout/hProcess9"/>
    <dgm:cxn modelId="{91BEEB8D-B3A5-443C-91A3-CAADDDE80160}" type="presParOf" srcId="{C083559A-B3AF-49A4-B6A1-12878F901D21}" destId="{E0728B3B-45D0-4314-9DE0-10B0D2889363}" srcOrd="1" destOrd="0" presId="urn:microsoft.com/office/officeart/2005/8/layout/hProcess9"/>
    <dgm:cxn modelId="{43CB8488-B696-461F-AB9C-933C45D5F7DD}" type="presParOf" srcId="{C083559A-B3AF-49A4-B6A1-12878F901D21}" destId="{D2565B43-E804-4315-BE9B-C0404F9D63D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A4851-D830-4650-BA30-3DB912F97D53}">
      <dsp:nvSpPr>
        <dsp:cNvPr id="0" name=""/>
        <dsp:cNvSpPr/>
      </dsp:nvSpPr>
      <dsp:spPr>
        <a:xfrm>
          <a:off x="548639" y="0"/>
          <a:ext cx="6217920" cy="24129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3071E-9543-42B4-BCC0-1BFA905A8F0E}">
      <dsp:nvSpPr>
        <dsp:cNvPr id="0" name=""/>
        <dsp:cNvSpPr/>
      </dsp:nvSpPr>
      <dsp:spPr>
        <a:xfrm>
          <a:off x="0" y="761996"/>
          <a:ext cx="3044884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Local Detection</a:t>
          </a:r>
          <a:endParaRPr lang="en-US" sz="3100" kern="1200" dirty="0"/>
        </a:p>
      </dsp:txBody>
      <dsp:txXfrm>
        <a:off x="0" y="761996"/>
        <a:ext cx="3044884" cy="965200"/>
      </dsp:txXfrm>
    </dsp:sp>
    <dsp:sp modelId="{D2565B43-E804-4315-BE9B-C0404F9D63D0}">
      <dsp:nvSpPr>
        <dsp:cNvPr id="0" name=""/>
        <dsp:cNvSpPr/>
      </dsp:nvSpPr>
      <dsp:spPr>
        <a:xfrm>
          <a:off x="3723992" y="723899"/>
          <a:ext cx="3159987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Global Detection</a:t>
          </a:r>
          <a:endParaRPr lang="en-US" sz="3100" kern="1200" dirty="0"/>
        </a:p>
      </dsp:txBody>
      <dsp:txXfrm>
        <a:off x="3723992" y="723899"/>
        <a:ext cx="3159987" cy="9652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A4851-D830-4650-BA30-3DB912F97D53}">
      <dsp:nvSpPr>
        <dsp:cNvPr id="0" name=""/>
        <dsp:cNvSpPr/>
      </dsp:nvSpPr>
      <dsp:spPr>
        <a:xfrm>
          <a:off x="548639" y="0"/>
          <a:ext cx="6217920" cy="24129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3071E-9543-42B4-BCC0-1BFA905A8F0E}">
      <dsp:nvSpPr>
        <dsp:cNvPr id="0" name=""/>
        <dsp:cNvSpPr/>
      </dsp:nvSpPr>
      <dsp:spPr>
        <a:xfrm>
          <a:off x="0" y="761996"/>
          <a:ext cx="3044884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Local Detection</a:t>
          </a:r>
          <a:endParaRPr lang="en-US" sz="3100" kern="1200" dirty="0"/>
        </a:p>
      </dsp:txBody>
      <dsp:txXfrm>
        <a:off x="0" y="761996"/>
        <a:ext cx="3044884" cy="965200"/>
      </dsp:txXfrm>
    </dsp:sp>
    <dsp:sp modelId="{D2565B43-E804-4315-BE9B-C0404F9D63D0}">
      <dsp:nvSpPr>
        <dsp:cNvPr id="0" name=""/>
        <dsp:cNvSpPr/>
      </dsp:nvSpPr>
      <dsp:spPr>
        <a:xfrm>
          <a:off x="3723992" y="723899"/>
          <a:ext cx="3159987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Global Detection</a:t>
          </a:r>
          <a:endParaRPr lang="en-US" sz="3100" kern="1200" dirty="0"/>
        </a:p>
      </dsp:txBody>
      <dsp:txXfrm>
        <a:off x="3723992" y="723899"/>
        <a:ext cx="3159987" cy="9652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A4851-D830-4650-BA30-3DB912F97D53}">
      <dsp:nvSpPr>
        <dsp:cNvPr id="0" name=""/>
        <dsp:cNvSpPr/>
      </dsp:nvSpPr>
      <dsp:spPr>
        <a:xfrm>
          <a:off x="548639" y="0"/>
          <a:ext cx="6217920" cy="24129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3071E-9543-42B4-BCC0-1BFA905A8F0E}">
      <dsp:nvSpPr>
        <dsp:cNvPr id="0" name=""/>
        <dsp:cNvSpPr/>
      </dsp:nvSpPr>
      <dsp:spPr>
        <a:xfrm>
          <a:off x="0" y="761996"/>
          <a:ext cx="3044884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Local Detection</a:t>
          </a:r>
          <a:endParaRPr lang="en-US" sz="3100" kern="1200" dirty="0"/>
        </a:p>
      </dsp:txBody>
      <dsp:txXfrm>
        <a:off x="0" y="761996"/>
        <a:ext cx="3044884" cy="965200"/>
      </dsp:txXfrm>
    </dsp:sp>
    <dsp:sp modelId="{D2565B43-E804-4315-BE9B-C0404F9D63D0}">
      <dsp:nvSpPr>
        <dsp:cNvPr id="0" name=""/>
        <dsp:cNvSpPr/>
      </dsp:nvSpPr>
      <dsp:spPr>
        <a:xfrm>
          <a:off x="3723992" y="723899"/>
          <a:ext cx="3159987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Global Detection</a:t>
          </a:r>
          <a:endParaRPr lang="en-US" sz="3100" kern="1200" dirty="0"/>
        </a:p>
      </dsp:txBody>
      <dsp:txXfrm>
        <a:off x="3723992" y="723899"/>
        <a:ext cx="3159987" cy="9652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8A4851-D830-4650-BA30-3DB912F97D53}">
      <dsp:nvSpPr>
        <dsp:cNvPr id="0" name=""/>
        <dsp:cNvSpPr/>
      </dsp:nvSpPr>
      <dsp:spPr>
        <a:xfrm>
          <a:off x="548639" y="0"/>
          <a:ext cx="6217920" cy="24129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3071E-9543-42B4-BCC0-1BFA905A8F0E}">
      <dsp:nvSpPr>
        <dsp:cNvPr id="0" name=""/>
        <dsp:cNvSpPr/>
      </dsp:nvSpPr>
      <dsp:spPr>
        <a:xfrm>
          <a:off x="0" y="761996"/>
          <a:ext cx="3044884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Local Detection</a:t>
          </a:r>
          <a:endParaRPr lang="en-US" sz="3100" kern="1200" dirty="0"/>
        </a:p>
      </dsp:txBody>
      <dsp:txXfrm>
        <a:off x="0" y="761996"/>
        <a:ext cx="3044884" cy="965200"/>
      </dsp:txXfrm>
    </dsp:sp>
    <dsp:sp modelId="{D2565B43-E804-4315-BE9B-C0404F9D63D0}">
      <dsp:nvSpPr>
        <dsp:cNvPr id="0" name=""/>
        <dsp:cNvSpPr/>
      </dsp:nvSpPr>
      <dsp:spPr>
        <a:xfrm>
          <a:off x="3723992" y="723899"/>
          <a:ext cx="3159987" cy="96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Global Detection</a:t>
          </a:r>
          <a:endParaRPr lang="en-US" sz="3100" kern="1200" dirty="0"/>
        </a:p>
      </dsp:txBody>
      <dsp:txXfrm>
        <a:off x="3723992" y="723899"/>
        <a:ext cx="3159987" cy="965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C743-F07A-4BC8-8070-F91C49585C5C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8B5F4-057F-4D61-B6C9-6311E763D1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Resignation_of_Shirley_Sherrod#cite_note-Vilsack-0" TargetMode="External"/><Relationship Id="rId13" Type="http://schemas.openxmlformats.org/officeDocument/2006/relationships/hyperlink" Target="http://en.wikipedia.org/wiki/Tom_Vilsack" TargetMode="External"/><Relationship Id="rId18" Type="http://schemas.openxmlformats.org/officeDocument/2006/relationships/hyperlink" Target="http://en.wikipedia.org/wiki/WCBS-TV" TargetMode="External"/><Relationship Id="rId3" Type="http://schemas.openxmlformats.org/officeDocument/2006/relationships/hyperlink" Target="http://en.wikipedia.org/wiki/Resignation_of_Shirley_Sherrod#Biography_of_Shirley_Sherrod" TargetMode="External"/><Relationship Id="rId21" Type="http://schemas.openxmlformats.org/officeDocument/2006/relationships/hyperlink" Target="http://en.wikipedia.org/wiki/Blogosphere" TargetMode="External"/><Relationship Id="rId7" Type="http://schemas.openxmlformats.org/officeDocument/2006/relationships/hyperlink" Target="http://en.wikipedia.org/wiki/United_States_Department_of_Agriculture" TargetMode="External"/><Relationship Id="rId12" Type="http://schemas.openxmlformats.org/officeDocument/2006/relationships/hyperlink" Target="http://en.wikipedia.org/wiki/Resignation_of_Shirley_Sherrod#cite_note-Fox20100719-1" TargetMode="External"/><Relationship Id="rId17" Type="http://schemas.openxmlformats.org/officeDocument/2006/relationships/hyperlink" Target="http://en.wikipedia.org/wiki/Shirley_Sherrod#cite_note-MMTimeline-13" TargetMode="External"/><Relationship Id="rId25" Type="http://schemas.openxmlformats.org/officeDocument/2006/relationships/hyperlink" Target="http://en.wikipedia.org/wiki/Shirley_Sherrod#cite_note-LA20100722-5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://en.wikipedia.org/wiki/Shirley_Sherrod#cite_note-FNC20100719-15" TargetMode="External"/><Relationship Id="rId20" Type="http://schemas.openxmlformats.org/officeDocument/2006/relationships/hyperlink" Target="http://en.wikipedia.org/wiki/Shirley_Sherrod#cite_note-myth-16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USDA_Rural_Development" TargetMode="External"/><Relationship Id="rId11" Type="http://schemas.openxmlformats.org/officeDocument/2006/relationships/hyperlink" Target="http://en.wikipedia.org/wiki/NAACP" TargetMode="External"/><Relationship Id="rId24" Type="http://schemas.openxmlformats.org/officeDocument/2006/relationships/hyperlink" Target="http://en.wikipedia.org/wiki/Glenn_Beck_(TV_program)" TargetMode="External"/><Relationship Id="rId5" Type="http://schemas.openxmlformats.org/officeDocument/2006/relationships/hyperlink" Target="http://en.wikipedia.org/wiki/Georgia_(U.S._state)" TargetMode="External"/><Relationship Id="rId15" Type="http://schemas.openxmlformats.org/officeDocument/2006/relationships/hyperlink" Target="http://en.wikipedia.org/wiki/FoxNews.com" TargetMode="External"/><Relationship Id="rId23" Type="http://schemas.openxmlformats.org/officeDocument/2006/relationships/hyperlink" Target="http://en.wikipedia.org/wiki/Obama_Administration" TargetMode="External"/><Relationship Id="rId10" Type="http://schemas.openxmlformats.org/officeDocument/2006/relationships/hyperlink" Target="http://en.wikipedia.org/wiki/Andrew_Breitbart" TargetMode="External"/><Relationship Id="rId19" Type="http://schemas.openxmlformats.org/officeDocument/2006/relationships/hyperlink" Target="http://en.wikipedia.org/wiki/Atlanta_Journal_Constitution" TargetMode="External"/><Relationship Id="rId4" Type="http://schemas.openxmlformats.org/officeDocument/2006/relationships/hyperlink" Target="http://en.wikipedia.org/wiki/Dismissal_(employment)#Forced_resignations" TargetMode="External"/><Relationship Id="rId9" Type="http://schemas.openxmlformats.org/officeDocument/2006/relationships/hyperlink" Target="http://en.wikipedia.org/wiki/Conservatism_in_the_United_States" TargetMode="External"/><Relationship Id="rId14" Type="http://schemas.openxmlformats.org/officeDocument/2006/relationships/hyperlink" Target="http://en.wikipedia.org/wiki/Secretary_of_Agriculture" TargetMode="External"/><Relationship Id="rId22" Type="http://schemas.openxmlformats.org/officeDocument/2006/relationships/hyperlink" Target="http://en.wikipedia.org/wiki/Shirley_Sherrod#cite_note-CNN20100720-17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5+2+5+10+5+1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July 19, 2010, </a:t>
            </a:r>
            <a:r>
              <a:rPr lang="en-US" b="1" dirty="0" smtClean="0">
                <a:hlinkClick r:id="rId3" tooltip="Resignation of Shirley Sherrod"/>
              </a:rPr>
              <a:t>Shirley Sherrod</a:t>
            </a:r>
            <a:r>
              <a:rPr lang="en-US" b="1" dirty="0" smtClean="0"/>
              <a:t> was </a:t>
            </a:r>
            <a:r>
              <a:rPr lang="en-US" b="1" dirty="0" smtClean="0">
                <a:hlinkClick r:id="rId4" tooltip="Dismissal (employment)"/>
              </a:rPr>
              <a:t>forced to resign</a:t>
            </a:r>
            <a:r>
              <a:rPr lang="en-US" dirty="0" smtClean="0"/>
              <a:t> from her position as </a:t>
            </a:r>
            <a:r>
              <a:rPr lang="en-US" dirty="0" smtClean="0">
                <a:hlinkClick r:id="rId5" tooltip="Georgia (U.S. state)"/>
              </a:rPr>
              <a:t>Georgia</a:t>
            </a:r>
            <a:r>
              <a:rPr lang="en-US" dirty="0" smtClean="0"/>
              <a:t> State Director of </a:t>
            </a:r>
            <a:r>
              <a:rPr lang="en-US" dirty="0" smtClean="0">
                <a:hlinkClick r:id="rId6" tooltip="USDA Rural Development"/>
              </a:rPr>
              <a:t>Rural Development</a:t>
            </a:r>
            <a:r>
              <a:rPr lang="en-US" dirty="0" smtClean="0"/>
              <a:t> for the </a:t>
            </a:r>
            <a:r>
              <a:rPr lang="en-US" dirty="0" smtClean="0">
                <a:hlinkClick r:id="rId7" tooltip="United States Department of Agriculture"/>
              </a:rPr>
              <a:t>United States Department of Agriculture</a:t>
            </a:r>
            <a:r>
              <a:rPr lang="en-US" baseline="30000" dirty="0" smtClean="0">
                <a:hlinkClick r:id="rId8"/>
              </a:rPr>
              <a:t>[1]</a:t>
            </a:r>
            <a:r>
              <a:rPr lang="en-US" dirty="0" smtClean="0"/>
              <a:t> after </a:t>
            </a:r>
            <a:r>
              <a:rPr lang="en-US" dirty="0" smtClean="0">
                <a:hlinkClick r:id="rId9" tooltip="Conservatism in the United States"/>
              </a:rPr>
              <a:t>conservative</a:t>
            </a:r>
            <a:r>
              <a:rPr lang="en-US" dirty="0" smtClean="0"/>
              <a:t> blogger </a:t>
            </a:r>
            <a:r>
              <a:rPr lang="en-US" dirty="0" smtClean="0">
                <a:hlinkClick r:id="rId10" tooltip="Andrew Breitbart"/>
              </a:rPr>
              <a:t>Andrew </a:t>
            </a:r>
            <a:r>
              <a:rPr lang="en-US" dirty="0" err="1" smtClean="0">
                <a:hlinkClick r:id="rId10" tooltip="Andrew Breitbart"/>
              </a:rPr>
              <a:t>Breitbart</a:t>
            </a:r>
            <a:r>
              <a:rPr lang="en-US" dirty="0" smtClean="0"/>
              <a:t> posted video excerpts of Sherrod's address at a March 2010 </a:t>
            </a:r>
            <a:r>
              <a:rPr lang="en-US" dirty="0" smtClean="0">
                <a:hlinkClick r:id="rId11" tooltip="NAACP"/>
              </a:rPr>
              <a:t>NAACP</a:t>
            </a:r>
            <a:r>
              <a:rPr lang="en-US" dirty="0" smtClean="0"/>
              <a:t> event to his website.</a:t>
            </a:r>
            <a:r>
              <a:rPr lang="en-US" baseline="30000" dirty="0" smtClean="0">
                <a:hlinkClick r:id="rId12"/>
              </a:rPr>
              <a:t>[2]</a:t>
            </a:r>
            <a:r>
              <a:rPr lang="en-US" dirty="0" smtClean="0"/>
              <a:t> The NAACP condemned her remarks, and U.S. government officials called on her to resign. However, upon review of the unedited video in context, the NAACP, White House officials, and </a:t>
            </a:r>
            <a:r>
              <a:rPr lang="en-US" dirty="0" smtClean="0">
                <a:hlinkClick r:id="rId13" tooltip="Tom Vilsack"/>
              </a:rPr>
              <a:t>Tom </a:t>
            </a:r>
            <a:r>
              <a:rPr lang="en-US" dirty="0" err="1" smtClean="0">
                <a:hlinkClick r:id="rId13" tooltip="Tom Vilsack"/>
              </a:rPr>
              <a:t>Vilsack</a:t>
            </a:r>
            <a:r>
              <a:rPr lang="en-US" dirty="0" smtClean="0"/>
              <a:t>, the </a:t>
            </a:r>
            <a:r>
              <a:rPr lang="en-US" dirty="0" smtClean="0">
                <a:hlinkClick r:id="rId14" tooltip="Secretary of Agriculture"/>
              </a:rPr>
              <a:t>Secretary of Agriculture</a:t>
            </a:r>
            <a:r>
              <a:rPr lang="en-US" dirty="0" smtClean="0"/>
              <a:t>, apologized and Sherrod was offered a new position.</a:t>
            </a:r>
          </a:p>
          <a:p>
            <a:endParaRPr lang="en-US" dirty="0" smtClean="0"/>
          </a:p>
          <a:p>
            <a:r>
              <a:rPr lang="en-US" dirty="0" smtClean="0"/>
              <a:t>The first news outlet to report on the </a:t>
            </a:r>
            <a:r>
              <a:rPr lang="en-US" dirty="0" err="1" smtClean="0"/>
              <a:t>Breitbart</a:t>
            </a:r>
            <a:r>
              <a:rPr lang="en-US" dirty="0" smtClean="0"/>
              <a:t> video was </a:t>
            </a:r>
            <a:r>
              <a:rPr lang="en-US" dirty="0" smtClean="0">
                <a:hlinkClick r:id="rId15" tooltip="FoxNews.com"/>
              </a:rPr>
              <a:t>FoxNews.com</a:t>
            </a:r>
            <a:r>
              <a:rPr lang="en-US" dirty="0" smtClean="0"/>
              <a:t>, which posted an article about the story on its website.</a:t>
            </a:r>
            <a:r>
              <a:rPr lang="en-US" baseline="30000" dirty="0" smtClean="0">
                <a:hlinkClick r:id="rId16"/>
              </a:rPr>
              <a:t>[16]</a:t>
            </a:r>
            <a:r>
              <a:rPr lang="en-US" baseline="30000" dirty="0" smtClean="0">
                <a:hlinkClick r:id="rId17"/>
              </a:rPr>
              <a:t>[14]</a:t>
            </a:r>
            <a:r>
              <a:rPr lang="en-US" dirty="0" smtClean="0"/>
              <a:t> The </a:t>
            </a:r>
            <a:r>
              <a:rPr lang="en-US" dirty="0" smtClean="0">
                <a:hlinkClick r:id="rId18" tooltip="WCBS-TV"/>
              </a:rPr>
              <a:t>New York City affiliate for CBS</a:t>
            </a:r>
            <a:r>
              <a:rPr lang="en-US" dirty="0" smtClean="0"/>
              <a:t> also posted a report on its website later that afternoon.</a:t>
            </a:r>
            <a:r>
              <a:rPr lang="en-US" baseline="30000" dirty="0" smtClean="0">
                <a:hlinkClick r:id="rId17"/>
              </a:rPr>
              <a:t>[14]</a:t>
            </a:r>
            <a:r>
              <a:rPr lang="en-US" dirty="0" smtClean="0"/>
              <a:t> The </a:t>
            </a:r>
            <a:r>
              <a:rPr lang="en-US" i="1" dirty="0" smtClean="0">
                <a:hlinkClick r:id="rId19" tooltip="Atlanta Journal Constitution"/>
              </a:rPr>
              <a:t>Atlanta Journal Constitution</a:t>
            </a:r>
            <a:r>
              <a:rPr lang="en-US" dirty="0" smtClean="0"/>
              <a:t> newspaper's related website also soon picked up the story.</a:t>
            </a:r>
            <a:r>
              <a:rPr lang="en-US" baseline="30000" dirty="0" smtClean="0">
                <a:hlinkClick r:id="rId20"/>
              </a:rPr>
              <a:t>[17]</a:t>
            </a:r>
            <a:r>
              <a:rPr lang="en-US" dirty="0" smtClean="0"/>
              <a:t> In addition, the story was picked up and reported widely in the </a:t>
            </a:r>
            <a:r>
              <a:rPr lang="en-US" dirty="0" err="1" smtClean="0">
                <a:hlinkClick r:id="rId21" tooltip="Blogosphere"/>
              </a:rPr>
              <a:t>blogosph</a:t>
            </a:r>
            <a:endParaRPr lang="en-US" dirty="0" smtClean="0">
              <a:hlinkClick r:id="rId21" tooltip="Blogosphere"/>
            </a:endParaRPr>
          </a:p>
          <a:p>
            <a:endParaRPr lang="en-US" dirty="0" smtClean="0">
              <a:hlinkClick r:id="rId21" tooltip="Blogosphere"/>
            </a:endParaRPr>
          </a:p>
          <a:p>
            <a:r>
              <a:rPr lang="en-US" dirty="0" smtClean="0"/>
              <a:t>According to Sherrod, that afternoon she received numerous demands from government officials to submit her resignation, demands that she characterized as </a:t>
            </a:r>
            <a:r>
              <a:rPr lang="en-US" dirty="0" err="1" smtClean="0"/>
              <a:t>harrassment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22"/>
              </a:rPr>
              <a:t>[18]</a:t>
            </a:r>
            <a:r>
              <a:rPr lang="en-US" dirty="0" smtClean="0"/>
              <a:t> In response to a call from USDA deputy undersecretary Cheryl Cook, Sherrod submitted her resignation via email. Sherrod claims that Cook told her </a:t>
            </a:r>
            <a:r>
              <a:rPr lang="en-US" dirty="0" smtClean="0">
                <a:hlinkClick r:id="rId23" tooltip="Obama Administration"/>
              </a:rPr>
              <a:t>White House</a:t>
            </a:r>
            <a:r>
              <a:rPr lang="en-US" dirty="0" smtClean="0"/>
              <a:t> officials wanted her to quit immediately because the controversy was "going to be on </a:t>
            </a:r>
            <a:r>
              <a:rPr lang="en-US" dirty="0" smtClean="0">
                <a:hlinkClick r:id="rId24" tooltip="Glenn Beck (TV program)"/>
              </a:rPr>
              <a:t>Glenn Beck</a:t>
            </a:r>
            <a:r>
              <a:rPr lang="en-US" dirty="0" smtClean="0"/>
              <a:t> tonight</a:t>
            </a:r>
            <a:r>
              <a:rPr lang="en-US" baseline="30000" dirty="0" smtClean="0">
                <a:hlinkClick r:id="rId22"/>
              </a:rPr>
              <a:t>[18]</a:t>
            </a:r>
            <a:r>
              <a:rPr lang="en-US" dirty="0" smtClean="0"/>
              <a:t> ", a claim disputed by White House Press Secretary Robert Gibbs.</a:t>
            </a:r>
            <a:r>
              <a:rPr lang="en-US" baseline="30000" dirty="0" smtClean="0">
                <a:hlinkClick r:id="rId25"/>
              </a:rPr>
              <a:t>[6]</a:t>
            </a:r>
            <a:r>
              <a:rPr lang="en-US" dirty="0" smtClean="0">
                <a:hlinkClick r:id="rId21" tooltip="Blogosphere"/>
              </a:rPr>
              <a:t>ere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17"/>
              </a:rPr>
              <a:t>[14]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</a:t>
            </a:r>
            <a:r>
              <a:rPr lang="en-US" baseline="0" dirty="0" smtClean="0"/>
              <a:t> enough to look at only </a:t>
            </a:r>
            <a:r>
              <a:rPr lang="en-US" baseline="0" dirty="0" err="1" smtClean="0"/>
              <a:t>agg</a:t>
            </a:r>
            <a:r>
              <a:rPr lang="en-US" baseline="0" dirty="0" smtClean="0"/>
              <a:t>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9/16/2010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pclaunches.com/entry_images/0209/23/data-transfer-dongle1-thumb-450x337.jpg&amp;imgrefurl=http://www.pclaunches.com/other_stuff/data_transfer_and_internet_connection_sharing_usb_dongle.php&amp;usg=__1tIhPJH6sNGS0-tl87EXrIJkoIQ=&amp;h=337&amp;w=450&amp;sz=91&amp;hl=en&amp;start=3&amp;itbs=1&amp;tbnid=MrzbgWtiXATfWM:&amp;tbnh=95&amp;tbnw=127&amp;prev=/images?q=share+data&amp;hl=en&amp;rlz=1T4ADBR_enUS320US323&amp;tbs=isch: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pclaunches.com/entry_images/0209/23/data-transfer-dongle1.ph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2.png"/><Relationship Id="rId2" Type="http://schemas.openxmlformats.org/officeDocument/2006/relationships/image" Target="../media/image26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40.png"/><Relationship Id="rId10" Type="http://schemas.openxmlformats.org/officeDocument/2006/relationships/image" Target="../media/image34.png"/><Relationship Id="rId19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2.png"/><Relationship Id="rId2" Type="http://schemas.openxmlformats.org/officeDocument/2006/relationships/image" Target="../media/image26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40.png"/><Relationship Id="rId10" Type="http://schemas.openxmlformats.org/officeDocument/2006/relationships/image" Target="../media/image34.png"/><Relationship Id="rId19" Type="http://schemas.openxmlformats.org/officeDocument/2006/relationships/image" Target="../media/image4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dirty="0" smtClean="0"/>
              <a:t>Global Detection of </a:t>
            </a:r>
            <a:br>
              <a:rPr lang="en-US" dirty="0" smtClean="0"/>
            </a:br>
            <a:r>
              <a:rPr lang="en-US" dirty="0" smtClean="0"/>
              <a:t>Complex Copying Relationships </a:t>
            </a:r>
            <a:br>
              <a:rPr lang="en-US" dirty="0" smtClean="0"/>
            </a:br>
            <a:r>
              <a:rPr lang="en-US" dirty="0" smtClean="0"/>
              <a:t>Between Sources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4648200"/>
            <a:ext cx="7772400" cy="1281112"/>
          </a:xfrm>
        </p:spPr>
        <p:txBody>
          <a:bodyPr>
            <a:noAutofit/>
          </a:bodyPr>
          <a:lstStyle/>
          <a:p>
            <a:pPr algn="ctr"/>
            <a:r>
              <a:rPr lang="en-US" sz="2400" dirty="0" err="1" smtClean="0"/>
              <a:t>Xin</a:t>
            </a:r>
            <a:r>
              <a:rPr lang="en-US" sz="2400" dirty="0" smtClean="0"/>
              <a:t> Luna Dong </a:t>
            </a:r>
          </a:p>
          <a:p>
            <a:pPr algn="ctr"/>
            <a:r>
              <a:rPr lang="en-US" sz="2400" dirty="0" smtClean="0"/>
              <a:t>AT&amp;T Labs-Research</a:t>
            </a:r>
          </a:p>
          <a:p>
            <a:pPr algn="ctr"/>
            <a:r>
              <a:rPr lang="en-US" dirty="0" smtClean="0"/>
              <a:t>Joint work w. Laure </a:t>
            </a:r>
            <a:r>
              <a:rPr lang="en-US" dirty="0" err="1" smtClean="0"/>
              <a:t>Berti-Equille</a:t>
            </a:r>
            <a:r>
              <a:rPr lang="en-US" dirty="0" smtClean="0"/>
              <a:t>, </a:t>
            </a:r>
            <a:r>
              <a:rPr lang="en-US" dirty="0" err="1" smtClean="0"/>
              <a:t>Yifan</a:t>
            </a:r>
            <a:r>
              <a:rPr lang="en-US" dirty="0" smtClean="0"/>
              <a:t> </a:t>
            </a:r>
            <a:r>
              <a:rPr lang="en-US" dirty="0" err="1" smtClean="0"/>
              <a:t>Hu</a:t>
            </a:r>
            <a:r>
              <a:rPr lang="en-US" dirty="0" smtClean="0"/>
              <a:t>, </a:t>
            </a:r>
            <a:r>
              <a:rPr lang="en-US" dirty="0" err="1" smtClean="0"/>
              <a:t>Divesh</a:t>
            </a:r>
            <a:r>
              <a:rPr lang="en-US" dirty="0" smtClean="0"/>
              <a:t> </a:t>
            </a:r>
            <a:r>
              <a:rPr lang="en-US" dirty="0" err="1" smtClean="0"/>
              <a:t>Srivastava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@VLDB’2010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Understanding Complex Copying Relationships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Benefits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Business purpose: data are valuable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In-depth data analysis: information dissemination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Improve data integration: truth discovery, entity resolution, schema mapping, query optimization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600" dirty="0" smtClean="0">
                <a:ea typeface="SimSun" pitchFamily="2" charset="-122"/>
              </a:rPr>
              <a:t>Current techniques make </a:t>
            </a:r>
            <a:r>
              <a:rPr lang="en-US" altLang="zh-CN" sz="3600" i="1" dirty="0" smtClean="0">
                <a:ea typeface="SimSun" pitchFamily="2" charset="-122"/>
              </a:rPr>
              <a:t>local</a:t>
            </a:r>
            <a:r>
              <a:rPr lang="en-US" altLang="zh-CN" sz="3600" dirty="0" smtClean="0">
                <a:ea typeface="SimSun" pitchFamily="2" charset="-122"/>
              </a:rPr>
              <a:t> decisions</a:t>
            </a:r>
            <a:br>
              <a:rPr lang="en-US" altLang="zh-CN" sz="3600" dirty="0" smtClean="0">
                <a:ea typeface="SimSun" pitchFamily="2" charset="-122"/>
              </a:rPr>
            </a:br>
            <a:r>
              <a:rPr lang="en-US" altLang="zh-CN" sz="3600" dirty="0" smtClean="0">
                <a:ea typeface="SimSun" pitchFamily="2" charset="-122"/>
              </a:rPr>
              <a:t>    </a:t>
            </a:r>
            <a:r>
              <a:rPr lang="en-US" altLang="zh-CN" sz="2800" dirty="0" smtClean="0">
                <a:ea typeface="SimSun" pitchFamily="2" charset="-122"/>
              </a:rPr>
              <a:t>[Dong et al., 09a][Dong et al., 09b]</a:t>
            </a:r>
            <a:r>
              <a:rPr lang="en-US" sz="2800" dirty="0" smtClean="0"/>
              <a:t>[Blanco et al., 10]</a:t>
            </a:r>
            <a:endParaRPr lang="en-US" altLang="zh-CN" sz="36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Cannot distinguish co-copying, transitive copying, direct copying from multiple sources</a:t>
            </a:r>
          </a:p>
          <a:p>
            <a:pPr>
              <a:buFont typeface="Wingdings" pitchFamily="2" charset="2"/>
              <a:buChar char="q"/>
            </a:pPr>
            <a:endParaRPr lang="en-US" altLang="zh-CN" sz="28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Our Contributions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3048000"/>
            <a:ext cx="4572000" cy="3505200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More accurate decisions on copying direction </a:t>
            </a:r>
            <a:r>
              <a:rPr lang="en-US" altLang="zh-CN" sz="2400" dirty="0" smtClean="0">
                <a:ea typeface="SimSun" pitchFamily="2" charset="-122"/>
              </a:rPr>
              <a:t>(important for global detection)</a:t>
            </a:r>
            <a:endParaRPr lang="en-US" altLang="zh-CN" sz="28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Glean information from completeness, formatting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Consider correlated copying: e.g., a source copying the name of a book can also copy its author list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990600" y="838200"/>
          <a:ext cx="73152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5029200" y="3581400"/>
            <a:ext cx="3962400" cy="2438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Global detection of copying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Discovering co-copying and transitive copying</a:t>
            </a:r>
          </a:p>
          <a:p>
            <a:endParaRPr lang="en-US" altLang="zh-CN" sz="28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527256" cy="4953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CN" sz="40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Motivation and contributions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Problem definition and techniques</a:t>
            </a: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endParaRPr lang="en-US" altLang="zh-CN" sz="35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Experimental results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Related work and conclusions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219200" y="2667000"/>
          <a:ext cx="73152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4444425"/>
            <a:ext cx="1792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Intuitions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86400" y="4430233"/>
            <a:ext cx="2096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Techniques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Problem Definition—Input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2971800"/>
          <a:ext cx="7010400" cy="377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200"/>
                <a:gridCol w="787400"/>
                <a:gridCol w="3810000"/>
                <a:gridCol w="18288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Src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ISBN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57150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 Usability: A User-Centered Design</a:t>
                      </a:r>
                      <a:r>
                        <a:rPr lang="en-US" baseline="0" dirty="0" smtClean="0"/>
                        <a:t> 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Lazar, Jonathan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rgbClr val="7030A0"/>
                          </a:solidFill>
                        </a:rPr>
                        <a:t>IPV4:</a:t>
                      </a:r>
                      <a:r>
                        <a:rPr lang="en-US" i="1" baseline="0" dirty="0" smtClean="0">
                          <a:solidFill>
                            <a:srgbClr val="7030A0"/>
                          </a:solidFill>
                        </a:rPr>
                        <a:t> Theory, Protocol, and Practice</a:t>
                      </a:r>
                      <a:endParaRPr lang="en-US" i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</a:t>
                      </a:r>
                      <a:r>
                        <a:rPr lang="en-US" baseline="0" dirty="0" smtClean="0"/>
                        <a:t>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3" name="Group 35"/>
          <p:cNvGrpSpPr/>
          <p:nvPr/>
        </p:nvGrpSpPr>
        <p:grpSpPr>
          <a:xfrm>
            <a:off x="6858000" y="3124199"/>
            <a:ext cx="2209800" cy="1676400"/>
            <a:chOff x="6858000" y="2057400"/>
            <a:chExt cx="2209800" cy="1676400"/>
          </a:xfrm>
        </p:grpSpPr>
        <p:sp>
          <p:nvSpPr>
            <p:cNvPr id="9" name="Rounded Rectangle 8"/>
            <p:cNvSpPr/>
            <p:nvPr/>
          </p:nvSpPr>
          <p:spPr>
            <a:xfrm>
              <a:off x="7772400" y="2057400"/>
              <a:ext cx="1295400" cy="685800"/>
            </a:xfrm>
            <a:prstGeom prst="roundRect">
              <a:avLst/>
            </a:prstGeom>
            <a:solidFill>
              <a:srgbClr val="FF5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Missing values</a:t>
              </a:r>
              <a:endParaRPr lang="en-US" dirty="0"/>
            </a:p>
          </p:txBody>
        </p:sp>
        <p:cxnSp>
          <p:nvCxnSpPr>
            <p:cNvPr id="13" name="Straight Connector 12"/>
            <p:cNvCxnSpPr>
              <a:stCxn id="9" idx="1"/>
            </p:cNvCxnSpPr>
            <p:nvPr/>
          </p:nvCxnSpPr>
          <p:spPr>
            <a:xfrm rot="10800000" flipV="1">
              <a:off x="6858000" y="2400300"/>
              <a:ext cx="914400" cy="1333500"/>
            </a:xfrm>
            <a:prstGeom prst="lin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4" name="Group 37"/>
          <p:cNvGrpSpPr/>
          <p:nvPr/>
        </p:nvGrpSpPr>
        <p:grpSpPr>
          <a:xfrm>
            <a:off x="6858000" y="4343399"/>
            <a:ext cx="2200936" cy="2286000"/>
            <a:chOff x="6866864" y="3886200"/>
            <a:chExt cx="2200936" cy="2286000"/>
          </a:xfrm>
        </p:grpSpPr>
        <p:sp>
          <p:nvSpPr>
            <p:cNvPr id="11" name="Rounded Rectangle 10"/>
            <p:cNvSpPr/>
            <p:nvPr/>
          </p:nvSpPr>
          <p:spPr>
            <a:xfrm>
              <a:off x="7772400" y="5257800"/>
              <a:ext cx="1295400" cy="685800"/>
            </a:xfrm>
            <a:prstGeom prst="roundRect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Different formats</a:t>
              </a:r>
            </a:p>
          </p:txBody>
        </p:sp>
        <p:cxnSp>
          <p:nvCxnSpPr>
            <p:cNvPr id="14" name="Straight Connector 13"/>
            <p:cNvCxnSpPr>
              <a:stCxn id="11" idx="1"/>
            </p:cNvCxnSpPr>
            <p:nvPr/>
          </p:nvCxnSpPr>
          <p:spPr>
            <a:xfrm rot="10800000">
              <a:off x="6866864" y="3886200"/>
              <a:ext cx="905536" cy="1714500"/>
            </a:xfrm>
            <a:prstGeom prst="lin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8" name="Straight Connector 27"/>
            <p:cNvCxnSpPr>
              <a:stCxn id="11" idx="1"/>
            </p:cNvCxnSpPr>
            <p:nvPr/>
          </p:nvCxnSpPr>
          <p:spPr>
            <a:xfrm rot="10800000">
              <a:off x="6943064" y="5486400"/>
              <a:ext cx="829336" cy="114300"/>
            </a:xfrm>
            <a:prstGeom prst="lin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Straight Connector 29"/>
            <p:cNvCxnSpPr>
              <a:stCxn id="11" idx="1"/>
            </p:cNvCxnSpPr>
            <p:nvPr/>
          </p:nvCxnSpPr>
          <p:spPr>
            <a:xfrm rot="10800000" flipV="1">
              <a:off x="7019264" y="5600700"/>
              <a:ext cx="753136" cy="571500"/>
            </a:xfrm>
            <a:prstGeom prst="lin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6" name="Group 36"/>
          <p:cNvGrpSpPr/>
          <p:nvPr/>
        </p:nvGrpSpPr>
        <p:grpSpPr>
          <a:xfrm>
            <a:off x="4038600" y="3733799"/>
            <a:ext cx="5029200" cy="1371600"/>
            <a:chOff x="4038600" y="2971800"/>
            <a:chExt cx="5029200" cy="1371600"/>
          </a:xfrm>
        </p:grpSpPr>
        <p:sp>
          <p:nvSpPr>
            <p:cNvPr id="10" name="Rounded Rectangle 9"/>
            <p:cNvSpPr/>
            <p:nvPr/>
          </p:nvSpPr>
          <p:spPr>
            <a:xfrm>
              <a:off x="7772400" y="3657600"/>
              <a:ext cx="1295400" cy="685800"/>
            </a:xfrm>
            <a:prstGeom prst="roundRect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Incorrect</a:t>
              </a:r>
              <a:br>
                <a:rPr lang="en-US" dirty="0" smtClean="0"/>
              </a:br>
              <a:r>
                <a:rPr lang="en-US" dirty="0" smtClean="0"/>
                <a:t>values</a:t>
              </a:r>
            </a:p>
          </p:txBody>
        </p:sp>
        <p:cxnSp>
          <p:nvCxnSpPr>
            <p:cNvPr id="16" name="Straight Connector 15"/>
            <p:cNvCxnSpPr>
              <a:stCxn id="10" idx="1"/>
            </p:cNvCxnSpPr>
            <p:nvPr/>
          </p:nvCxnSpPr>
          <p:spPr>
            <a:xfrm rot="10800000">
              <a:off x="5410200" y="3962402"/>
              <a:ext cx="2362200" cy="38099"/>
            </a:xfrm>
            <a:prstGeom prst="line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>
              <a:stCxn id="10" idx="1"/>
            </p:cNvCxnSpPr>
            <p:nvPr/>
          </p:nvCxnSpPr>
          <p:spPr>
            <a:xfrm rot="10800000" flipV="1">
              <a:off x="4038600" y="4000499"/>
              <a:ext cx="3733800" cy="342901"/>
            </a:xfrm>
            <a:prstGeom prst="line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3" name="Straight Connector 32"/>
            <p:cNvCxnSpPr>
              <a:stCxn id="10" idx="1"/>
            </p:cNvCxnSpPr>
            <p:nvPr/>
          </p:nvCxnSpPr>
          <p:spPr>
            <a:xfrm rot="10800000">
              <a:off x="7391400" y="2971800"/>
              <a:ext cx="381000" cy="1028700"/>
            </a:xfrm>
            <a:prstGeom prst="line">
              <a:avLst/>
            </a:prstGeom>
            <a:solidFill>
              <a:srgbClr val="FF99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7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8451056" cy="1447800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Objects: a real-world entity, described by a set of attributes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3700" dirty="0" smtClean="0">
                <a:ea typeface="SimSun" pitchFamily="2" charset="-122"/>
              </a:rPr>
              <a:t>Each associated w. a true value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Sources: each providing data for a subset of objects</a:t>
            </a:r>
          </a:p>
        </p:txBody>
      </p:sp>
      <p:sp>
        <p:nvSpPr>
          <p:cNvPr id="21" name="Oval Callout 20"/>
          <p:cNvSpPr/>
          <p:nvPr/>
        </p:nvSpPr>
        <p:spPr>
          <a:xfrm>
            <a:off x="7848600" y="1828800"/>
            <a:ext cx="1066800" cy="533400"/>
          </a:xfrm>
          <a:prstGeom prst="wedgeEllipseCallout">
            <a:avLst>
              <a:gd name="adj1" fmla="val -68905"/>
              <a:gd name="adj2" fmla="val 6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Input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Problem Definition—Output</a:t>
            </a:r>
            <a:endParaRPr lang="en-US" dirty="0"/>
          </a:p>
        </p:txBody>
      </p:sp>
      <p:sp>
        <p:nvSpPr>
          <p:cNvPr id="47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95400"/>
            <a:ext cx="8451056" cy="1600200"/>
          </a:xfrm>
          <a:solidFill>
            <a:schemeClr val="bg1"/>
          </a:solidFill>
        </p:spPr>
        <p:txBody>
          <a:bodyPr>
            <a:normAutofit fontScale="3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7100" dirty="0" smtClean="0">
                <a:ea typeface="SimSun" pitchFamily="2" charset="-122"/>
              </a:rPr>
              <a:t>For each S1, S2, decide pr of S1 copying directly from S2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6200" dirty="0" smtClean="0">
                <a:ea typeface="SimSun" pitchFamily="2" charset="-122"/>
              </a:rPr>
              <a:t>A copier copies all or a subset of data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6200" dirty="0" smtClean="0">
                <a:ea typeface="SimSun" pitchFamily="2" charset="-122"/>
              </a:rPr>
              <a:t>A copier can add values and verify/modify copied values—independent contribution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6200" dirty="0" smtClean="0">
                <a:ea typeface="SimSun" pitchFamily="2" charset="-122"/>
              </a:rPr>
              <a:t>A copier can re-format copied values—still considered as copied</a:t>
            </a:r>
          </a:p>
        </p:txBody>
      </p:sp>
      <p:grpSp>
        <p:nvGrpSpPr>
          <p:cNvPr id="3" name="Group 36"/>
          <p:cNvGrpSpPr/>
          <p:nvPr/>
        </p:nvGrpSpPr>
        <p:grpSpPr>
          <a:xfrm>
            <a:off x="7772400" y="3581400"/>
            <a:ext cx="1191926" cy="2438400"/>
            <a:chOff x="7772400" y="3581400"/>
            <a:chExt cx="1191926" cy="2438400"/>
          </a:xfrm>
        </p:grpSpPr>
        <p:sp>
          <p:nvSpPr>
            <p:cNvPr id="20" name="TextBox 19"/>
            <p:cNvSpPr txBox="1"/>
            <p:nvPr/>
          </p:nvSpPr>
          <p:spPr>
            <a:xfrm>
              <a:off x="7772400" y="35814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S1</a:t>
              </a:r>
              <a:endParaRPr lang="en-US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534400" y="35930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S2</a:t>
              </a:r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174666" y="46598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S3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174666" y="56504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S4</a:t>
              </a:r>
              <a:endParaRPr lang="en-US" dirty="0"/>
            </a:p>
          </p:txBody>
        </p:sp>
        <p:cxnSp>
          <p:nvCxnSpPr>
            <p:cNvPr id="25" name="Straight Arrow Connector 24"/>
            <p:cNvCxnSpPr>
              <a:stCxn id="22" idx="0"/>
              <a:endCxn id="20" idx="2"/>
            </p:cNvCxnSpPr>
            <p:nvPr/>
          </p:nvCxnSpPr>
          <p:spPr>
            <a:xfrm rot="16200000" flipV="1">
              <a:off x="7830321" y="4100560"/>
              <a:ext cx="709136" cy="4094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2" idx="0"/>
              <a:endCxn id="21" idx="2"/>
            </p:cNvCxnSpPr>
            <p:nvPr/>
          </p:nvCxnSpPr>
          <p:spPr>
            <a:xfrm rot="5400000" flipH="1" flipV="1">
              <a:off x="8220762" y="4131267"/>
              <a:ext cx="697468" cy="35973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3" idx="0"/>
              <a:endCxn id="22" idx="2"/>
            </p:cNvCxnSpPr>
            <p:nvPr/>
          </p:nvCxnSpPr>
          <p:spPr>
            <a:xfrm rot="5400000" flipH="1" flipV="1">
              <a:off x="8078995" y="5339834"/>
              <a:ext cx="621268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09600" y="2971800"/>
          <a:ext cx="7010400" cy="377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200"/>
                <a:gridCol w="787400"/>
                <a:gridCol w="3810000"/>
                <a:gridCol w="18288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Src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ISBN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57150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 Usability: A User-Centered Design</a:t>
                      </a:r>
                      <a:r>
                        <a:rPr lang="en-US" baseline="0" dirty="0" smtClean="0"/>
                        <a:t> 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Lazar, Jonathan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rgbClr val="7030A0"/>
                          </a:solidFill>
                        </a:rPr>
                        <a:t>IPV4:</a:t>
                      </a:r>
                      <a:r>
                        <a:rPr lang="en-US" i="1" baseline="0" dirty="0" smtClean="0">
                          <a:solidFill>
                            <a:srgbClr val="7030A0"/>
                          </a:solidFill>
                        </a:rPr>
                        <a:t> Theory, Protocol, and Practice</a:t>
                      </a:r>
                      <a:endParaRPr lang="en-US" i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</a:t>
                      </a:r>
                      <a:r>
                        <a:rPr lang="en-US" baseline="0" dirty="0" smtClean="0"/>
                        <a:t>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5" name="Curved Connector 14"/>
          <p:cNvCxnSpPr/>
          <p:nvPr/>
        </p:nvCxnSpPr>
        <p:spPr>
          <a:xfrm rot="16200000" flipV="1">
            <a:off x="7328164" y="4607528"/>
            <a:ext cx="1699736" cy="409480"/>
          </a:xfrm>
          <a:prstGeom prst="curvedConnector3">
            <a:avLst>
              <a:gd name="adj1" fmla="val -5093"/>
            </a:avLst>
          </a:prstGeom>
          <a:ln w="28575">
            <a:solidFill>
              <a:srgbClr val="6666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rot="5400000" flipH="1" flipV="1">
            <a:off x="7718605" y="4638235"/>
            <a:ext cx="1688068" cy="359734"/>
          </a:xfrm>
          <a:prstGeom prst="curvedConnector3">
            <a:avLst>
              <a:gd name="adj1" fmla="val -4168"/>
            </a:avLst>
          </a:prstGeom>
          <a:ln w="28575">
            <a:solidFill>
              <a:srgbClr val="6666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Intuitions for Local Copying Detection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868633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905000"/>
            <a:ext cx="7536656" cy="1447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Overlap on unpopular values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 Copying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Changes in quality of different parts of data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Copying direction</a:t>
            </a:r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0" y="3352800"/>
            <a:ext cx="3200400" cy="99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[VLDB’09] Consider </a:t>
            </a:r>
            <a:br>
              <a:rPr lang="en-US" sz="2400" dirty="0" smtClean="0"/>
            </a:br>
            <a:r>
              <a:rPr lang="en-US" sz="2400" dirty="0" smtClean="0"/>
              <a:t>correctness of data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69961" y="1320225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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1910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85800" y="1943100"/>
          <a:ext cx="7010400" cy="377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200"/>
                <a:gridCol w="787400"/>
                <a:gridCol w="3810000"/>
                <a:gridCol w="18288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Src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ISBN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57150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 Usability: A User-Centered Design</a:t>
                      </a:r>
                      <a:r>
                        <a:rPr lang="en-US" baseline="0" dirty="0" smtClean="0"/>
                        <a:t> 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Lazar, Jonathan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rgbClr val="7030A0"/>
                          </a:solidFill>
                        </a:rPr>
                        <a:t>IPV4:</a:t>
                      </a:r>
                      <a:r>
                        <a:rPr lang="en-US" i="1" baseline="0" dirty="0" smtClean="0">
                          <a:solidFill>
                            <a:srgbClr val="7030A0"/>
                          </a:solidFill>
                        </a:rPr>
                        <a:t> Theory, Protocol, and Practice</a:t>
                      </a:r>
                      <a:endParaRPr lang="en-US" i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</a:t>
                      </a:r>
                      <a:r>
                        <a:rPr lang="en-US" baseline="0" dirty="0" smtClean="0"/>
                        <a:t>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686800" cy="1295400"/>
          </a:xfrm>
        </p:spPr>
        <p:txBody>
          <a:bodyPr/>
          <a:lstStyle/>
          <a:p>
            <a:r>
              <a:rPr lang="en-US" dirty="0" smtClean="0"/>
              <a:t>Correctness of Data as Evidence for Copying</a:t>
            </a:r>
            <a:endParaRPr lang="en-US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7772400" y="25146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534400" y="25262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S2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74666" y="35930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S3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174666" y="45836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cxnSp>
        <p:nvCxnSpPr>
          <p:cNvPr id="25" name="Straight Arrow Connector 24"/>
          <p:cNvCxnSpPr>
            <a:stCxn id="22" idx="0"/>
            <a:endCxn id="20" idx="2"/>
          </p:cNvCxnSpPr>
          <p:nvPr/>
        </p:nvCxnSpPr>
        <p:spPr>
          <a:xfrm rot="16200000" flipV="1">
            <a:off x="7830321" y="3033760"/>
            <a:ext cx="709136" cy="40948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0"/>
            <a:endCxn id="21" idx="2"/>
          </p:cNvCxnSpPr>
          <p:nvPr/>
        </p:nvCxnSpPr>
        <p:spPr>
          <a:xfrm rot="5400000" flipH="1" flipV="1">
            <a:off x="8220762" y="3064467"/>
            <a:ext cx="697468" cy="359734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3" idx="0"/>
            <a:endCxn id="22" idx="2"/>
          </p:cNvCxnSpPr>
          <p:nvPr/>
        </p:nvCxnSpPr>
        <p:spPr>
          <a:xfrm rot="5400000" flipH="1" flipV="1">
            <a:off x="8078995" y="4273034"/>
            <a:ext cx="621268" cy="158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5867400" y="2438400"/>
            <a:ext cx="1752600" cy="457200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867400" y="4191000"/>
            <a:ext cx="1752600" cy="457200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905000" y="3810000"/>
            <a:ext cx="25908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905000" y="4495800"/>
            <a:ext cx="25908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905000" y="5257800"/>
            <a:ext cx="25908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Intuitions for Local Copying Detection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868633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905000"/>
            <a:ext cx="7536656" cy="1447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Overlap on unpopular values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 Copying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Changes in quality of different parts of data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Copying direction</a:t>
            </a:r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0" y="3352800"/>
            <a:ext cx="3200400" cy="99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[VLDB’09] Consider </a:t>
            </a:r>
            <a:br>
              <a:rPr lang="en-US" sz="2400" dirty="0" smtClean="0"/>
            </a:br>
            <a:r>
              <a:rPr lang="en-US" sz="2400" dirty="0" smtClean="0"/>
              <a:t>correctness of data</a:t>
            </a:r>
            <a:endParaRPr lang="en-US" sz="24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838200" y="4343400"/>
            <a:ext cx="3810000" cy="2057400"/>
            <a:chOff x="838200" y="4343400"/>
            <a:chExt cx="3810000" cy="2057400"/>
          </a:xfrm>
        </p:grpSpPr>
        <p:sp>
          <p:nvSpPr>
            <p:cNvPr id="10" name="Rounded Rectangle 9"/>
            <p:cNvSpPr/>
            <p:nvPr/>
          </p:nvSpPr>
          <p:spPr>
            <a:xfrm>
              <a:off x="838200" y="5257800"/>
              <a:ext cx="3429000" cy="11430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400" dirty="0" smtClean="0"/>
                <a:t>Consider additional</a:t>
              </a:r>
              <a:br>
                <a:rPr lang="en-US" sz="2400" dirty="0" smtClean="0"/>
              </a:br>
              <a:r>
                <a:rPr lang="en-US" sz="2400" dirty="0" smtClean="0"/>
                <a:t>evidence</a:t>
              </a:r>
              <a:endParaRPr lang="en-US" sz="2400" dirty="0"/>
            </a:p>
          </p:txBody>
        </p:sp>
        <p:cxnSp>
          <p:nvCxnSpPr>
            <p:cNvPr id="14" name="Straight Arrow Connector 13"/>
            <p:cNvCxnSpPr>
              <a:endCxn id="10" idx="0"/>
            </p:cNvCxnSpPr>
            <p:nvPr/>
          </p:nvCxnSpPr>
          <p:spPr>
            <a:xfrm rot="10800000" flipV="1">
              <a:off x="2552700" y="4343400"/>
              <a:ext cx="2095500" cy="914400"/>
            </a:xfrm>
            <a:prstGeom prst="straightConnector1">
              <a:avLst/>
            </a:prstGeom>
            <a:ln w="203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569961" y="1320225"/>
            <a:ext cx="849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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685800" y="1905000"/>
          <a:ext cx="7010400" cy="3771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200"/>
                <a:gridCol w="787400"/>
                <a:gridCol w="3810000"/>
                <a:gridCol w="18288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Src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ISBN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Author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571500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 Usability: A User-Centered Design</a:t>
                      </a:r>
                      <a:r>
                        <a:rPr lang="en-US" baseline="0" dirty="0" smtClean="0"/>
                        <a:t> Approach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Lazar, Jonathan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rgbClr val="7030A0"/>
                          </a:solidFill>
                        </a:rPr>
                        <a:t>IPV4:</a:t>
                      </a:r>
                      <a:r>
                        <a:rPr lang="en-US" i="1" baseline="0" dirty="0" smtClean="0">
                          <a:solidFill>
                            <a:srgbClr val="7030A0"/>
                          </a:solidFill>
                        </a:rPr>
                        <a:t> Theory, Protocol, and Practice</a:t>
                      </a:r>
                      <a:endParaRPr lang="en-US" i="1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r>
                        <a:rPr lang="en-US" dirty="0" smtClean="0"/>
                        <a:t>, </a:t>
                      </a:r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Peter</a:t>
                      </a:r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Jonathan Lazar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IPV6: Theory,</a:t>
                      </a:r>
                      <a:r>
                        <a:rPr lang="en-US" baseline="0" dirty="0" smtClean="0"/>
                        <a:t> Protocol, and Practice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Loshin</a:t>
                      </a:r>
                      <a:endParaRPr lang="en-US" dirty="0"/>
                    </a:p>
                  </a:txBody>
                  <a:tcPr anchor="ctr"/>
                </a:tc>
              </a:tr>
              <a:tr h="326571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i="1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Web Usability: A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Lazar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Formatting as Evidence for Copying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7772400" y="251460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534400" y="25262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S2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174666" y="35930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S3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8174666" y="4583668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S4</a:t>
            </a:r>
            <a:endParaRPr lang="en-US" dirty="0"/>
          </a:p>
        </p:txBody>
      </p:sp>
      <p:cxnSp>
        <p:nvCxnSpPr>
          <p:cNvPr id="25" name="Straight Arrow Connector 24"/>
          <p:cNvCxnSpPr>
            <a:stCxn id="22" idx="0"/>
            <a:endCxn id="20" idx="2"/>
          </p:cNvCxnSpPr>
          <p:nvPr/>
        </p:nvCxnSpPr>
        <p:spPr>
          <a:xfrm rot="16200000" flipV="1">
            <a:off x="7830321" y="3033760"/>
            <a:ext cx="709136" cy="409480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2" idx="0"/>
            <a:endCxn id="21" idx="2"/>
          </p:cNvCxnSpPr>
          <p:nvPr/>
        </p:nvCxnSpPr>
        <p:spPr>
          <a:xfrm rot="5400000" flipH="1" flipV="1">
            <a:off x="8220762" y="3064467"/>
            <a:ext cx="697468" cy="359734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3" idx="0"/>
            <a:endCxn id="22" idx="2"/>
          </p:cNvCxnSpPr>
          <p:nvPr/>
        </p:nvCxnSpPr>
        <p:spPr>
          <a:xfrm rot="5400000" flipH="1" flipV="1">
            <a:off x="8078995" y="4273034"/>
            <a:ext cx="621268" cy="1588"/>
          </a:xfrm>
          <a:prstGeom prst="straightConnector1">
            <a:avLst/>
          </a:prstGeom>
          <a:ln w="285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ular Callout 15"/>
          <p:cNvSpPr/>
          <p:nvPr/>
        </p:nvSpPr>
        <p:spPr>
          <a:xfrm>
            <a:off x="2438400" y="5943600"/>
            <a:ext cx="2971800" cy="612648"/>
          </a:xfrm>
          <a:prstGeom prst="wedgeRectCallout">
            <a:avLst>
              <a:gd name="adj1" fmla="val 64055"/>
              <a:gd name="adj2" fmla="val -274230"/>
            </a:avLst>
          </a:prstGeom>
          <a:solidFill>
            <a:srgbClr val="FFC000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Different formats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7822692" y="3033760"/>
            <a:ext cx="709136" cy="409480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H="1" flipV="1">
            <a:off x="8213133" y="3064467"/>
            <a:ext cx="697468" cy="359734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rved Left Arrow 25"/>
          <p:cNvSpPr/>
          <p:nvPr/>
        </p:nvSpPr>
        <p:spPr>
          <a:xfrm flipV="1">
            <a:off x="7620000" y="4495800"/>
            <a:ext cx="457200" cy="914400"/>
          </a:xfrm>
          <a:prstGeom prst="curvedLeftArrow">
            <a:avLst/>
          </a:prstGeom>
          <a:solidFill>
            <a:srgbClr val="FFC000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924800" y="5105400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SubValues</a:t>
            </a:r>
            <a:endParaRPr lang="en-US" dirty="0">
              <a:solidFill>
                <a:srgbClr val="0070C0"/>
              </a:solidFill>
            </a:endParaRPr>
          </a:p>
        </p:txBody>
      </p:sp>
      <p:cxnSp>
        <p:nvCxnSpPr>
          <p:cNvPr id="29" name="Straight Arrow Connector 28"/>
          <p:cNvCxnSpPr>
            <a:stCxn id="23" idx="0"/>
            <a:endCxn id="22" idx="2"/>
          </p:cNvCxnSpPr>
          <p:nvPr/>
        </p:nvCxnSpPr>
        <p:spPr>
          <a:xfrm rot="5400000" flipH="1" flipV="1">
            <a:off x="8078995" y="4273034"/>
            <a:ext cx="621268" cy="1588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31"/>
          <p:cNvSpPr/>
          <p:nvPr/>
        </p:nvSpPr>
        <p:spPr>
          <a:xfrm>
            <a:off x="5640615" y="2688771"/>
            <a:ext cx="390071" cy="1709058"/>
          </a:xfrm>
          <a:custGeom>
            <a:avLst/>
            <a:gdLst>
              <a:gd name="connsiteX0" fmla="*/ 335642 w 390071"/>
              <a:gd name="connsiteY0" fmla="*/ 1709058 h 1709058"/>
              <a:gd name="connsiteX1" fmla="*/ 9071 w 390071"/>
              <a:gd name="connsiteY1" fmla="*/ 707572 h 1709058"/>
              <a:gd name="connsiteX2" fmla="*/ 390071 w 390071"/>
              <a:gd name="connsiteY2" fmla="*/ 0 h 1709058"/>
              <a:gd name="connsiteX3" fmla="*/ 390071 w 390071"/>
              <a:gd name="connsiteY3" fmla="*/ 0 h 1709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071" h="1709058">
                <a:moveTo>
                  <a:pt x="335642" y="1709058"/>
                </a:moveTo>
                <a:cubicBezTo>
                  <a:pt x="167821" y="1350736"/>
                  <a:pt x="0" y="992415"/>
                  <a:pt x="9071" y="707572"/>
                </a:cubicBezTo>
                <a:cubicBezTo>
                  <a:pt x="18143" y="422729"/>
                  <a:pt x="390071" y="0"/>
                  <a:pt x="390071" y="0"/>
                </a:cubicBezTo>
                <a:lnTo>
                  <a:pt x="390071" y="0"/>
                </a:lnTo>
              </a:path>
            </a:pathLst>
          </a:custGeom>
          <a:ln w="1905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5638800" y="4038600"/>
            <a:ext cx="390071" cy="794658"/>
          </a:xfrm>
          <a:custGeom>
            <a:avLst/>
            <a:gdLst>
              <a:gd name="connsiteX0" fmla="*/ 335642 w 390071"/>
              <a:gd name="connsiteY0" fmla="*/ 1709058 h 1709058"/>
              <a:gd name="connsiteX1" fmla="*/ 9071 w 390071"/>
              <a:gd name="connsiteY1" fmla="*/ 707572 h 1709058"/>
              <a:gd name="connsiteX2" fmla="*/ 390071 w 390071"/>
              <a:gd name="connsiteY2" fmla="*/ 0 h 1709058"/>
              <a:gd name="connsiteX3" fmla="*/ 390071 w 390071"/>
              <a:gd name="connsiteY3" fmla="*/ 0 h 1709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071" h="1709058">
                <a:moveTo>
                  <a:pt x="335642" y="1709058"/>
                </a:moveTo>
                <a:cubicBezTo>
                  <a:pt x="167821" y="1350736"/>
                  <a:pt x="0" y="992415"/>
                  <a:pt x="9071" y="707572"/>
                </a:cubicBezTo>
                <a:cubicBezTo>
                  <a:pt x="18143" y="422729"/>
                  <a:pt x="390071" y="0"/>
                  <a:pt x="390071" y="0"/>
                </a:cubicBezTo>
                <a:lnTo>
                  <a:pt x="390071" y="0"/>
                </a:lnTo>
              </a:path>
            </a:pathLst>
          </a:custGeom>
          <a:ln w="19050">
            <a:solidFill>
              <a:srgbClr val="FF99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 animBg="1"/>
      <p:bldP spid="28" grpId="0"/>
      <p:bldP spid="32" grpId="0" animBg="1"/>
      <p:bldP spid="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Intuitions for Local Copying Detection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0165" y="1320225"/>
            <a:ext cx="836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┴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S1-&gt;S2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934200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905000"/>
            <a:ext cx="7536656" cy="1447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Overlap on unpopular values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 Copying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Changes in quality of different parts of data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Copying direction</a:t>
            </a:r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0" y="3352800"/>
            <a:ext cx="3200400" cy="99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[VLDB’09] Consider </a:t>
            </a:r>
            <a:br>
              <a:rPr lang="en-US" sz="2400" dirty="0" smtClean="0"/>
            </a:br>
            <a:r>
              <a:rPr lang="en-US" sz="2400" dirty="0" smtClean="0"/>
              <a:t>correctness of data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838200" y="5257800"/>
            <a:ext cx="3429000" cy="11430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Consider additional</a:t>
            </a:r>
            <a:br>
              <a:rPr lang="en-US" sz="2400" dirty="0" smtClean="0"/>
            </a:br>
            <a:r>
              <a:rPr lang="en-US" sz="2400" dirty="0" smtClean="0"/>
              <a:t>evidence</a:t>
            </a:r>
            <a:endParaRPr lang="en-US" sz="2400" dirty="0"/>
          </a:p>
        </p:txBody>
      </p:sp>
      <p:cxnSp>
        <p:nvCxnSpPr>
          <p:cNvPr id="14" name="Straight Arrow Connector 13"/>
          <p:cNvCxnSpPr>
            <a:endCxn id="10" idx="0"/>
          </p:cNvCxnSpPr>
          <p:nvPr/>
        </p:nvCxnSpPr>
        <p:spPr>
          <a:xfrm rot="10800000" flipV="1">
            <a:off x="2552700" y="4343400"/>
            <a:ext cx="2095500" cy="914400"/>
          </a:xfrm>
          <a:prstGeom prst="straightConnector1">
            <a:avLst/>
          </a:prstGeom>
          <a:ln w="203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4648200" y="4343400"/>
            <a:ext cx="3962400" cy="1981200"/>
            <a:chOff x="4648200" y="4343400"/>
            <a:chExt cx="3962400" cy="1981200"/>
          </a:xfrm>
        </p:grpSpPr>
        <p:sp>
          <p:nvSpPr>
            <p:cNvPr id="11" name="Rounded Rectangle 10"/>
            <p:cNvSpPr/>
            <p:nvPr/>
          </p:nvSpPr>
          <p:spPr>
            <a:xfrm>
              <a:off x="5257800" y="5257800"/>
              <a:ext cx="3352800" cy="10668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400" dirty="0" smtClean="0"/>
                <a:t>Consider correlated copying</a:t>
              </a:r>
              <a:endParaRPr lang="en-US" sz="2400" dirty="0"/>
            </a:p>
          </p:txBody>
        </p:sp>
        <p:cxnSp>
          <p:nvCxnSpPr>
            <p:cNvPr id="15" name="Straight Arrow Connector 14"/>
            <p:cNvCxnSpPr>
              <a:stCxn id="9" idx="2"/>
              <a:endCxn id="11" idx="0"/>
            </p:cNvCxnSpPr>
            <p:nvPr/>
          </p:nvCxnSpPr>
          <p:spPr>
            <a:xfrm rot="16200000" flipH="1">
              <a:off x="5334000" y="3657600"/>
              <a:ext cx="914400" cy="2286000"/>
            </a:xfrm>
            <a:prstGeom prst="straightConnector1">
              <a:avLst/>
            </a:prstGeom>
            <a:ln w="203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3581400" cy="378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86" name="AutoShape 2" descr="data:image/jpg;base64,/9j/4AAQSkZJRgABAQAAAQABAAD/2wCEAAkGBhQSERUTEBMTFRQVGRQXFxcVGBceFhgdHhkaHR8ZGRweHyYeHxsjGR4dIjAgIyopLC0tGB4xNTEtQSkvLCkBCQoKDgwOFQ8PFykkHCQpKSksKSw1KSwsLCwsKSwpLCwsLCkpKSkpKSwpLCwsKSwsKSwpLCksLCkpLCwsLCwpLP/AABEIAF8AfwMBIgACEQEDEQH/xAAcAAABBAMBAAAAAAAAAAAAAAAAAgMEBQYHCAH/xAA8EAACAQIEAwYEBAUCBwEAAAABAhEAAwQSITEFIkEGEzJRYXEHgZGhFEKCkiNisdHwweEWNENSU8LxFf/EABgBAQEBAQEAAAAAAAAAAAAAAAABAgME/8QAGREBAQEAAwAAAAAAAAAAAAAAAAEREiEx/9oADAMBAAIRAxEAPwChw/azAv8A9TiGFP8AOLWJtD5wtz71Z4e+lz/l8bgL/wDKzvhrh/TdDKT+oVrv/wDPBZQAjNs4Tla2ZiSJTrrtprO1R7uFEsCGlPFKh4GYDNmhYWSBM9amGtqYi3ftCb2ExKrvnVO9t++eyXEe8VCt8TsXeVbltv5SRP7Tr9q13g8besNOHvtbO4Nq6yGPnpPpPSrj/jbGvC4nucSpIAOMsWnG/wD5iJA9cwj0qYusyNuPCzr7M0ftPL9qc74CC7eQkxr9IFYsuPtcv4nBnDWmMG9hcTdNqYJGUE3UmQNtgDp1C8Net/i8Pas4l7yXXRT3uVgELQVzAzLDTZTtFB0R2Ww3d4OwvXu0J92GY/cmrWvFECva0hnF2A9tkYAhlZSDqCCIgjyNc2doeE4LA4l7TJcuOjTlfbKRK+nVdesGuma0j8eezEXLeLRdGGW4R5jaf07egbyFPBr7EdsmWVsIltegUa/5P9aqMRjr13V2MebH/P6V6AoVSg1k5gf9D/v0p1cKxAyy/eQSqhiZB2iNWCkHSYzb6kDSGbfD5aHbWJEkZdtpn+0fanLQgBlXwmG2gnXTbyHUmampgwHUm4kGAFzBnytuNoUgdWy7EjpTllkDlUQsSpAzgNmOYbKpEbebzpppVO0a1hnZYRGZCcxABMRvrGhgiTHp7P8A4dFYFnDZtMq8zREjmkLv0zT9xS7thyCl5ggmcsHWYAAtoMqkR1C+c60u3ath8lxWc6jMxzTl0AVFZRMAfnI3jahivt2bVwFVDoAyoNAwLERqRlMwp/KdyTvXv4YlR3V5QgkQzxETmJVozGT0B5YmNqVcvlVPfWUE5zlym2yjRZ5YGZjy6rss+7OJa0UVS1yycmgEOuUsWAaCpknmOh0y7VhTty5cFxQ9sqlsOULKRlTVpEQskT0iW86jW7ykOQGVozFtypzAQDyncxAHUmpZskXV7u6LdvMsgMVdVAUAFTEvl1MTLN86aIcM4uWwqhWuNKkRlnKAy5ZMsFmTq0+VA3cS2xUZhmmLhuABvUiQGmZ09t9azP4O9nRd4srDmTDqbxMGCfCggzrmM7/krCLl43XFsm5JIEZgwB/VEQes9K358DeDhMJdxWUr+JuckjXurYyp/wCxoNlUUUUBVV2n4GuLwtyw0Sw5Sdgw2PtOh9CataKDk04IWrz2byjQkc88pB1kCDsNQCPC2+1Le3cym0xFsFjs2VGB2yoNWGhMgHrWxvjX2UKXFxlrQNAaNCG3zSOswfOcxrXqWluooC/xJYygZnY+TTpA9JkeUmtQpnKhJW4XZ1UgE8qjLoABBbeNDlgmD1p7nZSpC218QIhFgAg+rnXzJHz0Wq5bmQW8rCYI1cOJ0JOn7QJAalKp5y7Fh4iVh300gmdN9s3WI0FVCDaC2xnlwAApByrlnxajNoZ0hdiZp3UalA1oaMMuUN5EkEMTOuXNpO2lOKndhcoXIxIBMMwGkekTty9RB0mpK2AIDGCABGrMB5QJI9jFXBj1q1fRGCE3GzgslshlCgRqkESTp4eXJ0mmrt/KEN60r3CCYggxOVVYAwSQD+WQMsekhrCB1LlMyi4VF1Gtu7tJU3S3IQG6gxpHWmHF9BADssjS7kdQSN8xlRMaGR4a5qSxtLeW5cLhjF0qwDCWGZSxEdSGK5dtKQ9plVfw7gsIko5BOm5RiDJ30X606OFs91M/8W5fzEKCEjLpJLACJV1y6Dk0JkU/xHHC4oN0mXK3IuZoZQpS2JVmKhecid8wO1BEwNi42YkBWOW0pKAEtdlfTZM5npAre3Afirw/DouFXvO6sKLa3kUPbKooBchSbirIOpWDE9a1N2a7Mtiy6YVSXtWL105Wzc7cltJMDbm2kC4arcZ2cbCXrZxFl0XvASt9WyMqkEgvbkkHQHKJGb6h1HwftLhsUJwt+1d8wjAsPdfEPmKsq0Pws8PvKXuLh41J7u2wu2xLHvEfDrykCBkOUQsxJioXZD4j4m1xFLFvE3MThGvd2O/1Y2y0B8zcykLrvGmoHS4OhaKas4lX8LA+x29/Knagq+03BVxWGeywmYI9wZA+ex9Ca5svYY2LzWyA0EjWdx10I1IEEToQB6V1PWl/jD2c7vELfQQl0akdHBk/M6MPXP5VYMCBbMO81tGIHhSRrppEkTrBOnrUjDXzazhTKONR4RO2kjMQQfJTvrzGo6qxMmRPUySfmen1qTbtAe/md62hNsHLlHh102WD0/7ivSGkRT9ux5n5DQfbWlKKdRaofxtuQQRI8jqKoL2ARTNubZ87ZK/YafaskxgqixF0b9CCflp/evNHSq9+8Ew4bQjnENBiVzpBjTYyPSo2MlwQ1t1kWwTaIYEIIUBSVIhfOfOpd67EaHUgba9dqdwFk3XVEBzMwWOs1rWcbm+C/CsuGvYtlKtirpKgjVbVvktr8gD9qzrH8LtX1y3rSXB5OoP0nam+D4IWLFuyo0RQvvA1++tTA/vWkYDxr4KYG8c1oPYfoUMgfI6/eqbsv8EzhcaLr3Ve0qvlIkOG0ykjbTU/Ktr95XjXNNPKaCoHBXVwytJGxmPqNjVphb5YaiGGhFOZ6YtN/Ef9P9KipNUnbHgy4rCXLTFQ0ZkLGAHG2vkfCfRjUviHFxb0ALP5Dp71VWMYH5mDFtxoW0PkOh+QoSNDd1BIOhBII8iNCPeaeWs07e9kLwvHE2bLsl3VlUSyN1JAnRtD75p6VX8F+HmMxBlrfcppzXeUxA2XxH6AetdJekrH0qy4Zwe9fMWLTvG+UaD3Ow+ZrZ3A/hhhbOt6b7/zaJ+0b/qJrMbNlUAVFCqNgAAB7AU5Dn/GCdtaor2GI67Agae39q6M4j2Xw1+e9soSfzAZW/csH71iXFfhBaeTYvPbPk4Dr9srfUmuPFrWkmw3kQDIOg00npNZp8JOB97jg51FqbjaddhT3FvhZjbUlba3l87TAn9rQ30ms8+FPZx8Nhme8jJcut4WEMFGgkHUTvB9KsgzUJ60FNB6UuitMkqkfevO79ekUumcTi1QSx9h1PsKD26QoJJgbmq21dZpVPGxzMeiDoPUx09aZa9cxJheVAd/9fU/YesTVvhcKLa5V/8AtFM2uGKNxmbqW1J61IWwBMACQBoKcoohJWgpv60qigSE1mlUUUBRRRQFFFFAUUVVdoOLdynL4m2Pl6+9A5xPioTlWM3UnZff19P9gYODwLXjmeQp6t4n/sv+baBXB+BHR8RBbcJuq+5/M3r71e0Ui3aCiFEAUuiiiCiiigKKKKAoooo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33388"/>
            <a:ext cx="1209675" cy="904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988" name="AutoShape 4" descr="data:image/jpg;base64,/9j/4AAQSkZJRgABAQAAAQABAAD/2wCEAAkGBhQSERUTEBMTFRQVGRQXFxcVGBceFhgdHhkaHR8ZGRweHyYeHxsjGR4dIjAgIyopLC0tGB4xNTEtQSkvLCkBCQoKDgwOFQ8PFykkHCQpKSksKSw1KSwsLCwsKSwpLCwsLCkpKSkpKSwpLCwsKSwsKSwpLCksLCkpLCwsLCwpLP/AABEIAF8AfwMBIgACEQEDEQH/xAAcAAABBAMBAAAAAAAAAAAAAAAAAgMEBQYHCAH/xAA8EAACAQIEAwYEBAUCBwEAAAABAhEAAwQSITEFIkEGEzJRYXEHgZGhFEKCkiNisdHwweEWNENSU8LxFf/EABgBAQEBAQEAAAAAAAAAAAAAAAABAgME/8QAGREBAQEAAwAAAAAAAAAAAAAAAAEREiEx/9oADAMBAAIRAxEAPwChw/azAv8A9TiGFP8AOLWJtD5wtz71Z4e+lz/l8bgL/wDKzvhrh/TdDKT+oVrv/wDPBZQAjNs4Tla2ZiSJTrrtprO1R7uFEsCGlPFKh4GYDNmhYWSBM9amGtqYi3ftCb2ExKrvnVO9t++eyXEe8VCt8TsXeVbltv5SRP7Tr9q13g8besNOHvtbO4Nq6yGPnpPpPSrj/jbGvC4nucSpIAOMsWnG/wD5iJA9cwj0qYusyNuPCzr7M0ftPL9qc74CC7eQkxr9IFYsuPtcv4nBnDWmMG9hcTdNqYJGUE3UmQNtgDp1C8Net/i8Pas4l7yXXRT3uVgELQVzAzLDTZTtFB0R2Ww3d4OwvXu0J92GY/cmrWvFECva0hnF2A9tkYAhlZSDqCCIgjyNc2doeE4LA4l7TJcuOjTlfbKRK+nVdesGuma0j8eezEXLeLRdGGW4R5jaf07egbyFPBr7EdsmWVsIltegUa/5P9aqMRjr13V2MebH/P6V6AoVSg1k5gf9D/v0p1cKxAyy/eQSqhiZB2iNWCkHSYzb6kDSGbfD5aHbWJEkZdtpn+0fanLQgBlXwmG2gnXTbyHUmampgwHUm4kGAFzBnytuNoUgdWy7EjpTllkDlUQsSpAzgNmOYbKpEbebzpppVO0a1hnZYRGZCcxABMRvrGhgiTHp7P8A4dFYFnDZtMq8zREjmkLv0zT9xS7thyCl5ggmcsHWYAAtoMqkR1C+c60u3ath8lxWc6jMxzTl0AVFZRMAfnI3jahivt2bVwFVDoAyoNAwLERqRlMwp/KdyTvXv4YlR3V5QgkQzxETmJVozGT0B5YmNqVcvlVPfWUE5zlym2yjRZ5YGZjy6rss+7OJa0UVS1yycmgEOuUsWAaCpknmOh0y7VhTty5cFxQ9sqlsOULKRlTVpEQskT0iW86jW7ykOQGVozFtypzAQDyncxAHUmpZskXV7u6LdvMsgMVdVAUAFTEvl1MTLN86aIcM4uWwqhWuNKkRlnKAy5ZMsFmTq0+VA3cS2xUZhmmLhuABvUiQGmZ09t9azP4O9nRd4srDmTDqbxMGCfCggzrmM7/krCLl43XFsm5JIEZgwB/VEQes9K358DeDhMJdxWUr+JuckjXurYyp/wCxoNlUUUUBVV2n4GuLwtyw0Sw5Sdgw2PtOh9CataKDk04IWrz2byjQkc88pB1kCDsNQCPC2+1Le3cym0xFsFjs2VGB2yoNWGhMgHrWxvjX2UKXFxlrQNAaNCG3zSOswfOcxrXqWluooC/xJYygZnY+TTpA9JkeUmtQpnKhJW4XZ1UgE8qjLoABBbeNDlgmD1p7nZSpC218QIhFgAg+rnXzJHz0Wq5bmQW8rCYI1cOJ0JOn7QJAalKp5y7Fh4iVh300gmdN9s3WI0FVCDaC2xnlwAApByrlnxajNoZ0hdiZp3UalA1oaMMuUN5EkEMTOuXNpO2lOKndhcoXIxIBMMwGkekTty9RB0mpK2AIDGCABGrMB5QJI9jFXBj1q1fRGCE3GzgslshlCgRqkESTp4eXJ0mmrt/KEN60r3CCYggxOVVYAwSQD+WQMsekhrCB1LlMyi4VF1Gtu7tJU3S3IQG6gxpHWmHF9BADssjS7kdQSN8xlRMaGR4a5qSxtLeW5cLhjF0qwDCWGZSxEdSGK5dtKQ9plVfw7gsIko5BOm5RiDJ30X606OFs91M/8W5fzEKCEjLpJLACJV1y6Dk0JkU/xHHC4oN0mXK3IuZoZQpS2JVmKhecid8wO1BEwNi42YkBWOW0pKAEtdlfTZM5npAre3Afirw/DouFXvO6sKLa3kUPbKooBchSbirIOpWDE9a1N2a7Mtiy6YVSXtWL105Wzc7cltJMDbm2kC4arcZ2cbCXrZxFl0XvASt9WyMqkEgvbkkHQHKJGb6h1HwftLhsUJwt+1d8wjAsPdfEPmKsq0Pws8PvKXuLh41J7u2wu2xLHvEfDrykCBkOUQsxJioXZD4j4m1xFLFvE3MThGvd2O/1Y2y0B8zcykLrvGmoHS4OhaKas4lX8LA+x29/Knagq+03BVxWGeywmYI9wZA+ex9Ca5svYY2LzWyA0EjWdx10I1IEEToQB6V1PWl/jD2c7vELfQQl0akdHBk/M6MPXP5VYMCBbMO81tGIHhSRrppEkTrBOnrUjDXzazhTKONR4RO2kjMQQfJTvrzGo6qxMmRPUySfmen1qTbtAe/md62hNsHLlHh102WD0/7ivSGkRT9ux5n5DQfbWlKKdRaofxtuQQRI8jqKoL2ARTNubZ87ZK/YafaskxgqixF0b9CCflp/evNHSq9+8Ew4bQjnENBiVzpBjTYyPSo2MlwQ1t1kWwTaIYEIIUBSVIhfOfOpd67EaHUgba9dqdwFk3XVEBzMwWOs1rWcbm+C/CsuGvYtlKtirpKgjVbVvktr8gD9qzrH8LtX1y3rSXB5OoP0nam+D4IWLFuyo0RQvvA1++tTA/vWkYDxr4KYG8c1oPYfoUMgfI6/eqbsv8EzhcaLr3Ve0qvlIkOG0ykjbTU/Ktr95XjXNNPKaCoHBXVwytJGxmPqNjVphb5YaiGGhFOZ6YtN/Ef9P9KipNUnbHgy4rCXLTFQ0ZkLGAHG2vkfCfRjUviHFxb0ALP5Dp71VWMYH5mDFtxoW0PkOh+QoSNDd1BIOhBII8iNCPeaeWs07e9kLwvHE2bLsl3VlUSyN1JAnRtD75p6VX8F+HmMxBlrfcppzXeUxA2XxH6AetdJekrH0qy4Zwe9fMWLTvG+UaD3Ow+ZrZ3A/hhhbOt6b7/zaJ+0b/qJrMbNlUAVFCqNgAAB7AU5Dn/GCdtaor2GI67Agae39q6M4j2Xw1+e9soSfzAZW/csH71iXFfhBaeTYvPbPk4Dr9srfUmuPFrWkmw3kQDIOg00npNZp8JOB97jg51FqbjaddhT3FvhZjbUlba3l87TAn9rQ30ms8+FPZx8Nhme8jJcut4WEMFGgkHUTvB9KsgzUJ60FNB6UuitMkqkfevO79ekUumcTi1QSx9h1PsKD26QoJJgbmq21dZpVPGxzMeiDoPUx09aZa9cxJheVAd/9fU/YesTVvhcKLa5V/8AtFM2uGKNxmbqW1J61IWwBMACQBoKcoohJWgpv60qigSE1mlUUUBRRRQFFFFAUUVVdoOLdynL4m2Pl6+9A5xPioTlWM3UnZff19P9gYODwLXjmeQp6t4n/sv+baBXB+BHR8RBbcJuq+5/M3r71e0Ui3aCiFEAUuiiiCiiigKKKKAoooo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33388"/>
            <a:ext cx="1209675" cy="904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990" name="Picture 6" descr="data-transfer-dongle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1371600"/>
            <a:ext cx="3027423" cy="2267204"/>
          </a:xfrm>
          <a:prstGeom prst="rect">
            <a:avLst/>
          </a:prstGeom>
          <a:noFill/>
        </p:spPr>
      </p:pic>
      <p:pic>
        <p:nvPicPr>
          <p:cNvPr id="41992" name="Picture 8" descr="identity-theft-protection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4343400"/>
            <a:ext cx="3087249" cy="2047875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4419600" y="3505200"/>
            <a:ext cx="1143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/>
          <a:lstStyle/>
          <a:p>
            <a:r>
              <a:rPr lang="en-US" sz="3600" dirty="0" smtClean="0"/>
              <a:t>Information Propagation Becomes Much Easier with the Web Technologies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Correlated Copying</a:t>
            </a:r>
            <a:endParaRPr lang="en-US" sz="3600" dirty="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762000" y="1828800"/>
          <a:ext cx="3581400" cy="2870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96900"/>
                <a:gridCol w="596900"/>
                <a:gridCol w="596900"/>
                <a:gridCol w="596900"/>
                <a:gridCol w="596900"/>
              </a:tblGrid>
              <a:tr h="47836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A4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876800" y="1828800"/>
          <a:ext cx="3581400" cy="2870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900"/>
                <a:gridCol w="596900"/>
                <a:gridCol w="596900"/>
                <a:gridCol w="596900"/>
                <a:gridCol w="596900"/>
                <a:gridCol w="596900"/>
              </a:tblGrid>
              <a:tr h="47836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A4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</a:tr>
              <a:tr h="47836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3" name="TextBox 32"/>
          <p:cNvSpPr txBox="1"/>
          <p:nvPr/>
        </p:nvSpPr>
        <p:spPr>
          <a:xfrm>
            <a:off x="685800" y="5029200"/>
            <a:ext cx="375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 same values, and 8 different values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876800" y="5029200"/>
            <a:ext cx="375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17 same values, and 8 different values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72200" y="5486400"/>
            <a:ext cx="1237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Copying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0" y="6019800"/>
            <a:ext cx="4081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S: Two sources providing the same value</a:t>
            </a:r>
          </a:p>
          <a:p>
            <a:r>
              <a:rPr lang="en-US" dirty="0" smtClean="0"/>
              <a:t>D: Two sources providing different values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Intuitions for Local Copying Detection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10165" y="1320225"/>
            <a:ext cx="8158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(S1)|S1-&gt;S2)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┴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S1-&gt;S2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6868633" y="1469066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905000"/>
            <a:ext cx="7536656" cy="14478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Overlap on unpopular values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 Copying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Changes in quality of different parts of data 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Copying direction</a:t>
            </a:r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8000" y="3352800"/>
            <a:ext cx="3200400" cy="99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[VLDB’09] Consider </a:t>
            </a:r>
            <a:br>
              <a:rPr lang="en-US" sz="2400" dirty="0" smtClean="0"/>
            </a:br>
            <a:r>
              <a:rPr lang="en-US" sz="2400" dirty="0" smtClean="0"/>
              <a:t>correctness of data</a:t>
            </a:r>
            <a:endParaRPr lang="en-US" sz="2400" dirty="0"/>
          </a:p>
        </p:txBody>
      </p:sp>
      <p:sp>
        <p:nvSpPr>
          <p:cNvPr id="10" name="Rounded Rectangle 9"/>
          <p:cNvSpPr/>
          <p:nvPr/>
        </p:nvSpPr>
        <p:spPr>
          <a:xfrm>
            <a:off x="838200" y="5257800"/>
            <a:ext cx="3429000" cy="11430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/>
              <a:t>Consider additional</a:t>
            </a:r>
            <a:br>
              <a:rPr lang="en-US" sz="2400" dirty="0" smtClean="0"/>
            </a:br>
            <a:r>
              <a:rPr lang="en-US" sz="2400" dirty="0" smtClean="0"/>
              <a:t>evidence</a:t>
            </a:r>
            <a:endParaRPr lang="en-US" sz="2400" dirty="0"/>
          </a:p>
        </p:txBody>
      </p:sp>
      <p:cxnSp>
        <p:nvCxnSpPr>
          <p:cNvPr id="14" name="Straight Arrow Connector 13"/>
          <p:cNvCxnSpPr>
            <a:endCxn id="10" idx="0"/>
          </p:cNvCxnSpPr>
          <p:nvPr/>
        </p:nvCxnSpPr>
        <p:spPr>
          <a:xfrm rot="10800000" flipV="1">
            <a:off x="2552700" y="4343400"/>
            <a:ext cx="2095500" cy="914400"/>
          </a:xfrm>
          <a:prstGeom prst="straightConnector1">
            <a:avLst/>
          </a:prstGeom>
          <a:ln w="2032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11"/>
          <p:cNvGrpSpPr/>
          <p:nvPr/>
        </p:nvGrpSpPr>
        <p:grpSpPr>
          <a:xfrm>
            <a:off x="4648200" y="4343400"/>
            <a:ext cx="3962400" cy="1981200"/>
            <a:chOff x="4648200" y="4343400"/>
            <a:chExt cx="3962400" cy="1981200"/>
          </a:xfrm>
        </p:grpSpPr>
        <p:sp>
          <p:nvSpPr>
            <p:cNvPr id="11" name="Rounded Rectangle 10"/>
            <p:cNvSpPr/>
            <p:nvPr/>
          </p:nvSpPr>
          <p:spPr>
            <a:xfrm>
              <a:off x="5257800" y="5257800"/>
              <a:ext cx="3352800" cy="10668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400" dirty="0" smtClean="0"/>
                <a:t>Consider correlated copying</a:t>
              </a:r>
              <a:endParaRPr lang="en-US" sz="2400" dirty="0"/>
            </a:p>
          </p:txBody>
        </p:sp>
        <p:cxnSp>
          <p:nvCxnSpPr>
            <p:cNvPr id="15" name="Straight Arrow Connector 14"/>
            <p:cNvCxnSpPr>
              <a:stCxn id="9" idx="2"/>
              <a:endCxn id="11" idx="0"/>
            </p:cNvCxnSpPr>
            <p:nvPr/>
          </p:nvCxnSpPr>
          <p:spPr>
            <a:xfrm rot="16200000" flipH="1">
              <a:off x="5334000" y="3657600"/>
              <a:ext cx="914400" cy="2286000"/>
            </a:xfrm>
            <a:prstGeom prst="straightConnector1">
              <a:avLst/>
            </a:prstGeom>
            <a:ln w="203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 for Local Copying Detection on Synthetic Data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676400"/>
            <a:ext cx="579734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527256" cy="4953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CN" sz="40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Motivation and contributions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Problem definition and techniques</a:t>
            </a: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endParaRPr lang="en-US" altLang="zh-CN" sz="35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Experimental results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Related work and conclusions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219200" y="2667000"/>
          <a:ext cx="73152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4444425"/>
            <a:ext cx="1792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Intuitions</a:t>
            </a:r>
            <a:endParaRPr lang="en-US" altLang="zh-CN" sz="3700" dirty="0">
              <a:solidFill>
                <a:schemeClr val="bg2">
                  <a:lumMod val="75000"/>
                </a:schemeClr>
              </a:solidFill>
              <a:ea typeface="SimSun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430233"/>
            <a:ext cx="2096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Techniques</a:t>
            </a:r>
            <a:endParaRPr lang="en-US" dirty="0"/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2362200" y="4479925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29537" y="5206425"/>
            <a:ext cx="54280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Local copying detection results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396137" y="4907340"/>
            <a:ext cx="5928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 - Looking at the copying probabilities?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86200" y="16764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396137" y="4907340"/>
            <a:ext cx="59881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X Looking at the copying probabilities?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 - Counting shared values?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105400" y="16764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572000" y="2362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524000" y="3505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606738" y="3505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133600" y="4267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019800" y="3505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086600" y="350520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629400" y="423414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1148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886200" y="16764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396137" y="4907340"/>
            <a:ext cx="59282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X Looking at the copying probabilities?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X Counting shared values?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 - Comparing the set of shared values?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105400" y="16764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4495800" y="23622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447800" y="35052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606738" y="35052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057400" y="42672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5943600" y="35052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086600" y="3505200"/>
            <a:ext cx="40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553200" y="4234149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5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52800" y="1715869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114800" y="2450068"/>
            <a:ext cx="1188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V101-V130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396137" y="4907340"/>
            <a:ext cx="59282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X Looking at the copying probabilities?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X Counting shared values?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 - Comparing the set of shared values?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0" y="1715869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V51-V100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914400" y="35814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1755109" y="42788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590800" y="3581400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V21-V70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377131" y="35814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217840" y="42788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7053531" y="3581400"/>
            <a:ext cx="1999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V21-V50, V81-V100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/>
      <p:bldP spid="37" grpId="0"/>
      <p:bldP spid="72" grpId="0"/>
      <p:bldP spid="73" grpId="0"/>
      <p:bldP spid="74" grpId="0"/>
      <p:bldP spid="95" grpId="0"/>
      <p:bldP spid="96" grpId="0"/>
      <p:bldP spid="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Information Can Be Propagated</a:t>
            </a:r>
            <a:endParaRPr lang="en-US" dirty="0"/>
          </a:p>
        </p:txBody>
      </p:sp>
      <p:pic>
        <p:nvPicPr>
          <p:cNvPr id="230407" name="Picture 7"/>
          <p:cNvPicPr>
            <a:picLocks noChangeAspect="1" noChangeArrowheads="1"/>
          </p:cNvPicPr>
          <p:nvPr/>
        </p:nvPicPr>
        <p:blipFill>
          <a:blip r:embed="rId3" cstate="print"/>
          <a:srcRect l="18421" t="37097"/>
          <a:stretch>
            <a:fillRect/>
          </a:stretch>
        </p:blipFill>
        <p:spPr bwMode="auto">
          <a:xfrm>
            <a:off x="3048000" y="1143000"/>
            <a:ext cx="2667000" cy="215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5715000" y="2630269"/>
            <a:ext cx="2809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Posted by Andrew </a:t>
            </a:r>
            <a:r>
              <a:rPr lang="en-US" dirty="0" err="1" smtClean="0"/>
              <a:t>Breitbart</a:t>
            </a:r>
            <a:endParaRPr lang="en-US" dirty="0" smtClean="0"/>
          </a:p>
          <a:p>
            <a:r>
              <a:rPr lang="en-US" dirty="0" smtClean="0"/>
              <a:t>In his blog</a:t>
            </a:r>
            <a:endParaRPr lang="en-US" dirty="0"/>
          </a:p>
        </p:txBody>
      </p:sp>
      <p:grpSp>
        <p:nvGrpSpPr>
          <p:cNvPr id="3" name="Group 21"/>
          <p:cNvGrpSpPr/>
          <p:nvPr/>
        </p:nvGrpSpPr>
        <p:grpSpPr>
          <a:xfrm>
            <a:off x="381000" y="3299952"/>
            <a:ext cx="8572500" cy="1805448"/>
            <a:chOff x="381000" y="3299952"/>
            <a:chExt cx="8572500" cy="1805448"/>
          </a:xfrm>
        </p:grpSpPr>
        <p:pic>
          <p:nvPicPr>
            <p:cNvPr id="30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 l="-225" t="1542" b="62903"/>
            <a:stretch>
              <a:fillRect/>
            </a:stretch>
          </p:blipFill>
          <p:spPr bwMode="auto">
            <a:xfrm>
              <a:off x="381000" y="3581400"/>
              <a:ext cx="4095750" cy="1524000"/>
            </a:xfrm>
            <a:prstGeom prst="rect">
              <a:avLst/>
            </a:prstGeom>
            <a:ln w="28575">
              <a:noFill/>
              <a:headEnd type="arrow" w="med" len="med"/>
              <a:tailEnd type="none" w="med" len="med"/>
            </a:ln>
          </p:spPr>
        </p:pic>
        <p:pic>
          <p:nvPicPr>
            <p:cNvPr id="230414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9000" y="3733800"/>
              <a:ext cx="771525" cy="742950"/>
            </a:xfrm>
            <a:prstGeom prst="rect">
              <a:avLst/>
            </a:prstGeom>
            <a:ln w="28575">
              <a:noFill/>
              <a:headEnd type="arrow" w="med" len="med"/>
              <a:tailEnd type="none" w="med" len="med"/>
            </a:ln>
          </p:spPr>
        </p:pic>
        <p:grpSp>
          <p:nvGrpSpPr>
            <p:cNvPr id="4" name="Group 33"/>
            <p:cNvGrpSpPr/>
            <p:nvPr/>
          </p:nvGrpSpPr>
          <p:grpSpPr>
            <a:xfrm>
              <a:off x="4876800" y="3810000"/>
              <a:ext cx="4076700" cy="1133475"/>
              <a:chOff x="3810000" y="3505200"/>
              <a:chExt cx="4076700" cy="1133475"/>
            </a:xfrm>
          </p:grpSpPr>
          <p:pic>
            <p:nvPicPr>
              <p:cNvPr id="230409" name="Picture 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810000" y="4105275"/>
                <a:ext cx="3941956" cy="533400"/>
              </a:xfrm>
              <a:prstGeom prst="rect">
                <a:avLst/>
              </a:prstGeom>
              <a:ln w="28575">
                <a:noFill/>
                <a:headEnd type="arrow" w="med" len="med"/>
                <a:tailEnd type="none" w="med" len="med"/>
              </a:ln>
            </p:spPr>
          </p:pic>
          <p:pic>
            <p:nvPicPr>
              <p:cNvPr id="230413" name="Picture 1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810000" y="3505200"/>
                <a:ext cx="4076700" cy="676275"/>
              </a:xfrm>
              <a:prstGeom prst="rect">
                <a:avLst/>
              </a:prstGeom>
              <a:ln w="28575">
                <a:noFill/>
                <a:headEnd type="arrow" w="med" len="med"/>
                <a:tailEnd type="none" w="med" len="med"/>
              </a:ln>
            </p:spPr>
          </p:pic>
        </p:grpSp>
        <p:cxnSp>
          <p:nvCxnSpPr>
            <p:cNvPr id="41" name="Straight Arrow Connector 40"/>
            <p:cNvCxnSpPr>
              <a:endCxn id="230407" idx="2"/>
            </p:cNvCxnSpPr>
            <p:nvPr/>
          </p:nvCxnSpPr>
          <p:spPr>
            <a:xfrm flipV="1">
              <a:off x="1905000" y="3299952"/>
              <a:ext cx="2476500" cy="738648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230414" idx="0"/>
              <a:endCxn id="230407" idx="2"/>
            </p:cNvCxnSpPr>
            <p:nvPr/>
          </p:nvCxnSpPr>
          <p:spPr>
            <a:xfrm rot="5400000" flipH="1" flipV="1">
              <a:off x="3881207" y="3233508"/>
              <a:ext cx="433848" cy="566737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230413" idx="0"/>
              <a:endCxn id="230407" idx="2"/>
            </p:cNvCxnSpPr>
            <p:nvPr/>
          </p:nvCxnSpPr>
          <p:spPr>
            <a:xfrm rot="16200000" flipV="1">
              <a:off x="5393301" y="2288151"/>
              <a:ext cx="510048" cy="2533650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2"/>
          <p:cNvGrpSpPr/>
          <p:nvPr/>
        </p:nvGrpSpPr>
        <p:grpSpPr>
          <a:xfrm>
            <a:off x="2428875" y="3299952"/>
            <a:ext cx="4810125" cy="3481848"/>
            <a:chOff x="2428875" y="3299952"/>
            <a:chExt cx="4810125" cy="3481848"/>
          </a:xfrm>
        </p:grpSpPr>
        <p:pic>
          <p:nvPicPr>
            <p:cNvPr id="230411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90800" y="5354089"/>
              <a:ext cx="1371600" cy="1427711"/>
            </a:xfrm>
            <a:prstGeom prst="rect">
              <a:avLst/>
            </a:prstGeom>
            <a:ln w="28575">
              <a:noFill/>
              <a:headEnd type="arrow" w="med" len="med"/>
              <a:tailEnd type="none" w="med" len="med"/>
            </a:ln>
          </p:spPr>
        </p:pic>
        <p:pic>
          <p:nvPicPr>
            <p:cNvPr id="25" name="Picture 1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410200" y="5638800"/>
              <a:ext cx="1828800" cy="495133"/>
            </a:xfrm>
            <a:prstGeom prst="rect">
              <a:avLst/>
            </a:prstGeom>
            <a:ln w="28575">
              <a:noFill/>
              <a:headEnd type="arrow" w="med" len="med"/>
              <a:tailEnd type="none" w="med" len="med"/>
            </a:ln>
          </p:spPr>
        </p:pic>
        <p:cxnSp>
          <p:nvCxnSpPr>
            <p:cNvPr id="47" name="Straight Arrow Connector 46"/>
            <p:cNvCxnSpPr>
              <a:stCxn id="230411" idx="0"/>
              <a:endCxn id="230407" idx="2"/>
            </p:cNvCxnSpPr>
            <p:nvPr/>
          </p:nvCxnSpPr>
          <p:spPr>
            <a:xfrm rot="5400000" flipH="1" flipV="1">
              <a:off x="2801982" y="3774571"/>
              <a:ext cx="2054137" cy="1104900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25" idx="0"/>
              <a:endCxn id="230407" idx="2"/>
            </p:cNvCxnSpPr>
            <p:nvPr/>
          </p:nvCxnSpPr>
          <p:spPr>
            <a:xfrm rot="16200000" flipV="1">
              <a:off x="4183626" y="3497826"/>
              <a:ext cx="2338848" cy="1943100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230411" idx="0"/>
              <a:endCxn id="30" idx="2"/>
            </p:cNvCxnSpPr>
            <p:nvPr/>
          </p:nvCxnSpPr>
          <p:spPr>
            <a:xfrm rot="16200000" flipV="1">
              <a:off x="2728394" y="4805882"/>
              <a:ext cx="248689" cy="847725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25" idx="0"/>
              <a:endCxn id="30" idx="2"/>
            </p:cNvCxnSpPr>
            <p:nvPr/>
          </p:nvCxnSpPr>
          <p:spPr>
            <a:xfrm rot="16200000" flipV="1">
              <a:off x="4110038" y="3424237"/>
              <a:ext cx="533400" cy="3895725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25" idx="0"/>
              <a:endCxn id="230409" idx="2"/>
            </p:cNvCxnSpPr>
            <p:nvPr/>
          </p:nvCxnSpPr>
          <p:spPr>
            <a:xfrm rot="5400000" flipH="1" flipV="1">
              <a:off x="6238527" y="5029549"/>
              <a:ext cx="695325" cy="523178"/>
            </a:xfrm>
            <a:prstGeom prst="straightConnector1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5486400" y="5029200"/>
              <a:ext cx="5100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chemeClr val="accent1"/>
                  </a:solidFill>
                </a:rPr>
                <a:t>…</a:t>
              </a:r>
              <a:endParaRPr lang="en-US" sz="3200" dirty="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46598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52800" y="1715869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114800" y="2450068"/>
            <a:ext cx="1188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V101-V130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396137" y="4907340"/>
            <a:ext cx="59282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X Looking at the copying probabilities?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X Counting shared values?</a:t>
            </a:r>
          </a:p>
          <a:p>
            <a:r>
              <a:rPr lang="en-US" sz="2800" dirty="0" smtClean="0">
                <a:solidFill>
                  <a:srgbClr val="0070C0"/>
                </a:solidFill>
              </a:rPr>
              <a:t>X Comparing the set of shared values?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0" y="1715869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V51-V100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33967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2649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914400" y="35814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1755109" y="42788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590800" y="3581400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V21-V70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027716" y="41037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46598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29718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0386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0341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33967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33917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2649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377131" y="35814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217840" y="42788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7053531" y="3581400"/>
            <a:ext cx="2014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V21-V50, V80-V100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7510731" y="3962400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1148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2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2819400" y="4572000"/>
            <a:ext cx="3048000" cy="457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V21-V50 shared by 3 sources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874251" y="6258580"/>
            <a:ext cx="773634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 need to reason for each data item in a principled way!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458200" cy="1295400"/>
          </a:xfrm>
        </p:spPr>
        <p:txBody>
          <a:bodyPr/>
          <a:lstStyle/>
          <a:p>
            <a:r>
              <a:rPr lang="en-US" sz="4400" dirty="0" smtClean="0"/>
              <a:t>Global Copying Detection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4510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sz="3200" dirty="0" smtClean="0">
                <a:ea typeface="SimSun" pitchFamily="2" charset="-122"/>
              </a:rPr>
              <a:t>First find a set of </a:t>
            </a:r>
            <a:r>
              <a:rPr lang="en-US" altLang="zh-CN" sz="3200" dirty="0" err="1" smtClean="0">
                <a:ea typeface="SimSun" pitchFamily="2" charset="-122"/>
              </a:rPr>
              <a:t>copyings</a:t>
            </a:r>
            <a:r>
              <a:rPr lang="en-US" altLang="zh-CN" sz="3200" dirty="0" smtClean="0">
                <a:ea typeface="SimSun" pitchFamily="2" charset="-122"/>
              </a:rPr>
              <a:t> </a:t>
            </a:r>
            <a:r>
              <a:rPr lang="en-US" altLang="zh-CN" sz="3200" b="1" i="1" dirty="0" smtClean="0">
                <a:ea typeface="SimSun" pitchFamily="2" charset="-122"/>
              </a:rPr>
              <a:t>R</a:t>
            </a:r>
            <a:r>
              <a:rPr lang="en-US" altLang="zh-CN" sz="3200" dirty="0" smtClean="0">
                <a:ea typeface="SimSun" pitchFamily="2" charset="-122"/>
              </a:rPr>
              <a:t> that significantly influence the rest of the </a:t>
            </a:r>
            <a:r>
              <a:rPr lang="en-US" altLang="zh-CN" sz="3200" dirty="0" err="1" smtClean="0">
                <a:ea typeface="SimSun" pitchFamily="2" charset="-122"/>
              </a:rPr>
              <a:t>copyings</a:t>
            </a:r>
            <a:endParaRPr lang="en-US" altLang="zh-CN" sz="3200" dirty="0" smtClean="0">
              <a:ea typeface="SimSun" pitchFamily="2" charset="-122"/>
            </a:endParaRPr>
          </a:p>
          <a:p>
            <a:pPr marL="1255014" lvl="1" indent="-514350"/>
            <a:r>
              <a:rPr lang="en-US" altLang="zh-CN" sz="2800" dirty="0" smtClean="0">
                <a:ea typeface="SimSun" pitchFamily="2" charset="-122"/>
              </a:rPr>
              <a:t>How to find such </a:t>
            </a:r>
            <a:r>
              <a:rPr lang="en-US" altLang="zh-CN" sz="2800" b="1" i="1" dirty="0" smtClean="0">
                <a:ea typeface="SimSun" pitchFamily="2" charset="-122"/>
              </a:rPr>
              <a:t>R</a:t>
            </a:r>
            <a:r>
              <a:rPr lang="en-US" altLang="zh-CN" sz="2800" dirty="0" smtClean="0">
                <a:ea typeface="SimSun" pitchFamily="2" charset="-122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3200" dirty="0" smtClean="0">
                <a:ea typeface="SimSun" pitchFamily="2" charset="-122"/>
              </a:rPr>
              <a:t>Adjust copying probability for the rest of the </a:t>
            </a:r>
            <a:r>
              <a:rPr lang="en-US" altLang="zh-CN" sz="3200" dirty="0" err="1" smtClean="0">
                <a:ea typeface="SimSun" pitchFamily="2" charset="-122"/>
              </a:rPr>
              <a:t>copyings</a:t>
            </a:r>
            <a:r>
              <a:rPr lang="en-US" altLang="zh-CN" sz="3200" dirty="0" smtClean="0">
                <a:ea typeface="SimSun" pitchFamily="2" charset="-122"/>
              </a:rPr>
              <a:t>: P(S1</a:t>
            </a:r>
            <a:r>
              <a:rPr lang="en-US" altLang="zh-CN" sz="3200" dirty="0" smtClean="0">
                <a:ea typeface="SimSun" pitchFamily="2" charset="-122"/>
                <a:sym typeface="Wingdings" pitchFamily="2" charset="2"/>
              </a:rPr>
              <a:t>S2|</a:t>
            </a:r>
            <a:r>
              <a:rPr lang="en-US" altLang="zh-CN" sz="3200" b="1" i="1" dirty="0" smtClean="0">
                <a:ea typeface="SimSun" pitchFamily="2" charset="-122"/>
                <a:sym typeface="Wingdings" pitchFamily="2" charset="2"/>
              </a:rPr>
              <a:t>R</a:t>
            </a:r>
            <a:r>
              <a:rPr lang="en-US" altLang="zh-CN" sz="3200" dirty="0" smtClean="0">
                <a:ea typeface="SimSun" pitchFamily="2" charset="-122"/>
                <a:sym typeface="Wingdings" pitchFamily="2" charset="2"/>
              </a:rPr>
              <a:t>)</a:t>
            </a:r>
            <a:endParaRPr lang="en-US" altLang="zh-CN" sz="3200" dirty="0" smtClean="0">
              <a:ea typeface="SimSun" pitchFamily="2" charset="-122"/>
            </a:endParaRPr>
          </a:p>
          <a:p>
            <a:pPr marL="1255014" lvl="1" indent="-514350"/>
            <a:r>
              <a:rPr lang="en-US" altLang="zh-CN" sz="2800" dirty="0" smtClean="0">
                <a:ea typeface="SimSun" pitchFamily="2" charset="-122"/>
              </a:rPr>
              <a:t>How to compute P(S1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S2|</a:t>
            </a:r>
            <a:r>
              <a:rPr lang="en-US" altLang="zh-CN" sz="2800" b="1" i="1" dirty="0" smtClean="0">
                <a:ea typeface="SimSun" pitchFamily="2" charset="-122"/>
                <a:sym typeface="Wingdings" pitchFamily="2" charset="2"/>
              </a:rPr>
              <a:t>R</a:t>
            </a:r>
            <a:r>
              <a:rPr lang="en-US" altLang="zh-CN" sz="2800" dirty="0" smtClean="0">
                <a:ea typeface="SimSun" pitchFamily="2" charset="-122"/>
                <a:sym typeface="Wingdings" pitchFamily="2" charset="2"/>
              </a:rPr>
              <a:t>)?</a:t>
            </a:r>
            <a:endParaRPr lang="en-US" altLang="zh-CN" sz="2800" dirty="0" smtClean="0">
              <a:ea typeface="SimSun" pitchFamily="2" charset="-122"/>
            </a:endParaRP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458200" cy="1295400"/>
          </a:xfrm>
        </p:spPr>
        <p:txBody>
          <a:bodyPr/>
          <a:lstStyle/>
          <a:p>
            <a:r>
              <a:rPr lang="en-US" sz="4400" dirty="0" smtClean="0"/>
              <a:t>Computing </a:t>
            </a:r>
            <a:r>
              <a:rPr lang="en-US" altLang="zh-CN" sz="4400" dirty="0" smtClean="0">
                <a:ea typeface="SimSun" pitchFamily="2" charset="-122"/>
              </a:rPr>
              <a:t>P(S1</a:t>
            </a:r>
            <a:r>
              <a:rPr lang="en-US" altLang="zh-CN" sz="4400" dirty="0" smtClean="0">
                <a:ea typeface="SimSun" pitchFamily="2" charset="-122"/>
                <a:sym typeface="Wingdings" pitchFamily="2" charset="2"/>
              </a:rPr>
              <a:t>S2|</a:t>
            </a:r>
            <a:r>
              <a:rPr lang="en-US" altLang="zh-CN" sz="4400" b="1" i="1" dirty="0" smtClean="0">
                <a:ea typeface="SimSun" pitchFamily="2" charset="-122"/>
                <a:sym typeface="Wingdings" pitchFamily="2" charset="2"/>
              </a:rPr>
              <a:t>R</a:t>
            </a:r>
            <a:r>
              <a:rPr lang="en-US" altLang="zh-CN" sz="4400" dirty="0" smtClean="0">
                <a:ea typeface="SimSun" pitchFamily="2" charset="-122"/>
                <a:sym typeface="Wingdings" pitchFamily="2" charset="2"/>
              </a:rPr>
              <a:t>)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981200"/>
            <a:ext cx="8679656" cy="4572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Replace Pr(</a:t>
            </a:r>
            <a:r>
              <a:rPr lang="el-GR" altLang="zh-CN" sz="3200" dirty="0" smtClean="0">
                <a:ea typeface="SimSun" pitchFamily="2" charset="-122"/>
              </a:rPr>
              <a:t>Ф</a:t>
            </a:r>
            <a:r>
              <a:rPr lang="en-US" altLang="zh-CN" sz="3200" dirty="0" smtClean="0">
                <a:ea typeface="SimSun" pitchFamily="2" charset="-122"/>
              </a:rPr>
              <a:t>(S1)|S1</a:t>
            </a:r>
            <a:r>
              <a:rPr lang="en-US" altLang="zh-CN" sz="3200" dirty="0" smtClean="0">
                <a:ea typeface="SimSun" pitchFamily="2" charset="-122"/>
                <a:sym typeface="Symbol"/>
              </a:rPr>
              <a:t></a:t>
            </a:r>
            <a:r>
              <a:rPr lang="en-US" altLang="zh-CN" sz="3200" dirty="0" smtClean="0">
                <a:ea typeface="SimSun" pitchFamily="2" charset="-122"/>
              </a:rPr>
              <a:t>S2) everywhere with Pr(</a:t>
            </a:r>
            <a:r>
              <a:rPr lang="el-GR" altLang="zh-CN" sz="3200" dirty="0" smtClean="0">
                <a:ea typeface="SimSun" pitchFamily="2" charset="-122"/>
              </a:rPr>
              <a:t>Ф</a:t>
            </a:r>
            <a:r>
              <a:rPr lang="en-US" altLang="zh-CN" sz="3200" dirty="0" smtClean="0">
                <a:ea typeface="SimSun" pitchFamily="2" charset="-122"/>
              </a:rPr>
              <a:t>(S1)|S1</a:t>
            </a:r>
            <a:r>
              <a:rPr lang="en-US" altLang="zh-CN" sz="3200" dirty="0" smtClean="0">
                <a:ea typeface="SimSun" pitchFamily="2" charset="-122"/>
                <a:sym typeface="Symbol"/>
              </a:rPr>
              <a:t></a:t>
            </a:r>
            <a:r>
              <a:rPr lang="en-US" altLang="zh-CN" sz="3200" dirty="0" smtClean="0">
                <a:ea typeface="SimSun" pitchFamily="2" charset="-122"/>
              </a:rPr>
              <a:t>S2, </a:t>
            </a:r>
            <a:r>
              <a:rPr lang="en-US" altLang="zh-CN" sz="3200" b="1" i="1" dirty="0" smtClean="0">
                <a:ea typeface="SimSun" pitchFamily="2" charset="-122"/>
              </a:rPr>
              <a:t>R</a:t>
            </a:r>
            <a:r>
              <a:rPr lang="en-US" altLang="zh-CN" sz="3200" dirty="0" smtClean="0">
                <a:ea typeface="SimSun" pitchFamily="2" charset="-122"/>
              </a:rPr>
              <a:t>) 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altLang="zh-CN" sz="3000" dirty="0" smtClean="0">
                <a:ea typeface="SimSun" pitchFamily="2" charset="-122"/>
              </a:rPr>
              <a:t>For each O.A, consider sources associated with S1 in </a:t>
            </a:r>
            <a:r>
              <a:rPr lang="en-US" altLang="zh-CN" sz="3000" b="1" i="1" dirty="0" smtClean="0">
                <a:ea typeface="SimSun" pitchFamily="2" charset="-122"/>
              </a:rPr>
              <a:t>R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2800" dirty="0" err="1" smtClean="0">
                <a:ea typeface="SimSun" pitchFamily="2" charset="-122"/>
              </a:rPr>
              <a:t>S</a:t>
            </a:r>
            <a:r>
              <a:rPr lang="en-US" altLang="zh-CN" sz="2800" baseline="-25000" dirty="0" err="1" smtClean="0">
                <a:ea typeface="SimSun" pitchFamily="2" charset="-122"/>
              </a:rPr>
              <a:t>f</a:t>
            </a:r>
            <a:r>
              <a:rPr lang="en-US" altLang="zh-CN" sz="2800" dirty="0" smtClean="0">
                <a:ea typeface="SimSun" pitchFamily="2" charset="-122"/>
              </a:rPr>
              <a:t>(O.A)—sources providing the same value in the same format on O.A as S1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2800" dirty="0" err="1" smtClean="0">
                <a:ea typeface="SimSun" pitchFamily="2" charset="-122"/>
              </a:rPr>
              <a:t>S</a:t>
            </a:r>
            <a:r>
              <a:rPr lang="en-US" altLang="zh-CN" sz="2800" baseline="-25000" dirty="0" err="1" smtClean="0">
                <a:ea typeface="SimSun" pitchFamily="2" charset="-122"/>
              </a:rPr>
              <a:t>v</a:t>
            </a:r>
            <a:r>
              <a:rPr lang="en-US" altLang="zh-CN" sz="2800" dirty="0" smtClean="0">
                <a:ea typeface="SimSun" pitchFamily="2" charset="-122"/>
              </a:rPr>
              <a:t>(O.A)—sources providing the same value in a different format on O.A as S1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P</a:t>
            </a:r>
            <a:r>
              <a:rPr lang="en-US" altLang="zh-CN" sz="2800" baseline="-25000" dirty="0" smtClean="0">
                <a:ea typeface="SimSun" pitchFamily="2" charset="-122"/>
              </a:rPr>
              <a:t>f</a:t>
            </a:r>
            <a:r>
              <a:rPr lang="en-US" altLang="zh-CN" sz="2800" dirty="0" smtClean="0">
                <a:ea typeface="SimSun" pitchFamily="2" charset="-122"/>
              </a:rPr>
              <a:t>/</a:t>
            </a:r>
            <a:r>
              <a:rPr lang="en-US" altLang="zh-CN" sz="2800" dirty="0" err="1" smtClean="0">
                <a:ea typeface="SimSun" pitchFamily="2" charset="-122"/>
              </a:rPr>
              <a:t>P</a:t>
            </a:r>
            <a:r>
              <a:rPr lang="en-US" altLang="zh-CN" sz="2800" baseline="-25000" dirty="0" err="1" smtClean="0">
                <a:ea typeface="SimSun" pitchFamily="2" charset="-122"/>
              </a:rPr>
              <a:t>v</a:t>
            </a:r>
            <a:r>
              <a:rPr lang="en-US" altLang="zh-CN" sz="2800" dirty="0" smtClean="0">
                <a:ea typeface="SimSun" pitchFamily="2" charset="-122"/>
              </a:rPr>
              <a:t> – Probability that S1 does not copy O.A from any source in </a:t>
            </a:r>
            <a:r>
              <a:rPr lang="en-US" altLang="zh-CN" sz="2800" dirty="0" err="1" smtClean="0">
                <a:ea typeface="SimSun" pitchFamily="2" charset="-122"/>
              </a:rPr>
              <a:t>S</a:t>
            </a:r>
            <a:r>
              <a:rPr lang="en-US" altLang="zh-CN" sz="2800" baseline="-25000" dirty="0" err="1" smtClean="0">
                <a:ea typeface="SimSun" pitchFamily="2" charset="-122"/>
              </a:rPr>
              <a:t>f</a:t>
            </a:r>
            <a:r>
              <a:rPr lang="en-US" altLang="zh-CN" sz="2800" dirty="0" smtClean="0">
                <a:ea typeface="SimSun" pitchFamily="2" charset="-122"/>
              </a:rPr>
              <a:t>(O.A)/</a:t>
            </a:r>
            <a:r>
              <a:rPr lang="en-US" altLang="zh-CN" sz="2800" dirty="0" err="1" smtClean="0">
                <a:ea typeface="SimSun" pitchFamily="2" charset="-122"/>
              </a:rPr>
              <a:t>S</a:t>
            </a:r>
            <a:r>
              <a:rPr lang="en-US" altLang="zh-CN" sz="2800" baseline="-25000" dirty="0" err="1" smtClean="0">
                <a:ea typeface="SimSun" pitchFamily="2" charset="-122"/>
              </a:rPr>
              <a:t>v</a:t>
            </a:r>
            <a:r>
              <a:rPr lang="en-US" altLang="zh-CN" sz="2800" dirty="0" smtClean="0">
                <a:ea typeface="SimSun" pitchFamily="2" charset="-122"/>
              </a:rPr>
              <a:t>(O.A)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Pr(</a:t>
            </a:r>
            <a:r>
              <a:rPr lang="el-GR" altLang="zh-CN" sz="2800" dirty="0" smtClean="0">
                <a:ea typeface="SimSun" pitchFamily="2" charset="-122"/>
              </a:rPr>
              <a:t>Ф</a:t>
            </a:r>
            <a:r>
              <a:rPr lang="en-US" altLang="zh-CN" sz="2800" dirty="0" smtClean="0">
                <a:ea typeface="SimSun" pitchFamily="2" charset="-122"/>
              </a:rPr>
              <a:t> </a:t>
            </a:r>
            <a:r>
              <a:rPr lang="en-US" altLang="zh-CN" sz="2800" baseline="-25000" dirty="0" smtClean="0">
                <a:ea typeface="SimSun" pitchFamily="2" charset="-122"/>
              </a:rPr>
              <a:t>O.A</a:t>
            </a:r>
            <a:r>
              <a:rPr lang="en-US" altLang="zh-CN" sz="2800" dirty="0" smtClean="0">
                <a:ea typeface="SimSun" pitchFamily="2" charset="-122"/>
              </a:rPr>
              <a:t>(S1)|S1-&gt;S2, </a:t>
            </a:r>
            <a:r>
              <a:rPr lang="en-US" altLang="zh-CN" sz="2800" b="1" i="1" dirty="0" smtClean="0">
                <a:ea typeface="SimSun" pitchFamily="2" charset="-122"/>
              </a:rPr>
              <a:t>R</a:t>
            </a:r>
            <a:r>
              <a:rPr lang="en-US" altLang="zh-CN" sz="2800" dirty="0" smtClean="0">
                <a:ea typeface="SimSun" pitchFamily="2" charset="-122"/>
              </a:rPr>
              <a:t>)</a:t>
            </a:r>
            <a:br>
              <a:rPr lang="en-US" altLang="zh-CN" sz="2800" dirty="0" smtClean="0">
                <a:ea typeface="SimSun" pitchFamily="2" charset="-122"/>
              </a:rPr>
            </a:br>
            <a:r>
              <a:rPr lang="en-US" altLang="zh-CN" sz="2800" dirty="0" smtClean="0">
                <a:ea typeface="SimSun" pitchFamily="2" charset="-122"/>
              </a:rPr>
              <a:t>=(1-P</a:t>
            </a:r>
            <a:r>
              <a:rPr lang="en-US" altLang="zh-CN" sz="2800" baseline="-25000" dirty="0" smtClean="0">
                <a:ea typeface="SimSun" pitchFamily="2" charset="-122"/>
              </a:rPr>
              <a:t>f</a:t>
            </a:r>
            <a:r>
              <a:rPr lang="en-US" altLang="zh-CN" sz="2800" dirty="0" smtClean="0">
                <a:ea typeface="SimSun" pitchFamily="2" charset="-122"/>
              </a:rPr>
              <a:t>P</a:t>
            </a:r>
            <a:r>
              <a:rPr lang="en-US" altLang="zh-CN" sz="2800" baseline="-25000" dirty="0" smtClean="0">
                <a:ea typeface="SimSun" pitchFamily="2" charset="-122"/>
              </a:rPr>
              <a:t>v</a:t>
            </a:r>
            <a:r>
              <a:rPr lang="en-US" altLang="zh-CN" sz="2800" dirty="0" smtClean="0">
                <a:ea typeface="SimSun" pitchFamily="2" charset="-122"/>
              </a:rPr>
              <a:t>)+</a:t>
            </a:r>
            <a:r>
              <a:rPr lang="en-US" altLang="zh-CN" sz="2800" dirty="0" err="1" smtClean="0">
                <a:ea typeface="SimSun" pitchFamily="2" charset="-122"/>
              </a:rPr>
              <a:t>P</a:t>
            </a:r>
            <a:r>
              <a:rPr lang="en-US" altLang="zh-CN" sz="2800" baseline="-25000" dirty="0" err="1" smtClean="0">
                <a:ea typeface="SimSun" pitchFamily="2" charset="-122"/>
              </a:rPr>
              <a:t>f</a:t>
            </a:r>
            <a:r>
              <a:rPr lang="en-US" altLang="zh-CN" sz="2800" dirty="0" err="1" smtClean="0">
                <a:ea typeface="SimSun" pitchFamily="2" charset="-122"/>
              </a:rPr>
              <a:t>P</a:t>
            </a:r>
            <a:r>
              <a:rPr lang="en-US" altLang="zh-CN" sz="2800" baseline="-25000" dirty="0" err="1" smtClean="0">
                <a:ea typeface="SimSun" pitchFamily="2" charset="-122"/>
              </a:rPr>
              <a:t>v</a:t>
            </a:r>
            <a:r>
              <a:rPr lang="en-US" altLang="zh-CN" sz="2800" dirty="0" smtClean="0">
                <a:ea typeface="SimSun" pitchFamily="2" charset="-122"/>
              </a:rPr>
              <a:t> Pr(</a:t>
            </a:r>
            <a:r>
              <a:rPr lang="el-GR" altLang="zh-CN" sz="2800" dirty="0" smtClean="0">
                <a:ea typeface="SimSun" pitchFamily="2" charset="-122"/>
              </a:rPr>
              <a:t>Ф</a:t>
            </a:r>
            <a:r>
              <a:rPr lang="en-US" altLang="zh-CN" sz="2800" baseline="-25000" dirty="0" smtClean="0">
                <a:ea typeface="SimSun" pitchFamily="2" charset="-122"/>
              </a:rPr>
              <a:t>O.A </a:t>
            </a:r>
            <a:r>
              <a:rPr lang="en-US" altLang="zh-CN" sz="2800" dirty="0" smtClean="0">
                <a:ea typeface="SimSun" pitchFamily="2" charset="-122"/>
              </a:rPr>
              <a:t>(S1)|S1</a:t>
            </a:r>
            <a:r>
              <a:rPr lang="en-US" altLang="zh-CN" sz="2800" dirty="0" smtClean="0">
                <a:ea typeface="SimSun" pitchFamily="2" charset="-122"/>
                <a:sym typeface="Symbol"/>
              </a:rPr>
              <a:t></a:t>
            </a:r>
            <a:r>
              <a:rPr lang="en-US" altLang="zh-CN" sz="2800" dirty="0" smtClean="0">
                <a:ea typeface="SimSun" pitchFamily="2" charset="-122"/>
              </a:rPr>
              <a:t>S2) </a:t>
            </a:r>
          </a:p>
          <a:p>
            <a:pPr marL="1255014" lvl="1" indent="-514350"/>
            <a:endParaRPr lang="en-US" altLang="zh-CN" sz="2800" dirty="0" smtClean="0">
              <a:ea typeface="SimSun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219200"/>
            <a:ext cx="8292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&gt;&gt; Pr(</a:t>
            </a:r>
            <a:r>
              <a:rPr lang="el-GR" sz="3200" dirty="0" smtClean="0">
                <a:solidFill>
                  <a:schemeClr val="accent1">
                    <a:lumMod val="75000"/>
                  </a:schemeClr>
                </a:solidFill>
              </a:rPr>
              <a:t>Ф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(S1)|S1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Symbol"/>
              </a:rPr>
              <a:t>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S2)       S1</a:t>
            </a:r>
            <a:r>
              <a:rPr lang="en-US" altLang="zh-CN" sz="3200" dirty="0" smtClean="0">
                <a:solidFill>
                  <a:schemeClr val="accent1">
                    <a:lumMod val="75000"/>
                  </a:schemeClr>
                </a:solidFill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S2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6727370" y="13716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200" dirty="0" smtClean="0"/>
              <a:t>Multi-Source Copying? Co-copying? Transitive Copying?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62400" y="1106269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33800" y="2173069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216860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>
          <a:xfrm rot="16200000" flipV="1">
            <a:off x="4715027" y="1531208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0"/>
            <a:endCxn id="5" idx="2"/>
          </p:cNvCxnSpPr>
          <p:nvPr/>
        </p:nvCxnSpPr>
        <p:spPr>
          <a:xfrm rot="5400000" flipH="1" flipV="1">
            <a:off x="4031403" y="1526172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1"/>
            <a:endCxn id="6" idx="3"/>
          </p:cNvCxnSpPr>
          <p:nvPr/>
        </p:nvCxnSpPr>
        <p:spPr>
          <a:xfrm rot="10800000" flipV="1">
            <a:off x="4245480" y="2399436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680583" y="2831068"/>
            <a:ext cx="218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Multi-source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600200" y="5345668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Co-copying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352800" y="1715869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4114800" y="2450068"/>
            <a:ext cx="1188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V101-V130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029200" y="1715869"/>
            <a:ext cx="109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V51-V100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414837" y="2249269"/>
            <a:ext cx="1214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{V51-V130}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28355" y="2173069"/>
            <a:ext cx="1257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{V1-V50, </a:t>
            </a:r>
          </a:p>
          <a:p>
            <a:pPr algn="r"/>
            <a:r>
              <a:rPr lang="en-US" dirty="0" smtClean="0"/>
              <a:t>V101-V130}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0" y="36576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1295400" y="47244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68" name="TextBox 67"/>
          <p:cNvSpPr txBox="1"/>
          <p:nvPr/>
        </p:nvSpPr>
        <p:spPr>
          <a:xfrm>
            <a:off x="2667000" y="47199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69" name="Straight Arrow Connector 68"/>
          <p:cNvCxnSpPr>
            <a:stCxn id="68" idx="0"/>
            <a:endCxn id="40" idx="2"/>
          </p:cNvCxnSpPr>
          <p:nvPr/>
        </p:nvCxnSpPr>
        <p:spPr>
          <a:xfrm rot="16200000" flipV="1">
            <a:off x="2276627" y="4082539"/>
            <a:ext cx="600670" cy="674122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41" idx="0"/>
            <a:endCxn id="40" idx="2"/>
          </p:cNvCxnSpPr>
          <p:nvPr/>
        </p:nvCxnSpPr>
        <p:spPr>
          <a:xfrm rot="5400000" flipH="1" flipV="1">
            <a:off x="1593003" y="40775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8" idx="1"/>
            <a:endCxn id="41" idx="3"/>
          </p:cNvCxnSpPr>
          <p:nvPr/>
        </p:nvCxnSpPr>
        <p:spPr>
          <a:xfrm rot="10800000" flipV="1">
            <a:off x="1807080" y="4950767"/>
            <a:ext cx="859921" cy="4465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914400" y="42672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1755109" y="49646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590800" y="4267200"/>
            <a:ext cx="981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V21-V70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027716" y="4789583"/>
            <a:ext cx="1119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{V21-V70}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440473" y="48006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5791200" y="5345668"/>
            <a:ext cx="191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Transitive copying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5986731" y="3657600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S1</a:t>
            </a:r>
            <a:r>
              <a:rPr lang="en-US" dirty="0" smtClean="0"/>
              <a:t>{V1-V100}</a:t>
            </a:r>
            <a:endParaRPr lang="en-US" sz="2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58131" y="4724400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S2</a:t>
            </a:r>
            <a:endParaRPr lang="en-US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7129731" y="471993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S3</a:t>
            </a:r>
            <a:endParaRPr lang="en-US" sz="2400" dirty="0"/>
          </a:p>
        </p:txBody>
      </p:sp>
      <p:cxnSp>
        <p:nvCxnSpPr>
          <p:cNvPr id="92" name="Straight Arrow Connector 91"/>
          <p:cNvCxnSpPr>
            <a:stCxn id="91" idx="0"/>
            <a:endCxn id="89" idx="2"/>
          </p:cNvCxnSpPr>
          <p:nvPr/>
        </p:nvCxnSpPr>
        <p:spPr>
          <a:xfrm rot="16200000" flipV="1">
            <a:off x="6739358" y="4082539"/>
            <a:ext cx="600670" cy="674122"/>
          </a:xfrm>
          <a:prstGeom prst="straightConnector1">
            <a:avLst/>
          </a:prstGeom>
          <a:ln w="571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stCxn id="90" idx="0"/>
            <a:endCxn id="89" idx="2"/>
          </p:cNvCxnSpPr>
          <p:nvPr/>
        </p:nvCxnSpPr>
        <p:spPr>
          <a:xfrm rot="5400000" flipH="1" flipV="1">
            <a:off x="6055734" y="4077503"/>
            <a:ext cx="605135" cy="688661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>
            <a:stCxn id="91" idx="1"/>
            <a:endCxn id="90" idx="3"/>
          </p:cNvCxnSpPr>
          <p:nvPr/>
        </p:nvCxnSpPr>
        <p:spPr>
          <a:xfrm rot="10800000" flipV="1">
            <a:off x="6269811" y="4950767"/>
            <a:ext cx="859921" cy="4465"/>
          </a:xfrm>
          <a:prstGeom prst="straightConnector1">
            <a:avLst/>
          </a:prstGeom>
          <a:ln w="5715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377131" y="4267200"/>
            <a:ext cx="8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V1-V50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6217840" y="496466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7053531" y="4267200"/>
            <a:ext cx="2014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V21-V50, V81-V100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7510731" y="4648200"/>
            <a:ext cx="1188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{V21-V50,</a:t>
            </a:r>
          </a:p>
          <a:p>
            <a:r>
              <a:rPr lang="en-US" dirty="0" smtClean="0"/>
              <a:t>V81-V100}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903204" y="4800600"/>
            <a:ext cx="100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{V1-V50}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5235766" y="1186800"/>
            <a:ext cx="3036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(V81-V100 are popular values)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00200" y="3200400"/>
            <a:ext cx="6572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sz="2400" dirty="0" smtClean="0">
                <a:solidFill>
                  <a:srgbClr val="FF9900"/>
                </a:solidFill>
              </a:rPr>
              <a:t>={S3</a:t>
            </a:r>
            <a:r>
              <a:rPr lang="en-US" altLang="zh-CN" sz="2400" dirty="0" smtClean="0">
                <a:solidFill>
                  <a:srgbClr val="FF9900"/>
                </a:solidFill>
                <a:sym typeface="Wingdings" pitchFamily="2" charset="2"/>
              </a:rPr>
              <a:t></a:t>
            </a:r>
            <a:r>
              <a:rPr lang="en-US" sz="2400" dirty="0" smtClean="0">
                <a:solidFill>
                  <a:srgbClr val="FF9900"/>
                </a:solidFill>
              </a:rPr>
              <a:t>S1}, </a:t>
            </a:r>
            <a:r>
              <a:rPr lang="en-US" altLang="zh-CN" sz="2400" dirty="0" smtClean="0">
                <a:solidFill>
                  <a:srgbClr val="FF9900"/>
                </a:solidFill>
              </a:rPr>
              <a:t>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(S3))= 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(S3)|</a:t>
            </a:r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altLang="zh-CN" sz="2400" dirty="0" smtClean="0">
                <a:solidFill>
                  <a:srgbClr val="FF9900"/>
                </a:solidFill>
              </a:rPr>
              <a:t>) for V101-V130</a:t>
            </a:r>
            <a:r>
              <a:rPr lang="en-US" sz="2400" dirty="0" smtClean="0">
                <a:solidFill>
                  <a:srgbClr val="FF9900"/>
                </a:solidFill>
              </a:rPr>
              <a:t>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8200" y="5646654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sz="2400" dirty="0" smtClean="0">
                <a:solidFill>
                  <a:srgbClr val="FF9900"/>
                </a:solidFill>
              </a:rPr>
              <a:t>={S3</a:t>
            </a:r>
            <a:r>
              <a:rPr lang="en-US" altLang="zh-CN" sz="2400" dirty="0" smtClean="0">
                <a:solidFill>
                  <a:srgbClr val="FF9900"/>
                </a:solidFill>
                <a:sym typeface="Wingdings" pitchFamily="2" charset="2"/>
              </a:rPr>
              <a:t></a:t>
            </a:r>
            <a:r>
              <a:rPr lang="en-US" sz="2400" dirty="0" smtClean="0">
                <a:solidFill>
                  <a:srgbClr val="FF9900"/>
                </a:solidFill>
              </a:rPr>
              <a:t>S1}, </a:t>
            </a:r>
            <a:br>
              <a:rPr lang="en-US" sz="2400" dirty="0" smtClean="0">
                <a:solidFill>
                  <a:srgbClr val="FF9900"/>
                </a:solidFill>
              </a:rPr>
            </a:br>
            <a:r>
              <a:rPr lang="en-US" altLang="zh-CN" sz="2400" dirty="0" smtClean="0">
                <a:solidFill>
                  <a:srgbClr val="FF9900"/>
                </a:solidFill>
              </a:rPr>
              <a:t>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(S3))&lt;&lt;Pr(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(S3)|</a:t>
            </a:r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altLang="zh-CN" sz="2400" dirty="0" smtClean="0">
                <a:solidFill>
                  <a:srgbClr val="FF9900"/>
                </a:solidFill>
              </a:rPr>
              <a:t>) </a:t>
            </a:r>
            <a:br>
              <a:rPr lang="en-US" altLang="zh-CN" sz="2400" dirty="0" smtClean="0">
                <a:solidFill>
                  <a:srgbClr val="FF9900"/>
                </a:solidFill>
              </a:rPr>
            </a:br>
            <a:r>
              <a:rPr lang="en-US" altLang="zh-CN" sz="2400" dirty="0" smtClean="0">
                <a:solidFill>
                  <a:srgbClr val="FF9900"/>
                </a:solidFill>
              </a:rPr>
              <a:t>for V21-V50</a:t>
            </a:r>
            <a:r>
              <a:rPr lang="en-US" sz="2400" dirty="0" smtClean="0">
                <a:solidFill>
                  <a:srgbClr val="FF9900"/>
                </a:solidFill>
              </a:rPr>
              <a:t>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0" y="5617685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sz="2400" dirty="0" smtClean="0">
                <a:solidFill>
                  <a:srgbClr val="FF9900"/>
                </a:solidFill>
              </a:rPr>
              <a:t>={S3</a:t>
            </a:r>
            <a:r>
              <a:rPr lang="en-US" altLang="zh-CN" sz="2400" dirty="0" smtClean="0">
                <a:solidFill>
                  <a:srgbClr val="FF9900"/>
                </a:solidFill>
                <a:sym typeface="Wingdings" pitchFamily="2" charset="2"/>
              </a:rPr>
              <a:t></a:t>
            </a:r>
            <a:r>
              <a:rPr lang="en-US" sz="2400" dirty="0" smtClean="0">
                <a:solidFill>
                  <a:srgbClr val="FF9900"/>
                </a:solidFill>
              </a:rPr>
              <a:t>S2}, </a:t>
            </a:r>
            <a:br>
              <a:rPr lang="en-US" sz="2400" dirty="0" smtClean="0">
                <a:solidFill>
                  <a:srgbClr val="FF9900"/>
                </a:solidFill>
              </a:rPr>
            </a:br>
            <a:r>
              <a:rPr lang="en-US" altLang="zh-CN" sz="2400" dirty="0" smtClean="0">
                <a:solidFill>
                  <a:srgbClr val="FF9900"/>
                </a:solidFill>
              </a:rPr>
              <a:t>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(S3))&lt;&lt;Pr(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(S3)|</a:t>
            </a:r>
            <a:r>
              <a:rPr lang="en-US" altLang="zh-CN" sz="2400" b="1" i="1" dirty="0" smtClean="0">
                <a:solidFill>
                  <a:srgbClr val="FF9900"/>
                </a:solidFill>
              </a:rPr>
              <a:t>R</a:t>
            </a:r>
            <a:r>
              <a:rPr lang="en-US" altLang="zh-CN" sz="2400" dirty="0" smtClean="0">
                <a:solidFill>
                  <a:srgbClr val="FF9900"/>
                </a:solidFill>
              </a:rPr>
              <a:t>) for V21-V50</a:t>
            </a:r>
          </a:p>
          <a:p>
            <a:r>
              <a:rPr lang="en-US" altLang="zh-CN" sz="2400" dirty="0" smtClean="0">
                <a:solidFill>
                  <a:srgbClr val="FF9900"/>
                </a:solidFill>
              </a:rPr>
              <a:t>Pr(</a:t>
            </a:r>
            <a:r>
              <a:rPr lang="el-GR" altLang="zh-CN" sz="2400" dirty="0" smtClean="0">
                <a:solidFill>
                  <a:srgbClr val="FF9900"/>
                </a:solidFill>
              </a:rPr>
              <a:t>Ф</a:t>
            </a:r>
            <a:r>
              <a:rPr lang="en-US" altLang="zh-CN" sz="2400" dirty="0" smtClean="0">
                <a:solidFill>
                  <a:srgbClr val="FF9900"/>
                </a:solidFill>
              </a:rPr>
              <a:t>(S3)) is high for V81-V100</a:t>
            </a:r>
            <a:r>
              <a:rPr lang="en-US" sz="2400" dirty="0" smtClean="0">
                <a:solidFill>
                  <a:srgbClr val="FF9900"/>
                </a:solidFill>
              </a:rPr>
              <a:t> </a:t>
            </a:r>
          </a:p>
          <a:p>
            <a:endParaRPr lang="en-US" sz="2400" dirty="0" smtClean="0">
              <a:solidFill>
                <a:srgbClr val="FF99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81200" y="4495800"/>
            <a:ext cx="625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+mj-lt"/>
                <a:cs typeface="Times New Roman"/>
              </a:rPr>
              <a:t>X</a:t>
            </a:r>
            <a:endParaRPr lang="en-US" sz="5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824949" y="4038600"/>
            <a:ext cx="625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+mj-lt"/>
                <a:cs typeface="Times New Roman"/>
              </a:rPr>
              <a:t>X</a:t>
            </a:r>
            <a:endParaRPr lang="en-US" sz="5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66876" y="1981200"/>
            <a:ext cx="495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92D050"/>
                </a:solidFill>
                <a:latin typeface="+mj-lt"/>
                <a:cs typeface="Times New Roman"/>
              </a:rPr>
              <a:t>?</a:t>
            </a:r>
            <a:endParaRPr lang="en-US" sz="5400" b="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057400" y="4495800"/>
            <a:ext cx="495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92D050"/>
                </a:solidFill>
                <a:latin typeface="+mj-lt"/>
                <a:cs typeface="Times New Roman"/>
              </a:rPr>
              <a:t>?</a:t>
            </a:r>
            <a:endParaRPr lang="en-US" sz="5400" b="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901544" y="4005944"/>
            <a:ext cx="495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92D050"/>
                </a:solidFill>
                <a:latin typeface="+mj-lt"/>
                <a:cs typeface="Times New Roman"/>
              </a:rPr>
              <a:t>?</a:t>
            </a:r>
            <a:endParaRPr lang="en-US" sz="5400" b="1" dirty="0">
              <a:solidFill>
                <a:srgbClr val="92D05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51" grpId="0"/>
      <p:bldP spid="50" grpId="1"/>
      <p:bldP spid="50" grpId="2"/>
      <p:bldP spid="52" grpId="1"/>
      <p:bldP spid="52" grpId="2"/>
      <p:bldP spid="53" grpId="2"/>
      <p:bldP spid="53" grpId="3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458200" cy="1295400"/>
          </a:xfrm>
        </p:spPr>
        <p:txBody>
          <a:bodyPr/>
          <a:lstStyle/>
          <a:p>
            <a:r>
              <a:rPr lang="en-US" sz="4400" dirty="0" smtClean="0"/>
              <a:t>Finding </a:t>
            </a:r>
            <a:r>
              <a:rPr lang="en-US" altLang="zh-CN" sz="4400" b="1" i="1" dirty="0" smtClean="0">
                <a:ea typeface="SimSun" pitchFamily="2" charset="-122"/>
                <a:sym typeface="Wingdings" pitchFamily="2" charset="2"/>
              </a:rPr>
              <a:t>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6796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altLang="zh-CN" sz="3200" b="1" i="1" dirty="0" smtClean="0">
                <a:ea typeface="SimSun" pitchFamily="2" charset="-122"/>
              </a:rPr>
              <a:t>R</a:t>
            </a:r>
            <a:r>
              <a:rPr lang="en-US" altLang="zh-CN" sz="3200" dirty="0" smtClean="0">
                <a:ea typeface="SimSun" pitchFamily="2" charset="-122"/>
              </a:rPr>
              <a:t> (most influential copying relationships)</a:t>
            </a:r>
            <a:br>
              <a:rPr lang="en-US" altLang="zh-CN" sz="3200" dirty="0" smtClean="0">
                <a:ea typeface="SimSun" pitchFamily="2" charset="-122"/>
              </a:rPr>
            </a:br>
            <a:r>
              <a:rPr lang="en-US" altLang="zh-CN" sz="3200" dirty="0" smtClean="0">
                <a:ea typeface="SimSun" pitchFamily="2" charset="-122"/>
              </a:rPr>
              <a:t>Maximize</a:t>
            </a:r>
            <a:br>
              <a:rPr lang="en-US" altLang="zh-CN" sz="3200" dirty="0" smtClean="0">
                <a:ea typeface="SimSun" pitchFamily="2" charset="-122"/>
              </a:rPr>
            </a:br>
            <a:endParaRPr lang="en-US" altLang="zh-CN" sz="3200" dirty="0" smtClean="0">
              <a:ea typeface="SimSun" pitchFamily="2" charset="-122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Finding </a:t>
            </a:r>
            <a:r>
              <a:rPr lang="en-US" altLang="zh-CN" sz="3200" b="1" i="1" dirty="0" smtClean="0">
                <a:ea typeface="SimSun" pitchFamily="2" charset="-122"/>
              </a:rPr>
              <a:t>R</a:t>
            </a:r>
            <a:r>
              <a:rPr lang="en-US" altLang="zh-CN" sz="3200" dirty="0" smtClean="0">
                <a:ea typeface="SimSun" pitchFamily="2" charset="-122"/>
              </a:rPr>
              <a:t> is NP-complete</a:t>
            </a:r>
            <a:br>
              <a:rPr lang="en-US" altLang="zh-CN" sz="3200" dirty="0" smtClean="0">
                <a:ea typeface="SimSun" pitchFamily="2" charset="-122"/>
              </a:rPr>
            </a:br>
            <a:r>
              <a:rPr lang="en-US" altLang="zh-CN" sz="3200" dirty="0" smtClean="0">
                <a:ea typeface="SimSun" pitchFamily="2" charset="-122"/>
              </a:rPr>
              <a:t>(Reduction from HITTING SET problem)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We need a fast greedy algorithm</a:t>
            </a:r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399" y="2143070"/>
            <a:ext cx="5105401" cy="7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7902766" y="4876800"/>
            <a:ext cx="3810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458200" cy="1295400"/>
          </a:xfrm>
        </p:spPr>
        <p:txBody>
          <a:bodyPr/>
          <a:lstStyle/>
          <a:p>
            <a:r>
              <a:rPr lang="en-US" sz="4400" dirty="0" smtClean="0"/>
              <a:t>Greedy Algorithm for Finding </a:t>
            </a:r>
            <a:r>
              <a:rPr lang="en-US" altLang="zh-CN" sz="4400" b="1" i="1" dirty="0" smtClean="0">
                <a:ea typeface="SimSun" pitchFamily="2" charset="-122"/>
                <a:sym typeface="Wingdings" pitchFamily="2" charset="2"/>
              </a:rPr>
              <a:t>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295400"/>
            <a:ext cx="6927056" cy="5562600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514350" indent="-514350">
              <a:lnSpc>
                <a:spcPct val="80000"/>
              </a:lnSpc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Goal: Maximize</a:t>
            </a:r>
          </a:p>
          <a:p>
            <a:pPr marL="514350" indent="-514350">
              <a:lnSpc>
                <a:spcPct val="80000"/>
              </a:lnSpc>
              <a:buFont typeface="Wingdings" pitchFamily="2" charset="2"/>
              <a:buChar char="q"/>
            </a:pPr>
            <a:endParaRPr lang="en-US" altLang="zh-CN" sz="1800" dirty="0" smtClean="0">
              <a:ea typeface="SimSun" pitchFamily="2" charset="-122"/>
            </a:endParaRPr>
          </a:p>
          <a:p>
            <a:pPr marL="514350" indent="-514350">
              <a:lnSpc>
                <a:spcPct val="80000"/>
              </a:lnSpc>
              <a:buFont typeface="Wingdings" pitchFamily="2" charset="2"/>
              <a:buChar char="q"/>
            </a:pPr>
            <a:endParaRPr lang="en-US" altLang="zh-CN" sz="1800" dirty="0" smtClean="0">
              <a:ea typeface="SimSun" pitchFamily="2" charset="-122"/>
            </a:endParaRPr>
          </a:p>
          <a:p>
            <a:pPr marL="514350" indent="-514350">
              <a:lnSpc>
                <a:spcPct val="80000"/>
              </a:lnSpc>
              <a:buFont typeface="Wingdings" pitchFamily="2" charset="2"/>
              <a:buChar char="q"/>
            </a:pPr>
            <a:endParaRPr lang="en-US" altLang="zh-CN" sz="1800" dirty="0" smtClean="0">
              <a:ea typeface="SimSun" pitchFamily="2" charset="-122"/>
            </a:endParaRPr>
          </a:p>
          <a:p>
            <a:pPr marL="514350" indent="-514350">
              <a:lnSpc>
                <a:spcPct val="80000"/>
              </a:lnSpc>
              <a:buFont typeface="Wingdings" pitchFamily="2" charset="2"/>
              <a:buChar char="q"/>
            </a:pPr>
            <a:r>
              <a:rPr lang="en-US" altLang="zh-CN" dirty="0" smtClean="0">
                <a:ea typeface="SimSun" pitchFamily="2" charset="-122"/>
              </a:rPr>
              <a:t>Intuitions</a:t>
            </a:r>
            <a:endParaRPr lang="en-US" altLang="zh-CN" sz="1800" dirty="0" smtClean="0">
              <a:ea typeface="SimSun" pitchFamily="2" charset="-122"/>
            </a:endParaRP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For each source, find the most “influential” sources from which it copies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Order the original sources by their accumulated influence on others, and iteratively add each corresponding copying to </a:t>
            </a:r>
            <a:r>
              <a:rPr lang="en-US" altLang="zh-CN" sz="1800" b="1" i="1" dirty="0" smtClean="0">
                <a:ea typeface="SimSun" pitchFamily="2" charset="-122"/>
              </a:rPr>
              <a:t>R</a:t>
            </a:r>
            <a:r>
              <a:rPr lang="en-US" altLang="zh-CN" sz="1800" dirty="0" smtClean="0">
                <a:ea typeface="SimSun" pitchFamily="2" charset="-122"/>
              </a:rPr>
              <a:t> unless one of the following holds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Prune </a:t>
            </a:r>
            <a:r>
              <a:rPr lang="en-US" altLang="zh-CN" sz="1800" dirty="0" err="1" smtClean="0">
                <a:ea typeface="SimSun" pitchFamily="2" charset="-122"/>
              </a:rPr>
              <a:t>copyings</a:t>
            </a:r>
            <a:r>
              <a:rPr lang="en-US" altLang="zh-CN" sz="1800" dirty="0" smtClean="0">
                <a:ea typeface="SimSun" pitchFamily="2" charset="-122"/>
              </a:rPr>
              <a:t> that have less accumulated influence on others than being affected by others</a:t>
            </a:r>
          </a:p>
          <a:p>
            <a:pPr marL="1255014" lvl="1" indent="-514350"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Prune </a:t>
            </a:r>
            <a:r>
              <a:rPr lang="en-US" altLang="zh-CN" sz="1800" dirty="0" err="1" smtClean="0">
                <a:ea typeface="SimSun" pitchFamily="2" charset="-122"/>
              </a:rPr>
              <a:t>copyings</a:t>
            </a:r>
            <a:r>
              <a:rPr lang="en-US" altLang="zh-CN" sz="1800" dirty="0" smtClean="0">
                <a:ea typeface="SimSun" pitchFamily="2" charset="-122"/>
              </a:rPr>
              <a:t> that can be significantly influenced by the already selected </a:t>
            </a:r>
            <a:r>
              <a:rPr lang="en-US" altLang="zh-CN" sz="1800" dirty="0" err="1" smtClean="0">
                <a:ea typeface="SimSun" pitchFamily="2" charset="-122"/>
              </a:rPr>
              <a:t>copyings</a:t>
            </a:r>
            <a:endParaRPr lang="en-US" altLang="zh-CN" sz="18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1800" dirty="0" smtClean="0">
                <a:ea typeface="SimSun" pitchFamily="2" charset="-122"/>
              </a:rPr>
              <a:t>   </a:t>
            </a:r>
            <a:r>
              <a:rPr lang="en-US" altLang="zh-CN" dirty="0" smtClean="0">
                <a:ea typeface="SimSun" pitchFamily="2" charset="-122"/>
              </a:rPr>
              <a:t>E.g.,  </a:t>
            </a:r>
            <a:r>
              <a:rPr lang="en-US" altLang="zh-CN" sz="1800" dirty="0" smtClean="0">
                <a:ea typeface="SimSun" pitchFamily="2" charset="-122"/>
              </a:rPr>
              <a:t>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S1)-P(S4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S1|S4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S3)=.8,</a:t>
            </a:r>
            <a:br>
              <a:rPr lang="en-US" altLang="zh-CN" sz="1800" dirty="0" smtClean="0">
                <a:ea typeface="SimSun" pitchFamily="2" charset="-122"/>
              </a:rPr>
            </a:br>
            <a:r>
              <a:rPr lang="en-US" altLang="zh-CN" sz="1800" dirty="0" smtClean="0">
                <a:ea typeface="SimSun" pitchFamily="2" charset="-122"/>
              </a:rPr>
              <a:t>	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S2)-P(S4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S2|S4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S3)=.8</a:t>
            </a:r>
            <a:br>
              <a:rPr lang="en-US" altLang="zh-CN" sz="1800" dirty="0" smtClean="0">
                <a:ea typeface="SimSun" pitchFamily="2" charset="-122"/>
              </a:rPr>
            </a:br>
            <a:r>
              <a:rPr lang="en-US" altLang="zh-CN" sz="1800" dirty="0" smtClean="0">
                <a:ea typeface="SimSun" pitchFamily="2" charset="-122"/>
              </a:rPr>
              <a:t>	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S3)-P(S4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S3|S4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S1)=.5, </a:t>
            </a:r>
            <a:br>
              <a:rPr lang="en-US" altLang="zh-CN" sz="1800" dirty="0" smtClean="0">
                <a:ea typeface="SimSun" pitchFamily="2" charset="-122"/>
              </a:rPr>
            </a:br>
            <a:r>
              <a:rPr lang="en-US" altLang="zh-CN" sz="1800" dirty="0" smtClean="0">
                <a:ea typeface="SimSun" pitchFamily="2" charset="-122"/>
              </a:rPr>
              <a:t>	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S3)-P(S4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S3|S4</a:t>
            </a:r>
            <a:r>
              <a:rPr lang="en-US" altLang="zh-CN" sz="1800" dirty="0" smtClean="0">
                <a:ea typeface="SimSun" pitchFamily="2" charset="-122"/>
                <a:sym typeface="Wingdings" pitchFamily="2" charset="2"/>
              </a:rPr>
              <a:t></a:t>
            </a:r>
            <a:r>
              <a:rPr lang="en-US" altLang="zh-CN" sz="1800" dirty="0" smtClean="0">
                <a:ea typeface="SimSun" pitchFamily="2" charset="-122"/>
              </a:rPr>
              <a:t>S2)=.5</a:t>
            </a:r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676400"/>
            <a:ext cx="5105401" cy="75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6"/>
          <p:cNvGrpSpPr/>
          <p:nvPr/>
        </p:nvGrpSpPr>
        <p:grpSpPr>
          <a:xfrm>
            <a:off x="7467600" y="2895600"/>
            <a:ext cx="1191926" cy="2438400"/>
            <a:chOff x="7772400" y="3581400"/>
            <a:chExt cx="1191926" cy="2438400"/>
          </a:xfrm>
        </p:grpSpPr>
        <p:sp>
          <p:nvSpPr>
            <p:cNvPr id="6" name="TextBox 5"/>
            <p:cNvSpPr txBox="1"/>
            <p:nvPr/>
          </p:nvSpPr>
          <p:spPr>
            <a:xfrm>
              <a:off x="7772400" y="35814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S1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534400" y="35930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S2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174666" y="46598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S3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74666" y="5650468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S4</a:t>
              </a: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0"/>
              <a:endCxn id="6" idx="2"/>
            </p:cNvCxnSpPr>
            <p:nvPr/>
          </p:nvCxnSpPr>
          <p:spPr>
            <a:xfrm rot="16200000" flipV="1">
              <a:off x="7830321" y="4100560"/>
              <a:ext cx="709136" cy="40948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8" idx="0"/>
              <a:endCxn id="7" idx="2"/>
            </p:cNvCxnSpPr>
            <p:nvPr/>
          </p:nvCxnSpPr>
          <p:spPr>
            <a:xfrm rot="5400000" flipH="1" flipV="1">
              <a:off x="8220762" y="4131267"/>
              <a:ext cx="697468" cy="35973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9" idx="0"/>
              <a:endCxn id="8" idx="2"/>
            </p:cNvCxnSpPr>
            <p:nvPr/>
          </p:nvCxnSpPr>
          <p:spPr>
            <a:xfrm rot="5400000" flipH="1" flipV="1">
              <a:off x="8078995" y="5339834"/>
              <a:ext cx="621268" cy="1588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Curved Connector 13"/>
          <p:cNvCxnSpPr/>
          <p:nvPr/>
        </p:nvCxnSpPr>
        <p:spPr>
          <a:xfrm rot="16200000" flipV="1">
            <a:off x="7030221" y="3910060"/>
            <a:ext cx="1699736" cy="409480"/>
          </a:xfrm>
          <a:prstGeom prst="curvedConnector3">
            <a:avLst>
              <a:gd name="adj1" fmla="val -5093"/>
            </a:avLst>
          </a:prstGeom>
          <a:ln w="28575">
            <a:solidFill>
              <a:srgbClr val="6666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rot="5400000" flipH="1" flipV="1">
            <a:off x="7420662" y="3940767"/>
            <a:ext cx="1688068" cy="359734"/>
          </a:xfrm>
          <a:prstGeom prst="curvedConnector3">
            <a:avLst>
              <a:gd name="adj1" fmla="val -4168"/>
            </a:avLst>
          </a:prstGeom>
          <a:ln w="28575">
            <a:solidFill>
              <a:srgbClr val="6666FF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ular Callout 22"/>
          <p:cNvSpPr/>
          <p:nvPr/>
        </p:nvSpPr>
        <p:spPr>
          <a:xfrm>
            <a:off x="5257800" y="5943600"/>
            <a:ext cx="2514600" cy="609600"/>
          </a:xfrm>
          <a:prstGeom prst="wedgeRectCallout">
            <a:avLst>
              <a:gd name="adj1" fmla="val 61445"/>
              <a:gd name="adj2" fmla="val -26822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Accumulated influence: .8+.8=1.6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67600" y="3810000"/>
            <a:ext cx="478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X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08784" y="3810000"/>
            <a:ext cx="478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X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 flipH="1" flipV="1">
            <a:off x="7767360" y="4577040"/>
            <a:ext cx="62126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/>
      <p:bldP spid="24" grpId="1"/>
      <p:bldP spid="25" grpId="0"/>
      <p:bldP spid="25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Experimental Results for Global Detection on Synthetic Data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22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5283" y="1448318"/>
            <a:ext cx="3523117" cy="259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133183"/>
            <a:ext cx="3381375" cy="264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133183"/>
            <a:ext cx="3352800" cy="261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6248400" y="1753118"/>
            <a:ext cx="2812256" cy="20574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altLang="zh-CN" sz="1800" b="1" dirty="0" smtClean="0">
                <a:ea typeface="SimSun" pitchFamily="2" charset="-122"/>
              </a:rPr>
              <a:t>Sensitivity</a:t>
            </a:r>
            <a:r>
              <a:rPr lang="en-US" altLang="zh-CN" sz="1800" dirty="0" smtClean="0">
                <a:ea typeface="SimSun" pitchFamily="2" charset="-122"/>
              </a:rPr>
              <a:t>: Percentage of copying that are identified w. correct direction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altLang="zh-CN" sz="1800" b="1" dirty="0" smtClean="0">
                <a:ea typeface="SimSun" pitchFamily="2" charset="-122"/>
              </a:rPr>
              <a:t>Specificity</a:t>
            </a:r>
            <a:r>
              <a:rPr lang="en-US" altLang="zh-CN" sz="1800" dirty="0" smtClean="0">
                <a:ea typeface="SimSun" pitchFamily="2" charset="-122"/>
              </a:rPr>
              <a:t>: Percentage of non-copying that are </a:t>
            </a:r>
            <a:r>
              <a:rPr lang="en-US" altLang="zh-CN" sz="1800" dirty="0" smtClean="0">
                <a:ea typeface="SimSun" pitchFamily="2" charset="-122"/>
              </a:rPr>
              <a:t>identified as so</a:t>
            </a:r>
            <a:endParaRPr lang="en-US" altLang="zh-CN" sz="18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527256" cy="49530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zh-CN" sz="40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Motivation and contributions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40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Problem definition and techniques</a:t>
            </a: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4000" dirty="0" smtClean="0">
              <a:ea typeface="SimSun" pitchFamily="2" charset="-122"/>
            </a:endParaRPr>
          </a:p>
          <a:p>
            <a:endParaRPr lang="en-US" altLang="zh-CN" sz="35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Experimental results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4000" dirty="0" smtClean="0">
                <a:ea typeface="SimSun" pitchFamily="2" charset="-122"/>
              </a:rPr>
              <a:t>Related work and conclusions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219200" y="2667000"/>
          <a:ext cx="7315200" cy="241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28800" y="4444425"/>
            <a:ext cx="1792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Intuitions</a:t>
            </a:r>
            <a:endParaRPr lang="en-US" altLang="zh-CN" sz="3700" dirty="0">
              <a:solidFill>
                <a:schemeClr val="bg2">
                  <a:lumMod val="75000"/>
                </a:schemeClr>
              </a:solidFill>
              <a:ea typeface="SimSun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430233"/>
            <a:ext cx="2096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>
                <a:solidFill>
                  <a:schemeClr val="bg2">
                    <a:lumMod val="75000"/>
                  </a:schemeClr>
                </a:solidFill>
                <a:ea typeface="SimSun" pitchFamily="2" charset="-122"/>
              </a:rPr>
              <a:t>Techniques</a:t>
            </a:r>
            <a:endParaRPr lang="en-US" altLang="zh-CN" sz="3200" dirty="0">
              <a:solidFill>
                <a:schemeClr val="bg2">
                  <a:lumMod val="75000"/>
                </a:schemeClr>
              </a:solidFill>
              <a:ea typeface="SimSun" pitchFamily="2" charset="-122"/>
            </a:endParaRPr>
          </a:p>
        </p:txBody>
      </p:sp>
      <p:sp>
        <p:nvSpPr>
          <p:cNvPr id="10" name="Text Box 76"/>
          <p:cNvSpPr txBox="1">
            <a:spLocks noChangeArrowheads="1"/>
          </p:cNvSpPr>
          <p:nvPr/>
        </p:nvSpPr>
        <p:spPr bwMode="auto">
          <a:xfrm>
            <a:off x="2362200" y="4479925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11" name="Text Box 76"/>
          <p:cNvSpPr txBox="1">
            <a:spLocks noChangeArrowheads="1"/>
          </p:cNvSpPr>
          <p:nvPr/>
        </p:nvSpPr>
        <p:spPr bwMode="auto">
          <a:xfrm>
            <a:off x="6248400" y="4495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524000"/>
            <a:ext cx="8222456" cy="52578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Dataset: Weather data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18 weather websites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for 30 major USA cities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collected every 45 minutes for a day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33 collections, so 990 objects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28 distinct attributes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Challenges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No true/false notion, only popularity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Frequent updates—up-to-date data may not have been copied at crawling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Complete data and standard formatting—lack evidence from completeness &amp; formatting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Golden</a:t>
            </a:r>
            <a:r>
              <a:rPr lang="en-US" dirty="0" smtClean="0"/>
              <a:t> Standard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45059" idx="2"/>
            <a:endCxn id="45058" idx="0"/>
          </p:cNvCxnSpPr>
          <p:nvPr/>
        </p:nvCxnSpPr>
        <p:spPr>
          <a:xfrm rot="5400000">
            <a:off x="4371975" y="1952625"/>
            <a:ext cx="66675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4" idx="3"/>
            <a:endCxn id="45058" idx="1"/>
          </p:cNvCxnSpPr>
          <p:nvPr/>
        </p:nvCxnSpPr>
        <p:spPr>
          <a:xfrm>
            <a:off x="3314700" y="2171700"/>
            <a:ext cx="99060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4" idx="1"/>
          </p:cNvCxnSpPr>
          <p:nvPr/>
        </p:nvCxnSpPr>
        <p:spPr>
          <a:xfrm rot="16200000" flipH="1">
            <a:off x="1628775" y="1666875"/>
            <a:ext cx="47625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45058" idx="1"/>
          </p:cNvCxnSpPr>
          <p:nvPr/>
        </p:nvCxnSpPr>
        <p:spPr>
          <a:xfrm flipV="1">
            <a:off x="3067050" y="2705100"/>
            <a:ext cx="1238250" cy="4286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5060" idx="2"/>
            <a:endCxn id="45058" idx="3"/>
          </p:cNvCxnSpPr>
          <p:nvPr/>
        </p:nvCxnSpPr>
        <p:spPr>
          <a:xfrm rot="5400000">
            <a:off x="5750720" y="1440656"/>
            <a:ext cx="619125" cy="190976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5061" idx="3"/>
            <a:endCxn id="45062" idx="0"/>
          </p:cNvCxnSpPr>
          <p:nvPr/>
        </p:nvCxnSpPr>
        <p:spPr>
          <a:xfrm>
            <a:off x="7067550" y="3128963"/>
            <a:ext cx="1052513" cy="83343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5066" idx="3"/>
            <a:endCxn id="45063" idx="2"/>
          </p:cNvCxnSpPr>
          <p:nvPr/>
        </p:nvCxnSpPr>
        <p:spPr>
          <a:xfrm flipV="1">
            <a:off x="5867400" y="4943475"/>
            <a:ext cx="962025" cy="6146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45063" idx="2"/>
          </p:cNvCxnSpPr>
          <p:nvPr/>
        </p:nvCxnSpPr>
        <p:spPr>
          <a:xfrm rot="10800000">
            <a:off x="6829425" y="4943475"/>
            <a:ext cx="1071290" cy="5278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7" idx="0"/>
            <a:endCxn id="45058" idx="2"/>
          </p:cNvCxnSpPr>
          <p:nvPr/>
        </p:nvCxnSpPr>
        <p:spPr>
          <a:xfrm rot="16200000" flipV="1">
            <a:off x="4487466" y="3342084"/>
            <a:ext cx="457200" cy="2143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45067" idx="0"/>
            <a:endCxn id="45057" idx="2"/>
          </p:cNvCxnSpPr>
          <p:nvPr/>
        </p:nvCxnSpPr>
        <p:spPr>
          <a:xfrm rot="16200000" flipV="1">
            <a:off x="1728788" y="3862387"/>
            <a:ext cx="590550" cy="113347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1" idx="0"/>
            <a:endCxn id="45057" idx="2"/>
          </p:cNvCxnSpPr>
          <p:nvPr/>
        </p:nvCxnSpPr>
        <p:spPr>
          <a:xfrm rot="5400000" flipH="1" flipV="1">
            <a:off x="896540" y="4087416"/>
            <a:ext cx="514350" cy="607219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45061" idx="1"/>
            <a:endCxn id="7" idx="3"/>
          </p:cNvCxnSpPr>
          <p:nvPr/>
        </p:nvCxnSpPr>
        <p:spPr>
          <a:xfrm rot="10800000" flipV="1">
            <a:off x="5262562" y="3128963"/>
            <a:ext cx="985838" cy="67151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45063" idx="0"/>
            <a:endCxn id="7" idx="2"/>
          </p:cNvCxnSpPr>
          <p:nvPr/>
        </p:nvCxnSpPr>
        <p:spPr>
          <a:xfrm rot="16200000" flipV="1">
            <a:off x="5501878" y="3244453"/>
            <a:ext cx="552450" cy="210264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45066" idx="0"/>
            <a:endCxn id="7" idx="2"/>
          </p:cNvCxnSpPr>
          <p:nvPr/>
        </p:nvCxnSpPr>
        <p:spPr>
          <a:xfrm rot="16200000" flipV="1">
            <a:off x="4460081" y="4286250"/>
            <a:ext cx="1238250" cy="70485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429000"/>
            <a:ext cx="7810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5300" y="2286000"/>
            <a:ext cx="800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219200"/>
            <a:ext cx="87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1752600"/>
            <a:ext cx="3057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2667000"/>
            <a:ext cx="819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3962400"/>
            <a:ext cx="1762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86400" y="4572000"/>
            <a:ext cx="26860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48462" y="5486400"/>
            <a:ext cx="2395538" cy="38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95862" y="5257800"/>
            <a:ext cx="871538" cy="60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33600" y="1752600"/>
            <a:ext cx="1181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6000" y="27432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" y="1274578"/>
            <a:ext cx="2895600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14" cstate="print"/>
          <a:srcRect t="-4545" r="68130"/>
          <a:stretch>
            <a:fillRect/>
          </a:stretch>
        </p:blipFill>
        <p:spPr bwMode="auto">
          <a:xfrm>
            <a:off x="4191000" y="3581400"/>
            <a:ext cx="1071562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1000" y="4648200"/>
            <a:ext cx="938212" cy="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57600" y="4648200"/>
            <a:ext cx="1066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676400" y="4724400"/>
            <a:ext cx="1828800" cy="54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1000" y="5486400"/>
            <a:ext cx="1866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828800" y="6096000"/>
            <a:ext cx="1714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0" name="Picture 1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962400" y="6096000"/>
            <a:ext cx="119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1" name="Picture 15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410200" y="6096000"/>
            <a:ext cx="2286000" cy="34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Arrow Connector 36"/>
          <p:cNvCxnSpPr>
            <a:stCxn id="45064" idx="0"/>
            <a:endCxn id="45057" idx="2"/>
          </p:cNvCxnSpPr>
          <p:nvPr/>
        </p:nvCxnSpPr>
        <p:spPr>
          <a:xfrm rot="16200000" flipV="1">
            <a:off x="2566988" y="3024187"/>
            <a:ext cx="514350" cy="273367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45064" idx="0"/>
            <a:endCxn id="7" idx="2"/>
          </p:cNvCxnSpPr>
          <p:nvPr/>
        </p:nvCxnSpPr>
        <p:spPr>
          <a:xfrm rot="5400000" flipH="1" flipV="1">
            <a:off x="4144565" y="4065985"/>
            <a:ext cx="628650" cy="535781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658" name="Picture 2" descr="Tim Berners-Lee (AFP/Getty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0"/>
            <a:ext cx="3276600" cy="2464701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19600" y="4350650"/>
            <a:ext cx="4572000" cy="12954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US" sz="3600" b="1" dirty="0" smtClean="0">
                <a:solidFill>
                  <a:srgbClr val="002060"/>
                </a:solidFill>
              </a:rPr>
              <a:t>The Internet needs a way to help people separate rumor from real science.</a:t>
            </a:r>
          </a:p>
          <a:p>
            <a:pPr lvl="0" algn="r">
              <a:spcBef>
                <a:spcPct val="0"/>
              </a:spcBef>
            </a:pPr>
            <a:r>
              <a:rPr lang="en-US" sz="3600" b="1" dirty="0" smtClean="0">
                <a:solidFill>
                  <a:srgbClr val="002060"/>
                </a:solidFill>
              </a:rPr>
              <a:t>– Tim Berners-Lee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762000" y="838200"/>
            <a:ext cx="5936456" cy="2057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 smtClean="0"/>
              <a:t>We now live in this media culture where something goes up on YouTube or a blog and everybody scrambles.              - Barack Obama</a:t>
            </a:r>
            <a:endParaRPr lang="en-US" altLang="zh-CN" sz="3200" i="1" dirty="0" smtClean="0">
              <a:ea typeface="SimSun" pitchFamily="2" charset="-122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7200" y="3124200"/>
            <a:ext cx="8458200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2498" name="Picture 2"/>
          <p:cNvPicPr>
            <a:picLocks noChangeAspect="1" noChangeArrowheads="1"/>
          </p:cNvPicPr>
          <p:nvPr/>
        </p:nvPicPr>
        <p:blipFill>
          <a:blip r:embed="rId3" cstate="print"/>
          <a:srcRect r="41837"/>
          <a:stretch>
            <a:fillRect/>
          </a:stretch>
        </p:blipFill>
        <p:spPr bwMode="auto">
          <a:xfrm>
            <a:off x="6629400" y="914400"/>
            <a:ext cx="1876425" cy="202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Silver</a:t>
            </a:r>
            <a:r>
              <a:rPr lang="en-US" dirty="0" smtClean="0"/>
              <a:t> Standard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45059" idx="2"/>
            <a:endCxn id="45058" idx="0"/>
          </p:cNvCxnSpPr>
          <p:nvPr/>
        </p:nvCxnSpPr>
        <p:spPr>
          <a:xfrm rot="5400000">
            <a:off x="4371975" y="1952625"/>
            <a:ext cx="66675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4" idx="3"/>
            <a:endCxn id="45058" idx="1"/>
          </p:cNvCxnSpPr>
          <p:nvPr/>
        </p:nvCxnSpPr>
        <p:spPr>
          <a:xfrm>
            <a:off x="3314700" y="2171700"/>
            <a:ext cx="99060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4" idx="1"/>
          </p:cNvCxnSpPr>
          <p:nvPr/>
        </p:nvCxnSpPr>
        <p:spPr>
          <a:xfrm rot="16200000" flipH="1">
            <a:off x="1628775" y="1666875"/>
            <a:ext cx="47625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45058" idx="1"/>
          </p:cNvCxnSpPr>
          <p:nvPr/>
        </p:nvCxnSpPr>
        <p:spPr>
          <a:xfrm flipV="1">
            <a:off x="3067050" y="2705100"/>
            <a:ext cx="1238250" cy="4286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5060" idx="2"/>
            <a:endCxn id="45058" idx="3"/>
          </p:cNvCxnSpPr>
          <p:nvPr/>
        </p:nvCxnSpPr>
        <p:spPr>
          <a:xfrm rot="5400000">
            <a:off x="5750720" y="1440656"/>
            <a:ext cx="619125" cy="190976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5061" idx="3"/>
            <a:endCxn id="45062" idx="0"/>
          </p:cNvCxnSpPr>
          <p:nvPr/>
        </p:nvCxnSpPr>
        <p:spPr>
          <a:xfrm>
            <a:off x="7067550" y="3128963"/>
            <a:ext cx="1052513" cy="833437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5066" idx="3"/>
            <a:endCxn id="45063" idx="2"/>
          </p:cNvCxnSpPr>
          <p:nvPr/>
        </p:nvCxnSpPr>
        <p:spPr>
          <a:xfrm flipV="1">
            <a:off x="5867400" y="4943475"/>
            <a:ext cx="962025" cy="6146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45063" idx="2"/>
          </p:cNvCxnSpPr>
          <p:nvPr/>
        </p:nvCxnSpPr>
        <p:spPr>
          <a:xfrm rot="10800000">
            <a:off x="6829425" y="4943475"/>
            <a:ext cx="1071290" cy="5278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5064" idx="2"/>
            <a:endCxn id="45069" idx="0"/>
          </p:cNvCxnSpPr>
          <p:nvPr/>
        </p:nvCxnSpPr>
        <p:spPr>
          <a:xfrm rot="5400000">
            <a:off x="2957513" y="4862512"/>
            <a:ext cx="962025" cy="150495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5064" idx="2"/>
            <a:endCxn id="71" idx="2"/>
          </p:cNvCxnSpPr>
          <p:nvPr/>
        </p:nvCxnSpPr>
        <p:spPr>
          <a:xfrm rot="16200000" flipH="1">
            <a:off x="3786188" y="5538787"/>
            <a:ext cx="1114425" cy="30480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071" idx="0"/>
            <a:endCxn id="45063" idx="2"/>
          </p:cNvCxnSpPr>
          <p:nvPr/>
        </p:nvCxnSpPr>
        <p:spPr>
          <a:xfrm rot="5400000" flipH="1" flipV="1">
            <a:off x="6115050" y="5381626"/>
            <a:ext cx="1152525" cy="27622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/>
          </a:blip>
          <a:srcRect/>
          <a:stretch>
            <a:fillRect/>
          </a:stretch>
        </p:blipFill>
        <p:spPr bwMode="auto">
          <a:xfrm>
            <a:off x="1066800" y="3429000"/>
            <a:ext cx="7810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305300" y="2286000"/>
            <a:ext cx="800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219200"/>
            <a:ext cx="87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1752600"/>
            <a:ext cx="3057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2667000"/>
            <a:ext cx="819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3962400"/>
            <a:ext cx="1762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86400" y="4572000"/>
            <a:ext cx="26860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48462" y="5486400"/>
            <a:ext cx="2395538" cy="38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95862" y="5257800"/>
            <a:ext cx="871538" cy="60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33600" y="1752600"/>
            <a:ext cx="1181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6000" y="27432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" y="1274578"/>
            <a:ext cx="2895600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14" cstate="print">
            <a:lum bright="70000"/>
          </a:blip>
          <a:srcRect t="-4545" r="68130"/>
          <a:stretch>
            <a:fillRect/>
          </a:stretch>
        </p:blipFill>
        <p:spPr bwMode="auto">
          <a:xfrm>
            <a:off x="4191000" y="3581400"/>
            <a:ext cx="1071562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81000" y="4648200"/>
            <a:ext cx="938212" cy="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57600" y="4648200"/>
            <a:ext cx="1066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676400" y="4724400"/>
            <a:ext cx="1828800" cy="54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81000" y="5486400"/>
            <a:ext cx="1866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828800" y="6096000"/>
            <a:ext cx="1714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0" name="Picture 14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962400" y="6096000"/>
            <a:ext cx="119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1" name="Picture 15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410200" y="6096000"/>
            <a:ext cx="2286000" cy="34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51"/>
          <p:cNvGrpSpPr/>
          <p:nvPr/>
        </p:nvGrpSpPr>
        <p:grpSpPr>
          <a:xfrm>
            <a:off x="850105" y="3124200"/>
            <a:ext cx="5979320" cy="2133600"/>
            <a:chOff x="850105" y="3124200"/>
            <a:chExt cx="5979320" cy="2133600"/>
          </a:xfrm>
        </p:grpSpPr>
        <p:cxnSp>
          <p:nvCxnSpPr>
            <p:cNvPr id="34" name="Straight Arrow Connector 33"/>
            <p:cNvCxnSpPr>
              <a:stCxn id="7" idx="0"/>
              <a:endCxn id="45058" idx="2"/>
            </p:cNvCxnSpPr>
            <p:nvPr/>
          </p:nvCxnSpPr>
          <p:spPr>
            <a:xfrm rot="16200000" flipV="1">
              <a:off x="4487466" y="3342084"/>
              <a:ext cx="457200" cy="21431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45067" idx="0"/>
              <a:endCxn id="45057" idx="2"/>
            </p:cNvCxnSpPr>
            <p:nvPr/>
          </p:nvCxnSpPr>
          <p:spPr>
            <a:xfrm rot="16200000" flipV="1">
              <a:off x="1728788" y="3862387"/>
              <a:ext cx="590550" cy="1133475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1" idx="0"/>
              <a:endCxn id="45057" idx="2"/>
            </p:cNvCxnSpPr>
            <p:nvPr/>
          </p:nvCxnSpPr>
          <p:spPr>
            <a:xfrm rot="5400000" flipH="1" flipV="1">
              <a:off x="896540" y="4087416"/>
              <a:ext cx="514350" cy="607219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45061" idx="1"/>
              <a:endCxn id="7" idx="3"/>
            </p:cNvCxnSpPr>
            <p:nvPr/>
          </p:nvCxnSpPr>
          <p:spPr>
            <a:xfrm rot="10800000" flipV="1">
              <a:off x="5262562" y="3128963"/>
              <a:ext cx="985838" cy="671512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>
              <a:stCxn id="45063" idx="0"/>
              <a:endCxn id="7" idx="2"/>
            </p:cNvCxnSpPr>
            <p:nvPr/>
          </p:nvCxnSpPr>
          <p:spPr>
            <a:xfrm rot="16200000" flipV="1">
              <a:off x="5501878" y="3244453"/>
              <a:ext cx="552450" cy="2102644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45066" idx="0"/>
              <a:endCxn id="7" idx="2"/>
            </p:cNvCxnSpPr>
            <p:nvPr/>
          </p:nvCxnSpPr>
          <p:spPr>
            <a:xfrm rot="16200000" flipV="1">
              <a:off x="4460081" y="4286250"/>
              <a:ext cx="1238250" cy="704850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45064" idx="0"/>
              <a:endCxn id="45057" idx="2"/>
            </p:cNvCxnSpPr>
            <p:nvPr/>
          </p:nvCxnSpPr>
          <p:spPr>
            <a:xfrm rot="16200000" flipV="1">
              <a:off x="2566988" y="3024187"/>
              <a:ext cx="514350" cy="2733675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stCxn id="45064" idx="0"/>
              <a:endCxn id="7" idx="2"/>
            </p:cNvCxnSpPr>
            <p:nvPr/>
          </p:nvCxnSpPr>
          <p:spPr>
            <a:xfrm rot="5400000" flipH="1" flipV="1">
              <a:off x="4144565" y="4065985"/>
              <a:ext cx="628650" cy="535781"/>
            </a:xfrm>
            <a:prstGeom prst="straightConnector1">
              <a:avLst/>
            </a:prstGeom>
            <a:ln w="38100">
              <a:solidFill>
                <a:srgbClr val="002060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Arrow Connector 49"/>
          <p:cNvCxnSpPr>
            <a:stCxn id="5" idx="1"/>
            <a:endCxn id="6" idx="2"/>
          </p:cNvCxnSpPr>
          <p:nvPr/>
        </p:nvCxnSpPr>
        <p:spPr>
          <a:xfrm rot="10800000">
            <a:off x="1600200" y="1695451"/>
            <a:ext cx="685800" cy="14382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5064" idx="0"/>
            <a:endCxn id="5" idx="2"/>
          </p:cNvCxnSpPr>
          <p:nvPr/>
        </p:nvCxnSpPr>
        <p:spPr>
          <a:xfrm rot="16200000" flipV="1">
            <a:off x="2871788" y="3328987"/>
            <a:ext cx="1123950" cy="15144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5064" idx="0"/>
            <a:endCxn id="45060" idx="2"/>
          </p:cNvCxnSpPr>
          <p:nvPr/>
        </p:nvCxnSpPr>
        <p:spPr>
          <a:xfrm rot="5400000" flipH="1" flipV="1">
            <a:off x="4321969" y="1955007"/>
            <a:ext cx="2562225" cy="2824163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5066" idx="0"/>
            <a:endCxn id="45061" idx="2"/>
          </p:cNvCxnSpPr>
          <p:nvPr/>
        </p:nvCxnSpPr>
        <p:spPr>
          <a:xfrm rot="5400000" flipH="1" flipV="1">
            <a:off x="5211366" y="3811191"/>
            <a:ext cx="1666875" cy="1226344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1" idx="3"/>
          </p:cNvCxnSpPr>
          <p:nvPr/>
        </p:nvCxnSpPr>
        <p:spPr>
          <a:xfrm flipV="1">
            <a:off x="1319212" y="4876800"/>
            <a:ext cx="433388" cy="14771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45064" idx="1"/>
          </p:cNvCxnSpPr>
          <p:nvPr/>
        </p:nvCxnSpPr>
        <p:spPr>
          <a:xfrm>
            <a:off x="3429000" y="4876800"/>
            <a:ext cx="228600" cy="14288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Global Detection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45059" idx="2"/>
            <a:endCxn id="45058" idx="0"/>
          </p:cNvCxnSpPr>
          <p:nvPr/>
        </p:nvCxnSpPr>
        <p:spPr>
          <a:xfrm rot="5400000">
            <a:off x="4371975" y="1952625"/>
            <a:ext cx="66675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4" idx="1"/>
          </p:cNvCxnSpPr>
          <p:nvPr/>
        </p:nvCxnSpPr>
        <p:spPr>
          <a:xfrm rot="16200000" flipH="1">
            <a:off x="1628775" y="1666875"/>
            <a:ext cx="47625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45058" idx="1"/>
          </p:cNvCxnSpPr>
          <p:nvPr/>
        </p:nvCxnSpPr>
        <p:spPr>
          <a:xfrm flipV="1">
            <a:off x="3067050" y="2705100"/>
            <a:ext cx="1238250" cy="4286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5066" idx="3"/>
            <a:endCxn id="45063" idx="2"/>
          </p:cNvCxnSpPr>
          <p:nvPr/>
        </p:nvCxnSpPr>
        <p:spPr>
          <a:xfrm flipV="1">
            <a:off x="5867400" y="4943475"/>
            <a:ext cx="962025" cy="6146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45063" idx="2"/>
          </p:cNvCxnSpPr>
          <p:nvPr/>
        </p:nvCxnSpPr>
        <p:spPr>
          <a:xfrm rot="10800000">
            <a:off x="6829425" y="4943475"/>
            <a:ext cx="1071290" cy="5278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5064" idx="2"/>
            <a:endCxn id="45069" idx="0"/>
          </p:cNvCxnSpPr>
          <p:nvPr/>
        </p:nvCxnSpPr>
        <p:spPr>
          <a:xfrm rot="5400000">
            <a:off x="2957513" y="4862512"/>
            <a:ext cx="962025" cy="150495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5064" idx="2"/>
            <a:endCxn id="71" idx="2"/>
          </p:cNvCxnSpPr>
          <p:nvPr/>
        </p:nvCxnSpPr>
        <p:spPr>
          <a:xfrm rot="16200000" flipH="1">
            <a:off x="3786188" y="5538787"/>
            <a:ext cx="1114425" cy="30480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071" idx="0"/>
            <a:endCxn id="45063" idx="2"/>
          </p:cNvCxnSpPr>
          <p:nvPr/>
        </p:nvCxnSpPr>
        <p:spPr>
          <a:xfrm rot="5400000" flipH="1" flipV="1">
            <a:off x="6115050" y="5381626"/>
            <a:ext cx="1152525" cy="27622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4305300" y="2286000"/>
            <a:ext cx="800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219200"/>
            <a:ext cx="87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752600"/>
            <a:ext cx="3057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2667000"/>
            <a:ext cx="819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3962400"/>
            <a:ext cx="1762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4572000"/>
            <a:ext cx="26860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48462" y="5486400"/>
            <a:ext cx="2395538" cy="38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95862" y="5257800"/>
            <a:ext cx="871538" cy="60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3600" y="1752600"/>
            <a:ext cx="1181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27432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" y="1274578"/>
            <a:ext cx="2895600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4648200"/>
            <a:ext cx="938212" cy="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57600" y="4648200"/>
            <a:ext cx="1066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76400" y="4724400"/>
            <a:ext cx="1828800" cy="54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1000" y="5486400"/>
            <a:ext cx="1866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28800" y="6096000"/>
            <a:ext cx="1714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0" name="Picture 1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62400" y="6096000"/>
            <a:ext cx="119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1" name="Picture 1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410200" y="6096000"/>
            <a:ext cx="2286000" cy="34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Straight Arrow Connector 49"/>
          <p:cNvCxnSpPr>
            <a:stCxn id="5" idx="1"/>
            <a:endCxn id="6" idx="2"/>
          </p:cNvCxnSpPr>
          <p:nvPr/>
        </p:nvCxnSpPr>
        <p:spPr>
          <a:xfrm rot="10800000">
            <a:off x="1600200" y="1695451"/>
            <a:ext cx="685800" cy="14382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5064" idx="0"/>
            <a:endCxn id="5" idx="2"/>
          </p:cNvCxnSpPr>
          <p:nvPr/>
        </p:nvCxnSpPr>
        <p:spPr>
          <a:xfrm rot="16200000" flipV="1">
            <a:off x="2871788" y="3328987"/>
            <a:ext cx="1123950" cy="15144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5064" idx="0"/>
            <a:endCxn id="45060" idx="2"/>
          </p:cNvCxnSpPr>
          <p:nvPr/>
        </p:nvCxnSpPr>
        <p:spPr>
          <a:xfrm rot="5400000" flipH="1" flipV="1">
            <a:off x="4321969" y="1955007"/>
            <a:ext cx="2562225" cy="2824163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5066" idx="0"/>
            <a:endCxn id="45061" idx="2"/>
          </p:cNvCxnSpPr>
          <p:nvPr/>
        </p:nvCxnSpPr>
        <p:spPr>
          <a:xfrm rot="5400000" flipH="1" flipV="1">
            <a:off x="5211366" y="3811191"/>
            <a:ext cx="1666875" cy="1226344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1" idx="3"/>
          </p:cNvCxnSpPr>
          <p:nvPr/>
        </p:nvCxnSpPr>
        <p:spPr>
          <a:xfrm flipV="1">
            <a:off x="1319212" y="4876800"/>
            <a:ext cx="433388" cy="14771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45064" idx="1"/>
          </p:cNvCxnSpPr>
          <p:nvPr/>
        </p:nvCxnSpPr>
        <p:spPr>
          <a:xfrm>
            <a:off x="3429000" y="4876800"/>
            <a:ext cx="228600" cy="14288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5" idx="2"/>
            <a:endCxn id="45067" idx="0"/>
          </p:cNvCxnSpPr>
          <p:nvPr/>
        </p:nvCxnSpPr>
        <p:spPr>
          <a:xfrm rot="5400000">
            <a:off x="2033588" y="4081463"/>
            <a:ext cx="1200150" cy="8572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76"/>
          <p:cNvSpPr txBox="1">
            <a:spLocks noChangeArrowheads="1"/>
          </p:cNvSpPr>
          <p:nvPr/>
        </p:nvSpPr>
        <p:spPr bwMode="auto">
          <a:xfrm>
            <a:off x="1219200" y="4479925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69" name="Text Box 76"/>
          <p:cNvSpPr txBox="1">
            <a:spLocks noChangeArrowheads="1"/>
          </p:cNvSpPr>
          <p:nvPr/>
        </p:nvSpPr>
        <p:spPr bwMode="auto">
          <a:xfrm>
            <a:off x="3048000" y="53412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0" name="Text Box 76"/>
          <p:cNvSpPr txBox="1">
            <a:spLocks noChangeArrowheads="1"/>
          </p:cNvSpPr>
          <p:nvPr/>
        </p:nvSpPr>
        <p:spPr bwMode="auto">
          <a:xfrm>
            <a:off x="3124200" y="3733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2" name="Text Box 76"/>
          <p:cNvSpPr txBox="1">
            <a:spLocks noChangeArrowheads="1"/>
          </p:cNvSpPr>
          <p:nvPr/>
        </p:nvSpPr>
        <p:spPr bwMode="auto">
          <a:xfrm>
            <a:off x="3352800" y="25980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3" name="Text Box 76"/>
          <p:cNvSpPr txBox="1">
            <a:spLocks noChangeArrowheads="1"/>
          </p:cNvSpPr>
          <p:nvPr/>
        </p:nvSpPr>
        <p:spPr bwMode="auto">
          <a:xfrm>
            <a:off x="1600200" y="20574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4" name="Text Box 76"/>
          <p:cNvSpPr txBox="1">
            <a:spLocks noChangeArrowheads="1"/>
          </p:cNvSpPr>
          <p:nvPr/>
        </p:nvSpPr>
        <p:spPr bwMode="auto">
          <a:xfrm>
            <a:off x="4953000" y="3352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5" name="Text Box 76"/>
          <p:cNvSpPr txBox="1">
            <a:spLocks noChangeArrowheads="1"/>
          </p:cNvSpPr>
          <p:nvPr/>
        </p:nvSpPr>
        <p:spPr bwMode="auto">
          <a:xfrm>
            <a:off x="6019800" y="3733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6" name="Text Box 76"/>
          <p:cNvSpPr txBox="1">
            <a:spLocks noChangeArrowheads="1"/>
          </p:cNvSpPr>
          <p:nvPr/>
        </p:nvSpPr>
        <p:spPr bwMode="auto">
          <a:xfrm>
            <a:off x="5943600" y="49530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7" name="Text Box 76"/>
          <p:cNvSpPr txBox="1">
            <a:spLocks noChangeArrowheads="1"/>
          </p:cNvSpPr>
          <p:nvPr/>
        </p:nvSpPr>
        <p:spPr bwMode="auto">
          <a:xfrm>
            <a:off x="6400800" y="51054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8" name="Text Box 76"/>
          <p:cNvSpPr txBox="1">
            <a:spLocks noChangeArrowheads="1"/>
          </p:cNvSpPr>
          <p:nvPr/>
        </p:nvSpPr>
        <p:spPr bwMode="auto">
          <a:xfrm>
            <a:off x="7086600" y="48840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92D05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92D050"/>
              </a:solidFill>
              <a:sym typeface="Wingdings" pitchFamily="2" charset="2"/>
            </a:endParaRPr>
          </a:p>
        </p:txBody>
      </p:sp>
      <p:sp>
        <p:nvSpPr>
          <p:cNvPr id="79" name="Text Box 76"/>
          <p:cNvSpPr txBox="1">
            <a:spLocks noChangeArrowheads="1"/>
          </p:cNvSpPr>
          <p:nvPr/>
        </p:nvSpPr>
        <p:spPr bwMode="auto">
          <a:xfrm>
            <a:off x="4419600" y="15240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00B0F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00B0F0"/>
              </a:solidFill>
              <a:sym typeface="Wingdings" pitchFamily="2" charset="2"/>
            </a:endParaRPr>
          </a:p>
        </p:txBody>
      </p:sp>
      <p:cxnSp>
        <p:nvCxnSpPr>
          <p:cNvPr id="48" name="Straight Arrow Connector 47"/>
          <p:cNvCxnSpPr>
            <a:stCxn id="45066" idx="2"/>
          </p:cNvCxnSpPr>
          <p:nvPr/>
        </p:nvCxnSpPr>
        <p:spPr>
          <a:xfrm rot="16200000" flipH="1">
            <a:off x="5883118" y="5406868"/>
            <a:ext cx="218595" cy="1121569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" idx="3"/>
            <a:endCxn id="45065" idx="0"/>
          </p:cNvCxnSpPr>
          <p:nvPr/>
        </p:nvCxnSpPr>
        <p:spPr>
          <a:xfrm>
            <a:off x="3067050" y="3133725"/>
            <a:ext cx="4879181" cy="235267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of Local Detection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45059" idx="2"/>
            <a:endCxn id="45058" idx="0"/>
          </p:cNvCxnSpPr>
          <p:nvPr/>
        </p:nvCxnSpPr>
        <p:spPr>
          <a:xfrm rot="5400000">
            <a:off x="4371975" y="1952625"/>
            <a:ext cx="666750" cy="15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6" idx="2"/>
            <a:endCxn id="4" idx="1"/>
          </p:cNvCxnSpPr>
          <p:nvPr/>
        </p:nvCxnSpPr>
        <p:spPr>
          <a:xfrm rot="16200000" flipH="1">
            <a:off x="1628775" y="1666875"/>
            <a:ext cx="476250" cy="5334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45058" idx="1"/>
          </p:cNvCxnSpPr>
          <p:nvPr/>
        </p:nvCxnSpPr>
        <p:spPr>
          <a:xfrm flipV="1">
            <a:off x="3067050" y="2705100"/>
            <a:ext cx="1238250" cy="42862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5066" idx="3"/>
            <a:endCxn id="45063" idx="2"/>
          </p:cNvCxnSpPr>
          <p:nvPr/>
        </p:nvCxnSpPr>
        <p:spPr>
          <a:xfrm flipV="1">
            <a:off x="5867400" y="4943475"/>
            <a:ext cx="962025" cy="614603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45063" idx="2"/>
          </p:cNvCxnSpPr>
          <p:nvPr/>
        </p:nvCxnSpPr>
        <p:spPr>
          <a:xfrm rot="10800000">
            <a:off x="6829425" y="4943475"/>
            <a:ext cx="1071290" cy="52782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5064" idx="2"/>
            <a:endCxn id="45069" idx="0"/>
          </p:cNvCxnSpPr>
          <p:nvPr/>
        </p:nvCxnSpPr>
        <p:spPr>
          <a:xfrm rot="5400000">
            <a:off x="2957513" y="4862512"/>
            <a:ext cx="962025" cy="150495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5064" idx="2"/>
            <a:endCxn id="71" idx="2"/>
          </p:cNvCxnSpPr>
          <p:nvPr/>
        </p:nvCxnSpPr>
        <p:spPr>
          <a:xfrm rot="16200000" flipH="1">
            <a:off x="3786188" y="5538787"/>
            <a:ext cx="1114425" cy="304800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5071" idx="0"/>
            <a:endCxn id="45063" idx="2"/>
          </p:cNvCxnSpPr>
          <p:nvPr/>
        </p:nvCxnSpPr>
        <p:spPr>
          <a:xfrm rot="5400000" flipH="1" flipV="1">
            <a:off x="6115050" y="5381626"/>
            <a:ext cx="1152525" cy="27622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4305300" y="2286000"/>
            <a:ext cx="800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219200"/>
            <a:ext cx="87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752600"/>
            <a:ext cx="3057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2667000"/>
            <a:ext cx="8191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3962400"/>
            <a:ext cx="17621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4572000"/>
            <a:ext cx="26860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48462" y="5486400"/>
            <a:ext cx="2395538" cy="38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95862" y="5257800"/>
            <a:ext cx="871538" cy="60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3600" y="1752600"/>
            <a:ext cx="11811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0" y="2743200"/>
            <a:ext cx="7810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2400" y="1274578"/>
            <a:ext cx="2895600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00" y="4648200"/>
            <a:ext cx="938212" cy="48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57600" y="4648200"/>
            <a:ext cx="1066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76400" y="4724400"/>
            <a:ext cx="1828800" cy="54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1000" y="5486400"/>
            <a:ext cx="18669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28800" y="6096000"/>
            <a:ext cx="1714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0" name="Picture 1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62400" y="6096000"/>
            <a:ext cx="119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71" name="Picture 1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410200" y="6096000"/>
            <a:ext cx="2286000" cy="34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Straight Arrow Connector 49"/>
          <p:cNvCxnSpPr>
            <a:stCxn id="5" idx="1"/>
            <a:endCxn id="6" idx="2"/>
          </p:cNvCxnSpPr>
          <p:nvPr/>
        </p:nvCxnSpPr>
        <p:spPr>
          <a:xfrm rot="10800000">
            <a:off x="1600200" y="1695451"/>
            <a:ext cx="685800" cy="14382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45064" idx="0"/>
            <a:endCxn id="5" idx="2"/>
          </p:cNvCxnSpPr>
          <p:nvPr/>
        </p:nvCxnSpPr>
        <p:spPr>
          <a:xfrm rot="16200000" flipV="1">
            <a:off x="2871788" y="3328987"/>
            <a:ext cx="1123950" cy="1514475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5064" idx="0"/>
            <a:endCxn id="45060" idx="2"/>
          </p:cNvCxnSpPr>
          <p:nvPr/>
        </p:nvCxnSpPr>
        <p:spPr>
          <a:xfrm rot="5400000" flipH="1" flipV="1">
            <a:off x="4321969" y="1955007"/>
            <a:ext cx="2562225" cy="2824163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5066" idx="0"/>
            <a:endCxn id="45061" idx="2"/>
          </p:cNvCxnSpPr>
          <p:nvPr/>
        </p:nvCxnSpPr>
        <p:spPr>
          <a:xfrm rot="5400000" flipH="1" flipV="1">
            <a:off x="5211366" y="3811191"/>
            <a:ext cx="1666875" cy="1226344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11" idx="3"/>
          </p:cNvCxnSpPr>
          <p:nvPr/>
        </p:nvCxnSpPr>
        <p:spPr>
          <a:xfrm flipV="1">
            <a:off x="1319212" y="4876800"/>
            <a:ext cx="433388" cy="14771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45064" idx="1"/>
          </p:cNvCxnSpPr>
          <p:nvPr/>
        </p:nvCxnSpPr>
        <p:spPr>
          <a:xfrm>
            <a:off x="3429000" y="4876800"/>
            <a:ext cx="228600" cy="14288"/>
          </a:xfrm>
          <a:prstGeom prst="straightConnector1">
            <a:avLst/>
          </a:prstGeom>
          <a:ln w="3175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5" idx="2"/>
            <a:endCxn id="45067" idx="0"/>
          </p:cNvCxnSpPr>
          <p:nvPr/>
        </p:nvCxnSpPr>
        <p:spPr>
          <a:xfrm rot="5400000">
            <a:off x="2033588" y="4081463"/>
            <a:ext cx="1200150" cy="8572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 Box 76"/>
          <p:cNvSpPr txBox="1">
            <a:spLocks noChangeArrowheads="1"/>
          </p:cNvSpPr>
          <p:nvPr/>
        </p:nvSpPr>
        <p:spPr bwMode="auto">
          <a:xfrm>
            <a:off x="1219200" y="4479925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69" name="Text Box 76"/>
          <p:cNvSpPr txBox="1">
            <a:spLocks noChangeArrowheads="1"/>
          </p:cNvSpPr>
          <p:nvPr/>
        </p:nvSpPr>
        <p:spPr bwMode="auto">
          <a:xfrm>
            <a:off x="3048000" y="53412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0" name="Text Box 76"/>
          <p:cNvSpPr txBox="1">
            <a:spLocks noChangeArrowheads="1"/>
          </p:cNvSpPr>
          <p:nvPr/>
        </p:nvSpPr>
        <p:spPr bwMode="auto">
          <a:xfrm>
            <a:off x="3124200" y="3733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2" name="Text Box 76"/>
          <p:cNvSpPr txBox="1">
            <a:spLocks noChangeArrowheads="1"/>
          </p:cNvSpPr>
          <p:nvPr/>
        </p:nvSpPr>
        <p:spPr bwMode="auto">
          <a:xfrm>
            <a:off x="3352800" y="25980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3" name="Text Box 76"/>
          <p:cNvSpPr txBox="1">
            <a:spLocks noChangeArrowheads="1"/>
          </p:cNvSpPr>
          <p:nvPr/>
        </p:nvSpPr>
        <p:spPr bwMode="auto">
          <a:xfrm>
            <a:off x="1600200" y="20574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4" name="Text Box 76"/>
          <p:cNvSpPr txBox="1">
            <a:spLocks noChangeArrowheads="1"/>
          </p:cNvSpPr>
          <p:nvPr/>
        </p:nvSpPr>
        <p:spPr bwMode="auto">
          <a:xfrm>
            <a:off x="4953000" y="3352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5" name="Text Box 76"/>
          <p:cNvSpPr txBox="1">
            <a:spLocks noChangeArrowheads="1"/>
          </p:cNvSpPr>
          <p:nvPr/>
        </p:nvSpPr>
        <p:spPr bwMode="auto">
          <a:xfrm>
            <a:off x="6019800" y="37338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6" name="Text Box 76"/>
          <p:cNvSpPr txBox="1">
            <a:spLocks noChangeArrowheads="1"/>
          </p:cNvSpPr>
          <p:nvPr/>
        </p:nvSpPr>
        <p:spPr bwMode="auto">
          <a:xfrm>
            <a:off x="5943600" y="49530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7" name="Text Box 76"/>
          <p:cNvSpPr txBox="1">
            <a:spLocks noChangeArrowheads="1"/>
          </p:cNvSpPr>
          <p:nvPr/>
        </p:nvSpPr>
        <p:spPr bwMode="auto">
          <a:xfrm>
            <a:off x="6400800" y="51054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78" name="Text Box 76"/>
          <p:cNvSpPr txBox="1">
            <a:spLocks noChangeArrowheads="1"/>
          </p:cNvSpPr>
          <p:nvPr/>
        </p:nvSpPr>
        <p:spPr bwMode="auto">
          <a:xfrm>
            <a:off x="7086600" y="4884003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92D05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92D050"/>
              </a:solidFill>
              <a:sym typeface="Wingdings" pitchFamily="2" charset="2"/>
            </a:endParaRPr>
          </a:p>
        </p:txBody>
      </p:sp>
      <p:sp>
        <p:nvSpPr>
          <p:cNvPr id="79" name="Text Box 76"/>
          <p:cNvSpPr txBox="1">
            <a:spLocks noChangeArrowheads="1"/>
          </p:cNvSpPr>
          <p:nvPr/>
        </p:nvSpPr>
        <p:spPr bwMode="auto">
          <a:xfrm>
            <a:off x="4419600" y="15240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00B0F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00B0F0"/>
              </a:solidFill>
              <a:sym typeface="Wingdings" pitchFamily="2" charset="2"/>
            </a:endParaRPr>
          </a:p>
        </p:txBody>
      </p:sp>
      <p:cxnSp>
        <p:nvCxnSpPr>
          <p:cNvPr id="48" name="Straight Arrow Connector 47"/>
          <p:cNvCxnSpPr>
            <a:stCxn id="45066" idx="2"/>
          </p:cNvCxnSpPr>
          <p:nvPr/>
        </p:nvCxnSpPr>
        <p:spPr>
          <a:xfrm rot="16200000" flipH="1">
            <a:off x="5883118" y="5406868"/>
            <a:ext cx="218595" cy="1121569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" idx="3"/>
            <a:endCxn id="45065" idx="0"/>
          </p:cNvCxnSpPr>
          <p:nvPr/>
        </p:nvCxnSpPr>
        <p:spPr>
          <a:xfrm>
            <a:off x="3067050" y="3133725"/>
            <a:ext cx="4879181" cy="235267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76"/>
          <p:cNvSpPr txBox="1">
            <a:spLocks noChangeArrowheads="1"/>
          </p:cNvSpPr>
          <p:nvPr/>
        </p:nvSpPr>
        <p:spPr bwMode="auto">
          <a:xfrm>
            <a:off x="3962400" y="5334000"/>
            <a:ext cx="68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800" dirty="0" smtClean="0">
                <a:solidFill>
                  <a:srgbClr val="FF3300"/>
                </a:solidFill>
                <a:sym typeface="Wingdings" pitchFamily="2" charset="2"/>
              </a:rPr>
              <a:t>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cxnSp>
        <p:nvCxnSpPr>
          <p:cNvPr id="55" name="Straight Arrow Connector 54"/>
          <p:cNvCxnSpPr>
            <a:stCxn id="45063" idx="1"/>
            <a:endCxn id="6" idx="2"/>
          </p:cNvCxnSpPr>
          <p:nvPr/>
        </p:nvCxnSpPr>
        <p:spPr>
          <a:xfrm rot="10800000">
            <a:off x="1600200" y="1695450"/>
            <a:ext cx="3886200" cy="3062288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064" idx="3"/>
            <a:endCxn id="45063" idx="1"/>
          </p:cNvCxnSpPr>
          <p:nvPr/>
        </p:nvCxnSpPr>
        <p:spPr>
          <a:xfrm flipV="1">
            <a:off x="4724400" y="4757738"/>
            <a:ext cx="762000" cy="13335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45059" idx="3"/>
            <a:endCxn id="45063" idx="0"/>
          </p:cNvCxnSpPr>
          <p:nvPr/>
        </p:nvCxnSpPr>
        <p:spPr>
          <a:xfrm>
            <a:off x="5143500" y="1419225"/>
            <a:ext cx="1685925" cy="315277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5" idx="3"/>
            <a:endCxn id="45063" idx="1"/>
          </p:cNvCxnSpPr>
          <p:nvPr/>
        </p:nvCxnSpPr>
        <p:spPr>
          <a:xfrm>
            <a:off x="3067050" y="3133725"/>
            <a:ext cx="2419350" cy="1624013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45058" idx="2"/>
            <a:endCxn id="45063" idx="1"/>
          </p:cNvCxnSpPr>
          <p:nvPr/>
        </p:nvCxnSpPr>
        <p:spPr>
          <a:xfrm rot="16200000" flipH="1">
            <a:off x="4279106" y="3550444"/>
            <a:ext cx="1633538" cy="78105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45067" idx="3"/>
            <a:endCxn id="45063" idx="1"/>
          </p:cNvCxnSpPr>
          <p:nvPr/>
        </p:nvCxnSpPr>
        <p:spPr>
          <a:xfrm flipV="1">
            <a:off x="3505200" y="4757738"/>
            <a:ext cx="1981200" cy="240541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45070" idx="1"/>
            <a:endCxn id="45069" idx="3"/>
          </p:cNvCxnSpPr>
          <p:nvPr/>
        </p:nvCxnSpPr>
        <p:spPr>
          <a:xfrm rot="10800000" flipV="1">
            <a:off x="3543300" y="6357938"/>
            <a:ext cx="419100" cy="23812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45060" idx="2"/>
            <a:endCxn id="45070" idx="0"/>
          </p:cNvCxnSpPr>
          <p:nvPr/>
        </p:nvCxnSpPr>
        <p:spPr>
          <a:xfrm rot="5400000">
            <a:off x="3781426" y="2862262"/>
            <a:ext cx="4010025" cy="245745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45064" idx="3"/>
            <a:endCxn id="45066" idx="0"/>
          </p:cNvCxnSpPr>
          <p:nvPr/>
        </p:nvCxnSpPr>
        <p:spPr>
          <a:xfrm>
            <a:off x="4724400" y="4891088"/>
            <a:ext cx="707231" cy="366712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45066" idx="3"/>
          </p:cNvCxnSpPr>
          <p:nvPr/>
        </p:nvCxnSpPr>
        <p:spPr>
          <a:xfrm>
            <a:off x="5867400" y="5558078"/>
            <a:ext cx="914401" cy="8072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5069" idx="0"/>
            <a:endCxn id="45060" idx="2"/>
          </p:cNvCxnSpPr>
          <p:nvPr/>
        </p:nvCxnSpPr>
        <p:spPr>
          <a:xfrm rot="5400000" flipH="1" flipV="1">
            <a:off x="2845594" y="1926432"/>
            <a:ext cx="4010025" cy="4329113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45069" idx="0"/>
            <a:endCxn id="45067" idx="2"/>
          </p:cNvCxnSpPr>
          <p:nvPr/>
        </p:nvCxnSpPr>
        <p:spPr>
          <a:xfrm rot="16200000" flipV="1">
            <a:off x="2226504" y="5636454"/>
            <a:ext cx="823843" cy="9525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45061" idx="1"/>
            <a:endCxn id="45067" idx="3"/>
          </p:cNvCxnSpPr>
          <p:nvPr/>
        </p:nvCxnSpPr>
        <p:spPr>
          <a:xfrm rot="10800000" flipV="1">
            <a:off x="3505200" y="3128963"/>
            <a:ext cx="2743200" cy="1869316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6" idx="3"/>
            <a:endCxn id="45059" idx="1"/>
          </p:cNvCxnSpPr>
          <p:nvPr/>
        </p:nvCxnSpPr>
        <p:spPr>
          <a:xfrm flipV="1">
            <a:off x="3048000" y="1419225"/>
            <a:ext cx="1219200" cy="65789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6" idx="3"/>
            <a:endCxn id="45065" idx="0"/>
          </p:cNvCxnSpPr>
          <p:nvPr/>
        </p:nvCxnSpPr>
        <p:spPr>
          <a:xfrm>
            <a:off x="3048000" y="1485014"/>
            <a:ext cx="4898231" cy="4001386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6" idx="3"/>
            <a:endCxn id="45058" idx="1"/>
          </p:cNvCxnSpPr>
          <p:nvPr/>
        </p:nvCxnSpPr>
        <p:spPr>
          <a:xfrm>
            <a:off x="3048000" y="1485014"/>
            <a:ext cx="1257300" cy="1220086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6" idx="3"/>
            <a:endCxn id="45067" idx="0"/>
          </p:cNvCxnSpPr>
          <p:nvPr/>
        </p:nvCxnSpPr>
        <p:spPr>
          <a:xfrm flipH="1">
            <a:off x="2590800" y="1485014"/>
            <a:ext cx="457200" cy="3239386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stCxn id="45064" idx="2"/>
            <a:endCxn id="45071" idx="1"/>
          </p:cNvCxnSpPr>
          <p:nvPr/>
        </p:nvCxnSpPr>
        <p:spPr>
          <a:xfrm rot="16200000" flipH="1">
            <a:off x="4233676" y="5091299"/>
            <a:ext cx="1133849" cy="121920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45071" idx="0"/>
            <a:endCxn id="45065" idx="2"/>
          </p:cNvCxnSpPr>
          <p:nvPr/>
        </p:nvCxnSpPr>
        <p:spPr>
          <a:xfrm rot="5400000" flipH="1" flipV="1">
            <a:off x="7136558" y="5286328"/>
            <a:ext cx="226314" cy="1393031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>
            <a:stCxn id="45059" idx="1"/>
            <a:endCxn id="45067" idx="0"/>
          </p:cNvCxnSpPr>
          <p:nvPr/>
        </p:nvCxnSpPr>
        <p:spPr>
          <a:xfrm rot="10800000" flipV="1">
            <a:off x="2590800" y="1419224"/>
            <a:ext cx="1676400" cy="330517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45065" idx="0"/>
            <a:endCxn id="45058" idx="2"/>
          </p:cNvCxnSpPr>
          <p:nvPr/>
        </p:nvCxnSpPr>
        <p:spPr>
          <a:xfrm rot="16200000" flipV="1">
            <a:off x="5144691" y="2684859"/>
            <a:ext cx="2362200" cy="3240881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>
            <a:stCxn id="45067" idx="3"/>
          </p:cNvCxnSpPr>
          <p:nvPr/>
        </p:nvCxnSpPr>
        <p:spPr>
          <a:xfrm>
            <a:off x="3505200" y="4998279"/>
            <a:ext cx="3276600" cy="640521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45058" idx="2"/>
            <a:endCxn id="45067" idx="0"/>
          </p:cNvCxnSpPr>
          <p:nvPr/>
        </p:nvCxnSpPr>
        <p:spPr>
          <a:xfrm rot="5400000">
            <a:off x="2847975" y="2867025"/>
            <a:ext cx="1600200" cy="2114550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5" idx="2"/>
          </p:cNvCxnSpPr>
          <p:nvPr/>
        </p:nvCxnSpPr>
        <p:spPr>
          <a:xfrm rot="16200000" flipH="1">
            <a:off x="3671887" y="2528887"/>
            <a:ext cx="2114550" cy="4105275"/>
          </a:xfrm>
          <a:prstGeom prst="straightConnector1">
            <a:avLst/>
          </a:prstGeom>
          <a:ln w="3175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267200" y="14478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447800"/>
            <a:ext cx="8679656" cy="19812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Measure: </a:t>
            </a:r>
            <a:r>
              <a:rPr lang="en-US" altLang="zh-CN" sz="2800" dirty="0" smtClean="0">
                <a:ea typeface="SimSun" pitchFamily="2" charset="-122"/>
              </a:rPr>
              <a:t>Precision, Recall, F-measure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600" b="1" dirty="0" smtClean="0">
                <a:ea typeface="SimSun" pitchFamily="2" charset="-122"/>
              </a:rPr>
              <a:t>C</a:t>
            </a:r>
            <a:r>
              <a:rPr lang="en-US" altLang="zh-CN" sz="2600" dirty="0" smtClean="0">
                <a:ea typeface="SimSun" pitchFamily="2" charset="-122"/>
              </a:rPr>
              <a:t>: real copying; </a:t>
            </a:r>
            <a:r>
              <a:rPr lang="en-US" altLang="zh-CN" sz="2600" b="1" dirty="0" smtClean="0">
                <a:ea typeface="SimSun" pitchFamily="2" charset="-122"/>
              </a:rPr>
              <a:t>D</a:t>
            </a:r>
            <a:r>
              <a:rPr lang="en-US" altLang="zh-CN" sz="2600" dirty="0" smtClean="0">
                <a:ea typeface="SimSun" pitchFamily="2" charset="-122"/>
              </a:rPr>
              <a:t>: detected copying</a:t>
            </a:r>
          </a:p>
          <a:p>
            <a:pPr lvl="1">
              <a:buNone/>
            </a:pPr>
            <a:endParaRPr lang="en-US" altLang="zh-CN" sz="26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endParaRPr lang="en-US" altLang="zh-CN" sz="3200" dirty="0" smtClean="0">
              <a:ea typeface="SimSun" pitchFamily="2" charset="-122"/>
            </a:endParaRPr>
          </a:p>
          <a:p>
            <a:endParaRPr lang="en-US" altLang="zh-CN" sz="3200" dirty="0" smtClean="0">
              <a:ea typeface="SimSun" pitchFamily="2" charset="-122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344613" y="2514600"/>
          <a:ext cx="4778375" cy="998538"/>
        </p:xfrm>
        <a:graphic>
          <a:graphicData uri="http://schemas.openxmlformats.org/presentationml/2006/ole">
            <p:oleObj spid="_x0000_s223234" name="Equation" r:id="rId3" imgW="2247840" imgH="469800" progId="Equation.3">
              <p:embed/>
            </p:oleObj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581400"/>
          <a:ext cx="8153399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1600200"/>
                <a:gridCol w="1143000"/>
                <a:gridCol w="19049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Methods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Precision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Recall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F-measure</a:t>
                      </a:r>
                      <a:endParaRPr 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Corr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000" dirty="0" smtClean="0"/>
                        <a:t>(Only correctness)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.5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.46</a:t>
                      </a:r>
                      <a:endParaRPr 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Enriched </a:t>
                      </a:r>
                      <a:r>
                        <a:rPr lang="en-US" sz="2000" dirty="0" smtClean="0"/>
                        <a:t>(More evidence)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.14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.25</a:t>
                      </a:r>
                      <a:endParaRPr 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Local </a:t>
                      </a:r>
                      <a:r>
                        <a:rPr lang="en-US" sz="2000" dirty="0" smtClean="0"/>
                        <a:t>(correlated</a:t>
                      </a:r>
                      <a:r>
                        <a:rPr lang="en-US" sz="2000" baseline="0" dirty="0" smtClean="0"/>
                        <a:t> copying)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.33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.86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.48</a:t>
                      </a:r>
                      <a:endParaRPr lang="en-US" sz="2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Global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(global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detection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.79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.79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.79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Rectangular Callout 6"/>
          <p:cNvSpPr/>
          <p:nvPr/>
        </p:nvSpPr>
        <p:spPr>
          <a:xfrm>
            <a:off x="1752600" y="6172200"/>
            <a:ext cx="2819400" cy="609600"/>
          </a:xfrm>
          <a:prstGeom prst="wedgeRectCallout">
            <a:avLst>
              <a:gd name="adj1" fmla="val 55446"/>
              <a:gd name="adj2" fmla="val -173645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Transitive/co-copying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not removed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6118034" y="6182298"/>
            <a:ext cx="2819400" cy="609600"/>
          </a:xfrm>
          <a:prstGeom prst="wedgeRectCallout">
            <a:avLst>
              <a:gd name="adj1" fmla="val -29738"/>
              <a:gd name="adj2" fmla="val -25497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Ignoring evidence from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correlated copying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553200" y="2286000"/>
            <a:ext cx="2438400" cy="990600"/>
          </a:xfrm>
          <a:prstGeom prst="wedgeRectCallout">
            <a:avLst>
              <a:gd name="adj1" fmla="val 25684"/>
              <a:gd name="adj2" fmla="val 190892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Enriched improves over </a:t>
            </a:r>
            <a:r>
              <a:rPr lang="en-US" dirty="0" err="1" smtClean="0">
                <a:solidFill>
                  <a:schemeClr val="tx1"/>
                </a:solidFill>
              </a:rPr>
              <a:t>Corr</a:t>
            </a:r>
            <a:r>
              <a:rPr lang="en-US" dirty="0" smtClean="0">
                <a:solidFill>
                  <a:schemeClr val="tx1"/>
                </a:solidFill>
              </a:rPr>
              <a:t> when true/false notion does apply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Copying detection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Texts/Programs </a:t>
            </a:r>
            <a:r>
              <a:rPr lang="en-US" altLang="zh-CN" dirty="0" smtClean="0">
                <a:ea typeface="SimSun" pitchFamily="2" charset="-122"/>
              </a:rPr>
              <a:t>[</a:t>
            </a:r>
            <a:r>
              <a:rPr lang="en-US" dirty="0" err="1" smtClean="0"/>
              <a:t>Schleimer</a:t>
            </a:r>
            <a:r>
              <a:rPr lang="en-US" dirty="0" smtClean="0"/>
              <a:t> et al., 03][</a:t>
            </a:r>
            <a:r>
              <a:rPr lang="en-US" dirty="0" err="1" smtClean="0"/>
              <a:t>Buneman</a:t>
            </a:r>
            <a:r>
              <a:rPr lang="en-US" dirty="0" smtClean="0"/>
              <a:t>, 71]</a:t>
            </a:r>
            <a:endParaRPr lang="en-US" altLang="zh-CN" sz="28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Videos </a:t>
            </a:r>
            <a:r>
              <a:rPr lang="en-US" altLang="zh-CN" dirty="0" smtClean="0">
                <a:ea typeface="SimSun" pitchFamily="2" charset="-122"/>
              </a:rPr>
              <a:t>[</a:t>
            </a:r>
            <a:r>
              <a:rPr lang="en-US" dirty="0" smtClean="0"/>
              <a:t>Law-To et al., 07]</a:t>
            </a:r>
            <a:endParaRPr lang="en-US" altLang="zh-CN" sz="28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Structured sources 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[Dong et al., 09a] [Dong et al., 09b]: Local decision</a:t>
            </a:r>
          </a:p>
          <a:p>
            <a:pPr lvl="2">
              <a:buFont typeface="Wingdings" pitchFamily="2" charset="2"/>
              <a:buChar char="q"/>
            </a:pPr>
            <a:r>
              <a:rPr lang="en-US" sz="2400" dirty="0" smtClean="0"/>
              <a:t>[Blanco et al., 10]: Assume a copier must copy </a:t>
            </a:r>
            <a:r>
              <a:rPr lang="en-US" sz="2400" b="1" dirty="0" smtClean="0"/>
              <a:t>all</a:t>
            </a:r>
            <a:r>
              <a:rPr lang="en-US" sz="2400" dirty="0" smtClean="0"/>
              <a:t> attribute values of an object</a:t>
            </a:r>
            <a:endParaRPr lang="en-US" altLang="zh-CN" sz="2400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Data provenance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Buneman</a:t>
            </a:r>
            <a:r>
              <a:rPr lang="en-US" altLang="zh-CN" sz="2800" dirty="0" smtClean="0">
                <a:ea typeface="SimSun" pitchFamily="2" charset="-122"/>
              </a:rPr>
              <a:t> et al., PODS’08]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Focus on effective presentation and retrieval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Assume knowledge of provenance/lineage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371600"/>
            <a:ext cx="8222456" cy="5486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Conclusions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Improve previous techniques for </a:t>
            </a:r>
            <a:r>
              <a:rPr lang="en-US" altLang="zh-CN" sz="2800" dirty="0" err="1" smtClean="0">
                <a:ea typeface="SimSun" pitchFamily="2" charset="-122"/>
              </a:rPr>
              <a:t>pairwise</a:t>
            </a:r>
            <a:r>
              <a:rPr lang="en-US" altLang="zh-CN" sz="2800" dirty="0" smtClean="0">
                <a:ea typeface="SimSun" pitchFamily="2" charset="-122"/>
              </a:rPr>
              <a:t> copying detection by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plugging in different types of copying evidence</a:t>
            </a:r>
          </a:p>
          <a:p>
            <a:pPr lvl="2">
              <a:buFont typeface="Wingdings" pitchFamily="2" charset="2"/>
              <a:buChar char="q"/>
            </a:pPr>
            <a:r>
              <a:rPr lang="en-US" altLang="zh-CN" sz="2400" dirty="0" smtClean="0">
                <a:ea typeface="SimSun" pitchFamily="2" charset="-122"/>
              </a:rPr>
              <a:t>considering correlations between copying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Global detection for eliminating co-copying and transitive copying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Ongoing and future work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Categorization and summarization of the copied instances</a:t>
            </a:r>
          </a:p>
          <a:p>
            <a:pPr lvl="1">
              <a:buFont typeface="Wingdings" pitchFamily="2" charset="2"/>
              <a:buChar char="q"/>
            </a:pPr>
            <a:r>
              <a:rPr lang="en-US" altLang="zh-CN" sz="2800" dirty="0" smtClean="0">
                <a:ea typeface="SimSun" pitchFamily="2" charset="-122"/>
              </a:rPr>
              <a:t>Visualization of copying relationships [VLDB’10 demo]</a:t>
            </a:r>
          </a:p>
          <a:p>
            <a:pPr lvl="1">
              <a:buFont typeface="Wingdings" pitchFamily="2" charset="2"/>
              <a:buChar char="q"/>
            </a:pPr>
            <a:endParaRPr lang="en-US" altLang="zh-CN" sz="3600" dirty="0" smtClean="0"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8458200" cy="1974059"/>
          </a:xfrm>
        </p:spPr>
        <p:txBody>
          <a:bodyPr/>
          <a:lstStyle/>
          <a:p>
            <a:pPr algn="ctr"/>
            <a:r>
              <a:rPr lang="en-US" dirty="0" smtClean="0"/>
              <a:t>Global Detection of </a:t>
            </a:r>
            <a:br>
              <a:rPr lang="en-US" dirty="0" smtClean="0"/>
            </a:br>
            <a:r>
              <a:rPr lang="en-US" dirty="0" smtClean="0"/>
              <a:t>Complex Copying Relationships </a:t>
            </a:r>
            <a:br>
              <a:rPr lang="en-US" dirty="0" smtClean="0"/>
            </a:br>
            <a:r>
              <a:rPr lang="en-US" dirty="0" smtClean="0"/>
              <a:t>Between Sources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105400"/>
            <a:ext cx="7772400" cy="823912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http://www2.research.att.com/~yifanhu/SourceCopying/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2" cstate="print"/>
          <a:srcRect l="27007" t="14015" r="24818" b="10073"/>
          <a:stretch>
            <a:fillRect/>
          </a:stretch>
        </p:blipFill>
        <p:spPr bwMode="auto">
          <a:xfrm>
            <a:off x="1371600" y="1004454"/>
            <a:ext cx="5943600" cy="585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162050"/>
          </a:xfrm>
        </p:spPr>
        <p:txBody>
          <a:bodyPr/>
          <a:lstStyle/>
          <a:p>
            <a:r>
              <a:rPr lang="en-US" sz="3200" dirty="0" smtClean="0"/>
              <a:t>Large-Scaled Copying on Structured Data</a:t>
            </a:r>
            <a:br>
              <a:rPr lang="en-US" sz="3200" dirty="0" smtClean="0"/>
            </a:br>
            <a:r>
              <a:rPr lang="en-US" sz="3200" dirty="0" smtClean="0"/>
              <a:t>(Copying of </a:t>
            </a:r>
            <a:r>
              <a:rPr lang="en-US" sz="3200" dirty="0" err="1" smtClean="0"/>
              <a:t>AbeBooks</a:t>
            </a:r>
            <a:r>
              <a:rPr lang="en-US" sz="3200" dirty="0" smtClean="0"/>
              <a:t> Data)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239000" y="5562600"/>
            <a:ext cx="175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collected from </a:t>
            </a:r>
            <a:r>
              <a:rPr lang="en-US" dirty="0" err="1" smtClean="0"/>
              <a:t>AbeBooks</a:t>
            </a:r>
            <a:endParaRPr lang="en-US" dirty="0" smtClean="0"/>
          </a:p>
          <a:p>
            <a:r>
              <a:rPr lang="en-US" dirty="0" smtClean="0"/>
              <a:t>[Yin et al., 2007]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 cstate="print"/>
          <a:srcRect l="18590" t="19231" r="24867" b="15384"/>
          <a:stretch>
            <a:fillRect/>
          </a:stretch>
        </p:blipFill>
        <p:spPr bwMode="auto">
          <a:xfrm>
            <a:off x="1143000" y="1600200"/>
            <a:ext cx="6934200" cy="484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Observation I. Intuitively Meaningful Clusters According to the Copying Relationships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2819400" y="4114800"/>
            <a:ext cx="1371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667000" y="2819400"/>
            <a:ext cx="8382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429000" y="3048000"/>
            <a:ext cx="9144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38600" y="2438400"/>
            <a:ext cx="1828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72000" y="2895600"/>
            <a:ext cx="1447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 cstate="print"/>
          <a:srcRect l="33951" t="30864" r="22042" b="7407"/>
          <a:stretch>
            <a:fillRect/>
          </a:stretch>
        </p:blipFill>
        <p:spPr bwMode="auto">
          <a:xfrm>
            <a:off x="1981200" y="1600200"/>
            <a:ext cx="5562600" cy="471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Observation I. Intuitively Meaningful Clusters According to the Copying Relationships</a:t>
            </a:r>
            <a:endParaRPr lang="en-US" sz="2800" dirty="0"/>
          </a:p>
        </p:txBody>
      </p:sp>
      <p:sp>
        <p:nvSpPr>
          <p:cNvPr id="5" name="Oval 4"/>
          <p:cNvSpPr/>
          <p:nvPr/>
        </p:nvSpPr>
        <p:spPr>
          <a:xfrm>
            <a:off x="3429000" y="3886200"/>
            <a:ext cx="22098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648200" y="3048000"/>
            <a:ext cx="2057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10200" y="2514600"/>
            <a:ext cx="1447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05200" y="5105400"/>
            <a:ext cx="21336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76600" y="3505200"/>
            <a:ext cx="2971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267200" y="1600200"/>
            <a:ext cx="457200" cy="480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2" cstate="print"/>
          <a:srcRect l="31250" t="35468" r="29464" b="26108"/>
          <a:stretch>
            <a:fillRect/>
          </a:stretch>
        </p:blipFill>
        <p:spPr bwMode="auto">
          <a:xfrm>
            <a:off x="3810000" y="3581400"/>
            <a:ext cx="5181600" cy="306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Observation II. Complex Copying Relationships </a:t>
            </a:r>
            <a:endParaRPr lang="en-US" sz="2800" dirty="0"/>
          </a:p>
        </p:txBody>
      </p:sp>
      <p:sp>
        <p:nvSpPr>
          <p:cNvPr id="13" name="Oval 12"/>
          <p:cNvSpPr/>
          <p:nvPr/>
        </p:nvSpPr>
        <p:spPr>
          <a:xfrm>
            <a:off x="5334000" y="3733800"/>
            <a:ext cx="22098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886200" y="4572000"/>
            <a:ext cx="12954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781800" y="5715000"/>
            <a:ext cx="21336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14400" y="4876800"/>
            <a:ext cx="2436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Co-copying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263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295400"/>
            <a:ext cx="474672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371600"/>
            <a:ext cx="25050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534400" cy="1295400"/>
          </a:xfrm>
        </p:spPr>
        <p:txBody>
          <a:bodyPr/>
          <a:lstStyle/>
          <a:p>
            <a:r>
              <a:rPr lang="en-US" sz="3600" dirty="0" smtClean="0"/>
              <a:t>Observation II. Complex Copying Relationships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533400" y="6019800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Transitive copying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0200" y="1828800"/>
            <a:ext cx="26837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Multi-source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copying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276600"/>
            <a:ext cx="36957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2566</Words>
  <Application>Microsoft Office PowerPoint</Application>
  <PresentationFormat>On-screen Show (4:3)</PresentationFormat>
  <Paragraphs>722</Paragraphs>
  <Slides>46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IntroducingPowerPoint2007</vt:lpstr>
      <vt:lpstr>Equation</vt:lpstr>
      <vt:lpstr>Global Detection of  Complex Copying Relationships  Between Sources</vt:lpstr>
      <vt:lpstr>Information Propagation Becomes Much Easier with the Web Technologies</vt:lpstr>
      <vt:lpstr>False Information Can Be Propagated</vt:lpstr>
      <vt:lpstr>Slide 4</vt:lpstr>
      <vt:lpstr>Large-Scaled Copying on Structured Data (Copying of AbeBooks Data)</vt:lpstr>
      <vt:lpstr>Observation I. Intuitively Meaningful Clusters According to the Copying Relationships</vt:lpstr>
      <vt:lpstr>Observation I. Intuitively Meaningful Clusters According to the Copying Relationships</vt:lpstr>
      <vt:lpstr>Observation II. Complex Copying Relationships </vt:lpstr>
      <vt:lpstr>Observation II. Complex Copying Relationships </vt:lpstr>
      <vt:lpstr>Understanding Complex Copying Relationships</vt:lpstr>
      <vt:lpstr>Our Contributions</vt:lpstr>
      <vt:lpstr>Outline</vt:lpstr>
      <vt:lpstr>Problem Definition—Input</vt:lpstr>
      <vt:lpstr>Problem Definition—Output</vt:lpstr>
      <vt:lpstr>Intuitions for Local Copying Detection</vt:lpstr>
      <vt:lpstr>Correctness of Data as Evidence for Copying</vt:lpstr>
      <vt:lpstr>Intuitions for Local Copying Detection</vt:lpstr>
      <vt:lpstr>Formatting as Evidence for Copying</vt:lpstr>
      <vt:lpstr>Intuitions for Local Copying Detection</vt:lpstr>
      <vt:lpstr>Correlated Copying</vt:lpstr>
      <vt:lpstr>Intuitions for Local Copying Detection</vt:lpstr>
      <vt:lpstr>Experimental Results for Local Copying Detection on Synthetic Data</vt:lpstr>
      <vt:lpstr>Outline</vt:lpstr>
      <vt:lpstr>Multi-Source Copying? Co-copying? Transitive Copying?</vt:lpstr>
      <vt:lpstr>Multi-Source Copying? Co-copying? Transitive Copying?</vt:lpstr>
      <vt:lpstr>Multi-Source Copying? Co-copying? Transitive Copying?</vt:lpstr>
      <vt:lpstr>Multi-Source Copying? Co-copying? Transitive Copying?</vt:lpstr>
      <vt:lpstr>Multi-Source Copying? Co-copying? Transitive Copying?</vt:lpstr>
      <vt:lpstr>Multi-Source Copying? Co-copying? Transitive Copying?</vt:lpstr>
      <vt:lpstr>Multi-Source Copying? Co-copying? Transitive Copying?</vt:lpstr>
      <vt:lpstr>Global Copying Detection</vt:lpstr>
      <vt:lpstr>Computing P(S1S2|R)</vt:lpstr>
      <vt:lpstr>Multi-Source Copying? Co-copying? Transitive Copying?</vt:lpstr>
      <vt:lpstr>Finding R</vt:lpstr>
      <vt:lpstr>Greedy Algorithm for Finding R</vt:lpstr>
      <vt:lpstr>Experimental Results for Global Detection on Synthetic Data</vt:lpstr>
      <vt:lpstr>Outline</vt:lpstr>
      <vt:lpstr>Experimental Setup</vt:lpstr>
      <vt:lpstr>Golden Standard</vt:lpstr>
      <vt:lpstr>Silver Standard</vt:lpstr>
      <vt:lpstr>Results of Global Detection</vt:lpstr>
      <vt:lpstr>Results of Local Detection</vt:lpstr>
      <vt:lpstr>Experiment Results</vt:lpstr>
      <vt:lpstr>Related Work</vt:lpstr>
      <vt:lpstr>Conclusions and Future Work</vt:lpstr>
      <vt:lpstr>Global Detection of  Complex Copying Relationships  Between Sources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2008-12-03T05:19:47Z</dcterms:created>
  <dcterms:modified xsi:type="dcterms:W3CDTF">2010-09-16T09:07:10Z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