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media/image34.jpg" ContentType="image/jpeg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7" r:id="rId28"/>
    <p:sldId id="282" r:id="rId29"/>
    <p:sldId id="283" r:id="rId30"/>
    <p:sldId id="284" r:id="rId31"/>
    <p:sldId id="285" r:id="rId32"/>
    <p:sldId id="288" r:id="rId33"/>
    <p:sldId id="286" r:id="rId34"/>
  </p:sldIdLst>
  <p:sldSz cx="9144000" cy="6858000" type="screen4x3"/>
  <p:notesSz cx="6858000" cy="9144000"/>
  <p:embeddedFontLst>
    <p:embeddedFont>
      <p:font typeface="Arial Black" panose="020B0604020202020204" pitchFamily="34" charset="0"/>
      <p:regular r:id="rId36"/>
    </p:embeddedFont>
    <p:embeddedFont>
      <p:font typeface="Cabin" pitchFamily="2" charset="77"/>
      <p:regular r:id="rId37"/>
      <p:bold r:id="rId38"/>
      <p:italic r:id="rId39"/>
      <p:boldItalic r:id="rId40"/>
    </p:embeddedFont>
    <p:embeddedFont>
      <p:font typeface="Source Sans Pro" panose="020B0503030403020204" pitchFamily="34" charset="0"/>
      <p:regular r:id="rId41"/>
      <p:bold r:id="rId42"/>
      <p:italic r:id="rId43"/>
      <p:boldItalic r:id="rId44"/>
    </p:embeddedFont>
    <p:embeddedFont>
      <p:font typeface="Source Sans Pro Black" panose="020B0703030403020204" pitchFamily="34" charset="0"/>
      <p:bold r:id="rId45"/>
      <p:boldItalic r:id="rId46"/>
    </p:embeddedFont>
    <p:embeddedFont>
      <p:font typeface="Source Sans Pro SemiBold" panose="020B050303040302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iaolan Wang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26DC4F7-3D9A-46C9-B6EF-A22248F365D5}">
  <a:tblStyle styleId="{326DC4F7-3D9A-46C9-B6EF-A22248F365D5}" styleName="Table_0">
    <a:wholeTbl>
      <a:tcTxStyle b="off" i="off">
        <a:font>
          <a:latin typeface="Verdana"/>
          <a:ea typeface="Verdana"/>
          <a:cs typeface="Verdana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Verdana"/>
          <a:ea typeface="Verdana"/>
          <a:cs typeface="Verdana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Verdana"/>
          <a:ea typeface="Verdana"/>
          <a:cs typeface="Verdana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Verdana"/>
          <a:ea typeface="Verdana"/>
          <a:cs typeface="Verdana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Verdana"/>
          <a:ea typeface="Verdana"/>
          <a:cs typeface="Verdana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643"/>
  </p:normalViewPr>
  <p:slideViewPr>
    <p:cSldViewPr snapToGrid="0">
      <p:cViewPr varScale="1">
        <p:scale>
          <a:sx n="90" d="100"/>
          <a:sy n="90" d="100"/>
        </p:scale>
        <p:origin x="296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0d95b158b_2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50d95b158b_2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g50d95b158b_2_2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first take a look at the extracted triples, and see how they can help identify the gap.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Here, we demonstrate a small snippet of triples/facts extracted from a website with space program information. Eg, Project Mercury is a space program started at 1959 by NASA is equivalently represented by three triples/facts. For simplicity, we can equally represent the extracted triples in a table where each row represent facts about one entity, and each column represent a predicate/attribute of the entity. </a:t>
            </a:r>
            <a:endParaRPr/>
          </a:p>
        </p:txBody>
      </p:sp>
      <p:sp>
        <p:nvSpPr>
          <p:cNvPr id="344" name="Google Shape;344;p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50d95b158b_2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g50d95b158b_2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 simplicity, we can equally represent the extracted triples in a table where each row represent facts about one entity, and each column represent a predicate/attribute of the entity. </a:t>
            </a:r>
            <a:endParaRPr/>
          </a:p>
        </p:txBody>
      </p:sp>
      <p:sp>
        <p:nvSpPr>
          <p:cNvPr id="354" name="Google Shape;354;g50d95b158b_2_4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0d95b158b_2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g50d95b158b_2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Highlighted facts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g50d95b158b_2_3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combination of </a:t>
            </a:r>
            <a:r>
              <a:rPr lang="en-US"/>
              <a:t>a predicate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a object value forms a </a:t>
            </a:r>
            <a:r>
              <a:rPr lang="en-US"/>
              <a:t>slice property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and a conjunction of </a:t>
            </a:r>
            <a:r>
              <a:rPr lang="en-US"/>
              <a:t>properties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describes and defines the content in a web source, which we call a web source slice. In a web source, there are many slices with different granularity.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3" name="Google Shape;423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combination of an attribute and a object value forms a predicate; and a conjunction of predicates describes and defines the content in a web source, which we call a web source slice. In a web source, there are many slices with different granularities. By comparing triples covered by these slices with triples in the existing KB, we are able to find the </a:t>
            </a:r>
            <a:r>
              <a:rPr lang="en-US"/>
              <a:t>knowledge gap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This </a:t>
            </a:r>
            <a:r>
              <a:rPr lang="en-US"/>
              <a:t>slice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combined with the corresponding web source, suggests what to extract from where for augmenting the existing knowledge base.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0d95b158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0d95b158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50d95b158b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50d95b158b_2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50d95b158b_2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g50d95b158b_2_4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Due to time constraints, we skip the details. Please refer to our paper for detailed description. </a:t>
            </a:r>
            <a:endParaRPr/>
          </a:p>
        </p:txBody>
      </p:sp>
      <p:sp>
        <p:nvSpPr>
          <p:cNvPr id="452" name="Google Shape;452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50d95b158b_2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50d95b158b_2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50d95b158b_2_4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560cf738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560cf738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g560cf738f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0cf738f8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560cf738f8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g560cf738f8_0_1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560cf738f8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560cf738f8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g560cf738f8_0_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560cf738f8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560cf738f8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Due to time constraint, we skipped a lot of details. Please refer to the paper for details.</a:t>
            </a:r>
            <a:endParaRPr/>
          </a:p>
        </p:txBody>
      </p:sp>
      <p:sp>
        <p:nvSpPr>
          <p:cNvPr id="528" name="Google Shape;528;g560cf738f8_0_1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50d95b158b_2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50d95b158b_2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50d95b158b_2_4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37826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0d95b158b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0d95b158b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50d95b158b_2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50d95b158b_2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50d95b158b_2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g50d95b158b_2_4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50d95b158b_2_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50d95b158b_2_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50d95b158b_2_5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50d95b158b_2_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50d95b158b_2_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50d95b158b_2_5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7328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50d95b158b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50d95b158b_2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50d95b158b_2_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0d95b158b_2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0d95b158b_2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ICDE 2019 is not included in KB;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Missing facts for a (less famous) chinese admiral (Shi Lang,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施琅) </a:t>
            </a:r>
            <a:r>
              <a:rPr lang="en-US"/>
              <a:t>in 17th century. </a:t>
            </a:r>
            <a:endParaRPr/>
          </a:p>
        </p:txBody>
      </p:sp>
      <p:sp>
        <p:nvSpPr>
          <p:cNvPr id="122" name="Google Shape;122;g50d95b158b_2_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0d95b158b_2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0d95b158b_2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 facts: politics, best selling books, celebrities, albums, famous sightseeings;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Long tail facts: roller coasters, video game characters, chicken breeds, academic conferences.</a:t>
            </a:r>
            <a:endParaRPr/>
          </a:p>
        </p:txBody>
      </p:sp>
      <p:sp>
        <p:nvSpPr>
          <p:cNvPr id="138" name="Google Shape;138;g50d95b158b_2_1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0d95b158b_2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0d95b158b_2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0d95b158b_2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0d95b158b_2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50d95b158b_2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50d95b158b_2_1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0d95b158b_2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50d95b158b_2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50d95b158b_2_2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132013"/>
            <a:ext cx="7772400" cy="146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1" u="none" strike="noStrike" cap="none">
                <a:solidFill>
                  <a:srgbClr val="17375E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t" anchorCtr="0"/>
          <a:lstStyle>
            <a:lvl1pPr marR="0" lvl="0" algn="ctr" rtl="0">
              <a:spcBef>
                <a:spcPts val="44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None/>
              <a:defRPr sz="22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155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46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 rot="5400000">
            <a:off x="2080418" y="-937418"/>
            <a:ext cx="4983163" cy="9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7660" algn="l" rtl="0">
              <a:spcBef>
                <a:spcPts val="52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  <a:defRPr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01942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155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 rot="5400000">
            <a:off x="4661694" y="2101058"/>
            <a:ext cx="5973763" cy="2076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 rot="5400000">
            <a:off x="432593" y="100807"/>
            <a:ext cx="5973763" cy="60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7660" algn="l" rtl="0">
              <a:spcBef>
                <a:spcPts val="52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  <a:defRPr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01942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155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EXT_AND_OBJEC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382588" y="152400"/>
            <a:ext cx="8304212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381000" y="1143001"/>
            <a:ext cx="40767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7660" algn="l" rtl="0">
              <a:spcBef>
                <a:spcPts val="52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  <a:defRPr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01942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155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2"/>
          </p:nvPr>
        </p:nvSpPr>
        <p:spPr>
          <a:xfrm>
            <a:off x="4610100" y="1143001"/>
            <a:ext cx="40767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7660" algn="l" rtl="0">
              <a:spcBef>
                <a:spcPts val="52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  <a:defRPr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01942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155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Noto Sans Symbols"/>
              <a:buChar char="○"/>
              <a:defRPr sz="21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 type="tbl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82588" y="152400"/>
            <a:ext cx="8304212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46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rgbClr val="17365D"/>
                </a:solidFill>
              </a:defRPr>
            </a:lvl1pPr>
            <a:lvl2pPr marR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2pPr>
            <a:lvl3pPr marR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3pPr>
            <a:lvl4pPr marR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4pPr>
            <a:lvl5pPr marR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5pPr>
            <a:lvl6pPr marR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6pPr>
            <a:lvl7pPr marR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7pPr>
            <a:lvl8pPr marR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8pPr>
            <a:lvl9pPr marR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i="0" u="none" strike="noStrike" cap="none">
                <a:solidFill>
                  <a:schemeClr val="folHlink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7660" algn="l" rtl="0">
              <a:spcBef>
                <a:spcPts val="520"/>
              </a:spcBef>
              <a:spcAft>
                <a:spcPts val="0"/>
              </a:spcAft>
              <a:buClr>
                <a:srgbClr val="632423"/>
              </a:buClr>
              <a:buSzPts val="1560"/>
              <a:buChar char="○"/>
              <a:defRPr sz="2600" i="0" u="none" strike="noStrike" cap="none">
                <a:solidFill>
                  <a:srgbClr val="3F3F3F"/>
                </a:solidFill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Char char="○"/>
              <a:defRPr sz="2400" i="0" u="none" strike="noStrike" cap="none">
                <a:solidFill>
                  <a:srgbClr val="3F3F3F"/>
                </a:solidFill>
              </a:defRPr>
            </a:lvl2pPr>
            <a:lvl3pPr marL="1371600" marR="0" lvl="2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Char char="○"/>
              <a:defRPr sz="2100" i="0" u="none" strike="noStrike" cap="none">
                <a:solidFill>
                  <a:srgbClr val="3F3F3F"/>
                </a:solidFill>
              </a:defRPr>
            </a:lvl3pPr>
            <a:lvl4pPr marL="1828800" marR="0" lvl="3" indent="-301942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155"/>
              <a:buChar char="○"/>
              <a:defRPr sz="2100" i="0" u="none" strike="noStrike" cap="none">
                <a:solidFill>
                  <a:srgbClr val="3F3F3F"/>
                </a:solidFill>
              </a:defRPr>
            </a:lvl4pPr>
            <a:lvl5pPr marL="2286000" marR="0" lvl="4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Char char="○"/>
              <a:defRPr sz="2100" i="0" u="none" strike="noStrike" cap="none">
                <a:solidFill>
                  <a:srgbClr val="3F3F3F"/>
                </a:solidFill>
              </a:defRPr>
            </a:lvl5pPr>
            <a:lvl6pPr marL="2743200" marR="0" lvl="5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•"/>
              <a:defRPr sz="2100" i="0" u="none" strike="noStrike" cap="none">
                <a:solidFill>
                  <a:schemeClr val="dk1"/>
                </a:solidFill>
              </a:defRPr>
            </a:lvl6pPr>
            <a:lvl7pPr marL="3200400" marR="0" lvl="6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•"/>
              <a:defRPr sz="2100" i="0" u="none" strike="noStrike" cap="none">
                <a:solidFill>
                  <a:schemeClr val="dk1"/>
                </a:solidFill>
              </a:defRPr>
            </a:lvl7pPr>
            <a:lvl8pPr marL="3657600" marR="0" lvl="7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•"/>
              <a:defRPr sz="2100" i="0" u="none" strike="noStrike" cap="none">
                <a:solidFill>
                  <a:schemeClr val="dk1"/>
                </a:solidFill>
              </a:defRPr>
            </a:lvl8pPr>
            <a:lvl9pPr marL="4114800" marR="0" lvl="8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•"/>
              <a:defRPr sz="21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22313" y="4406902"/>
            <a:ext cx="7772400" cy="13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90"/>
              <a:buFont typeface="Noto Sans Symbols"/>
              <a:buNone/>
              <a:defRPr sz="1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632423"/>
              </a:buClr>
              <a:buSzPts val="77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632423"/>
              </a:buClr>
              <a:buSzPts val="70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46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81000" y="1143001"/>
            <a:ext cx="40767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5280" algn="l" rtl="0">
              <a:spcBef>
                <a:spcPts val="560"/>
              </a:spcBef>
              <a:spcAft>
                <a:spcPts val="0"/>
              </a:spcAft>
              <a:buClr>
                <a:srgbClr val="632423"/>
              </a:buClr>
              <a:buSzPts val="1680"/>
              <a:buFont typeface="Noto Sans Symbols"/>
              <a:buChar char="○"/>
              <a:defRPr sz="2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9210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000"/>
              <a:buFont typeface="Noto Sans Symbols"/>
              <a:buChar char="○"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91464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90"/>
              <a:buFont typeface="Noto Sans Symbols"/>
              <a:buChar char="○"/>
              <a:defRPr sz="1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85750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00"/>
              <a:buFont typeface="Noto Sans Symbols"/>
              <a:buChar char="○"/>
              <a:defRPr sz="1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610100" y="1143001"/>
            <a:ext cx="40767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5280" algn="l" rtl="0">
              <a:spcBef>
                <a:spcPts val="560"/>
              </a:spcBef>
              <a:spcAft>
                <a:spcPts val="0"/>
              </a:spcAft>
              <a:buClr>
                <a:srgbClr val="632423"/>
              </a:buClr>
              <a:buSzPts val="1680"/>
              <a:buFont typeface="Noto Sans Symbols"/>
              <a:buChar char="○"/>
              <a:defRPr sz="2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9210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000"/>
              <a:buFont typeface="Noto Sans Symbols"/>
              <a:buChar char="○"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91464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90"/>
              <a:buFont typeface="Noto Sans Symbols"/>
              <a:buChar char="○"/>
              <a:defRPr sz="1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85750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00"/>
              <a:buFont typeface="Noto Sans Symbols"/>
              <a:buChar char="○"/>
              <a:defRPr sz="1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440"/>
              <a:buFont typeface="Noto Sans Symbols"/>
              <a:buNone/>
              <a:defRPr sz="24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1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0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44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9845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100"/>
              <a:buFont typeface="Noto Sans Symbols"/>
              <a:buChar char="○"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85750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00"/>
              <a:buFont typeface="Noto Sans Symbols"/>
              <a:buChar char="○"/>
              <a:defRPr sz="1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8448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80"/>
              <a:buFont typeface="Noto Sans Symbols"/>
              <a:buChar char="○"/>
              <a:defRPr sz="1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7940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00"/>
              <a:buFont typeface="Noto Sans Symbols"/>
              <a:buChar char="○"/>
              <a:defRPr sz="1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4645028" y="1535113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440"/>
              <a:buFont typeface="Noto Sans Symbols"/>
              <a:buNone/>
              <a:defRPr sz="24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1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0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4"/>
          </p:nvPr>
        </p:nvSpPr>
        <p:spPr>
          <a:xfrm>
            <a:off x="4645028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44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9845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100"/>
              <a:buFont typeface="Noto Sans Symbols"/>
              <a:buChar char="○"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85750" algn="l" rtl="0">
              <a:spcBef>
                <a:spcPts val="360"/>
              </a:spcBef>
              <a:spcAft>
                <a:spcPts val="0"/>
              </a:spcAft>
              <a:buClr>
                <a:srgbClr val="632423"/>
              </a:buClr>
              <a:buSzPts val="900"/>
              <a:buFont typeface="Noto Sans Symbols"/>
              <a:buChar char="○"/>
              <a:defRPr sz="1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8448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80"/>
              <a:buFont typeface="Noto Sans Symbols"/>
              <a:buChar char="○"/>
              <a:defRPr sz="1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79400" algn="l" rtl="0">
              <a:spcBef>
                <a:spcPts val="320"/>
              </a:spcBef>
              <a:spcAft>
                <a:spcPts val="0"/>
              </a:spcAft>
              <a:buClr>
                <a:srgbClr val="632423"/>
              </a:buClr>
              <a:buSzPts val="800"/>
              <a:buFont typeface="Noto Sans Symbols"/>
              <a:buChar char="○"/>
              <a:defRPr sz="1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794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46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rgbClr val="632423"/>
              </a:buClr>
              <a:buSzPts val="1920"/>
              <a:buFont typeface="Noto Sans Symbols"/>
              <a:buChar char="○"/>
              <a:defRPr sz="32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26390" algn="l" rtl="0">
              <a:spcBef>
                <a:spcPts val="560"/>
              </a:spcBef>
              <a:spcAft>
                <a:spcPts val="0"/>
              </a:spcAft>
              <a:buClr>
                <a:srgbClr val="632423"/>
              </a:buClr>
              <a:buSzPts val="1540"/>
              <a:buFont typeface="Noto Sans Symbols"/>
              <a:buChar char="○"/>
              <a:defRPr sz="2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04800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Char char="○"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9845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100"/>
              <a:buFont typeface="Noto Sans Symbols"/>
              <a:buChar char="○"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9210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000"/>
              <a:buFont typeface="Noto Sans Symbols"/>
              <a:buChar char="○"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57203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632423"/>
              </a:buClr>
              <a:buSzPts val="84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632423"/>
              </a:buClr>
              <a:buSzPts val="6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632423"/>
              </a:buClr>
              <a:buSzPts val="500"/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632423"/>
              </a:buClr>
              <a:buSzPts val="495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632423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17365D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folHlink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Google Shape;48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632423"/>
              </a:buClr>
              <a:buSzPts val="1920"/>
              <a:buFont typeface="Noto Sans Symbols"/>
              <a:buNone/>
              <a:defRPr sz="32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632423"/>
              </a:buClr>
              <a:buSzPts val="1540"/>
              <a:buFont typeface="Noto Sans Symbols"/>
              <a:buNone/>
              <a:defRPr sz="28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1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632423"/>
              </a:buClr>
              <a:buSzPts val="84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632423"/>
              </a:buClr>
              <a:buSzPts val="6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632423"/>
              </a:buClr>
              <a:buSzPts val="500"/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632423"/>
              </a:buClr>
              <a:buSzPts val="495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632423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45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Cabin"/>
              <a:buNone/>
              <a:defRPr sz="1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46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3200" b="1" i="0" u="none" strike="noStrike" cap="none">
                <a:solidFill>
                  <a:schemeClr val="folHlink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7660" algn="l" rtl="0">
              <a:spcBef>
                <a:spcPts val="52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Source Sans Pro"/>
              <a:buChar char="○"/>
              <a:defRPr sz="260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2419" algn="l" rtl="0">
              <a:spcBef>
                <a:spcPts val="480"/>
              </a:spcBef>
              <a:spcAft>
                <a:spcPts val="0"/>
              </a:spcAft>
              <a:buClr>
                <a:srgbClr val="632423"/>
              </a:buClr>
              <a:buSzPts val="1320"/>
              <a:buFont typeface="Source Sans Pro"/>
              <a:buChar char="○"/>
              <a:defRPr sz="240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Source Sans Pro"/>
              <a:buChar char="○"/>
              <a:defRPr sz="210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01942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155"/>
              <a:buFont typeface="Source Sans Pro"/>
              <a:buChar char="○"/>
              <a:defRPr sz="210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95275" algn="l" rtl="0">
              <a:spcBef>
                <a:spcPts val="420"/>
              </a:spcBef>
              <a:spcAft>
                <a:spcPts val="0"/>
              </a:spcAft>
              <a:buClr>
                <a:srgbClr val="632423"/>
              </a:buClr>
              <a:buSzPts val="1050"/>
              <a:buFont typeface="Source Sans Pro"/>
              <a:buChar char="○"/>
              <a:defRPr sz="210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Source Sans Pro"/>
              <a:buChar char="•"/>
              <a:defRPr sz="210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Source Sans Pro"/>
              <a:buChar char="•"/>
              <a:defRPr sz="210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Source Sans Pro"/>
              <a:buChar char="•"/>
              <a:defRPr sz="210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295275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Source Sans Pro"/>
              <a:buChar char="•"/>
              <a:defRPr sz="210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niosh/ipcsnen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inespecies.org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672363" y="2628136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Source Sans Pro"/>
                <a:ea typeface="Source Sans Pro"/>
                <a:cs typeface="Source Sans Pro"/>
                <a:sym typeface="Source Sans Pro"/>
              </a:rPr>
              <a:t>MIDAS:</a:t>
            </a:r>
            <a:r>
              <a:rPr lang="en-US" i="0" dirty="0">
                <a:latin typeface="Source Sans Pro"/>
                <a:ea typeface="Source Sans Pro"/>
                <a:cs typeface="Source Sans Pro"/>
                <a:sym typeface="Source Sans Pro"/>
              </a:rPr>
              <a:t> Finding the Right Web Sources to Fill Knowledge Gaps</a:t>
            </a:r>
            <a:endParaRPr sz="3600" i="0" u="none" strike="noStrike" cap="none" dirty="0">
              <a:solidFill>
                <a:srgbClr val="17375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672363" y="4521972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680"/>
              <a:buFont typeface="Noto Sans Symbols"/>
              <a:buNone/>
            </a:pPr>
            <a:r>
              <a:rPr lang="en-US" sz="2800" b="0" i="0" u="none" strike="noStrike" cap="none" dirty="0" err="1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Xiaolan</a:t>
            </a:r>
            <a:r>
              <a:rPr lang="en-US" sz="2800" b="0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800" dirty="0"/>
              <a:t>Wang, Alexandra </a:t>
            </a:r>
            <a:r>
              <a:rPr lang="en-US" sz="2800" dirty="0" err="1"/>
              <a:t>Meliou</a:t>
            </a:r>
            <a:r>
              <a:rPr lang="en-US" sz="2800" dirty="0"/>
              <a:t>, UMass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680"/>
              <a:buFont typeface="Noto Sans Symbols"/>
              <a:buNone/>
            </a:pPr>
            <a:r>
              <a:rPr lang="en-US" sz="2800" b="0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Xi</a:t>
            </a:r>
            <a:r>
              <a:rPr lang="en-US" sz="2800" dirty="0"/>
              <a:t>n Luna Dong, Amazon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680"/>
              <a:buFont typeface="Noto Sans Symbols"/>
              <a:buNone/>
            </a:pPr>
            <a:r>
              <a:rPr lang="en-US" sz="2800" dirty="0"/>
              <a:t>Yang Li, Google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680"/>
              <a:buFont typeface="Noto Sans Symbols"/>
              <a:buNone/>
            </a:pPr>
            <a:endParaRPr lang="en-US" sz="14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680"/>
              <a:buFont typeface="Noto Sans Symbols"/>
              <a:buNone/>
            </a:pPr>
            <a:r>
              <a:rPr lang="en-US" sz="2800" b="0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@ICDE, April 2019</a:t>
            </a:r>
            <a:endParaRPr sz="2800" b="0" i="0" u="none" strike="noStrike" cap="none" dirty="0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9B8189-410E-8340-86D2-346951E98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063" y="450083"/>
            <a:ext cx="1397000" cy="2070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4"/>
          <p:cNvSpPr/>
          <p:nvPr/>
        </p:nvSpPr>
        <p:spPr>
          <a:xfrm>
            <a:off x="105366" y="1190040"/>
            <a:ext cx="8907600" cy="26985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0" name="Google Shape;270;p24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Existing attempts to fill the gap</a:t>
            </a:r>
            <a:endParaRPr/>
          </a:p>
        </p:txBody>
      </p:sp>
      <p:sp>
        <p:nvSpPr>
          <p:cNvPr id="271" name="Google Shape;271;p24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grpSp>
        <p:nvGrpSpPr>
          <p:cNvPr id="272" name="Google Shape;272;p24"/>
          <p:cNvGrpSpPr/>
          <p:nvPr/>
        </p:nvGrpSpPr>
        <p:grpSpPr>
          <a:xfrm>
            <a:off x="3551043" y="1922500"/>
            <a:ext cx="1513500" cy="1581300"/>
            <a:chOff x="2832552" y="1944476"/>
            <a:chExt cx="1513500" cy="1581300"/>
          </a:xfrm>
        </p:grpSpPr>
        <p:grpSp>
          <p:nvGrpSpPr>
            <p:cNvPr id="273" name="Google Shape;273;p24"/>
            <p:cNvGrpSpPr/>
            <p:nvPr/>
          </p:nvGrpSpPr>
          <p:grpSpPr>
            <a:xfrm rot="5400000">
              <a:off x="2796806" y="2001752"/>
              <a:ext cx="1581226" cy="1466700"/>
              <a:chOff x="2151875" y="3232260"/>
              <a:chExt cx="4351200" cy="1466700"/>
            </a:xfrm>
          </p:grpSpPr>
          <p:sp>
            <p:nvSpPr>
              <p:cNvPr id="274" name="Google Shape;274;p24"/>
              <p:cNvSpPr/>
              <p:nvPr/>
            </p:nvSpPr>
            <p:spPr>
              <a:xfrm>
                <a:off x="2151875" y="3232260"/>
                <a:ext cx="4351200" cy="1466700"/>
              </a:xfrm>
              <a:prstGeom prst="rect">
                <a:avLst/>
              </a:prstGeom>
              <a:solidFill>
                <a:srgbClr val="F2F2F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b="1" i="1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75" name="Google Shape;275;p24"/>
              <p:cNvSpPr/>
              <p:nvPr/>
            </p:nvSpPr>
            <p:spPr>
              <a:xfrm>
                <a:off x="3232302" y="3337776"/>
                <a:ext cx="2067600" cy="3432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Noto Sans Symbols"/>
                  <a:buNone/>
                </a:pPr>
                <a:endParaRPr sz="14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76" name="Google Shape;276;p24"/>
              <p:cNvSpPr/>
              <p:nvPr/>
            </p:nvSpPr>
            <p:spPr>
              <a:xfrm>
                <a:off x="3557143" y="4175140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77" name="Google Shape;277;p24"/>
              <p:cNvSpPr txBox="1"/>
              <p:nvPr/>
            </p:nvSpPr>
            <p:spPr>
              <a:xfrm>
                <a:off x="4834535" y="4227951"/>
                <a:ext cx="395400" cy="261600"/>
              </a:xfrm>
              <a:prstGeom prst="rect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…</a:t>
                </a:r>
                <a:endParaRPr sz="11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cxnSp>
            <p:nvCxnSpPr>
              <p:cNvPr id="278" name="Google Shape;278;p24"/>
              <p:cNvCxnSpPr>
                <a:stCxn id="279" idx="0"/>
                <a:endCxn id="275" idx="2"/>
              </p:cNvCxnSpPr>
              <p:nvPr/>
            </p:nvCxnSpPr>
            <p:spPr>
              <a:xfrm rot="-5400000">
                <a:off x="3304030" y="3213190"/>
                <a:ext cx="494100" cy="14298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280" name="Google Shape;280;p24"/>
              <p:cNvCxnSpPr>
                <a:stCxn id="276" idx="0"/>
                <a:endCxn id="275" idx="2"/>
              </p:cNvCxnSpPr>
              <p:nvPr/>
            </p:nvCxnSpPr>
            <p:spPr>
              <a:xfrm rot="-5400000">
                <a:off x="3985093" y="3893890"/>
                <a:ext cx="494100" cy="684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281" name="Google Shape;281;p24"/>
              <p:cNvCxnSpPr>
                <a:stCxn id="282" idx="0"/>
                <a:endCxn id="275" idx="2"/>
              </p:cNvCxnSpPr>
              <p:nvPr/>
            </p:nvCxnSpPr>
            <p:spPr>
              <a:xfrm rot="5400000" flipH="1">
                <a:off x="4785444" y="3161833"/>
                <a:ext cx="497100" cy="15354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sp>
            <p:nvSpPr>
              <p:cNvPr id="279" name="Google Shape;279;p24"/>
              <p:cNvSpPr/>
              <p:nvPr/>
            </p:nvSpPr>
            <p:spPr>
              <a:xfrm>
                <a:off x="2195380" y="4175140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82" name="Google Shape;282;p24"/>
              <p:cNvSpPr/>
              <p:nvPr/>
            </p:nvSpPr>
            <p:spPr>
              <a:xfrm>
                <a:off x="5160894" y="4178083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83" name="Google Shape;283;p24"/>
            <p:cNvSpPr/>
            <p:nvPr/>
          </p:nvSpPr>
          <p:spPr>
            <a:xfrm>
              <a:off x="2854080" y="1944476"/>
              <a:ext cx="1466700" cy="1581300"/>
            </a:xfrm>
            <a:prstGeom prst="rect">
              <a:avLst/>
            </a:prstGeom>
            <a:solidFill>
              <a:srgbClr val="FFFFFF">
                <a:alpha val="847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Noto Sans Symbols"/>
                <a:buNone/>
              </a:pPr>
              <a:endParaRPr sz="21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84" name="Google Shape;284;p24"/>
            <p:cNvSpPr txBox="1"/>
            <p:nvPr/>
          </p:nvSpPr>
          <p:spPr>
            <a:xfrm>
              <a:off x="2832552" y="2279246"/>
              <a:ext cx="1513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Trained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Extraction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System</a:t>
              </a:r>
              <a:endParaRPr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85" name="Google Shape;285;p24"/>
          <p:cNvSpPr/>
          <p:nvPr/>
        </p:nvSpPr>
        <p:spPr>
          <a:xfrm>
            <a:off x="6401299" y="2253756"/>
            <a:ext cx="2094300" cy="925500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Triples</a:t>
            </a:r>
            <a:endParaRPr sz="1800" b="1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6" name="Google Shape;286;p24"/>
          <p:cNvSpPr/>
          <p:nvPr/>
        </p:nvSpPr>
        <p:spPr>
          <a:xfrm>
            <a:off x="1874637" y="2486031"/>
            <a:ext cx="16764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5049008" y="2486031"/>
            <a:ext cx="13581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88" name="Google Shape;288;p24"/>
          <p:cNvGrpSpPr/>
          <p:nvPr/>
        </p:nvGrpSpPr>
        <p:grpSpPr>
          <a:xfrm>
            <a:off x="152400" y="1875870"/>
            <a:ext cx="1874688" cy="1554684"/>
            <a:chOff x="152400" y="1875870"/>
            <a:chExt cx="1874688" cy="1554684"/>
          </a:xfrm>
        </p:grpSpPr>
        <p:pic>
          <p:nvPicPr>
            <p:cNvPr id="289" name="Google Shape;289;p24"/>
            <p:cNvPicPr preferRelativeResize="0"/>
            <p:nvPr/>
          </p:nvPicPr>
          <p:blipFill rotWithShape="1">
            <a:blip r:embed="rId3">
              <a:alphaModFix amt="26000"/>
            </a:blip>
            <a:srcRect l="17541" t="40408" r="27522" b="9661"/>
            <a:stretch/>
          </p:blipFill>
          <p:spPr>
            <a:xfrm>
              <a:off x="152400" y="1875870"/>
              <a:ext cx="1569888" cy="1249884"/>
            </a:xfrm>
            <a:prstGeom prst="cloud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90" name="Google Shape;290;p24"/>
            <p:cNvPicPr preferRelativeResize="0"/>
            <p:nvPr/>
          </p:nvPicPr>
          <p:blipFill rotWithShape="1">
            <a:blip r:embed="rId3">
              <a:alphaModFix amt="60000"/>
            </a:blip>
            <a:srcRect l="17541" t="40408" r="27522" b="9661"/>
            <a:stretch/>
          </p:blipFill>
          <p:spPr>
            <a:xfrm>
              <a:off x="304800" y="2028270"/>
              <a:ext cx="1569888" cy="1249884"/>
            </a:xfrm>
            <a:prstGeom prst="cloud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91" name="Google Shape;291;p24"/>
            <p:cNvPicPr preferRelativeResize="0"/>
            <p:nvPr/>
          </p:nvPicPr>
          <p:blipFill rotWithShape="1">
            <a:blip r:embed="rId3">
              <a:alphaModFix/>
            </a:blip>
            <a:srcRect l="17541" t="40408" r="27522" b="9661"/>
            <a:stretch/>
          </p:blipFill>
          <p:spPr>
            <a:xfrm>
              <a:off x="457200" y="2180670"/>
              <a:ext cx="1569888" cy="1249884"/>
            </a:xfrm>
            <a:prstGeom prst="cloud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292" name="Google Shape;292;p24"/>
          <p:cNvSpPr txBox="1">
            <a:spLocks noGrp="1"/>
          </p:cNvSpPr>
          <p:nvPr>
            <p:ph type="body" idx="1"/>
          </p:nvPr>
        </p:nvSpPr>
        <p:spPr>
          <a:xfrm>
            <a:off x="2859424" y="1143000"/>
            <a:ext cx="3745800" cy="7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Automated process</a:t>
            </a:r>
            <a:endParaRPr sz="2600" b="1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2859472" y="4971982"/>
            <a:ext cx="1425900" cy="1025100"/>
          </a:xfrm>
          <a:prstGeom prst="can">
            <a:avLst>
              <a:gd name="adj" fmla="val 25000"/>
            </a:avLst>
          </a:prstGeom>
          <a:solidFill>
            <a:srgbClr val="C6D9F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Labeled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facts</a:t>
            </a:r>
            <a:endParaRPr sz="18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94" name="Google Shape;294;p24"/>
          <p:cNvGrpSpPr/>
          <p:nvPr/>
        </p:nvGrpSpPr>
        <p:grpSpPr>
          <a:xfrm>
            <a:off x="5017652" y="4670650"/>
            <a:ext cx="1287900" cy="1635900"/>
            <a:chOff x="5221466" y="4670650"/>
            <a:chExt cx="1287900" cy="1635900"/>
          </a:xfrm>
        </p:grpSpPr>
        <p:sp>
          <p:nvSpPr>
            <p:cNvPr id="295" name="Google Shape;295;p24"/>
            <p:cNvSpPr/>
            <p:nvPr/>
          </p:nvSpPr>
          <p:spPr>
            <a:xfrm>
              <a:off x="5252822" y="4670650"/>
              <a:ext cx="1227000" cy="16359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Noto Sans Symbols"/>
                <a:buNone/>
              </a:pPr>
              <a:r>
                <a:rPr lang="en-US" sz="700" b="1" i="1" u="none" strike="noStrike" cap="none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 sz="7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Noto Sans Symbols"/>
                <a:buNone/>
              </a:pPr>
              <a:endParaRPr sz="7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5252822" y="4670650"/>
              <a:ext cx="1227000" cy="1635900"/>
            </a:xfrm>
            <a:prstGeom prst="rect">
              <a:avLst/>
            </a:prstGeom>
            <a:solidFill>
              <a:schemeClr val="lt1">
                <a:alpha val="80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Noto Sans Symbols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97" name="Google Shape;297;p24"/>
            <p:cNvSpPr txBox="1"/>
            <p:nvPr/>
          </p:nvSpPr>
          <p:spPr>
            <a:xfrm>
              <a:off x="5221466" y="5121309"/>
              <a:ext cx="12879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Learned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Patterns</a:t>
              </a:r>
              <a:endParaRPr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98" name="Google Shape;298;p24"/>
          <p:cNvSpPr/>
          <p:nvPr/>
        </p:nvSpPr>
        <p:spPr>
          <a:xfrm>
            <a:off x="7037843" y="4971982"/>
            <a:ext cx="1457700" cy="1025100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rPr>
              <a:t>Triples</a:t>
            </a:r>
            <a:endParaRPr sz="1800" b="1" i="1" u="none" strike="noStrike" cap="none">
              <a:solidFill>
                <a:srgbClr val="008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9" name="Google Shape;299;p24"/>
          <p:cNvSpPr/>
          <p:nvPr/>
        </p:nvSpPr>
        <p:spPr>
          <a:xfrm>
            <a:off x="2027037" y="5138153"/>
            <a:ext cx="8325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0" name="Google Shape;300;p24"/>
          <p:cNvSpPr/>
          <p:nvPr/>
        </p:nvSpPr>
        <p:spPr>
          <a:xfrm>
            <a:off x="152400" y="4971982"/>
            <a:ext cx="2065176" cy="1025028"/>
          </a:xfrm>
          <a:prstGeom prst="cloud">
            <a:avLst/>
          </a:prstGeom>
          <a:solidFill>
            <a:srgbClr val="C5D8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1" name="Google Shape;301;p24"/>
          <p:cNvSpPr/>
          <p:nvPr/>
        </p:nvSpPr>
        <p:spPr>
          <a:xfrm>
            <a:off x="4285231" y="5138153"/>
            <a:ext cx="7638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2" name="Google Shape;302;p24"/>
          <p:cNvSpPr/>
          <p:nvPr/>
        </p:nvSpPr>
        <p:spPr>
          <a:xfrm>
            <a:off x="6274066" y="5138153"/>
            <a:ext cx="7638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3" name="Google Shape;303;p24"/>
          <p:cNvSpPr txBox="1"/>
          <p:nvPr/>
        </p:nvSpPr>
        <p:spPr>
          <a:xfrm>
            <a:off x="2984328" y="6248454"/>
            <a:ext cx="9144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None/>
            </a:pPr>
            <a:r>
              <a:rPr lang="en-US" sz="2600" b="1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Industrial standard</a:t>
            </a:r>
            <a:endParaRPr sz="2600" b="1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4" name="Google Shape;304;p24"/>
          <p:cNvSpPr/>
          <p:nvPr/>
        </p:nvSpPr>
        <p:spPr>
          <a:xfrm>
            <a:off x="119614" y="4061733"/>
            <a:ext cx="8907600" cy="26985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5" name="Google Shape;305;p24"/>
          <p:cNvSpPr txBox="1"/>
          <p:nvPr/>
        </p:nvSpPr>
        <p:spPr>
          <a:xfrm>
            <a:off x="506879" y="5034525"/>
            <a:ext cx="1351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Manually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selected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sources</a:t>
            </a: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5"/>
          <p:cNvSpPr/>
          <p:nvPr/>
        </p:nvSpPr>
        <p:spPr>
          <a:xfrm>
            <a:off x="6401299" y="2253756"/>
            <a:ext cx="2094167" cy="925521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Triples</a:t>
            </a:r>
            <a:endParaRPr sz="1800" b="1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1" name="Google Shape;311;p25"/>
          <p:cNvSpPr txBox="1">
            <a:spLocks noGrp="1"/>
          </p:cNvSpPr>
          <p:nvPr>
            <p:ph type="body" idx="1"/>
          </p:nvPr>
        </p:nvSpPr>
        <p:spPr>
          <a:xfrm>
            <a:off x="2859424" y="1143000"/>
            <a:ext cx="3745915" cy="732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Automated process</a:t>
            </a:r>
            <a:endParaRPr sz="2600" b="1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2" name="Google Shape;312;p25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11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2984328" y="6248454"/>
            <a:ext cx="9144000" cy="609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None/>
            </a:pPr>
            <a:r>
              <a:rPr lang="en-US" sz="2600" b="1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Industrial standard</a:t>
            </a:r>
            <a:endParaRPr sz="2600" b="1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4" name="Google Shape;314;p25"/>
          <p:cNvSpPr/>
          <p:nvPr/>
        </p:nvSpPr>
        <p:spPr>
          <a:xfrm>
            <a:off x="2859472" y="4971982"/>
            <a:ext cx="1425759" cy="1025039"/>
          </a:xfrm>
          <a:prstGeom prst="can">
            <a:avLst>
              <a:gd name="adj" fmla="val 25000"/>
            </a:avLst>
          </a:prstGeom>
          <a:solidFill>
            <a:srgbClr val="C6D9F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Labeled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facts</a:t>
            </a:r>
            <a:endParaRPr sz="18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15" name="Google Shape;315;p25"/>
          <p:cNvGrpSpPr/>
          <p:nvPr/>
        </p:nvGrpSpPr>
        <p:grpSpPr>
          <a:xfrm>
            <a:off x="5017652" y="4670650"/>
            <a:ext cx="1287770" cy="1635804"/>
            <a:chOff x="5221466" y="4670650"/>
            <a:chExt cx="1287770" cy="1635804"/>
          </a:xfrm>
        </p:grpSpPr>
        <p:sp>
          <p:nvSpPr>
            <p:cNvPr id="316" name="Google Shape;316;p25"/>
            <p:cNvSpPr/>
            <p:nvPr/>
          </p:nvSpPr>
          <p:spPr>
            <a:xfrm>
              <a:off x="5252822" y="4670650"/>
              <a:ext cx="1227093" cy="1635804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Noto Sans Symbols"/>
                <a:buNone/>
              </a:pPr>
              <a:r>
                <a:rPr lang="en-US" sz="700" b="1" i="1" u="none" strike="noStrike" cap="none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 sz="7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Noto Sans Symbols"/>
                <a:buNone/>
              </a:pPr>
              <a:endParaRPr sz="7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7" name="Google Shape;317;p25"/>
            <p:cNvSpPr/>
            <p:nvPr/>
          </p:nvSpPr>
          <p:spPr>
            <a:xfrm>
              <a:off x="5252822" y="4670650"/>
              <a:ext cx="1227093" cy="1635804"/>
            </a:xfrm>
            <a:prstGeom prst="rect">
              <a:avLst/>
            </a:prstGeom>
            <a:solidFill>
              <a:schemeClr val="lt1">
                <a:alpha val="80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Noto Sans Symbols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8" name="Google Shape;318;p25"/>
            <p:cNvSpPr txBox="1"/>
            <p:nvPr/>
          </p:nvSpPr>
          <p:spPr>
            <a:xfrm>
              <a:off x="5221466" y="5121309"/>
              <a:ext cx="128777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Learned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Patterns</a:t>
              </a:r>
              <a:endParaRPr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319" name="Google Shape;319;p25"/>
          <p:cNvSpPr/>
          <p:nvPr/>
        </p:nvSpPr>
        <p:spPr>
          <a:xfrm>
            <a:off x="7037843" y="4971982"/>
            <a:ext cx="1457623" cy="1025039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rPr>
              <a:t>Triples</a:t>
            </a:r>
            <a:endParaRPr sz="1800" b="1" i="1" u="none" strike="noStrike" cap="none">
              <a:solidFill>
                <a:srgbClr val="008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0" name="Google Shape;320;p25"/>
          <p:cNvSpPr/>
          <p:nvPr/>
        </p:nvSpPr>
        <p:spPr>
          <a:xfrm>
            <a:off x="2027037" y="5138153"/>
            <a:ext cx="832436" cy="6119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1" name="Google Shape;321;p25"/>
          <p:cNvSpPr/>
          <p:nvPr/>
        </p:nvSpPr>
        <p:spPr>
          <a:xfrm>
            <a:off x="152400" y="4971982"/>
            <a:ext cx="2065222" cy="1025039"/>
          </a:xfrm>
          <a:prstGeom prst="cloud">
            <a:avLst/>
          </a:prstGeom>
          <a:solidFill>
            <a:srgbClr val="C5D8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2" name="Google Shape;322;p25"/>
          <p:cNvSpPr txBox="1"/>
          <p:nvPr/>
        </p:nvSpPr>
        <p:spPr>
          <a:xfrm>
            <a:off x="506879" y="5034525"/>
            <a:ext cx="135165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Manually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selected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sources</a:t>
            </a: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3" name="Google Shape;323;p25"/>
          <p:cNvSpPr/>
          <p:nvPr/>
        </p:nvSpPr>
        <p:spPr>
          <a:xfrm>
            <a:off x="4285231" y="5138153"/>
            <a:ext cx="763777" cy="6119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4" name="Google Shape;324;p25"/>
          <p:cNvSpPr/>
          <p:nvPr/>
        </p:nvSpPr>
        <p:spPr>
          <a:xfrm>
            <a:off x="6274066" y="5138153"/>
            <a:ext cx="763777" cy="6119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25" name="Google Shape;325;p25"/>
          <p:cNvGrpSpPr/>
          <p:nvPr/>
        </p:nvGrpSpPr>
        <p:grpSpPr>
          <a:xfrm>
            <a:off x="152400" y="1875870"/>
            <a:ext cx="1874637" cy="1554655"/>
            <a:chOff x="152400" y="1875870"/>
            <a:chExt cx="1874637" cy="1554655"/>
          </a:xfrm>
        </p:grpSpPr>
        <p:pic>
          <p:nvPicPr>
            <p:cNvPr id="326" name="Google Shape;326;p25"/>
            <p:cNvPicPr preferRelativeResize="0"/>
            <p:nvPr/>
          </p:nvPicPr>
          <p:blipFill rotWithShape="1">
            <a:blip r:embed="rId3">
              <a:alphaModFix amt="26000"/>
            </a:blip>
            <a:srcRect l="17542" t="40409" r="27523" b="9661"/>
            <a:stretch/>
          </p:blipFill>
          <p:spPr>
            <a:xfrm>
              <a:off x="152400" y="1875870"/>
              <a:ext cx="1569837" cy="1249855"/>
            </a:xfrm>
            <a:prstGeom prst="cloud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27" name="Google Shape;327;p25"/>
            <p:cNvPicPr preferRelativeResize="0"/>
            <p:nvPr/>
          </p:nvPicPr>
          <p:blipFill rotWithShape="1">
            <a:blip r:embed="rId3">
              <a:alphaModFix amt="60000"/>
            </a:blip>
            <a:srcRect l="17542" t="40409" r="27523" b="9661"/>
            <a:stretch/>
          </p:blipFill>
          <p:spPr>
            <a:xfrm>
              <a:off x="304800" y="2028270"/>
              <a:ext cx="1569837" cy="1249855"/>
            </a:xfrm>
            <a:prstGeom prst="cloud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28" name="Google Shape;328;p25"/>
            <p:cNvPicPr preferRelativeResize="0"/>
            <p:nvPr/>
          </p:nvPicPr>
          <p:blipFill rotWithShape="1">
            <a:blip r:embed="rId3">
              <a:alphaModFix/>
            </a:blip>
            <a:srcRect l="17542" t="40409" r="27523" b="9661"/>
            <a:stretch/>
          </p:blipFill>
          <p:spPr>
            <a:xfrm>
              <a:off x="457200" y="2180670"/>
              <a:ext cx="1569837" cy="1249855"/>
            </a:xfrm>
            <a:prstGeom prst="cloud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329" name="Google Shape;329;p25"/>
          <p:cNvSpPr txBox="1"/>
          <p:nvPr/>
        </p:nvSpPr>
        <p:spPr>
          <a:xfrm>
            <a:off x="3773111" y="1903202"/>
            <a:ext cx="86747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 sz="6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0" name="Google Shape;330;p25"/>
          <p:cNvSpPr/>
          <p:nvPr/>
        </p:nvSpPr>
        <p:spPr>
          <a:xfrm rot="10800000">
            <a:off x="3745915" y="2952149"/>
            <a:ext cx="953207" cy="384296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9D9D9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1" name="Google Shape;331;p25"/>
          <p:cNvSpPr/>
          <p:nvPr/>
        </p:nvSpPr>
        <p:spPr>
          <a:xfrm>
            <a:off x="105366" y="1190040"/>
            <a:ext cx="8907466" cy="269857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2" name="Google Shape;332;p25"/>
          <p:cNvSpPr/>
          <p:nvPr/>
        </p:nvSpPr>
        <p:spPr>
          <a:xfrm>
            <a:off x="119614" y="4061733"/>
            <a:ext cx="8907466" cy="269857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33" name="Google Shape;333;p25"/>
          <p:cNvGrpSpPr/>
          <p:nvPr/>
        </p:nvGrpSpPr>
        <p:grpSpPr>
          <a:xfrm>
            <a:off x="3066044" y="3476119"/>
            <a:ext cx="2438374" cy="1025039"/>
            <a:chOff x="3066044" y="3476119"/>
            <a:chExt cx="2438374" cy="1025039"/>
          </a:xfrm>
        </p:grpSpPr>
        <p:sp>
          <p:nvSpPr>
            <p:cNvPr id="334" name="Google Shape;334;p25"/>
            <p:cNvSpPr/>
            <p:nvPr/>
          </p:nvSpPr>
          <p:spPr>
            <a:xfrm>
              <a:off x="3066044" y="3476119"/>
              <a:ext cx="2438374" cy="1025039"/>
            </a:xfrm>
            <a:prstGeom prst="cloud">
              <a:avLst/>
            </a:prstGeom>
            <a:solidFill>
              <a:srgbClr val="C5D8F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Noto Sans Symbols"/>
                <a:buNone/>
              </a:pPr>
              <a:endParaRPr sz="21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35" name="Google Shape;335;p25"/>
            <p:cNvSpPr txBox="1"/>
            <p:nvPr/>
          </p:nvSpPr>
          <p:spPr>
            <a:xfrm>
              <a:off x="3295221" y="3515108"/>
              <a:ext cx="1980029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Automatically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selected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sources</a:t>
              </a:r>
              <a:endParaRPr sz="1800" b="1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336" name="Google Shape;336;p25"/>
          <p:cNvSpPr/>
          <p:nvPr/>
        </p:nvSpPr>
        <p:spPr>
          <a:xfrm rot="10800000">
            <a:off x="830916" y="3778858"/>
            <a:ext cx="2153412" cy="1148716"/>
          </a:xfrm>
          <a:prstGeom prst="bentUpArrow">
            <a:avLst>
              <a:gd name="adj1" fmla="val 25000"/>
              <a:gd name="adj2" fmla="val 25000"/>
              <a:gd name="adj3" fmla="val 3046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7" name="Google Shape;337;p25"/>
          <p:cNvSpPr/>
          <p:nvPr/>
        </p:nvSpPr>
        <p:spPr>
          <a:xfrm>
            <a:off x="105366" y="1190040"/>
            <a:ext cx="8921714" cy="3408615"/>
          </a:xfrm>
          <a:prstGeom prst="rect">
            <a:avLst/>
          </a:prstGeom>
          <a:solidFill>
            <a:srgbClr val="FAD57E">
              <a:alpha val="18823"/>
            </a:srgbClr>
          </a:solidFill>
          <a:ln w="38100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8" name="Google Shape;338;p25"/>
          <p:cNvSpPr txBox="1"/>
          <p:nvPr/>
        </p:nvSpPr>
        <p:spPr>
          <a:xfrm>
            <a:off x="7332082" y="4013879"/>
            <a:ext cx="168075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974806"/>
                </a:solidFill>
                <a:latin typeface="Arial Black"/>
                <a:ea typeface="Arial Black"/>
                <a:cs typeface="Arial Black"/>
                <a:sym typeface="Arial Black"/>
              </a:rPr>
              <a:t>MIDAS</a:t>
            </a:r>
            <a:endParaRPr sz="3200">
              <a:solidFill>
                <a:srgbClr val="97480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39" name="Google Shape;339;p25"/>
          <p:cNvSpPr txBox="1"/>
          <p:nvPr/>
        </p:nvSpPr>
        <p:spPr>
          <a:xfrm rot="-1635798">
            <a:off x="4218701" y="3832849"/>
            <a:ext cx="1660618" cy="646331"/>
          </a:xfrm>
          <a:prstGeom prst="rect">
            <a:avLst/>
          </a:prstGeom>
          <a:solidFill>
            <a:srgbClr val="FAD57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8000"/>
                </a:solidFill>
                <a:latin typeface="Arial Black"/>
                <a:ea typeface="Arial Black"/>
                <a:cs typeface="Arial Black"/>
                <a:sym typeface="Arial Black"/>
              </a:rPr>
              <a:t>Resolve the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8000"/>
                </a:solidFill>
                <a:latin typeface="Arial Black"/>
                <a:ea typeface="Arial Black"/>
                <a:cs typeface="Arial Black"/>
                <a:sym typeface="Arial Black"/>
              </a:rPr>
              <a:t>bottleneck</a:t>
            </a:r>
            <a:endParaRPr sz="1800">
              <a:solidFill>
                <a:srgbClr val="008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0" name="Google Shape;340;p25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91440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MIDAS: fill the gap by recommending web sources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6"/>
          <p:cNvSpPr/>
          <p:nvPr/>
        </p:nvSpPr>
        <p:spPr>
          <a:xfrm>
            <a:off x="1743763" y="2130842"/>
            <a:ext cx="5400937" cy="144209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7" name="Google Shape;347;p26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8" name="Google Shape;348;p26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12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49" name="Google Shape;349;p26"/>
          <p:cNvSpPr txBox="1"/>
          <p:nvPr/>
        </p:nvSpPr>
        <p:spPr>
          <a:xfrm>
            <a:off x="1743764" y="2130842"/>
            <a:ext cx="5400937" cy="20313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started, 1959&gt;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category, rocket family&gt;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sponsor, NASA&gt;</a:t>
            </a:r>
            <a:endParaRPr/>
          </a:p>
        </p:txBody>
      </p:sp>
      <p:sp>
        <p:nvSpPr>
          <p:cNvPr id="350" name="Google Shape;350;p26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"/>
          <p:cNvSpPr/>
          <p:nvPr/>
        </p:nvSpPr>
        <p:spPr>
          <a:xfrm>
            <a:off x="1743763" y="2130842"/>
            <a:ext cx="5400900" cy="1442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7" name="Google Shape;357;p27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58" name="Google Shape;358;p27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13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59" name="Google Shape;359;p27"/>
          <p:cNvSpPr txBox="1"/>
          <p:nvPr/>
        </p:nvSpPr>
        <p:spPr>
          <a:xfrm>
            <a:off x="1743764" y="2130842"/>
            <a:ext cx="5400900" cy="2031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started, 1959&gt;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category, rocket family&gt;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sponsor, NASA&gt;</a:t>
            </a:r>
            <a:endParaRPr/>
          </a:p>
        </p:txBody>
      </p:sp>
      <p:graphicFrame>
        <p:nvGraphicFramePr>
          <p:cNvPr id="360" name="Google Shape;360;p27"/>
          <p:cNvGraphicFramePr/>
          <p:nvPr/>
        </p:nvGraphicFramePr>
        <p:xfrm>
          <a:off x="452087" y="4755504"/>
          <a:ext cx="8095950" cy="1478320"/>
        </p:xfrm>
        <a:graphic>
          <a:graphicData uri="http://schemas.openxmlformats.org/drawingml/2006/table">
            <a:tbl>
              <a:tblPr firstRow="1" bandRow="1">
                <a:noFill/>
                <a:tableStyleId>{326DC4F7-3D9A-46C9-B6EF-A22248F365D5}</a:tableStyleId>
              </a:tblPr>
              <a:tblGrid>
                <a:gridCol w="206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3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Entity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Category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Started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Sponsor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Mercury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1959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Gemini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Atlas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rocket family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61" name="Google Shape;361;p27"/>
          <p:cNvSpPr/>
          <p:nvPr/>
        </p:nvSpPr>
        <p:spPr>
          <a:xfrm rot="10800000">
            <a:off x="3844025" y="4162268"/>
            <a:ext cx="1313100" cy="5730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9D9D9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2" name="Google Shape;362;p27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  <p:sp>
        <p:nvSpPr>
          <p:cNvPr id="363" name="Google Shape;363;p27"/>
          <p:cNvSpPr/>
          <p:nvPr/>
        </p:nvSpPr>
        <p:spPr>
          <a:xfrm>
            <a:off x="6630214" y="3406326"/>
            <a:ext cx="2429700" cy="836400"/>
          </a:xfrm>
          <a:prstGeom prst="wedgeRoundRectCallout">
            <a:avLst>
              <a:gd name="adj1" fmla="val -88526"/>
              <a:gd name="adj2" fmla="val 179510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Each non-empty cell represents a triple</a:t>
            </a:r>
            <a:endParaRPr sz="1800" b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64" name="Google Shape;364;p27"/>
          <p:cNvSpPr/>
          <p:nvPr/>
        </p:nvSpPr>
        <p:spPr>
          <a:xfrm>
            <a:off x="2595897" y="5097982"/>
            <a:ext cx="5952000" cy="11544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8"/>
          <p:cNvSpPr/>
          <p:nvPr/>
        </p:nvSpPr>
        <p:spPr>
          <a:xfrm>
            <a:off x="1743763" y="2130842"/>
            <a:ext cx="5400900" cy="1442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1" name="Google Shape;371;p28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2" name="Google Shape;372;p28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14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73" name="Google Shape;373;p28"/>
          <p:cNvSpPr txBox="1"/>
          <p:nvPr/>
        </p:nvSpPr>
        <p:spPr>
          <a:xfrm>
            <a:off x="1743764" y="2130842"/>
            <a:ext cx="5400900" cy="2031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started, 1959&gt;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category, rocket family&gt;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sponsor, NASA&gt;</a:t>
            </a:r>
            <a:endParaRPr/>
          </a:p>
        </p:txBody>
      </p:sp>
      <p:graphicFrame>
        <p:nvGraphicFramePr>
          <p:cNvPr id="374" name="Google Shape;374;p28"/>
          <p:cNvGraphicFramePr/>
          <p:nvPr/>
        </p:nvGraphicFramePr>
        <p:xfrm>
          <a:off x="452087" y="4755504"/>
          <a:ext cx="8095950" cy="1478320"/>
        </p:xfrm>
        <a:graphic>
          <a:graphicData uri="http://schemas.openxmlformats.org/drawingml/2006/table">
            <a:tbl>
              <a:tblPr firstRow="1" bandRow="1">
                <a:noFill/>
                <a:tableStyleId>{326DC4F7-3D9A-46C9-B6EF-A22248F365D5}</a:tableStyleId>
              </a:tblPr>
              <a:tblGrid>
                <a:gridCol w="206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3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Entity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Category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Started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Sponsor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Mercury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1959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Gemini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Atlas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rocket family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5" name="Google Shape;375;p28"/>
          <p:cNvSpPr/>
          <p:nvPr/>
        </p:nvSpPr>
        <p:spPr>
          <a:xfrm rot="10800000">
            <a:off x="3844025" y="4162268"/>
            <a:ext cx="1313100" cy="5730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9D9D9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6" name="Google Shape;376;p28"/>
          <p:cNvSpPr txBox="1"/>
          <p:nvPr/>
        </p:nvSpPr>
        <p:spPr>
          <a:xfrm>
            <a:off x="1829875" y="2546642"/>
            <a:ext cx="5284500" cy="58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Present in Existing KB</a:t>
            </a:r>
            <a:endParaRPr sz="3200" b="1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7" name="Google Shape;377;p28"/>
          <p:cNvSpPr/>
          <p:nvPr/>
        </p:nvSpPr>
        <p:spPr>
          <a:xfrm>
            <a:off x="2595897" y="5097982"/>
            <a:ext cx="5952000" cy="11544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8" name="Google Shape;378;p28"/>
          <p:cNvSpPr txBox="1"/>
          <p:nvPr/>
        </p:nvSpPr>
        <p:spPr>
          <a:xfrm>
            <a:off x="1881609" y="5217319"/>
            <a:ext cx="5284500" cy="58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Present in Existing KB</a:t>
            </a:r>
            <a:endParaRPr sz="3200" b="1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9" name="Google Shape;379;p28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9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6" name="Google Shape;386;p29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15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387" name="Google Shape;387;p29"/>
          <p:cNvGraphicFramePr/>
          <p:nvPr/>
        </p:nvGraphicFramePr>
        <p:xfrm>
          <a:off x="346152" y="2409417"/>
          <a:ext cx="8395650" cy="1478320"/>
        </p:xfrm>
        <a:graphic>
          <a:graphicData uri="http://schemas.openxmlformats.org/drawingml/2006/table">
            <a:tbl>
              <a:tblPr firstRow="1" bandRow="1">
                <a:noFill/>
                <a:tableStyleId>{326DC4F7-3D9A-46C9-B6EF-A22248F365D5}</a:tableStyleId>
              </a:tblPr>
              <a:tblGrid>
                <a:gridCol w="223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Entity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Category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Started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Sponsor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Mercury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1959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Gemini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Atlas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rocket family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8" name="Google Shape;388;p29"/>
          <p:cNvSpPr txBox="1"/>
          <p:nvPr/>
        </p:nvSpPr>
        <p:spPr>
          <a:xfrm>
            <a:off x="2099399" y="4438830"/>
            <a:ext cx="5389291" cy="138499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Extracted triples</a:t>
            </a:r>
            <a:r>
              <a:rPr lang="en-US"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describe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</a:t>
            </a:r>
            <a:r>
              <a:rPr lang="en-US" sz="2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content</a:t>
            </a:r>
            <a:r>
              <a:rPr lang="en-US"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in a web source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 </a:t>
            </a:r>
            <a:r>
              <a:rPr lang="en-US" sz="2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various granularities</a:t>
            </a:r>
            <a:endParaRPr sz="2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9" name="Google Shape;389;p29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0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95" name="Google Shape;395;p30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16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396" name="Google Shape;396;p30"/>
          <p:cNvGraphicFramePr/>
          <p:nvPr/>
        </p:nvGraphicFramePr>
        <p:xfrm>
          <a:off x="346152" y="2409417"/>
          <a:ext cx="8395650" cy="1478320"/>
        </p:xfrm>
        <a:graphic>
          <a:graphicData uri="http://schemas.openxmlformats.org/drawingml/2006/table">
            <a:tbl>
              <a:tblPr firstRow="1" bandRow="1">
                <a:noFill/>
                <a:tableStyleId>{326DC4F7-3D9A-46C9-B6EF-A22248F365D5}</a:tableStyleId>
              </a:tblPr>
              <a:tblGrid>
                <a:gridCol w="223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Entity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Category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Started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Sponsor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Mercury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1959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Gemini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Atlas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rocket family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7" name="Google Shape;397;p30"/>
          <p:cNvSpPr/>
          <p:nvPr/>
        </p:nvSpPr>
        <p:spPr>
          <a:xfrm>
            <a:off x="346152" y="2753796"/>
            <a:ext cx="8395645" cy="1133901"/>
          </a:xfrm>
          <a:prstGeom prst="rect">
            <a:avLst/>
          </a:prstGeom>
          <a:solidFill>
            <a:srgbClr val="7F7F7F">
              <a:alpha val="32941"/>
            </a:srgbClr>
          </a:solidFill>
          <a:ln w="3810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8" name="Google Shape;398;p30"/>
          <p:cNvSpPr txBox="1"/>
          <p:nvPr/>
        </p:nvSpPr>
        <p:spPr>
          <a:xfrm>
            <a:off x="1656481" y="4546474"/>
            <a:ext cx="5899500" cy="1200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Entities</a:t>
            </a:r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with </a:t>
            </a: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&lt;sponsor = NASA&gt;</a:t>
            </a:r>
            <a:endParaRPr b="1"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represents a </a:t>
            </a:r>
            <a:r>
              <a:rPr lang="en-US" sz="2400" b="1" i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</a:t>
            </a:r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of content: </a:t>
            </a: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Entities that are sponsored by NASA</a:t>
            </a:r>
            <a:endParaRPr sz="2400" b="1" i="1" dirty="0">
              <a:solidFill>
                <a:srgbClr val="17365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99" name="Google Shape;399;p30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1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05" name="Google Shape;405;p31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17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406" name="Google Shape;406;p31"/>
          <p:cNvGraphicFramePr/>
          <p:nvPr/>
        </p:nvGraphicFramePr>
        <p:xfrm>
          <a:off x="346152" y="2409417"/>
          <a:ext cx="8395650" cy="1478320"/>
        </p:xfrm>
        <a:graphic>
          <a:graphicData uri="http://schemas.openxmlformats.org/drawingml/2006/table">
            <a:tbl>
              <a:tblPr firstRow="1" bandRow="1">
                <a:noFill/>
                <a:tableStyleId>{326DC4F7-3D9A-46C9-B6EF-A22248F365D5}</a:tableStyleId>
              </a:tblPr>
              <a:tblGrid>
                <a:gridCol w="223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Entity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Category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Started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Sponsor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Mercury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1959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Gemini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Atlas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rocket family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07" name="Google Shape;407;p31"/>
          <p:cNvSpPr/>
          <p:nvPr/>
        </p:nvSpPr>
        <p:spPr>
          <a:xfrm>
            <a:off x="346152" y="2753796"/>
            <a:ext cx="8395645" cy="776097"/>
          </a:xfrm>
          <a:prstGeom prst="rect">
            <a:avLst/>
          </a:prstGeom>
          <a:solidFill>
            <a:srgbClr val="7F7F7F">
              <a:alpha val="32941"/>
            </a:srgbClr>
          </a:solidFill>
          <a:ln w="3810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8" name="Google Shape;408;p31"/>
          <p:cNvSpPr txBox="1"/>
          <p:nvPr/>
        </p:nvSpPr>
        <p:spPr>
          <a:xfrm>
            <a:off x="568975" y="4321475"/>
            <a:ext cx="7950000" cy="12474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Entities</a:t>
            </a:r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with </a:t>
            </a: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&lt;sponsor=NASA &amp;</a:t>
            </a:r>
            <a:r>
              <a:rPr lang="en-US" b="1" dirty="0"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category=space program&gt;</a:t>
            </a:r>
            <a:endParaRPr b="1"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/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represents a </a:t>
            </a:r>
            <a:r>
              <a:rPr lang="en-US" sz="2400" b="1" i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</a:t>
            </a:r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of content: </a:t>
            </a: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Space programs that are sponsored by NASA</a:t>
            </a:r>
            <a:endParaRPr sz="2400" b="1" i="1" dirty="0">
              <a:solidFill>
                <a:srgbClr val="17365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09" name="Google Shape;409;p3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2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16" name="Google Shape;416;p32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18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417" name="Google Shape;417;p32"/>
          <p:cNvGraphicFramePr/>
          <p:nvPr/>
        </p:nvGraphicFramePr>
        <p:xfrm>
          <a:off x="346152" y="2409417"/>
          <a:ext cx="8395650" cy="1478320"/>
        </p:xfrm>
        <a:graphic>
          <a:graphicData uri="http://schemas.openxmlformats.org/drawingml/2006/table">
            <a:tbl>
              <a:tblPr firstRow="1" bandRow="1">
                <a:noFill/>
                <a:tableStyleId>{326DC4F7-3D9A-46C9-B6EF-A22248F365D5}</a:tableStyleId>
              </a:tblPr>
              <a:tblGrid>
                <a:gridCol w="223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Entity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Category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Started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Sponsor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Mercury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1959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Gemini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Atlas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rocket family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8" name="Google Shape;418;p32"/>
          <p:cNvSpPr/>
          <p:nvPr/>
        </p:nvSpPr>
        <p:spPr>
          <a:xfrm>
            <a:off x="346152" y="3486849"/>
            <a:ext cx="8395645" cy="387428"/>
          </a:xfrm>
          <a:prstGeom prst="rect">
            <a:avLst/>
          </a:prstGeom>
          <a:solidFill>
            <a:srgbClr val="7F7F7F">
              <a:alpha val="32941"/>
            </a:srgbClr>
          </a:solidFill>
          <a:ln w="3810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9" name="Google Shape;419;p32"/>
          <p:cNvSpPr txBox="1"/>
          <p:nvPr/>
        </p:nvSpPr>
        <p:spPr>
          <a:xfrm>
            <a:off x="568825" y="4321475"/>
            <a:ext cx="7950300" cy="1235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Entities</a:t>
            </a:r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with </a:t>
            </a: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&lt;sponsor=NASA &amp;</a:t>
            </a:r>
            <a:r>
              <a:rPr lang="en-US" b="1" dirty="0"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00" b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category=rocket family&gt;</a:t>
            </a:r>
            <a:endParaRPr b="1"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/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represents a </a:t>
            </a:r>
            <a:r>
              <a:rPr lang="en-US" sz="2400" b="1" i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</a:t>
            </a:r>
            <a:r>
              <a:rPr lang="en-US" sz="2400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of content: </a:t>
            </a: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solidFill>
                  <a:srgbClr val="17365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Rocket family that are sponsored by NASA</a:t>
            </a:r>
            <a:endParaRPr sz="2400" b="1" i="1" dirty="0">
              <a:solidFill>
                <a:srgbClr val="17365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0" name="Google Shape;420;p32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3"/>
          <p:cNvSpPr txBox="1"/>
          <p:nvPr/>
        </p:nvSpPr>
        <p:spPr>
          <a:xfrm>
            <a:off x="346152" y="2827185"/>
            <a:ext cx="8395645" cy="584776"/>
          </a:xfrm>
          <a:prstGeom prst="rect">
            <a:avLst/>
          </a:prstGeom>
          <a:solidFill>
            <a:srgbClr val="595959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99593"/>
                </a:solidFill>
                <a:latin typeface="Verdana"/>
                <a:ea typeface="Verdana"/>
                <a:cs typeface="Verdana"/>
                <a:sym typeface="Verdana"/>
              </a:rPr>
              <a:t>Present in Existing KB</a:t>
            </a:r>
            <a:endParaRPr sz="3200" b="1">
              <a:solidFill>
                <a:srgbClr val="D9959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427" name="Google Shape;427;p33"/>
          <p:cNvGraphicFramePr/>
          <p:nvPr/>
        </p:nvGraphicFramePr>
        <p:xfrm>
          <a:off x="346152" y="2409417"/>
          <a:ext cx="8395650" cy="1478320"/>
        </p:xfrm>
        <a:graphic>
          <a:graphicData uri="http://schemas.openxmlformats.org/drawingml/2006/table">
            <a:tbl>
              <a:tblPr firstRow="1" bandRow="1">
                <a:noFill/>
                <a:tableStyleId>{326DC4F7-3D9A-46C9-B6EF-A22248F365D5}</a:tableStyleId>
              </a:tblPr>
              <a:tblGrid>
                <a:gridCol w="223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Entity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Category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Started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Sponsor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Mercury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1959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Project Gemini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space program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Atlas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rocket family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Verdana"/>
                        <a:buNone/>
                      </a:pPr>
                      <a:r>
                        <a:rPr lang="en-US" sz="1800" b="0">
                          <a:solidFill>
                            <a:schemeClr val="dk1"/>
                          </a:solidFill>
                        </a:rPr>
                        <a:t>NASA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8" name="Google Shape;428;p33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Automatically extracted facts from website:</a:t>
            </a:r>
            <a:b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r>
              <a:rPr lang="en-US" sz="2600" b="0" i="1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http://space.skyrocket.de</a:t>
            </a:r>
            <a:endParaRPr sz="2600" b="0" i="1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9" name="Google Shape;429;p33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19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30" name="Google Shape;430;p33"/>
          <p:cNvSpPr txBox="1"/>
          <p:nvPr/>
        </p:nvSpPr>
        <p:spPr>
          <a:xfrm>
            <a:off x="1704" y="4132558"/>
            <a:ext cx="3292073" cy="1780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&lt;sponsored=NASA&gt;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7 triples in total;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 triples are new.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31" name="Google Shape;431;p33"/>
          <p:cNvSpPr txBox="1"/>
          <p:nvPr/>
        </p:nvSpPr>
        <p:spPr>
          <a:xfrm>
            <a:off x="2927801" y="4134293"/>
            <a:ext cx="3292073" cy="1780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&lt;sponsored=NASA &amp;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category=S. P. &gt;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 triples in total;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 triples are new.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32" name="Google Shape;432;p33"/>
          <p:cNvSpPr txBox="1"/>
          <p:nvPr/>
        </p:nvSpPr>
        <p:spPr>
          <a:xfrm>
            <a:off x="6004594" y="4134293"/>
            <a:ext cx="3292073" cy="1780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&lt;sponsored=NASA &amp;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category=R. F. &gt;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 triples in total;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 triples are new.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33" name="Google Shape;433;p33"/>
          <p:cNvSpPr/>
          <p:nvPr/>
        </p:nvSpPr>
        <p:spPr>
          <a:xfrm>
            <a:off x="6325832" y="3970591"/>
            <a:ext cx="2649600" cy="2195700"/>
          </a:xfrm>
          <a:prstGeom prst="rect">
            <a:avLst/>
          </a:prstGeom>
          <a:solidFill>
            <a:srgbClr val="EAF1DD">
              <a:alpha val="25882"/>
            </a:srgbClr>
          </a:solidFill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21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   </a:t>
            </a:r>
            <a:r>
              <a:rPr lang="en-US" sz="21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rPr>
              <a:t>What</a:t>
            </a:r>
            <a:endParaRPr sz="2100" b="1" i="1" u="none" strike="noStrike" cap="none">
              <a:solidFill>
                <a:srgbClr val="008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4" name="Google Shape;434;p33"/>
          <p:cNvSpPr/>
          <p:nvPr/>
        </p:nvSpPr>
        <p:spPr>
          <a:xfrm>
            <a:off x="1320048" y="1557970"/>
            <a:ext cx="5393400" cy="436500"/>
          </a:xfrm>
          <a:prstGeom prst="rect">
            <a:avLst/>
          </a:prstGeom>
          <a:solidFill>
            <a:srgbClr val="EAF1DD">
              <a:alpha val="25882"/>
            </a:srgbClr>
          </a:solidFill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21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</a:t>
            </a:r>
            <a:r>
              <a:rPr lang="en-US" sz="21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rPr>
              <a:t>Where</a:t>
            </a:r>
            <a:endParaRPr sz="2100" b="1" i="1" u="none" strike="noStrike" cap="none">
              <a:solidFill>
                <a:srgbClr val="008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5" name="Google Shape;435;p33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-- Fill the Gap by extracted triples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Knowledge Base?</a:t>
            </a: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0" y="1143000"/>
            <a:ext cx="93858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7660" algn="l" rtl="0">
              <a:spcBef>
                <a:spcPts val="520"/>
              </a:spcBef>
              <a:spcAft>
                <a:spcPts val="0"/>
              </a:spcAft>
              <a:buSzPts val="1560"/>
              <a:buChar char="○"/>
            </a:pPr>
            <a:r>
              <a:rPr lang="en-US" b="1"/>
              <a:t>Triples</a:t>
            </a:r>
            <a:r>
              <a:rPr lang="en-US"/>
              <a:t> as (subject, predicate, object)</a:t>
            </a:r>
            <a:br>
              <a:rPr lang="en-US"/>
            </a:br>
            <a:r>
              <a:rPr lang="en-US" sz="2400"/>
              <a:t>(</a:t>
            </a:r>
            <a:r>
              <a:rPr lang="en-US" sz="2400" b="1"/>
              <a:t>Amazon</a:t>
            </a:r>
            <a:r>
              <a:rPr lang="en-US" sz="2400"/>
              <a:t>, /organization/company/headquarters, </a:t>
            </a:r>
            <a:r>
              <a:rPr lang="en-US" sz="2400" b="1"/>
              <a:t>Seattle</a:t>
            </a:r>
            <a:r>
              <a:rPr lang="en-US" sz="2400"/>
              <a:t>)</a:t>
            </a:r>
            <a:br>
              <a:rPr lang="en-US" sz="2400"/>
            </a:br>
            <a:r>
              <a:rPr lang="en-US" sz="2400"/>
              <a:t>(</a:t>
            </a:r>
            <a:r>
              <a:rPr lang="en-US" sz="2400" b="1"/>
              <a:t>Amazon</a:t>
            </a:r>
            <a:r>
              <a:rPr lang="en-US" sz="2400"/>
              <a:t>, /organization/company/founded, </a:t>
            </a:r>
            <a:r>
              <a:rPr lang="en-US" sz="2400" b="1"/>
              <a:t>July 05, 1994</a:t>
            </a:r>
            <a:r>
              <a:rPr lang="en-US" sz="2400"/>
              <a:t>) </a:t>
            </a:r>
            <a:br>
              <a:rPr lang="en-US" sz="2400"/>
            </a:br>
            <a:r>
              <a:rPr lang="en-US" sz="2400"/>
              <a:t>(</a:t>
            </a:r>
            <a:r>
              <a:rPr lang="en-US" sz="2400" b="1"/>
              <a:t>Amazon</a:t>
            </a:r>
            <a:r>
              <a:rPr lang="en-US" sz="2400"/>
              <a:t>, /organization/company/product, </a:t>
            </a:r>
            <a:r>
              <a:rPr lang="en-US" sz="2400" b="1"/>
              <a:t>Amazon Alexa</a:t>
            </a:r>
            <a:r>
              <a:rPr lang="en-US" sz="2400"/>
              <a:t>)</a:t>
            </a:r>
            <a:br>
              <a:rPr lang="en-US" sz="2400"/>
            </a:br>
            <a:r>
              <a:rPr lang="en-US" sz="2400"/>
              <a:t>(</a:t>
            </a:r>
            <a:r>
              <a:rPr lang="en-US" sz="2400" b="1"/>
              <a:t>Amazon</a:t>
            </a:r>
            <a:r>
              <a:rPr lang="en-US" sz="2400"/>
              <a:t>, /organization/company/subsidiary, </a:t>
            </a:r>
            <a:r>
              <a:rPr lang="en-US" sz="2400" b="1"/>
              <a:t>Whole Food Market</a:t>
            </a:r>
            <a:r>
              <a:rPr lang="en-US" sz="2400"/>
              <a:t>)</a:t>
            </a:r>
            <a:endParaRPr sz="2400"/>
          </a:p>
        </p:txBody>
      </p:sp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4625" y="5988425"/>
            <a:ext cx="1438275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200" y="3804425"/>
            <a:ext cx="1989008" cy="109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" name="Google Shape;83;p16"/>
          <p:cNvCxnSpPr>
            <a:stCxn id="82" idx="2"/>
            <a:endCxn id="81" idx="0"/>
          </p:cNvCxnSpPr>
          <p:nvPr/>
        </p:nvCxnSpPr>
        <p:spPr>
          <a:xfrm>
            <a:off x="1305704" y="4896425"/>
            <a:ext cx="3108000" cy="1092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84;p16"/>
          <p:cNvSpPr txBox="1"/>
          <p:nvPr/>
        </p:nvSpPr>
        <p:spPr>
          <a:xfrm rot="1163440">
            <a:off x="1566292" y="5305658"/>
            <a:ext cx="2047543" cy="488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Headquarters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27063" y="5034298"/>
            <a:ext cx="1095465" cy="10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2738600" y="3804425"/>
            <a:ext cx="23943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July 5, 1994</a:t>
            </a:r>
            <a:endParaRPr sz="3000"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  <p:sp>
        <p:nvSpPr>
          <p:cNvPr id="87" name="Google Shape;87;p16"/>
          <p:cNvSpPr txBox="1"/>
          <p:nvPr/>
        </p:nvSpPr>
        <p:spPr>
          <a:xfrm rot="4331805">
            <a:off x="3257856" y="4843842"/>
            <a:ext cx="1419791" cy="48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Founded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88" name="Google Shape;88;p16"/>
          <p:cNvCxnSpPr>
            <a:stCxn id="86" idx="2"/>
            <a:endCxn id="81" idx="0"/>
          </p:cNvCxnSpPr>
          <p:nvPr/>
        </p:nvCxnSpPr>
        <p:spPr>
          <a:xfrm>
            <a:off x="3935750" y="4417325"/>
            <a:ext cx="477900" cy="1571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16"/>
          <p:cNvSpPr txBox="1"/>
          <p:nvPr/>
        </p:nvSpPr>
        <p:spPr>
          <a:xfrm rot="-467010">
            <a:off x="5214870" y="5305447"/>
            <a:ext cx="1900611" cy="489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Subsidiaries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90" name="Google Shape;90;p16"/>
          <p:cNvCxnSpPr>
            <a:stCxn id="85" idx="1"/>
            <a:endCxn id="81" idx="0"/>
          </p:cNvCxnSpPr>
          <p:nvPr/>
        </p:nvCxnSpPr>
        <p:spPr>
          <a:xfrm flipH="1">
            <a:off x="4413663" y="5580299"/>
            <a:ext cx="3113400" cy="408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1" name="Google Shape;9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87725" y="3739400"/>
            <a:ext cx="1739360" cy="7429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16"/>
          <p:cNvCxnSpPr>
            <a:stCxn id="91" idx="2"/>
            <a:endCxn id="81" idx="0"/>
          </p:cNvCxnSpPr>
          <p:nvPr/>
        </p:nvCxnSpPr>
        <p:spPr>
          <a:xfrm flipH="1">
            <a:off x="4413705" y="4482351"/>
            <a:ext cx="2243700" cy="1506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3" name="Google Shape;93;p16"/>
          <p:cNvSpPr txBox="1"/>
          <p:nvPr/>
        </p:nvSpPr>
        <p:spPr>
          <a:xfrm rot="-2023179">
            <a:off x="4739759" y="4843658"/>
            <a:ext cx="1289429" cy="48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Product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4"/>
          <p:cNvSpPr/>
          <p:nvPr/>
        </p:nvSpPr>
        <p:spPr>
          <a:xfrm>
            <a:off x="524563" y="2511842"/>
            <a:ext cx="5400900" cy="1442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2" name="Google Shape;442;p34"/>
          <p:cNvSpPr txBox="1">
            <a:spLocks noGrp="1"/>
          </p:cNvSpPr>
          <p:nvPr>
            <p:ph type="body" idx="1"/>
          </p:nvPr>
        </p:nvSpPr>
        <p:spPr>
          <a:xfrm>
            <a:off x="381000" y="1143000"/>
            <a:ext cx="9144000" cy="12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Input:</a:t>
            </a:r>
            <a:endParaRPr b="1"/>
          </a:p>
          <a:p>
            <a:pPr marL="800100" marR="0" lvl="1" indent="-41148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2400"/>
              <a:buFont typeface="Noto Sans Symbols"/>
              <a:buChar char="○"/>
            </a:pPr>
            <a:r>
              <a:rPr lang="en-US"/>
              <a:t>Extracted triples and their provenance</a:t>
            </a:r>
            <a:endParaRPr/>
          </a:p>
          <a:p>
            <a:pPr marL="800100" marR="0" lvl="1" indent="-41148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Existing KB</a:t>
            </a:r>
            <a:endParaRPr/>
          </a:p>
        </p:txBody>
      </p:sp>
      <p:sp>
        <p:nvSpPr>
          <p:cNvPr id="443" name="Google Shape;443;p34"/>
          <p:cNvSpPr txBox="1"/>
          <p:nvPr/>
        </p:nvSpPr>
        <p:spPr>
          <a:xfrm>
            <a:off x="524564" y="2511842"/>
            <a:ext cx="5400900" cy="2031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started, 1959&gt;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category, rocket family&gt;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sponsor, NASA&gt;</a:t>
            </a:r>
            <a:endParaRPr/>
          </a:p>
        </p:txBody>
      </p:sp>
      <p:sp>
        <p:nvSpPr>
          <p:cNvPr id="444" name="Google Shape;444;p34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problem</a:t>
            </a:r>
            <a:endParaRPr/>
          </a:p>
        </p:txBody>
      </p:sp>
      <p:sp>
        <p:nvSpPr>
          <p:cNvPr id="445" name="Google Shape;445;p34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446" name="Google Shape;446;p34"/>
          <p:cNvSpPr txBox="1"/>
          <p:nvPr/>
        </p:nvSpPr>
        <p:spPr>
          <a:xfrm>
            <a:off x="1843800" y="5498000"/>
            <a:ext cx="6240600" cy="8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 condition</a:t>
            </a:r>
            <a:r>
              <a:rPr lang="en-US" b="1"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&lt;sponsored=NASA &amp;</a:t>
            </a:r>
            <a:r>
              <a:rPr lang="en-US"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category=R. F. &gt;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URL: </a:t>
            </a:r>
            <a:r>
              <a:rPr lang="en-US" sz="2000">
                <a:solidFill>
                  <a:schemeClr val="dk1"/>
                </a:solidFill>
              </a:rPr>
              <a:t>http://space.skyrocket.de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47" name="Google Shape;447;p34"/>
          <p:cNvSpPr/>
          <p:nvPr/>
        </p:nvSpPr>
        <p:spPr>
          <a:xfrm>
            <a:off x="6290333" y="2966655"/>
            <a:ext cx="2024100" cy="707700"/>
          </a:xfrm>
          <a:prstGeom prst="can">
            <a:avLst>
              <a:gd name="adj" fmla="val 25000"/>
            </a:avLst>
          </a:prstGeom>
          <a:solidFill>
            <a:srgbClr val="CCCCCC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21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Existing KB</a:t>
            </a:r>
            <a:endParaRPr sz="2100" b="1" i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8" name="Google Shape;448;p34"/>
          <p:cNvSpPr txBox="1">
            <a:spLocks noGrp="1"/>
          </p:cNvSpPr>
          <p:nvPr>
            <p:ph type="body" idx="1"/>
          </p:nvPr>
        </p:nvSpPr>
        <p:spPr>
          <a:xfrm>
            <a:off x="381000" y="4646525"/>
            <a:ext cx="9144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Output:</a:t>
            </a:r>
            <a:endParaRPr b="1"/>
          </a:p>
          <a:p>
            <a:pPr marL="800100" marR="0" lvl="1" indent="-41148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Web source slices</a:t>
            </a:r>
            <a:endParaRPr/>
          </a:p>
        </p:txBody>
      </p:sp>
      <p:sp>
        <p:nvSpPr>
          <p:cNvPr id="449" name="Google Shape;449;p34"/>
          <p:cNvSpPr txBox="1"/>
          <p:nvPr/>
        </p:nvSpPr>
        <p:spPr>
          <a:xfrm>
            <a:off x="976613" y="6247222"/>
            <a:ext cx="7354500" cy="4617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Problem: find good slices in web sources.</a:t>
            </a:r>
            <a:endParaRPr sz="24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5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21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55" name="Google Shape;455;p35" descr="latex-image-1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89" y="2156667"/>
            <a:ext cx="6870720" cy="832168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5"/>
          <p:cNvSpPr/>
          <p:nvPr/>
        </p:nvSpPr>
        <p:spPr>
          <a:xfrm>
            <a:off x="493277" y="4107752"/>
            <a:ext cx="2624257" cy="69334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38066" y="-22070"/>
                </a:moveTo>
                <a:lnTo>
                  <a:pt x="37759" y="-16068"/>
                </a:lnTo>
                <a:lnTo>
                  <a:pt x="37660" y="-176372"/>
                </a:lnTo>
                <a:lnTo>
                  <a:pt x="37596" y="-182813"/>
                </a:lnTo>
              </a:path>
            </a:pathLst>
          </a:custGeom>
          <a:solidFill>
            <a:srgbClr val="FAD57E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</a:t>
            </a: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Profit</a:t>
            </a:r>
            <a:r>
              <a:rPr lang="en-U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of a set of slices</a:t>
            </a:r>
            <a:endParaRPr sz="1800" i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57" name="Google Shape;457;p35"/>
          <p:cNvSpPr/>
          <p:nvPr/>
        </p:nvSpPr>
        <p:spPr>
          <a:xfrm>
            <a:off x="3306481" y="4090856"/>
            <a:ext cx="2624257" cy="10448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38066" y="-22070"/>
                </a:moveTo>
                <a:lnTo>
                  <a:pt x="37759" y="-16068"/>
                </a:lnTo>
                <a:lnTo>
                  <a:pt x="37660" y="-130074"/>
                </a:lnTo>
                <a:lnTo>
                  <a:pt x="37596" y="-134200"/>
                </a:lnTo>
              </a:path>
            </a:pathLst>
          </a:custGeom>
          <a:solidFill>
            <a:srgbClr val="FAD57E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</a:t>
            </a: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Gain</a:t>
            </a:r>
            <a:r>
              <a:rPr lang="en-U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the number of triples that are new to existing KB.</a:t>
            </a:r>
            <a:endParaRPr sz="1800" i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58" name="Google Shape;458;p35"/>
          <p:cNvSpPr/>
          <p:nvPr/>
        </p:nvSpPr>
        <p:spPr>
          <a:xfrm>
            <a:off x="6194854" y="4086831"/>
            <a:ext cx="2624257" cy="10448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38066" y="-22070"/>
                </a:moveTo>
                <a:lnTo>
                  <a:pt x="37759" y="-16068"/>
                </a:lnTo>
                <a:lnTo>
                  <a:pt x="37660" y="-130074"/>
                </a:lnTo>
                <a:lnTo>
                  <a:pt x="37596" y="-134200"/>
                </a:lnTo>
              </a:path>
            </a:pathLst>
          </a:custGeom>
          <a:solidFill>
            <a:srgbClr val="FAD57E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</a:t>
            </a: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Cost</a:t>
            </a:r>
            <a:r>
              <a:rPr lang="en-U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the estimated cost for extracting covered triples</a:t>
            </a:r>
            <a:endParaRPr sz="1800" i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59" name="Google Shape;459;p35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21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customizable profit function:</a:t>
            </a:r>
            <a:endParaRPr sz="2600" b="0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60" name="Google Shape;460;p35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Objective function: web source slice quality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6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Algorithm: a two-phrase algorithm</a:t>
            </a:r>
            <a:endParaRPr dirty="0"/>
          </a:p>
        </p:txBody>
      </p:sp>
      <p:sp>
        <p:nvSpPr>
          <p:cNvPr id="467" name="Google Shape;467;p36"/>
          <p:cNvSpPr txBox="1">
            <a:spLocks noGrp="1"/>
          </p:cNvSpPr>
          <p:nvPr>
            <p:ph type="body" idx="1"/>
          </p:nvPr>
        </p:nvSpPr>
        <p:spPr>
          <a:xfrm>
            <a:off x="152400" y="1143000"/>
            <a:ext cx="8991600" cy="1460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b="1"/>
              <a:t>Major challenge</a:t>
            </a:r>
            <a:r>
              <a:rPr lang="en-US"/>
              <a:t>: # of slices </a:t>
            </a:r>
            <a:r>
              <a:rPr lang="en-US" b="1">
                <a:solidFill>
                  <a:srgbClr val="FF0000"/>
                </a:solidFill>
              </a:rPr>
              <a:t>grows exponentially!</a:t>
            </a:r>
            <a:endParaRPr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468" name="Google Shape;468;p36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469" name="Google Shape;469;p36"/>
          <p:cNvSpPr txBox="1"/>
          <p:nvPr/>
        </p:nvSpPr>
        <p:spPr>
          <a:xfrm>
            <a:off x="1475689" y="2036292"/>
            <a:ext cx="5400900" cy="2031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started, 1959&gt;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category, rocket family&gt;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sponsor, NASA&gt;</a:t>
            </a:r>
            <a:endParaRPr/>
          </a:p>
        </p:txBody>
      </p:sp>
      <p:sp>
        <p:nvSpPr>
          <p:cNvPr id="470" name="Google Shape;470;p36"/>
          <p:cNvSpPr txBox="1">
            <a:spLocks noGrp="1"/>
          </p:cNvSpPr>
          <p:nvPr>
            <p:ph type="body" idx="1"/>
          </p:nvPr>
        </p:nvSpPr>
        <p:spPr>
          <a:xfrm>
            <a:off x="229725" y="4198775"/>
            <a:ext cx="8991600" cy="233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7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5671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Two-phase Algorithm (cont.)</a:t>
            </a:r>
            <a:endParaRPr dirty="0"/>
          </a:p>
        </p:txBody>
      </p:sp>
      <p:sp>
        <p:nvSpPr>
          <p:cNvPr id="478" name="Google Shape;478;p37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7660" algn="l" rtl="0">
              <a:spcBef>
                <a:spcPts val="520"/>
              </a:spcBef>
              <a:spcAft>
                <a:spcPts val="0"/>
              </a:spcAft>
              <a:buSzPts val="1560"/>
              <a:buChar char="●"/>
            </a:pPr>
            <a:r>
              <a:rPr lang="en-US" b="1"/>
              <a:t>Phrase 1 Derive candidate slices:</a:t>
            </a:r>
            <a:endParaRPr b="1"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Initialize the hierarchy with slices define dy entities</a:t>
            </a:r>
            <a:endParaRPr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7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480" name="Google Shape;480;p37"/>
          <p:cNvSpPr/>
          <p:nvPr/>
        </p:nvSpPr>
        <p:spPr>
          <a:xfrm>
            <a:off x="348900" y="5783625"/>
            <a:ext cx="2220600" cy="7074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Project Mercury</a:t>
            </a:r>
            <a:endParaRPr sz="1800" b="1"/>
          </a:p>
        </p:txBody>
      </p:sp>
      <p:sp>
        <p:nvSpPr>
          <p:cNvPr id="481" name="Google Shape;481;p37"/>
          <p:cNvSpPr/>
          <p:nvPr/>
        </p:nvSpPr>
        <p:spPr>
          <a:xfrm>
            <a:off x="3423900" y="5783625"/>
            <a:ext cx="2220600" cy="7074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Project Gemini</a:t>
            </a:r>
            <a:endParaRPr sz="1800" b="1"/>
          </a:p>
        </p:txBody>
      </p:sp>
      <p:sp>
        <p:nvSpPr>
          <p:cNvPr id="482" name="Google Shape;482;p37"/>
          <p:cNvSpPr/>
          <p:nvPr/>
        </p:nvSpPr>
        <p:spPr>
          <a:xfrm>
            <a:off x="6498900" y="5783625"/>
            <a:ext cx="2220600" cy="7074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Atlas</a:t>
            </a:r>
            <a:endParaRPr sz="1800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8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5671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Two-phase Algorithm (cont.)</a:t>
            </a:r>
            <a:endParaRPr dirty="0"/>
          </a:p>
        </p:txBody>
      </p:sp>
      <p:sp>
        <p:nvSpPr>
          <p:cNvPr id="489" name="Google Shape;489;p38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7660" algn="l" rtl="0">
              <a:spcBef>
                <a:spcPts val="520"/>
              </a:spcBef>
              <a:spcAft>
                <a:spcPts val="0"/>
              </a:spcAft>
              <a:buSzPts val="1560"/>
              <a:buChar char="●"/>
            </a:pPr>
            <a:r>
              <a:rPr lang="en-US" b="1"/>
              <a:t>Phrase 1 Derive candidate slices:</a:t>
            </a:r>
            <a:endParaRPr b="1"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Initialize the hierarchy with slices define dy entities</a:t>
            </a:r>
            <a:endParaRPr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Search for candidates in </a:t>
            </a:r>
            <a:r>
              <a:rPr lang="en-US" b="1">
                <a:solidFill>
                  <a:srgbClr val="0000FF"/>
                </a:solidFill>
              </a:rPr>
              <a:t>bottom-up fashion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8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491" name="Google Shape;491;p38"/>
          <p:cNvSpPr/>
          <p:nvPr/>
        </p:nvSpPr>
        <p:spPr>
          <a:xfrm>
            <a:off x="348900" y="5783625"/>
            <a:ext cx="2220600" cy="7074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Project Mercury</a:t>
            </a:r>
            <a:endParaRPr sz="1800" b="1"/>
          </a:p>
        </p:txBody>
      </p:sp>
      <p:sp>
        <p:nvSpPr>
          <p:cNvPr id="492" name="Google Shape;492;p38"/>
          <p:cNvSpPr/>
          <p:nvPr/>
        </p:nvSpPr>
        <p:spPr>
          <a:xfrm>
            <a:off x="3423900" y="5783625"/>
            <a:ext cx="2220600" cy="7074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Project Gemini</a:t>
            </a:r>
            <a:endParaRPr sz="1800" b="1"/>
          </a:p>
        </p:txBody>
      </p:sp>
      <p:sp>
        <p:nvSpPr>
          <p:cNvPr id="493" name="Google Shape;493;p38"/>
          <p:cNvSpPr/>
          <p:nvPr/>
        </p:nvSpPr>
        <p:spPr>
          <a:xfrm>
            <a:off x="6498900" y="5783625"/>
            <a:ext cx="2220600" cy="7074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Atlas</a:t>
            </a:r>
            <a:endParaRPr sz="1800" b="1"/>
          </a:p>
        </p:txBody>
      </p:sp>
      <p:sp>
        <p:nvSpPr>
          <p:cNvPr id="494" name="Google Shape;494;p38"/>
          <p:cNvSpPr/>
          <p:nvPr/>
        </p:nvSpPr>
        <p:spPr>
          <a:xfrm>
            <a:off x="1189150" y="4524050"/>
            <a:ext cx="2564100" cy="8358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Space program sponsored by NASA </a:t>
            </a:r>
            <a:endParaRPr sz="1800" b="1"/>
          </a:p>
        </p:txBody>
      </p:sp>
      <p:sp>
        <p:nvSpPr>
          <p:cNvPr id="495" name="Google Shape;495;p38"/>
          <p:cNvSpPr/>
          <p:nvPr/>
        </p:nvSpPr>
        <p:spPr>
          <a:xfrm>
            <a:off x="5016200" y="4524050"/>
            <a:ext cx="2564100" cy="8358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Rocket family sponsored by NASA </a:t>
            </a:r>
            <a:endParaRPr sz="1800" b="1"/>
          </a:p>
        </p:txBody>
      </p:sp>
      <p:sp>
        <p:nvSpPr>
          <p:cNvPr id="496" name="Google Shape;496;p38"/>
          <p:cNvSpPr/>
          <p:nvPr/>
        </p:nvSpPr>
        <p:spPr>
          <a:xfrm>
            <a:off x="3153900" y="3264463"/>
            <a:ext cx="2564100" cy="8358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/>
              <a:t>Entities sponsored by NASA </a:t>
            </a:r>
            <a:endParaRPr sz="1800" b="1" dirty="0"/>
          </a:p>
        </p:txBody>
      </p:sp>
      <p:cxnSp>
        <p:nvCxnSpPr>
          <p:cNvPr id="497" name="Google Shape;497;p38"/>
          <p:cNvCxnSpPr>
            <a:stCxn id="491" idx="0"/>
            <a:endCxn id="494" idx="2"/>
          </p:cNvCxnSpPr>
          <p:nvPr/>
        </p:nvCxnSpPr>
        <p:spPr>
          <a:xfrm rot="10800000" flipH="1">
            <a:off x="1459200" y="5359725"/>
            <a:ext cx="10119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8" name="Google Shape;498;p38"/>
          <p:cNvCxnSpPr>
            <a:stCxn id="492" idx="0"/>
            <a:endCxn id="494" idx="2"/>
          </p:cNvCxnSpPr>
          <p:nvPr/>
        </p:nvCxnSpPr>
        <p:spPr>
          <a:xfrm rot="10800000">
            <a:off x="2471100" y="5359725"/>
            <a:ext cx="20631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9" name="Google Shape;499;p38"/>
          <p:cNvCxnSpPr>
            <a:stCxn id="493" idx="0"/>
            <a:endCxn id="495" idx="2"/>
          </p:cNvCxnSpPr>
          <p:nvPr/>
        </p:nvCxnSpPr>
        <p:spPr>
          <a:xfrm rot="10800000">
            <a:off x="6298200" y="5359725"/>
            <a:ext cx="13110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0" name="Google Shape;500;p38"/>
          <p:cNvCxnSpPr>
            <a:stCxn id="494" idx="0"/>
            <a:endCxn id="496" idx="2"/>
          </p:cNvCxnSpPr>
          <p:nvPr/>
        </p:nvCxnSpPr>
        <p:spPr>
          <a:xfrm rot="10800000" flipH="1">
            <a:off x="2471200" y="4100150"/>
            <a:ext cx="19647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1" name="Google Shape;501;p38"/>
          <p:cNvCxnSpPr>
            <a:stCxn id="495" idx="0"/>
            <a:endCxn id="496" idx="2"/>
          </p:cNvCxnSpPr>
          <p:nvPr/>
        </p:nvCxnSpPr>
        <p:spPr>
          <a:xfrm rot="10800000">
            <a:off x="4435850" y="4100150"/>
            <a:ext cx="18624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9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5671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Two-phase Algorithm (cont.)</a:t>
            </a:r>
            <a:endParaRPr dirty="0"/>
          </a:p>
        </p:txBody>
      </p:sp>
      <p:sp>
        <p:nvSpPr>
          <p:cNvPr id="508" name="Google Shape;508;p39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7660" algn="l" rtl="0">
              <a:spcBef>
                <a:spcPts val="520"/>
              </a:spcBef>
              <a:spcAft>
                <a:spcPts val="0"/>
              </a:spcAft>
              <a:buSzPts val="1560"/>
              <a:buChar char="●"/>
            </a:pPr>
            <a:r>
              <a:rPr lang="en-US" b="1"/>
              <a:t>Phrase 1 Derive candidate slices:</a:t>
            </a:r>
            <a:endParaRPr b="1"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Initialize the hierarchy with slices define dy entities</a:t>
            </a:r>
            <a:endParaRPr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Search for candidates in </a:t>
            </a:r>
            <a:r>
              <a:rPr lang="en-US" b="1">
                <a:solidFill>
                  <a:srgbClr val="0000FF"/>
                </a:solidFill>
              </a:rPr>
              <a:t>bottom-up fashion</a:t>
            </a:r>
            <a:endParaRPr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Calculate statistics and </a:t>
            </a:r>
            <a:r>
              <a:rPr lang="en-US" b="1">
                <a:solidFill>
                  <a:srgbClr val="0000FF"/>
                </a:solidFill>
              </a:rPr>
              <a:t>prune undesired slices</a:t>
            </a:r>
            <a:r>
              <a:rPr lang="en-US"/>
              <a:t> on-the-fly</a:t>
            </a:r>
            <a:endParaRPr/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39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510" name="Google Shape;510;p39"/>
          <p:cNvSpPr/>
          <p:nvPr/>
        </p:nvSpPr>
        <p:spPr>
          <a:xfrm>
            <a:off x="348900" y="5783625"/>
            <a:ext cx="2220600" cy="7074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Project Mercury</a:t>
            </a:r>
            <a:endParaRPr sz="1800" b="1"/>
          </a:p>
        </p:txBody>
      </p:sp>
      <p:sp>
        <p:nvSpPr>
          <p:cNvPr id="511" name="Google Shape;511;p39"/>
          <p:cNvSpPr/>
          <p:nvPr/>
        </p:nvSpPr>
        <p:spPr>
          <a:xfrm>
            <a:off x="3423900" y="5783625"/>
            <a:ext cx="2220600" cy="7074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Project Gemini</a:t>
            </a:r>
            <a:endParaRPr sz="1800" b="1"/>
          </a:p>
        </p:txBody>
      </p:sp>
      <p:sp>
        <p:nvSpPr>
          <p:cNvPr id="512" name="Google Shape;512;p39"/>
          <p:cNvSpPr/>
          <p:nvPr/>
        </p:nvSpPr>
        <p:spPr>
          <a:xfrm>
            <a:off x="6498900" y="5783625"/>
            <a:ext cx="2220600" cy="7074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Atlas</a:t>
            </a:r>
            <a:endParaRPr sz="1800" b="1"/>
          </a:p>
        </p:txBody>
      </p:sp>
      <p:sp>
        <p:nvSpPr>
          <p:cNvPr id="513" name="Google Shape;513;p39"/>
          <p:cNvSpPr/>
          <p:nvPr/>
        </p:nvSpPr>
        <p:spPr>
          <a:xfrm>
            <a:off x="1189150" y="4524050"/>
            <a:ext cx="2564100" cy="8358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Space program sponsored by NASA </a:t>
            </a:r>
            <a:endParaRPr sz="1800" b="1"/>
          </a:p>
        </p:txBody>
      </p:sp>
      <p:sp>
        <p:nvSpPr>
          <p:cNvPr id="514" name="Google Shape;514;p39"/>
          <p:cNvSpPr/>
          <p:nvPr/>
        </p:nvSpPr>
        <p:spPr>
          <a:xfrm>
            <a:off x="5016200" y="4524050"/>
            <a:ext cx="2564100" cy="835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Rocket family sponsored by NASA </a:t>
            </a:r>
            <a:endParaRPr sz="1800" b="1"/>
          </a:p>
        </p:txBody>
      </p:sp>
      <p:sp>
        <p:nvSpPr>
          <p:cNvPr id="515" name="Google Shape;515;p39"/>
          <p:cNvSpPr/>
          <p:nvPr/>
        </p:nvSpPr>
        <p:spPr>
          <a:xfrm>
            <a:off x="3153900" y="3264463"/>
            <a:ext cx="2564100" cy="8358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Entities sponsored by NASA </a:t>
            </a:r>
            <a:endParaRPr sz="1800" b="1"/>
          </a:p>
        </p:txBody>
      </p:sp>
      <p:cxnSp>
        <p:nvCxnSpPr>
          <p:cNvPr id="516" name="Google Shape;516;p39"/>
          <p:cNvCxnSpPr>
            <a:stCxn id="510" idx="0"/>
            <a:endCxn id="513" idx="2"/>
          </p:cNvCxnSpPr>
          <p:nvPr/>
        </p:nvCxnSpPr>
        <p:spPr>
          <a:xfrm rot="10800000" flipH="1">
            <a:off x="1459200" y="5359725"/>
            <a:ext cx="10119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7" name="Google Shape;517;p39"/>
          <p:cNvCxnSpPr>
            <a:stCxn id="511" idx="0"/>
            <a:endCxn id="513" idx="2"/>
          </p:cNvCxnSpPr>
          <p:nvPr/>
        </p:nvCxnSpPr>
        <p:spPr>
          <a:xfrm rot="10800000">
            <a:off x="2471100" y="5359725"/>
            <a:ext cx="20631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8" name="Google Shape;518;p39"/>
          <p:cNvCxnSpPr>
            <a:stCxn id="512" idx="0"/>
            <a:endCxn id="514" idx="2"/>
          </p:cNvCxnSpPr>
          <p:nvPr/>
        </p:nvCxnSpPr>
        <p:spPr>
          <a:xfrm rot="10800000">
            <a:off x="6298200" y="5359725"/>
            <a:ext cx="13110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" name="Google Shape;519;p39"/>
          <p:cNvCxnSpPr>
            <a:stCxn id="513" idx="0"/>
            <a:endCxn id="515" idx="2"/>
          </p:cNvCxnSpPr>
          <p:nvPr/>
        </p:nvCxnSpPr>
        <p:spPr>
          <a:xfrm rot="10800000" flipH="1">
            <a:off x="2471200" y="4100150"/>
            <a:ext cx="19647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" name="Google Shape;520;p39"/>
          <p:cNvCxnSpPr>
            <a:stCxn id="514" idx="0"/>
            <a:endCxn id="515" idx="2"/>
          </p:cNvCxnSpPr>
          <p:nvPr/>
        </p:nvCxnSpPr>
        <p:spPr>
          <a:xfrm rot="10800000">
            <a:off x="4435850" y="4100150"/>
            <a:ext cx="18624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1" name="Google Shape;521;p39"/>
          <p:cNvSpPr/>
          <p:nvPr/>
        </p:nvSpPr>
        <p:spPr>
          <a:xfrm>
            <a:off x="3877500" y="3187063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9"/>
          <p:cNvSpPr/>
          <p:nvPr/>
        </p:nvSpPr>
        <p:spPr>
          <a:xfrm>
            <a:off x="1912750" y="4446638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9"/>
          <p:cNvSpPr/>
          <p:nvPr/>
        </p:nvSpPr>
        <p:spPr>
          <a:xfrm>
            <a:off x="900750" y="5642013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9"/>
          <p:cNvSpPr/>
          <p:nvPr/>
        </p:nvSpPr>
        <p:spPr>
          <a:xfrm>
            <a:off x="3975750" y="5642013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0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5671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Two-phase Algorithm (cont.)</a:t>
            </a:r>
            <a:endParaRPr dirty="0"/>
          </a:p>
        </p:txBody>
      </p:sp>
      <p:sp>
        <p:nvSpPr>
          <p:cNvPr id="531" name="Google Shape;531;p40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  <a:ln w="9525" cap="flat" cmpd="sng">
            <a:solidFill>
              <a:srgbClr val="999999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7660" algn="l" rtl="0">
              <a:spcBef>
                <a:spcPts val="520"/>
              </a:spcBef>
              <a:spcAft>
                <a:spcPts val="0"/>
              </a:spcAft>
              <a:buSzPts val="1560"/>
              <a:buChar char="●"/>
            </a:pPr>
            <a:r>
              <a:rPr lang="en-US" b="1"/>
              <a:t>Phrase 1 Derive candidate slices:</a:t>
            </a:r>
            <a:endParaRPr b="1"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Initialize the hierarchy with slices define dy entities</a:t>
            </a:r>
            <a:endParaRPr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Search for candidates in </a:t>
            </a:r>
            <a:r>
              <a:rPr lang="en-US" b="1">
                <a:solidFill>
                  <a:srgbClr val="0000FF"/>
                </a:solidFill>
              </a:rPr>
              <a:t>bottom-up fashion</a:t>
            </a:r>
            <a:endParaRPr/>
          </a:p>
          <a:p>
            <a:pPr marL="914400" lvl="1" indent="-312419" algn="l" rtl="0"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-US"/>
              <a:t>Calculate statistics and </a:t>
            </a:r>
            <a:r>
              <a:rPr lang="en-US" b="1">
                <a:solidFill>
                  <a:srgbClr val="0000FF"/>
                </a:solidFill>
              </a:rPr>
              <a:t>prune undesired slices</a:t>
            </a:r>
            <a:r>
              <a:rPr lang="en-US"/>
              <a:t> on-the-fly</a:t>
            </a:r>
            <a:endParaRPr/>
          </a:p>
          <a:p>
            <a:pPr marL="457200" lvl="0" indent="-327660" algn="l" rtl="0">
              <a:spcBef>
                <a:spcPts val="0"/>
              </a:spcBef>
              <a:spcAft>
                <a:spcPts val="0"/>
              </a:spcAft>
              <a:buSzPts val="1560"/>
              <a:buChar char="●"/>
            </a:pPr>
            <a:r>
              <a:rPr lang="en-US" b="1"/>
              <a:t>Phrase 2 Select final slices in </a:t>
            </a:r>
            <a:r>
              <a:rPr lang="en-US" b="1">
                <a:solidFill>
                  <a:srgbClr val="0000FF"/>
                </a:solidFill>
              </a:rPr>
              <a:t>top-down fashion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532" name="Google Shape;532;p40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533" name="Google Shape;533;p40"/>
          <p:cNvSpPr/>
          <p:nvPr/>
        </p:nvSpPr>
        <p:spPr>
          <a:xfrm>
            <a:off x="348900" y="5783625"/>
            <a:ext cx="2220600" cy="7074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999999"/>
                </a:solidFill>
              </a:rPr>
              <a:t>Project Mercury</a:t>
            </a:r>
            <a:endParaRPr sz="1800" b="1">
              <a:solidFill>
                <a:srgbClr val="999999"/>
              </a:solidFill>
            </a:endParaRPr>
          </a:p>
        </p:txBody>
      </p:sp>
      <p:sp>
        <p:nvSpPr>
          <p:cNvPr id="534" name="Google Shape;534;p40"/>
          <p:cNvSpPr/>
          <p:nvPr/>
        </p:nvSpPr>
        <p:spPr>
          <a:xfrm>
            <a:off x="3423900" y="5783625"/>
            <a:ext cx="2220600" cy="7074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999999"/>
                </a:solidFill>
              </a:rPr>
              <a:t>Project Gemini</a:t>
            </a:r>
            <a:endParaRPr sz="1800" b="1">
              <a:solidFill>
                <a:srgbClr val="999999"/>
              </a:solidFill>
            </a:endParaRPr>
          </a:p>
        </p:txBody>
      </p:sp>
      <p:sp>
        <p:nvSpPr>
          <p:cNvPr id="535" name="Google Shape;535;p40"/>
          <p:cNvSpPr/>
          <p:nvPr/>
        </p:nvSpPr>
        <p:spPr>
          <a:xfrm>
            <a:off x="6498900" y="5783625"/>
            <a:ext cx="2220600" cy="7074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Atlas</a:t>
            </a:r>
            <a:endParaRPr sz="1800" b="1"/>
          </a:p>
        </p:txBody>
      </p:sp>
      <p:sp>
        <p:nvSpPr>
          <p:cNvPr id="536" name="Google Shape;536;p40"/>
          <p:cNvSpPr/>
          <p:nvPr/>
        </p:nvSpPr>
        <p:spPr>
          <a:xfrm>
            <a:off x="1189150" y="4524050"/>
            <a:ext cx="2564100" cy="8358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999999"/>
                </a:solidFill>
              </a:rPr>
              <a:t>Space program sponsored by NASA </a:t>
            </a:r>
            <a:endParaRPr sz="1800" b="1">
              <a:solidFill>
                <a:srgbClr val="999999"/>
              </a:solidFill>
            </a:endParaRPr>
          </a:p>
        </p:txBody>
      </p:sp>
      <p:sp>
        <p:nvSpPr>
          <p:cNvPr id="537" name="Google Shape;537;p40"/>
          <p:cNvSpPr/>
          <p:nvPr/>
        </p:nvSpPr>
        <p:spPr>
          <a:xfrm>
            <a:off x="5016200" y="4524050"/>
            <a:ext cx="2564100" cy="8358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Rocket family sponsored by NASA </a:t>
            </a:r>
            <a:endParaRPr sz="1800" b="1"/>
          </a:p>
        </p:txBody>
      </p:sp>
      <p:sp>
        <p:nvSpPr>
          <p:cNvPr id="538" name="Google Shape;538;p40"/>
          <p:cNvSpPr/>
          <p:nvPr/>
        </p:nvSpPr>
        <p:spPr>
          <a:xfrm>
            <a:off x="3153900" y="3264463"/>
            <a:ext cx="2564100" cy="8358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999999"/>
                </a:solidFill>
              </a:rPr>
              <a:t>Entities sponsored by NASA </a:t>
            </a:r>
            <a:endParaRPr sz="1800" b="1">
              <a:solidFill>
                <a:srgbClr val="999999"/>
              </a:solidFill>
            </a:endParaRPr>
          </a:p>
        </p:txBody>
      </p:sp>
      <p:cxnSp>
        <p:nvCxnSpPr>
          <p:cNvPr id="539" name="Google Shape;539;p40"/>
          <p:cNvCxnSpPr>
            <a:stCxn id="533" idx="0"/>
            <a:endCxn id="536" idx="2"/>
          </p:cNvCxnSpPr>
          <p:nvPr/>
        </p:nvCxnSpPr>
        <p:spPr>
          <a:xfrm rot="10800000" flipH="1">
            <a:off x="1459200" y="5359725"/>
            <a:ext cx="1011900" cy="4239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540" name="Google Shape;540;p40"/>
          <p:cNvCxnSpPr>
            <a:stCxn id="534" idx="0"/>
            <a:endCxn id="536" idx="2"/>
          </p:cNvCxnSpPr>
          <p:nvPr/>
        </p:nvCxnSpPr>
        <p:spPr>
          <a:xfrm rot="10800000">
            <a:off x="2471100" y="5359725"/>
            <a:ext cx="2063100" cy="4239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541" name="Google Shape;541;p40"/>
          <p:cNvCxnSpPr>
            <a:stCxn id="535" idx="0"/>
            <a:endCxn id="537" idx="2"/>
          </p:cNvCxnSpPr>
          <p:nvPr/>
        </p:nvCxnSpPr>
        <p:spPr>
          <a:xfrm rot="10800000">
            <a:off x="6298200" y="5359725"/>
            <a:ext cx="1311000" cy="423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2" name="Google Shape;542;p40"/>
          <p:cNvCxnSpPr>
            <a:stCxn id="536" idx="0"/>
            <a:endCxn id="538" idx="2"/>
          </p:cNvCxnSpPr>
          <p:nvPr/>
        </p:nvCxnSpPr>
        <p:spPr>
          <a:xfrm rot="10800000" flipH="1">
            <a:off x="2471200" y="4100150"/>
            <a:ext cx="1964700" cy="4239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543" name="Google Shape;543;p40"/>
          <p:cNvCxnSpPr>
            <a:stCxn id="537" idx="0"/>
            <a:endCxn id="538" idx="2"/>
          </p:cNvCxnSpPr>
          <p:nvPr/>
        </p:nvCxnSpPr>
        <p:spPr>
          <a:xfrm rot="10800000">
            <a:off x="4435850" y="4100150"/>
            <a:ext cx="1862400" cy="4239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544" name="Google Shape;544;p40"/>
          <p:cNvSpPr/>
          <p:nvPr/>
        </p:nvSpPr>
        <p:spPr>
          <a:xfrm>
            <a:off x="3877500" y="3187063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40"/>
          <p:cNvSpPr/>
          <p:nvPr/>
        </p:nvSpPr>
        <p:spPr>
          <a:xfrm>
            <a:off x="1912750" y="4446638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40"/>
          <p:cNvSpPr/>
          <p:nvPr/>
        </p:nvSpPr>
        <p:spPr>
          <a:xfrm>
            <a:off x="900750" y="5642013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40"/>
          <p:cNvSpPr/>
          <p:nvPr/>
        </p:nvSpPr>
        <p:spPr>
          <a:xfrm>
            <a:off x="3975750" y="5642013"/>
            <a:ext cx="1116900" cy="9906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48" name="Google Shape;548;p40"/>
          <p:cNvPicPr preferRelativeResize="0"/>
          <p:nvPr/>
        </p:nvPicPr>
        <p:blipFill rotWithShape="1">
          <a:blip r:embed="rId3">
            <a:alphaModFix/>
          </a:blip>
          <a:srcRect l="3499" t="15059" r="44428" b="40712"/>
          <a:stretch/>
        </p:blipFill>
        <p:spPr>
          <a:xfrm>
            <a:off x="4720900" y="4554113"/>
            <a:ext cx="1116899" cy="711479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40"/>
          <p:cNvSpPr txBox="1"/>
          <p:nvPr/>
        </p:nvSpPr>
        <p:spPr>
          <a:xfrm>
            <a:off x="5694650" y="3144175"/>
            <a:ext cx="1207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 Black"/>
                <a:ea typeface="Source Sans Pro Black"/>
                <a:cs typeface="Source Sans Pro Black"/>
                <a:sym typeface="Source Sans Pro Black"/>
              </a:rPr>
              <a:t>START</a:t>
            </a:r>
            <a:endParaRPr sz="2400"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550" name="Google Shape;550;p40"/>
          <p:cNvSpPr txBox="1"/>
          <p:nvPr/>
        </p:nvSpPr>
        <p:spPr>
          <a:xfrm>
            <a:off x="8048000" y="4653804"/>
            <a:ext cx="10119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 Black"/>
                <a:ea typeface="Source Sans Pro Black"/>
                <a:cs typeface="Source Sans Pro Black"/>
                <a:sym typeface="Source Sans Pro Black"/>
              </a:rPr>
              <a:t>STOP</a:t>
            </a:r>
            <a:endParaRPr sz="2400"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cxnSp>
        <p:nvCxnSpPr>
          <p:cNvPr id="551" name="Google Shape;551;p40"/>
          <p:cNvCxnSpPr>
            <a:stCxn id="549" idx="2"/>
            <a:endCxn id="537" idx="0"/>
          </p:cNvCxnSpPr>
          <p:nvPr/>
        </p:nvCxnSpPr>
        <p:spPr>
          <a:xfrm>
            <a:off x="6298250" y="3720475"/>
            <a:ext cx="0" cy="8037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52" name="Google Shape;552;p40"/>
          <p:cNvCxnSpPr>
            <a:stCxn id="537" idx="3"/>
            <a:endCxn id="550" idx="1"/>
          </p:cNvCxnSpPr>
          <p:nvPr/>
        </p:nvCxnSpPr>
        <p:spPr>
          <a:xfrm>
            <a:off x="7580300" y="4941950"/>
            <a:ext cx="467700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6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Algorithm: a two-phrases algorithm</a:t>
            </a:r>
            <a:endParaRPr/>
          </a:p>
        </p:txBody>
      </p:sp>
      <p:sp>
        <p:nvSpPr>
          <p:cNvPr id="467" name="Google Shape;467;p36"/>
          <p:cNvSpPr txBox="1">
            <a:spLocks noGrp="1"/>
          </p:cNvSpPr>
          <p:nvPr>
            <p:ph type="body" idx="1"/>
          </p:nvPr>
        </p:nvSpPr>
        <p:spPr>
          <a:xfrm>
            <a:off x="152400" y="1143000"/>
            <a:ext cx="8991600" cy="1460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b="1"/>
              <a:t>Major challenge</a:t>
            </a:r>
            <a:r>
              <a:rPr lang="en-US"/>
              <a:t>: # of slices </a:t>
            </a:r>
            <a:r>
              <a:rPr lang="en-US" b="1">
                <a:solidFill>
                  <a:srgbClr val="FF0000"/>
                </a:solidFill>
              </a:rPr>
              <a:t>grows exponentially!</a:t>
            </a:r>
            <a:endParaRPr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468" name="Google Shape;468;p36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sp>
        <p:nvSpPr>
          <p:cNvPr id="469" name="Google Shape;469;p36"/>
          <p:cNvSpPr txBox="1"/>
          <p:nvPr/>
        </p:nvSpPr>
        <p:spPr>
          <a:xfrm>
            <a:off x="1475689" y="2036292"/>
            <a:ext cx="5400900" cy="2031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started, 1959&gt;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Mercury,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category, space program&gt;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&lt;Project Gemini, sponsor, NASA&gt;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category, rocket family&gt;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&lt;Altas, sponsor, NASA&gt;</a:t>
            </a:r>
            <a:endParaRPr/>
          </a:p>
        </p:txBody>
      </p:sp>
      <p:sp>
        <p:nvSpPr>
          <p:cNvPr id="470" name="Google Shape;470;p36"/>
          <p:cNvSpPr txBox="1">
            <a:spLocks noGrp="1"/>
          </p:cNvSpPr>
          <p:nvPr>
            <p:ph type="body" idx="1"/>
          </p:nvPr>
        </p:nvSpPr>
        <p:spPr>
          <a:xfrm>
            <a:off x="229725" y="4198775"/>
            <a:ext cx="8991600" cy="233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b="1" dirty="0"/>
              <a:t>Our two-phase solution</a:t>
            </a:r>
            <a:r>
              <a:rPr lang="en-US" dirty="0"/>
              <a:t>: </a:t>
            </a:r>
            <a:endParaRPr dirty="0"/>
          </a:p>
          <a:p>
            <a:pPr lvl="0" indent="-381000">
              <a:spcBef>
                <a:spcPts val="0"/>
              </a:spcBef>
              <a:buSzPts val="2400"/>
              <a:buFont typeface="Source Sans Pro"/>
              <a:buChar char="●"/>
            </a:pPr>
            <a:r>
              <a:rPr lang="en-US" sz="2800" dirty="0"/>
              <a:t>Highly </a:t>
            </a:r>
            <a:r>
              <a:rPr lang="en-US" sz="2800" b="1" dirty="0"/>
              <a:t>parallelizable</a:t>
            </a:r>
          </a:p>
          <a:p>
            <a:pPr lvl="0" indent="-381000">
              <a:spcBef>
                <a:spcPts val="0"/>
              </a:spcBef>
              <a:buSzPts val="2400"/>
              <a:buFont typeface="Source Sans Pro"/>
              <a:buChar char="●"/>
            </a:pPr>
            <a:r>
              <a:rPr lang="en-US" sz="2800" b="1" dirty="0"/>
              <a:t>Fast</a:t>
            </a:r>
            <a:r>
              <a:rPr lang="en-US" sz="2800" dirty="0"/>
              <a:t> in practice</a:t>
            </a:r>
          </a:p>
          <a:p>
            <a:pPr lvl="0" indent="-381000">
              <a:spcBef>
                <a:spcPts val="0"/>
              </a:spcBef>
              <a:buSzPts val="2400"/>
              <a:buFont typeface="Source Sans Pro"/>
              <a:buChar char="●"/>
            </a:pPr>
            <a:r>
              <a:rPr lang="en-US" sz="2800" dirty="0"/>
              <a:t>Highly </a:t>
            </a:r>
            <a:r>
              <a:rPr lang="en-US" sz="2800" b="1" dirty="0"/>
              <a:t>effective</a:t>
            </a:r>
            <a:r>
              <a:rPr lang="en-US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4711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1"/>
          <p:cNvSpPr txBox="1">
            <a:spLocks noGrp="1"/>
          </p:cNvSpPr>
          <p:nvPr>
            <p:ph type="body" idx="1"/>
          </p:nvPr>
        </p:nvSpPr>
        <p:spPr>
          <a:xfrm>
            <a:off x="1467255" y="5470539"/>
            <a:ext cx="7676745" cy="107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source: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http://www.cdc.gov/niosh/ipcsneng/</a:t>
            </a:r>
            <a:endParaRPr sz="2000" b="0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Slice: </a:t>
            </a:r>
            <a:r>
              <a:rPr lang="en-US"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&lt;category=/chemistry/chemical_compound&gt; </a:t>
            </a:r>
            <a:endParaRPr sz="2000" b="0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endParaRPr sz="2000" b="0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58" name="Google Shape;558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1350" y="1143000"/>
            <a:ext cx="5387022" cy="40191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9" name="Google Shape;559;p41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28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560" name="Google Shape;560;p4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Real-world example (KV extractions)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2"/>
          <p:cNvSpPr txBox="1">
            <a:spLocks noGrp="1"/>
          </p:cNvSpPr>
          <p:nvPr>
            <p:ph type="body" idx="1"/>
          </p:nvPr>
        </p:nvSpPr>
        <p:spPr>
          <a:xfrm>
            <a:off x="1369537" y="5133577"/>
            <a:ext cx="9126108" cy="780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source</a:t>
            </a:r>
            <a:r>
              <a:rPr lang="en-US"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http://www.marinespecies.org</a:t>
            </a:r>
            <a:endParaRPr sz="2000" b="0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1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Slice: </a:t>
            </a:r>
            <a:r>
              <a:rPr lang="en-US"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&lt;category = biology &amp; 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632423"/>
              </a:buClr>
              <a:buSzPts val="1200"/>
              <a:buFont typeface="Noto Sans Symbols"/>
              <a:buNone/>
            </a:pPr>
            <a:r>
              <a:rPr lang="en-US" sz="2000" b="0" i="0" u="none" strike="noStrike" cap="none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          organism classification=marine species&gt;</a:t>
            </a:r>
            <a:endParaRPr sz="2000" b="0" i="0" u="none" strike="noStrike" cap="none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66" name="Google Shape;566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1031" y="1202766"/>
            <a:ext cx="5140010" cy="323200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7" name="Google Shape;567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87349" y="1143002"/>
            <a:ext cx="3839882" cy="167919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8" name="Google Shape;568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21819" y="3136182"/>
            <a:ext cx="3705412" cy="156303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9" name="Google Shape;569;p42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29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570" name="Google Shape;570;p42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Real-world example </a:t>
            </a:r>
            <a:r>
              <a:rPr lang="en-US" dirty="0" err="1"/>
              <a:t>cont</a:t>
            </a:r>
            <a:r>
              <a:rPr lang="en-US" dirty="0"/>
              <a:t>’ (KV extractions)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Knowledge Bases and their Applications</a:t>
            </a:r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1143000"/>
            <a:ext cx="376237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298" y="2362200"/>
            <a:ext cx="3239775" cy="199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5573876"/>
            <a:ext cx="4265958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9588" y="4354670"/>
            <a:ext cx="2363207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43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</a:t>
            </a:r>
            <a:endParaRPr/>
          </a:p>
        </p:txBody>
      </p:sp>
      <p:sp>
        <p:nvSpPr>
          <p:cNvPr id="577" name="Google Shape;577;p43"/>
          <p:cNvSpPr txBox="1">
            <a:spLocks noGrp="1"/>
          </p:cNvSpPr>
          <p:nvPr>
            <p:ph type="body" idx="1"/>
          </p:nvPr>
        </p:nvSpPr>
        <p:spPr>
          <a:xfrm>
            <a:off x="152400" y="1143000"/>
            <a:ext cx="89916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b="1"/>
              <a:t>Reverb_slim dataset</a:t>
            </a:r>
            <a:r>
              <a:rPr lang="en-US" b="1" baseline="30000"/>
              <a:t>1</a:t>
            </a:r>
            <a:endParaRPr sz="2400"/>
          </a:p>
        </p:txBody>
      </p:sp>
      <p:sp>
        <p:nvSpPr>
          <p:cNvPr id="578" name="Google Shape;578;p43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sp>
        <p:nvSpPr>
          <p:cNvPr id="579" name="Google Shape;579;p43"/>
          <p:cNvSpPr txBox="1"/>
          <p:nvPr/>
        </p:nvSpPr>
        <p:spPr>
          <a:xfrm>
            <a:off x="0" y="6475475"/>
            <a:ext cx="72084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</a:rPr>
              <a:t>859K extracted triples; 33K distinct predicates; from 100 selected web sources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80" name="Google Shape;58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5150" y="1846125"/>
            <a:ext cx="5465292" cy="3926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1" name="Google Shape;581;p43"/>
          <p:cNvCxnSpPr/>
          <p:nvPr/>
        </p:nvCxnSpPr>
        <p:spPr>
          <a:xfrm>
            <a:off x="1160413" y="5857781"/>
            <a:ext cx="6312300" cy="0"/>
          </a:xfrm>
          <a:prstGeom prst="straightConnector1">
            <a:avLst/>
          </a:prstGeom>
          <a:noFill/>
          <a:ln w="57150" cap="flat" cmpd="sng">
            <a:solidFill>
              <a:srgbClr val="FF9900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82" name="Google Shape;582;p43"/>
          <p:cNvSpPr txBox="1"/>
          <p:nvPr/>
        </p:nvSpPr>
        <p:spPr>
          <a:xfrm>
            <a:off x="2025535" y="5933046"/>
            <a:ext cx="633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Existing KB covers increasing number of triples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3" name="Google Shape;583;p43"/>
          <p:cNvSpPr/>
          <p:nvPr/>
        </p:nvSpPr>
        <p:spPr>
          <a:xfrm>
            <a:off x="4362420" y="1953425"/>
            <a:ext cx="1251300" cy="35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2340" y="99349"/>
                </a:moveTo>
                <a:lnTo>
                  <a:pt x="-60328" y="224401"/>
                </a:lnTo>
              </a:path>
            </a:pathLst>
          </a:custGeom>
          <a:solidFill>
            <a:srgbClr val="EAF1DD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MIDAS</a:t>
            </a:r>
            <a:endParaRPr sz="1800" b="1" i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4" name="Google Shape;584;p43"/>
          <p:cNvSpPr/>
          <p:nvPr/>
        </p:nvSpPr>
        <p:spPr>
          <a:xfrm>
            <a:off x="3342524" y="3437350"/>
            <a:ext cx="249300" cy="131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3"/>
          <p:cNvSpPr/>
          <p:nvPr/>
        </p:nvSpPr>
        <p:spPr>
          <a:xfrm>
            <a:off x="4946599" y="3361150"/>
            <a:ext cx="249300" cy="131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3"/>
          <p:cNvSpPr/>
          <p:nvPr/>
        </p:nvSpPr>
        <p:spPr>
          <a:xfrm>
            <a:off x="5762299" y="3437350"/>
            <a:ext cx="249300" cy="131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43"/>
          <p:cNvSpPr/>
          <p:nvPr/>
        </p:nvSpPr>
        <p:spPr>
          <a:xfrm>
            <a:off x="6577999" y="3437350"/>
            <a:ext cx="249300" cy="131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43"/>
          <p:cNvSpPr/>
          <p:nvPr/>
        </p:nvSpPr>
        <p:spPr>
          <a:xfrm>
            <a:off x="2991000" y="3353900"/>
            <a:ext cx="150300" cy="13974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43"/>
          <p:cNvSpPr/>
          <p:nvPr/>
        </p:nvSpPr>
        <p:spPr>
          <a:xfrm>
            <a:off x="3791925" y="3541625"/>
            <a:ext cx="150300" cy="12096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3"/>
          <p:cNvSpPr/>
          <p:nvPr/>
        </p:nvSpPr>
        <p:spPr>
          <a:xfrm>
            <a:off x="4601913" y="3513938"/>
            <a:ext cx="150300" cy="12096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43"/>
          <p:cNvSpPr/>
          <p:nvPr/>
        </p:nvSpPr>
        <p:spPr>
          <a:xfrm>
            <a:off x="5403950" y="3513938"/>
            <a:ext cx="150300" cy="12096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43"/>
          <p:cNvSpPr/>
          <p:nvPr/>
        </p:nvSpPr>
        <p:spPr>
          <a:xfrm>
            <a:off x="6219650" y="3385150"/>
            <a:ext cx="150300" cy="13140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43"/>
          <p:cNvSpPr/>
          <p:nvPr/>
        </p:nvSpPr>
        <p:spPr>
          <a:xfrm>
            <a:off x="4147424" y="3461738"/>
            <a:ext cx="249300" cy="131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43"/>
          <p:cNvSpPr/>
          <p:nvPr/>
        </p:nvSpPr>
        <p:spPr>
          <a:xfrm>
            <a:off x="6850450" y="3385149"/>
            <a:ext cx="1852200" cy="65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4132" y="26164"/>
                </a:moveTo>
                <a:lnTo>
                  <a:pt x="-27896" y="120691"/>
                </a:lnTo>
              </a:path>
            </a:pathLst>
          </a:custGeom>
          <a:solidFill>
            <a:srgbClr val="F4CCCC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Agglomerative clustering</a:t>
            </a:r>
            <a:endParaRPr sz="1800" b="1" i="1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44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</a:t>
            </a:r>
            <a:endParaRPr/>
          </a:p>
        </p:txBody>
      </p:sp>
      <p:sp>
        <p:nvSpPr>
          <p:cNvPr id="601" name="Google Shape;601;p44"/>
          <p:cNvSpPr txBox="1">
            <a:spLocks noGrp="1"/>
          </p:cNvSpPr>
          <p:nvPr>
            <p:ph type="body" idx="1"/>
          </p:nvPr>
        </p:nvSpPr>
        <p:spPr>
          <a:xfrm>
            <a:off x="152400" y="1143000"/>
            <a:ext cx="89916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b="1"/>
              <a:t>Reverb_slim dataset</a:t>
            </a:r>
            <a:r>
              <a:rPr lang="en-US" b="1" baseline="30000"/>
              <a:t>1</a:t>
            </a:r>
            <a:endParaRPr sz="2400"/>
          </a:p>
        </p:txBody>
      </p:sp>
      <p:sp>
        <p:nvSpPr>
          <p:cNvPr id="602" name="Google Shape;602;p44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sp>
        <p:nvSpPr>
          <p:cNvPr id="603" name="Google Shape;603;p44"/>
          <p:cNvSpPr txBox="1"/>
          <p:nvPr/>
        </p:nvSpPr>
        <p:spPr>
          <a:xfrm>
            <a:off x="0" y="6475475"/>
            <a:ext cx="72084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</a:rPr>
              <a:t>859K extracted triples; 33K distinct predicates; from 100 selected web sources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04" name="Google Shape;60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5150" y="1846125"/>
            <a:ext cx="5465292" cy="3926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5" name="Google Shape;605;p44"/>
          <p:cNvCxnSpPr/>
          <p:nvPr/>
        </p:nvCxnSpPr>
        <p:spPr>
          <a:xfrm>
            <a:off x="1160413" y="5857781"/>
            <a:ext cx="6312300" cy="0"/>
          </a:xfrm>
          <a:prstGeom prst="straightConnector1">
            <a:avLst/>
          </a:prstGeom>
          <a:noFill/>
          <a:ln w="57150" cap="flat" cmpd="sng">
            <a:solidFill>
              <a:srgbClr val="FF9900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606" name="Google Shape;606;p44"/>
          <p:cNvSpPr txBox="1"/>
          <p:nvPr/>
        </p:nvSpPr>
        <p:spPr>
          <a:xfrm>
            <a:off x="2025535" y="5933046"/>
            <a:ext cx="633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Existing KB covers increasing number of triples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07" name="Google Shape;607;p44"/>
          <p:cNvSpPr/>
          <p:nvPr/>
        </p:nvSpPr>
        <p:spPr>
          <a:xfrm>
            <a:off x="3165775" y="3361150"/>
            <a:ext cx="375300" cy="131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4"/>
          <p:cNvSpPr/>
          <p:nvPr/>
        </p:nvSpPr>
        <p:spPr>
          <a:xfrm>
            <a:off x="3983100" y="3361150"/>
            <a:ext cx="375300" cy="13140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800425" y="3361150"/>
            <a:ext cx="375300" cy="1314000"/>
          </a:xfrm>
          <a:prstGeom prst="rect">
            <a:avLst/>
          </a:prstGeom>
          <a:solidFill>
            <a:srgbClr val="FFFFFF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44"/>
          <p:cNvSpPr/>
          <p:nvPr/>
        </p:nvSpPr>
        <p:spPr>
          <a:xfrm>
            <a:off x="5589663" y="3361150"/>
            <a:ext cx="375300" cy="13140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4"/>
          <p:cNvSpPr/>
          <p:nvPr/>
        </p:nvSpPr>
        <p:spPr>
          <a:xfrm>
            <a:off x="6378900" y="3361150"/>
            <a:ext cx="375300" cy="1314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44"/>
          <p:cNvSpPr/>
          <p:nvPr/>
        </p:nvSpPr>
        <p:spPr>
          <a:xfrm>
            <a:off x="4362420" y="1953425"/>
            <a:ext cx="1251300" cy="35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2340" y="99349"/>
                </a:moveTo>
                <a:lnTo>
                  <a:pt x="-60328" y="224401"/>
                </a:lnTo>
              </a:path>
            </a:pathLst>
          </a:custGeom>
          <a:solidFill>
            <a:srgbClr val="EAF1DD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MIDAS</a:t>
            </a:r>
            <a:endParaRPr sz="1800" b="1" i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3" name="Google Shape;613;p44"/>
          <p:cNvSpPr/>
          <p:nvPr/>
        </p:nvSpPr>
        <p:spPr>
          <a:xfrm>
            <a:off x="6942152" y="2503114"/>
            <a:ext cx="1251300" cy="35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28108" y="137664"/>
                </a:moveTo>
                <a:lnTo>
                  <a:pt x="-53676" y="325098"/>
                </a:lnTo>
              </a:path>
            </a:pathLst>
          </a:custGeom>
          <a:solidFill>
            <a:srgbClr val="DAEEF3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Greedy</a:t>
            </a:r>
            <a:endParaRPr sz="1800" b="1" i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44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</a:t>
            </a:r>
            <a:endParaRPr/>
          </a:p>
        </p:txBody>
      </p:sp>
      <p:sp>
        <p:nvSpPr>
          <p:cNvPr id="601" name="Google Shape;601;p44"/>
          <p:cNvSpPr txBox="1">
            <a:spLocks noGrp="1"/>
          </p:cNvSpPr>
          <p:nvPr>
            <p:ph type="body" idx="1"/>
          </p:nvPr>
        </p:nvSpPr>
        <p:spPr>
          <a:xfrm>
            <a:off x="152400" y="1143000"/>
            <a:ext cx="89916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b="1" dirty="0" err="1"/>
              <a:t>Reverb_slim</a:t>
            </a:r>
            <a:r>
              <a:rPr lang="en-US" b="1" dirty="0"/>
              <a:t> dataset</a:t>
            </a:r>
            <a:r>
              <a:rPr lang="en-US" b="1" baseline="30000" dirty="0"/>
              <a:t>1</a:t>
            </a:r>
            <a:endParaRPr sz="2400" dirty="0"/>
          </a:p>
        </p:txBody>
      </p:sp>
      <p:sp>
        <p:nvSpPr>
          <p:cNvPr id="602" name="Google Shape;602;p44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  <p:sp>
        <p:nvSpPr>
          <p:cNvPr id="603" name="Google Shape;603;p44"/>
          <p:cNvSpPr txBox="1"/>
          <p:nvPr/>
        </p:nvSpPr>
        <p:spPr>
          <a:xfrm>
            <a:off x="0" y="6475475"/>
            <a:ext cx="72084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</a:rPr>
              <a:t>859K extracted triples; 33K distinct predicates; from 100 selected web sources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07" name="Google Shape;607;p44"/>
          <p:cNvSpPr/>
          <p:nvPr/>
        </p:nvSpPr>
        <p:spPr>
          <a:xfrm>
            <a:off x="3165775" y="3361150"/>
            <a:ext cx="375300" cy="131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4"/>
          <p:cNvSpPr/>
          <p:nvPr/>
        </p:nvSpPr>
        <p:spPr>
          <a:xfrm>
            <a:off x="3983100" y="3361150"/>
            <a:ext cx="375300" cy="13140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800425" y="3361150"/>
            <a:ext cx="375300" cy="1314000"/>
          </a:xfrm>
          <a:prstGeom prst="rect">
            <a:avLst/>
          </a:prstGeom>
          <a:solidFill>
            <a:srgbClr val="FFFFFF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44"/>
          <p:cNvSpPr/>
          <p:nvPr/>
        </p:nvSpPr>
        <p:spPr>
          <a:xfrm>
            <a:off x="5589663" y="3361150"/>
            <a:ext cx="375300" cy="13140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4"/>
          <p:cNvSpPr/>
          <p:nvPr/>
        </p:nvSpPr>
        <p:spPr>
          <a:xfrm>
            <a:off x="6378900" y="3361150"/>
            <a:ext cx="375300" cy="1314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A17F67-24C7-144D-8A4D-91B3EF964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081" y="2405616"/>
            <a:ext cx="4843462" cy="3895271"/>
          </a:xfrm>
          <a:prstGeom prst="rect">
            <a:avLst/>
          </a:prstGeom>
        </p:spPr>
      </p:pic>
      <p:sp>
        <p:nvSpPr>
          <p:cNvPr id="612" name="Google Shape;612;p44"/>
          <p:cNvSpPr/>
          <p:nvPr/>
        </p:nvSpPr>
        <p:spPr>
          <a:xfrm>
            <a:off x="7208400" y="2297012"/>
            <a:ext cx="1251300" cy="35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2340" y="99349"/>
                </a:moveTo>
                <a:lnTo>
                  <a:pt x="-60328" y="224401"/>
                </a:lnTo>
              </a:path>
            </a:pathLst>
          </a:custGeom>
          <a:solidFill>
            <a:srgbClr val="EAF1DD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MIDAS</a:t>
            </a:r>
            <a:endParaRPr sz="1800" b="1" i="1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3" name="Google Shape;613;p44"/>
          <p:cNvSpPr/>
          <p:nvPr/>
        </p:nvSpPr>
        <p:spPr>
          <a:xfrm>
            <a:off x="7208400" y="2877190"/>
            <a:ext cx="1251300" cy="35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28108" y="137664"/>
                </a:moveTo>
                <a:lnTo>
                  <a:pt x="-53676" y="325098"/>
                </a:lnTo>
              </a:path>
            </a:pathLst>
          </a:custGeom>
          <a:solidFill>
            <a:srgbClr val="DAEEF3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1800" b="1" i="1" u="none" strike="noStrike" cap="none" dirty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Greedy</a:t>
            </a:r>
            <a:endParaRPr sz="1800" b="1" i="1" u="none" strike="noStrike" cap="none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" name="Google Shape;594;p43">
            <a:extLst>
              <a:ext uri="{FF2B5EF4-FFF2-40B4-BE49-F238E27FC236}">
                <a16:creationId xmlns:a16="http://schemas.microsoft.com/office/drawing/2014/main" id="{FF807447-5331-3447-BC87-45E445879449}"/>
              </a:ext>
            </a:extLst>
          </p:cNvPr>
          <p:cNvSpPr/>
          <p:nvPr/>
        </p:nvSpPr>
        <p:spPr>
          <a:xfrm>
            <a:off x="6591441" y="1464525"/>
            <a:ext cx="1852200" cy="65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4132" y="26164"/>
                </a:moveTo>
                <a:lnTo>
                  <a:pt x="-27896" y="120691"/>
                </a:lnTo>
              </a:path>
            </a:pathLst>
          </a:custGeom>
          <a:solidFill>
            <a:srgbClr val="F4CCCC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Agglomerative clustering</a:t>
            </a:r>
            <a:endParaRPr sz="1800" b="1" i="1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216615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5"/>
          <p:cNvSpPr txBox="1">
            <a:spLocks noGrp="1"/>
          </p:cNvSpPr>
          <p:nvPr>
            <p:ph type="body" idx="1"/>
          </p:nvPr>
        </p:nvSpPr>
        <p:spPr>
          <a:xfrm>
            <a:off x="304800" y="1447800"/>
            <a:ext cx="8839200" cy="49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MIDAS learns from automatic knowledge extractions to suggest web sources for fine-tuning.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endParaRPr lang="en-US"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MIDAS is able to derive good web source recommendations for </a:t>
            </a:r>
            <a:r>
              <a:rPr lang="en-US" sz="2600" b="1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real-world large-scale knowledge base</a:t>
            </a:r>
            <a:r>
              <a:rPr lang="en-US" sz="2600" b="0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endParaRPr lang="en-US"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Char char="○"/>
            </a:pPr>
            <a:r>
              <a:rPr lang="en-US" sz="2600" b="0" i="0" u="none" strike="noStrike" cap="none" dirty="0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Howeve</a:t>
            </a:r>
            <a:r>
              <a:rPr lang="en-US" dirty="0"/>
              <a:t>r, we should continue our investigation for automatic knowledge extraction! :-)</a:t>
            </a:r>
            <a:endParaRPr sz="2600" b="0" i="0" u="none" strike="noStrike" cap="none" dirty="0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9" name="Google Shape;619;p45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7863" cy="3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 sz="1000" b="1" i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33</a:t>
            </a:fld>
            <a:endParaRPr sz="1000" b="1" i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20" name="Google Shape;620;p4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Conclusions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F05B64-BA28-6048-B858-DD38ACCEA62D}"/>
              </a:ext>
            </a:extLst>
          </p:cNvPr>
          <p:cNvSpPr txBox="1"/>
          <p:nvPr/>
        </p:nvSpPr>
        <p:spPr>
          <a:xfrm>
            <a:off x="1842842" y="4943475"/>
            <a:ext cx="57631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Knowledge Bases and their Applications</a:t>
            </a:r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498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18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1143000"/>
            <a:ext cx="376237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298" y="2362200"/>
            <a:ext cx="3239775" cy="199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5573876"/>
            <a:ext cx="4265958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9588" y="4354670"/>
            <a:ext cx="2363207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B94AE3-AEB4-3D41-A3F7-A268925ACB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4259" y="1948738"/>
            <a:ext cx="3437845" cy="15525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194F0B-8FCE-A943-BD86-A4B30E43F424}"/>
              </a:ext>
            </a:extLst>
          </p:cNvPr>
          <p:cNvSpPr txBox="1"/>
          <p:nvPr/>
        </p:nvSpPr>
        <p:spPr>
          <a:xfrm>
            <a:off x="3762363" y="3939171"/>
            <a:ext cx="5381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 to tomorrow’s keynote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4000" y="2295588"/>
            <a:ext cx="4449601" cy="323519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Existing Knowledge Bases are far from complete</a:t>
            </a:r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1"/>
          </p:nvPr>
        </p:nvSpPr>
        <p:spPr>
          <a:xfrm>
            <a:off x="0" y="1143001"/>
            <a:ext cx="9144000" cy="131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7660" algn="l" rtl="0">
              <a:spcBef>
                <a:spcPts val="520"/>
              </a:spcBef>
              <a:spcAft>
                <a:spcPts val="0"/>
              </a:spcAft>
              <a:buSzPts val="1560"/>
              <a:buChar char="○"/>
            </a:pPr>
            <a:r>
              <a:rPr lang="en-US" dirty="0"/>
              <a:t>E.g., Google Knowledge Graph (70B triples</a:t>
            </a:r>
            <a:r>
              <a:rPr lang="en-US" baseline="30000" dirty="0"/>
              <a:t>1</a:t>
            </a:r>
            <a:r>
              <a:rPr lang="en-US" dirty="0"/>
              <a:t>) failed to provide enough facts for some search entries.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128" name="Google Shape;12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00" y="2578425"/>
            <a:ext cx="4590301" cy="211244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 txBox="1"/>
          <p:nvPr/>
        </p:nvSpPr>
        <p:spPr>
          <a:xfrm>
            <a:off x="152400" y="5587500"/>
            <a:ext cx="4352100" cy="538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latin typeface="Source Sans Pro"/>
                <a:ea typeface="Source Sans Pro"/>
                <a:cs typeface="Source Sans Pro"/>
                <a:sym typeface="Source Sans Pro"/>
              </a:rPr>
              <a:t>Entity not in knowledge base!</a:t>
            </a:r>
            <a:endParaRPr sz="2200" b="1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4693988" y="5587500"/>
            <a:ext cx="4449600" cy="538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latin typeface="Source Sans Pro"/>
                <a:ea typeface="Source Sans Pro"/>
                <a:cs typeface="Source Sans Pro"/>
                <a:sym typeface="Source Sans Pro"/>
              </a:rPr>
              <a:t>Limited Facts for existing entities</a:t>
            </a:r>
            <a:endParaRPr sz="2200" b="1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131" name="Google Shape;131;p19"/>
          <p:cNvGrpSpPr/>
          <p:nvPr/>
        </p:nvGrpSpPr>
        <p:grpSpPr>
          <a:xfrm>
            <a:off x="1507050" y="3139349"/>
            <a:ext cx="6198300" cy="990600"/>
            <a:chOff x="2129500" y="3084274"/>
            <a:chExt cx="6198300" cy="990600"/>
          </a:xfrm>
        </p:grpSpPr>
        <p:sp>
          <p:nvSpPr>
            <p:cNvPr id="132" name="Google Shape;132;p19"/>
            <p:cNvSpPr txBox="1"/>
            <p:nvPr/>
          </p:nvSpPr>
          <p:spPr>
            <a:xfrm rot="333">
              <a:off x="2129500" y="3084574"/>
              <a:ext cx="6198300" cy="9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FF0000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Facts are largely missing!</a:t>
              </a:r>
              <a:endParaRPr sz="3600" b="1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33" name="Google Shape;133;p19"/>
            <p:cNvPicPr preferRelativeResize="0"/>
            <p:nvPr/>
          </p:nvPicPr>
          <p:blipFill rotWithShape="1">
            <a:blip r:embed="rId5">
              <a:alphaModFix/>
            </a:blip>
            <a:srcRect b="8892"/>
            <a:stretch/>
          </p:blipFill>
          <p:spPr>
            <a:xfrm>
              <a:off x="2205700" y="3174137"/>
              <a:ext cx="932900" cy="810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" name="Google Shape;134;p19"/>
          <p:cNvSpPr txBox="1"/>
          <p:nvPr/>
        </p:nvSpPr>
        <p:spPr>
          <a:xfrm>
            <a:off x="123700" y="6624350"/>
            <a:ext cx="73335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1. </a:t>
            </a:r>
            <a:r>
              <a:rPr lang="en-US" sz="800" dirty="0"/>
              <a:t>https://www.pcmag.com/encyclopedia/term/69597/google-knowledge-graph</a:t>
            </a:r>
            <a:endParaRPr sz="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Existing Knowledge Bases are far from complete</a:t>
            </a:r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42" name="Google Shape;142;p20"/>
          <p:cNvSpPr/>
          <p:nvPr/>
        </p:nvSpPr>
        <p:spPr>
          <a:xfrm>
            <a:off x="3621540" y="3720635"/>
            <a:ext cx="4593600" cy="1489500"/>
          </a:xfrm>
          <a:prstGeom prst="rect">
            <a:avLst/>
          </a:prstGeom>
          <a:solidFill>
            <a:schemeClr val="accent6">
              <a:alpha val="2078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3" name="Google Shape;143;p20"/>
          <p:cNvSpPr/>
          <p:nvPr/>
        </p:nvSpPr>
        <p:spPr>
          <a:xfrm>
            <a:off x="877948" y="1728184"/>
            <a:ext cx="2759400" cy="34809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8317" y="1830509"/>
            <a:ext cx="636493" cy="53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8033" y="2183138"/>
            <a:ext cx="533553" cy="76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49837" y="2868861"/>
            <a:ext cx="543497" cy="64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86621" y="3517658"/>
            <a:ext cx="552956" cy="552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39575" y="3942442"/>
            <a:ext cx="670002" cy="50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78251" y="4069848"/>
            <a:ext cx="611913" cy="60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94208" y="4069848"/>
            <a:ext cx="596805" cy="709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69769" y="4098397"/>
            <a:ext cx="611101" cy="611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166486" y="4159453"/>
            <a:ext cx="646558" cy="48429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0"/>
          <p:cNvSpPr/>
          <p:nvPr/>
        </p:nvSpPr>
        <p:spPr>
          <a:xfrm>
            <a:off x="1309533" y="5357530"/>
            <a:ext cx="2024100" cy="707700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21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Existing KB</a:t>
            </a:r>
            <a:endParaRPr sz="2100" b="1" i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7383533" y="2834446"/>
            <a:ext cx="7065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6600" b="1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5" name="Google Shape;155;p2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353150" y="4020337"/>
            <a:ext cx="767247" cy="76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0"/>
          <p:cNvSpPr txBox="1"/>
          <p:nvPr/>
        </p:nvSpPr>
        <p:spPr>
          <a:xfrm>
            <a:off x="779400" y="852838"/>
            <a:ext cx="29565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Head facts: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Easy to find and validate :)</a:t>
            </a:r>
            <a:endParaRPr sz="1800" b="1">
              <a:solidFill>
                <a:srgbClr val="38761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4054325" y="2900025"/>
            <a:ext cx="30405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Missing long tail facts: 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Hard to find and validate :(</a:t>
            </a:r>
            <a:endParaRPr sz="1800" b="1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58" name="Google Shape;158;p20"/>
          <p:cNvPicPr preferRelativeResize="0"/>
          <p:nvPr/>
        </p:nvPicPr>
        <p:blipFill rotWithShape="1">
          <a:blip r:embed="rId13">
            <a:alphaModFix/>
          </a:blip>
          <a:srcRect l="16291" r="11271" b="41414"/>
          <a:stretch/>
        </p:blipFill>
        <p:spPr>
          <a:xfrm>
            <a:off x="236400" y="1303200"/>
            <a:ext cx="8907599" cy="4054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/>
          <p:nvPr/>
        </p:nvSpPr>
        <p:spPr>
          <a:xfrm>
            <a:off x="3353900" y="5379525"/>
            <a:ext cx="1833600" cy="6111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Existing Knowledge Bases are far from complete</a:t>
            </a:r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67" name="Google Shape;167;p21"/>
          <p:cNvSpPr/>
          <p:nvPr/>
        </p:nvSpPr>
        <p:spPr>
          <a:xfrm>
            <a:off x="3621540" y="3720635"/>
            <a:ext cx="4593600" cy="1489500"/>
          </a:xfrm>
          <a:prstGeom prst="rect">
            <a:avLst/>
          </a:prstGeom>
          <a:solidFill>
            <a:schemeClr val="accent6">
              <a:alpha val="2078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8" name="Google Shape;168;p21"/>
          <p:cNvSpPr/>
          <p:nvPr/>
        </p:nvSpPr>
        <p:spPr>
          <a:xfrm>
            <a:off x="877948" y="1728184"/>
            <a:ext cx="2759400" cy="34809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9" name="Google Shape;16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8317" y="1830509"/>
            <a:ext cx="636493" cy="53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8033" y="2183138"/>
            <a:ext cx="533553" cy="76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49837" y="2868861"/>
            <a:ext cx="543497" cy="64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86621" y="3517658"/>
            <a:ext cx="552956" cy="552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39575" y="3942442"/>
            <a:ext cx="670002" cy="50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78251" y="4069848"/>
            <a:ext cx="611913" cy="60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94208" y="4069848"/>
            <a:ext cx="596805" cy="709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69769" y="4098397"/>
            <a:ext cx="611101" cy="611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166486" y="4159453"/>
            <a:ext cx="646558" cy="48429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1"/>
          <p:cNvSpPr/>
          <p:nvPr/>
        </p:nvSpPr>
        <p:spPr>
          <a:xfrm>
            <a:off x="1309533" y="5357530"/>
            <a:ext cx="2024100" cy="707700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r>
              <a:rPr lang="en-US" sz="21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Existing KB</a:t>
            </a:r>
            <a:endParaRPr sz="2100" b="1" i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9" name="Google Shape;179;p21"/>
          <p:cNvSpPr txBox="1"/>
          <p:nvPr/>
        </p:nvSpPr>
        <p:spPr>
          <a:xfrm>
            <a:off x="7383533" y="2834446"/>
            <a:ext cx="7065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6600" b="1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0" name="Google Shape;180;p2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353150" y="4020337"/>
            <a:ext cx="767247" cy="76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1"/>
          <p:cNvSpPr txBox="1"/>
          <p:nvPr/>
        </p:nvSpPr>
        <p:spPr>
          <a:xfrm>
            <a:off x="779400" y="852838"/>
            <a:ext cx="29565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Head facts: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Easy to find and validate :)</a:t>
            </a:r>
            <a:endParaRPr sz="1800" b="1">
              <a:solidFill>
                <a:srgbClr val="38761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4054325" y="2900025"/>
            <a:ext cx="30405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Missing long tail facts: 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Hard to find and validate :(</a:t>
            </a:r>
            <a:endParaRPr sz="1800" b="1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83" name="Google Shape;183;p21"/>
          <p:cNvPicPr preferRelativeResize="0"/>
          <p:nvPr/>
        </p:nvPicPr>
        <p:blipFill rotWithShape="1">
          <a:blip r:embed="rId13">
            <a:alphaModFix/>
          </a:blip>
          <a:srcRect l="16291" r="11271" b="41414"/>
          <a:stretch/>
        </p:blipFill>
        <p:spPr>
          <a:xfrm>
            <a:off x="236400" y="1303200"/>
            <a:ext cx="8907599" cy="405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1"/>
          <p:cNvPicPr preferRelativeResize="0"/>
          <p:nvPr/>
        </p:nvPicPr>
        <p:blipFill rotWithShape="1">
          <a:blip r:embed="rId14">
            <a:alphaModFix/>
          </a:blip>
          <a:srcRect t="40408" b="9661"/>
          <a:stretch/>
        </p:blipFill>
        <p:spPr>
          <a:xfrm>
            <a:off x="5187575" y="5287685"/>
            <a:ext cx="2759400" cy="84739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1"/>
          <p:cNvSpPr txBox="1"/>
          <p:nvPr/>
        </p:nvSpPr>
        <p:spPr>
          <a:xfrm>
            <a:off x="1181100" y="6237825"/>
            <a:ext cx="7018200" cy="535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latin typeface="Source Sans Pro"/>
                <a:ea typeface="Source Sans Pro"/>
                <a:cs typeface="Source Sans Pro"/>
                <a:sym typeface="Source Sans Pro"/>
              </a:rPr>
              <a:t>A gap between existing KB and the web sources</a:t>
            </a: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2400" b="1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6" name="Google Shape;186;p21"/>
          <p:cNvSpPr/>
          <p:nvPr/>
        </p:nvSpPr>
        <p:spPr>
          <a:xfrm>
            <a:off x="3876986" y="5375963"/>
            <a:ext cx="767232" cy="767232"/>
          </a:xfrm>
          <a:prstGeom prst="lightningBol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1"/>
          <p:cNvSpPr/>
          <p:nvPr/>
        </p:nvSpPr>
        <p:spPr>
          <a:xfrm>
            <a:off x="4909900" y="1403325"/>
            <a:ext cx="3097500" cy="8607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latin typeface="Source Sans Pro"/>
                <a:ea typeface="Source Sans Pro"/>
                <a:cs typeface="Source Sans Pro"/>
                <a:sym typeface="Source Sans Pro"/>
              </a:rPr>
              <a:t>How to Fill this Gap?</a:t>
            </a:r>
            <a:endParaRPr sz="2400" b="1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Existing attempts to fill the gap</a:t>
            </a:r>
            <a:endParaRPr/>
          </a:p>
        </p:txBody>
      </p:sp>
      <p:sp>
        <p:nvSpPr>
          <p:cNvPr id="194" name="Google Shape;194;p22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95" name="Google Shape;195;p22"/>
          <p:cNvPicPr preferRelativeResize="0"/>
          <p:nvPr/>
        </p:nvPicPr>
        <p:blipFill rotWithShape="1">
          <a:blip r:embed="rId3">
            <a:alphaModFix amt="26000"/>
          </a:blip>
          <a:srcRect l="17541" t="40408" r="27522" b="9661"/>
          <a:stretch/>
        </p:blipFill>
        <p:spPr>
          <a:xfrm>
            <a:off x="152400" y="1875870"/>
            <a:ext cx="1569888" cy="1249884"/>
          </a:xfrm>
          <a:prstGeom prst="cloud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96" name="Google Shape;196;p22"/>
          <p:cNvGrpSpPr/>
          <p:nvPr/>
        </p:nvGrpSpPr>
        <p:grpSpPr>
          <a:xfrm>
            <a:off x="3551043" y="1922500"/>
            <a:ext cx="1513500" cy="1581300"/>
            <a:chOff x="2832552" y="1944476"/>
            <a:chExt cx="1513500" cy="1581300"/>
          </a:xfrm>
        </p:grpSpPr>
        <p:grpSp>
          <p:nvGrpSpPr>
            <p:cNvPr id="197" name="Google Shape;197;p22"/>
            <p:cNvGrpSpPr/>
            <p:nvPr/>
          </p:nvGrpSpPr>
          <p:grpSpPr>
            <a:xfrm rot="5400000">
              <a:off x="2796806" y="2001752"/>
              <a:ext cx="1581226" cy="1466700"/>
              <a:chOff x="2151875" y="3232260"/>
              <a:chExt cx="4351200" cy="1466700"/>
            </a:xfrm>
          </p:grpSpPr>
          <p:sp>
            <p:nvSpPr>
              <p:cNvPr id="198" name="Google Shape;198;p22"/>
              <p:cNvSpPr/>
              <p:nvPr/>
            </p:nvSpPr>
            <p:spPr>
              <a:xfrm>
                <a:off x="2151875" y="3232260"/>
                <a:ext cx="4351200" cy="1466700"/>
              </a:xfrm>
              <a:prstGeom prst="rect">
                <a:avLst/>
              </a:prstGeom>
              <a:solidFill>
                <a:srgbClr val="F2F2F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b="1" i="1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99" name="Google Shape;199;p22"/>
              <p:cNvSpPr/>
              <p:nvPr/>
            </p:nvSpPr>
            <p:spPr>
              <a:xfrm>
                <a:off x="3232302" y="3337776"/>
                <a:ext cx="2067600" cy="3432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Noto Sans Symbols"/>
                  <a:buNone/>
                </a:pPr>
                <a:endParaRPr sz="14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0" name="Google Shape;200;p22"/>
              <p:cNvSpPr/>
              <p:nvPr/>
            </p:nvSpPr>
            <p:spPr>
              <a:xfrm>
                <a:off x="3557143" y="4175140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1" name="Google Shape;201;p22"/>
              <p:cNvSpPr txBox="1"/>
              <p:nvPr/>
            </p:nvSpPr>
            <p:spPr>
              <a:xfrm>
                <a:off x="4834535" y="4227951"/>
                <a:ext cx="395400" cy="261600"/>
              </a:xfrm>
              <a:prstGeom prst="rect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…</a:t>
                </a:r>
                <a:endParaRPr sz="11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cxnSp>
            <p:nvCxnSpPr>
              <p:cNvPr id="202" name="Google Shape;202;p22"/>
              <p:cNvCxnSpPr>
                <a:stCxn id="203" idx="0"/>
                <a:endCxn id="199" idx="2"/>
              </p:cNvCxnSpPr>
              <p:nvPr/>
            </p:nvCxnSpPr>
            <p:spPr>
              <a:xfrm rot="-5400000">
                <a:off x="3304030" y="3213190"/>
                <a:ext cx="494100" cy="14298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204" name="Google Shape;204;p22"/>
              <p:cNvCxnSpPr>
                <a:stCxn id="200" idx="0"/>
                <a:endCxn id="199" idx="2"/>
              </p:cNvCxnSpPr>
              <p:nvPr/>
            </p:nvCxnSpPr>
            <p:spPr>
              <a:xfrm rot="-5400000">
                <a:off x="3985093" y="3893890"/>
                <a:ext cx="494100" cy="684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205" name="Google Shape;205;p22"/>
              <p:cNvCxnSpPr>
                <a:stCxn id="206" idx="0"/>
                <a:endCxn id="199" idx="2"/>
              </p:cNvCxnSpPr>
              <p:nvPr/>
            </p:nvCxnSpPr>
            <p:spPr>
              <a:xfrm rot="5400000" flipH="1">
                <a:off x="4785444" y="3161833"/>
                <a:ext cx="497100" cy="15354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sp>
            <p:nvSpPr>
              <p:cNvPr id="203" name="Google Shape;203;p22"/>
              <p:cNvSpPr/>
              <p:nvPr/>
            </p:nvSpPr>
            <p:spPr>
              <a:xfrm>
                <a:off x="2195380" y="4175140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6" name="Google Shape;206;p22"/>
              <p:cNvSpPr/>
              <p:nvPr/>
            </p:nvSpPr>
            <p:spPr>
              <a:xfrm>
                <a:off x="5160894" y="4178083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07" name="Google Shape;207;p22"/>
            <p:cNvSpPr/>
            <p:nvPr/>
          </p:nvSpPr>
          <p:spPr>
            <a:xfrm>
              <a:off x="2854080" y="1944476"/>
              <a:ext cx="1466700" cy="1581300"/>
            </a:xfrm>
            <a:prstGeom prst="rect">
              <a:avLst/>
            </a:prstGeom>
            <a:solidFill>
              <a:srgbClr val="FFFFFF">
                <a:alpha val="847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Noto Sans Symbols"/>
                <a:buNone/>
              </a:pPr>
              <a:endParaRPr sz="21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08" name="Google Shape;208;p22"/>
            <p:cNvSpPr txBox="1"/>
            <p:nvPr/>
          </p:nvSpPr>
          <p:spPr>
            <a:xfrm>
              <a:off x="2832552" y="2279246"/>
              <a:ext cx="1513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Trained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Extraction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System</a:t>
              </a:r>
              <a:endParaRPr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209" name="Google Shape;209;p22"/>
          <p:cNvPicPr preferRelativeResize="0"/>
          <p:nvPr/>
        </p:nvPicPr>
        <p:blipFill rotWithShape="1">
          <a:blip r:embed="rId3">
            <a:alphaModFix amt="60000"/>
          </a:blip>
          <a:srcRect l="17541" t="40408" r="27522" b="9661"/>
          <a:stretch/>
        </p:blipFill>
        <p:spPr>
          <a:xfrm>
            <a:off x="304800" y="2028270"/>
            <a:ext cx="1569888" cy="1249884"/>
          </a:xfrm>
          <a:prstGeom prst="cloud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0" name="Google Shape;210;p22"/>
          <p:cNvSpPr/>
          <p:nvPr/>
        </p:nvSpPr>
        <p:spPr>
          <a:xfrm>
            <a:off x="6401299" y="2253756"/>
            <a:ext cx="2094300" cy="925500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Triples</a:t>
            </a:r>
            <a:endParaRPr sz="1800" b="1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1" name="Google Shape;211;p22"/>
          <p:cNvPicPr preferRelativeResize="0"/>
          <p:nvPr/>
        </p:nvPicPr>
        <p:blipFill rotWithShape="1">
          <a:blip r:embed="rId4">
            <a:alphaModFix/>
          </a:blip>
          <a:srcRect l="50034"/>
          <a:stretch/>
        </p:blipFill>
        <p:spPr>
          <a:xfrm>
            <a:off x="7560210" y="2056210"/>
            <a:ext cx="1125218" cy="150136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2"/>
          <p:cNvSpPr/>
          <p:nvPr/>
        </p:nvSpPr>
        <p:spPr>
          <a:xfrm>
            <a:off x="1874637" y="2486031"/>
            <a:ext cx="16764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5049008" y="2486031"/>
            <a:ext cx="13581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4" name="Google Shape;214;p22"/>
          <p:cNvPicPr preferRelativeResize="0"/>
          <p:nvPr/>
        </p:nvPicPr>
        <p:blipFill rotWithShape="1">
          <a:blip r:embed="rId3">
            <a:alphaModFix/>
          </a:blip>
          <a:srcRect l="17541" t="40408" r="27522" b="9661"/>
          <a:stretch/>
        </p:blipFill>
        <p:spPr>
          <a:xfrm>
            <a:off x="457200" y="2180670"/>
            <a:ext cx="1569888" cy="1249884"/>
          </a:xfrm>
          <a:prstGeom prst="cloud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5" name="Google Shape;215;p22"/>
          <p:cNvSpPr txBox="1"/>
          <p:nvPr/>
        </p:nvSpPr>
        <p:spPr>
          <a:xfrm>
            <a:off x="2859424" y="1143000"/>
            <a:ext cx="3745800" cy="7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None/>
            </a:pPr>
            <a:r>
              <a:rPr lang="en-US" sz="2600" b="1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Automated process</a:t>
            </a:r>
            <a:endParaRPr sz="2600" b="1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6" name="Google Shape;216;p22"/>
          <p:cNvSpPr/>
          <p:nvPr/>
        </p:nvSpPr>
        <p:spPr>
          <a:xfrm>
            <a:off x="105366" y="1190040"/>
            <a:ext cx="8907600" cy="26985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7" name="Google Shape;217;p22"/>
          <p:cNvSpPr txBox="1"/>
          <p:nvPr/>
        </p:nvSpPr>
        <p:spPr>
          <a:xfrm rot="-1636007">
            <a:off x="4206882" y="1546191"/>
            <a:ext cx="2223802" cy="646317"/>
          </a:xfrm>
          <a:prstGeom prst="rect">
            <a:avLst/>
          </a:prstGeom>
          <a:solidFill>
            <a:srgbClr val="FAD57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Fully automated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Bad accuracy</a:t>
            </a:r>
            <a:endParaRPr sz="1800"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907600" cy="99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Existing attempts to fill the gap</a:t>
            </a:r>
            <a:endParaRPr/>
          </a:p>
        </p:txBody>
      </p:sp>
      <p:sp>
        <p:nvSpPr>
          <p:cNvPr id="224" name="Google Shape;224;p23"/>
          <p:cNvSpPr txBox="1">
            <a:spLocks noGrp="1"/>
          </p:cNvSpPr>
          <p:nvPr>
            <p:ph type="sldNum" idx="12"/>
          </p:nvPr>
        </p:nvSpPr>
        <p:spPr>
          <a:xfrm>
            <a:off x="8382003" y="6530978"/>
            <a:ext cx="678000" cy="327000"/>
          </a:xfrm>
          <a:prstGeom prst="rect">
            <a:avLst/>
          </a:prstGeom>
        </p:spPr>
        <p:txBody>
          <a:bodyPr spcFirstLastPara="1" wrap="square" lIns="99950" tIns="49975" rIns="99950" bIns="499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225" name="Google Shape;225;p23"/>
          <p:cNvPicPr preferRelativeResize="0"/>
          <p:nvPr/>
        </p:nvPicPr>
        <p:blipFill rotWithShape="1">
          <a:blip r:embed="rId3">
            <a:alphaModFix amt="26000"/>
          </a:blip>
          <a:srcRect l="17541" t="40408" r="27522" b="9661"/>
          <a:stretch/>
        </p:blipFill>
        <p:spPr>
          <a:xfrm>
            <a:off x="152400" y="1875870"/>
            <a:ext cx="1569888" cy="1249884"/>
          </a:xfrm>
          <a:prstGeom prst="cloud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226" name="Google Shape;226;p23"/>
          <p:cNvGrpSpPr/>
          <p:nvPr/>
        </p:nvGrpSpPr>
        <p:grpSpPr>
          <a:xfrm>
            <a:off x="3551043" y="1922500"/>
            <a:ext cx="1513500" cy="1581300"/>
            <a:chOff x="2832552" y="1944476"/>
            <a:chExt cx="1513500" cy="1581300"/>
          </a:xfrm>
        </p:grpSpPr>
        <p:grpSp>
          <p:nvGrpSpPr>
            <p:cNvPr id="227" name="Google Shape;227;p23"/>
            <p:cNvGrpSpPr/>
            <p:nvPr/>
          </p:nvGrpSpPr>
          <p:grpSpPr>
            <a:xfrm rot="5400000">
              <a:off x="2796806" y="2001752"/>
              <a:ext cx="1581226" cy="1466700"/>
              <a:chOff x="2151875" y="3232260"/>
              <a:chExt cx="4351200" cy="1466700"/>
            </a:xfrm>
          </p:grpSpPr>
          <p:sp>
            <p:nvSpPr>
              <p:cNvPr id="228" name="Google Shape;228;p23"/>
              <p:cNvSpPr/>
              <p:nvPr/>
            </p:nvSpPr>
            <p:spPr>
              <a:xfrm>
                <a:off x="2151875" y="3232260"/>
                <a:ext cx="4351200" cy="1466700"/>
              </a:xfrm>
              <a:prstGeom prst="rect">
                <a:avLst/>
              </a:prstGeom>
              <a:solidFill>
                <a:srgbClr val="F2F2F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b="1" i="1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9" name="Google Shape;229;p23"/>
              <p:cNvSpPr/>
              <p:nvPr/>
            </p:nvSpPr>
            <p:spPr>
              <a:xfrm>
                <a:off x="3232302" y="3337776"/>
                <a:ext cx="2067600" cy="3432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Noto Sans Symbols"/>
                  <a:buNone/>
                </a:pPr>
                <a:endParaRPr sz="14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0" name="Google Shape;230;p23"/>
              <p:cNvSpPr/>
              <p:nvPr/>
            </p:nvSpPr>
            <p:spPr>
              <a:xfrm>
                <a:off x="3557143" y="4175140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1" name="Google Shape;231;p23"/>
              <p:cNvSpPr txBox="1"/>
              <p:nvPr/>
            </p:nvSpPr>
            <p:spPr>
              <a:xfrm>
                <a:off x="4834535" y="4227951"/>
                <a:ext cx="395400" cy="261600"/>
              </a:xfrm>
              <a:prstGeom prst="rect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…</a:t>
                </a:r>
                <a:endParaRPr sz="11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cxnSp>
            <p:nvCxnSpPr>
              <p:cNvPr id="232" name="Google Shape;232;p23"/>
              <p:cNvCxnSpPr>
                <a:stCxn id="233" idx="0"/>
                <a:endCxn id="229" idx="2"/>
              </p:cNvCxnSpPr>
              <p:nvPr/>
            </p:nvCxnSpPr>
            <p:spPr>
              <a:xfrm rot="-5400000">
                <a:off x="3304030" y="3213190"/>
                <a:ext cx="494100" cy="14298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234" name="Google Shape;234;p23"/>
              <p:cNvCxnSpPr>
                <a:stCxn id="230" idx="0"/>
                <a:endCxn id="229" idx="2"/>
              </p:cNvCxnSpPr>
              <p:nvPr/>
            </p:nvCxnSpPr>
            <p:spPr>
              <a:xfrm rot="-5400000">
                <a:off x="3985093" y="3893890"/>
                <a:ext cx="494100" cy="684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235" name="Google Shape;235;p23"/>
              <p:cNvCxnSpPr>
                <a:stCxn id="236" idx="0"/>
                <a:endCxn id="229" idx="2"/>
              </p:cNvCxnSpPr>
              <p:nvPr/>
            </p:nvCxnSpPr>
            <p:spPr>
              <a:xfrm rot="5400000" flipH="1">
                <a:off x="4785444" y="3161833"/>
                <a:ext cx="497100" cy="15354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sp>
            <p:nvSpPr>
              <p:cNvPr id="233" name="Google Shape;233;p23"/>
              <p:cNvSpPr/>
              <p:nvPr/>
            </p:nvSpPr>
            <p:spPr>
              <a:xfrm>
                <a:off x="2195380" y="4175140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6" name="Google Shape;236;p23"/>
              <p:cNvSpPr/>
              <p:nvPr/>
            </p:nvSpPr>
            <p:spPr>
              <a:xfrm>
                <a:off x="5160894" y="4178083"/>
                <a:ext cx="1281600" cy="360900"/>
              </a:xfrm>
              <a:prstGeom prst="rect">
                <a:avLst/>
              </a:prstGeom>
              <a:solidFill>
                <a:srgbClr val="C5D8F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None/>
                </a:pPr>
                <a:endParaRPr sz="120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37" name="Google Shape;237;p23"/>
            <p:cNvSpPr/>
            <p:nvPr/>
          </p:nvSpPr>
          <p:spPr>
            <a:xfrm>
              <a:off x="2854080" y="1944476"/>
              <a:ext cx="1466700" cy="1581300"/>
            </a:xfrm>
            <a:prstGeom prst="rect">
              <a:avLst/>
            </a:prstGeom>
            <a:solidFill>
              <a:srgbClr val="FFFFFF">
                <a:alpha val="847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Noto Sans Symbols"/>
                <a:buNone/>
              </a:pPr>
              <a:endParaRPr sz="21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8" name="Google Shape;238;p23"/>
            <p:cNvSpPr txBox="1"/>
            <p:nvPr/>
          </p:nvSpPr>
          <p:spPr>
            <a:xfrm>
              <a:off x="2832552" y="2279246"/>
              <a:ext cx="1513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Trained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Extraction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System</a:t>
              </a:r>
              <a:endParaRPr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239" name="Google Shape;239;p23"/>
          <p:cNvPicPr preferRelativeResize="0"/>
          <p:nvPr/>
        </p:nvPicPr>
        <p:blipFill rotWithShape="1">
          <a:blip r:embed="rId3">
            <a:alphaModFix amt="60000"/>
          </a:blip>
          <a:srcRect l="17541" t="40408" r="27522" b="9661"/>
          <a:stretch/>
        </p:blipFill>
        <p:spPr>
          <a:xfrm>
            <a:off x="304800" y="2028270"/>
            <a:ext cx="1569888" cy="1249884"/>
          </a:xfrm>
          <a:prstGeom prst="cloud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0" name="Google Shape;240;p23"/>
          <p:cNvSpPr/>
          <p:nvPr/>
        </p:nvSpPr>
        <p:spPr>
          <a:xfrm>
            <a:off x="6401299" y="2253756"/>
            <a:ext cx="2094300" cy="925500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Triples</a:t>
            </a:r>
            <a:endParaRPr sz="1800" b="1" i="1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1" name="Google Shape;241;p23"/>
          <p:cNvPicPr preferRelativeResize="0"/>
          <p:nvPr/>
        </p:nvPicPr>
        <p:blipFill rotWithShape="1">
          <a:blip r:embed="rId4">
            <a:alphaModFix/>
          </a:blip>
          <a:srcRect l="50034"/>
          <a:stretch/>
        </p:blipFill>
        <p:spPr>
          <a:xfrm>
            <a:off x="7560210" y="2056210"/>
            <a:ext cx="1125218" cy="150136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/>
          <p:nvPr/>
        </p:nvSpPr>
        <p:spPr>
          <a:xfrm>
            <a:off x="1874637" y="2486031"/>
            <a:ext cx="16764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3" name="Google Shape;243;p23"/>
          <p:cNvSpPr/>
          <p:nvPr/>
        </p:nvSpPr>
        <p:spPr>
          <a:xfrm>
            <a:off x="5049008" y="2486031"/>
            <a:ext cx="13581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4" name="Google Shape;244;p23"/>
          <p:cNvPicPr preferRelativeResize="0"/>
          <p:nvPr/>
        </p:nvPicPr>
        <p:blipFill rotWithShape="1">
          <a:blip r:embed="rId3">
            <a:alphaModFix/>
          </a:blip>
          <a:srcRect l="17541" t="40408" r="27522" b="9661"/>
          <a:stretch/>
        </p:blipFill>
        <p:spPr>
          <a:xfrm>
            <a:off x="457200" y="2180670"/>
            <a:ext cx="1569888" cy="1249884"/>
          </a:xfrm>
          <a:prstGeom prst="cloud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5" name="Google Shape;245;p23"/>
          <p:cNvSpPr txBox="1"/>
          <p:nvPr/>
        </p:nvSpPr>
        <p:spPr>
          <a:xfrm>
            <a:off x="2859424" y="1143000"/>
            <a:ext cx="3745800" cy="7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None/>
            </a:pPr>
            <a:r>
              <a:rPr lang="en-US" sz="2600" b="1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Automated process</a:t>
            </a:r>
            <a:endParaRPr sz="2600" b="1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6" name="Google Shape;246;p23"/>
          <p:cNvSpPr/>
          <p:nvPr/>
        </p:nvSpPr>
        <p:spPr>
          <a:xfrm>
            <a:off x="105366" y="1190040"/>
            <a:ext cx="8907600" cy="26985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7" name="Google Shape;247;p23"/>
          <p:cNvSpPr txBox="1"/>
          <p:nvPr/>
        </p:nvSpPr>
        <p:spPr>
          <a:xfrm rot="-1636007">
            <a:off x="4206882" y="1546191"/>
            <a:ext cx="2223802" cy="646317"/>
          </a:xfrm>
          <a:prstGeom prst="rect">
            <a:avLst/>
          </a:prstGeom>
          <a:solidFill>
            <a:srgbClr val="FAD57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Fully automated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Bad accuracy</a:t>
            </a:r>
            <a:endParaRPr sz="1800"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2859472" y="4971982"/>
            <a:ext cx="1425900" cy="1025100"/>
          </a:xfrm>
          <a:prstGeom prst="can">
            <a:avLst>
              <a:gd name="adj" fmla="val 25000"/>
            </a:avLst>
          </a:prstGeom>
          <a:solidFill>
            <a:srgbClr val="C6D9F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Labeled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facts</a:t>
            </a:r>
            <a:endParaRPr sz="18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49" name="Google Shape;249;p23"/>
          <p:cNvGrpSpPr/>
          <p:nvPr/>
        </p:nvGrpSpPr>
        <p:grpSpPr>
          <a:xfrm>
            <a:off x="5017652" y="4670650"/>
            <a:ext cx="1287900" cy="1635900"/>
            <a:chOff x="5221466" y="4670650"/>
            <a:chExt cx="1287900" cy="1635900"/>
          </a:xfrm>
        </p:grpSpPr>
        <p:sp>
          <p:nvSpPr>
            <p:cNvPr id="250" name="Google Shape;250;p23"/>
            <p:cNvSpPr/>
            <p:nvPr/>
          </p:nvSpPr>
          <p:spPr>
            <a:xfrm>
              <a:off x="5252822" y="4670650"/>
              <a:ext cx="1227000" cy="16359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Noto Sans Symbols"/>
                <a:buNone/>
              </a:pPr>
              <a:r>
                <a:rPr lang="en-US" sz="700" b="1" i="1" u="none" strike="noStrike" cap="none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 sz="7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None/>
              </a:pPr>
              <a:r>
                <a:rPr lang="en-US" sz="700" b="1" i="1">
                  <a:solidFill>
                    <a:srgbClr val="008000"/>
                  </a:solidFill>
                  <a:latin typeface="Verdana"/>
                  <a:ea typeface="Verdana"/>
                  <a:cs typeface="Verdana"/>
                  <a:sym typeface="Verdana"/>
                </a:rPr>
                <a:t>&lt;learned patterns&gt;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14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Noto Sans Symbols"/>
                <a:buNone/>
              </a:pPr>
              <a:endParaRPr sz="700" b="1" i="1" u="none" strike="noStrike" cap="none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51" name="Google Shape;251;p23"/>
            <p:cNvSpPr/>
            <p:nvPr/>
          </p:nvSpPr>
          <p:spPr>
            <a:xfrm>
              <a:off x="5252822" y="4670650"/>
              <a:ext cx="1227000" cy="1635900"/>
            </a:xfrm>
            <a:prstGeom prst="rect">
              <a:avLst/>
            </a:prstGeom>
            <a:solidFill>
              <a:schemeClr val="lt1">
                <a:alpha val="80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Noto Sans Symbols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52" name="Google Shape;252;p23"/>
            <p:cNvSpPr txBox="1"/>
            <p:nvPr/>
          </p:nvSpPr>
          <p:spPr>
            <a:xfrm>
              <a:off x="5221466" y="5121309"/>
              <a:ext cx="12879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Learned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Patterns</a:t>
              </a:r>
              <a:endParaRPr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53" name="Google Shape;253;p23"/>
          <p:cNvSpPr/>
          <p:nvPr/>
        </p:nvSpPr>
        <p:spPr>
          <a:xfrm>
            <a:off x="7037843" y="4971982"/>
            <a:ext cx="1457700" cy="1025100"/>
          </a:xfrm>
          <a:prstGeom prst="can">
            <a:avLst>
              <a:gd name="adj" fmla="val 25000"/>
            </a:avLst>
          </a:prstGeom>
          <a:solidFill>
            <a:srgbClr val="C5D8F1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1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rPr>
              <a:t>Triples</a:t>
            </a:r>
            <a:endParaRPr sz="1800" b="1" i="1" u="none" strike="noStrike" cap="none">
              <a:solidFill>
                <a:srgbClr val="008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54" name="Google Shape;254;p23"/>
          <p:cNvPicPr preferRelativeResize="0"/>
          <p:nvPr/>
        </p:nvPicPr>
        <p:blipFill rotWithShape="1">
          <a:blip r:embed="rId5">
            <a:alphaModFix/>
          </a:blip>
          <a:srcRect r="49382"/>
          <a:stretch/>
        </p:blipFill>
        <p:spPr>
          <a:xfrm>
            <a:off x="7787535" y="4686712"/>
            <a:ext cx="1092911" cy="143945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3"/>
          <p:cNvSpPr/>
          <p:nvPr/>
        </p:nvSpPr>
        <p:spPr>
          <a:xfrm>
            <a:off x="2027037" y="5138153"/>
            <a:ext cx="8325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6" name="Google Shape;256;p23"/>
          <p:cNvSpPr/>
          <p:nvPr/>
        </p:nvSpPr>
        <p:spPr>
          <a:xfrm>
            <a:off x="152400" y="4971982"/>
            <a:ext cx="2065176" cy="1025028"/>
          </a:xfrm>
          <a:prstGeom prst="cloud">
            <a:avLst/>
          </a:prstGeom>
          <a:solidFill>
            <a:srgbClr val="C5D8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7" name="Google Shape;257;p23"/>
          <p:cNvSpPr/>
          <p:nvPr/>
        </p:nvSpPr>
        <p:spPr>
          <a:xfrm>
            <a:off x="4285231" y="5138153"/>
            <a:ext cx="7638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8" name="Google Shape;258;p23"/>
          <p:cNvSpPr/>
          <p:nvPr/>
        </p:nvSpPr>
        <p:spPr>
          <a:xfrm>
            <a:off x="6274066" y="5138153"/>
            <a:ext cx="763800" cy="61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9" name="Google Shape;259;p23"/>
          <p:cNvSpPr txBox="1"/>
          <p:nvPr/>
        </p:nvSpPr>
        <p:spPr>
          <a:xfrm>
            <a:off x="2984328" y="6248454"/>
            <a:ext cx="9144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32423"/>
              </a:buClr>
              <a:buSzPts val="1560"/>
              <a:buFont typeface="Noto Sans Symbols"/>
              <a:buNone/>
            </a:pPr>
            <a:r>
              <a:rPr lang="en-US" sz="2600" b="1">
                <a:solidFill>
                  <a:srgbClr val="3F3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Industrial standard</a:t>
            </a:r>
            <a:endParaRPr sz="2600" b="1">
              <a:solidFill>
                <a:srgbClr val="3F3F3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0" name="Google Shape;260;p23"/>
          <p:cNvSpPr/>
          <p:nvPr/>
        </p:nvSpPr>
        <p:spPr>
          <a:xfrm>
            <a:off x="119614" y="4061733"/>
            <a:ext cx="8907600" cy="26985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None/>
            </a:pPr>
            <a:endParaRPr sz="21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1" name="Google Shape;261;p23"/>
          <p:cNvSpPr txBox="1"/>
          <p:nvPr/>
        </p:nvSpPr>
        <p:spPr>
          <a:xfrm rot="-1874997">
            <a:off x="4787631" y="5802916"/>
            <a:ext cx="2245493" cy="646421"/>
          </a:xfrm>
          <a:prstGeom prst="rect">
            <a:avLst/>
          </a:prstGeom>
          <a:solidFill>
            <a:srgbClr val="FAD57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8000"/>
                </a:solidFill>
                <a:latin typeface="Arial Black"/>
                <a:ea typeface="Arial Black"/>
                <a:cs typeface="Arial Black"/>
                <a:sym typeface="Arial Black"/>
              </a:rPr>
              <a:t>Semi-automated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8000"/>
                </a:solidFill>
                <a:latin typeface="Arial Black"/>
                <a:ea typeface="Arial Black"/>
                <a:cs typeface="Arial Black"/>
                <a:sym typeface="Arial Black"/>
              </a:rPr>
              <a:t>Good accuracy</a:t>
            </a:r>
            <a:endParaRPr sz="1800" dirty="0">
              <a:solidFill>
                <a:srgbClr val="008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62" name="Google Shape;262;p23"/>
          <p:cNvSpPr txBox="1"/>
          <p:nvPr/>
        </p:nvSpPr>
        <p:spPr>
          <a:xfrm>
            <a:off x="506879" y="5034525"/>
            <a:ext cx="1351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Manually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selected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sources</a:t>
            </a: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3" name="Google Shape;263;p23"/>
          <p:cNvSpPr txBox="1"/>
          <p:nvPr/>
        </p:nvSpPr>
        <p:spPr>
          <a:xfrm rot="-1636021">
            <a:off x="420737" y="5160094"/>
            <a:ext cx="1544076" cy="646317"/>
          </a:xfrm>
          <a:prstGeom prst="rect">
            <a:avLst/>
          </a:prstGeom>
          <a:solidFill>
            <a:srgbClr val="FAD57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A major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bottleneck</a:t>
            </a:r>
            <a:endParaRPr sz="1800" dirty="0"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 animBg="1"/>
      <p:bldP spid="263" grpId="0" animBg="1"/>
    </p:bldLst>
  </p:timing>
</p:sld>
</file>

<file path=ppt/theme/theme1.xml><?xml version="1.0" encoding="utf-8"?>
<a:theme xmlns:a="http://schemas.openxmlformats.org/drawingml/2006/main" name="umass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2173</Words>
  <Application>Microsoft Macintosh PowerPoint</Application>
  <PresentationFormat>On-screen Show (4:3)</PresentationFormat>
  <Paragraphs>505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Source Sans Pro</vt:lpstr>
      <vt:lpstr>Arial</vt:lpstr>
      <vt:lpstr>Noto Sans Symbols</vt:lpstr>
      <vt:lpstr>Verdana</vt:lpstr>
      <vt:lpstr>Source Sans Pro Black</vt:lpstr>
      <vt:lpstr>Avenir</vt:lpstr>
      <vt:lpstr>Cabin</vt:lpstr>
      <vt:lpstr>Source Sans Pro SemiBold</vt:lpstr>
      <vt:lpstr>Arial Black</vt:lpstr>
      <vt:lpstr>Calibri</vt:lpstr>
      <vt:lpstr>umass theme</vt:lpstr>
      <vt:lpstr>MIDAS: Finding the Right Web Sources to Fill Knowledge Gaps</vt:lpstr>
      <vt:lpstr>What is Knowledge Base?</vt:lpstr>
      <vt:lpstr>Knowledge Bases and their Applications</vt:lpstr>
      <vt:lpstr>Knowledge Bases and their Applications</vt:lpstr>
      <vt:lpstr>Existing Knowledge Bases are far from complete</vt:lpstr>
      <vt:lpstr>Existing Knowledge Bases are far from complete</vt:lpstr>
      <vt:lpstr>Existing Knowledge Bases are far from complete</vt:lpstr>
      <vt:lpstr>Existing attempts to fill the gap</vt:lpstr>
      <vt:lpstr>Existing attempts to fill the gap</vt:lpstr>
      <vt:lpstr>Existing attempts to fill the gap</vt:lpstr>
      <vt:lpstr>MIDAS: fill the gap by recommending web sources</vt:lpstr>
      <vt:lpstr>Example -- Fill the Gap by extracted triples</vt:lpstr>
      <vt:lpstr>Example -- Fill the Gap by extracted triples</vt:lpstr>
      <vt:lpstr>Example -- Fill the Gap by extracted triples</vt:lpstr>
      <vt:lpstr>Example -- Fill the Gap by extracted triples</vt:lpstr>
      <vt:lpstr>Example -- Fill the Gap by extracted triples</vt:lpstr>
      <vt:lpstr>Example -- Fill the Gap by extracted triples</vt:lpstr>
      <vt:lpstr>Example -- Fill the Gap by extracted triples</vt:lpstr>
      <vt:lpstr>Example -- Fill the Gap by extracted triples</vt:lpstr>
      <vt:lpstr>The problem</vt:lpstr>
      <vt:lpstr>Objective function: web source slice quality</vt:lpstr>
      <vt:lpstr>Algorithm: a two-phrase algorithm</vt:lpstr>
      <vt:lpstr>Two-phase Algorithm (cont.)</vt:lpstr>
      <vt:lpstr>Two-phase Algorithm (cont.)</vt:lpstr>
      <vt:lpstr>Two-phase Algorithm (cont.)</vt:lpstr>
      <vt:lpstr>Two-phase Algorithm (cont.)</vt:lpstr>
      <vt:lpstr>Algorithm: a two-phrases algorithm</vt:lpstr>
      <vt:lpstr>Real-world example (KV extractions)</vt:lpstr>
      <vt:lpstr>Real-world example cont’ (KV extractions)</vt:lpstr>
      <vt:lpstr>Evaluation</vt:lpstr>
      <vt:lpstr>Evaluation</vt:lpstr>
      <vt:lpstr>Evaluation</vt:lpstr>
      <vt:lpstr>Conclusions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MIDAS: Finding the Right Web Sources to Fill Knowledge Gaps</dc:title>
  <cp:lastModifiedBy>Xin Luna Dong</cp:lastModifiedBy>
  <cp:revision>8</cp:revision>
  <dcterms:modified xsi:type="dcterms:W3CDTF">2019-04-09T16:48:41Z</dcterms:modified>
</cp:coreProperties>
</file>