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7" r:id="rId1"/>
  </p:sldMasterIdLst>
  <p:notesMasterIdLst>
    <p:notesMasterId r:id="rId19"/>
  </p:notesMasterIdLst>
  <p:handoutMasterIdLst>
    <p:handoutMasterId r:id="rId20"/>
  </p:handoutMasterIdLst>
  <p:sldIdLst>
    <p:sldId id="256" r:id="rId2"/>
    <p:sldId id="371" r:id="rId3"/>
    <p:sldId id="268" r:id="rId4"/>
    <p:sldId id="269" r:id="rId5"/>
    <p:sldId id="274" r:id="rId6"/>
    <p:sldId id="378" r:id="rId7"/>
    <p:sldId id="354" r:id="rId8"/>
    <p:sldId id="377" r:id="rId9"/>
    <p:sldId id="379" r:id="rId10"/>
    <p:sldId id="297" r:id="rId11"/>
    <p:sldId id="302" r:id="rId12"/>
    <p:sldId id="304" r:id="rId13"/>
    <p:sldId id="373" r:id="rId14"/>
    <p:sldId id="309" r:id="rId15"/>
    <p:sldId id="310" r:id="rId16"/>
    <p:sldId id="316" r:id="rId17"/>
    <p:sldId id="375" r:id="rId18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mi gigi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64B26D"/>
    <a:srgbClr val="4BAB9E"/>
    <a:srgbClr val="CEC835"/>
    <a:srgbClr val="88D575"/>
    <a:srgbClr val="38D544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0982" autoAdjust="0"/>
  </p:normalViewPr>
  <p:slideViewPr>
    <p:cSldViewPr>
      <p:cViewPr>
        <p:scale>
          <a:sx n="90" d="100"/>
          <a:sy n="90" d="100"/>
        </p:scale>
        <p:origin x="-1912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tags" Target="tags/tag1.xml"/><Relationship Id="rId23" Type="http://schemas.openxmlformats.org/officeDocument/2006/relationships/commentAuthors" Target="commentAuthor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entury Schoolbook" pitchFamily="18" charset="0"/>
              </a:defRPr>
            </a:lvl1pPr>
          </a:lstStyle>
          <a:p>
            <a:endParaRPr lang="en-US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entury Schoolbook" pitchFamily="18" charset="0"/>
              </a:defRPr>
            </a:lvl1pPr>
          </a:lstStyle>
          <a:p>
            <a:fld id="{24287415-AD4F-4BE0-AE6C-171131E63466}" type="datetimeFigureOut">
              <a:rPr lang="en-US"/>
              <a:pPr/>
              <a:t>9/4/14</a:t>
            </a:fld>
            <a:endParaRPr lang="en-US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entury Schoolbook" pitchFamily="18" charset="0"/>
              </a:defRPr>
            </a:lvl1pPr>
          </a:lstStyle>
          <a:p>
            <a:endParaRPr lang="en-US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entury Schoolbook" pitchFamily="18" charset="0"/>
              </a:defRPr>
            </a:lvl1pPr>
          </a:lstStyle>
          <a:p>
            <a:fld id="{68E50579-BD85-4546-A5DE-39821BBD8A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882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8B4F6A2-10E8-4325-B1D5-0DA74AC81C2B}" type="datetimeFigureOut">
              <a:rPr lang="en-US"/>
              <a:pPr>
                <a:defRPr/>
              </a:pPr>
              <a:t>9/4/14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61EC845-DF84-4ECA-B204-165A220609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5830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EC845-DF84-4ECA-B204-165A2206098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08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We live in the Big Data Era, where the amount of information</a:t>
            </a:r>
            <a:r>
              <a:rPr lang="en-US" baseline="0" dirty="0" smtClean="0"/>
              <a:t> on the web is very large and is changing at a fast pace.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Thus, traditional data warehouses are not feasible since data is changing at a fast pace. 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So we </a:t>
            </a:r>
            <a:r>
              <a:rPr lang="en-US" baseline="0" dirty="0" smtClean="0"/>
              <a:t>turn to online query answering systems which query sources in real-time.</a:t>
            </a: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Ideally, answers are returned as sources are queried and the answer list is updated as more answers arrive.</a:t>
            </a:r>
          </a:p>
          <a:p>
            <a:pPr marL="0" indent="0">
              <a:buFontTx/>
              <a:buNone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And the goal is to get as many answers as fast as possible.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domains have hundred to thousands of relevant sources, so we must select an ordering of sources which maximizes the rate at which answers are generated.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endParaRPr lang="en-US" dirty="0" smtClean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EC845-DF84-4ECA-B204-165A2206098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10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EC845-DF84-4ECA-B204-165A2206098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099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238D88-FFAB-48E0-B653-C44D20321A64}" type="slidenum">
              <a:rPr lang="en-GB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>
              <a:latin typeface="Calibri" pitchFamily="34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Source ordering should consider three factors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en-US" dirty="0" smtClean="0"/>
              <a:t>Coverage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en-US" dirty="0" smtClean="0"/>
              <a:t>Overlap and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en-US" dirty="0" smtClean="0"/>
              <a:t>Cost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endParaRPr lang="en-US" dirty="0" smtClean="0"/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en-US" dirty="0" smtClean="0"/>
              <a:t>There are some challenges.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en-US" dirty="0" smtClean="0"/>
              <a:t>First,</a:t>
            </a:r>
            <a:r>
              <a:rPr lang="en-US" baseline="0" dirty="0" smtClean="0"/>
              <a:t> g</a:t>
            </a:r>
            <a:r>
              <a:rPr lang="en-US" dirty="0" smtClean="0"/>
              <a:t>athering all coverage and overlap statistics is infeasible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en-US" dirty="0" smtClean="0"/>
              <a:t>For</a:t>
            </a:r>
            <a:r>
              <a:rPr lang="en-US" baseline="0" dirty="0" smtClean="0"/>
              <a:t> overlap, we must consider 2n statistics where n is the number of data sources.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en-US" baseline="0" dirty="0" smtClean="0"/>
              <a:t>For 20 sources, that is 1 million statistics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en-US" baseline="0" dirty="0" smtClean="0"/>
              <a:t>For 30 sources, that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1 billion </a:t>
            </a:r>
            <a:r>
              <a:rPr lang="fr-FR" baseline="0" dirty="0" err="1" smtClean="0"/>
              <a:t>statistics</a:t>
            </a:r>
            <a:endParaRPr lang="fr-FR" baseline="0" dirty="0" smtClean="0"/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en-US" dirty="0" smtClean="0"/>
              <a:t>Second,</a:t>
            </a:r>
            <a:r>
              <a:rPr lang="en-US" baseline="0" dirty="0" smtClean="0"/>
              <a:t> any known statistics will become stale since data is quickly changing.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We present OASIS, a system</a:t>
            </a:r>
            <a:r>
              <a:rPr lang="en-US" baseline="0" dirty="0" smtClean="0"/>
              <a:t> for online query answering. </a:t>
            </a:r>
          </a:p>
          <a:p>
            <a:pPr>
              <a:spcBef>
                <a:spcPct val="0"/>
              </a:spcBef>
            </a:pPr>
            <a:endParaRPr lang="en-US" baseline="0" dirty="0" smtClean="0"/>
          </a:p>
          <a:p>
            <a:pPr>
              <a:spcBef>
                <a:spcPct val="0"/>
              </a:spcBef>
            </a:pPr>
            <a:r>
              <a:rPr lang="en-US" baseline="0" dirty="0" smtClean="0"/>
              <a:t>We consider three problems which represent three components in our system. </a:t>
            </a:r>
          </a:p>
          <a:p>
            <a:pPr>
              <a:spcBef>
                <a:spcPct val="0"/>
              </a:spcBef>
            </a:pPr>
            <a:endParaRPr lang="en-US" baseline="0" dirty="0" smtClean="0"/>
          </a:p>
          <a:p>
            <a:pPr>
              <a:spcBef>
                <a:spcPct val="0"/>
              </a:spcBef>
            </a:pPr>
            <a:r>
              <a:rPr lang="en-US" baseline="0" dirty="0" err="1" smtClean="0"/>
              <a:t>OverlapEstimation</a:t>
            </a:r>
            <a:r>
              <a:rPr lang="en-US" baseline="0" dirty="0" smtClean="0"/>
              <a:t>. Given coverage and a </a:t>
            </a:r>
            <a:r>
              <a:rPr lang="en-US" baseline="0" dirty="0" err="1" smtClean="0"/>
              <a:t>paritial</a:t>
            </a:r>
            <a:r>
              <a:rPr lang="en-US" baseline="0" dirty="0" smtClean="0"/>
              <a:t> set of overlap statistics (which are possible inaccurate or stale), how can we estimate statistics that are not known. </a:t>
            </a:r>
          </a:p>
          <a:p>
            <a:pPr>
              <a:spcBef>
                <a:spcPct val="0"/>
              </a:spcBef>
            </a:pPr>
            <a:endParaRPr lang="en-US" baseline="0" dirty="0" smtClean="0"/>
          </a:p>
          <a:p>
            <a:pPr>
              <a:spcBef>
                <a:spcPct val="0"/>
              </a:spcBef>
            </a:pPr>
            <a:r>
              <a:rPr lang="en-US" baseline="0" dirty="0" smtClean="0"/>
              <a:t>Second, How to effective order sources to maximize the area under the curve.</a:t>
            </a:r>
          </a:p>
          <a:p>
            <a:pPr>
              <a:spcBef>
                <a:spcPct val="0"/>
              </a:spcBef>
            </a:pPr>
            <a:endParaRPr lang="en-US" baseline="0" dirty="0" smtClean="0"/>
          </a:p>
          <a:p>
            <a:pPr>
              <a:spcBef>
                <a:spcPct val="0"/>
              </a:spcBef>
            </a:pPr>
            <a:r>
              <a:rPr lang="en-US" baseline="0" dirty="0" smtClean="0"/>
              <a:t>Lastly, how to select critical overlap statistics that are not known for enrichment, with the goal of improving </a:t>
            </a:r>
            <a:r>
              <a:rPr lang="en-US" baseline="0" dirty="0" err="1" smtClean="0"/>
              <a:t>accurcy</a:t>
            </a:r>
            <a:r>
              <a:rPr lang="en-US" baseline="0" dirty="0" smtClean="0"/>
              <a:t> of overlap estimation, and in-turn yielding a better source ordering. </a:t>
            </a:r>
            <a:endParaRPr lang="en-US" dirty="0" smtClean="0"/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371284-5F41-464D-9C56-5FB5C715D1AF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overlap estimation, we assume we are given source</a:t>
            </a:r>
            <a:r>
              <a:rPr lang="en-US" baseline="0" dirty="0" smtClean="0"/>
              <a:t> coverage and a partial set of overlap statistics.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formulate linear </a:t>
            </a:r>
            <a:r>
              <a:rPr lang="en-US" baseline="0" dirty="0" err="1" smtClean="0"/>
              <a:t>inqueality</a:t>
            </a:r>
            <a:r>
              <a:rPr lang="en-US" baseline="0" dirty="0" smtClean="0"/>
              <a:t> constraints over these </a:t>
            </a:r>
            <a:r>
              <a:rPr lang="en-US" baseline="0" dirty="0" err="1" smtClean="0"/>
              <a:t>statitics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For example, for the 5 source example, the coverage of source A is represented by the sum of all 16 variables covered by this one source.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Similarly, the intersection of sources ABCD, is represented by 2 variables covered by these 4 sources.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Having formulated the constraints, we find the </a:t>
            </a:r>
            <a:r>
              <a:rPr lang="en-US" baseline="0" dirty="0" err="1" smtClean="0"/>
              <a:t>maxent</a:t>
            </a:r>
            <a:r>
              <a:rPr lang="en-US" baseline="0" dirty="0" smtClean="0"/>
              <a:t> solution under such constraints. </a:t>
            </a:r>
          </a:p>
          <a:p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And the </a:t>
            </a:r>
            <a:r>
              <a:rPr lang="en-US" baseline="0" dirty="0" err="1" smtClean="0"/>
              <a:t>inutition</a:t>
            </a:r>
            <a:r>
              <a:rPr lang="en-US" baseline="0" dirty="0" smtClean="0"/>
              <a:t> here is that </a:t>
            </a:r>
            <a:r>
              <a:rPr lang="en-US" baseline="0" dirty="0" err="1" smtClean="0"/>
              <a:t>MaxEnt</a:t>
            </a:r>
            <a:r>
              <a:rPr lang="en-US" baseline="0" dirty="0" smtClean="0"/>
              <a:t> provides the highest </a:t>
            </a:r>
            <a:r>
              <a:rPr lang="en-US" baseline="0" dirty="0" err="1" smtClean="0"/>
              <a:t>liklihood</a:t>
            </a:r>
            <a:r>
              <a:rPr lang="en-US" baseline="0" dirty="0" smtClean="0"/>
              <a:t> under given constrains with no additional assumptions.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And it changes </a:t>
            </a:r>
            <a:r>
              <a:rPr lang="en-US" baseline="0" dirty="0" err="1" smtClean="0"/>
              <a:t>smoothy</a:t>
            </a:r>
            <a:r>
              <a:rPr lang="en-US" baseline="0" dirty="0" smtClean="0"/>
              <a:t> with the addition of modification of </a:t>
            </a:r>
            <a:r>
              <a:rPr lang="en-US" baseline="0" dirty="0" err="1" smtClean="0"/>
              <a:t>statistiics</a:t>
            </a:r>
            <a:r>
              <a:rPr lang="en-US" baseline="0" dirty="0" smtClean="0"/>
              <a:t>, which as we will show later is critical to our approach.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EC845-DF84-4ECA-B204-165A2206098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84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en-US" sz="1200" dirty="0" smtClean="0">
                <a:latin typeface="Century Schoolbook"/>
                <a:cs typeface="Century Schoolbook"/>
              </a:rPr>
              <a:t>The Source Ordering Component finds an optimal source ordering such that query answers are returned as fast as possible.</a:t>
            </a:r>
            <a:r>
              <a:rPr lang="en-US" sz="1200" baseline="0" dirty="0" smtClean="0">
                <a:latin typeface="Century Schoolbook"/>
                <a:cs typeface="Century Schoolbook"/>
              </a:rPr>
              <a:t> 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en-US" sz="1200" baseline="0" dirty="0" smtClean="0">
                <a:latin typeface="Century Schoolbook"/>
                <a:cs typeface="Century Schoolbook"/>
              </a:rPr>
              <a:t>This is measured as the area under the curve.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en-US" sz="1200" baseline="0" dirty="0" smtClean="0">
                <a:latin typeface="Century Schoolbook"/>
                <a:cs typeface="Century Schoolbook"/>
              </a:rPr>
              <a:t>Optimal source </a:t>
            </a:r>
            <a:r>
              <a:rPr lang="en-US" sz="1200" baseline="0" dirty="0" err="1" smtClean="0">
                <a:latin typeface="Century Schoolbook"/>
                <a:cs typeface="Century Schoolbook"/>
              </a:rPr>
              <a:t>odering</a:t>
            </a:r>
            <a:r>
              <a:rPr lang="en-US" sz="1200" baseline="0" dirty="0" smtClean="0">
                <a:latin typeface="Century Schoolbook"/>
                <a:cs typeface="Century Schoolbook"/>
              </a:rPr>
              <a:t> </a:t>
            </a:r>
            <a:r>
              <a:rPr lang="en-US" sz="1200" baseline="0" dirty="0" err="1" smtClean="0">
                <a:latin typeface="Century Schoolbook"/>
                <a:cs typeface="Century Schoolbook"/>
              </a:rPr>
              <a:t>soulation</a:t>
            </a:r>
            <a:r>
              <a:rPr lang="en-US" sz="1200" baseline="0" dirty="0" smtClean="0">
                <a:latin typeface="Century Schoolbook"/>
                <a:cs typeface="Century Schoolbook"/>
              </a:rPr>
              <a:t> is NP-Hard, so we apply a greedy </a:t>
            </a:r>
            <a:r>
              <a:rPr lang="en-US" sz="1200" baseline="0" dirty="0" err="1" smtClean="0">
                <a:latin typeface="Century Schoolbook"/>
                <a:cs typeface="Century Schoolbook"/>
              </a:rPr>
              <a:t>streagedy</a:t>
            </a:r>
            <a:r>
              <a:rPr lang="en-US" sz="1200" baseline="0" dirty="0" smtClean="0">
                <a:latin typeface="Century Schoolbook"/>
                <a:cs typeface="Century Schoolbook"/>
              </a:rPr>
              <a:t> that selects next source….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endParaRPr lang="en-US" sz="1200" dirty="0" smtClean="0">
              <a:latin typeface="Century Schoolbook"/>
              <a:cs typeface="Century Schoolbook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89CD4C3-2CC2-42DC-B10B-2F1816DCB764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For experimental evaluation, we</a:t>
            </a:r>
            <a:r>
              <a:rPr lang="en-US" baseline="0" dirty="0" smtClean="0"/>
              <a:t> looked at the area-under-the-curve, as well as the number of sources probed to get 90% coverage. 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As</a:t>
            </a:r>
            <a:r>
              <a:rPr lang="en-US" baseline="0" dirty="0" smtClean="0"/>
              <a:t> you can see, DYNAMIC (which is the blue dotted line) performs better than static. So, an adaptable strategy that re-computes the order of sources yields better results. (Dynamic probed 350 sources, while static probed 480 sources to get 90% coverage).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DYNAMIC+/STATIC +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Lastly, I would like to note, that DYNAMIC+ preforms very closely to the ‘optimal’ solution which has accurate knowledge of all coverage and </a:t>
            </a:r>
            <a:r>
              <a:rPr lang="en-US" baseline="0" dirty="0" err="1" smtClean="0"/>
              <a:t>overalp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staticis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1EC845-DF84-4ECA-B204-165A2206098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21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382E9D-0A69-6048-A275-926115B73252}" type="datetime1">
              <a:rPr lang="en-US" smtClean="0"/>
              <a:t>9/4/14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68890EC-DDE6-4C52-85C5-347711CB79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E18F6C-CA7B-5248-A38A-D6FE049D7E90}" type="datetime1">
              <a:rPr lang="en-US" smtClean="0"/>
              <a:t>9/4/14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578BF7-79DF-4942-97EA-32338A733CC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9E79B3DC-0037-456C-99E3-DFC0160246B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B793F3-4666-3648-A7BB-803D586C3A25}" type="datetime1">
              <a:rPr lang="en-US" smtClean="0"/>
              <a:t>9/4/14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115EA0-8010-6B42-9916-9B12D0912760}" type="datetime1">
              <a:rPr lang="en-US" smtClean="0"/>
              <a:t>9/4/14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0747388A-C30D-4633-9B33-2D27076630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B3A8F4-DA6C-C341-AEB8-300148CF4AD0}" type="datetime1">
              <a:rPr lang="en-US" smtClean="0"/>
              <a:t>9/4/14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9B4016D-58A2-403A-A06C-DFF83F26D7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fld id="{A03702C0-BF09-8E4F-A6DA-192DD8F77A57}" type="datetime1">
              <a:rPr lang="en-US" smtClean="0"/>
              <a:t>9/4/14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A135D-B0EE-4462-B0CF-0DFAA79A9C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BBF46C-99B9-A84B-8243-49B2D7F65226}" type="datetime1">
              <a:rPr lang="en-US" smtClean="0"/>
              <a:t>9/4/14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F093C6F-8328-43A1-8A18-E568B720123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E4E27-1C95-C843-A5DB-B98579419EBA}" type="datetime1">
              <a:rPr lang="en-US" smtClean="0"/>
              <a:t>9/4/14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6B08211E-11DD-43A0-89D0-5BFAA2C807F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05E61B-1788-6C48-BACC-58208C557493}" type="datetime1">
              <a:rPr lang="en-US" smtClean="0"/>
              <a:t>9/4/14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3072886-3083-49F6-88CD-9FB6707C6E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DA8D8EF-AEE7-4118-8371-C22D182CAA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C2AFBD-4EB5-AB40-AD9E-5FA83CEB1705}" type="datetime1">
              <a:rPr lang="en-US" smtClean="0"/>
              <a:t>9/4/14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C1908CBB-940F-4E63-A657-A58D6EFFF0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fld id="{1487011C-C58A-2E43-BB13-59284BBCC66A}" type="datetime1">
              <a:rPr lang="en-US" smtClean="0"/>
              <a:t>9/4/14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F34ECC4-15B1-A54C-BE78-3AAD95A7F345}" type="datetime1">
              <a:rPr lang="en-US" smtClean="0"/>
              <a:t>9/4/14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68890EC-DDE6-4C52-85C5-347711CB79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g"/><Relationship Id="rId20" Type="http://schemas.openxmlformats.org/officeDocument/2006/relationships/image" Target="../media/image20.png"/><Relationship Id="rId21" Type="http://schemas.openxmlformats.org/officeDocument/2006/relationships/image" Target="../media/image21.jpg"/><Relationship Id="rId22" Type="http://schemas.openxmlformats.org/officeDocument/2006/relationships/image" Target="../media/image22.png"/><Relationship Id="rId23" Type="http://schemas.openxmlformats.org/officeDocument/2006/relationships/image" Target="../media/image23.jpg"/><Relationship Id="rId24" Type="http://schemas.openxmlformats.org/officeDocument/2006/relationships/image" Target="../media/image24.jpg"/><Relationship Id="rId25" Type="http://schemas.openxmlformats.org/officeDocument/2006/relationships/image" Target="../media/image25.png"/><Relationship Id="rId26" Type="http://schemas.openxmlformats.org/officeDocument/2006/relationships/image" Target="../media/image26.jpeg"/><Relationship Id="rId27" Type="http://schemas.openxmlformats.org/officeDocument/2006/relationships/image" Target="../media/image27.jpg"/><Relationship Id="rId28" Type="http://schemas.openxmlformats.org/officeDocument/2006/relationships/image" Target="../media/image28.jpg"/><Relationship Id="rId10" Type="http://schemas.openxmlformats.org/officeDocument/2006/relationships/image" Target="../media/image10.jpg"/><Relationship Id="rId11" Type="http://schemas.openxmlformats.org/officeDocument/2006/relationships/image" Target="../media/image11.jpg"/><Relationship Id="rId12" Type="http://schemas.openxmlformats.org/officeDocument/2006/relationships/image" Target="../media/image12.jpg"/><Relationship Id="rId13" Type="http://schemas.openxmlformats.org/officeDocument/2006/relationships/image" Target="../media/image13.jpg"/><Relationship Id="rId14" Type="http://schemas.openxmlformats.org/officeDocument/2006/relationships/image" Target="../media/image14.jpg"/><Relationship Id="rId15" Type="http://schemas.openxmlformats.org/officeDocument/2006/relationships/image" Target="../media/image15.jpg"/><Relationship Id="rId16" Type="http://schemas.openxmlformats.org/officeDocument/2006/relationships/image" Target="../media/image16.jp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cap="none" dirty="0" smtClean="0">
                <a:latin typeface="Century Schoolbook"/>
                <a:cs typeface="Century Schoolbook"/>
              </a:rPr>
              <a:t>Mariam Salloum (</a:t>
            </a:r>
            <a:r>
              <a:rPr lang="en-US" sz="1800" cap="none" dirty="0" err="1" smtClean="0">
                <a:latin typeface="Century Schoolbook"/>
                <a:cs typeface="Century Schoolbook"/>
              </a:rPr>
              <a:t>YP.com</a:t>
            </a:r>
            <a:r>
              <a:rPr lang="en-US" sz="1800" cap="none" dirty="0" smtClean="0">
                <a:latin typeface="Century Schoolbook"/>
                <a:cs typeface="Century Schoolbook"/>
              </a:rPr>
              <a:t>)</a:t>
            </a:r>
          </a:p>
          <a:p>
            <a:r>
              <a:rPr lang="en-US" sz="1800" cap="none" dirty="0" err="1" smtClean="0">
                <a:latin typeface="Century Schoolbook"/>
                <a:cs typeface="Century Schoolbook"/>
              </a:rPr>
              <a:t>Xin</a:t>
            </a:r>
            <a:r>
              <a:rPr lang="en-US" sz="1800" cap="none" dirty="0" smtClean="0">
                <a:latin typeface="Century Schoolbook"/>
                <a:cs typeface="Century Schoolbook"/>
              </a:rPr>
              <a:t> Luna Dong (Google)</a:t>
            </a:r>
          </a:p>
          <a:p>
            <a:r>
              <a:rPr lang="en-US" sz="1800" cap="none" dirty="0" smtClean="0">
                <a:latin typeface="Century Schoolbook"/>
                <a:cs typeface="Century Schoolbook"/>
              </a:rPr>
              <a:t> </a:t>
            </a:r>
            <a:r>
              <a:rPr lang="en-US" sz="1800" cap="none" dirty="0" err="1" smtClean="0">
                <a:latin typeface="Century Schoolbook"/>
                <a:cs typeface="Century Schoolbook"/>
              </a:rPr>
              <a:t>Divesh</a:t>
            </a:r>
            <a:r>
              <a:rPr lang="en-US" sz="1800" cap="none" dirty="0" smtClean="0">
                <a:latin typeface="Century Schoolbook"/>
                <a:cs typeface="Century Schoolbook"/>
              </a:rPr>
              <a:t> </a:t>
            </a:r>
            <a:r>
              <a:rPr lang="en-US" sz="1800" cap="none" dirty="0" err="1" smtClean="0">
                <a:latin typeface="Century Schoolbook"/>
                <a:cs typeface="Century Schoolbook"/>
              </a:rPr>
              <a:t>Srivastava</a:t>
            </a:r>
            <a:r>
              <a:rPr lang="en-US" sz="1800" cap="none" dirty="0" smtClean="0">
                <a:latin typeface="Century Schoolbook"/>
                <a:cs typeface="Century Schoolbook"/>
              </a:rPr>
              <a:t> (AT&amp;T Research)</a:t>
            </a:r>
          </a:p>
          <a:p>
            <a:r>
              <a:rPr lang="en-US" sz="1800" cap="none" dirty="0" err="1" smtClean="0">
                <a:latin typeface="Century Schoolbook"/>
                <a:cs typeface="Century Schoolbook"/>
              </a:rPr>
              <a:t>Vassilis</a:t>
            </a:r>
            <a:r>
              <a:rPr lang="en-US" sz="1800" cap="none" dirty="0" smtClean="0">
                <a:latin typeface="Century Schoolbook"/>
                <a:cs typeface="Century Schoolbook"/>
              </a:rPr>
              <a:t> J. </a:t>
            </a:r>
            <a:r>
              <a:rPr lang="en-US" sz="1800" cap="none" dirty="0" err="1" smtClean="0">
                <a:latin typeface="Century Schoolbook"/>
                <a:cs typeface="Century Schoolbook"/>
              </a:rPr>
              <a:t>Tsotras</a:t>
            </a:r>
            <a:r>
              <a:rPr lang="en-US" sz="1800" cap="none" dirty="0" smtClean="0">
                <a:latin typeface="Century Schoolbook"/>
                <a:cs typeface="Century Schoolbook"/>
              </a:rPr>
              <a:t> (UC Riverside)</a:t>
            </a:r>
          </a:p>
          <a:p>
            <a:endParaRPr lang="en-US" dirty="0">
              <a:latin typeface="Century Schoolbook"/>
              <a:cs typeface="Century Schoolbook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4016D-58A2-403A-A06C-DFF83F26D71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Online Ordering of Overlapping Data Sources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Source Ordering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7388A-C30D-4633-9B33-2D27076630C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1600200"/>
            <a:ext cx="8275638" cy="4572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An optimal ordering of sources returns answers as fast as possible, measured by the area-under-the-curve. 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endParaRPr lang="en-US" sz="2000" dirty="0">
              <a:latin typeface="Century Schoolbook"/>
              <a:cs typeface="Century Schoolbook"/>
            </a:endParaRPr>
          </a:p>
          <a:p>
            <a:pPr marL="285750" indent="-285750"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Since an optimal solution is NP-Hard, we </a:t>
            </a:r>
            <a:r>
              <a:rPr lang="en-US" sz="2000" dirty="0">
                <a:latin typeface="Century Schoolbook"/>
                <a:cs typeface="Century Schoolbook"/>
              </a:rPr>
              <a:t>propose </a:t>
            </a:r>
            <a:r>
              <a:rPr lang="en-US" sz="2000" dirty="0" smtClean="0">
                <a:latin typeface="Century Schoolbook"/>
                <a:cs typeface="Century Schoolbook"/>
              </a:rPr>
              <a:t>a greedy algorithm which orders sources based on </a:t>
            </a:r>
            <a:r>
              <a:rPr lang="en-US" sz="2000" u="sng" dirty="0" smtClean="0">
                <a:latin typeface="Century Schoolbook"/>
                <a:cs typeface="Century Schoolbook"/>
              </a:rPr>
              <a:t>highest residual </a:t>
            </a:r>
            <a:r>
              <a:rPr lang="en-US" sz="2000" u="sng" dirty="0">
                <a:latin typeface="Century Schoolbook"/>
                <a:cs typeface="Century Schoolbook"/>
              </a:rPr>
              <a:t>coverage over cost ratio</a:t>
            </a:r>
            <a:r>
              <a:rPr lang="en-US" sz="2000" dirty="0" smtClean="0">
                <a:latin typeface="Century Schoolbook"/>
                <a:cs typeface="Century Schoolbook"/>
              </a:rPr>
              <a:t>.</a:t>
            </a:r>
          </a:p>
          <a:p>
            <a:pPr marL="285750" indent="-285750">
              <a:buClr>
                <a:schemeClr val="accent2"/>
              </a:buClr>
              <a:buFont typeface="Wingdings" charset="2"/>
              <a:buChar char="§"/>
            </a:pPr>
            <a:endParaRPr lang="en-US" sz="2000" dirty="0" smtClean="0">
              <a:latin typeface="Century Schoolbook"/>
              <a:cs typeface="Century Schoolbook"/>
            </a:endParaRPr>
          </a:p>
          <a:p>
            <a:pPr marL="285750" indent="-285750"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2000" dirty="0">
                <a:latin typeface="Century Schoolbook"/>
                <a:cs typeface="Century Schoolbook"/>
              </a:rPr>
              <a:t>We propose two source ordering strategies</a:t>
            </a:r>
            <a:r>
              <a:rPr lang="en-US" sz="2000" dirty="0" smtClean="0">
                <a:latin typeface="Century Schoolbook"/>
                <a:cs typeface="Century Schoolbook"/>
              </a:rPr>
              <a:t>:</a:t>
            </a:r>
            <a:endParaRPr lang="en-US" sz="2000" dirty="0">
              <a:latin typeface="Century Schoolbook"/>
              <a:cs typeface="Century Schoolbook"/>
            </a:endParaRPr>
          </a:p>
          <a:p>
            <a:pPr marL="742950" lvl="1" indent="-285750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STATIC Ordering</a:t>
            </a:r>
            <a:endParaRPr lang="en-US" sz="2000" dirty="0">
              <a:latin typeface="Century Schoolbook"/>
              <a:cs typeface="Century Schoolbook"/>
            </a:endParaRPr>
          </a:p>
          <a:p>
            <a:pPr marL="742950" lvl="1" indent="-285750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DYNAMIC </a:t>
            </a:r>
            <a:r>
              <a:rPr lang="en-US" sz="2000" dirty="0">
                <a:latin typeface="Century Schoolbook"/>
                <a:cs typeface="Century Schoolbook"/>
              </a:rPr>
              <a:t>Ordering </a:t>
            </a:r>
          </a:p>
          <a:p>
            <a:pPr marL="285750" indent="-285750">
              <a:buClr>
                <a:schemeClr val="accent2"/>
              </a:buClr>
              <a:buFont typeface="Wingdings" charset="2"/>
              <a:buChar char="§"/>
            </a:pPr>
            <a:endParaRPr lang="en-US" sz="2000" dirty="0">
              <a:latin typeface="Century Schoolbook"/>
              <a:cs typeface="Century Schoolbook"/>
            </a:endParaRPr>
          </a:p>
          <a:p>
            <a:pPr marL="285750" indent="-285750">
              <a:buClr>
                <a:schemeClr val="accent2"/>
              </a:buClr>
              <a:buFont typeface="Wingdings" charset="2"/>
              <a:buChar char="§"/>
            </a:pPr>
            <a:endParaRPr lang="en-US" sz="2000" dirty="0">
              <a:latin typeface="Century Schoolbook"/>
              <a:cs typeface="Century Schoolbook"/>
            </a:endParaRPr>
          </a:p>
          <a:p>
            <a:pPr>
              <a:lnSpc>
                <a:spcPct val="90000"/>
              </a:lnSpc>
              <a:buFont typeface="Wingdings" charset="2"/>
              <a:buChar char="§"/>
            </a:pPr>
            <a:endParaRPr lang="en-US" sz="2000" dirty="0">
              <a:latin typeface="Century Schoolbook"/>
              <a:cs typeface="Century Schoolbook"/>
            </a:endParaRPr>
          </a:p>
          <a:p>
            <a:pPr>
              <a:lnSpc>
                <a:spcPct val="90000"/>
              </a:lnSpc>
              <a:buFont typeface="Wingdings" charset="2"/>
              <a:buChar char="§"/>
            </a:pPr>
            <a:endParaRPr lang="en-US" sz="2000" dirty="0" smtClean="0">
              <a:latin typeface="Century Schoolbook"/>
              <a:cs typeface="Century Schoolbook"/>
            </a:endParaRPr>
          </a:p>
          <a:p>
            <a:pPr>
              <a:lnSpc>
                <a:spcPct val="90000"/>
              </a:lnSpc>
              <a:buFont typeface="Wingdings" charset="2"/>
              <a:buChar char="§"/>
            </a:pPr>
            <a:endParaRPr lang="en-US" sz="2000" dirty="0" smtClean="0">
              <a:latin typeface="Century Schoolbook"/>
              <a:cs typeface="Century Schoolbook"/>
            </a:endParaRPr>
          </a:p>
          <a:p>
            <a:pPr>
              <a:lnSpc>
                <a:spcPct val="90000"/>
              </a:lnSpc>
            </a:pPr>
            <a:endParaRPr lang="en-US" sz="22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5" name="Picture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4021138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4" name="TextBox 41"/>
          <p:cNvSpPr txBox="1">
            <a:spLocks noChangeArrowheads="1"/>
          </p:cNvSpPr>
          <p:nvPr/>
        </p:nvSpPr>
        <p:spPr bwMode="auto">
          <a:xfrm>
            <a:off x="4724400" y="2362200"/>
            <a:ext cx="426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en-US" dirty="0">
                <a:latin typeface="Century Schoolbook"/>
                <a:cs typeface="Century Schoolbook"/>
              </a:rPr>
              <a:t>Solve </a:t>
            </a:r>
            <a:r>
              <a:rPr lang="en-US" dirty="0" err="1">
                <a:latin typeface="Century Schoolbook"/>
                <a:cs typeface="Century Schoolbook"/>
              </a:rPr>
              <a:t>MaxEnt</a:t>
            </a:r>
            <a:r>
              <a:rPr lang="en-US" dirty="0">
                <a:latin typeface="Century Schoolbook"/>
                <a:cs typeface="Century Schoolbook"/>
              </a:rPr>
              <a:t> problem</a:t>
            </a:r>
          </a:p>
        </p:txBody>
      </p:sp>
      <p:sp>
        <p:nvSpPr>
          <p:cNvPr id="81925" name="TextBox 42"/>
          <p:cNvSpPr txBox="1">
            <a:spLocks noChangeArrowheads="1"/>
          </p:cNvSpPr>
          <p:nvPr/>
        </p:nvSpPr>
        <p:spPr bwMode="auto">
          <a:xfrm>
            <a:off x="4724400" y="3011269"/>
            <a:ext cx="40105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en-US" dirty="0">
                <a:latin typeface="Century Schoolbook"/>
                <a:cs typeface="Century Schoolbook"/>
              </a:rPr>
              <a:t>Select next </a:t>
            </a:r>
            <a:r>
              <a:rPr lang="en-US" dirty="0" smtClean="0">
                <a:latin typeface="Century Schoolbook"/>
                <a:cs typeface="Century Schoolbook"/>
              </a:rPr>
              <a:t>source with highest residual coverage over cost ratio</a:t>
            </a:r>
            <a:endParaRPr lang="en-US" dirty="0">
              <a:latin typeface="Century Schoolbook"/>
              <a:cs typeface="Century Schoolbook"/>
            </a:endParaRPr>
          </a:p>
        </p:txBody>
      </p:sp>
      <p:sp>
        <p:nvSpPr>
          <p:cNvPr id="81926" name="TextBox 43"/>
          <p:cNvSpPr txBox="1">
            <a:spLocks noChangeArrowheads="1"/>
          </p:cNvSpPr>
          <p:nvPr/>
        </p:nvSpPr>
        <p:spPr bwMode="auto">
          <a:xfrm>
            <a:off x="4724401" y="3810000"/>
            <a:ext cx="426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en-US" dirty="0">
                <a:latin typeface="Century Schoolbook"/>
                <a:cs typeface="Century Schoolbook"/>
              </a:rPr>
              <a:t>Probed selected </a:t>
            </a:r>
            <a:r>
              <a:rPr lang="en-US" dirty="0" smtClean="0">
                <a:latin typeface="Century Schoolbook"/>
                <a:cs typeface="Century Schoolbook"/>
              </a:rPr>
              <a:t>source.</a:t>
            </a:r>
          </a:p>
          <a:p>
            <a:endParaRPr lang="en-US" dirty="0" smtClean="0">
              <a:latin typeface="Century Schoolbook"/>
              <a:cs typeface="Century Schoolbook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H="1">
            <a:off x="3962400" y="3200400"/>
            <a:ext cx="762000" cy="0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3962400" y="2590800"/>
            <a:ext cx="762000" cy="0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3962400" y="3962400"/>
            <a:ext cx="762000" cy="0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STATIC Ordering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7388A-C30D-4633-9B33-2D27076630C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3962400" y="4800600"/>
            <a:ext cx="762000" cy="0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724400" y="4572000"/>
            <a:ext cx="403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entury Schoolbook"/>
                <a:cs typeface="Century Schoolbook"/>
              </a:rPr>
              <a:t>Iterate until threshold </a:t>
            </a:r>
            <a:r>
              <a:rPr lang="en-US" dirty="0">
                <a:latin typeface="Century Schoolbook"/>
                <a:cs typeface="Century Schoolbook"/>
              </a:rPr>
              <a:t>is reached.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71600"/>
            <a:ext cx="3181052" cy="4981648"/>
          </a:xfrm>
          <a:prstGeom prst="rect">
            <a:avLst/>
          </a:prstGeom>
        </p:spPr>
      </p:pic>
      <p:sp>
        <p:nvSpPr>
          <p:cNvPr id="83976" name="TextBox 41"/>
          <p:cNvSpPr txBox="1">
            <a:spLocks noChangeArrowheads="1"/>
          </p:cNvSpPr>
          <p:nvPr/>
        </p:nvSpPr>
        <p:spPr bwMode="auto">
          <a:xfrm>
            <a:off x="4572000" y="1752600"/>
            <a:ext cx="457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entury Schoolbook"/>
                <a:cs typeface="Century Schoolbook"/>
              </a:rPr>
              <a:t>Solve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  <a:latin typeface="Century Schoolbook"/>
                <a:cs typeface="Century Schoolbook"/>
              </a:rPr>
              <a:t>MaxEnt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entury Schoolbook"/>
                <a:cs typeface="Century Schoolbook"/>
              </a:rPr>
              <a:t> problem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entury Schoolbook"/>
              <a:cs typeface="Century Schoolbook"/>
            </a:endParaRPr>
          </a:p>
        </p:txBody>
      </p:sp>
      <p:sp>
        <p:nvSpPr>
          <p:cNvPr id="83977" name="TextBox 42"/>
          <p:cNvSpPr txBox="1">
            <a:spLocks noChangeArrowheads="1"/>
          </p:cNvSpPr>
          <p:nvPr/>
        </p:nvSpPr>
        <p:spPr bwMode="auto">
          <a:xfrm>
            <a:off x="4572000" y="2667000"/>
            <a:ext cx="457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en-US" dirty="0">
                <a:solidFill>
                  <a:srgbClr val="7F7F7F"/>
                </a:solidFill>
                <a:latin typeface="Century Schoolbook"/>
                <a:cs typeface="Century Schoolbook"/>
              </a:rPr>
              <a:t>Select next source </a:t>
            </a:r>
            <a:r>
              <a:rPr lang="en-US" dirty="0" smtClean="0">
                <a:solidFill>
                  <a:srgbClr val="7F7F7F"/>
                </a:solidFill>
                <a:latin typeface="Century Schoolbook"/>
                <a:cs typeface="Century Schoolbook"/>
              </a:rPr>
              <a:t>to probe</a:t>
            </a:r>
            <a:endParaRPr lang="en-US" dirty="0">
              <a:solidFill>
                <a:srgbClr val="7F7F7F"/>
              </a:solidFill>
              <a:latin typeface="Century Schoolbook"/>
              <a:cs typeface="Century Schoolbook"/>
            </a:endParaRPr>
          </a:p>
        </p:txBody>
      </p:sp>
      <p:sp>
        <p:nvSpPr>
          <p:cNvPr id="83978" name="TextBox 43"/>
          <p:cNvSpPr txBox="1">
            <a:spLocks noChangeArrowheads="1"/>
          </p:cNvSpPr>
          <p:nvPr/>
        </p:nvSpPr>
        <p:spPr bwMode="auto">
          <a:xfrm>
            <a:off x="4572000" y="3276600"/>
            <a:ext cx="457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en-US" dirty="0">
                <a:solidFill>
                  <a:srgbClr val="7F7F7F"/>
                </a:solidFill>
                <a:latin typeface="Century Schoolbook"/>
                <a:cs typeface="Century Schoolbook"/>
              </a:rPr>
              <a:t>Probed selected </a:t>
            </a:r>
            <a:r>
              <a:rPr lang="en-US" dirty="0" smtClean="0">
                <a:solidFill>
                  <a:srgbClr val="7F7F7F"/>
                </a:solidFill>
                <a:latin typeface="Century Schoolbook"/>
                <a:cs typeface="Century Schoolbook"/>
              </a:rPr>
              <a:t>source</a:t>
            </a:r>
          </a:p>
          <a:p>
            <a:r>
              <a:rPr lang="en-US" dirty="0" smtClean="0">
                <a:latin typeface="Century Schoolbook"/>
                <a:cs typeface="Century Schoolbook"/>
              </a:rPr>
              <a:t> </a:t>
            </a:r>
            <a:endParaRPr lang="en-US" dirty="0">
              <a:latin typeface="Century Schoolbook"/>
              <a:cs typeface="Century Schoolbook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H="1">
            <a:off x="3429000" y="2819400"/>
            <a:ext cx="1143000" cy="0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3429000" y="1981200"/>
            <a:ext cx="1143000" cy="0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3429000" y="3505200"/>
            <a:ext cx="1143000" cy="0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40"/>
          <p:cNvCxnSpPr/>
          <p:nvPr/>
        </p:nvCxnSpPr>
        <p:spPr>
          <a:xfrm flipH="1">
            <a:off x="3429000" y="5638800"/>
            <a:ext cx="1143000" cy="0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84" name="TextBox 43"/>
          <p:cNvSpPr txBox="1">
            <a:spLocks noChangeArrowheads="1"/>
          </p:cNvSpPr>
          <p:nvPr/>
        </p:nvSpPr>
        <p:spPr bwMode="auto">
          <a:xfrm>
            <a:off x="4572000" y="5410200"/>
            <a:ext cx="457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en-US" dirty="0" smtClean="0">
                <a:solidFill>
                  <a:srgbClr val="7F7F7F"/>
                </a:solidFill>
                <a:latin typeface="Century Schoolbook"/>
                <a:cs typeface="Century Schoolbook"/>
              </a:rPr>
              <a:t>Iterate until </a:t>
            </a:r>
            <a:r>
              <a:rPr lang="en-US" dirty="0">
                <a:solidFill>
                  <a:srgbClr val="7F7F7F"/>
                </a:solidFill>
                <a:latin typeface="Century Schoolbook"/>
                <a:cs typeface="Century Schoolbook"/>
              </a:rPr>
              <a:t>threshold is reached</a:t>
            </a:r>
            <a:r>
              <a:rPr lang="en-US" dirty="0">
                <a:latin typeface="Century Schoolbook"/>
                <a:cs typeface="Century Schoolbook"/>
              </a:rPr>
              <a:t>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58952"/>
          </a:xfrm>
        </p:spPr>
        <p:txBody>
          <a:bodyPr/>
          <a:lstStyle/>
          <a:p>
            <a:r>
              <a:rPr lang="en-US" dirty="0" smtClean="0"/>
              <a:t>DYNAMIC Ordering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990600"/>
            <a:ext cx="457200" cy="533400"/>
          </a:xfrm>
        </p:spPr>
        <p:txBody>
          <a:bodyPr/>
          <a:lstStyle/>
          <a:p>
            <a:pPr>
              <a:defRPr/>
            </a:pPr>
            <a:fld id="{0747388A-C30D-4633-9B33-2D27076630C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572000" y="4038600"/>
            <a:ext cx="3331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Schoolbook"/>
                <a:cs typeface="Century Schoolbook"/>
              </a:rPr>
              <a:t>C</a:t>
            </a:r>
            <a:r>
              <a:rPr lang="en-US" dirty="0" smtClean="0">
                <a:latin typeface="Century Schoolbook"/>
                <a:cs typeface="Century Schoolbook"/>
              </a:rPr>
              <a:t>ompute </a:t>
            </a:r>
            <a:r>
              <a:rPr lang="en-US" dirty="0">
                <a:latin typeface="Century Schoolbook"/>
                <a:cs typeface="Century Schoolbook"/>
              </a:rPr>
              <a:t>additional statistics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18" idx="1"/>
          </p:cNvCxnSpPr>
          <p:nvPr/>
        </p:nvCxnSpPr>
        <p:spPr>
          <a:xfrm flipH="1" flipV="1">
            <a:off x="3429000" y="3962400"/>
            <a:ext cx="1143000" cy="260866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8" idx="1"/>
          </p:cNvCxnSpPr>
          <p:nvPr/>
        </p:nvCxnSpPr>
        <p:spPr>
          <a:xfrm flipH="1">
            <a:off x="3429000" y="4223266"/>
            <a:ext cx="1143000" cy="272534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-609600" y="5105400"/>
            <a:ext cx="152400" cy="76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Statistics Enrichment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8211E-11DD-43A0-89D0-5BFAA2C807F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152400" y="1527174"/>
            <a:ext cx="8686800" cy="472122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</p:txBody>
      </p:sp>
      <p:sp>
        <p:nvSpPr>
          <p:cNvPr id="6" name="Rectangle 3"/>
          <p:cNvSpPr txBox="1">
            <a:spLocks/>
          </p:cNvSpPr>
          <p:nvPr/>
        </p:nvSpPr>
        <p:spPr>
          <a:xfrm>
            <a:off x="304800" y="1679574"/>
            <a:ext cx="8686800" cy="472122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The Statistics Enrichment component chooses additional ‘unknown’ statistics with the goal of improving source ordering. </a:t>
            </a:r>
            <a:endParaRPr lang="en-US" sz="2000" dirty="0">
              <a:latin typeface="Century Schoolbook"/>
              <a:cs typeface="Century Schoolbook"/>
            </a:endParaRPr>
          </a:p>
          <a:p>
            <a:pPr>
              <a:buClr>
                <a:schemeClr val="accent2"/>
              </a:buClr>
              <a:buFont typeface="Wingdings" charset="2"/>
              <a:buChar char="§"/>
            </a:pPr>
            <a:endParaRPr lang="en-US" sz="2000" dirty="0" smtClean="0">
              <a:latin typeface="Century Schoolbook"/>
              <a:cs typeface="Century Schoolbook"/>
            </a:endParaRPr>
          </a:p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Incorporating additional statistics into Static and Dynamic ordering: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STATIC+ Ordering</a:t>
            </a:r>
            <a:endParaRPr lang="en-US" dirty="0">
              <a:latin typeface="Century Schoolbook"/>
              <a:cs typeface="Century Schoolbook"/>
            </a:endParaRP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DYNAMIC + Ordering</a:t>
            </a:r>
          </a:p>
          <a:p>
            <a:pPr marL="0" indent="0">
              <a:buNone/>
            </a:pPr>
            <a:endParaRPr lang="en-US" sz="2300" dirty="0" smtClean="0"/>
          </a:p>
          <a:p>
            <a:pPr marL="0" indent="0">
              <a:buNone/>
            </a:pPr>
            <a:endParaRPr lang="en-US" sz="23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3657600" y="4267200"/>
            <a:ext cx="1524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STATIC+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657600" y="4953000"/>
            <a:ext cx="1524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STATIC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257800" y="4267200"/>
            <a:ext cx="1524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DYNAMIC+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57800" y="4953000"/>
            <a:ext cx="1524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DYNAMIC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657600" y="5791200"/>
            <a:ext cx="3124200" cy="0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352800" y="4191000"/>
            <a:ext cx="0" cy="1371600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963801" y="4495800"/>
            <a:ext cx="12365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Requests</a:t>
            </a:r>
          </a:p>
          <a:p>
            <a:r>
              <a:rPr lang="en-US" dirty="0" smtClean="0"/>
              <a:t>Additional </a:t>
            </a:r>
          </a:p>
          <a:p>
            <a:r>
              <a:rPr lang="en-US" dirty="0" smtClean="0"/>
              <a:t>Statistics?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495800" y="5943600"/>
            <a:ext cx="1365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Adaptable?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314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Experimental Evaluation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388A-C30D-4633-9B33-2D27076630C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93539" name="Rectangle 3"/>
          <p:cNvSpPr>
            <a:spLocks noGrp="1"/>
          </p:cNvSpPr>
          <p:nvPr>
            <p:ph sz="quarter" idx="4294967295"/>
          </p:nvPr>
        </p:nvSpPr>
        <p:spPr>
          <a:xfrm>
            <a:off x="152400" y="1295400"/>
            <a:ext cx="8839200" cy="5105400"/>
          </a:xfrm>
        </p:spPr>
        <p:txBody>
          <a:bodyPr>
            <a:noAutofit/>
          </a:bodyPr>
          <a:lstStyle/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1800" dirty="0" smtClean="0">
                <a:latin typeface="Century Schoolbook"/>
                <a:cs typeface="Century Schoolbook"/>
              </a:rPr>
              <a:t>Data Set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1800" dirty="0" smtClean="0">
                <a:latin typeface="Century Schoolbook"/>
                <a:cs typeface="Century Schoolbook"/>
              </a:rPr>
              <a:t>Snapshot of Computer Science book listings from </a:t>
            </a:r>
            <a:r>
              <a:rPr lang="en-US" sz="1800" dirty="0" err="1" smtClean="0">
                <a:latin typeface="Century Schoolbook"/>
                <a:cs typeface="Century Schoolbook"/>
              </a:rPr>
              <a:t>AbeBooks.com</a:t>
            </a:r>
            <a:endParaRPr lang="en-US" sz="1800" dirty="0" smtClean="0">
              <a:latin typeface="Century Schoolbook"/>
              <a:cs typeface="Century Schoolbook"/>
            </a:endParaRPr>
          </a:p>
          <a:p>
            <a:pPr lvl="2">
              <a:buSzPct val="100000"/>
              <a:buFont typeface="Wingdings" charset="2"/>
              <a:buChar char="§"/>
            </a:pPr>
            <a:r>
              <a:rPr lang="en-US" sz="1800" dirty="0" smtClean="0">
                <a:latin typeface="Century Schoolbook"/>
                <a:cs typeface="Century Schoolbook"/>
              </a:rPr>
              <a:t>1,028 bookstores (sources)</a:t>
            </a:r>
          </a:p>
          <a:p>
            <a:pPr lvl="2">
              <a:buSzPct val="100000"/>
              <a:buFont typeface="Wingdings" charset="2"/>
              <a:buChar char="§"/>
            </a:pPr>
            <a:r>
              <a:rPr lang="en-US" sz="1800" dirty="0" smtClean="0">
                <a:latin typeface="Century Schoolbook"/>
                <a:cs typeface="Century Schoolbook"/>
              </a:rPr>
              <a:t>1,256 unique books / 25,347 book records in total</a:t>
            </a:r>
          </a:p>
          <a:p>
            <a:pPr lvl="2">
              <a:buSzPct val="100000"/>
              <a:buFont typeface="Wingdings" charset="2"/>
              <a:buChar char="§"/>
            </a:pPr>
            <a:r>
              <a:rPr lang="en-US" sz="1800" b="1" dirty="0" smtClean="0">
                <a:latin typeface="Century Schoolbook"/>
                <a:cs typeface="Century Schoolbook"/>
              </a:rPr>
              <a:t>Cost: </a:t>
            </a:r>
            <a:r>
              <a:rPr lang="en-US" sz="1800" dirty="0" smtClean="0">
                <a:latin typeface="Century Schoolbook"/>
                <a:cs typeface="Century Schoolbook"/>
              </a:rPr>
              <a:t>fixed 356 </a:t>
            </a:r>
            <a:r>
              <a:rPr lang="en-US" sz="1800" dirty="0" err="1" smtClean="0">
                <a:latin typeface="Century Schoolbook"/>
                <a:cs typeface="Century Schoolbook"/>
              </a:rPr>
              <a:t>ms</a:t>
            </a:r>
            <a:r>
              <a:rPr lang="en-US" sz="1800" dirty="0" smtClean="0">
                <a:latin typeface="Century Schoolbook"/>
                <a:cs typeface="Century Schoolbook"/>
              </a:rPr>
              <a:t> source-connection cost &amp; 0.3ms per tuple cost (based on empirical tests)</a:t>
            </a:r>
          </a:p>
          <a:p>
            <a:pPr lvl="2">
              <a:buSzPct val="100000"/>
              <a:buFont typeface="Wingdings" charset="2"/>
              <a:buChar char="§"/>
            </a:pPr>
            <a:endParaRPr lang="en-US" sz="1800" dirty="0" smtClean="0">
              <a:latin typeface="Century Schoolbook"/>
              <a:cs typeface="Century Schoolbook"/>
            </a:endParaRPr>
          </a:p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1800" dirty="0" smtClean="0">
                <a:latin typeface="Century Schoolbook"/>
                <a:cs typeface="Century Schoolbook"/>
              </a:rPr>
              <a:t>Ordering Strategies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1800" b="1" dirty="0" smtClean="0">
                <a:solidFill>
                  <a:schemeClr val="tx1"/>
                </a:solidFill>
                <a:latin typeface="Century Schoolbook"/>
                <a:cs typeface="Century Schoolbook"/>
              </a:rPr>
              <a:t>STATIC / STATIC+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1600" b="1" dirty="0" smtClean="0">
                <a:solidFill>
                  <a:schemeClr val="tx1"/>
                </a:solidFill>
                <a:latin typeface="Century Schoolbook"/>
                <a:cs typeface="Century Schoolbook"/>
              </a:rPr>
              <a:t>DYNAMIC / DYNAMIC+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1600" b="1" dirty="0" smtClean="0">
                <a:solidFill>
                  <a:schemeClr val="tx1"/>
                </a:solidFill>
                <a:latin typeface="Century Schoolbook"/>
                <a:cs typeface="Century Schoolbook"/>
              </a:rPr>
              <a:t>Random: </a:t>
            </a:r>
            <a:r>
              <a:rPr lang="en-US" sz="1600" dirty="0" smtClean="0">
                <a:solidFill>
                  <a:schemeClr val="tx1"/>
                </a:solidFill>
                <a:latin typeface="Century Schoolbook"/>
                <a:cs typeface="Century Schoolbook"/>
              </a:rPr>
              <a:t>Randomly choose an order of the sources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1600" b="1" dirty="0" smtClean="0">
                <a:solidFill>
                  <a:schemeClr val="tx1"/>
                </a:solidFill>
                <a:latin typeface="Century Schoolbook"/>
                <a:cs typeface="Century Schoolbook"/>
              </a:rPr>
              <a:t>Coverage: </a:t>
            </a:r>
            <a:r>
              <a:rPr lang="en-US" sz="1600" dirty="0" smtClean="0">
                <a:solidFill>
                  <a:schemeClr val="tx1"/>
                </a:solidFill>
                <a:latin typeface="Century Schoolbook"/>
                <a:cs typeface="Century Schoolbook"/>
              </a:rPr>
              <a:t>Order the sources in decreasing order of their coverage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1600" b="1" dirty="0" smtClean="0">
                <a:solidFill>
                  <a:schemeClr val="tx1"/>
                </a:solidFill>
                <a:latin typeface="Century Schoolbook"/>
                <a:cs typeface="Century Schoolbook"/>
              </a:rPr>
              <a:t>Baseline: </a:t>
            </a:r>
            <a:r>
              <a:rPr lang="en-US" sz="1600" dirty="0" smtClean="0">
                <a:solidFill>
                  <a:schemeClr val="tx1"/>
                </a:solidFill>
                <a:latin typeface="Century Schoolbook"/>
                <a:cs typeface="Century Schoolbook"/>
              </a:rPr>
              <a:t>Naïve usage of given coverage and overlap statistics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1600" b="1" dirty="0" err="1" smtClean="0">
                <a:solidFill>
                  <a:schemeClr val="tx1"/>
                </a:solidFill>
                <a:latin typeface="Century Schoolbook"/>
                <a:cs typeface="Century Schoolbook"/>
              </a:rPr>
              <a:t>FullKnowledge</a:t>
            </a:r>
            <a:r>
              <a:rPr lang="en-US" sz="1600" b="1" dirty="0" smtClean="0">
                <a:solidFill>
                  <a:schemeClr val="tx1"/>
                </a:solidFill>
                <a:latin typeface="Century Schoolbook"/>
                <a:cs typeface="Century Schoolbook"/>
              </a:rPr>
              <a:t>: </a:t>
            </a:r>
            <a:r>
              <a:rPr lang="en-US" sz="1600" dirty="0" smtClean="0">
                <a:solidFill>
                  <a:schemeClr val="tx1"/>
                </a:solidFill>
                <a:latin typeface="Century Schoolbook"/>
                <a:cs typeface="Century Schoolbook"/>
              </a:rPr>
              <a:t>Greedy algorithm with accurate and complete set of coverage and overlap statistics.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Algorithms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388A-C30D-4633-9B33-2D27076630C2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91139" name="Picture 6" descr="lege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18863"/>
            <a:ext cx="7162800" cy="94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0" name="Picture 7" descr="covVsSourcesBook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91"/>
          <a:stretch>
            <a:fillRect/>
          </a:stretch>
        </p:blipFill>
        <p:spPr bwMode="auto">
          <a:xfrm>
            <a:off x="4572000" y="2176920"/>
            <a:ext cx="4267200" cy="285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1" name="Picture 8" descr="covbook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0"/>
          <a:stretch>
            <a:fillRect/>
          </a:stretch>
        </p:blipFill>
        <p:spPr bwMode="auto">
          <a:xfrm>
            <a:off x="152400" y="2362200"/>
            <a:ext cx="443393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10" name="Rectangle 6"/>
          <p:cNvSpPr txBox="1">
            <a:spLocks/>
          </p:cNvSpPr>
          <p:nvPr/>
        </p:nvSpPr>
        <p:spPr>
          <a:xfrm>
            <a:off x="304800" y="5105400"/>
            <a:ext cx="8534400" cy="3505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1800" dirty="0" smtClean="0">
                <a:latin typeface="Century Schoolbook"/>
                <a:cs typeface="Century Schoolbook"/>
              </a:rPr>
              <a:t>DYNAMIC yields </a:t>
            </a:r>
            <a:r>
              <a:rPr lang="en-US" sz="1800" dirty="0">
                <a:latin typeface="Century Schoolbook"/>
                <a:cs typeface="Century Schoolbook"/>
              </a:rPr>
              <a:t>a </a:t>
            </a:r>
            <a:r>
              <a:rPr lang="en-US" sz="1800" dirty="0" smtClean="0">
                <a:latin typeface="Century Schoolbook"/>
                <a:cs typeface="Century Schoolbook"/>
              </a:rPr>
              <a:t>larger area</a:t>
            </a:r>
            <a:r>
              <a:rPr lang="en-US" sz="1800" dirty="0">
                <a:latin typeface="Century Schoolbook"/>
                <a:cs typeface="Century Schoolbook"/>
              </a:rPr>
              <a:t>-under-the-curve, and </a:t>
            </a:r>
            <a:r>
              <a:rPr lang="en-US" sz="1800" dirty="0" smtClean="0">
                <a:latin typeface="Century Schoolbook"/>
                <a:cs typeface="Century Schoolbook"/>
              </a:rPr>
              <a:t>probes fewer sources </a:t>
            </a:r>
            <a:r>
              <a:rPr lang="en-US" sz="1800" dirty="0">
                <a:latin typeface="Century Schoolbook"/>
                <a:cs typeface="Century Schoolbook"/>
              </a:rPr>
              <a:t>to get 90% coverage, than </a:t>
            </a:r>
            <a:r>
              <a:rPr lang="en-US" sz="1800" dirty="0" smtClean="0">
                <a:latin typeface="Century Schoolbook"/>
                <a:cs typeface="Century Schoolbook"/>
              </a:rPr>
              <a:t>STATIC. </a:t>
            </a:r>
            <a:endParaRPr lang="en-US" sz="1800" dirty="0">
              <a:latin typeface="Century Schoolbook"/>
              <a:cs typeface="Century Schoolbook"/>
            </a:endParaRPr>
          </a:p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1800" dirty="0" smtClean="0">
                <a:latin typeface="Century Schoolbook"/>
                <a:cs typeface="Century Schoolbook"/>
              </a:rPr>
              <a:t>DYNAMIC+ /STATIC+ perform better than their DYNAMIC/STATIC counterparts.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388A-C30D-4633-9B33-2D27076630C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6419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1527175"/>
            <a:ext cx="8275638" cy="457200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Proposed Overlap Estimation method generates good overlap estimates for the purpose of source ordering. </a:t>
            </a:r>
          </a:p>
          <a:p>
            <a:pPr>
              <a:buClr>
                <a:schemeClr val="accent2"/>
              </a:buClr>
              <a:buFont typeface="Wingdings" charset="2"/>
              <a:buChar char="§"/>
            </a:pPr>
            <a:endParaRPr lang="en-US" sz="2000" dirty="0" smtClean="0">
              <a:latin typeface="Century Schoolbook"/>
              <a:cs typeface="Century Schoolbook"/>
            </a:endParaRPr>
          </a:p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An adaptive ordering strategy (DYNAMIC ordering) generates a better source ordering compared to a static ordering strategy.</a:t>
            </a:r>
          </a:p>
          <a:p>
            <a:pPr>
              <a:buClr>
                <a:schemeClr val="accent2"/>
              </a:buClr>
              <a:buFont typeface="Wingdings" charset="2"/>
              <a:buChar char="§"/>
            </a:pPr>
            <a:endParaRPr lang="en-US" sz="2000" dirty="0" smtClean="0">
              <a:latin typeface="Century Schoolbook"/>
              <a:cs typeface="Century Schoolbook"/>
            </a:endParaRPr>
          </a:p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Incorporating new statistics (whether accurate, approximate, or stale) can improve source ordering (DYNAMIC+)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As long as the statistic selection procedure is fast, incorporating new statistics on-the-fly can improve source ordering. </a:t>
            </a:r>
          </a:p>
        </p:txBody>
      </p:sp>
      <p:sp>
        <p:nvSpPr>
          <p:cNvPr id="98307" name="Date Placeholder 5"/>
          <p:cNvSpPr txBox="1">
            <a:spLocks noGrp="1"/>
          </p:cNvSpPr>
          <p:nvPr/>
        </p:nvSpPr>
        <p:spPr bwMode="auto">
          <a:xfrm>
            <a:off x="457200" y="6529388"/>
            <a:ext cx="289560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VLDB 2014 - Hangzhou, China</a:t>
            </a:r>
            <a:endParaRPr lang="en-US" dirty="0"/>
          </a:p>
        </p:txBody>
      </p:sp>
      <p:sp>
        <p:nvSpPr>
          <p:cNvPr id="26419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1527175"/>
            <a:ext cx="8686800" cy="4572000"/>
          </a:xfrm>
        </p:spPr>
        <p:txBody>
          <a:bodyPr>
            <a:normAutofit/>
          </a:bodyPr>
          <a:lstStyle/>
          <a:p>
            <a:pPr marL="0" indent="0" algn="ctr">
              <a:buClr>
                <a:schemeClr val="accent2"/>
              </a:buClr>
              <a:buNone/>
            </a:pPr>
            <a:r>
              <a:rPr lang="en-US" sz="20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		</a:t>
            </a:r>
          </a:p>
          <a:p>
            <a:pPr marL="0" indent="0" algn="ctr">
              <a:buClr>
                <a:schemeClr val="accent2"/>
              </a:buClr>
              <a:buNone/>
            </a:pPr>
            <a:endParaRPr lang="en-US" sz="2000" dirty="0">
              <a:solidFill>
                <a:srgbClr val="000000"/>
              </a:solidFill>
              <a:latin typeface="Century Schoolbook"/>
              <a:cs typeface="Century Schoolbook"/>
            </a:endParaRPr>
          </a:p>
          <a:p>
            <a:pPr marL="0" indent="0" algn="ctr">
              <a:buClr>
                <a:schemeClr val="accent2"/>
              </a:buClr>
              <a:buNone/>
            </a:pPr>
            <a:r>
              <a:rPr lang="en-US" sz="32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Thank You</a:t>
            </a:r>
          </a:p>
          <a:p>
            <a:pPr marL="0" indent="0" algn="ctr">
              <a:buClr>
                <a:schemeClr val="accent2"/>
              </a:buClr>
              <a:buNone/>
            </a:pPr>
            <a:endParaRPr lang="en-US" sz="3200" dirty="0">
              <a:solidFill>
                <a:srgbClr val="000000"/>
              </a:solidFill>
              <a:latin typeface="Century Schoolbook"/>
              <a:cs typeface="Century Schoolbook"/>
            </a:endParaRPr>
          </a:p>
          <a:p>
            <a:pPr marL="0" indent="0" algn="ctr">
              <a:buClr>
                <a:schemeClr val="accent2"/>
              </a:buClr>
              <a:buNone/>
            </a:pPr>
            <a:r>
              <a:rPr lang="en-US" sz="32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Questions?</a:t>
            </a:r>
          </a:p>
        </p:txBody>
      </p:sp>
      <p:sp>
        <p:nvSpPr>
          <p:cNvPr id="98307" name="Date Placeholder 5"/>
          <p:cNvSpPr txBox="1">
            <a:spLocks noGrp="1"/>
          </p:cNvSpPr>
          <p:nvPr/>
        </p:nvSpPr>
        <p:spPr bwMode="auto">
          <a:xfrm>
            <a:off x="457200" y="6529388"/>
            <a:ext cx="289560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23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for Source Ordering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7388A-C30D-4633-9B33-2D27076630C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5105400" y="1371600"/>
            <a:ext cx="3855720" cy="4953000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1800" dirty="0">
                <a:latin typeface="Century Schoolbook"/>
                <a:cs typeface="Century Schoolbook"/>
              </a:rPr>
              <a:t>For online query answering, users </a:t>
            </a:r>
            <a:r>
              <a:rPr lang="en-US" sz="1800" dirty="0" smtClean="0">
                <a:latin typeface="Century Schoolbook"/>
                <a:cs typeface="Century Schoolbook"/>
              </a:rPr>
              <a:t>want results as </a:t>
            </a:r>
            <a:r>
              <a:rPr lang="en-US" sz="1800" dirty="0">
                <a:latin typeface="Century Schoolbook"/>
                <a:cs typeface="Century Schoolbook"/>
              </a:rPr>
              <a:t>soon as possible</a:t>
            </a:r>
            <a:r>
              <a:rPr lang="en-US" sz="1800" dirty="0" smtClean="0">
                <a:latin typeface="Century Schoolbook"/>
                <a:cs typeface="Century Schoolbook"/>
              </a:rPr>
              <a:t>.</a:t>
            </a:r>
          </a:p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endParaRPr lang="en-US" sz="1800" dirty="0">
              <a:latin typeface="Century Schoolbook"/>
              <a:cs typeface="Century Schoolbook"/>
            </a:endParaRPr>
          </a:p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1800" dirty="0">
                <a:latin typeface="Century Schoolbook"/>
                <a:cs typeface="Century Schoolbook"/>
              </a:rPr>
              <a:t>For some domains, there are </a:t>
            </a:r>
            <a:r>
              <a:rPr lang="en-US" sz="1800" dirty="0" smtClean="0">
                <a:latin typeface="Century Schoolbook"/>
                <a:cs typeface="Century Schoolbook"/>
              </a:rPr>
              <a:t>hundreds to </a:t>
            </a:r>
            <a:r>
              <a:rPr lang="en-US" sz="1800" dirty="0">
                <a:latin typeface="Century Schoolbook"/>
                <a:cs typeface="Century Schoolbook"/>
              </a:rPr>
              <a:t>thousands </a:t>
            </a:r>
            <a:r>
              <a:rPr lang="en-US" sz="1800" dirty="0" smtClean="0">
                <a:latin typeface="Century Schoolbook"/>
                <a:cs typeface="Century Schoolbook"/>
              </a:rPr>
              <a:t>of </a:t>
            </a:r>
            <a:r>
              <a:rPr lang="en-US" sz="1800" dirty="0">
                <a:latin typeface="Century Schoolbook"/>
                <a:cs typeface="Century Schoolbook"/>
              </a:rPr>
              <a:t>relevant data </a:t>
            </a:r>
            <a:r>
              <a:rPr lang="en-US" sz="1800" dirty="0" smtClean="0">
                <a:latin typeface="Century Schoolbook"/>
                <a:cs typeface="Century Schoolbook"/>
              </a:rPr>
              <a:t>sources. </a:t>
            </a:r>
            <a:r>
              <a:rPr lang="en-US" sz="1800" dirty="0" smtClean="0">
                <a:solidFill>
                  <a:schemeClr val="accent2"/>
                </a:solidFill>
                <a:latin typeface="Century Schoolbook"/>
                <a:cs typeface="Century Schoolbook"/>
              </a:rPr>
              <a:t>*</a:t>
            </a:r>
          </a:p>
          <a:p>
            <a:pPr marL="0" lvl="0" indent="0">
              <a:buClr>
                <a:schemeClr val="accent2"/>
              </a:buClr>
              <a:buSzPct val="100000"/>
              <a:buNone/>
            </a:pPr>
            <a:r>
              <a:rPr lang="en-US" sz="1800" dirty="0">
                <a:solidFill>
                  <a:schemeClr val="accent2"/>
                </a:solidFill>
                <a:latin typeface="Century Schoolbook"/>
                <a:cs typeface="Century Schoolbook"/>
              </a:rPr>
              <a:t> </a:t>
            </a:r>
            <a:r>
              <a:rPr lang="en-US" sz="1800" dirty="0" smtClean="0">
                <a:solidFill>
                  <a:schemeClr val="accent2"/>
                </a:solidFill>
                <a:latin typeface="Century Schoolbook"/>
                <a:cs typeface="Century Schoolbook"/>
              </a:rPr>
              <a:t>   </a:t>
            </a:r>
            <a:r>
              <a:rPr lang="en-US" sz="1800" dirty="0">
                <a:solidFill>
                  <a:srgbClr val="C0504D"/>
                </a:solidFill>
              </a:rPr>
              <a:t>* </a:t>
            </a:r>
            <a:r>
              <a:rPr lang="en-US" sz="1800" dirty="0" err="1" smtClean="0"/>
              <a:t>Dalvi</a:t>
            </a:r>
            <a:r>
              <a:rPr lang="en-US" sz="1800" dirty="0" smtClean="0"/>
              <a:t> </a:t>
            </a:r>
            <a:r>
              <a:rPr lang="en-US" sz="1800" dirty="0"/>
              <a:t>et. al.  VLDB 2012. </a:t>
            </a:r>
            <a:endParaRPr lang="en-US" sz="1800" dirty="0">
              <a:latin typeface="Century Schoolbook" pitchFamily="18" charset="0"/>
            </a:endParaRPr>
          </a:p>
          <a:p>
            <a:pPr marL="0" indent="0">
              <a:buClr>
                <a:schemeClr val="accent2"/>
              </a:buClr>
              <a:buSzPct val="100000"/>
              <a:buNone/>
            </a:pPr>
            <a:endParaRPr lang="en-US" sz="1800" dirty="0">
              <a:latin typeface="Century Schoolbook"/>
              <a:cs typeface="Century Schoolbook"/>
            </a:endParaRPr>
          </a:p>
          <a:p>
            <a:pPr marL="285750" lvl="1" indent="-285750">
              <a:buSzPct val="100000"/>
              <a:buFont typeface="Wingdings" charset="2"/>
              <a:buChar char="§"/>
            </a:pPr>
            <a:r>
              <a:rPr lang="en-US" sz="1800" dirty="0">
                <a:solidFill>
                  <a:schemeClr val="tx1"/>
                </a:solidFill>
                <a:latin typeface="Century Schoolbook"/>
                <a:cs typeface="Century Schoolbook"/>
              </a:rPr>
              <a:t>All sources cannot be queried in parallel due to bandwidth limitation, etc. </a:t>
            </a:r>
            <a:endParaRPr lang="en-US" sz="1800" dirty="0" smtClean="0">
              <a:solidFill>
                <a:schemeClr val="tx1"/>
              </a:solidFill>
              <a:latin typeface="Century Schoolbook"/>
              <a:cs typeface="Century Schoolbook"/>
            </a:endParaRPr>
          </a:p>
          <a:p>
            <a:pPr marL="285750" lvl="1" indent="-285750">
              <a:buSzPct val="100000"/>
              <a:buFont typeface="Wingdings" charset="2"/>
              <a:buChar char="§"/>
            </a:pPr>
            <a:endParaRPr lang="en-US" sz="1800" dirty="0">
              <a:solidFill>
                <a:schemeClr val="tx1"/>
              </a:solidFill>
              <a:latin typeface="Century Schoolbook"/>
              <a:cs typeface="Century Schoolbook"/>
            </a:endParaRPr>
          </a:p>
          <a:p>
            <a:pPr marL="285750" lvl="1" indent="-285750">
              <a:buSzPct val="100000"/>
              <a:buFont typeface="Wingdings" charset="2"/>
              <a:buChar char="§"/>
            </a:pPr>
            <a:r>
              <a:rPr lang="en-US" sz="1800" dirty="0" smtClean="0">
                <a:solidFill>
                  <a:schemeClr val="tx1"/>
                </a:solidFill>
                <a:latin typeface="Century Schoolbook"/>
                <a:cs typeface="Century Schoolbook"/>
              </a:rPr>
              <a:t>Hence</a:t>
            </a:r>
            <a:r>
              <a:rPr lang="en-US" sz="1800" dirty="0">
                <a:solidFill>
                  <a:schemeClr val="tx1"/>
                </a:solidFill>
                <a:latin typeface="Century Schoolbook"/>
                <a:cs typeface="Century Schoolbook"/>
              </a:rPr>
              <a:t>, we must consider the order in which sources are queried. </a:t>
            </a:r>
          </a:p>
          <a:p>
            <a:pPr marL="0" indent="0">
              <a:buNone/>
            </a:pP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6" name="Picture 5" descr="yel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305300"/>
            <a:ext cx="1316182" cy="723900"/>
          </a:xfrm>
          <a:prstGeom prst="rect">
            <a:avLst/>
          </a:prstGeom>
        </p:spPr>
      </p:pic>
      <p:pic>
        <p:nvPicPr>
          <p:cNvPr id="7" name="Picture 6" descr="opentabl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5791200"/>
            <a:ext cx="1193800" cy="583884"/>
          </a:xfrm>
          <a:prstGeom prst="rect">
            <a:avLst/>
          </a:prstGeom>
        </p:spPr>
      </p:pic>
      <p:pic>
        <p:nvPicPr>
          <p:cNvPr id="8" name="Picture 7" descr="urbanspoo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724400"/>
            <a:ext cx="685800" cy="685800"/>
          </a:xfrm>
          <a:prstGeom prst="rect">
            <a:avLst/>
          </a:prstGeom>
        </p:spPr>
      </p:pic>
      <p:pic>
        <p:nvPicPr>
          <p:cNvPr id="10" name="Picture 9" descr="yahoo_local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884634"/>
            <a:ext cx="1906293" cy="525566"/>
          </a:xfrm>
          <a:prstGeom prst="rect">
            <a:avLst/>
          </a:prstGeom>
        </p:spPr>
      </p:pic>
      <p:pic>
        <p:nvPicPr>
          <p:cNvPr id="11" name="Picture 10" descr="zagat_bi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5715000"/>
            <a:ext cx="609600" cy="609600"/>
          </a:xfrm>
          <a:prstGeom prst="rect">
            <a:avLst/>
          </a:prstGeom>
        </p:spPr>
      </p:pic>
      <p:pic>
        <p:nvPicPr>
          <p:cNvPr id="12" name="Picture 11" descr="citysearch_logo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5478966"/>
            <a:ext cx="1600200" cy="312234"/>
          </a:xfrm>
          <a:prstGeom prst="rect">
            <a:avLst/>
          </a:prstGeom>
        </p:spPr>
      </p:pic>
      <p:pic>
        <p:nvPicPr>
          <p:cNvPr id="13" name="Picture 12" descr="BBB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895600"/>
            <a:ext cx="838200" cy="1129181"/>
          </a:xfrm>
          <a:prstGeom prst="rect">
            <a:avLst/>
          </a:prstGeom>
        </p:spPr>
      </p:pic>
      <p:pic>
        <p:nvPicPr>
          <p:cNvPr id="15" name="Picture 14" descr="vitals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720" y="4535487"/>
            <a:ext cx="1579880" cy="493713"/>
          </a:xfrm>
          <a:prstGeom prst="rect">
            <a:avLst/>
          </a:prstGeom>
        </p:spPr>
      </p:pic>
      <p:pic>
        <p:nvPicPr>
          <p:cNvPr id="16" name="Picture 15" descr="healthgrades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352800"/>
            <a:ext cx="1637704" cy="533400"/>
          </a:xfrm>
          <a:prstGeom prst="rect">
            <a:avLst/>
          </a:prstGeom>
        </p:spPr>
      </p:pic>
      <p:pic>
        <p:nvPicPr>
          <p:cNvPr id="17" name="Picture 16" descr="zoc doc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505200"/>
            <a:ext cx="1132115" cy="396240"/>
          </a:xfrm>
          <a:prstGeom prst="rect">
            <a:avLst/>
          </a:prstGeom>
        </p:spPr>
      </p:pic>
      <p:pic>
        <p:nvPicPr>
          <p:cNvPr id="19" name="Picture 18" descr="mirchantcircle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5715000"/>
            <a:ext cx="638628" cy="609600"/>
          </a:xfrm>
          <a:prstGeom prst="rect">
            <a:avLst/>
          </a:prstGeom>
        </p:spPr>
      </p:pic>
      <p:pic>
        <p:nvPicPr>
          <p:cNvPr id="20" name="Picture 19" descr="foursquare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3869195"/>
            <a:ext cx="1562100" cy="626605"/>
          </a:xfrm>
          <a:prstGeom prst="rect">
            <a:avLst/>
          </a:prstGeom>
        </p:spPr>
      </p:pic>
      <p:pic>
        <p:nvPicPr>
          <p:cNvPr id="21" name="Picture 20" descr="google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962400"/>
            <a:ext cx="762000" cy="762000"/>
          </a:xfrm>
          <a:prstGeom prst="rect">
            <a:avLst/>
          </a:prstGeom>
        </p:spPr>
      </p:pic>
      <p:pic>
        <p:nvPicPr>
          <p:cNvPr id="22" name="Picture 21" descr="facebook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508306"/>
            <a:ext cx="635000" cy="817563"/>
          </a:xfrm>
          <a:prstGeom prst="rect">
            <a:avLst/>
          </a:prstGeom>
        </p:spPr>
      </p:pic>
      <p:pic>
        <p:nvPicPr>
          <p:cNvPr id="23" name="Picture 22" descr="ezlocal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5080381"/>
            <a:ext cx="1346200" cy="329819"/>
          </a:xfrm>
          <a:prstGeom prst="rect">
            <a:avLst/>
          </a:prstGeom>
        </p:spPr>
      </p:pic>
      <p:pic>
        <p:nvPicPr>
          <p:cNvPr id="25" name="Picture 24" descr="Unknown-2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343400"/>
            <a:ext cx="685800" cy="685800"/>
          </a:xfrm>
          <a:prstGeom prst="rect">
            <a:avLst/>
          </a:prstGeom>
        </p:spPr>
      </p:pic>
      <p:pic>
        <p:nvPicPr>
          <p:cNvPr id="26" name="Picture 25" descr="tri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683000"/>
            <a:ext cx="965200" cy="965200"/>
          </a:xfrm>
          <a:prstGeom prst="rect">
            <a:avLst/>
          </a:prstGeom>
        </p:spPr>
      </p:pic>
      <p:pic>
        <p:nvPicPr>
          <p:cNvPr id="27" name="Picture 26" descr="yellow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943600"/>
            <a:ext cx="1451919" cy="381000"/>
          </a:xfrm>
          <a:prstGeom prst="rect">
            <a:avLst/>
          </a:prstGeom>
        </p:spPr>
      </p:pic>
      <p:pic>
        <p:nvPicPr>
          <p:cNvPr id="29" name="Picture 28" descr="Dexknows.jp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5257800"/>
            <a:ext cx="1371599" cy="431800"/>
          </a:xfrm>
          <a:prstGeom prst="rect">
            <a:avLst/>
          </a:prstGeom>
        </p:spPr>
      </p:pic>
      <p:pic>
        <p:nvPicPr>
          <p:cNvPr id="30" name="Picture 29" descr="Unknown-3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95400"/>
            <a:ext cx="447641" cy="672684"/>
          </a:xfrm>
          <a:prstGeom prst="rect">
            <a:avLst/>
          </a:prstGeom>
        </p:spPr>
      </p:pic>
      <p:pic>
        <p:nvPicPr>
          <p:cNvPr id="18" name="Picture 17" descr="lawyers.com_logo1.jp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947237"/>
            <a:ext cx="1828800" cy="396163"/>
          </a:xfrm>
          <a:prstGeom prst="rect">
            <a:avLst/>
          </a:prstGeom>
        </p:spPr>
      </p:pic>
      <p:pic>
        <p:nvPicPr>
          <p:cNvPr id="31" name="Picture 30" descr="bing.jp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200400"/>
            <a:ext cx="880807" cy="546100"/>
          </a:xfrm>
          <a:prstGeom prst="rect">
            <a:avLst/>
          </a:prstGeom>
        </p:spPr>
      </p:pic>
      <p:pic>
        <p:nvPicPr>
          <p:cNvPr id="32" name="Picture 31" descr="judys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819400"/>
            <a:ext cx="659486" cy="501320"/>
          </a:xfrm>
          <a:prstGeom prst="rect">
            <a:avLst/>
          </a:prstGeom>
        </p:spPr>
      </p:pic>
      <p:pic>
        <p:nvPicPr>
          <p:cNvPr id="33" name="Picture 32" descr="Unknown-3.jpe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971800"/>
            <a:ext cx="1376265" cy="381000"/>
          </a:xfrm>
          <a:prstGeom prst="rect">
            <a:avLst/>
          </a:prstGeom>
        </p:spPr>
      </p:pic>
      <p:pic>
        <p:nvPicPr>
          <p:cNvPr id="35" name="Picture 34" descr="localmarketlaunch.jp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451100"/>
            <a:ext cx="1195845" cy="520700"/>
          </a:xfrm>
          <a:prstGeom prst="rect">
            <a:avLst/>
          </a:prstGeom>
        </p:spPr>
      </p:pic>
      <p:pic>
        <p:nvPicPr>
          <p:cNvPr id="37" name="Picture 36" descr="infogroup.jp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819400"/>
            <a:ext cx="1270000" cy="304800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1600200" y="1447800"/>
            <a:ext cx="3276600" cy="914400"/>
          </a:xfrm>
          <a:prstGeom prst="wedgeEllipseCallout">
            <a:avLst>
              <a:gd name="adj1" fmla="val -71329"/>
              <a:gd name="adj2" fmla="val -5124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Would like all listings in Pasadena, California?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864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75895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Source Ordering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7388A-C30D-4633-9B33-2D27076630C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34819" name="Rectangle 5"/>
          <p:cNvSpPr>
            <a:spLocks noGrp="1"/>
          </p:cNvSpPr>
          <p:nvPr>
            <p:ph type="body" sz="half" idx="4294967295"/>
          </p:nvPr>
        </p:nvSpPr>
        <p:spPr>
          <a:xfrm>
            <a:off x="-5562600" y="5867400"/>
            <a:ext cx="3886200" cy="152400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None/>
            </a:pPr>
            <a:r>
              <a:rPr lang="en-US" sz="1700" b="1" dirty="0" smtClean="0"/>
              <a:t>Consider this example of 5 sources</a:t>
            </a:r>
          </a:p>
          <a:p>
            <a:pPr>
              <a:buClr>
                <a:schemeClr val="accent2"/>
              </a:buClr>
              <a:buSzPct val="100000"/>
              <a:buFont typeface="Wingdings" pitchFamily="2" charset="2"/>
              <a:buChar char="§"/>
            </a:pPr>
            <a:r>
              <a:rPr lang="en-US" sz="1700" dirty="0" smtClean="0">
                <a:latin typeface="Century Schoolbook"/>
                <a:cs typeface="Century Schoolbook"/>
              </a:rPr>
              <a:t>Each area in the </a:t>
            </a:r>
            <a:r>
              <a:rPr lang="en-US" sz="1700" dirty="0" err="1" smtClean="0">
                <a:latin typeface="Century Schoolbook"/>
                <a:cs typeface="Century Schoolbook"/>
              </a:rPr>
              <a:t>venn</a:t>
            </a:r>
            <a:r>
              <a:rPr lang="en-US" sz="1700" dirty="0" smtClean="0">
                <a:latin typeface="Century Schoolbook"/>
                <a:cs typeface="Century Schoolbook"/>
              </a:rPr>
              <a:t> diagram represents the number of answers given by the set of sources that it covers.  </a:t>
            </a:r>
          </a:p>
          <a:p>
            <a:pPr lvl="1">
              <a:buFont typeface="Arial" pitchFamily="34" charset="0"/>
              <a:buNone/>
            </a:pPr>
            <a:endParaRPr lang="en-US" sz="1600" dirty="0" smtClean="0"/>
          </a:p>
        </p:txBody>
      </p:sp>
      <p:sp>
        <p:nvSpPr>
          <p:cNvPr id="34818" name="Rectangle 4"/>
          <p:cNvSpPr>
            <a:spLocks noGrp="1"/>
          </p:cNvSpPr>
          <p:nvPr>
            <p:ph sz="quarter" idx="4294967295"/>
          </p:nvPr>
        </p:nvSpPr>
        <p:spPr>
          <a:xfrm>
            <a:off x="4052076" y="1600200"/>
            <a:ext cx="5105400" cy="190500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1800" dirty="0" smtClean="0"/>
              <a:t>5 out of 120 possible orderings are shown </a:t>
            </a:r>
          </a:p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1800" dirty="0" smtClean="0"/>
              <a:t>Orderings are compared by the area-under-the-curve measure. </a:t>
            </a:r>
          </a:p>
        </p:txBody>
      </p:sp>
      <p:pic>
        <p:nvPicPr>
          <p:cNvPr id="34820" name="Picture 6" descr="fiveVennE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-533400"/>
            <a:ext cx="3597878" cy="335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7" descr="coverageCurv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667000"/>
            <a:ext cx="4953000" cy="3694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601200" y="3048000"/>
            <a:ext cx="50206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Your Text Here</a:t>
            </a:r>
          </a:p>
        </p:txBody>
      </p:sp>
      <p:sp>
        <p:nvSpPr>
          <p:cNvPr id="5" name="Oval 4"/>
          <p:cNvSpPr/>
          <p:nvPr/>
        </p:nvSpPr>
        <p:spPr>
          <a:xfrm rot="1292209">
            <a:off x="1913512" y="3982289"/>
            <a:ext cx="1148476" cy="1103221"/>
          </a:xfrm>
          <a:prstGeom prst="ellipse">
            <a:avLst/>
          </a:prstGeom>
          <a:solidFill>
            <a:schemeClr val="accent6">
              <a:alpha val="6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pic>
        <p:nvPicPr>
          <p:cNvPr id="11" name="Picture 10" descr="5Ven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00" y="-1866900"/>
            <a:ext cx="4180720" cy="373380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914400" y="1600200"/>
            <a:ext cx="2362200" cy="2057400"/>
          </a:xfrm>
          <a:prstGeom prst="ellipse">
            <a:avLst/>
          </a:prstGeom>
          <a:solidFill>
            <a:srgbClr val="FFFF00">
              <a:alpha val="60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2340751">
            <a:off x="756920" y="1831962"/>
            <a:ext cx="1684422" cy="2658709"/>
          </a:xfrm>
          <a:prstGeom prst="ellipse">
            <a:avLst/>
          </a:prstGeom>
          <a:solidFill>
            <a:schemeClr val="accent4">
              <a:lumMod val="60000"/>
              <a:lumOff val="40000"/>
              <a:alpha val="6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4" name="Oval 13"/>
          <p:cNvSpPr/>
          <p:nvPr/>
        </p:nvSpPr>
        <p:spPr>
          <a:xfrm>
            <a:off x="1506857" y="2362201"/>
            <a:ext cx="2226943" cy="2133600"/>
          </a:xfrm>
          <a:prstGeom prst="ellipse">
            <a:avLst/>
          </a:prstGeom>
          <a:solidFill>
            <a:schemeClr val="accent5">
              <a:alpha val="6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5" name="Oval 14"/>
          <p:cNvSpPr/>
          <p:nvPr/>
        </p:nvSpPr>
        <p:spPr>
          <a:xfrm rot="1558066">
            <a:off x="244783" y="2247780"/>
            <a:ext cx="3168698" cy="1366419"/>
          </a:xfrm>
          <a:prstGeom prst="ellipse">
            <a:avLst/>
          </a:prstGeom>
          <a:solidFill>
            <a:srgbClr val="64B26D">
              <a:alpha val="60000"/>
            </a:srgbClr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" name="TextBox 5"/>
          <p:cNvSpPr txBox="1"/>
          <p:nvPr/>
        </p:nvSpPr>
        <p:spPr>
          <a:xfrm>
            <a:off x="2362200" y="4648200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362200" y="4038600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352800" y="3235491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19400" y="3352800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449349" y="1688068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86655" y="2221468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7883" y="3657600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636312" y="3657600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21912" y="2738735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057400" y="1981200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219200" y="2514600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967655" y="2069068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5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882055" y="2895600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01749" y="2971800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0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2819400" y="2450068"/>
            <a:ext cx="32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667000" y="13716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04800" y="1676400"/>
            <a:ext cx="351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04800" y="4114800"/>
            <a:ext cx="351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</a:t>
            </a:r>
            <a:endParaRPr lang="en-US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1905000" y="5105400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3505200" y="25146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p:sp>
        <p:nvSpPr>
          <p:cNvPr id="37" name="Rectangle 4"/>
          <p:cNvSpPr txBox="1">
            <a:spLocks/>
          </p:cNvSpPr>
          <p:nvPr/>
        </p:nvSpPr>
        <p:spPr>
          <a:xfrm>
            <a:off x="304800" y="5638800"/>
            <a:ext cx="3352800" cy="381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2"/>
              </a:buClr>
              <a:buSzPct val="100000"/>
              <a:buNone/>
            </a:pPr>
            <a:r>
              <a:rPr lang="en-US" sz="1800" dirty="0" smtClean="0"/>
              <a:t>5 Source Venn Diagram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388A-C30D-4633-9B33-2D27076630C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294967295"/>
          </p:nvPr>
        </p:nvSpPr>
        <p:spPr>
          <a:xfrm>
            <a:off x="228600" y="1371600"/>
            <a:ext cx="8686800" cy="4953000"/>
          </a:xfrm>
        </p:spPr>
        <p:txBody>
          <a:bodyPr>
            <a:noAutofit/>
          </a:bodyPr>
          <a:lstStyle/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altLang="zh-CN" sz="2000" dirty="0" smtClean="0">
                <a:latin typeface="Century Schoolbook"/>
                <a:cs typeface="Century Schoolbook"/>
              </a:rPr>
              <a:t>Source ordering needs to consider three factors: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altLang="zh-CN" sz="2000" b="1" dirty="0" smtClean="0">
                <a:latin typeface="Century Schoolbook"/>
                <a:cs typeface="Century Schoolbook"/>
              </a:rPr>
              <a:t>Coverage</a:t>
            </a:r>
            <a:r>
              <a:rPr lang="en-US" altLang="zh-CN" sz="2000" dirty="0" smtClean="0">
                <a:latin typeface="Century Schoolbook"/>
                <a:cs typeface="Century Schoolbook"/>
              </a:rPr>
              <a:t> – number of answers provided by a source.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altLang="zh-CN" sz="2000" b="1" dirty="0">
                <a:latin typeface="Century Schoolbook"/>
                <a:cs typeface="Century Schoolbook"/>
              </a:rPr>
              <a:t>Overlap</a:t>
            </a:r>
            <a:r>
              <a:rPr lang="en-US" altLang="zh-CN" sz="2000" dirty="0">
                <a:latin typeface="Century Schoolbook"/>
                <a:cs typeface="Century Schoolbook"/>
              </a:rPr>
              <a:t> –  percentage of </a:t>
            </a:r>
            <a:r>
              <a:rPr lang="en-US" altLang="zh-CN" sz="2000" dirty="0" smtClean="0">
                <a:latin typeface="Century Schoolbook"/>
                <a:cs typeface="Century Schoolbook"/>
              </a:rPr>
              <a:t>overlapping answers between </a:t>
            </a:r>
            <a:r>
              <a:rPr lang="en-US" altLang="zh-CN" sz="2000" dirty="0">
                <a:latin typeface="Century Schoolbook"/>
                <a:cs typeface="Century Schoolbook"/>
              </a:rPr>
              <a:t>sources</a:t>
            </a:r>
            <a:r>
              <a:rPr lang="en-US" altLang="zh-CN" sz="2000" dirty="0" smtClean="0">
                <a:latin typeface="Century Schoolbook"/>
                <a:cs typeface="Century Schoolbook"/>
              </a:rPr>
              <a:t>.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altLang="zh-CN" sz="2000" b="1" dirty="0" smtClean="0">
                <a:latin typeface="Century Schoolbook"/>
                <a:cs typeface="Century Schoolbook"/>
              </a:rPr>
              <a:t>Cost</a:t>
            </a:r>
            <a:r>
              <a:rPr lang="en-US" altLang="zh-CN" sz="2000" dirty="0" smtClean="0">
                <a:latin typeface="Century Schoolbook"/>
                <a:cs typeface="Century Schoolbook"/>
              </a:rPr>
              <a:t> – monetary or latency cost incurred when connecting or retrieving answers from a source.</a:t>
            </a:r>
          </a:p>
          <a:p>
            <a:pPr lvl="1">
              <a:buFont typeface="Wingdings" charset="2"/>
              <a:buChar char="§"/>
            </a:pPr>
            <a:endParaRPr lang="en-US" altLang="zh-CN" sz="2000" dirty="0" smtClean="0">
              <a:latin typeface="Century Schoolbook"/>
              <a:cs typeface="Century Schoolbook"/>
            </a:endParaRPr>
          </a:p>
          <a:p>
            <a:pPr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altLang="zh-CN" sz="2000" dirty="0" smtClean="0">
                <a:latin typeface="Century Schoolbook"/>
                <a:cs typeface="Century Schoolbook"/>
              </a:rPr>
              <a:t>Challenges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altLang="zh-CN" sz="2000" dirty="0" smtClean="0">
                <a:latin typeface="Century Schoolbook"/>
                <a:cs typeface="Century Schoolbook"/>
              </a:rPr>
              <a:t>Gathering all coverage and overlap statistics is infeasible.</a:t>
            </a:r>
          </a:p>
          <a:p>
            <a:pPr lvl="2">
              <a:buSzPct val="100000"/>
              <a:buFont typeface="Wingdings" charset="2"/>
              <a:buChar char="§"/>
            </a:pPr>
            <a:r>
              <a:rPr lang="en-US" altLang="zh-CN" dirty="0" smtClean="0">
                <a:latin typeface="Century Schoolbook"/>
                <a:cs typeface="Century Schoolbook"/>
              </a:rPr>
              <a:t>20 sources =&gt; 1 million overlap statistics</a:t>
            </a:r>
          </a:p>
          <a:p>
            <a:pPr lvl="2">
              <a:buSzPct val="100000"/>
              <a:buFont typeface="Wingdings" charset="2"/>
              <a:buChar char="§"/>
            </a:pPr>
            <a:r>
              <a:rPr lang="en-US" altLang="zh-CN" dirty="0" smtClean="0">
                <a:latin typeface="Century Schoolbook"/>
                <a:cs typeface="Century Schoolbook"/>
              </a:rPr>
              <a:t>30 sources =&gt; 1 billion overlap statistics</a:t>
            </a:r>
          </a:p>
          <a:p>
            <a:pPr lvl="1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altLang="zh-CN" sz="2000" dirty="0" smtClean="0">
                <a:latin typeface="Century Schoolbook"/>
                <a:cs typeface="Century Schoolbook"/>
              </a:rPr>
              <a:t>Such </a:t>
            </a:r>
            <a:r>
              <a:rPr lang="en-US" altLang="zh-CN" sz="2000" dirty="0">
                <a:latin typeface="Century Schoolbook"/>
                <a:cs typeface="Century Schoolbook"/>
              </a:rPr>
              <a:t>statistics are typically </a:t>
            </a:r>
            <a:r>
              <a:rPr lang="en-US" altLang="zh-CN" sz="2000" dirty="0" smtClean="0">
                <a:latin typeface="Century Schoolbook"/>
                <a:cs typeface="Century Schoolbook"/>
              </a:rPr>
              <a:t>stale</a:t>
            </a:r>
            <a:r>
              <a:rPr lang="en-US" altLang="zh-CN" sz="2000" dirty="0">
                <a:latin typeface="Century Schoolbook"/>
                <a:cs typeface="Century Schoolbook"/>
              </a:rPr>
              <a:t>.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44"/>
          <p:cNvSpPr>
            <a:spLocks noChangeArrowheads="1"/>
          </p:cNvSpPr>
          <p:nvPr/>
        </p:nvSpPr>
        <p:spPr bwMode="auto">
          <a:xfrm>
            <a:off x="-2035538" y="2206625"/>
            <a:ext cx="1239837" cy="51911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600" b="1" dirty="0">
                <a:latin typeface="+mn-lt"/>
                <a:cs typeface="Times New Roman" pitchFamily="18" charset="0"/>
              </a:rPr>
              <a:t>Source Querying</a:t>
            </a:r>
          </a:p>
        </p:txBody>
      </p:sp>
      <p:sp>
        <p:nvSpPr>
          <p:cNvPr id="45058" name="Rectangle 45"/>
          <p:cNvSpPr>
            <a:spLocks noChangeArrowheads="1"/>
          </p:cNvSpPr>
          <p:nvPr/>
        </p:nvSpPr>
        <p:spPr bwMode="auto">
          <a:xfrm>
            <a:off x="-3984195" y="3103563"/>
            <a:ext cx="1445419" cy="74136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xtLst/>
        </p:spPr>
        <p:txBody>
          <a:bodyPr anchor="ctr"/>
          <a:lstStyle/>
          <a:p>
            <a:pPr algn="ctr"/>
            <a:r>
              <a:rPr lang="en-US" sz="1500" b="1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Statistics </a:t>
            </a:r>
            <a:r>
              <a:rPr lang="en-US" sz="15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Enrichment </a:t>
            </a:r>
          </a:p>
          <a:p>
            <a:pPr algn="ctr"/>
            <a:r>
              <a:rPr lang="en-US" sz="15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Planning</a:t>
            </a:r>
          </a:p>
        </p:txBody>
      </p:sp>
      <p:sp>
        <p:nvSpPr>
          <p:cNvPr id="45059" name="Rectangle 46"/>
          <p:cNvSpPr>
            <a:spLocks noChangeArrowheads="1"/>
          </p:cNvSpPr>
          <p:nvPr/>
        </p:nvSpPr>
        <p:spPr bwMode="auto">
          <a:xfrm>
            <a:off x="-2035538" y="3103563"/>
            <a:ext cx="1239837" cy="74136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Source  Ordering</a:t>
            </a:r>
          </a:p>
        </p:txBody>
      </p:sp>
      <p:sp>
        <p:nvSpPr>
          <p:cNvPr id="45060" name="Rectangle 47"/>
          <p:cNvSpPr>
            <a:spLocks noChangeArrowheads="1"/>
          </p:cNvSpPr>
          <p:nvPr/>
        </p:nvSpPr>
        <p:spPr bwMode="auto">
          <a:xfrm>
            <a:off x="-3834176" y="4398963"/>
            <a:ext cx="1295400" cy="5334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600" b="1">
                <a:latin typeface="+mn-lt"/>
                <a:cs typeface="Times New Roman" pitchFamily="18" charset="0"/>
              </a:rPr>
              <a:t>Statistic Server</a:t>
            </a:r>
          </a:p>
        </p:txBody>
      </p:sp>
      <p:sp>
        <p:nvSpPr>
          <p:cNvPr id="45061" name="Rectangle 48"/>
          <p:cNvSpPr>
            <a:spLocks noChangeArrowheads="1"/>
          </p:cNvSpPr>
          <p:nvPr/>
        </p:nvSpPr>
        <p:spPr bwMode="auto">
          <a:xfrm>
            <a:off x="-2035538" y="4370388"/>
            <a:ext cx="1263650" cy="5619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Overlap Estimation</a:t>
            </a:r>
          </a:p>
        </p:txBody>
      </p:sp>
      <p:sp>
        <p:nvSpPr>
          <p:cNvPr id="45062" name="Can 49"/>
          <p:cNvSpPr>
            <a:spLocks noChangeArrowheads="1"/>
          </p:cNvSpPr>
          <p:nvPr/>
        </p:nvSpPr>
        <p:spPr bwMode="auto">
          <a:xfrm>
            <a:off x="-3192826" y="5403850"/>
            <a:ext cx="1439863" cy="762000"/>
          </a:xfrm>
          <a:prstGeom prst="can">
            <a:avLst>
              <a:gd name="adj" fmla="val 25000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600" b="1">
                <a:latin typeface="+mn-lt"/>
              </a:rPr>
              <a:t>Statistics Repository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-4869226" y="3024188"/>
            <a:ext cx="4724400" cy="635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-4869226" y="4227513"/>
            <a:ext cx="4724400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-4926376" y="5132388"/>
            <a:ext cx="4781550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endCxn id="45061" idx="2"/>
          </p:cNvCxnSpPr>
          <p:nvPr/>
        </p:nvCxnSpPr>
        <p:spPr>
          <a:xfrm flipV="1">
            <a:off x="-2108563" y="4932363"/>
            <a:ext cx="704850" cy="457200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45060" idx="2"/>
          </p:cNvCxnSpPr>
          <p:nvPr/>
        </p:nvCxnSpPr>
        <p:spPr>
          <a:xfrm>
            <a:off x="-3186476" y="4932363"/>
            <a:ext cx="603250" cy="457200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45061" idx="0"/>
          </p:cNvCxnSpPr>
          <p:nvPr/>
        </p:nvCxnSpPr>
        <p:spPr>
          <a:xfrm flipH="1" flipV="1">
            <a:off x="-2811825" y="3836990"/>
            <a:ext cx="1408112" cy="533398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45061" idx="0"/>
            <a:endCxn id="45059" idx="2"/>
          </p:cNvCxnSpPr>
          <p:nvPr/>
        </p:nvCxnSpPr>
        <p:spPr>
          <a:xfrm flipH="1" flipV="1">
            <a:off x="-1415619" y="3844925"/>
            <a:ext cx="11906" cy="525463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45059" idx="0"/>
            <a:endCxn id="45057" idx="2"/>
          </p:cNvCxnSpPr>
          <p:nvPr/>
        </p:nvCxnSpPr>
        <p:spPr>
          <a:xfrm flipV="1">
            <a:off x="-1416413" y="2725738"/>
            <a:ext cx="0" cy="377825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71" name="TextBox 66"/>
          <p:cNvSpPr txBox="1">
            <a:spLocks noChangeArrowheads="1"/>
          </p:cNvSpPr>
          <p:nvPr/>
        </p:nvSpPr>
        <p:spPr bwMode="auto">
          <a:xfrm>
            <a:off x="-1828800" y="5486400"/>
            <a:ext cx="13692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/>
            <a:r>
              <a:rPr lang="en-US" sz="1400" i="1">
                <a:latin typeface="+mn-lt"/>
              </a:rPr>
              <a:t>Collected </a:t>
            </a:r>
          </a:p>
          <a:p>
            <a:pPr algn="ctr"/>
            <a:r>
              <a:rPr lang="en-US" sz="1400" i="1">
                <a:latin typeface="+mn-lt"/>
              </a:rPr>
              <a:t>New Statistics</a:t>
            </a:r>
          </a:p>
        </p:txBody>
      </p:sp>
      <p:cxnSp>
        <p:nvCxnSpPr>
          <p:cNvPr id="68" name="Straight Arrow Connector 67"/>
          <p:cNvCxnSpPr/>
          <p:nvPr/>
        </p:nvCxnSpPr>
        <p:spPr>
          <a:xfrm flipV="1">
            <a:off x="-984613" y="1901825"/>
            <a:ext cx="1587" cy="317500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H="1" flipV="1">
            <a:off x="-1821226" y="1901825"/>
            <a:ext cx="0" cy="317500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-1137013" y="1597025"/>
            <a:ext cx="363537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Q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-2327638" y="1597025"/>
            <a:ext cx="110479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Answers</a:t>
            </a:r>
          </a:p>
        </p:txBody>
      </p:sp>
      <p:sp>
        <p:nvSpPr>
          <p:cNvPr id="72" name="TextBox 71"/>
          <p:cNvSpPr txBox="1"/>
          <p:nvPr/>
        </p:nvSpPr>
        <p:spPr>
          <a:xfrm rot="1183897">
            <a:off x="-2281601" y="3890963"/>
            <a:ext cx="84189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dirty="0">
                <a:latin typeface="+mn-lt"/>
              </a:rPr>
              <a:t>Overlap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-2357801" y="2722563"/>
            <a:ext cx="93807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dirty="0">
                <a:latin typeface="+mn-lt"/>
              </a:rPr>
              <a:t>Ordering</a:t>
            </a:r>
          </a:p>
        </p:txBody>
      </p:sp>
      <p:cxnSp>
        <p:nvCxnSpPr>
          <p:cNvPr id="74" name="Straight Arrow Connector 73"/>
          <p:cNvCxnSpPr>
            <a:endCxn id="45057" idx="1"/>
          </p:cNvCxnSpPr>
          <p:nvPr/>
        </p:nvCxnSpPr>
        <p:spPr>
          <a:xfrm>
            <a:off x="-4869226" y="2466975"/>
            <a:ext cx="2833688" cy="0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-3904026" y="2206625"/>
            <a:ext cx="59182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dirty="0">
                <a:latin typeface="+mn-lt"/>
              </a:rPr>
              <a:t>Data</a:t>
            </a:r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-3421426" y="3865563"/>
            <a:ext cx="0" cy="504825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endCxn id="45060" idx="1"/>
          </p:cNvCxnSpPr>
          <p:nvPr/>
        </p:nvCxnSpPr>
        <p:spPr>
          <a:xfrm>
            <a:off x="-4869226" y="4665663"/>
            <a:ext cx="1035050" cy="0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-4720001" y="4672013"/>
            <a:ext cx="95410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dirty="0">
                <a:latin typeface="+mn-lt"/>
              </a:rPr>
              <a:t>Statistics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-4591092" y="3965575"/>
            <a:ext cx="121379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dirty="0">
                <a:latin typeface="+mn-lt"/>
              </a:rPr>
              <a:t>Enrichment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dirty="0">
                <a:latin typeface="+mn-lt"/>
              </a:rPr>
              <a:t>Plan</a:t>
            </a:r>
          </a:p>
        </p:txBody>
      </p:sp>
      <p:sp>
        <p:nvSpPr>
          <p:cNvPr id="80" name="Cloud 79"/>
          <p:cNvSpPr/>
          <p:nvPr/>
        </p:nvSpPr>
        <p:spPr>
          <a:xfrm>
            <a:off x="-5315735" y="1861108"/>
            <a:ext cx="449020" cy="3886200"/>
          </a:xfrm>
          <a:prstGeom prst="cloud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</a:rPr>
              <a:t>Data   Sources</a:t>
            </a:r>
          </a:p>
        </p:txBody>
      </p:sp>
      <p:cxnSp>
        <p:nvCxnSpPr>
          <p:cNvPr id="81" name="Straight Connector 80"/>
          <p:cNvCxnSpPr/>
          <p:nvPr/>
        </p:nvCxnSpPr>
        <p:spPr>
          <a:xfrm>
            <a:off x="-4869226" y="2060575"/>
            <a:ext cx="4724400" cy="9525"/>
          </a:xfrm>
          <a:prstGeom prst="line">
            <a:avLst/>
          </a:prstGeom>
          <a:ln w="12700">
            <a:solidFill>
              <a:schemeClr val="accent6"/>
            </a:solidFill>
            <a:prstDash val="lgDash"/>
            <a:head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81"/>
          <p:cNvCxnSpPr/>
          <p:nvPr/>
        </p:nvCxnSpPr>
        <p:spPr>
          <a:xfrm rot="5400000">
            <a:off x="-2890408" y="3517107"/>
            <a:ext cx="3636963" cy="1346200"/>
          </a:xfrm>
          <a:prstGeom prst="bentConnector3">
            <a:avLst>
              <a:gd name="adj1" fmla="val 100274"/>
            </a:avLst>
          </a:prstGeom>
          <a:ln w="15875">
            <a:solidFill>
              <a:schemeClr val="tx2">
                <a:lumMod val="75000"/>
              </a:schemeClr>
            </a:solidFill>
            <a:headEnd type="non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/>
          <p:nvPr/>
        </p:nvCxnSpPr>
        <p:spPr>
          <a:xfrm>
            <a:off x="-832213" y="2371725"/>
            <a:ext cx="433387" cy="0"/>
          </a:xfrm>
          <a:prstGeom prst="straightConnector1">
            <a:avLst/>
          </a:prstGeom>
          <a:ln w="15875">
            <a:solidFill>
              <a:schemeClr val="tx2">
                <a:lumMod val="75000"/>
              </a:schemeClr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89" name="Rectangle 6"/>
          <p:cNvSpPr>
            <a:spLocks noChangeArrowheads="1"/>
          </p:cNvSpPr>
          <p:nvPr/>
        </p:nvSpPr>
        <p:spPr bwMode="auto">
          <a:xfrm>
            <a:off x="381000" y="1752600"/>
            <a:ext cx="853440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en-US" sz="2000" u="sng" dirty="0" smtClean="0">
                <a:latin typeface="Century Schoolbook"/>
                <a:cs typeface="Century Schoolbook"/>
              </a:rPr>
              <a:t>We consider 3 problems:</a:t>
            </a: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endParaRPr lang="en-US" sz="2000" u="sng" dirty="0" smtClean="0">
              <a:latin typeface="Century Schoolbook"/>
              <a:cs typeface="Century Schoolbook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dirty="0">
                <a:latin typeface="Century Schoolbook"/>
                <a:cs typeface="Century Schoolbook"/>
              </a:rPr>
              <a:t> </a:t>
            </a:r>
            <a:r>
              <a:rPr lang="en-US" sz="2000" b="1" dirty="0">
                <a:latin typeface="Century Schoolbook"/>
                <a:cs typeface="Century Schoolbook"/>
              </a:rPr>
              <a:t>Overlap Estimation</a:t>
            </a:r>
            <a:r>
              <a:rPr lang="en-US" sz="2000" dirty="0">
                <a:latin typeface="Century Schoolbook"/>
                <a:cs typeface="Century Schoolbook"/>
              </a:rPr>
              <a:t> -  Given a </a:t>
            </a:r>
            <a:r>
              <a:rPr lang="en-US" sz="2000" u="sng" dirty="0">
                <a:latin typeface="Century Schoolbook"/>
                <a:cs typeface="Century Schoolbook"/>
              </a:rPr>
              <a:t>partial set </a:t>
            </a:r>
            <a:r>
              <a:rPr lang="en-US" sz="2000" dirty="0">
                <a:latin typeface="Century Schoolbook"/>
                <a:cs typeface="Century Schoolbook"/>
              </a:rPr>
              <a:t>of overlap statistics, how to estimate overlap statistics that are not </a:t>
            </a:r>
            <a:r>
              <a:rPr lang="en-US" sz="2000" dirty="0" smtClean="0">
                <a:latin typeface="Century Schoolbook"/>
                <a:cs typeface="Century Schoolbook"/>
              </a:rPr>
              <a:t>known.</a:t>
            </a:r>
            <a:endParaRPr lang="en-US" sz="2000" dirty="0">
              <a:latin typeface="Century Schoolbook"/>
              <a:cs typeface="Century Schoolbook"/>
            </a:endParaRP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endParaRPr lang="en-US" sz="2000" u="sng" dirty="0">
              <a:latin typeface="Century Schoolbook"/>
              <a:cs typeface="Century Schoolbook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 </a:t>
            </a:r>
            <a:r>
              <a:rPr lang="en-US" sz="2000" b="1" dirty="0" smtClean="0">
                <a:latin typeface="Century Schoolbook"/>
                <a:cs typeface="Century Schoolbook"/>
              </a:rPr>
              <a:t>Source </a:t>
            </a:r>
            <a:r>
              <a:rPr lang="en-US" sz="2000" b="1" dirty="0">
                <a:latin typeface="Century Schoolbook"/>
                <a:cs typeface="Century Schoolbook"/>
              </a:rPr>
              <a:t>Ordering</a:t>
            </a:r>
            <a:r>
              <a:rPr lang="en-US" sz="2000" dirty="0">
                <a:latin typeface="Century Schoolbook"/>
                <a:cs typeface="Century Schoolbook"/>
              </a:rPr>
              <a:t> </a:t>
            </a:r>
            <a:r>
              <a:rPr lang="en-US" sz="2000" dirty="0" smtClean="0">
                <a:latin typeface="Century Schoolbook"/>
                <a:cs typeface="Century Schoolbook"/>
              </a:rPr>
              <a:t>– How to order sources to maximize the area-under-the-curve. 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endParaRPr lang="en-US" sz="2000" dirty="0">
              <a:latin typeface="Century Schoolbook"/>
              <a:cs typeface="Century Schoolbook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 </a:t>
            </a:r>
            <a:r>
              <a:rPr lang="en-US" sz="2000" b="1" dirty="0" smtClean="0">
                <a:latin typeface="Century Schoolbook"/>
                <a:cs typeface="Century Schoolbook"/>
              </a:rPr>
              <a:t>Statistics Enrichment</a:t>
            </a:r>
            <a:r>
              <a:rPr lang="en-US" sz="2000" dirty="0" smtClean="0">
                <a:latin typeface="Century Schoolbook"/>
                <a:cs typeface="Century Schoolbook"/>
              </a:rPr>
              <a:t>-  How to select additional ‘unknown’ statistics to improve accuracy of Overlap Estimation and in-turn improve Source Ordering. </a:t>
            </a:r>
            <a:endParaRPr lang="en-US" sz="2000" dirty="0">
              <a:latin typeface="Century Schoolbook"/>
              <a:cs typeface="Century Schoolbook"/>
            </a:endParaRP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endParaRPr lang="en-US" sz="2000" dirty="0">
              <a:latin typeface="Century Schoolbook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2000" dirty="0">
              <a:latin typeface="Century Schoolbook" pitchFamily="18" charset="0"/>
            </a:endParaRP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endParaRPr lang="en-US" sz="2000" dirty="0">
              <a:latin typeface="Century Schoolbook" pitchFamily="18" charset="0"/>
            </a:endParaRPr>
          </a:p>
          <a:p>
            <a:pPr>
              <a:buClr>
                <a:schemeClr val="accent1"/>
              </a:buClr>
              <a:buFont typeface="Wingdings" pitchFamily="2" charset="2"/>
              <a:buChar char="§"/>
            </a:pPr>
            <a:endParaRPr lang="en-US" sz="2000" dirty="0">
              <a:latin typeface="Century Schoolbook" pitchFamily="18" charset="0"/>
            </a:endParaRPr>
          </a:p>
        </p:txBody>
      </p:sp>
      <p:sp>
        <p:nvSpPr>
          <p:cNvPr id="40" name="Title 39"/>
          <p:cNvSpPr>
            <a:spLocks/>
          </p:cNvSpPr>
          <p:nvPr/>
        </p:nvSpPr>
        <p:spPr bwMode="auto">
          <a:xfrm>
            <a:off x="457200" y="381000"/>
            <a:ext cx="7467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fontAlgn="auto">
              <a:spcAft>
                <a:spcPts val="0"/>
              </a:spcAft>
              <a:defRPr/>
            </a:pPr>
            <a:endParaRPr lang="en-US" sz="30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OASIS: Online Query Answering System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7388A-C30D-4633-9B33-2D27076630C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76200"/>
            <a:ext cx="8534400" cy="758952"/>
          </a:xfrm>
        </p:spPr>
        <p:txBody>
          <a:bodyPr/>
          <a:lstStyle/>
          <a:p>
            <a:r>
              <a:rPr lang="en-US" dirty="0" smtClean="0"/>
              <a:t>Basic Overlap Estimation Solution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14800" y="2209800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76092"/>
                </a:solidFill>
              </a:rPr>
              <a:t>P(A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∩ B</a:t>
            </a:r>
            <a:r>
              <a:rPr lang="en-US" dirty="0" smtClean="0">
                <a:solidFill>
                  <a:srgbClr val="376092"/>
                </a:solidFill>
              </a:rPr>
              <a:t>) =  </a:t>
            </a:r>
            <a:r>
              <a:rPr lang="en-US" b="1" dirty="0" smtClean="0"/>
              <a:t>AB</a:t>
            </a:r>
            <a:r>
              <a:rPr lang="en-US" dirty="0" smtClean="0"/>
              <a:t>C’D’E’+</a:t>
            </a:r>
            <a:r>
              <a:rPr lang="en-US" b="1" dirty="0" smtClean="0"/>
              <a:t>AB</a:t>
            </a:r>
            <a:r>
              <a:rPr lang="en-US" dirty="0" smtClean="0"/>
              <a:t>C’D’</a:t>
            </a:r>
            <a:r>
              <a:rPr lang="en-US" b="1" dirty="0" smtClean="0"/>
              <a:t>E</a:t>
            </a:r>
            <a:r>
              <a:rPr lang="en-US" dirty="0" smtClean="0"/>
              <a:t>+ </a:t>
            </a:r>
            <a:r>
              <a:rPr lang="en-US" b="1" dirty="0" smtClean="0"/>
              <a:t>AB</a:t>
            </a:r>
            <a:r>
              <a:rPr lang="en-US" dirty="0" smtClean="0"/>
              <a:t>C’</a:t>
            </a:r>
            <a:r>
              <a:rPr lang="en-US" b="1" dirty="0" smtClean="0"/>
              <a:t>D</a:t>
            </a:r>
            <a:r>
              <a:rPr lang="en-US" dirty="0" smtClean="0"/>
              <a:t>E’+</a:t>
            </a:r>
            <a:r>
              <a:rPr lang="en-US" b="1" dirty="0" smtClean="0"/>
              <a:t>AB</a:t>
            </a:r>
            <a:r>
              <a:rPr lang="en-US" dirty="0" smtClean="0"/>
              <a:t>C’</a:t>
            </a:r>
            <a:r>
              <a:rPr lang="en-US" b="1" dirty="0" smtClean="0"/>
              <a:t>DE</a:t>
            </a:r>
            <a:r>
              <a:rPr lang="en-US" dirty="0" smtClean="0"/>
              <a:t>+</a:t>
            </a:r>
            <a:r>
              <a:rPr lang="en-US" b="1" dirty="0" smtClean="0"/>
              <a:t>ABC</a:t>
            </a:r>
            <a:r>
              <a:rPr lang="en-US" dirty="0" smtClean="0"/>
              <a:t>D’E’+</a:t>
            </a:r>
            <a:r>
              <a:rPr lang="en-US" b="1" dirty="0" smtClean="0"/>
              <a:t>ABC</a:t>
            </a:r>
            <a:r>
              <a:rPr lang="en-US" dirty="0" smtClean="0"/>
              <a:t>D’</a:t>
            </a:r>
            <a:r>
              <a:rPr lang="en-US" b="1" dirty="0" smtClean="0"/>
              <a:t>E</a:t>
            </a:r>
            <a:r>
              <a:rPr lang="en-US" dirty="0" smtClean="0"/>
              <a:t>+ </a:t>
            </a:r>
            <a:r>
              <a:rPr lang="en-US" b="1" dirty="0" smtClean="0"/>
              <a:t>ABCD</a:t>
            </a:r>
            <a:r>
              <a:rPr lang="en-US" dirty="0" smtClean="0"/>
              <a:t>E’+</a:t>
            </a:r>
            <a:r>
              <a:rPr lang="en-US" b="1" dirty="0" smtClean="0"/>
              <a:t>ABCDE </a:t>
            </a:r>
            <a:r>
              <a:rPr lang="en-US" dirty="0" smtClean="0">
                <a:solidFill>
                  <a:srgbClr val="376092"/>
                </a:solidFill>
              </a:rPr>
              <a:t>= 0.30 </a:t>
            </a:r>
            <a:endParaRPr lang="en-US" dirty="0">
              <a:solidFill>
                <a:srgbClr val="376092"/>
              </a:solidFill>
            </a:endParaRPr>
          </a:p>
        </p:txBody>
      </p:sp>
      <p:pic>
        <p:nvPicPr>
          <p:cNvPr id="11" name="Picture 10" descr="5Ven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63" y="1828800"/>
            <a:ext cx="3839437" cy="3352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14800" y="1828800"/>
            <a:ext cx="2971800" cy="36933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Ex. </a:t>
            </a:r>
            <a:r>
              <a:rPr lang="en-US" dirty="0" smtClean="0">
                <a:solidFill>
                  <a:srgbClr val="376092"/>
                </a:solidFill>
              </a:rPr>
              <a:t>P(A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∩ B</a:t>
            </a:r>
            <a:r>
              <a:rPr lang="en-US" dirty="0" smtClean="0">
                <a:solidFill>
                  <a:srgbClr val="376092"/>
                </a:solidFill>
              </a:rPr>
              <a:t> ) = 0.30 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14800" y="1992868"/>
            <a:ext cx="3113465" cy="36933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Ex.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P(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∩ B ∩ C ∩ D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) = 0.03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4800" y="25908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76092"/>
                </a:solidFill>
              </a:rPr>
              <a:t>P( A ∩ B ∩ C ∩ D) = </a:t>
            </a:r>
            <a:r>
              <a:rPr lang="en-US" b="1" dirty="0" smtClean="0"/>
              <a:t>ABCD</a:t>
            </a:r>
            <a:r>
              <a:rPr lang="en-US" dirty="0" smtClean="0"/>
              <a:t>E’+</a:t>
            </a:r>
            <a:r>
              <a:rPr lang="en-US" b="1" dirty="0" smtClean="0"/>
              <a:t>ABCDE </a:t>
            </a:r>
            <a:r>
              <a:rPr lang="en-US" dirty="0" smtClean="0">
                <a:solidFill>
                  <a:srgbClr val="4F81BD"/>
                </a:solidFill>
              </a:rPr>
              <a:t>= </a:t>
            </a:r>
            <a:r>
              <a:rPr lang="en-US" dirty="0" smtClean="0">
                <a:solidFill>
                  <a:srgbClr val="376092"/>
                </a:solidFill>
              </a:rPr>
              <a:t>0.03 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657600" y="4648200"/>
            <a:ext cx="533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1600" dirty="0" smtClean="0">
                <a:latin typeface="Century Schoolbook"/>
                <a:cs typeface="Century Schoolbook"/>
              </a:rPr>
              <a:t>Provides </a:t>
            </a:r>
            <a:r>
              <a:rPr lang="en-US" sz="1600" dirty="0">
                <a:latin typeface="Century Schoolbook"/>
                <a:cs typeface="Century Schoolbook"/>
              </a:rPr>
              <a:t>highest likelihood under given constraints with no additional assumptions</a:t>
            </a:r>
            <a:r>
              <a:rPr lang="en-US" sz="1600" dirty="0" smtClean="0">
                <a:latin typeface="Century Schoolbook"/>
                <a:cs typeface="Century Schoolbook"/>
              </a:rPr>
              <a:t>.</a:t>
            </a:r>
          </a:p>
          <a:p>
            <a:pPr lvl="1">
              <a:buClr>
                <a:schemeClr val="accent1"/>
              </a:buClr>
              <a:buSzPct val="100000"/>
            </a:pPr>
            <a:r>
              <a:rPr lang="en-US" sz="1600" dirty="0" smtClean="0">
                <a:latin typeface="Century Schoolbook"/>
                <a:cs typeface="Century Schoolbook"/>
              </a:rPr>
              <a:t> </a:t>
            </a:r>
          </a:p>
          <a:p>
            <a:pPr marL="800100" lvl="1" indent="-342900"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1600" dirty="0" smtClean="0">
                <a:latin typeface="Century Schoolbook"/>
                <a:cs typeface="Century Schoolbook"/>
              </a:rPr>
              <a:t>Changes </a:t>
            </a:r>
            <a:r>
              <a:rPr lang="en-US" sz="1600" dirty="0">
                <a:latin typeface="Century Schoolbook"/>
                <a:cs typeface="Century Schoolbook"/>
              </a:rPr>
              <a:t>smoothly with addition/change in statistics.</a:t>
            </a: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4038600"/>
            <a:ext cx="3124200" cy="44444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81400" y="3276600"/>
            <a:ext cx="5410200" cy="707886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lvl="1"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 Find </a:t>
            </a:r>
            <a:r>
              <a:rPr lang="en-US" sz="2000" dirty="0" err="1" smtClean="0">
                <a:latin typeface="Century Schoolbook"/>
                <a:cs typeface="Century Schoolbook"/>
              </a:rPr>
              <a:t>MaxEnt</a:t>
            </a:r>
            <a:r>
              <a:rPr lang="en-US" sz="2000" dirty="0" smtClean="0">
                <a:latin typeface="Century Schoolbook"/>
                <a:cs typeface="Century Schoolbook"/>
              </a:rPr>
              <a:t> solution under given constraints. </a:t>
            </a:r>
            <a:endParaRPr lang="en-US" sz="2000" b="1" dirty="0">
              <a:latin typeface="Century Schoolbook"/>
              <a:cs typeface="Century Schoolbook"/>
            </a:endParaRPr>
          </a:p>
        </p:txBody>
      </p:sp>
      <p:cxnSp>
        <p:nvCxnSpPr>
          <p:cNvPr id="24" name="Straight Arrow Connector 23"/>
          <p:cNvCxnSpPr>
            <a:stCxn id="8" idx="1"/>
          </p:cNvCxnSpPr>
          <p:nvPr/>
        </p:nvCxnSpPr>
        <p:spPr>
          <a:xfrm flipH="1">
            <a:off x="2895600" y="2013466"/>
            <a:ext cx="1219200" cy="1034534"/>
          </a:xfrm>
          <a:prstGeom prst="straightConnector1">
            <a:avLst/>
          </a:prstGeom>
          <a:ln w="3048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2743200" y="2362200"/>
            <a:ext cx="1371600" cy="1143000"/>
          </a:xfrm>
          <a:prstGeom prst="straightConnector1">
            <a:avLst/>
          </a:prstGeom>
          <a:ln w="3048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52400" y="849868"/>
            <a:ext cx="8763000" cy="5979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152400" y="914400"/>
            <a:ext cx="88392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52800" y="1066800"/>
            <a:ext cx="558415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1">
              <a:buClr>
                <a:schemeClr val="accent2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Century Schoolbook"/>
                <a:cs typeface="Century Schoolbook"/>
              </a:rPr>
              <a:t> Given coverage and partial set of overlap statistics, formulate constraints:</a:t>
            </a:r>
            <a:endParaRPr lang="en-US" sz="2000" b="1" dirty="0">
              <a:latin typeface="Century Schoolbook"/>
              <a:cs typeface="Century Schoolbook"/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1503896" y="2829108"/>
            <a:ext cx="1451503" cy="1695086"/>
          </a:xfrm>
          <a:custGeom>
            <a:avLst/>
            <a:gdLst>
              <a:gd name="connsiteX0" fmla="*/ 8044 w 1451503"/>
              <a:gd name="connsiteY0" fmla="*/ 575052 h 1695086"/>
              <a:gd name="connsiteX1" fmla="*/ 293153 w 1451503"/>
              <a:gd name="connsiteY1" fmla="*/ 376332 h 1695086"/>
              <a:gd name="connsiteX2" fmla="*/ 638740 w 1451503"/>
              <a:gd name="connsiteY2" fmla="*/ 203532 h 1695086"/>
              <a:gd name="connsiteX3" fmla="*/ 992966 w 1451503"/>
              <a:gd name="connsiteY3" fmla="*/ 73932 h 1695086"/>
              <a:gd name="connsiteX4" fmla="*/ 1226237 w 1451503"/>
              <a:gd name="connsiteY4" fmla="*/ 30732 h 1695086"/>
              <a:gd name="connsiteX5" fmla="*/ 1321273 w 1451503"/>
              <a:gd name="connsiteY5" fmla="*/ 13452 h 1695086"/>
              <a:gd name="connsiteX6" fmla="*/ 1381750 w 1451503"/>
              <a:gd name="connsiteY6" fmla="*/ 238092 h 1695086"/>
              <a:gd name="connsiteX7" fmla="*/ 1424949 w 1451503"/>
              <a:gd name="connsiteY7" fmla="*/ 575052 h 1695086"/>
              <a:gd name="connsiteX8" fmla="*/ 1450868 w 1451503"/>
              <a:gd name="connsiteY8" fmla="*/ 903372 h 1695086"/>
              <a:gd name="connsiteX9" fmla="*/ 1399030 w 1451503"/>
              <a:gd name="connsiteY9" fmla="*/ 1240332 h 1695086"/>
              <a:gd name="connsiteX10" fmla="*/ 1381750 w 1451503"/>
              <a:gd name="connsiteY10" fmla="*/ 1378572 h 1695086"/>
              <a:gd name="connsiteX11" fmla="*/ 975686 w 1451503"/>
              <a:gd name="connsiteY11" fmla="*/ 1551372 h 1695086"/>
              <a:gd name="connsiteX12" fmla="*/ 673298 w 1451503"/>
              <a:gd name="connsiteY12" fmla="*/ 1646412 h 1695086"/>
              <a:gd name="connsiteX13" fmla="*/ 414108 w 1451503"/>
              <a:gd name="connsiteY13" fmla="*/ 1689612 h 1695086"/>
              <a:gd name="connsiteX14" fmla="*/ 293153 w 1451503"/>
              <a:gd name="connsiteY14" fmla="*/ 1525452 h 1695086"/>
              <a:gd name="connsiteX15" fmla="*/ 172198 w 1451503"/>
              <a:gd name="connsiteY15" fmla="*/ 1266252 h 1695086"/>
              <a:gd name="connsiteX16" fmla="*/ 85801 w 1451503"/>
              <a:gd name="connsiteY16" fmla="*/ 972492 h 1695086"/>
              <a:gd name="connsiteX17" fmla="*/ 8044 w 1451503"/>
              <a:gd name="connsiteY17" fmla="*/ 575052 h 169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51503" h="1695086">
                <a:moveTo>
                  <a:pt x="8044" y="575052"/>
                </a:moveTo>
                <a:cubicBezTo>
                  <a:pt x="42603" y="475692"/>
                  <a:pt x="188037" y="438252"/>
                  <a:pt x="293153" y="376332"/>
                </a:cubicBezTo>
                <a:cubicBezTo>
                  <a:pt x="398269" y="314412"/>
                  <a:pt x="522104" y="253932"/>
                  <a:pt x="638740" y="203532"/>
                </a:cubicBezTo>
                <a:cubicBezTo>
                  <a:pt x="755376" y="153132"/>
                  <a:pt x="895050" y="102732"/>
                  <a:pt x="992966" y="73932"/>
                </a:cubicBezTo>
                <a:cubicBezTo>
                  <a:pt x="1090882" y="45132"/>
                  <a:pt x="1226237" y="30732"/>
                  <a:pt x="1226237" y="30732"/>
                </a:cubicBezTo>
                <a:cubicBezTo>
                  <a:pt x="1280955" y="20652"/>
                  <a:pt x="1295354" y="-21108"/>
                  <a:pt x="1321273" y="13452"/>
                </a:cubicBezTo>
                <a:cubicBezTo>
                  <a:pt x="1347192" y="48012"/>
                  <a:pt x="1364471" y="144492"/>
                  <a:pt x="1381750" y="238092"/>
                </a:cubicBezTo>
                <a:cubicBezTo>
                  <a:pt x="1399029" y="331692"/>
                  <a:pt x="1413429" y="464172"/>
                  <a:pt x="1424949" y="575052"/>
                </a:cubicBezTo>
                <a:cubicBezTo>
                  <a:pt x="1436469" y="685932"/>
                  <a:pt x="1455188" y="792492"/>
                  <a:pt x="1450868" y="903372"/>
                </a:cubicBezTo>
                <a:cubicBezTo>
                  <a:pt x="1446548" y="1014252"/>
                  <a:pt x="1410550" y="1161132"/>
                  <a:pt x="1399030" y="1240332"/>
                </a:cubicBezTo>
                <a:cubicBezTo>
                  <a:pt x="1387510" y="1319532"/>
                  <a:pt x="1452307" y="1326732"/>
                  <a:pt x="1381750" y="1378572"/>
                </a:cubicBezTo>
                <a:cubicBezTo>
                  <a:pt x="1311193" y="1430412"/>
                  <a:pt x="1093761" y="1506732"/>
                  <a:pt x="975686" y="1551372"/>
                </a:cubicBezTo>
                <a:cubicBezTo>
                  <a:pt x="857611" y="1596012"/>
                  <a:pt x="766894" y="1623372"/>
                  <a:pt x="673298" y="1646412"/>
                </a:cubicBezTo>
                <a:cubicBezTo>
                  <a:pt x="579702" y="1669452"/>
                  <a:pt x="477465" y="1709772"/>
                  <a:pt x="414108" y="1689612"/>
                </a:cubicBezTo>
                <a:cubicBezTo>
                  <a:pt x="350751" y="1669452"/>
                  <a:pt x="333471" y="1596012"/>
                  <a:pt x="293153" y="1525452"/>
                </a:cubicBezTo>
                <a:cubicBezTo>
                  <a:pt x="252835" y="1454892"/>
                  <a:pt x="206757" y="1358412"/>
                  <a:pt x="172198" y="1266252"/>
                </a:cubicBezTo>
                <a:cubicBezTo>
                  <a:pt x="137639" y="1174092"/>
                  <a:pt x="111720" y="1086252"/>
                  <a:pt x="85801" y="972492"/>
                </a:cubicBezTo>
                <a:cubicBezTo>
                  <a:pt x="59882" y="858732"/>
                  <a:pt x="-26515" y="674412"/>
                  <a:pt x="8044" y="575052"/>
                </a:cubicBezTo>
                <a:close/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515128" y="3041280"/>
            <a:ext cx="1181049" cy="1480317"/>
          </a:xfrm>
          <a:custGeom>
            <a:avLst/>
            <a:gdLst>
              <a:gd name="connsiteX0" fmla="*/ 5452 w 1181049"/>
              <a:gd name="connsiteY0" fmla="*/ 336960 h 1480317"/>
              <a:gd name="connsiteX1" fmla="*/ 618868 w 1181049"/>
              <a:gd name="connsiteY1" fmla="*/ 0 h 1480317"/>
              <a:gd name="connsiteX2" fmla="*/ 618868 w 1181049"/>
              <a:gd name="connsiteY2" fmla="*/ 0 h 1480317"/>
              <a:gd name="connsiteX3" fmla="*/ 869418 w 1181049"/>
              <a:gd name="connsiteY3" fmla="*/ 164160 h 1480317"/>
              <a:gd name="connsiteX4" fmla="*/ 1059491 w 1181049"/>
              <a:gd name="connsiteY4" fmla="*/ 319680 h 1480317"/>
              <a:gd name="connsiteX5" fmla="*/ 1180446 w 1181049"/>
              <a:gd name="connsiteY5" fmla="*/ 457920 h 1480317"/>
              <a:gd name="connsiteX6" fmla="*/ 1102689 w 1181049"/>
              <a:gd name="connsiteY6" fmla="*/ 673920 h 1480317"/>
              <a:gd name="connsiteX7" fmla="*/ 1024932 w 1181049"/>
              <a:gd name="connsiteY7" fmla="*/ 872640 h 1480317"/>
              <a:gd name="connsiteX8" fmla="*/ 895337 w 1181049"/>
              <a:gd name="connsiteY8" fmla="*/ 1114560 h 1480317"/>
              <a:gd name="connsiteX9" fmla="*/ 774382 w 1181049"/>
              <a:gd name="connsiteY9" fmla="*/ 1287360 h 1480317"/>
              <a:gd name="connsiteX10" fmla="*/ 670706 w 1181049"/>
              <a:gd name="connsiteY10" fmla="*/ 1408320 h 1480317"/>
              <a:gd name="connsiteX11" fmla="*/ 437435 w 1181049"/>
              <a:gd name="connsiteY11" fmla="*/ 1477440 h 1480317"/>
              <a:gd name="connsiteX12" fmla="*/ 299201 w 1181049"/>
              <a:gd name="connsiteY12" fmla="*/ 1313280 h 1480317"/>
              <a:gd name="connsiteX13" fmla="*/ 160966 w 1181049"/>
              <a:gd name="connsiteY13" fmla="*/ 1054080 h 1480317"/>
              <a:gd name="connsiteX14" fmla="*/ 65930 w 1181049"/>
              <a:gd name="connsiteY14" fmla="*/ 751680 h 1480317"/>
              <a:gd name="connsiteX15" fmla="*/ 14092 w 1181049"/>
              <a:gd name="connsiteY15" fmla="*/ 492480 h 1480317"/>
              <a:gd name="connsiteX16" fmla="*/ 5452 w 1181049"/>
              <a:gd name="connsiteY16" fmla="*/ 336960 h 148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81049" h="1480317">
                <a:moveTo>
                  <a:pt x="5452" y="336960"/>
                </a:moveTo>
                <a:lnTo>
                  <a:pt x="618868" y="0"/>
                </a:lnTo>
                <a:lnTo>
                  <a:pt x="618868" y="0"/>
                </a:lnTo>
                <a:cubicBezTo>
                  <a:pt x="660626" y="27360"/>
                  <a:pt x="795981" y="110880"/>
                  <a:pt x="869418" y="164160"/>
                </a:cubicBezTo>
                <a:cubicBezTo>
                  <a:pt x="942855" y="217440"/>
                  <a:pt x="1007653" y="270720"/>
                  <a:pt x="1059491" y="319680"/>
                </a:cubicBezTo>
                <a:cubicBezTo>
                  <a:pt x="1111329" y="368640"/>
                  <a:pt x="1173246" y="398880"/>
                  <a:pt x="1180446" y="457920"/>
                </a:cubicBezTo>
                <a:cubicBezTo>
                  <a:pt x="1187646" y="516960"/>
                  <a:pt x="1128608" y="604800"/>
                  <a:pt x="1102689" y="673920"/>
                </a:cubicBezTo>
                <a:cubicBezTo>
                  <a:pt x="1076770" y="743040"/>
                  <a:pt x="1059491" y="799200"/>
                  <a:pt x="1024932" y="872640"/>
                </a:cubicBezTo>
                <a:cubicBezTo>
                  <a:pt x="990373" y="946080"/>
                  <a:pt x="937095" y="1045440"/>
                  <a:pt x="895337" y="1114560"/>
                </a:cubicBezTo>
                <a:cubicBezTo>
                  <a:pt x="853579" y="1183680"/>
                  <a:pt x="811820" y="1238400"/>
                  <a:pt x="774382" y="1287360"/>
                </a:cubicBezTo>
                <a:cubicBezTo>
                  <a:pt x="736944" y="1336320"/>
                  <a:pt x="726864" y="1376640"/>
                  <a:pt x="670706" y="1408320"/>
                </a:cubicBezTo>
                <a:cubicBezTo>
                  <a:pt x="614548" y="1440000"/>
                  <a:pt x="499352" y="1493280"/>
                  <a:pt x="437435" y="1477440"/>
                </a:cubicBezTo>
                <a:cubicBezTo>
                  <a:pt x="375518" y="1461600"/>
                  <a:pt x="345279" y="1383840"/>
                  <a:pt x="299201" y="1313280"/>
                </a:cubicBezTo>
                <a:cubicBezTo>
                  <a:pt x="253123" y="1242720"/>
                  <a:pt x="199844" y="1147680"/>
                  <a:pt x="160966" y="1054080"/>
                </a:cubicBezTo>
                <a:cubicBezTo>
                  <a:pt x="122088" y="960480"/>
                  <a:pt x="90409" y="845280"/>
                  <a:pt x="65930" y="751680"/>
                </a:cubicBezTo>
                <a:cubicBezTo>
                  <a:pt x="41451" y="658080"/>
                  <a:pt x="27051" y="554400"/>
                  <a:pt x="14092" y="492480"/>
                </a:cubicBezTo>
                <a:cubicBezTo>
                  <a:pt x="1133" y="430560"/>
                  <a:pt x="-5347" y="405360"/>
                  <a:pt x="5452" y="336960"/>
                </a:cubicBezTo>
                <a:close/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72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 animBg="1"/>
      <p:bldP spid="8" grpId="1" animBg="1"/>
      <p:bldP spid="10" grpId="0" animBg="1"/>
      <p:bldP spid="9" grpId="0"/>
      <p:bldP spid="20" grpId="0"/>
      <p:bldP spid="15" grpId="0" animBg="1"/>
      <p:bldP spid="34" grpId="0" animBg="1"/>
      <p:bldP spid="34" grpId="1" animBg="1"/>
      <p:bldP spid="34" grpId="2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Overlap Estimation (Cont.)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7388A-C30D-4633-9B33-2D27076630C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9154" name="Content Placeholder 10"/>
          <p:cNvSpPr>
            <a:spLocks noGrp="1"/>
          </p:cNvSpPr>
          <p:nvPr>
            <p:ph sz="quarter" idx="4294967295"/>
          </p:nvPr>
        </p:nvSpPr>
        <p:spPr>
          <a:xfrm>
            <a:off x="152400" y="1524000"/>
            <a:ext cx="8839200" cy="47974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chemeClr val="accent2"/>
              </a:buClr>
              <a:buFont typeface="Wingdings" charset="2"/>
              <a:buChar char="§"/>
            </a:pPr>
            <a:r>
              <a:rPr lang="en-US" sz="2000" b="1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Challenges</a:t>
            </a:r>
          </a:p>
          <a:p>
            <a:pPr lvl="1">
              <a:lnSpc>
                <a:spcPct val="90000"/>
              </a:lnSpc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Formulating the problem exactly requires the definition of 2</a:t>
            </a:r>
            <a:r>
              <a:rPr lang="en-US" sz="2000" baseline="300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n</a:t>
            </a:r>
            <a:r>
              <a:rPr lang="en-US" sz="20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 variables, where n is the number of data sources. </a:t>
            </a:r>
            <a:endParaRPr lang="en-US" sz="2000" dirty="0">
              <a:solidFill>
                <a:srgbClr val="000000"/>
              </a:solidFill>
              <a:latin typeface="Century Schoolbook"/>
              <a:cs typeface="Century Schoolbook"/>
            </a:endParaRPr>
          </a:p>
          <a:p>
            <a:pPr lvl="2">
              <a:lnSpc>
                <a:spcPct val="90000"/>
              </a:lnSpc>
              <a:buSzPct val="100000"/>
              <a:buFont typeface="Wingdings" charset="2"/>
              <a:buChar char="§"/>
            </a:pPr>
            <a:r>
              <a:rPr lang="en-US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Ex. 30 sources = 1 billion variables. </a:t>
            </a:r>
          </a:p>
          <a:p>
            <a:pPr lvl="1">
              <a:lnSpc>
                <a:spcPct val="90000"/>
              </a:lnSpc>
              <a:buFont typeface="Wingdings" charset="2"/>
              <a:buChar char="§"/>
            </a:pPr>
            <a:endParaRPr lang="en-US" sz="2000" dirty="0" smtClean="0">
              <a:solidFill>
                <a:srgbClr val="000000"/>
              </a:solidFill>
              <a:latin typeface="Century Schoolbook"/>
              <a:cs typeface="Century Schoolbook"/>
            </a:endParaRPr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charset="2"/>
              <a:buChar char="§"/>
            </a:pPr>
            <a:r>
              <a:rPr lang="en-US" sz="2000" b="1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Observation</a:t>
            </a:r>
          </a:p>
          <a:p>
            <a:pPr lvl="1">
              <a:lnSpc>
                <a:spcPct val="90000"/>
              </a:lnSpc>
              <a:buClr>
                <a:schemeClr val="accent1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Number of non-zero variables should not exceed the number of answers, which is usually much smaller than 2</a:t>
            </a:r>
            <a:r>
              <a:rPr lang="en-US" sz="2000" baseline="300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n</a:t>
            </a:r>
            <a:r>
              <a:rPr lang="en-US" sz="20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. </a:t>
            </a:r>
          </a:p>
          <a:p>
            <a:pPr lvl="1">
              <a:lnSpc>
                <a:spcPct val="90000"/>
              </a:lnSpc>
              <a:buFont typeface="Wingdings" charset="2"/>
              <a:buChar char="§"/>
            </a:pPr>
            <a:endParaRPr lang="en-US" sz="2000" dirty="0" smtClean="0">
              <a:solidFill>
                <a:srgbClr val="000000"/>
              </a:solidFill>
              <a:latin typeface="Century Schoolbook"/>
              <a:cs typeface="Century Schoolbook"/>
            </a:endParaRPr>
          </a:p>
          <a:p>
            <a:pPr lvl="1">
              <a:lnSpc>
                <a:spcPct val="90000"/>
              </a:lnSpc>
              <a:buFont typeface="Wingdings" charset="2"/>
              <a:buChar char="§"/>
            </a:pPr>
            <a:endParaRPr lang="en-US" sz="19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79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Scalable Overlap </a:t>
            </a:r>
            <a:r>
              <a:rPr lang="en-US" dirty="0"/>
              <a:t>Estimation </a:t>
            </a:r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8211E-11DD-43A0-89D0-5BFAA2C807F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228600" y="1905000"/>
            <a:ext cx="3172638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entury Schoolbook"/>
                <a:cs typeface="Century Schoolbook"/>
              </a:rPr>
              <a:t>Given Statistics</a:t>
            </a:r>
          </a:p>
          <a:p>
            <a:r>
              <a:rPr lang="en-US" dirty="0" smtClean="0">
                <a:latin typeface="Century Schoolbook"/>
                <a:cs typeface="Century Schoolbook"/>
              </a:rPr>
              <a:t>P(A)   	P(A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entury Schoolbook"/>
                <a:cs typeface="Century Schoolbook"/>
              </a:rPr>
              <a:t>∩ </a:t>
            </a:r>
            <a:r>
              <a:rPr lang="en-US" dirty="0" smtClean="0">
                <a:latin typeface="Century Schoolbook"/>
                <a:cs typeface="Century Schoolbook"/>
              </a:rPr>
              <a:t>B)</a:t>
            </a:r>
          </a:p>
          <a:p>
            <a:r>
              <a:rPr lang="en-US" dirty="0" smtClean="0">
                <a:latin typeface="Century Schoolbook"/>
                <a:cs typeface="Century Schoolbook"/>
              </a:rPr>
              <a:t>P(B)	P(A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entury Schoolbook"/>
                <a:cs typeface="Century Schoolbook"/>
              </a:rPr>
              <a:t>∩ </a:t>
            </a:r>
            <a:r>
              <a:rPr lang="en-US" dirty="0" smtClean="0">
                <a:latin typeface="Century Schoolbook"/>
                <a:cs typeface="Century Schoolbook"/>
              </a:rPr>
              <a:t>D)</a:t>
            </a:r>
          </a:p>
          <a:p>
            <a:r>
              <a:rPr lang="en-US" dirty="0" smtClean="0">
                <a:latin typeface="Century Schoolbook"/>
                <a:cs typeface="Century Schoolbook"/>
              </a:rPr>
              <a:t>P(C)	P(A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entury Schoolbook"/>
                <a:cs typeface="Century Schoolbook"/>
              </a:rPr>
              <a:t>∩ </a:t>
            </a:r>
            <a:r>
              <a:rPr lang="en-US" dirty="0" smtClean="0">
                <a:latin typeface="Century Schoolbook"/>
                <a:cs typeface="Century Schoolbook"/>
              </a:rPr>
              <a:t>B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entury Schoolbook"/>
                <a:cs typeface="Century Schoolbook"/>
              </a:rPr>
              <a:t>∩ </a:t>
            </a:r>
            <a:r>
              <a:rPr lang="en-US" dirty="0" smtClean="0">
                <a:latin typeface="Century Schoolbook"/>
                <a:cs typeface="Century Schoolbook"/>
              </a:rPr>
              <a:t>C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entury Schoolbook"/>
                <a:cs typeface="Century Schoolbook"/>
              </a:rPr>
              <a:t>∩ </a:t>
            </a:r>
            <a:r>
              <a:rPr lang="en-US" dirty="0" smtClean="0">
                <a:latin typeface="Century Schoolbook"/>
                <a:cs typeface="Century Schoolbook"/>
              </a:rPr>
              <a:t>D)</a:t>
            </a:r>
          </a:p>
          <a:p>
            <a:r>
              <a:rPr lang="en-US" dirty="0" smtClean="0">
                <a:latin typeface="Century Schoolbook"/>
                <a:cs typeface="Century Schoolbook"/>
              </a:rPr>
              <a:t>P(D)</a:t>
            </a:r>
          </a:p>
          <a:p>
            <a:r>
              <a:rPr lang="en-US" dirty="0" smtClean="0">
                <a:latin typeface="Century Schoolbook"/>
                <a:cs typeface="Century Schoolbook"/>
              </a:rPr>
              <a:t>P(E) </a:t>
            </a:r>
            <a:endParaRPr lang="en-US" dirty="0">
              <a:latin typeface="Century Schoolbook"/>
              <a:cs typeface="Century Schoolbook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8600" y="3886200"/>
            <a:ext cx="5223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entury Schoolbook"/>
                <a:cs typeface="Century Schoolbook"/>
              </a:rPr>
              <a:t>V = {</a:t>
            </a:r>
            <a:r>
              <a:rPr lang="en-US" sz="1600" b="1" dirty="0" smtClean="0">
                <a:latin typeface="Century Schoolbook"/>
                <a:cs typeface="Century Schoolbook"/>
              </a:rPr>
              <a:t>A</a:t>
            </a:r>
            <a:r>
              <a:rPr lang="en-US" sz="1600" dirty="0" smtClean="0">
                <a:latin typeface="Century Schoolbook"/>
                <a:cs typeface="Century Schoolbook"/>
              </a:rPr>
              <a:t>B'C'D'E</a:t>
            </a:r>
            <a:r>
              <a:rPr lang="en-US" sz="1600" dirty="0">
                <a:latin typeface="Century Schoolbook"/>
                <a:cs typeface="Century Schoolbook"/>
              </a:rPr>
              <a:t>', </a:t>
            </a:r>
            <a:r>
              <a:rPr lang="en-US" sz="1600" dirty="0" smtClean="0">
                <a:latin typeface="Century Schoolbook"/>
                <a:cs typeface="Century Schoolbook"/>
              </a:rPr>
              <a:t>A’</a:t>
            </a:r>
            <a:r>
              <a:rPr lang="en-US" sz="1600" b="1" dirty="0" smtClean="0">
                <a:latin typeface="Century Schoolbook"/>
                <a:cs typeface="Century Schoolbook"/>
              </a:rPr>
              <a:t>B</a:t>
            </a:r>
            <a:r>
              <a:rPr lang="en-US" sz="1600" dirty="0" smtClean="0">
                <a:latin typeface="Century Schoolbook"/>
                <a:cs typeface="Century Schoolbook"/>
              </a:rPr>
              <a:t>C’D’E’, A’B’</a:t>
            </a:r>
            <a:r>
              <a:rPr lang="en-US" sz="1600" b="1" dirty="0" smtClean="0">
                <a:latin typeface="Century Schoolbook"/>
                <a:cs typeface="Century Schoolbook"/>
              </a:rPr>
              <a:t>C</a:t>
            </a:r>
            <a:r>
              <a:rPr lang="en-US" sz="1600" dirty="0" smtClean="0">
                <a:latin typeface="Century Schoolbook"/>
                <a:cs typeface="Century Schoolbook"/>
              </a:rPr>
              <a:t>D’E’,A’B’C’</a:t>
            </a:r>
            <a:r>
              <a:rPr lang="en-US" sz="1600" b="1" dirty="0" smtClean="0">
                <a:latin typeface="Century Schoolbook"/>
                <a:cs typeface="Century Schoolbook"/>
              </a:rPr>
              <a:t>D</a:t>
            </a:r>
            <a:r>
              <a:rPr lang="en-US" sz="1600" dirty="0" smtClean="0">
                <a:latin typeface="Century Schoolbook"/>
                <a:cs typeface="Century Schoolbook"/>
              </a:rPr>
              <a:t>E’, A’B’C’D’</a:t>
            </a:r>
            <a:r>
              <a:rPr lang="en-US" sz="1600" b="1" dirty="0" smtClean="0">
                <a:latin typeface="Century Schoolbook"/>
                <a:cs typeface="Century Schoolbook"/>
              </a:rPr>
              <a:t>E</a:t>
            </a:r>
            <a:r>
              <a:rPr lang="en-US" sz="1600" dirty="0" smtClean="0">
                <a:latin typeface="Century Schoolbook"/>
                <a:cs typeface="Century Schoolbook"/>
              </a:rPr>
              <a:t>, </a:t>
            </a:r>
            <a:r>
              <a:rPr lang="en-US" sz="1600" b="1" dirty="0" smtClean="0">
                <a:latin typeface="Century Schoolbook"/>
                <a:cs typeface="Century Schoolbook"/>
              </a:rPr>
              <a:t>AB</a:t>
            </a:r>
            <a:r>
              <a:rPr lang="en-US" sz="1600" dirty="0" smtClean="0">
                <a:latin typeface="Century Schoolbook"/>
                <a:cs typeface="Century Schoolbook"/>
              </a:rPr>
              <a:t>C’D’E’, </a:t>
            </a:r>
            <a:r>
              <a:rPr lang="en-US" sz="1600" b="1" dirty="0" smtClean="0">
                <a:latin typeface="Century Schoolbook"/>
                <a:cs typeface="Century Schoolbook"/>
              </a:rPr>
              <a:t>A</a:t>
            </a:r>
            <a:r>
              <a:rPr lang="en-US" sz="1600" dirty="0" smtClean="0">
                <a:latin typeface="Century Schoolbook"/>
                <a:cs typeface="Century Schoolbook"/>
              </a:rPr>
              <a:t>B’C’</a:t>
            </a:r>
            <a:r>
              <a:rPr lang="en-US" sz="1600" b="1" dirty="0" smtClean="0">
                <a:latin typeface="Century Schoolbook"/>
                <a:cs typeface="Century Schoolbook"/>
              </a:rPr>
              <a:t>D</a:t>
            </a:r>
            <a:r>
              <a:rPr lang="en-US" sz="1600" dirty="0" smtClean="0">
                <a:latin typeface="Century Schoolbook"/>
                <a:cs typeface="Century Schoolbook"/>
              </a:rPr>
              <a:t>E’, </a:t>
            </a:r>
            <a:r>
              <a:rPr lang="en-US" sz="1600" b="1" dirty="0" smtClean="0">
                <a:latin typeface="Century Schoolbook"/>
                <a:cs typeface="Century Schoolbook"/>
              </a:rPr>
              <a:t>ABCD</a:t>
            </a:r>
            <a:r>
              <a:rPr lang="en-US" sz="1600" dirty="0" smtClean="0">
                <a:latin typeface="Century Schoolbook"/>
                <a:cs typeface="Century Schoolbook"/>
              </a:rPr>
              <a:t>E’, A’B’C’D’E’}</a:t>
            </a:r>
          </a:p>
          <a:p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152400" y="1447800"/>
            <a:ext cx="8763000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Clr>
                <a:schemeClr val="accent2"/>
              </a:buClr>
              <a:buFont typeface="+mj-lt"/>
              <a:buAutoNum type="arabicParenR"/>
            </a:pPr>
            <a:r>
              <a:rPr lang="en-US" dirty="0">
                <a:solidFill>
                  <a:srgbClr val="000000"/>
                </a:solidFill>
                <a:latin typeface="Century Schoolbook"/>
                <a:cs typeface="Century Schoolbook"/>
              </a:rPr>
              <a:t> Define constraints using a </a:t>
            </a:r>
            <a:r>
              <a:rPr lang="en-US" u="sng" dirty="0">
                <a:solidFill>
                  <a:srgbClr val="000000"/>
                </a:solidFill>
                <a:latin typeface="Century Schoolbook"/>
                <a:cs typeface="Century Schoolbook"/>
              </a:rPr>
              <a:t>subset </a:t>
            </a:r>
            <a:r>
              <a:rPr lang="en-US" dirty="0">
                <a:solidFill>
                  <a:srgbClr val="000000"/>
                </a:solidFill>
                <a:latin typeface="Century Schoolbook"/>
                <a:cs typeface="Century Schoolbook"/>
              </a:rPr>
              <a:t>of variables with high cardinality.</a:t>
            </a:r>
          </a:p>
        </p:txBody>
      </p:sp>
      <p:pic>
        <p:nvPicPr>
          <p:cNvPr id="6" name="Picture 5" descr="v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752600"/>
            <a:ext cx="3583475" cy="32004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8600" y="4953000"/>
            <a:ext cx="4572000" cy="623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buClr>
                <a:schemeClr val="accent1"/>
              </a:buClr>
              <a:buSzPct val="100000"/>
            </a:pPr>
            <a:endParaRPr lang="en-US" sz="1900" dirty="0">
              <a:solidFill>
                <a:srgbClr val="000000"/>
              </a:solidFill>
              <a:latin typeface="Century Schoolbook"/>
              <a:cs typeface="Century Schoolbook"/>
            </a:endParaRPr>
          </a:p>
          <a:p>
            <a:pPr marL="457200" indent="-457200">
              <a:lnSpc>
                <a:spcPct val="90000"/>
              </a:lnSpc>
              <a:buClr>
                <a:schemeClr val="accent2"/>
              </a:buClr>
              <a:buSzPct val="100000"/>
              <a:buFont typeface="+mj-lt"/>
              <a:buAutoNum type="arabicParenR" startAt="2"/>
            </a:pPr>
            <a:r>
              <a:rPr lang="en-US" sz="19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Solve </a:t>
            </a:r>
            <a:r>
              <a:rPr lang="en-US" sz="1900" dirty="0" err="1" smtClean="0">
                <a:solidFill>
                  <a:srgbClr val="000000"/>
                </a:solidFill>
                <a:latin typeface="Century Schoolbook"/>
                <a:cs typeface="Century Schoolbook"/>
              </a:rPr>
              <a:t>MaxEnt</a:t>
            </a:r>
            <a:r>
              <a:rPr lang="en-US" sz="1900" dirty="0" smtClean="0">
                <a:solidFill>
                  <a:srgbClr val="000000"/>
                </a:solidFill>
                <a:latin typeface="Century Schoolbook"/>
                <a:cs typeface="Century Schoolbook"/>
              </a:rPr>
              <a:t> problem</a:t>
            </a:r>
            <a:endParaRPr lang="en-US" sz="1900" dirty="0">
              <a:solidFill>
                <a:srgbClr val="000000"/>
              </a:solidFill>
              <a:latin typeface="Century Schoolbook"/>
              <a:cs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3843739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Scalable Overlap </a:t>
            </a:r>
            <a:r>
              <a:rPr lang="en-US" dirty="0"/>
              <a:t>Estimation </a:t>
            </a:r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VLDB 2014 - Hangzhou, China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8211E-11DD-43A0-89D0-5BFAA2C807F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" name="Picture 5" descr="v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7400"/>
            <a:ext cx="2377440" cy="2117314"/>
          </a:xfrm>
          <a:prstGeom prst="rect">
            <a:avLst/>
          </a:prstGeom>
        </p:spPr>
      </p:pic>
      <p:pic>
        <p:nvPicPr>
          <p:cNvPr id="7" name="Picture 6" descr="v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026876"/>
            <a:ext cx="2423160" cy="21641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" y="13716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+mj-lt"/>
              <a:buAutoNum type="arabicParenR" startAt="3"/>
            </a:pPr>
            <a:r>
              <a:rPr lang="en-US" dirty="0" smtClean="0">
                <a:latin typeface="Century Schoolbook"/>
                <a:cs typeface="Century Schoolbook"/>
              </a:rPr>
              <a:t>Include additional variable that are expected to have high cardinality, and remove variables whose value is close to zero.</a:t>
            </a:r>
            <a:endParaRPr lang="en-US" dirty="0">
              <a:latin typeface="Century Schoolbook"/>
              <a:cs typeface="Century Schoolbook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4419600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+mj-lt"/>
              <a:buAutoNum type="arabicParenR" startAt="4"/>
            </a:pPr>
            <a:r>
              <a:rPr lang="en-US" dirty="0" smtClean="0">
                <a:latin typeface="Century Schoolbook"/>
                <a:cs typeface="Century Schoolbook"/>
              </a:rPr>
              <a:t>Repeat procedure until no new variables are added. </a:t>
            </a:r>
            <a:endParaRPr lang="en-US" dirty="0">
              <a:latin typeface="Century Schoolbook"/>
              <a:cs typeface="Century Schoolbook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971800" y="29718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pi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876800"/>
            <a:ext cx="3736848" cy="134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63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OWNER@SJKQSJNFUVWXYL2A" val="479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ustom 7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16647</TotalTime>
  <Words>1741</Words>
  <Application>Microsoft Macintosh PowerPoint</Application>
  <PresentationFormat>On-screen Show (4:3)</PresentationFormat>
  <Paragraphs>264</Paragraphs>
  <Slides>17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Civic</vt:lpstr>
      <vt:lpstr>Online Ordering of Overlapping Data Sources </vt:lpstr>
      <vt:lpstr>Motivation for Source Ordering</vt:lpstr>
      <vt:lpstr>Source Ordering </vt:lpstr>
      <vt:lpstr>Challenges</vt:lpstr>
      <vt:lpstr>OASIS: Online Query Answering System</vt:lpstr>
      <vt:lpstr>Basic Overlap Estimation Solution</vt:lpstr>
      <vt:lpstr>Overlap Estimation (Cont.)</vt:lpstr>
      <vt:lpstr>Scalable Overlap Estimation Solution</vt:lpstr>
      <vt:lpstr>Scalable Overlap Estimation Solution</vt:lpstr>
      <vt:lpstr>Source Ordering </vt:lpstr>
      <vt:lpstr>STATIC Ordering</vt:lpstr>
      <vt:lpstr>DYNAMIC Ordering</vt:lpstr>
      <vt:lpstr>Statistics Enrichment</vt:lpstr>
      <vt:lpstr>Experimental Evaluation</vt:lpstr>
      <vt:lpstr>Evaluation of Algorithms</vt:lpstr>
      <vt:lpstr>Conclusions</vt:lpstr>
      <vt:lpstr>PowerPoint Presentation</vt:lpstr>
    </vt:vector>
  </TitlesOfParts>
  <Company>Northrop Grumman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Query Answering over Overlapping Data Sources</dc:title>
  <dc:creator>A62184</dc:creator>
  <cp:lastModifiedBy>mimi gigi</cp:lastModifiedBy>
  <cp:revision>297</cp:revision>
  <cp:lastPrinted>2013-10-29T00:12:22Z</cp:lastPrinted>
  <dcterms:created xsi:type="dcterms:W3CDTF">2013-02-18T18:13:33Z</dcterms:created>
  <dcterms:modified xsi:type="dcterms:W3CDTF">2014-09-04T00:59:29Z</dcterms:modified>
</cp:coreProperties>
</file>