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tif" ContentType="image/t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3004800" cy="9753600"/>
  <p:notesSz cx="6858000" cy="9144000"/>
  <p:defaultTextStyle>
    <a:lvl1pPr algn="ctr" defTabSz="584200">
      <a:defRPr sz="4000">
        <a:solidFill>
          <a:srgbClr val="FFFFFF"/>
        </a:solidFill>
        <a:latin typeface="+mn-lt"/>
        <a:ea typeface="+mn-ea"/>
        <a:cs typeface="+mn-cs"/>
        <a:sym typeface="Avenir Light"/>
      </a:defRPr>
    </a:lvl1pPr>
    <a:lvl2pPr indent="228600" algn="ctr" defTabSz="584200">
      <a:defRPr sz="4000">
        <a:solidFill>
          <a:srgbClr val="FFFFFF"/>
        </a:solidFill>
        <a:latin typeface="+mn-lt"/>
        <a:ea typeface="+mn-ea"/>
        <a:cs typeface="+mn-cs"/>
        <a:sym typeface="Avenir Light"/>
      </a:defRPr>
    </a:lvl2pPr>
    <a:lvl3pPr indent="457200" algn="ctr" defTabSz="584200">
      <a:defRPr sz="4000">
        <a:solidFill>
          <a:srgbClr val="FFFFFF"/>
        </a:solidFill>
        <a:latin typeface="+mn-lt"/>
        <a:ea typeface="+mn-ea"/>
        <a:cs typeface="+mn-cs"/>
        <a:sym typeface="Avenir Light"/>
      </a:defRPr>
    </a:lvl3pPr>
    <a:lvl4pPr indent="685800" algn="ctr" defTabSz="584200">
      <a:defRPr sz="4000">
        <a:solidFill>
          <a:srgbClr val="FFFFFF"/>
        </a:solidFill>
        <a:latin typeface="+mn-lt"/>
        <a:ea typeface="+mn-ea"/>
        <a:cs typeface="+mn-cs"/>
        <a:sym typeface="Avenir Light"/>
      </a:defRPr>
    </a:lvl4pPr>
    <a:lvl5pPr indent="914400" algn="ctr" defTabSz="584200">
      <a:defRPr sz="4000">
        <a:solidFill>
          <a:srgbClr val="FFFFFF"/>
        </a:solidFill>
        <a:latin typeface="+mn-lt"/>
        <a:ea typeface="+mn-ea"/>
        <a:cs typeface="+mn-cs"/>
        <a:sym typeface="Avenir Light"/>
      </a:defRPr>
    </a:lvl5pPr>
    <a:lvl6pPr indent="1143000" algn="ctr" defTabSz="584200">
      <a:defRPr sz="4000">
        <a:solidFill>
          <a:srgbClr val="FFFFFF"/>
        </a:solidFill>
        <a:latin typeface="+mn-lt"/>
        <a:ea typeface="+mn-ea"/>
        <a:cs typeface="+mn-cs"/>
        <a:sym typeface="Avenir Light"/>
      </a:defRPr>
    </a:lvl6pPr>
    <a:lvl7pPr indent="1371600" algn="ctr" defTabSz="584200">
      <a:defRPr sz="4000">
        <a:solidFill>
          <a:srgbClr val="FFFFFF"/>
        </a:solidFill>
        <a:latin typeface="+mn-lt"/>
        <a:ea typeface="+mn-ea"/>
        <a:cs typeface="+mn-cs"/>
        <a:sym typeface="Avenir Light"/>
      </a:defRPr>
    </a:lvl7pPr>
    <a:lvl8pPr indent="1600200" algn="ctr" defTabSz="584200">
      <a:defRPr sz="4000">
        <a:solidFill>
          <a:srgbClr val="FFFFFF"/>
        </a:solidFill>
        <a:latin typeface="+mn-lt"/>
        <a:ea typeface="+mn-ea"/>
        <a:cs typeface="+mn-cs"/>
        <a:sym typeface="Avenir Light"/>
      </a:defRPr>
    </a:lvl8pPr>
    <a:lvl9pPr indent="1828800" algn="ctr" defTabSz="584200">
      <a:defRPr sz="4000">
        <a:solidFill>
          <a:srgbClr val="FFFFFF"/>
        </a:solidFill>
        <a:latin typeface="+mn-lt"/>
        <a:ea typeface="+mn-ea"/>
        <a:cs typeface="+mn-cs"/>
        <a:sym typeface="Avenir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1E4E5C"/>
              </a:solidFill>
              <a:prstDash val="solid"/>
              <a:miter lim="400000"/>
            </a:ln>
          </a:left>
          <a:right>
            <a:ln w="12700" cap="flat">
              <a:solidFill>
                <a:srgbClr val="1E4E5C"/>
              </a:solidFill>
              <a:prstDash val="solid"/>
              <a:miter lim="400000"/>
            </a:ln>
          </a:right>
          <a:top>
            <a:ln w="12700" cap="flat">
              <a:solidFill>
                <a:srgbClr val="1E4E5C"/>
              </a:solidFill>
              <a:prstDash val="solid"/>
              <a:miter lim="400000"/>
            </a:ln>
          </a:top>
          <a:bottom>
            <a:ln w="12700" cap="flat">
              <a:solidFill>
                <a:srgbClr val="1E4E5C"/>
              </a:solidFill>
              <a:prstDash val="solid"/>
              <a:miter lim="400000"/>
            </a:ln>
          </a:bottom>
          <a:insideH>
            <a:ln w="12700" cap="flat">
              <a:solidFill>
                <a:srgbClr val="1E4E5C"/>
              </a:solidFill>
              <a:prstDash val="solid"/>
              <a:miter lim="400000"/>
            </a:ln>
          </a:insideH>
          <a:insideV>
            <a:ln w="12700" cap="flat">
              <a:solidFill>
                <a:srgbClr val="1E4E5C"/>
              </a:solidFill>
              <a:prstDash val="solid"/>
              <a:miter lim="400000"/>
            </a:ln>
          </a:insideV>
        </a:tcBdr>
        <a:fill>
          <a:solidFill>
            <a:srgbClr val="375A7D"/>
          </a:solidFill>
        </a:fill>
      </a:tcStyle>
    </a:wholeTbl>
    <a:band2H>
      <a:tcTxStyle/>
      <a:tcStyle>
        <a:tcBdr/>
        <a:fill>
          <a:solidFill>
            <a:srgbClr val="3B7499"/>
          </a:solidFill>
        </a:fill>
      </a:tcStyle>
    </a:band2H>
    <a:firstCol>
      <a:tcTxStyle b="off" i="off">
        <a:fontRef idx="minor">
          <a:srgbClr val="FFFFFF"/>
        </a:fontRef>
        <a:srgbClr val="FFFFFF"/>
      </a:tcTxStyle>
      <a:tcStyle>
        <a:tcBdr>
          <a:left>
            <a:ln w="12700" cap="flat">
              <a:solidFill>
                <a:srgbClr val="1E4E5C"/>
              </a:solidFill>
              <a:prstDash val="solid"/>
              <a:miter lim="400000"/>
            </a:ln>
          </a:left>
          <a:right>
            <a:ln w="12700" cap="flat">
              <a:solidFill>
                <a:srgbClr val="53D5FD"/>
              </a:solidFill>
              <a:prstDash val="solid"/>
              <a:miter lim="400000"/>
            </a:ln>
          </a:right>
          <a:top>
            <a:ln w="12700" cap="flat">
              <a:solidFill>
                <a:srgbClr val="1E4E5C"/>
              </a:solidFill>
              <a:prstDash val="solid"/>
              <a:miter lim="400000"/>
            </a:ln>
          </a:top>
          <a:bottom>
            <a:ln w="12700" cap="flat">
              <a:solidFill>
                <a:srgbClr val="1E4E5C"/>
              </a:solidFill>
              <a:prstDash val="solid"/>
              <a:miter lim="400000"/>
            </a:ln>
          </a:bottom>
          <a:insideH>
            <a:ln w="12700" cap="flat">
              <a:solidFill>
                <a:srgbClr val="1E4E5C"/>
              </a:solidFill>
              <a:prstDash val="solid"/>
              <a:miter lim="400000"/>
            </a:ln>
          </a:insideH>
          <a:insideV>
            <a:ln w="12700" cap="flat">
              <a:solidFill>
                <a:srgbClr val="1E4E5C"/>
              </a:solidFill>
              <a:prstDash val="solid"/>
              <a:miter lim="400000"/>
            </a:ln>
          </a:insideV>
        </a:tcBdr>
        <a:fill>
          <a:solidFill>
            <a:srgbClr val="1E3C6E"/>
          </a:solidFill>
        </a:fill>
      </a:tcStyle>
    </a:firstCol>
    <a:lastRow>
      <a:tcTxStyle b="off" i="off">
        <a:fontRef idx="minor">
          <a:srgbClr val="FFFFFF"/>
        </a:fontRef>
        <a:srgbClr val="FFFFFF"/>
      </a:tcTxStyle>
      <a:tcStyle>
        <a:tcBdr>
          <a:left>
            <a:ln w="12700" cap="flat">
              <a:solidFill>
                <a:srgbClr val="1E4E5C"/>
              </a:solidFill>
              <a:prstDash val="solid"/>
              <a:miter lim="400000"/>
            </a:ln>
          </a:left>
          <a:right>
            <a:ln w="12700" cap="flat">
              <a:solidFill>
                <a:srgbClr val="1E4E5C"/>
              </a:solidFill>
              <a:prstDash val="solid"/>
              <a:miter lim="400000"/>
            </a:ln>
          </a:right>
          <a:top>
            <a:ln w="12700" cap="flat">
              <a:solidFill>
                <a:srgbClr val="53D5FD"/>
              </a:solidFill>
              <a:prstDash val="solid"/>
              <a:miter lim="400000"/>
            </a:ln>
          </a:top>
          <a:bottom>
            <a:ln w="12700" cap="flat">
              <a:solidFill>
                <a:srgbClr val="1E4E5C"/>
              </a:solidFill>
              <a:prstDash val="solid"/>
              <a:miter lim="400000"/>
            </a:ln>
          </a:bottom>
          <a:insideH>
            <a:ln w="12700" cap="flat">
              <a:solidFill>
                <a:srgbClr val="1E4E5C"/>
              </a:solidFill>
              <a:prstDash val="solid"/>
              <a:miter lim="400000"/>
            </a:ln>
          </a:insideH>
          <a:insideV>
            <a:ln w="12700" cap="flat">
              <a:solidFill>
                <a:srgbClr val="1E4E5C"/>
              </a:solidFill>
              <a:prstDash val="solid"/>
              <a:miter lim="400000"/>
            </a:ln>
          </a:insideV>
        </a:tcBdr>
        <a:fill>
          <a:solidFill>
            <a:srgbClr val="1E3C6E"/>
          </a:solidFill>
        </a:fill>
      </a:tcStyle>
    </a:lastRow>
    <a:firstRow>
      <a:tcTxStyle b="off" i="off">
        <a:fontRef idx="minor">
          <a:srgbClr val="FFFFFF"/>
        </a:fontRef>
        <a:srgbClr val="FFFFFF"/>
      </a:tcTxStyle>
      <a:tcStyle>
        <a:tcBdr>
          <a:left>
            <a:ln w="12700" cap="flat">
              <a:solidFill>
                <a:srgbClr val="1E4E5C"/>
              </a:solidFill>
              <a:prstDash val="solid"/>
              <a:miter lim="400000"/>
            </a:ln>
          </a:left>
          <a:right>
            <a:ln w="12700" cap="flat">
              <a:solidFill>
                <a:srgbClr val="1E4E5C"/>
              </a:solidFill>
              <a:prstDash val="solid"/>
              <a:miter lim="400000"/>
            </a:ln>
          </a:right>
          <a:top>
            <a:ln w="12700" cap="flat">
              <a:solidFill>
                <a:srgbClr val="1E4E5C"/>
              </a:solidFill>
              <a:prstDash val="solid"/>
              <a:miter lim="400000"/>
            </a:ln>
          </a:top>
          <a:bottom>
            <a:ln w="12700" cap="flat">
              <a:solidFill>
                <a:srgbClr val="53D5FD"/>
              </a:solidFill>
              <a:prstDash val="solid"/>
              <a:miter lim="400000"/>
            </a:ln>
          </a:bottom>
          <a:insideH>
            <a:ln w="12700" cap="flat">
              <a:solidFill>
                <a:srgbClr val="1E4E5C"/>
              </a:solidFill>
              <a:prstDash val="solid"/>
              <a:miter lim="400000"/>
            </a:ln>
          </a:insideH>
          <a:insideV>
            <a:ln w="12700" cap="flat">
              <a:solidFill>
                <a:srgbClr val="1E4E5C"/>
              </a:solidFill>
              <a:prstDash val="solid"/>
              <a:miter lim="400000"/>
            </a:ln>
          </a:insideV>
        </a:tcBdr>
        <a:fill>
          <a:solidFill>
            <a:srgbClr val="1E3C6E"/>
          </a:solidFill>
        </a:fill>
      </a:tcStyle>
    </a:firstRow>
  </a:tblStyle>
  <a:tblStyle styleId="{C7B018BB-80A7-4F77-B60F-C8B233D01FF8}" styleName="">
    <a:tblBg/>
    <a:wholeTbl>
      <a:tcTxStyle b="off" i="off">
        <a:font>
          <a:latin typeface="Avenir Medium"/>
          <a:ea typeface="Avenir Medium"/>
          <a:cs typeface="Avenir Medium"/>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38100" cap="flat">
              <a:solidFill>
                <a:srgbClr val="000000"/>
              </a:solidFill>
              <a:prstDash val="solid"/>
              <a:miter lim="400000"/>
            </a:ln>
          </a:bottom>
          <a:insideH>
            <a:ln w="38100" cap="flat">
              <a:solidFill>
                <a:srgbClr val="000000"/>
              </a:solidFill>
              <a:prstDash val="solid"/>
              <a:miter lim="400000"/>
            </a:ln>
          </a:insideH>
          <a:insideV>
            <a:ln w="12700" cap="flat">
              <a:solidFill>
                <a:srgbClr val="000000"/>
              </a:solidFill>
              <a:prstDash val="solid"/>
              <a:miter lim="400000"/>
            </a:ln>
          </a:insideV>
        </a:tcBdr>
      </a:tcStyle>
    </a:wholeTbl>
    <a:band2H>
      <a:tcTxStyle/>
      <a:tcStyle>
        <a:tcBdr/>
        <a:fill>
          <a:solidFill>
            <a:srgbClr val="0A0A0A">
              <a:alpha val="92000"/>
            </a:srgbClr>
          </a:solidFill>
        </a:fill>
      </a:tcStyle>
    </a:band2H>
    <a:firstCol>
      <a:tcTxStyle b="off" i="off">
        <a:font>
          <a:latin typeface="Avenir Medium"/>
          <a:ea typeface="Avenir Medium"/>
          <a:cs typeface="Avenir Medium"/>
        </a:font>
        <a:srgbClr val="FFFFFF"/>
      </a:tcTxStyle>
      <a:tcStyle>
        <a:tcBdr>
          <a:left>
            <a:ln w="25400" cap="flat">
              <a:solidFill>
                <a:srgbClr val="000000"/>
              </a:solidFill>
              <a:prstDash val="solid"/>
              <a:miter lim="400000"/>
            </a:ln>
          </a:left>
          <a:right>
            <a:ln w="63500" cap="flat">
              <a:solidFill>
                <a:srgbClr val="000000"/>
              </a:solidFill>
              <a:prstDash val="solid"/>
              <a:miter lim="400000"/>
            </a:ln>
          </a:right>
          <a:top>
            <a:ln w="38100" cap="flat">
              <a:solidFill>
                <a:srgbClr val="000000"/>
              </a:solidFill>
              <a:prstDash val="solid"/>
              <a:miter lim="400000"/>
            </a:ln>
          </a:top>
          <a:bottom>
            <a:ln w="38100" cap="flat">
              <a:solidFill>
                <a:srgbClr val="000000"/>
              </a:solidFill>
              <a:prstDash val="solid"/>
              <a:miter lim="400000"/>
            </a:ln>
          </a:bottom>
          <a:insideH>
            <a:ln w="38100" cap="flat">
              <a:solidFill>
                <a:srgbClr val="000000"/>
              </a:solidFill>
              <a:prstDash val="solid"/>
              <a:miter lim="400000"/>
            </a:ln>
          </a:insideH>
          <a:insideV>
            <a:ln w="12700" cap="flat">
              <a:solidFill>
                <a:srgbClr val="000000"/>
              </a:solidFill>
              <a:prstDash val="solid"/>
              <a:miter lim="400000"/>
            </a:ln>
          </a:insideV>
        </a:tcBdr>
      </a:tcStyle>
    </a:firstCol>
    <a:lastRow>
      <a:tcTxStyle b="off" i="off">
        <a:font>
          <a:latin typeface="Avenir Medium"/>
          <a:ea typeface="Avenir Medium"/>
          <a:cs typeface="Avenir Medium"/>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635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tcStyle>
    </a:lastRow>
    <a:firstRow>
      <a:tcTxStyle b="off" i="off">
        <a:font>
          <a:latin typeface="Avenir Medium"/>
          <a:ea typeface="Avenir Medium"/>
          <a:cs typeface="Avenir Medium"/>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635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tcStyle>
    </a:firstRow>
  </a:tblStyle>
  <a:tblStyle styleId="{EEE7283C-3CF3-47DC-8721-378D4A62B228}" styleName="">
    <a:tblBg/>
    <a:wholeTbl>
      <a:tcTxStyle b="off" i="off">
        <a:fontRef idx="minor">
          <a:srgbClr val="FFFFFF"/>
        </a:fontRef>
        <a:srgbClr val="FFFFFF"/>
      </a:tcTxStyle>
      <a:tcStyle>
        <a:tcBdr>
          <a:left>
            <a:ln w="12700" cap="flat">
              <a:solidFill>
                <a:srgbClr val="1E4E5C"/>
              </a:solidFill>
              <a:prstDash val="solid"/>
              <a:miter lim="400000"/>
            </a:ln>
          </a:left>
          <a:right>
            <a:ln w="12700" cap="flat">
              <a:solidFill>
                <a:srgbClr val="1E4E5C"/>
              </a:solidFill>
              <a:prstDash val="solid"/>
              <a:miter lim="400000"/>
            </a:ln>
          </a:right>
          <a:top>
            <a:ln w="12700" cap="flat">
              <a:solidFill>
                <a:srgbClr val="1E4E5C"/>
              </a:solidFill>
              <a:prstDash val="solid"/>
              <a:miter lim="400000"/>
            </a:ln>
          </a:top>
          <a:bottom>
            <a:ln w="12700" cap="flat">
              <a:solidFill>
                <a:srgbClr val="1E4E5C"/>
              </a:solidFill>
              <a:prstDash val="solid"/>
              <a:miter lim="400000"/>
            </a:ln>
          </a:bottom>
          <a:insideH>
            <a:ln w="12700" cap="flat">
              <a:solidFill>
                <a:srgbClr val="1E4E5C"/>
              </a:solidFill>
              <a:prstDash val="solid"/>
              <a:miter lim="400000"/>
            </a:ln>
          </a:insideH>
          <a:insideV>
            <a:ln w="12700" cap="flat">
              <a:solidFill>
                <a:srgbClr val="1E4E5C"/>
              </a:solidFill>
              <a:prstDash val="solid"/>
              <a:miter lim="400000"/>
            </a:ln>
          </a:insideV>
        </a:tcBdr>
        <a:fill>
          <a:noFill/>
        </a:fill>
      </a:tcStyle>
    </a:wholeTbl>
    <a:band2H>
      <a:tcTxStyle/>
      <a:tcStyle>
        <a:tcBdr/>
        <a:fill>
          <a:solidFill>
            <a:srgbClr val="00EDFF">
              <a:alpha val="24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1E4E5C"/>
              </a:solidFill>
              <a:prstDash val="solid"/>
              <a:miter lim="400000"/>
            </a:ln>
          </a:insideV>
        </a:tcBdr>
        <a:fill>
          <a:solidFill>
            <a:srgbClr val="32829A"/>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solidFill>
                <a:srgbClr val="00919C">
                  <a:alpha val="79000"/>
                </a:srgbClr>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00919C">
                  <a:alpha val="79000"/>
                </a:srgbClr>
              </a:solidFill>
              <a:prstDash val="solid"/>
              <a:miter lim="400000"/>
            </a:ln>
          </a:insideH>
          <a:insideV>
            <a:ln w="12700" cap="flat">
              <a:noFill/>
              <a:miter lim="400000"/>
            </a:ln>
          </a:insideV>
        </a:tcBdr>
        <a:fill>
          <a:solidFill>
            <a:srgbClr val="1E4E5C"/>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25400" cap="rnd">
              <a:solidFill>
                <a:srgbClr val="4F4F4F"/>
              </a:solidFill>
              <a:custDash>
                <a:ds d="100000" sp="200000"/>
              </a:custDash>
              <a:miter lim="400000"/>
            </a:ln>
          </a:top>
          <a:bottom>
            <a:ln w="25400" cap="rnd">
              <a:solidFill>
                <a:srgbClr val="4F4F4F"/>
              </a:solidFill>
              <a:custDash>
                <a:ds d="100000" sp="200000"/>
              </a:custDash>
              <a:miter lim="400000"/>
            </a:ln>
          </a:bottom>
          <a:insideH>
            <a:ln w="25400" cap="rnd">
              <a:solidFill>
                <a:srgbClr val="4F4F4F"/>
              </a:solidFill>
              <a:custDash>
                <a:ds d="100000" sp="200000"/>
              </a:custDash>
              <a:miter lim="400000"/>
            </a:ln>
          </a:insideH>
          <a:insideV>
            <a:ln w="12700" cap="flat">
              <a:noFill/>
              <a:miter lim="400000"/>
            </a:ln>
          </a:insideV>
        </a:tcBdr>
        <a:fill>
          <a:noFill/>
        </a:fill>
      </a:tcStyle>
    </a:wholeTbl>
    <a:band2H>
      <a:tcTxStyle/>
      <a:tcStyle>
        <a:tcBdr/>
        <a:fill>
          <a:solidFill>
            <a:srgbClr val="6D6D6D">
              <a:alpha val="25000"/>
            </a:srgbClr>
          </a:solidFill>
        </a:fill>
      </a:tcStyle>
    </a:band2H>
    <a:firstCol>
      <a:tcTxStyle b="off" i="off">
        <a:fontRef idx="minor">
          <a:srgbClr val="FFFFFF"/>
        </a:fontRef>
        <a:srgbClr val="FFFFFF"/>
      </a:tcTxStyle>
      <a:tcStyle>
        <a:tcBdr>
          <a:left>
            <a:ln w="12700" cap="flat">
              <a:noFill/>
              <a:miter lim="400000"/>
            </a:ln>
          </a:left>
          <a:right>
            <a:ln w="25400" cap="flat">
              <a:noFill/>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noFill/>
              <a:miter lim="400000"/>
            </a:ln>
          </a:insideV>
        </a:tcBdr>
        <a:fill>
          <a:solidFill>
            <a:srgbClr val="808080">
              <a:alpha val="32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8100" cap="flat">
              <a:solidFill>
                <a:srgbClr val="000000"/>
              </a:solidFill>
              <a:prstDash val="solid"/>
              <a:miter lim="400000"/>
            </a:ln>
          </a:top>
          <a:bottom>
            <a:ln w="12700" cap="flat">
              <a:noFill/>
              <a:miter lim="400000"/>
            </a:ln>
          </a:bottom>
          <a:insideH>
            <a:ln w="12700" cap="flat">
              <a:solidFill>
                <a:srgbClr val="000000"/>
              </a:solidFill>
              <a:prstDash val="solid"/>
              <a:miter lim="400000"/>
            </a:ln>
          </a:insideH>
          <a:insideV>
            <a:ln w="12700" cap="flat">
              <a:noFill/>
              <a:miter lim="400000"/>
            </a:ln>
          </a:insideV>
        </a:tcBdr>
        <a:fill>
          <a:solidFill>
            <a:srgbClr val="941B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noFill/>
              <a:miter lim="400000"/>
            </a:ln>
          </a:insideV>
        </a:tcBdr>
        <a:fill>
          <a:solidFill>
            <a:srgbClr val="CD2600">
              <a:alpha val="80000"/>
            </a:srgb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4F4F4F"/>
              </a:solidFill>
              <a:prstDash val="solid"/>
              <a:miter lim="400000"/>
            </a:ln>
          </a:top>
          <a:bottom>
            <a:ln w="12700" cap="flat">
              <a:solidFill>
                <a:srgbClr val="4F4F4F"/>
              </a:solidFill>
              <a:prstDash val="solid"/>
              <a:miter lim="400000"/>
            </a:ln>
          </a:bottom>
          <a:insideH>
            <a:ln w="12700" cap="flat">
              <a:solidFill>
                <a:srgbClr val="4F4F4F"/>
              </a:solidFill>
              <a:prstDash val="solid"/>
              <a:miter lim="400000"/>
            </a:ln>
          </a:insideH>
          <a:insideV>
            <a:ln w="12700" cap="flat">
              <a:noFill/>
              <a:miter lim="400000"/>
            </a:ln>
          </a:insideV>
        </a:tcBdr>
        <a:fill>
          <a:noFill/>
        </a:fill>
      </a:tcStyle>
    </a:wholeTbl>
    <a:band2H>
      <a:tcTxStyle/>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4F4F4F"/>
              </a:solidFill>
              <a:prstDash val="solid"/>
              <a:miter lim="400000"/>
            </a:ln>
          </a:top>
          <a:bottom>
            <a:ln w="12700" cap="flat">
              <a:solidFill>
                <a:srgbClr val="4F4F4F"/>
              </a:solidFill>
              <a:prstDash val="solid"/>
              <a:miter lim="400000"/>
            </a:ln>
          </a:bottom>
          <a:insideH>
            <a:ln w="12700" cap="flat">
              <a:solidFill>
                <a:srgbClr val="4F4F4F"/>
              </a:solidFill>
              <a:prstDash val="solid"/>
              <a:miter lim="400000"/>
            </a:ln>
          </a:insideH>
          <a:insideV>
            <a:ln w="12700" cap="flat">
              <a:noFill/>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808080"/>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808080"/>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797979"/>
              </a:solidFill>
              <a:custDash>
                <a:ds d="200000" sp="200000"/>
              </a:custDash>
              <a:miter lim="400000"/>
            </a:ln>
          </a:top>
          <a:bottom>
            <a:ln w="12700" cap="flat">
              <a:solidFill>
                <a:srgbClr val="797979"/>
              </a:solidFill>
              <a:custDash>
                <a:ds d="200000" sp="200000"/>
              </a:custDash>
              <a:miter lim="400000"/>
            </a:ln>
          </a:bottom>
          <a:insideH>
            <a:ln w="12700" cap="flat">
              <a:solidFill>
                <a:srgbClr val="797979"/>
              </a:solidFill>
              <a:custDash>
                <a:ds d="200000" sp="200000"/>
              </a:custDash>
              <a:miter lim="400000"/>
            </a:ln>
          </a:insideH>
          <a:insideV>
            <a:ln w="12700" cap="flat">
              <a:noFill/>
              <a:miter lim="400000"/>
            </a:ln>
          </a:insideV>
        </a:tcBdr>
        <a:fill>
          <a:noFill/>
        </a:fill>
      </a:tcStyle>
    </a:wholeTbl>
    <a:band2H>
      <a:tcTxStyle/>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solidFill>
              <a:prstDash val="solid"/>
              <a:miter lim="400000"/>
            </a:ln>
          </a:right>
          <a:top>
            <a:ln w="12700" cap="flat">
              <a:solidFill>
                <a:srgbClr val="797979"/>
              </a:solidFill>
              <a:custDash>
                <a:ds d="200000" sp="200000"/>
              </a:custDash>
              <a:miter lim="400000"/>
            </a:ln>
          </a:top>
          <a:bottom>
            <a:ln w="12700" cap="flat">
              <a:solidFill>
                <a:srgbClr val="797979"/>
              </a:solidFill>
              <a:custDash>
                <a:ds d="200000" sp="200000"/>
              </a:custDash>
              <a:miter lim="400000"/>
            </a:ln>
          </a:bottom>
          <a:insideH>
            <a:ln w="12700" cap="flat">
              <a:solidFill>
                <a:srgbClr val="797979"/>
              </a:solidFill>
              <a:custDash>
                <a:ds d="200000" sp="200000"/>
              </a:custDash>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solidFill>
                <a:srgbClr val="797979"/>
              </a:solidFill>
              <a:prstDash val="solid"/>
              <a:miter lim="400000"/>
            </a:ln>
          </a:insideH>
          <a:insideV>
            <a:ln w="12700" cap="flat">
              <a:noFill/>
              <a:miter lim="400000"/>
            </a:ln>
          </a:insideV>
        </a:tcBdr>
        <a:fill>
          <a:noFill/>
        </a:fill>
      </a:tcStyle>
    </a:lastRow>
    <a:firstRow>
      <a:tcTxStyle b="off" i="off">
        <a:fontRef idx="minor">
          <a:srgbClr val="55D7FF"/>
        </a:fontRef>
        <a:srgbClr val="55D7FF"/>
      </a:tcTxStyle>
      <a:tcStyle>
        <a:tcBdr>
          <a:left>
            <a:ln w="12700" cap="flat">
              <a:noFill/>
              <a:miter lim="400000"/>
            </a:ln>
          </a:left>
          <a:right>
            <a:ln w="12700" cap="flat">
              <a:noFill/>
              <a:miter lim="400000"/>
            </a:ln>
          </a:right>
          <a:top>
            <a:ln w="12700" cap="flat">
              <a:noFill/>
              <a:miter lim="400000"/>
            </a:ln>
          </a:top>
          <a:bottom>
            <a:ln w="12700" cap="flat">
              <a:solidFill>
                <a:srgbClr val="FFFFFF"/>
              </a:solidFill>
              <a:prstDash val="solid"/>
              <a:miter lim="400000"/>
            </a:ln>
          </a:bottom>
          <a:insideH>
            <a:ln w="12700" cap="flat">
              <a:solidFill>
                <a:srgbClr val="797979"/>
              </a:solidFill>
              <a:prstDash val="solid"/>
              <a:miter lim="400000"/>
            </a:ln>
          </a:insideH>
          <a:insideV>
            <a:ln w="12700" cap="flat">
              <a:noFill/>
              <a:miter lim="400000"/>
            </a:ln>
          </a:insideV>
        </a:tcBdr>
        <a:fill>
          <a:noFill/>
        </a:fill>
      </a:tcStyle>
    </a:firstRow>
  </a:tblStyle>
  <a:tblStyle styleId="{8F44A2F1-9E1F-4B54-A3A2-5F16C0AD49E2}" styleName="">
    <a:tblBg/>
    <a:wholeTbl>
      <a:tcTxStyle b="off" i="off">
        <a:fontRef idx="minor">
          <a:srgbClr val="FFFFFF"/>
        </a:fontRef>
        <a:srgbClr val="FFFFFF"/>
      </a:tcTxStyle>
      <a:tcStyle>
        <a:tcBdr>
          <a:left>
            <a:ln w="12700" cap="flat">
              <a:noFill/>
              <a:miter lim="400000"/>
            </a:ln>
          </a:left>
          <a:right>
            <a:ln w="12700" cap="flat">
              <a:noFill/>
              <a:miter lim="400000"/>
            </a:ln>
          </a:right>
          <a:top>
            <a:ln w="25400" cap="rnd">
              <a:solidFill>
                <a:srgbClr val="4F4F4F"/>
              </a:solidFill>
              <a:custDash>
                <a:ds d="100000" sp="200000"/>
              </a:custDash>
              <a:miter lim="400000"/>
            </a:ln>
          </a:top>
          <a:bottom>
            <a:ln w="25400" cap="rnd">
              <a:solidFill>
                <a:srgbClr val="4F4F4F"/>
              </a:solidFill>
              <a:custDash>
                <a:ds d="100000" sp="200000"/>
              </a:custDash>
              <a:miter lim="400000"/>
            </a:ln>
          </a:bottom>
          <a:insideH>
            <a:ln w="25400" cap="rnd">
              <a:solidFill>
                <a:srgbClr val="4F4F4F"/>
              </a:solidFill>
              <a:custDash>
                <a:ds d="100000" sp="200000"/>
              </a:custDash>
              <a:miter lim="400000"/>
            </a:ln>
          </a:insideH>
          <a:insideV>
            <a:ln w="12700" cap="flat">
              <a:noFill/>
              <a:miter lim="400000"/>
            </a:ln>
          </a:insideV>
        </a:tcBdr>
        <a:fill>
          <a:noFill/>
        </a:fill>
      </a:tcStyle>
    </a:wholeTbl>
    <a:band2H>
      <a:tcTxStyle/>
      <a:tcStyle>
        <a:tcBdr/>
        <a:fill>
          <a:solidFill>
            <a:srgbClr val="6D6D6D">
              <a:alpha val="25000"/>
            </a:srgbClr>
          </a:solidFill>
        </a:fill>
      </a:tcStyle>
    </a:band2H>
    <a:firstCol>
      <a:tcTxStyle b="off" i="off">
        <a:fontRef idx="minor">
          <a:srgbClr val="FFFFFF"/>
        </a:fontRef>
        <a:srgbClr val="FFFFFF"/>
      </a:tcTxStyle>
      <a:tcStyle>
        <a:tcBdr>
          <a:left>
            <a:ln w="12700" cap="flat">
              <a:noFill/>
              <a:miter lim="400000"/>
            </a:ln>
          </a:left>
          <a:right>
            <a:ln w="25400" cap="flat">
              <a:noFill/>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noFill/>
              <a:miter lim="400000"/>
            </a:ln>
          </a:insideV>
        </a:tcBdr>
        <a:fill>
          <a:solidFill>
            <a:srgbClr val="808080">
              <a:alpha val="32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8100" cap="flat">
              <a:solidFill>
                <a:srgbClr val="000000"/>
              </a:solidFill>
              <a:prstDash val="solid"/>
              <a:miter lim="400000"/>
            </a:ln>
          </a:top>
          <a:bottom>
            <a:ln w="12700" cap="flat">
              <a:noFill/>
              <a:miter lim="400000"/>
            </a:ln>
          </a:bottom>
          <a:insideH>
            <a:ln w="12700" cap="flat">
              <a:solidFill>
                <a:srgbClr val="000000"/>
              </a:solidFill>
              <a:prstDash val="solid"/>
              <a:miter lim="400000"/>
            </a:ln>
          </a:insideH>
          <a:insideV>
            <a:ln w="12700" cap="flat">
              <a:noFill/>
              <a:miter lim="400000"/>
            </a:ln>
          </a:insideV>
        </a:tcBdr>
        <a:fill>
          <a:solidFill>
            <a:srgbClr val="941B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noFill/>
              <a:miter lim="400000"/>
            </a:ln>
          </a:insideV>
        </a:tcBdr>
        <a:fill>
          <a:solidFill>
            <a:srgbClr val="CD2600">
              <a:alpha val="80000"/>
            </a:srgbClr>
          </a:solidFill>
        </a:fill>
      </a:tcStyle>
    </a:firstRow>
  </a:tblStyle>
  <a:tblStyle styleId="{D51ADE6A-740E-44AE-83CC-AE7238B6C88D}" styleName="">
    <a:tblBg/>
    <a:wholeTbl>
      <a:tcTxStyle b="off" i="off">
        <a:fontRef idx="minor">
          <a:srgbClr val="FFFFFF"/>
        </a:fontRef>
        <a:srgbClr val="FFFFFF"/>
      </a:tcTxStyle>
      <a:tcStyle>
        <a:tcBdr>
          <a:left>
            <a:ln w="12700" cap="flat">
              <a:noFill/>
              <a:miter lim="400000"/>
            </a:ln>
          </a:left>
          <a:right>
            <a:ln w="12700" cap="flat">
              <a:noFill/>
              <a:miter lim="400000"/>
            </a:ln>
          </a:right>
          <a:top>
            <a:ln w="25400" cap="rnd">
              <a:solidFill>
                <a:srgbClr val="4F4F4F"/>
              </a:solidFill>
              <a:custDash>
                <a:ds d="100000" sp="200000"/>
              </a:custDash>
              <a:miter lim="400000"/>
            </a:ln>
          </a:top>
          <a:bottom>
            <a:ln w="25400" cap="rnd">
              <a:solidFill>
                <a:srgbClr val="4F4F4F"/>
              </a:solidFill>
              <a:custDash>
                <a:ds d="100000" sp="200000"/>
              </a:custDash>
              <a:miter lim="400000"/>
            </a:ln>
          </a:bottom>
          <a:insideH>
            <a:ln w="25400" cap="rnd">
              <a:solidFill>
                <a:srgbClr val="4F4F4F"/>
              </a:solidFill>
              <a:custDash>
                <a:ds d="100000" sp="200000"/>
              </a:custDash>
              <a:miter lim="400000"/>
            </a:ln>
          </a:insideH>
          <a:insideV>
            <a:ln w="12700" cap="flat">
              <a:noFill/>
              <a:miter lim="400000"/>
            </a:ln>
          </a:insideV>
        </a:tcBdr>
        <a:fill>
          <a:noFill/>
        </a:fill>
      </a:tcStyle>
    </a:wholeTbl>
    <a:band2H>
      <a:tcTxStyle/>
      <a:tcStyle>
        <a:tcBdr/>
        <a:fill>
          <a:solidFill>
            <a:srgbClr val="6D6D6D">
              <a:alpha val="25000"/>
            </a:srgbClr>
          </a:solidFill>
        </a:fill>
      </a:tcStyle>
    </a:band2H>
    <a:firstCol>
      <a:tcTxStyle b="off" i="off">
        <a:fontRef idx="minor">
          <a:srgbClr val="FFFFFF"/>
        </a:fontRef>
        <a:srgbClr val="FFFFFF"/>
      </a:tcTxStyle>
      <a:tcStyle>
        <a:tcBdr>
          <a:left>
            <a:ln w="12700" cap="flat">
              <a:noFill/>
              <a:miter lim="400000"/>
            </a:ln>
          </a:left>
          <a:right>
            <a:ln w="25400" cap="flat">
              <a:noFill/>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noFill/>
              <a:miter lim="400000"/>
            </a:ln>
          </a:insideV>
        </a:tcBdr>
        <a:fill>
          <a:solidFill>
            <a:srgbClr val="808080">
              <a:alpha val="32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8100" cap="flat">
              <a:solidFill>
                <a:srgbClr val="000000"/>
              </a:solidFill>
              <a:prstDash val="solid"/>
              <a:miter lim="400000"/>
            </a:ln>
          </a:top>
          <a:bottom>
            <a:ln w="12700" cap="flat">
              <a:noFill/>
              <a:miter lim="400000"/>
            </a:ln>
          </a:bottom>
          <a:insideH>
            <a:ln w="12700" cap="flat">
              <a:solidFill>
                <a:srgbClr val="000000"/>
              </a:solidFill>
              <a:prstDash val="solid"/>
              <a:miter lim="400000"/>
            </a:ln>
          </a:insideH>
          <a:insideV>
            <a:ln w="12700" cap="flat">
              <a:noFill/>
              <a:miter lim="400000"/>
            </a:ln>
          </a:insideV>
        </a:tcBdr>
        <a:fill>
          <a:solidFill>
            <a:srgbClr val="941B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noFill/>
              <a:miter lim="400000"/>
            </a:ln>
          </a:insideV>
        </a:tcBdr>
        <a:fill>
          <a:solidFill>
            <a:srgbClr val="CD2600">
              <a:alpha val="80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5" d="100"/>
          <a:sy n="85" d="100"/>
        </p:scale>
        <p:origin x="-1904" y="-96"/>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c:style val="18"/>
  <c:chart>
    <c:title>
      <c:tx>
        <c:rich>
          <a:bodyPr rot="0"/>
          <a:lstStyle/>
          <a:p>
            <a:pPr lvl="0">
              <a:defRPr sz="3000" b="0" i="0" u="none" strike="noStrike">
                <a:solidFill>
                  <a:srgbClr val="000000"/>
                </a:solidFill>
                <a:effectLst/>
                <a:latin typeface="Avenir Light"/>
              </a:defRPr>
            </a:pPr>
            <a:r>
              <a:rPr lang="en-US" sz="3000" b="0" i="0" u="none" strike="noStrike">
                <a:solidFill>
                  <a:srgbClr val="000000"/>
                </a:solidFill>
                <a:effectLst/>
                <a:latin typeface="Avenir Light"/>
              </a:rPr>
              <a:t>Scalability of Source selectioN</a:t>
            </a:r>
          </a:p>
        </c:rich>
      </c:tx>
      <c:layout>
        <c:manualLayout>
          <c:xMode val="edge"/>
          <c:yMode val="edge"/>
          <c:x val="0.0719309"/>
          <c:y val="0.005"/>
          <c:w val="0.395263"/>
          <c:h val="0.187748"/>
        </c:manualLayout>
      </c:layout>
      <c:overlay val="1"/>
      <c:spPr>
        <a:noFill/>
        <a:effectLst/>
      </c:spPr>
    </c:title>
    <c:autoTitleDeleted val="0"/>
    <c:plotArea>
      <c:layout>
        <c:manualLayout>
          <c:layoutTarget val="inner"/>
          <c:xMode val="edge"/>
          <c:yMode val="edge"/>
          <c:x val="0.137456"/>
          <c:y val="0.187748"/>
          <c:w val="0.376591"/>
          <c:h val="0.640751"/>
        </c:manualLayout>
      </c:layout>
      <c:scatterChart>
        <c:scatterStyle val="lineMarker"/>
        <c:varyColors val="0"/>
        <c:ser>
          <c:idx val="0"/>
          <c:order val="0"/>
          <c:tx>
            <c:strRef>
              <c:f>Sheet1!$B$1</c:f>
              <c:strCache>
                <c:ptCount val="1"/>
                <c:pt idx="0">
                  <c:v>Greedy</c:v>
                </c:pt>
              </c:strCache>
            </c:strRef>
          </c:tx>
          <c:spPr>
            <a:ln w="12700" cap="flat">
              <a:solidFill>
                <a:srgbClr val="55D7FF"/>
              </a:solidFill>
              <a:prstDash val="solid"/>
              <a:miter lim="400000"/>
            </a:ln>
            <a:effectLst/>
          </c:spPr>
          <c:marker>
            <c:symbol val="x"/>
            <c:size val="15"/>
            <c:spPr>
              <a:noFill/>
              <a:ln w="38100" cap="flat">
                <a:solidFill>
                  <a:srgbClr val="55D7FF"/>
                </a:solidFill>
                <a:prstDash val="solid"/>
                <a:miter lim="400000"/>
              </a:ln>
              <a:effectLst/>
            </c:spPr>
          </c:marker>
          <c:xVal>
            <c:numRef>
              <c:f>Sheet1!$B$2:$B$10</c:f>
              <c:numCache>
                <c:formatCode>General</c:formatCode>
                <c:ptCount val="9"/>
                <c:pt idx="0">
                  <c:v>43.0</c:v>
                </c:pt>
                <c:pt idx="1">
                  <c:v>86.0</c:v>
                </c:pt>
                <c:pt idx="2">
                  <c:v>129.0</c:v>
                </c:pt>
                <c:pt idx="3">
                  <c:v>258.0</c:v>
                </c:pt>
                <c:pt idx="4">
                  <c:v>473.0</c:v>
                </c:pt>
                <c:pt idx="5">
                  <c:v>903.0</c:v>
                </c:pt>
                <c:pt idx="6">
                  <c:v>2193.0</c:v>
                </c:pt>
                <c:pt idx="7">
                  <c:v>4343.0</c:v>
                </c:pt>
                <c:pt idx="8">
                  <c:v>8643.0</c:v>
                </c:pt>
              </c:numCache>
            </c:numRef>
          </c:xVal>
          <c:yVal>
            <c:numRef>
              <c:f>Sheet1!$C$2:$C$10</c:f>
              <c:numCache>
                <c:formatCode>General</c:formatCode>
                <c:ptCount val="9"/>
                <c:pt idx="0">
                  <c:v>10.0</c:v>
                </c:pt>
                <c:pt idx="1">
                  <c:v>9.0</c:v>
                </c:pt>
                <c:pt idx="2">
                  <c:v>22.0</c:v>
                </c:pt>
                <c:pt idx="3">
                  <c:v>52.0</c:v>
                </c:pt>
                <c:pt idx="4">
                  <c:v>50.0</c:v>
                </c:pt>
                <c:pt idx="5">
                  <c:v>67.0</c:v>
                </c:pt>
                <c:pt idx="6">
                  <c:v>168.0</c:v>
                </c:pt>
                <c:pt idx="7">
                  <c:v>348.0</c:v>
                </c:pt>
                <c:pt idx="8">
                  <c:v>626.0</c:v>
                </c:pt>
              </c:numCache>
            </c:numRef>
          </c:yVal>
          <c:smooth val="0"/>
        </c:ser>
        <c:ser>
          <c:idx val="1"/>
          <c:order val="1"/>
          <c:tx>
            <c:strRef>
              <c:f>Sheet1!$C$1</c:f>
              <c:strCache>
                <c:ptCount val="1"/>
                <c:pt idx="0">
                  <c:v>MaxSub</c:v>
                </c:pt>
              </c:strCache>
            </c:strRef>
          </c:tx>
          <c:spPr>
            <a:ln w="12700" cap="flat">
              <a:solidFill>
                <a:srgbClr val="FF2E00"/>
              </a:solidFill>
              <a:prstDash val="solid"/>
              <a:miter lim="400000"/>
            </a:ln>
            <a:effectLst/>
          </c:spPr>
          <c:marker>
            <c:symbol val="square"/>
            <c:size val="12"/>
            <c:spPr>
              <a:noFill/>
              <a:ln w="38100" cap="flat">
                <a:solidFill>
                  <a:srgbClr val="FF2E00"/>
                </a:solidFill>
                <a:prstDash val="solid"/>
                <a:miter lim="400000"/>
              </a:ln>
              <a:effectLst/>
            </c:spPr>
          </c:marker>
          <c:xVal>
            <c:numRef>
              <c:f>Sheet1!$B$2:$B$10</c:f>
              <c:numCache>
                <c:formatCode>General</c:formatCode>
                <c:ptCount val="9"/>
                <c:pt idx="0">
                  <c:v>43.0</c:v>
                </c:pt>
                <c:pt idx="1">
                  <c:v>86.0</c:v>
                </c:pt>
                <c:pt idx="2">
                  <c:v>129.0</c:v>
                </c:pt>
                <c:pt idx="3">
                  <c:v>258.0</c:v>
                </c:pt>
                <c:pt idx="4">
                  <c:v>473.0</c:v>
                </c:pt>
                <c:pt idx="5">
                  <c:v>903.0</c:v>
                </c:pt>
                <c:pt idx="6">
                  <c:v>2193.0</c:v>
                </c:pt>
                <c:pt idx="7">
                  <c:v>4343.0</c:v>
                </c:pt>
                <c:pt idx="8">
                  <c:v>8643.0</c:v>
                </c:pt>
              </c:numCache>
            </c:numRef>
          </c:xVal>
          <c:yVal>
            <c:numRef>
              <c:f>Sheet1!$D$2:$D$10</c:f>
              <c:numCache>
                <c:formatCode>General</c:formatCode>
                <c:ptCount val="9"/>
                <c:pt idx="0">
                  <c:v>52.0</c:v>
                </c:pt>
                <c:pt idx="1">
                  <c:v>39.0</c:v>
                </c:pt>
                <c:pt idx="2">
                  <c:v>50.0</c:v>
                </c:pt>
                <c:pt idx="3">
                  <c:v>69.0</c:v>
                </c:pt>
                <c:pt idx="4">
                  <c:v>463.0</c:v>
                </c:pt>
                <c:pt idx="5">
                  <c:v>250.0</c:v>
                </c:pt>
                <c:pt idx="6">
                  <c:v>484.0</c:v>
                </c:pt>
                <c:pt idx="7">
                  <c:v>977.0</c:v>
                </c:pt>
                <c:pt idx="8">
                  <c:v>2040.0</c:v>
                </c:pt>
              </c:numCache>
            </c:numRef>
          </c:yVal>
          <c:smooth val="0"/>
        </c:ser>
        <c:ser>
          <c:idx val="2"/>
          <c:order val="2"/>
          <c:tx>
            <c:strRef>
              <c:f>Sheet1!$D$1</c:f>
              <c:strCache>
                <c:ptCount val="1"/>
                <c:pt idx="0">
                  <c:v>Grasp (5,20)</c:v>
                </c:pt>
              </c:strCache>
            </c:strRef>
          </c:tx>
          <c:spPr>
            <a:ln w="12700" cap="flat">
              <a:solidFill>
                <a:srgbClr val="DE9000"/>
              </a:solidFill>
              <a:prstDash val="solid"/>
              <a:miter lim="400000"/>
            </a:ln>
            <a:effectLst/>
          </c:spPr>
          <c:marker>
            <c:symbol val="plus"/>
            <c:size val="15"/>
            <c:spPr>
              <a:noFill/>
              <a:ln w="38100" cap="flat">
                <a:solidFill>
                  <a:srgbClr val="FDA600"/>
                </a:solidFill>
                <a:prstDash val="solid"/>
                <a:miter lim="400000"/>
              </a:ln>
              <a:effectLst/>
            </c:spPr>
          </c:marker>
          <c:xVal>
            <c:numRef>
              <c:f>Sheet1!$B$2:$B$10</c:f>
              <c:numCache>
                <c:formatCode>General</c:formatCode>
                <c:ptCount val="9"/>
                <c:pt idx="0">
                  <c:v>43.0</c:v>
                </c:pt>
                <c:pt idx="1">
                  <c:v>86.0</c:v>
                </c:pt>
                <c:pt idx="2">
                  <c:v>129.0</c:v>
                </c:pt>
                <c:pt idx="3">
                  <c:v>258.0</c:v>
                </c:pt>
                <c:pt idx="4">
                  <c:v>473.0</c:v>
                </c:pt>
                <c:pt idx="5">
                  <c:v>903.0</c:v>
                </c:pt>
                <c:pt idx="6">
                  <c:v>2193.0</c:v>
                </c:pt>
                <c:pt idx="7">
                  <c:v>4343.0</c:v>
                </c:pt>
                <c:pt idx="8">
                  <c:v>8643.0</c:v>
                </c:pt>
              </c:numCache>
            </c:numRef>
          </c:xVal>
          <c:yVal>
            <c:numRef>
              <c:f>Sheet1!$E$2:$E$10</c:f>
              <c:numCache>
                <c:formatCode>General</c:formatCode>
                <c:ptCount val="9"/>
                <c:pt idx="0">
                  <c:v>482.0</c:v>
                </c:pt>
                <c:pt idx="1">
                  <c:v>1107.0</c:v>
                </c:pt>
                <c:pt idx="2">
                  <c:v>1631.0</c:v>
                </c:pt>
                <c:pt idx="3">
                  <c:v>3419.0</c:v>
                </c:pt>
                <c:pt idx="4">
                  <c:v>4947.0</c:v>
                </c:pt>
                <c:pt idx="5">
                  <c:v>5225.0</c:v>
                </c:pt>
                <c:pt idx="6">
                  <c:v>7914.0</c:v>
                </c:pt>
                <c:pt idx="7">
                  <c:v>16854.0</c:v>
                </c:pt>
                <c:pt idx="8">
                  <c:v>30677.0</c:v>
                </c:pt>
              </c:numCache>
            </c:numRef>
          </c:yVal>
          <c:smooth val="0"/>
        </c:ser>
        <c:ser>
          <c:idx val="3"/>
          <c:order val="3"/>
          <c:tx>
            <c:strRef>
              <c:f>Sheet1!$E$1</c:f>
              <c:strCache>
                <c:ptCount val="1"/>
                <c:pt idx="0">
                  <c:v>Grasp (10,100)</c:v>
                </c:pt>
              </c:strCache>
            </c:strRef>
          </c:tx>
          <c:spPr>
            <a:ln w="12700" cap="flat">
              <a:solidFill>
                <a:srgbClr val="5EA319"/>
              </a:solidFill>
              <a:prstDash val="solid"/>
              <a:miter lim="400000"/>
            </a:ln>
            <a:effectLst/>
          </c:spPr>
          <c:marker>
            <c:symbol val="star"/>
            <c:size val="12"/>
            <c:spPr>
              <a:noFill/>
              <a:ln w="38100" cap="flat">
                <a:solidFill>
                  <a:srgbClr val="5EA319"/>
                </a:solidFill>
                <a:prstDash val="solid"/>
                <a:miter lim="400000"/>
              </a:ln>
              <a:effectLst/>
            </c:spPr>
          </c:marker>
          <c:xVal>
            <c:numRef>
              <c:f>Sheet1!$B$2:$B$10</c:f>
              <c:numCache>
                <c:formatCode>General</c:formatCode>
                <c:ptCount val="9"/>
                <c:pt idx="0">
                  <c:v>43.0</c:v>
                </c:pt>
                <c:pt idx="1">
                  <c:v>86.0</c:v>
                </c:pt>
                <c:pt idx="2">
                  <c:v>129.0</c:v>
                </c:pt>
                <c:pt idx="3">
                  <c:v>258.0</c:v>
                </c:pt>
                <c:pt idx="4">
                  <c:v>473.0</c:v>
                </c:pt>
                <c:pt idx="5">
                  <c:v>903.0</c:v>
                </c:pt>
                <c:pt idx="6">
                  <c:v>2193.0</c:v>
                </c:pt>
                <c:pt idx="7">
                  <c:v>4343.0</c:v>
                </c:pt>
                <c:pt idx="8">
                  <c:v>8643.0</c:v>
                </c:pt>
              </c:numCache>
            </c:numRef>
          </c:xVal>
          <c:yVal>
            <c:numRef>
              <c:f>Sheet1!$F$2:$F$10</c:f>
              <c:numCache>
                <c:formatCode>General</c:formatCode>
                <c:ptCount val="9"/>
                <c:pt idx="0">
                  <c:v>2565.0</c:v>
                </c:pt>
                <c:pt idx="1">
                  <c:v>6460.0</c:v>
                </c:pt>
                <c:pt idx="2">
                  <c:v>9548.0</c:v>
                </c:pt>
                <c:pt idx="3">
                  <c:v>21038.0</c:v>
                </c:pt>
                <c:pt idx="4">
                  <c:v>29869.0</c:v>
                </c:pt>
                <c:pt idx="5">
                  <c:v>42268.0</c:v>
                </c:pt>
                <c:pt idx="6">
                  <c:v>47464.0</c:v>
                </c:pt>
                <c:pt idx="7">
                  <c:v>83013.0</c:v>
                </c:pt>
                <c:pt idx="8">
                  <c:v>155639.0</c:v>
                </c:pt>
              </c:numCache>
            </c:numRef>
          </c:yVal>
          <c:smooth val="0"/>
        </c:ser>
        <c:dLbls>
          <c:showLegendKey val="0"/>
          <c:showVal val="0"/>
          <c:showCatName val="0"/>
          <c:showSerName val="0"/>
          <c:showPercent val="0"/>
          <c:showBubbleSize val="0"/>
        </c:dLbls>
        <c:axId val="2128517528"/>
        <c:axId val="2128525720"/>
      </c:scatterChart>
      <c:valAx>
        <c:axId val="2128517528"/>
        <c:scaling>
          <c:orientation val="minMax"/>
          <c:min val="43.0"/>
        </c:scaling>
        <c:delete val="0"/>
        <c:axPos val="b"/>
        <c:majorGridlines>
          <c:spPr>
            <a:ln w="12700" cap="flat">
              <a:solidFill>
                <a:srgbClr val="929292"/>
              </a:solidFill>
              <a:custDash>
                <a:ds d="200000" sp="200000"/>
              </a:custDash>
              <a:miter lim="400000"/>
            </a:ln>
          </c:spPr>
        </c:majorGridlines>
        <c:title>
          <c:tx>
            <c:rich>
              <a:bodyPr rot="0"/>
              <a:lstStyle/>
              <a:p>
                <a:pPr lvl="0">
                  <a:defRPr sz="2400" b="0" i="0" u="none" strike="noStrike">
                    <a:solidFill>
                      <a:srgbClr val="000000"/>
                    </a:solidFill>
                    <a:effectLst/>
                    <a:latin typeface="Avenir Light"/>
                  </a:defRPr>
                </a:pPr>
                <a:r>
                  <a:rPr lang="en-US" sz="2400" b="0" i="0" u="none" strike="noStrike">
                    <a:solidFill>
                      <a:srgbClr val="000000"/>
                    </a:solidFill>
                    <a:effectLst/>
                    <a:latin typeface="Avenir Light"/>
                  </a:rPr>
                  <a:t># Data sources</a:t>
                </a:r>
              </a:p>
            </c:rich>
          </c:tx>
          <c:layout/>
          <c:overlay val="1"/>
        </c:title>
        <c:numFmt formatCode="0" sourceLinked="0"/>
        <c:majorTickMark val="none"/>
        <c:minorTickMark val="none"/>
        <c:tickLblPos val="nextTo"/>
        <c:spPr>
          <a:ln w="12700" cap="flat">
            <a:solidFill>
              <a:srgbClr val="000000"/>
            </a:solidFill>
            <a:prstDash val="solid"/>
            <a:miter lim="400000"/>
          </a:ln>
        </c:spPr>
        <c:txPr>
          <a:bodyPr rot="0"/>
          <a:lstStyle/>
          <a:p>
            <a:pPr lvl="0">
              <a:defRPr sz="2400" b="0" i="0" u="none" strike="noStrike">
                <a:solidFill>
                  <a:srgbClr val="000000"/>
                </a:solidFill>
                <a:effectLst/>
                <a:latin typeface="Avenir Light"/>
              </a:defRPr>
            </a:pPr>
            <a:endParaRPr lang="en-US"/>
          </a:p>
        </c:txPr>
        <c:crossAx val="2128525720"/>
        <c:crosses val="autoZero"/>
        <c:crossBetween val="between"/>
        <c:majorUnit val="2239.25"/>
        <c:minorUnit val="1119.62"/>
      </c:valAx>
      <c:valAx>
        <c:axId val="2128525720"/>
        <c:scaling>
          <c:logBase val="10.0"/>
          <c:orientation val="minMax"/>
        </c:scaling>
        <c:delete val="0"/>
        <c:axPos val="l"/>
        <c:majorGridlines>
          <c:spPr>
            <a:ln w="12700" cap="flat">
              <a:solidFill>
                <a:srgbClr val="929292"/>
              </a:solidFill>
              <a:prstDash val="solid"/>
              <a:miter lim="400000"/>
            </a:ln>
          </c:spPr>
        </c:majorGridlines>
        <c:title>
          <c:tx>
            <c:rich>
              <a:bodyPr rot="-5400000"/>
              <a:lstStyle/>
              <a:p>
                <a:pPr lvl="0">
                  <a:defRPr sz="2400" b="0" i="0" u="none" strike="noStrike">
                    <a:solidFill>
                      <a:srgbClr val="000000"/>
                    </a:solidFill>
                    <a:effectLst/>
                    <a:latin typeface="Avenir Light"/>
                  </a:defRPr>
                </a:pPr>
                <a:r>
                  <a:rPr lang="en-US" sz="2400" b="0" i="0" u="none" strike="noStrike">
                    <a:solidFill>
                      <a:srgbClr val="000000"/>
                    </a:solidFill>
                    <a:effectLst/>
                    <a:latin typeface="Avenir Light"/>
                  </a:rPr>
                  <a:t>Time (msec)</a:t>
                </a:r>
              </a:p>
            </c:rich>
          </c:tx>
          <c:layout/>
          <c:overlay val="1"/>
        </c:title>
        <c:numFmt formatCode="0E+00" sourceLinked="0"/>
        <c:majorTickMark val="none"/>
        <c:minorTickMark val="none"/>
        <c:tickLblPos val="nextTo"/>
        <c:spPr>
          <a:ln w="12700" cap="flat">
            <a:noFill/>
            <a:prstDash val="solid"/>
            <a:miter lim="400000"/>
          </a:ln>
        </c:spPr>
        <c:txPr>
          <a:bodyPr rot="0"/>
          <a:lstStyle/>
          <a:p>
            <a:pPr lvl="0">
              <a:defRPr sz="2400" b="0" i="0" u="none" strike="noStrike">
                <a:solidFill>
                  <a:srgbClr val="000000"/>
                </a:solidFill>
                <a:effectLst/>
                <a:latin typeface="Avenir Light"/>
              </a:defRPr>
            </a:pPr>
            <a:endParaRPr lang="en-US"/>
          </a:p>
        </c:txPr>
        <c:crossAx val="2128517528"/>
        <c:crosses val="autoZero"/>
        <c:crossBetween val="between"/>
      </c:valAx>
      <c:spPr>
        <a:noFill/>
        <a:ln w="12700" cap="flat">
          <a:noFill/>
          <a:miter lim="400000"/>
        </a:ln>
        <a:effectLst/>
      </c:spPr>
    </c:plotArea>
    <c:legend>
      <c:legendPos val="r"/>
      <c:layout>
        <c:manualLayout>
          <c:xMode val="edge"/>
          <c:yMode val="edge"/>
          <c:x val="0.56073"/>
          <c:y val="0.174994"/>
          <c:w val="0.43927"/>
          <c:h val="0.13497"/>
        </c:manualLayout>
      </c:layout>
      <c:overlay val="1"/>
      <c:spPr>
        <a:noFill/>
        <a:ln w="12700" cap="flat">
          <a:noFill/>
          <a:miter lim="400000"/>
        </a:ln>
        <a:effectLst/>
      </c:spPr>
      <c:txPr>
        <a:bodyPr/>
        <a:lstStyle/>
        <a:p>
          <a:pPr lvl="0">
            <a:defRPr sz="2600" b="0" i="0" u="none" strike="noStrike">
              <a:solidFill>
                <a:srgbClr val="000000"/>
              </a:solidFill>
              <a:effectLst/>
              <a:latin typeface="Avenir Light"/>
            </a:defRPr>
          </a:pPr>
          <a:endParaRPr lang="en-US"/>
        </a:p>
      </c:txPr>
    </c:legend>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Shape 33"/>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4" name="Shape 34"/>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634430139"/>
      </p:ext>
    </p:extLst>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42"/>
          <p:cNvSpPr>
            <a:spLocks noGrp="1" noRot="1" noChangeAspect="1"/>
          </p:cNvSpPr>
          <p:nvPr>
            <p:ph type="sldImg"/>
          </p:nvPr>
        </p:nvSpPr>
        <p:spPr>
          <a:prstGeom prst="rect">
            <a:avLst/>
          </a:prstGeom>
        </p:spPr>
        <p:txBody>
          <a:bodyPr/>
          <a:lstStyle/>
          <a:p>
            <a:pPr lvl="0"/>
            <a:endParaRPr/>
          </a:p>
        </p:txBody>
      </p:sp>
      <p:sp>
        <p:nvSpPr>
          <p:cNvPr id="43" name="Shape 43"/>
          <p:cNvSpPr>
            <a:spLocks noGrp="1"/>
          </p:cNvSpPr>
          <p:nvPr>
            <p:ph type="body" sz="quarter" idx="1"/>
          </p:nvPr>
        </p:nvSpPr>
        <p:spPr>
          <a:prstGeom prst="rect">
            <a:avLst/>
          </a:prstGeom>
        </p:spPr>
        <p:txBody>
          <a:bodyPr/>
          <a:lstStyle/>
          <a:p>
            <a:pPr lvl="0">
              <a:defRPr sz="1800"/>
            </a:pPr>
            <a:r>
              <a:rPr sz="2400"/>
              <a:t>As all of you know data is becoming a commodity. Integrating data from multiple sources is an integral part in many modern applications. However, there are myriads of data sources out there.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prstGeom prst="rect">
            <a:avLst/>
          </a:prstGeom>
        </p:spPr>
        <p:txBody>
          <a:bodyPr/>
          <a:lstStyle/>
          <a:p>
            <a:pPr lvl="0"/>
            <a:endParaRPr/>
          </a:p>
        </p:txBody>
      </p:sp>
      <p:sp>
        <p:nvSpPr>
          <p:cNvPr id="177" name="Shape 177"/>
          <p:cNvSpPr>
            <a:spLocks noGrp="1"/>
          </p:cNvSpPr>
          <p:nvPr>
            <p:ph type="body" sz="quarter" idx="1"/>
          </p:nvPr>
        </p:nvSpPr>
        <p:spPr>
          <a:prstGeom prst="rect">
            <a:avLst/>
          </a:prstGeom>
        </p:spPr>
        <p:txBody>
          <a:bodyPr/>
          <a:lstStyle/>
          <a:p>
            <a:pPr lvl="0">
              <a:defRPr sz="1800"/>
            </a:pPr>
            <a:r>
              <a:rPr sz="2400"/>
              <a:t>The main challenge when sources are dynamic is that their quality changes over time. For example we consider the coverage of two different sets of sources from our dataset. One containing the three largest sources and a superset of that containing two extra sources.</a:t>
            </a:r>
          </a:p>
          <a:p>
            <a:pPr lvl="0">
              <a:defRPr sz="1800"/>
            </a:pPr>
            <a:r>
              <a:rPr sz="2400"/>
              <a:t>Define coverage in terms of probability. We observe that the quality of both sources changes over time. Moreover, we observe that the optimal set of sources changes over time. While you’d expect the larger set to have higher coverage constantly this is not the case.  </a:t>
            </a:r>
          </a:p>
          <a:p>
            <a:pPr lvl="0">
              <a:defRPr sz="1800"/>
            </a:pPr>
            <a:r>
              <a:rPr sz="2400"/>
              <a:t>The extra sources start exhibiting larger delays are capturing items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prstGeom prst="rect">
            <a:avLst/>
          </a:prstGeom>
        </p:spPr>
        <p:txBody>
          <a:bodyPr/>
          <a:lstStyle/>
          <a:p>
            <a:pPr lvl="0"/>
            <a:endParaRPr/>
          </a:p>
        </p:txBody>
      </p:sp>
      <p:sp>
        <p:nvSpPr>
          <p:cNvPr id="183" name="Shape 183"/>
          <p:cNvSpPr>
            <a:spLocks noGrp="1"/>
          </p:cNvSpPr>
          <p:nvPr>
            <p:ph type="body" sz="quarter" idx="1"/>
          </p:nvPr>
        </p:nvSpPr>
        <p:spPr>
          <a:prstGeom prst="rect">
            <a:avLst/>
          </a:prstGeom>
        </p:spPr>
        <p:txBody>
          <a:bodyPr/>
          <a:lstStyle/>
          <a:p>
            <a:pPr lvl="0">
              <a:defRPr sz="1800"/>
            </a:pPr>
            <a:r>
              <a:rPr sz="2400"/>
              <a:t>Apart from challenges, dynamic sources offer opportunities to lower the integration cost. Depending on your application you may choose to incorporate updates at a lower frequency so that you lower your cost. </a:t>
            </a:r>
          </a:p>
          <a:p>
            <a:pPr lvl="0">
              <a:defRPr sz="1800"/>
            </a:pPr>
            <a:endParaRPr sz="2400"/>
          </a:p>
          <a:p>
            <a:pPr lvl="0">
              <a:defRPr sz="1800"/>
            </a:pPr>
            <a:r>
              <a:rPr sz="2400"/>
              <a:t>So how can we reason about the quality of sources over time in a principled way?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noRot="1" noChangeAspect="1"/>
          </p:cNvSpPr>
          <p:nvPr>
            <p:ph type="sldImg"/>
          </p:nvPr>
        </p:nvSpPr>
        <p:spPr>
          <a:prstGeom prst="rect">
            <a:avLst/>
          </a:prstGeom>
        </p:spPr>
        <p:txBody>
          <a:bodyPr/>
          <a:lstStyle/>
          <a:p>
            <a:pPr lvl="0"/>
            <a:endParaRPr/>
          </a:p>
        </p:txBody>
      </p:sp>
      <p:sp>
        <p:nvSpPr>
          <p:cNvPr id="233" name="Shape 233"/>
          <p:cNvSpPr>
            <a:spLocks noGrp="1"/>
          </p:cNvSpPr>
          <p:nvPr>
            <p:ph type="body" sz="quarter" idx="1"/>
          </p:nvPr>
        </p:nvSpPr>
        <p:spPr>
          <a:prstGeom prst="rect">
            <a:avLst/>
          </a:prstGeom>
        </p:spPr>
        <p:txBody>
          <a:bodyPr/>
          <a:lstStyle/>
          <a:p>
            <a:pPr lvl="0">
              <a:defRPr sz="1800"/>
            </a:pPr>
            <a:r>
              <a:rPr sz="2400"/>
              <a:t>The first step is to define a set of metrics characterizing the content of each source. To do that we need to compare the content of a source with the entries in the world. Categorization of sources then metrics.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noRot="1" noChangeAspect="1"/>
          </p:cNvSpPr>
          <p:nvPr>
            <p:ph type="sldImg"/>
          </p:nvPr>
        </p:nvSpPr>
        <p:spPr>
          <a:prstGeom prst="rect">
            <a:avLst/>
          </a:prstGeom>
        </p:spPr>
        <p:txBody>
          <a:bodyPr/>
          <a:lstStyle/>
          <a:p>
            <a:pPr lvl="0"/>
            <a:endParaRPr/>
          </a:p>
        </p:txBody>
      </p:sp>
      <p:sp>
        <p:nvSpPr>
          <p:cNvPr id="241" name="Shape 241"/>
          <p:cNvSpPr>
            <a:spLocks noGrp="1"/>
          </p:cNvSpPr>
          <p:nvPr>
            <p:ph type="body" sz="quarter" idx="1"/>
          </p:nvPr>
        </p:nvSpPr>
        <p:spPr>
          <a:prstGeom prst="rect">
            <a:avLst/>
          </a:prstGeom>
        </p:spPr>
        <p:txBody>
          <a:bodyPr/>
          <a:lstStyle/>
          <a:p>
            <a:pPr lvl="0">
              <a:defRPr sz="1800"/>
            </a:pPr>
            <a:r>
              <a:rPr sz="2400"/>
              <a:t>Given these quality metrics we can now introduce the problem of time-aware source selection for identifying the optimal set of sources for integration.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prstGeom prst="rect">
            <a:avLst/>
          </a:prstGeom>
        </p:spPr>
        <p:txBody>
          <a:bodyPr/>
          <a:lstStyle/>
          <a:p>
            <a:pPr lvl="0"/>
            <a:endParaRPr/>
          </a:p>
        </p:txBody>
      </p:sp>
      <p:sp>
        <p:nvSpPr>
          <p:cNvPr id="258" name="Shape 258"/>
          <p:cNvSpPr>
            <a:spLocks noGrp="1"/>
          </p:cNvSpPr>
          <p:nvPr>
            <p:ph type="body" sz="quarter" idx="1"/>
          </p:nvPr>
        </p:nvSpPr>
        <p:spPr>
          <a:prstGeom prst="rect">
            <a:avLst/>
          </a:prstGeom>
        </p:spPr>
        <p:txBody>
          <a:bodyPr/>
          <a:lstStyle/>
          <a:p>
            <a:pPr lvl="0">
              <a:defRPr sz="1800"/>
            </a:pPr>
            <a:r>
              <a:rPr sz="2400"/>
              <a:t>In the paper we provide a couple of extensions to the basic problem that allow you to further lower your cost.</a:t>
            </a:r>
          </a:p>
          <a:p>
            <a:pPr lvl="0">
              <a:defRPr sz="1800"/>
            </a:pPr>
            <a:r>
              <a:rPr sz="2400"/>
              <a:t>In the basic problem you select entire sources fixed frequency.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prstGeom prst="rect">
            <a:avLst/>
          </a:prstGeom>
        </p:spPr>
        <p:txBody>
          <a:bodyPr/>
          <a:lstStyle/>
          <a:p>
            <a:pPr lvl="0"/>
            <a:endParaRPr/>
          </a:p>
        </p:txBody>
      </p:sp>
      <p:sp>
        <p:nvSpPr>
          <p:cNvPr id="277" name="Shape 277"/>
          <p:cNvSpPr>
            <a:spLocks noGrp="1"/>
          </p:cNvSpPr>
          <p:nvPr>
            <p:ph type="body" sz="quarter" idx="1"/>
          </p:nvPr>
        </p:nvSpPr>
        <p:spPr>
          <a:prstGeom prst="rect">
            <a:avLst/>
          </a:prstGeom>
        </p:spPr>
        <p:txBody>
          <a:bodyPr/>
          <a:lstStyle/>
          <a:p>
            <a:pPr lvl="0">
              <a:defRPr sz="1800"/>
            </a:pPr>
            <a:r>
              <a:rPr sz="2400"/>
              <a:t>In the paper we provide a couple of extensions to the basic problem that allow you to further lower your cost.</a:t>
            </a:r>
          </a:p>
          <a:p>
            <a:pPr lvl="0">
              <a:defRPr sz="1800"/>
            </a:pPr>
            <a:r>
              <a:rPr sz="2400"/>
              <a:t>In the basic problem you select entire sources fixed frequency.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hape 295"/>
          <p:cNvSpPr>
            <a:spLocks noGrp="1" noRot="1" noChangeAspect="1"/>
          </p:cNvSpPr>
          <p:nvPr>
            <p:ph type="sldImg"/>
          </p:nvPr>
        </p:nvSpPr>
        <p:spPr>
          <a:prstGeom prst="rect">
            <a:avLst/>
          </a:prstGeom>
        </p:spPr>
        <p:txBody>
          <a:bodyPr/>
          <a:lstStyle/>
          <a:p>
            <a:pPr lvl="0"/>
            <a:endParaRPr/>
          </a:p>
        </p:txBody>
      </p:sp>
      <p:sp>
        <p:nvSpPr>
          <p:cNvPr id="296" name="Shape 296"/>
          <p:cNvSpPr>
            <a:spLocks noGrp="1"/>
          </p:cNvSpPr>
          <p:nvPr>
            <p:ph type="body" sz="quarter" idx="1"/>
          </p:nvPr>
        </p:nvSpPr>
        <p:spPr>
          <a:prstGeom prst="rect">
            <a:avLst/>
          </a:prstGeom>
        </p:spPr>
        <p:txBody>
          <a:bodyPr/>
          <a:lstStyle/>
          <a:p>
            <a:pPr lvl="0">
              <a:defRPr sz="1800"/>
            </a:pPr>
            <a:r>
              <a:rPr sz="2400"/>
              <a:t>We propose the following framework for solving time-aware source selection.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Shape 313"/>
          <p:cNvSpPr>
            <a:spLocks noGrp="1" noRot="1" noChangeAspect="1"/>
          </p:cNvSpPr>
          <p:nvPr>
            <p:ph type="sldImg"/>
          </p:nvPr>
        </p:nvSpPr>
        <p:spPr>
          <a:prstGeom prst="rect">
            <a:avLst/>
          </a:prstGeom>
        </p:spPr>
        <p:txBody>
          <a:bodyPr/>
          <a:lstStyle/>
          <a:p>
            <a:pPr lvl="0"/>
            <a:endParaRPr/>
          </a:p>
        </p:txBody>
      </p:sp>
      <p:sp>
        <p:nvSpPr>
          <p:cNvPr id="314" name="Shape 314"/>
          <p:cNvSpPr>
            <a:spLocks noGrp="1"/>
          </p:cNvSpPr>
          <p:nvPr>
            <p:ph type="body" sz="quarter" idx="1"/>
          </p:nvPr>
        </p:nvSpPr>
        <p:spPr>
          <a:prstGeom prst="rect">
            <a:avLst/>
          </a:prstGeom>
        </p:spPr>
        <p:txBody>
          <a:bodyPr/>
          <a:lstStyle/>
          <a:p>
            <a:pPr lvl="0">
              <a:defRPr sz="1800"/>
            </a:pPr>
            <a:r>
              <a:rPr sz="2400"/>
              <a:t>Let’s focus on the statistical modeling for the world and the source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Shape 328"/>
          <p:cNvSpPr>
            <a:spLocks noGrp="1" noRot="1" noChangeAspect="1"/>
          </p:cNvSpPr>
          <p:nvPr>
            <p:ph type="sldImg"/>
          </p:nvPr>
        </p:nvSpPr>
        <p:spPr>
          <a:prstGeom prst="rect">
            <a:avLst/>
          </a:prstGeom>
        </p:spPr>
        <p:txBody>
          <a:bodyPr/>
          <a:lstStyle/>
          <a:p>
            <a:pPr lvl="0"/>
            <a:endParaRPr/>
          </a:p>
        </p:txBody>
      </p:sp>
      <p:sp>
        <p:nvSpPr>
          <p:cNvPr id="329" name="Shape 329"/>
          <p:cNvSpPr>
            <a:spLocks noGrp="1"/>
          </p:cNvSpPr>
          <p:nvPr>
            <p:ph type="body" sz="quarter" idx="1"/>
          </p:nvPr>
        </p:nvSpPr>
        <p:spPr>
          <a:prstGeom prst="rect">
            <a:avLst/>
          </a:prstGeom>
        </p:spPr>
        <p:txBody>
          <a:bodyPr/>
          <a:lstStyle/>
          <a:p>
            <a:pPr lvl="0">
              <a:defRPr sz="1800"/>
            </a:pPr>
            <a:r>
              <a:rPr sz="2400"/>
              <a:t>Let’s start with the world. The world is a complex system, however, we can identify homogeneous parts of the world that exhibit the same update patterns. We assume updates in each part happen in a principled way.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Shape 334"/>
          <p:cNvSpPr>
            <a:spLocks noGrp="1" noRot="1" noChangeAspect="1"/>
          </p:cNvSpPr>
          <p:nvPr>
            <p:ph type="sldImg"/>
          </p:nvPr>
        </p:nvSpPr>
        <p:spPr>
          <a:prstGeom prst="rect">
            <a:avLst/>
          </a:prstGeom>
        </p:spPr>
        <p:txBody>
          <a:bodyPr/>
          <a:lstStyle/>
          <a:p>
            <a:pPr lvl="0"/>
            <a:endParaRPr/>
          </a:p>
        </p:txBody>
      </p:sp>
      <p:sp>
        <p:nvSpPr>
          <p:cNvPr id="335" name="Shape 335"/>
          <p:cNvSpPr>
            <a:spLocks noGrp="1"/>
          </p:cNvSpPr>
          <p:nvPr>
            <p:ph type="body" sz="quarter" idx="1"/>
          </p:nvPr>
        </p:nvSpPr>
        <p:spPr>
          <a:prstGeom prst="rect">
            <a:avLst/>
          </a:prstGeom>
        </p:spPr>
        <p:txBody>
          <a:bodyPr/>
          <a:lstStyle/>
          <a:p>
            <a:pPr lvl="0">
              <a:defRPr sz="1800"/>
            </a:pPr>
            <a:r>
              <a:rPr sz="2400"/>
              <a:t>Moving the sources one may consider that learning their update frequency alone is enough.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a:spLocks noGrp="1" noRot="1" noChangeAspect="1"/>
          </p:cNvSpPr>
          <p:nvPr>
            <p:ph type="sldImg"/>
          </p:nvPr>
        </p:nvSpPr>
        <p:spPr>
          <a:prstGeom prst="rect">
            <a:avLst/>
          </a:prstGeom>
        </p:spPr>
        <p:txBody>
          <a:bodyPr/>
          <a:lstStyle/>
          <a:p>
            <a:pPr lvl="0"/>
            <a:endParaRPr/>
          </a:p>
        </p:txBody>
      </p:sp>
      <p:sp>
        <p:nvSpPr>
          <p:cNvPr id="50" name="Shape 50"/>
          <p:cNvSpPr>
            <a:spLocks noGrp="1"/>
          </p:cNvSpPr>
          <p:nvPr>
            <p:ph type="body" sz="quarter" idx="1"/>
          </p:nvPr>
        </p:nvSpPr>
        <p:spPr>
          <a:prstGeom prst="rect">
            <a:avLst/>
          </a:prstGeom>
        </p:spPr>
        <p:txBody>
          <a:bodyPr/>
          <a:lstStyle/>
          <a:p>
            <a:pPr lvl="0">
              <a:defRPr sz="1800"/>
            </a:pPr>
            <a:r>
              <a:rPr sz="2400"/>
              <a:t>freely available sources -&gt; you are all familiar with the open data initiative and world data bank where cities and countries post data online. Crawl any web-page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Shape 342"/>
          <p:cNvSpPr>
            <a:spLocks noGrp="1" noRot="1" noChangeAspect="1"/>
          </p:cNvSpPr>
          <p:nvPr>
            <p:ph type="sldImg"/>
          </p:nvPr>
        </p:nvSpPr>
        <p:spPr>
          <a:prstGeom prst="rect">
            <a:avLst/>
          </a:prstGeom>
        </p:spPr>
        <p:txBody>
          <a:bodyPr/>
          <a:lstStyle/>
          <a:p>
            <a:pPr lvl="0"/>
            <a:endParaRPr/>
          </a:p>
        </p:txBody>
      </p:sp>
      <p:sp>
        <p:nvSpPr>
          <p:cNvPr id="343" name="Shape 343"/>
          <p:cNvSpPr>
            <a:spLocks noGrp="1"/>
          </p:cNvSpPr>
          <p:nvPr>
            <p:ph type="body" sz="quarter" idx="1"/>
          </p:nvPr>
        </p:nvSpPr>
        <p:spPr>
          <a:prstGeom prst="rect">
            <a:avLst/>
          </a:prstGeom>
        </p:spPr>
        <p:txBody>
          <a:bodyPr/>
          <a:lstStyle/>
          <a:p>
            <a:pPr lvl="0">
              <a:defRPr sz="1800"/>
            </a:pPr>
            <a:r>
              <a:rPr sz="2400"/>
              <a:t>However, we observed that sources have a more complicated behavior. For example: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Shape 357"/>
          <p:cNvSpPr>
            <a:spLocks noGrp="1" noRot="1" noChangeAspect="1"/>
          </p:cNvSpPr>
          <p:nvPr>
            <p:ph type="sldImg"/>
          </p:nvPr>
        </p:nvSpPr>
        <p:spPr>
          <a:prstGeom prst="rect">
            <a:avLst/>
          </a:prstGeom>
        </p:spPr>
        <p:txBody>
          <a:bodyPr/>
          <a:lstStyle/>
          <a:p>
            <a:pPr lvl="0"/>
            <a:endParaRPr/>
          </a:p>
        </p:txBody>
      </p:sp>
      <p:sp>
        <p:nvSpPr>
          <p:cNvPr id="358" name="Shape 358"/>
          <p:cNvSpPr>
            <a:spLocks noGrp="1"/>
          </p:cNvSpPr>
          <p:nvPr>
            <p:ph type="body" sz="quarter" idx="1"/>
          </p:nvPr>
        </p:nvSpPr>
        <p:spPr>
          <a:prstGeom prst="rect">
            <a:avLst/>
          </a:prstGeom>
        </p:spPr>
        <p:txBody>
          <a:bodyPr/>
          <a:lstStyle/>
          <a:p>
            <a:pPr lvl="0">
              <a:defRPr sz="1800"/>
            </a:pPr>
            <a:r>
              <a:rPr sz="2400"/>
              <a:t>So how can we model the updates in sources ? First, we do learn the update frequency of each source, However, following an approach similar to that for the world we identify homogeneous parts and for each part we learn what we call empirical effectiveness distributions.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Shape 375"/>
          <p:cNvSpPr>
            <a:spLocks noGrp="1" noRot="1" noChangeAspect="1"/>
          </p:cNvSpPr>
          <p:nvPr>
            <p:ph type="sldImg"/>
          </p:nvPr>
        </p:nvSpPr>
        <p:spPr>
          <a:prstGeom prst="rect">
            <a:avLst/>
          </a:prstGeom>
        </p:spPr>
        <p:txBody>
          <a:bodyPr/>
          <a:lstStyle/>
          <a:p>
            <a:pPr lvl="0"/>
            <a:endParaRPr/>
          </a:p>
        </p:txBody>
      </p:sp>
      <p:sp>
        <p:nvSpPr>
          <p:cNvPr id="376" name="Shape 376"/>
          <p:cNvSpPr>
            <a:spLocks noGrp="1"/>
          </p:cNvSpPr>
          <p:nvPr>
            <p:ph type="body" sz="quarter" idx="1"/>
          </p:nvPr>
        </p:nvSpPr>
        <p:spPr>
          <a:prstGeom prst="rect">
            <a:avLst/>
          </a:prstGeom>
        </p:spPr>
        <p:txBody>
          <a:bodyPr/>
          <a:lstStyle/>
          <a:p>
            <a:pPr lvl="0">
              <a:defRPr sz="1800"/>
            </a:pPr>
            <a:r>
              <a:rPr sz="2400"/>
              <a:t>Given the previous models you can actually estimate the quality of integrated data for future time points.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Shape 404"/>
          <p:cNvSpPr>
            <a:spLocks noGrp="1" noRot="1" noChangeAspect="1"/>
          </p:cNvSpPr>
          <p:nvPr>
            <p:ph type="sldImg"/>
          </p:nvPr>
        </p:nvSpPr>
        <p:spPr>
          <a:prstGeom prst="rect">
            <a:avLst/>
          </a:prstGeom>
        </p:spPr>
        <p:txBody>
          <a:bodyPr/>
          <a:lstStyle/>
          <a:p>
            <a:pPr lvl="0"/>
            <a:endParaRPr/>
          </a:p>
        </p:txBody>
      </p:sp>
      <p:sp>
        <p:nvSpPr>
          <p:cNvPr id="405" name="Shape 405"/>
          <p:cNvSpPr>
            <a:spLocks noGrp="1"/>
          </p:cNvSpPr>
          <p:nvPr>
            <p:ph type="body" sz="quarter" idx="1"/>
          </p:nvPr>
        </p:nvSpPr>
        <p:spPr>
          <a:prstGeom prst="rect">
            <a:avLst/>
          </a:prstGeom>
        </p:spPr>
        <p:txBody>
          <a:bodyPr/>
          <a:lstStyle/>
          <a:p>
            <a:pPr lvl="0">
              <a:defRPr sz="1800"/>
            </a:pPr>
            <a:r>
              <a:rPr sz="2400"/>
              <a:t>I will only give you a high level idea of how we do this. Please refer to the paper for the detailed derivation of the estimators for the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Shape 437"/>
          <p:cNvSpPr>
            <a:spLocks noGrp="1" noRot="1" noChangeAspect="1"/>
          </p:cNvSpPr>
          <p:nvPr>
            <p:ph type="sldImg"/>
          </p:nvPr>
        </p:nvSpPr>
        <p:spPr>
          <a:prstGeom prst="rect">
            <a:avLst/>
          </a:prstGeom>
        </p:spPr>
        <p:txBody>
          <a:bodyPr/>
          <a:lstStyle/>
          <a:p>
            <a:pPr lvl="0"/>
            <a:endParaRPr/>
          </a:p>
        </p:txBody>
      </p:sp>
      <p:sp>
        <p:nvSpPr>
          <p:cNvPr id="438" name="Shape 438"/>
          <p:cNvSpPr>
            <a:spLocks noGrp="1"/>
          </p:cNvSpPr>
          <p:nvPr>
            <p:ph type="body" sz="quarter" idx="1"/>
          </p:nvPr>
        </p:nvSpPr>
        <p:spPr>
          <a:prstGeom prst="rect">
            <a:avLst/>
          </a:prstGeom>
        </p:spPr>
        <p:txBody>
          <a:bodyPr/>
          <a:lstStyle/>
          <a:p>
            <a:pPr lvl="0">
              <a:defRPr sz="1800"/>
            </a:pPr>
            <a:r>
              <a:rPr sz="2400"/>
              <a:t>I will only give you a high level idea of how we do this. Please refer to the paper for the detailed derivation of the estimators for the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Shape 464"/>
          <p:cNvSpPr>
            <a:spLocks noGrp="1" noRot="1" noChangeAspect="1"/>
          </p:cNvSpPr>
          <p:nvPr>
            <p:ph type="sldImg"/>
          </p:nvPr>
        </p:nvSpPr>
        <p:spPr>
          <a:prstGeom prst="rect">
            <a:avLst/>
          </a:prstGeom>
        </p:spPr>
        <p:txBody>
          <a:bodyPr/>
          <a:lstStyle/>
          <a:p>
            <a:pPr lvl="0"/>
            <a:endParaRPr/>
          </a:p>
        </p:txBody>
      </p:sp>
      <p:sp>
        <p:nvSpPr>
          <p:cNvPr id="465" name="Shape 465"/>
          <p:cNvSpPr>
            <a:spLocks noGrp="1"/>
          </p:cNvSpPr>
          <p:nvPr>
            <p:ph type="body" sz="quarter" idx="1"/>
          </p:nvPr>
        </p:nvSpPr>
        <p:spPr>
          <a:prstGeom prst="rect">
            <a:avLst/>
          </a:prstGeom>
        </p:spPr>
        <p:txBody>
          <a:bodyPr/>
          <a:lstStyle/>
          <a:p>
            <a:pPr lvl="0">
              <a:defRPr sz="1800"/>
            </a:pPr>
            <a:r>
              <a:rPr sz="2400"/>
              <a:t>I will only give you a high level idea of how we do this. Please refer to the paper for the detailed derivation of the estimators for the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Shape 510"/>
          <p:cNvSpPr>
            <a:spLocks noGrp="1" noRot="1" noChangeAspect="1"/>
          </p:cNvSpPr>
          <p:nvPr>
            <p:ph type="sldImg"/>
          </p:nvPr>
        </p:nvSpPr>
        <p:spPr>
          <a:prstGeom prst="rect">
            <a:avLst/>
          </a:prstGeom>
        </p:spPr>
        <p:txBody>
          <a:bodyPr/>
          <a:lstStyle/>
          <a:p>
            <a:pPr lvl="0"/>
            <a:endParaRPr/>
          </a:p>
        </p:txBody>
      </p:sp>
      <p:sp>
        <p:nvSpPr>
          <p:cNvPr id="511" name="Shape 511"/>
          <p:cNvSpPr>
            <a:spLocks noGrp="1"/>
          </p:cNvSpPr>
          <p:nvPr>
            <p:ph type="body" sz="quarter" idx="1"/>
          </p:nvPr>
        </p:nvSpPr>
        <p:spPr>
          <a:prstGeom prst="rect">
            <a:avLst/>
          </a:prstGeom>
        </p:spPr>
        <p:txBody>
          <a:bodyPr/>
          <a:lstStyle/>
          <a:p>
            <a:pPr lvl="0">
              <a:defRPr sz="1800"/>
            </a:pPr>
            <a:r>
              <a:rPr sz="2400"/>
              <a:t>I will only give you a high level idea of how we do this. Please refer to the paper for the detailed derivation of the estimators for the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Shape 545"/>
          <p:cNvSpPr>
            <a:spLocks noGrp="1" noRot="1" noChangeAspect="1"/>
          </p:cNvSpPr>
          <p:nvPr>
            <p:ph type="sldImg"/>
          </p:nvPr>
        </p:nvSpPr>
        <p:spPr>
          <a:prstGeom prst="rect">
            <a:avLst/>
          </a:prstGeom>
        </p:spPr>
        <p:txBody>
          <a:bodyPr/>
          <a:lstStyle/>
          <a:p>
            <a:pPr lvl="0"/>
            <a:endParaRPr/>
          </a:p>
        </p:txBody>
      </p:sp>
      <p:sp>
        <p:nvSpPr>
          <p:cNvPr id="546" name="Shape 546"/>
          <p:cNvSpPr>
            <a:spLocks noGrp="1"/>
          </p:cNvSpPr>
          <p:nvPr>
            <p:ph type="body" sz="quarter" idx="1"/>
          </p:nvPr>
        </p:nvSpPr>
        <p:spPr>
          <a:prstGeom prst="rect">
            <a:avLst/>
          </a:prstGeom>
        </p:spPr>
        <p:txBody>
          <a:bodyPr/>
          <a:lstStyle/>
          <a:p>
            <a:pPr lvl="0">
              <a:defRPr sz="1800"/>
            </a:pPr>
            <a:r>
              <a:rPr sz="2400"/>
              <a:t>I will only give you a high level idea of how we do this. Please refer to the paper for the detailed derivation of the estimators for the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Shape 562"/>
          <p:cNvSpPr>
            <a:spLocks noGrp="1" noRot="1" noChangeAspect="1"/>
          </p:cNvSpPr>
          <p:nvPr>
            <p:ph type="sldImg"/>
          </p:nvPr>
        </p:nvSpPr>
        <p:spPr>
          <a:prstGeom prst="rect">
            <a:avLst/>
          </a:prstGeom>
        </p:spPr>
        <p:txBody>
          <a:bodyPr/>
          <a:lstStyle/>
          <a:p>
            <a:pPr lvl="0"/>
            <a:endParaRPr/>
          </a:p>
        </p:txBody>
      </p:sp>
      <p:sp>
        <p:nvSpPr>
          <p:cNvPr id="563" name="Shape 563"/>
          <p:cNvSpPr>
            <a:spLocks noGrp="1"/>
          </p:cNvSpPr>
          <p:nvPr>
            <p:ph type="body" sz="quarter" idx="1"/>
          </p:nvPr>
        </p:nvSpPr>
        <p:spPr>
          <a:prstGeom prst="rect">
            <a:avLst/>
          </a:prstGeom>
        </p:spPr>
        <p:txBody>
          <a:bodyPr/>
          <a:lstStyle/>
          <a:p>
            <a:pPr lvl="0">
              <a:defRPr sz="1800"/>
            </a:pPr>
            <a:r>
              <a:rPr sz="2400"/>
              <a:t>Once we have the necessary oracles to estimate the quality at future time points, we can combine them with a given cost model and select the optimal subset of sources.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Shape 576"/>
          <p:cNvSpPr>
            <a:spLocks noGrp="1" noRot="1" noChangeAspect="1"/>
          </p:cNvSpPr>
          <p:nvPr>
            <p:ph type="sldImg"/>
          </p:nvPr>
        </p:nvSpPr>
        <p:spPr>
          <a:prstGeom prst="rect">
            <a:avLst/>
          </a:prstGeom>
        </p:spPr>
        <p:txBody>
          <a:bodyPr/>
          <a:lstStyle/>
          <a:p>
            <a:pPr lvl="0"/>
            <a:endParaRPr/>
          </a:p>
        </p:txBody>
      </p:sp>
      <p:sp>
        <p:nvSpPr>
          <p:cNvPr id="577" name="Shape 577"/>
          <p:cNvSpPr>
            <a:spLocks noGrp="1"/>
          </p:cNvSpPr>
          <p:nvPr>
            <p:ph type="body" sz="quarter" idx="1"/>
          </p:nvPr>
        </p:nvSpPr>
        <p:spPr>
          <a:prstGeom prst="rect">
            <a:avLst/>
          </a:prstGeom>
        </p:spPr>
        <p:txBody>
          <a:bodyPr/>
          <a:lstStyle/>
          <a:p>
            <a:pPr lvl="0">
              <a:defRPr sz="1800"/>
            </a:pPr>
            <a:r>
              <a:rPr sz="2400"/>
              <a:t>Arbitrarily bad solutions -&gt; Sources are not independent so this can lead to really bad solutions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p:cNvSpPr>
            <a:spLocks noGrp="1" noRot="1" noChangeAspect="1"/>
          </p:cNvSpPr>
          <p:nvPr>
            <p:ph type="sldImg"/>
          </p:nvPr>
        </p:nvSpPr>
        <p:spPr>
          <a:prstGeom prst="rect">
            <a:avLst/>
          </a:prstGeom>
        </p:spPr>
        <p:txBody>
          <a:bodyPr/>
          <a:lstStyle/>
          <a:p>
            <a:pPr lvl="0"/>
            <a:endParaRPr/>
          </a:p>
        </p:txBody>
      </p:sp>
      <p:sp>
        <p:nvSpPr>
          <p:cNvPr id="58" name="Shape 58"/>
          <p:cNvSpPr>
            <a:spLocks noGrp="1"/>
          </p:cNvSpPr>
          <p:nvPr>
            <p:ph type="body" sz="quarter" idx="1"/>
          </p:nvPr>
        </p:nvSpPr>
        <p:spPr>
          <a:prstGeom prst="rect">
            <a:avLst/>
          </a:prstGeom>
        </p:spPr>
        <p:txBody>
          <a:bodyPr/>
          <a:lstStyle/>
          <a:p>
            <a:pPr lvl="0">
              <a:defRPr sz="1800"/>
            </a:pPr>
            <a:r>
              <a:rPr sz="2400"/>
              <a:t>Moreover, we have the new paradigm of data markets where people</a:t>
            </a:r>
          </a:p>
          <a:p>
            <a:pPr lvl="0">
              <a:defRPr sz="1800"/>
            </a:pPr>
            <a:r>
              <a:rPr sz="2400"/>
              <a:t>are selling their data. There are many companies like data sift.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Shape 584"/>
          <p:cNvSpPr>
            <a:spLocks noGrp="1" noRot="1" noChangeAspect="1"/>
          </p:cNvSpPr>
          <p:nvPr>
            <p:ph type="sldImg"/>
          </p:nvPr>
        </p:nvSpPr>
        <p:spPr>
          <a:prstGeom prst="rect">
            <a:avLst/>
          </a:prstGeom>
        </p:spPr>
        <p:txBody>
          <a:bodyPr/>
          <a:lstStyle/>
          <a:p>
            <a:pPr lvl="0"/>
            <a:endParaRPr/>
          </a:p>
        </p:txBody>
      </p:sp>
      <p:sp>
        <p:nvSpPr>
          <p:cNvPr id="585" name="Shape 585"/>
          <p:cNvSpPr>
            <a:spLocks noGrp="1"/>
          </p:cNvSpPr>
          <p:nvPr>
            <p:ph type="body" sz="quarter" idx="1"/>
          </p:nvPr>
        </p:nvSpPr>
        <p:spPr>
          <a:prstGeom prst="rect">
            <a:avLst/>
          </a:prstGeom>
        </p:spPr>
        <p:txBody>
          <a:bodyPr/>
          <a:lstStyle/>
          <a:p>
            <a:pPr lvl="0">
              <a:defRPr sz="1800"/>
            </a:pPr>
            <a:r>
              <a:rPr sz="2400"/>
              <a:t>To the other extreme you can use a randomized adaptive local-search procedure. Basically hill-climbing with randomized start. </a:t>
            </a:r>
          </a:p>
          <a:p>
            <a:pPr lvl="0">
              <a:defRPr sz="1800"/>
            </a:pPr>
            <a:r>
              <a:rPr sz="2400"/>
              <a:t>So how can we get an algorithm that is highly-efficient and gives us high quality solutions at the same time ?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Shape 609"/>
          <p:cNvSpPr>
            <a:spLocks noGrp="1" noRot="1" noChangeAspect="1"/>
          </p:cNvSpPr>
          <p:nvPr>
            <p:ph type="sldImg"/>
          </p:nvPr>
        </p:nvSpPr>
        <p:spPr>
          <a:prstGeom prst="rect">
            <a:avLst/>
          </a:prstGeom>
        </p:spPr>
        <p:txBody>
          <a:bodyPr/>
          <a:lstStyle/>
          <a:p>
            <a:pPr lvl="0"/>
            <a:endParaRPr/>
          </a:p>
        </p:txBody>
      </p:sp>
      <p:sp>
        <p:nvSpPr>
          <p:cNvPr id="610" name="Shape 610"/>
          <p:cNvSpPr>
            <a:spLocks noGrp="1"/>
          </p:cNvSpPr>
          <p:nvPr>
            <p:ph type="body" sz="quarter" idx="1"/>
          </p:nvPr>
        </p:nvSpPr>
        <p:spPr>
          <a:prstGeom prst="rect">
            <a:avLst/>
          </a:prstGeom>
        </p:spPr>
        <p:txBody>
          <a:bodyPr/>
          <a:lstStyle/>
          <a:p>
            <a:pPr lvl="0">
              <a:defRPr sz="1800"/>
            </a:pPr>
            <a:r>
              <a:rPr sz="2400"/>
              <a:t>In the paper we show submodularity. For those of you that are not familiar with it submodularity states the following. If we combine the monotone submodular benefit functions with a linear cost function (namely an additive function)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Shape 618"/>
          <p:cNvSpPr>
            <a:spLocks noGrp="1" noRot="1" noChangeAspect="1"/>
          </p:cNvSpPr>
          <p:nvPr>
            <p:ph type="sldImg"/>
          </p:nvPr>
        </p:nvSpPr>
        <p:spPr>
          <a:prstGeom prst="rect">
            <a:avLst/>
          </a:prstGeom>
        </p:spPr>
        <p:txBody>
          <a:bodyPr/>
          <a:lstStyle/>
          <a:p>
            <a:pPr lvl="0"/>
            <a:endParaRPr/>
          </a:p>
        </p:txBody>
      </p:sp>
      <p:sp>
        <p:nvSpPr>
          <p:cNvPr id="619" name="Shape 619"/>
          <p:cNvSpPr>
            <a:spLocks noGrp="1"/>
          </p:cNvSpPr>
          <p:nvPr>
            <p:ph type="body" sz="quarter" idx="1"/>
          </p:nvPr>
        </p:nvSpPr>
        <p:spPr>
          <a:prstGeom prst="rect">
            <a:avLst/>
          </a:prstGeom>
        </p:spPr>
        <p:txBody>
          <a:bodyPr/>
          <a:lstStyle/>
          <a:p>
            <a:pPr lvl="0">
              <a:defRPr sz="1800"/>
            </a:pPr>
            <a:r>
              <a:rPr sz="2400"/>
              <a:t>So now you can use submodular maximization to find the optimal set of sources for integration. This gives you a highly-efficient algorithm that comes with quality guarantees. Moreover, we observed that MaxSub gives you high-quality solutions even for non-submodular functions.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Shape 628"/>
          <p:cNvSpPr>
            <a:spLocks noGrp="1" noRot="1" noChangeAspect="1"/>
          </p:cNvSpPr>
          <p:nvPr>
            <p:ph type="sldImg"/>
          </p:nvPr>
        </p:nvSpPr>
        <p:spPr>
          <a:prstGeom prst="rect">
            <a:avLst/>
          </a:prstGeom>
        </p:spPr>
        <p:txBody>
          <a:bodyPr/>
          <a:lstStyle/>
          <a:p>
            <a:pPr lvl="0"/>
            <a:endParaRPr/>
          </a:p>
        </p:txBody>
      </p:sp>
      <p:sp>
        <p:nvSpPr>
          <p:cNvPr id="629" name="Shape 629"/>
          <p:cNvSpPr>
            <a:spLocks noGrp="1"/>
          </p:cNvSpPr>
          <p:nvPr>
            <p:ph type="body" sz="quarter" idx="1"/>
          </p:nvPr>
        </p:nvSpPr>
        <p:spPr>
          <a:prstGeom prst="rect">
            <a:avLst/>
          </a:prstGeom>
        </p:spPr>
        <p:txBody>
          <a:bodyPr/>
          <a:lstStyle/>
          <a:p>
            <a:pPr lvl="0">
              <a:defRPr sz="1800"/>
            </a:pPr>
            <a:r>
              <a:rPr sz="2400"/>
              <a:t>So let’s see an evaluation of our framework. In the paper we have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Shape 653"/>
          <p:cNvSpPr>
            <a:spLocks noGrp="1" noRot="1" noChangeAspect="1"/>
          </p:cNvSpPr>
          <p:nvPr>
            <p:ph type="sldImg"/>
          </p:nvPr>
        </p:nvSpPr>
        <p:spPr>
          <a:prstGeom prst="rect">
            <a:avLst/>
          </a:prstGeom>
        </p:spPr>
        <p:txBody>
          <a:bodyPr/>
          <a:lstStyle/>
          <a:p>
            <a:pPr lvl="0"/>
            <a:endParaRPr/>
          </a:p>
        </p:txBody>
      </p:sp>
      <p:sp>
        <p:nvSpPr>
          <p:cNvPr id="654" name="Shape 654"/>
          <p:cNvSpPr>
            <a:spLocks noGrp="1"/>
          </p:cNvSpPr>
          <p:nvPr>
            <p:ph type="body" sz="quarter" idx="1"/>
          </p:nvPr>
        </p:nvSpPr>
        <p:spPr>
          <a:prstGeom prst="rect">
            <a:avLst/>
          </a:prstGeom>
        </p:spPr>
        <p:txBody>
          <a:bodyPr/>
          <a:lstStyle/>
          <a:p>
            <a:pPr lvl="0">
              <a:defRPr sz="1800"/>
            </a:pPr>
            <a:r>
              <a:rPr sz="2400"/>
              <a:t>We examine the performance of the three algorithms for linear and step benefit functions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 name="Shape 665"/>
          <p:cNvSpPr>
            <a:spLocks noGrp="1" noRot="1" noChangeAspect="1"/>
          </p:cNvSpPr>
          <p:nvPr>
            <p:ph type="sldImg"/>
          </p:nvPr>
        </p:nvSpPr>
        <p:spPr>
          <a:prstGeom prst="rect">
            <a:avLst/>
          </a:prstGeom>
        </p:spPr>
        <p:txBody>
          <a:bodyPr/>
          <a:lstStyle/>
          <a:p>
            <a:pPr lvl="0"/>
            <a:endParaRPr/>
          </a:p>
        </p:txBody>
      </p:sp>
      <p:sp>
        <p:nvSpPr>
          <p:cNvPr id="666" name="Shape 666"/>
          <p:cNvSpPr>
            <a:spLocks noGrp="1"/>
          </p:cNvSpPr>
          <p:nvPr>
            <p:ph type="body" sz="quarter" idx="1"/>
          </p:nvPr>
        </p:nvSpPr>
        <p:spPr>
          <a:prstGeom prst="rect">
            <a:avLst/>
          </a:prstGeom>
        </p:spPr>
        <p:txBody>
          <a:bodyPr/>
          <a:lstStyle/>
          <a:p>
            <a:pPr lvl="0">
              <a:defRPr sz="1800"/>
            </a:pPr>
            <a:r>
              <a:rPr sz="2400"/>
              <a:t>Mention which cases are not submodular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Shape 671"/>
          <p:cNvSpPr>
            <a:spLocks noGrp="1" noRot="1" noChangeAspect="1"/>
          </p:cNvSpPr>
          <p:nvPr>
            <p:ph type="sldImg"/>
          </p:nvPr>
        </p:nvSpPr>
        <p:spPr>
          <a:prstGeom prst="rect">
            <a:avLst/>
          </a:prstGeom>
        </p:spPr>
        <p:txBody>
          <a:bodyPr/>
          <a:lstStyle/>
          <a:p>
            <a:pPr lvl="0"/>
            <a:endParaRPr/>
          </a:p>
        </p:txBody>
      </p:sp>
      <p:sp>
        <p:nvSpPr>
          <p:cNvPr id="672" name="Shape 672"/>
          <p:cNvSpPr>
            <a:spLocks noGrp="1"/>
          </p:cNvSpPr>
          <p:nvPr>
            <p:ph type="body" sz="quarter" idx="1"/>
          </p:nvPr>
        </p:nvSpPr>
        <p:spPr>
          <a:prstGeom prst="rect">
            <a:avLst/>
          </a:prstGeom>
        </p:spPr>
        <p:txBody>
          <a:bodyPr/>
          <a:lstStyle/>
          <a:p>
            <a:pPr lvl="0">
              <a:defRPr sz="1800"/>
            </a:pPr>
            <a:r>
              <a:rPr sz="2400"/>
              <a:t>Emphasize on complexity increase because of iterations</a:t>
            </a:r>
          </a:p>
          <a:p>
            <a:pPr lvl="0">
              <a:defRPr sz="1800"/>
            </a:pPr>
            <a:r>
              <a:rPr sz="2400"/>
              <a:t>20 -&gt; one order 100 -&gt; 10 orders of magnitude</a:t>
            </a:r>
          </a:p>
          <a:p>
            <a:pPr lvl="0">
              <a:defRPr sz="1800"/>
            </a:pPr>
            <a:r>
              <a:rPr sz="2400"/>
              <a:t>MaxSub close to Grasp(1,1)</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hape 66"/>
          <p:cNvSpPr>
            <a:spLocks noGrp="1" noRot="1" noChangeAspect="1"/>
          </p:cNvSpPr>
          <p:nvPr>
            <p:ph type="sldImg"/>
          </p:nvPr>
        </p:nvSpPr>
        <p:spPr>
          <a:prstGeom prst="rect">
            <a:avLst/>
          </a:prstGeom>
        </p:spPr>
        <p:txBody>
          <a:bodyPr/>
          <a:lstStyle/>
          <a:p>
            <a:pPr lvl="0"/>
            <a:endParaRPr/>
          </a:p>
        </p:txBody>
      </p:sp>
      <p:sp>
        <p:nvSpPr>
          <p:cNvPr id="67" name="Shape 67"/>
          <p:cNvSpPr>
            <a:spLocks noGrp="1"/>
          </p:cNvSpPr>
          <p:nvPr>
            <p:ph type="body" sz="quarter" idx="1"/>
          </p:nvPr>
        </p:nvSpPr>
        <p:spPr>
          <a:prstGeom prst="rect">
            <a:avLst/>
          </a:prstGeom>
        </p:spPr>
        <p:txBody>
          <a:bodyPr/>
          <a:lstStyle/>
          <a:p>
            <a:pPr lvl="0">
              <a:defRPr sz="1800"/>
            </a:pPr>
            <a:r>
              <a:rPr sz="2400"/>
              <a:t>However, data sources are heterogeneous. So to find the right sources for your integration task you need to follow Tolstoy’s advice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Shape 76"/>
          <p:cNvSpPr>
            <a:spLocks noGrp="1" noRot="1" noChangeAspect="1"/>
          </p:cNvSpPr>
          <p:nvPr>
            <p:ph type="sldImg"/>
          </p:nvPr>
        </p:nvSpPr>
        <p:spPr>
          <a:prstGeom prst="rect">
            <a:avLst/>
          </a:prstGeom>
        </p:spPr>
        <p:txBody>
          <a:bodyPr/>
          <a:lstStyle/>
          <a:p>
            <a:pPr lvl="0"/>
            <a:endParaRPr/>
          </a:p>
        </p:txBody>
      </p:sp>
      <p:sp>
        <p:nvSpPr>
          <p:cNvPr id="77" name="Shape 77"/>
          <p:cNvSpPr>
            <a:spLocks noGrp="1"/>
          </p:cNvSpPr>
          <p:nvPr>
            <p:ph type="body" sz="quarter" idx="1"/>
          </p:nvPr>
        </p:nvSpPr>
        <p:spPr>
          <a:prstGeom prst="rect">
            <a:avLst/>
          </a:prstGeom>
        </p:spPr>
        <p:txBody>
          <a:bodyPr/>
          <a:lstStyle/>
          <a:p>
            <a:pPr lvl="0">
              <a:defRPr sz="1800"/>
            </a:pPr>
            <a:r>
              <a:rPr sz="2400"/>
              <a:t>the techniques introduced are agnostic to time and focus on accuracy of static sources.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noRot="1" noChangeAspect="1"/>
          </p:cNvSpPr>
          <p:nvPr>
            <p:ph type="sldImg"/>
          </p:nvPr>
        </p:nvSpPr>
        <p:spPr>
          <a:prstGeom prst="rect">
            <a:avLst/>
          </a:prstGeom>
        </p:spPr>
        <p:txBody>
          <a:bodyPr/>
          <a:lstStyle/>
          <a:p>
            <a:pPr lvl="0"/>
            <a:endParaRPr/>
          </a:p>
        </p:txBody>
      </p:sp>
      <p:sp>
        <p:nvSpPr>
          <p:cNvPr id="91" name="Shape 91"/>
          <p:cNvSpPr>
            <a:spLocks noGrp="1"/>
          </p:cNvSpPr>
          <p:nvPr>
            <p:ph type="body" sz="quarter" idx="1"/>
          </p:nvPr>
        </p:nvSpPr>
        <p:spPr>
          <a:prstGeom prst="rect">
            <a:avLst/>
          </a:prstGeom>
        </p:spPr>
        <p:txBody>
          <a:bodyPr/>
          <a:lstStyle/>
          <a:p>
            <a:pPr lvl="0">
              <a:defRPr sz="1800"/>
            </a:pPr>
            <a:r>
              <a:rPr sz="2400"/>
              <a:t>however, time matters. Let me point out that source selection is a preprocessing step to data integration and you basically decide which sources to use for future time points. So an important question that you need to ask yourself is when do I need to use my integration result. And the main reason is that data in the world and the sources changes over time.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noRot="1" noChangeAspect="1"/>
          </p:cNvSpPr>
          <p:nvPr>
            <p:ph type="sldImg"/>
          </p:nvPr>
        </p:nvSpPr>
        <p:spPr>
          <a:prstGeom prst="rect">
            <a:avLst/>
          </a:prstGeom>
        </p:spPr>
        <p:txBody>
          <a:bodyPr/>
          <a:lstStyle/>
          <a:p>
            <a:pPr lvl="0"/>
            <a:endParaRPr/>
          </a:p>
        </p:txBody>
      </p:sp>
      <p:sp>
        <p:nvSpPr>
          <p:cNvPr id="105" name="Shape 105"/>
          <p:cNvSpPr>
            <a:spLocks noGrp="1"/>
          </p:cNvSpPr>
          <p:nvPr>
            <p:ph type="body" sz="quarter" idx="1"/>
          </p:nvPr>
        </p:nvSpPr>
        <p:spPr>
          <a:prstGeom prst="rect">
            <a:avLst/>
          </a:prstGeom>
        </p:spPr>
        <p:txBody>
          <a:bodyPr/>
          <a:lstStyle/>
          <a:p>
            <a:pPr lvl="0">
              <a:defRPr sz="1800"/>
            </a:pPr>
            <a:r>
              <a:rPr sz="2400"/>
              <a:t>however, time matters. Let me point out that source selection is a preprocessing step to data integration and you basically decide which sources to use for future time points. So an important question that you need to ask yourself is when do I need to use my integration result. And the main reason is that data in the world and the sources changes over time.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prstGeom prst="rect">
            <a:avLst/>
          </a:prstGeom>
        </p:spPr>
        <p:txBody>
          <a:bodyPr/>
          <a:lstStyle/>
          <a:p>
            <a:pPr lvl="0"/>
            <a:endParaRPr/>
          </a:p>
        </p:txBody>
      </p:sp>
      <p:sp>
        <p:nvSpPr>
          <p:cNvPr id="163" name="Shape 163"/>
          <p:cNvSpPr>
            <a:spLocks noGrp="1"/>
          </p:cNvSpPr>
          <p:nvPr>
            <p:ph type="body" sz="quarter" idx="1"/>
          </p:nvPr>
        </p:nvSpPr>
        <p:spPr>
          <a:prstGeom prst="rect">
            <a:avLst/>
          </a:prstGeom>
        </p:spPr>
        <p:txBody>
          <a:bodyPr/>
          <a:lstStyle/>
          <a:p>
            <a:pPr lvl="0">
              <a:defRPr sz="1800"/>
            </a:pPr>
            <a:r>
              <a:rPr sz="2400"/>
              <a:t>So we live in a dynamic world. But let’s see how it looks like. </a:t>
            </a:r>
          </a:p>
          <a:p>
            <a:pPr lvl="0">
              <a:defRPr sz="1800"/>
            </a:pPr>
            <a:r>
              <a:rPr sz="2400"/>
              <a:t>Assume discretized timeline. World contains entries with different attributes. Go through example. </a:t>
            </a:r>
          </a:p>
          <a:p>
            <a:pPr lvl="0">
              <a:defRPr sz="1800"/>
            </a:pPr>
            <a:r>
              <a:rPr sz="2400"/>
              <a:t>Then we have data sources that get updated at fixed time intervals and contain mentions on data entries from the world.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noRot="1" noChangeAspect="1"/>
          </p:cNvSpPr>
          <p:nvPr>
            <p:ph type="sldImg"/>
          </p:nvPr>
        </p:nvSpPr>
        <p:spPr>
          <a:prstGeom prst="rect">
            <a:avLst/>
          </a:prstGeom>
        </p:spPr>
        <p:txBody>
          <a:bodyPr/>
          <a:lstStyle/>
          <a:p>
            <a:pPr lvl="0"/>
            <a:endParaRPr/>
          </a:p>
        </p:txBody>
      </p:sp>
      <p:sp>
        <p:nvSpPr>
          <p:cNvPr id="170" name="Shape 170"/>
          <p:cNvSpPr>
            <a:spLocks noGrp="1"/>
          </p:cNvSpPr>
          <p:nvPr>
            <p:ph type="body" sz="quarter" idx="1"/>
          </p:nvPr>
        </p:nvSpPr>
        <p:spPr>
          <a:prstGeom prst="rect">
            <a:avLst/>
          </a:prstGeom>
        </p:spPr>
        <p:txBody>
          <a:bodyPr/>
          <a:lstStyle/>
          <a:p>
            <a:pPr lvl="0">
              <a:defRPr sz="1800"/>
            </a:pPr>
            <a:r>
              <a:rPr sz="2400"/>
              <a:t>So a dynamic world has challenges and opportunities. To illustrate these let me introduce a real-world dataset used through out the paper.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660400" y="4292600"/>
            <a:ext cx="11684000" cy="2222500"/>
          </a:xfrm>
          <a:prstGeom prst="rect">
            <a:avLst/>
          </a:prstGeom>
        </p:spPr>
        <p:txBody>
          <a:bodyPr/>
          <a:lstStyle>
            <a:lvl1pPr>
              <a:defRPr sz="6200" spc="992"/>
            </a:lvl1pPr>
          </a:lstStyle>
          <a:p>
            <a:pPr lvl="0">
              <a:defRPr sz="1800" cap="none" spc="0">
                <a:solidFill>
                  <a:srgbClr val="000000"/>
                </a:solidFill>
              </a:defRPr>
            </a:pPr>
            <a:r>
              <a:rPr sz="6200" cap="all" spc="992">
                <a:solidFill>
                  <a:srgbClr val="FFFFFF"/>
                </a:solidFill>
              </a:rPr>
              <a:t>Title Text</a:t>
            </a:r>
          </a:p>
        </p:txBody>
      </p:sp>
      <p:sp>
        <p:nvSpPr>
          <p:cNvPr id="6" name="Shape 6"/>
          <p:cNvSpPr>
            <a:spLocks noGrp="1"/>
          </p:cNvSpPr>
          <p:nvPr>
            <p:ph type="body" idx="1"/>
          </p:nvPr>
        </p:nvSpPr>
        <p:spPr>
          <a:xfrm>
            <a:off x="660400" y="3416300"/>
            <a:ext cx="11684000" cy="889000"/>
          </a:xfrm>
          <a:prstGeom prst="rect">
            <a:avLst/>
          </a:prstGeom>
        </p:spPr>
        <p:txBody>
          <a:bodyPr anchor="b"/>
          <a:lstStyle>
            <a:lvl1pPr marL="0" indent="0">
              <a:spcBef>
                <a:spcPts val="0"/>
              </a:spcBef>
              <a:buClrTx/>
              <a:buSzTx/>
              <a:buNone/>
              <a:defRPr sz="2400" cap="all" spc="384">
                <a:solidFill>
                  <a:srgbClr val="55D7FF"/>
                </a:solidFill>
                <a:latin typeface="Avenir Book"/>
                <a:ea typeface="Avenir Book"/>
                <a:cs typeface="Avenir Book"/>
                <a:sym typeface="Avenir Book"/>
              </a:defRPr>
            </a:lvl1pPr>
            <a:lvl2pPr marL="0" indent="228600">
              <a:spcBef>
                <a:spcPts val="0"/>
              </a:spcBef>
              <a:buClrTx/>
              <a:buSzTx/>
              <a:buNone/>
              <a:defRPr sz="2400" cap="all" spc="384">
                <a:solidFill>
                  <a:srgbClr val="55D7FF"/>
                </a:solidFill>
                <a:latin typeface="Avenir Book"/>
                <a:ea typeface="Avenir Book"/>
                <a:cs typeface="Avenir Book"/>
                <a:sym typeface="Avenir Book"/>
              </a:defRPr>
            </a:lvl2pPr>
            <a:lvl3pPr marL="0" indent="457200">
              <a:spcBef>
                <a:spcPts val="0"/>
              </a:spcBef>
              <a:buClrTx/>
              <a:buSzTx/>
              <a:buNone/>
              <a:defRPr sz="2400" cap="all" spc="384">
                <a:solidFill>
                  <a:srgbClr val="55D7FF"/>
                </a:solidFill>
                <a:latin typeface="Avenir Book"/>
                <a:ea typeface="Avenir Book"/>
                <a:cs typeface="Avenir Book"/>
                <a:sym typeface="Avenir Book"/>
              </a:defRPr>
            </a:lvl3pPr>
            <a:lvl4pPr marL="0" indent="685800">
              <a:spcBef>
                <a:spcPts val="0"/>
              </a:spcBef>
              <a:buClrTx/>
              <a:buSzTx/>
              <a:buNone/>
              <a:defRPr sz="2400" cap="all" spc="384">
                <a:solidFill>
                  <a:srgbClr val="55D7FF"/>
                </a:solidFill>
                <a:latin typeface="Avenir Book"/>
                <a:ea typeface="Avenir Book"/>
                <a:cs typeface="Avenir Book"/>
                <a:sym typeface="Avenir Book"/>
              </a:defRPr>
            </a:lvl4pPr>
            <a:lvl5pPr marL="0" indent="914400">
              <a:spcBef>
                <a:spcPts val="0"/>
              </a:spcBef>
              <a:buClrTx/>
              <a:buSzTx/>
              <a:buNone/>
              <a:defRPr sz="2400" cap="all" spc="384">
                <a:solidFill>
                  <a:srgbClr val="55D7FF"/>
                </a:solidFill>
                <a:latin typeface="Avenir Book"/>
                <a:ea typeface="Avenir Book"/>
                <a:cs typeface="Avenir Book"/>
                <a:sym typeface="Avenir Book"/>
              </a:defRPr>
            </a:lvl5pPr>
          </a:lstStyle>
          <a:p>
            <a:pPr lvl="0">
              <a:defRPr sz="1800" cap="none" spc="0">
                <a:solidFill>
                  <a:srgbClr val="000000"/>
                </a:solidFill>
              </a:defRPr>
            </a:pPr>
            <a:r>
              <a:rPr sz="2400" cap="all" spc="384">
                <a:solidFill>
                  <a:srgbClr val="55D7FF"/>
                </a:solidFill>
              </a:rPr>
              <a:t>Body Level One</a:t>
            </a:r>
          </a:p>
          <a:p>
            <a:pPr lvl="1">
              <a:defRPr sz="1800" cap="none" spc="0">
                <a:solidFill>
                  <a:srgbClr val="000000"/>
                </a:solidFill>
              </a:defRPr>
            </a:pPr>
            <a:r>
              <a:rPr sz="2400" cap="all" spc="384">
                <a:solidFill>
                  <a:srgbClr val="55D7FF"/>
                </a:solidFill>
              </a:rPr>
              <a:t>Body Level Two</a:t>
            </a:r>
          </a:p>
          <a:p>
            <a:pPr lvl="2">
              <a:defRPr sz="1800" cap="none" spc="0">
                <a:solidFill>
                  <a:srgbClr val="000000"/>
                </a:solidFill>
              </a:defRPr>
            </a:pPr>
            <a:r>
              <a:rPr sz="2400" cap="all" spc="384">
                <a:solidFill>
                  <a:srgbClr val="55D7FF"/>
                </a:solidFill>
              </a:rPr>
              <a:t>Body Level Three</a:t>
            </a:r>
          </a:p>
          <a:p>
            <a:pPr lvl="3">
              <a:defRPr sz="1800" cap="none" spc="0">
                <a:solidFill>
                  <a:srgbClr val="000000"/>
                </a:solidFill>
              </a:defRPr>
            </a:pPr>
            <a:r>
              <a:rPr sz="2400" cap="all" spc="384">
                <a:solidFill>
                  <a:srgbClr val="55D7FF"/>
                </a:solidFill>
              </a:rPr>
              <a:t>Body Level Four</a:t>
            </a:r>
          </a:p>
          <a:p>
            <a:pPr lvl="4">
              <a:defRPr sz="1800" cap="none" spc="0">
                <a:solidFill>
                  <a:srgbClr val="000000"/>
                </a:solidFill>
              </a:defRPr>
            </a:pPr>
            <a:r>
              <a:rPr sz="2400" cap="all" spc="384">
                <a:solidFill>
                  <a:srgbClr val="55D7FF"/>
                </a:solidFill>
              </a:rPr>
              <a:t>Body Level Five</a:t>
            </a: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hoto">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8" name="Shape 8"/>
          <p:cNvSpPr>
            <a:spLocks noGrp="1"/>
          </p:cNvSpPr>
          <p:nvPr>
            <p:ph type="title"/>
          </p:nvPr>
        </p:nvSpPr>
        <p:spPr>
          <a:xfrm>
            <a:off x="660400" y="1003300"/>
            <a:ext cx="11684000" cy="1460500"/>
          </a:xfrm>
          <a:prstGeom prst="rect">
            <a:avLst/>
          </a:prstGeom>
        </p:spPr>
        <p:txBody>
          <a:bodyPr/>
          <a:lstStyle>
            <a:lvl1pPr>
              <a:defRPr sz="6200" spc="992"/>
            </a:lvl1pPr>
          </a:lstStyle>
          <a:p>
            <a:pPr lvl="0">
              <a:defRPr sz="1800" cap="none" spc="0">
                <a:solidFill>
                  <a:srgbClr val="000000"/>
                </a:solidFill>
              </a:defRPr>
            </a:pPr>
            <a:r>
              <a:rPr sz="6200" cap="all" spc="992">
                <a:solidFill>
                  <a:srgbClr val="FFFFFF"/>
                </a:solidFill>
              </a:rPr>
              <a:t>Title Text</a:t>
            </a:r>
          </a:p>
        </p:txBody>
      </p:sp>
      <p:sp>
        <p:nvSpPr>
          <p:cNvPr id="9" name="Shape 9"/>
          <p:cNvSpPr>
            <a:spLocks noGrp="1"/>
          </p:cNvSpPr>
          <p:nvPr>
            <p:ph type="body" idx="1"/>
          </p:nvPr>
        </p:nvSpPr>
        <p:spPr>
          <a:xfrm>
            <a:off x="660400" y="508000"/>
            <a:ext cx="11684000" cy="508000"/>
          </a:xfrm>
          <a:prstGeom prst="rect">
            <a:avLst/>
          </a:prstGeom>
        </p:spPr>
        <p:txBody>
          <a:bodyPr/>
          <a:lstStyle>
            <a:lvl1pPr marL="0" indent="0">
              <a:spcBef>
                <a:spcPts val="0"/>
              </a:spcBef>
              <a:buClrTx/>
              <a:buSzTx/>
              <a:buNone/>
              <a:defRPr sz="2400" cap="all" spc="384">
                <a:latin typeface="Avenir Book"/>
                <a:ea typeface="Avenir Book"/>
                <a:cs typeface="Avenir Book"/>
                <a:sym typeface="Avenir Book"/>
              </a:defRPr>
            </a:lvl1pPr>
            <a:lvl2pPr marL="0" indent="228600">
              <a:spcBef>
                <a:spcPts val="0"/>
              </a:spcBef>
              <a:buClrTx/>
              <a:buSzTx/>
              <a:buNone/>
              <a:defRPr sz="2400" cap="all" spc="384">
                <a:latin typeface="Avenir Book"/>
                <a:ea typeface="Avenir Book"/>
                <a:cs typeface="Avenir Book"/>
                <a:sym typeface="Avenir Book"/>
              </a:defRPr>
            </a:lvl2pPr>
            <a:lvl3pPr marL="0" indent="457200">
              <a:spcBef>
                <a:spcPts val="0"/>
              </a:spcBef>
              <a:buClrTx/>
              <a:buSzTx/>
              <a:buNone/>
              <a:defRPr sz="2400" cap="all" spc="384">
                <a:latin typeface="Avenir Book"/>
                <a:ea typeface="Avenir Book"/>
                <a:cs typeface="Avenir Book"/>
                <a:sym typeface="Avenir Book"/>
              </a:defRPr>
            </a:lvl3pPr>
            <a:lvl4pPr marL="0" indent="685800">
              <a:spcBef>
                <a:spcPts val="0"/>
              </a:spcBef>
              <a:buClrTx/>
              <a:buSzTx/>
              <a:buNone/>
              <a:defRPr sz="2400" cap="all" spc="384">
                <a:latin typeface="Avenir Book"/>
                <a:ea typeface="Avenir Book"/>
                <a:cs typeface="Avenir Book"/>
                <a:sym typeface="Avenir Book"/>
              </a:defRPr>
            </a:lvl4pPr>
            <a:lvl5pPr marL="0" indent="914400">
              <a:spcBef>
                <a:spcPts val="0"/>
              </a:spcBef>
              <a:buClrTx/>
              <a:buSzTx/>
              <a:buNone/>
              <a:defRPr sz="2400" cap="all" spc="384">
                <a:latin typeface="Avenir Book"/>
                <a:ea typeface="Avenir Book"/>
                <a:cs typeface="Avenir Book"/>
                <a:sym typeface="Avenir Book"/>
              </a:defRPr>
            </a:lvl5pPr>
          </a:lstStyle>
          <a:p>
            <a:pPr lvl="0">
              <a:defRPr sz="1800" cap="none" spc="0">
                <a:solidFill>
                  <a:srgbClr val="000000"/>
                </a:solidFill>
              </a:defRPr>
            </a:pPr>
            <a:r>
              <a:rPr sz="2400" cap="all" spc="384">
                <a:solidFill>
                  <a:srgbClr val="FFFFFF"/>
                </a:solidFill>
              </a:rPr>
              <a:t>Body Level One</a:t>
            </a:r>
          </a:p>
          <a:p>
            <a:pPr lvl="1">
              <a:defRPr sz="1800" cap="none" spc="0">
                <a:solidFill>
                  <a:srgbClr val="000000"/>
                </a:solidFill>
              </a:defRPr>
            </a:pPr>
            <a:r>
              <a:rPr sz="2400" cap="all" spc="384">
                <a:solidFill>
                  <a:srgbClr val="FFFFFF"/>
                </a:solidFill>
              </a:rPr>
              <a:t>Body Level Two</a:t>
            </a:r>
          </a:p>
          <a:p>
            <a:pPr lvl="2">
              <a:defRPr sz="1800" cap="none" spc="0">
                <a:solidFill>
                  <a:srgbClr val="000000"/>
                </a:solidFill>
              </a:defRPr>
            </a:pPr>
            <a:r>
              <a:rPr sz="2400" cap="all" spc="384">
                <a:solidFill>
                  <a:srgbClr val="FFFFFF"/>
                </a:solidFill>
              </a:rPr>
              <a:t>Body Level Three</a:t>
            </a:r>
          </a:p>
          <a:p>
            <a:pPr lvl="3">
              <a:defRPr sz="1800" cap="none" spc="0">
                <a:solidFill>
                  <a:srgbClr val="000000"/>
                </a:solidFill>
              </a:defRPr>
            </a:pPr>
            <a:r>
              <a:rPr sz="2400" cap="all" spc="384">
                <a:solidFill>
                  <a:srgbClr val="FFFFFF"/>
                </a:solidFill>
              </a:rPr>
              <a:t>Body Level Four</a:t>
            </a:r>
          </a:p>
          <a:p>
            <a:pPr lvl="4">
              <a:defRPr sz="1800" cap="none" spc="0">
                <a:solidFill>
                  <a:srgbClr val="000000"/>
                </a:solidFill>
              </a:defRPr>
            </a:pPr>
            <a:r>
              <a:rPr sz="2400" cap="all" spc="384">
                <a:solidFill>
                  <a:srgbClr val="FFFFFF"/>
                </a:solidFill>
              </a:rPr>
              <a:t>Body Level Five</a:t>
            </a: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Horizontal Alt">
    <p:spTree>
      <p:nvGrpSpPr>
        <p:cNvPr id="1" name=""/>
        <p:cNvGrpSpPr/>
        <p:nvPr/>
      </p:nvGrpSpPr>
      <p:grpSpPr>
        <a:xfrm>
          <a:off x="0" y="0"/>
          <a:ext cx="0" cy="0"/>
          <a:chOff x="0" y="0"/>
          <a:chExt cx="0" cy="0"/>
        </a:xfrm>
      </p:grpSpPr>
      <p:sp>
        <p:nvSpPr>
          <p:cNvPr id="11" name="Shape 11"/>
          <p:cNvSpPr>
            <a:spLocks noGrp="1"/>
          </p:cNvSpPr>
          <p:nvPr>
            <p:ph type="title"/>
          </p:nvPr>
        </p:nvSpPr>
        <p:spPr>
          <a:xfrm>
            <a:off x="660400" y="1003300"/>
            <a:ext cx="11684000" cy="1460500"/>
          </a:xfrm>
          <a:prstGeom prst="rect">
            <a:avLst/>
          </a:prstGeom>
        </p:spPr>
        <p:txBody>
          <a:bodyPr/>
          <a:lstStyle>
            <a:lvl1pPr>
              <a:defRPr sz="6200" spc="992"/>
            </a:lvl1pPr>
          </a:lstStyle>
          <a:p>
            <a:pPr lvl="0">
              <a:defRPr sz="1800" cap="none" spc="0">
                <a:solidFill>
                  <a:srgbClr val="000000"/>
                </a:solidFill>
              </a:defRPr>
            </a:pPr>
            <a:r>
              <a:rPr sz="6200" cap="all" spc="992">
                <a:solidFill>
                  <a:srgbClr val="FFFFFF"/>
                </a:solidFill>
              </a:rPr>
              <a:t>Title Text</a:t>
            </a:r>
          </a:p>
        </p:txBody>
      </p:sp>
      <p:sp>
        <p:nvSpPr>
          <p:cNvPr id="12" name="Shape 12"/>
          <p:cNvSpPr>
            <a:spLocks noGrp="1"/>
          </p:cNvSpPr>
          <p:nvPr>
            <p:ph type="body" idx="1"/>
          </p:nvPr>
        </p:nvSpPr>
        <p:spPr>
          <a:xfrm>
            <a:off x="660400" y="508000"/>
            <a:ext cx="11684000" cy="508000"/>
          </a:xfrm>
          <a:prstGeom prst="rect">
            <a:avLst/>
          </a:prstGeom>
        </p:spPr>
        <p:txBody>
          <a:bodyPr/>
          <a:lstStyle>
            <a:lvl1pPr marL="0" indent="0">
              <a:spcBef>
                <a:spcPts val="0"/>
              </a:spcBef>
              <a:buClrTx/>
              <a:buSzTx/>
              <a:buNone/>
              <a:defRPr sz="2400" cap="all" spc="384">
                <a:latin typeface="Avenir Book"/>
                <a:ea typeface="Avenir Book"/>
                <a:cs typeface="Avenir Book"/>
                <a:sym typeface="Avenir Book"/>
              </a:defRPr>
            </a:lvl1pPr>
            <a:lvl2pPr marL="0" indent="228600">
              <a:spcBef>
                <a:spcPts val="0"/>
              </a:spcBef>
              <a:buClrTx/>
              <a:buSzTx/>
              <a:buNone/>
              <a:defRPr sz="2400" cap="all" spc="384">
                <a:latin typeface="Avenir Book"/>
                <a:ea typeface="Avenir Book"/>
                <a:cs typeface="Avenir Book"/>
                <a:sym typeface="Avenir Book"/>
              </a:defRPr>
            </a:lvl2pPr>
            <a:lvl3pPr marL="0" indent="457200">
              <a:spcBef>
                <a:spcPts val="0"/>
              </a:spcBef>
              <a:buClrTx/>
              <a:buSzTx/>
              <a:buNone/>
              <a:defRPr sz="2400" cap="all" spc="384">
                <a:latin typeface="Avenir Book"/>
                <a:ea typeface="Avenir Book"/>
                <a:cs typeface="Avenir Book"/>
                <a:sym typeface="Avenir Book"/>
              </a:defRPr>
            </a:lvl3pPr>
            <a:lvl4pPr marL="0" indent="685800">
              <a:spcBef>
                <a:spcPts val="0"/>
              </a:spcBef>
              <a:buClrTx/>
              <a:buSzTx/>
              <a:buNone/>
              <a:defRPr sz="2400" cap="all" spc="384">
                <a:latin typeface="Avenir Book"/>
                <a:ea typeface="Avenir Book"/>
                <a:cs typeface="Avenir Book"/>
                <a:sym typeface="Avenir Book"/>
              </a:defRPr>
            </a:lvl4pPr>
            <a:lvl5pPr marL="0" indent="914400">
              <a:spcBef>
                <a:spcPts val="0"/>
              </a:spcBef>
              <a:buClrTx/>
              <a:buSzTx/>
              <a:buNone/>
              <a:defRPr sz="2400" cap="all" spc="384">
                <a:latin typeface="Avenir Book"/>
                <a:ea typeface="Avenir Book"/>
                <a:cs typeface="Avenir Book"/>
                <a:sym typeface="Avenir Book"/>
              </a:defRPr>
            </a:lvl5pPr>
          </a:lstStyle>
          <a:p>
            <a:pPr lvl="0">
              <a:defRPr sz="1800" cap="none" spc="0">
                <a:solidFill>
                  <a:srgbClr val="000000"/>
                </a:solidFill>
              </a:defRPr>
            </a:pPr>
            <a:r>
              <a:rPr sz="2400" cap="all" spc="384">
                <a:solidFill>
                  <a:srgbClr val="FFFFFF"/>
                </a:solidFill>
              </a:rPr>
              <a:t>Body Level One</a:t>
            </a:r>
          </a:p>
          <a:p>
            <a:pPr lvl="1">
              <a:defRPr sz="1800" cap="none" spc="0">
                <a:solidFill>
                  <a:srgbClr val="000000"/>
                </a:solidFill>
              </a:defRPr>
            </a:pPr>
            <a:r>
              <a:rPr sz="2400" cap="all" spc="384">
                <a:solidFill>
                  <a:srgbClr val="FFFFFF"/>
                </a:solidFill>
              </a:rPr>
              <a:t>Body Level Two</a:t>
            </a:r>
          </a:p>
          <a:p>
            <a:pPr lvl="2">
              <a:defRPr sz="1800" cap="none" spc="0">
                <a:solidFill>
                  <a:srgbClr val="000000"/>
                </a:solidFill>
              </a:defRPr>
            </a:pPr>
            <a:r>
              <a:rPr sz="2400" cap="all" spc="384">
                <a:solidFill>
                  <a:srgbClr val="FFFFFF"/>
                </a:solidFill>
              </a:rPr>
              <a:t>Body Level Three</a:t>
            </a:r>
          </a:p>
          <a:p>
            <a:pPr lvl="3">
              <a:defRPr sz="1800" cap="none" spc="0">
                <a:solidFill>
                  <a:srgbClr val="000000"/>
                </a:solidFill>
              </a:defRPr>
            </a:pPr>
            <a:r>
              <a:rPr sz="2400" cap="all" spc="384">
                <a:solidFill>
                  <a:srgbClr val="FFFFFF"/>
                </a:solidFill>
              </a:rPr>
              <a:t>Body Level Four</a:t>
            </a:r>
          </a:p>
          <a:p>
            <a:pPr lvl="4">
              <a:defRPr sz="1800" cap="none" spc="0">
                <a:solidFill>
                  <a:srgbClr val="000000"/>
                </a:solidFill>
              </a:defRPr>
            </a:pPr>
            <a:r>
              <a:rPr sz="2400" cap="all" spc="384">
                <a:solidFill>
                  <a:srgbClr val="FFFFFF"/>
                </a:solidFill>
              </a:rPr>
              <a:t>Body Level Five</a:t>
            </a: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4" name="Shape 14"/>
          <p:cNvSpPr>
            <a:spLocks noGrp="1"/>
          </p:cNvSpPr>
          <p:nvPr>
            <p:ph type="title"/>
          </p:nvPr>
        </p:nvSpPr>
        <p:spPr>
          <a:xfrm>
            <a:off x="660400" y="3759200"/>
            <a:ext cx="11684000" cy="2222500"/>
          </a:xfrm>
          <a:prstGeom prst="rect">
            <a:avLst/>
          </a:prstGeom>
        </p:spPr>
        <p:txBody>
          <a:bodyPr anchor="ctr"/>
          <a:lstStyle>
            <a:lvl1pPr>
              <a:defRPr sz="6200" spc="992"/>
            </a:lvl1pPr>
          </a:lstStyle>
          <a:p>
            <a:pPr lvl="0">
              <a:defRPr sz="1800" cap="none" spc="0">
                <a:solidFill>
                  <a:srgbClr val="000000"/>
                </a:solidFill>
              </a:defRPr>
            </a:pPr>
            <a:r>
              <a:rPr sz="6200" cap="all" spc="992">
                <a:solidFill>
                  <a:srgbClr val="FFFFFF"/>
                </a:solidFill>
              </a:rPr>
              <a:t>Title Text</a:t>
            </a: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6" name="Shape 16"/>
          <p:cNvSpPr>
            <a:spLocks noGrp="1"/>
          </p:cNvSpPr>
          <p:nvPr>
            <p:ph type="title"/>
          </p:nvPr>
        </p:nvSpPr>
        <p:spPr>
          <a:xfrm>
            <a:off x="546100" y="4305300"/>
            <a:ext cx="5410200" cy="2984500"/>
          </a:xfrm>
          <a:prstGeom prst="rect">
            <a:avLst/>
          </a:prstGeom>
        </p:spPr>
        <p:txBody>
          <a:bodyPr/>
          <a:lstStyle/>
          <a:p>
            <a:pPr lvl="0">
              <a:defRPr sz="1800" cap="none" spc="0">
                <a:solidFill>
                  <a:srgbClr val="000000"/>
                </a:solidFill>
              </a:defRPr>
            </a:pPr>
            <a:r>
              <a:rPr sz="4500" cap="all" spc="720">
                <a:solidFill>
                  <a:srgbClr val="FFFFFF"/>
                </a:solidFill>
              </a:rPr>
              <a:t>Title Text</a:t>
            </a:r>
          </a:p>
        </p:txBody>
      </p:sp>
      <p:sp>
        <p:nvSpPr>
          <p:cNvPr id="17" name="Shape 17"/>
          <p:cNvSpPr>
            <a:spLocks noGrp="1"/>
          </p:cNvSpPr>
          <p:nvPr>
            <p:ph type="body" idx="1"/>
          </p:nvPr>
        </p:nvSpPr>
        <p:spPr>
          <a:xfrm>
            <a:off x="546100" y="3429000"/>
            <a:ext cx="5410200" cy="889000"/>
          </a:xfrm>
          <a:prstGeom prst="rect">
            <a:avLst/>
          </a:prstGeom>
        </p:spPr>
        <p:txBody>
          <a:bodyPr/>
          <a:lstStyle>
            <a:lvl1pPr marL="0" indent="0">
              <a:spcBef>
                <a:spcPts val="0"/>
              </a:spcBef>
              <a:buClrTx/>
              <a:buSzTx/>
              <a:buNone/>
              <a:defRPr sz="2400" cap="all" spc="384">
                <a:solidFill>
                  <a:srgbClr val="55D7FF"/>
                </a:solidFill>
                <a:latin typeface="Avenir Book"/>
                <a:ea typeface="Avenir Book"/>
                <a:cs typeface="Avenir Book"/>
                <a:sym typeface="Avenir Book"/>
              </a:defRPr>
            </a:lvl1pPr>
            <a:lvl2pPr marL="0" indent="228600">
              <a:spcBef>
                <a:spcPts val="0"/>
              </a:spcBef>
              <a:buClrTx/>
              <a:buSzTx/>
              <a:buNone/>
              <a:defRPr sz="2400" cap="all" spc="384">
                <a:solidFill>
                  <a:srgbClr val="55D7FF"/>
                </a:solidFill>
                <a:latin typeface="Avenir Book"/>
                <a:ea typeface="Avenir Book"/>
                <a:cs typeface="Avenir Book"/>
                <a:sym typeface="Avenir Book"/>
              </a:defRPr>
            </a:lvl2pPr>
            <a:lvl3pPr marL="0" indent="457200">
              <a:spcBef>
                <a:spcPts val="0"/>
              </a:spcBef>
              <a:buClrTx/>
              <a:buSzTx/>
              <a:buNone/>
              <a:defRPr sz="2400" cap="all" spc="384">
                <a:solidFill>
                  <a:srgbClr val="55D7FF"/>
                </a:solidFill>
                <a:latin typeface="Avenir Book"/>
                <a:ea typeface="Avenir Book"/>
                <a:cs typeface="Avenir Book"/>
                <a:sym typeface="Avenir Book"/>
              </a:defRPr>
            </a:lvl3pPr>
            <a:lvl4pPr marL="0" indent="685800">
              <a:spcBef>
                <a:spcPts val="0"/>
              </a:spcBef>
              <a:buClrTx/>
              <a:buSzTx/>
              <a:buNone/>
              <a:defRPr sz="2400" cap="all" spc="384">
                <a:solidFill>
                  <a:srgbClr val="55D7FF"/>
                </a:solidFill>
                <a:latin typeface="Avenir Book"/>
                <a:ea typeface="Avenir Book"/>
                <a:cs typeface="Avenir Book"/>
                <a:sym typeface="Avenir Book"/>
              </a:defRPr>
            </a:lvl4pPr>
            <a:lvl5pPr marL="0" indent="914400">
              <a:spcBef>
                <a:spcPts val="0"/>
              </a:spcBef>
              <a:buClrTx/>
              <a:buSzTx/>
              <a:buNone/>
              <a:defRPr sz="2400" cap="all" spc="384">
                <a:solidFill>
                  <a:srgbClr val="55D7FF"/>
                </a:solidFill>
                <a:latin typeface="Avenir Book"/>
                <a:ea typeface="Avenir Book"/>
                <a:cs typeface="Avenir Book"/>
                <a:sym typeface="Avenir Book"/>
              </a:defRPr>
            </a:lvl5pPr>
          </a:lstStyle>
          <a:p>
            <a:pPr lvl="0">
              <a:defRPr sz="1800" cap="none" spc="0">
                <a:solidFill>
                  <a:srgbClr val="000000"/>
                </a:solidFill>
              </a:defRPr>
            </a:pPr>
            <a:r>
              <a:rPr sz="2400" cap="all" spc="384">
                <a:solidFill>
                  <a:srgbClr val="55D7FF"/>
                </a:solidFill>
              </a:rPr>
              <a:t>Body Level One</a:t>
            </a:r>
          </a:p>
          <a:p>
            <a:pPr lvl="1">
              <a:defRPr sz="1800" cap="none" spc="0">
                <a:solidFill>
                  <a:srgbClr val="000000"/>
                </a:solidFill>
              </a:defRPr>
            </a:pPr>
            <a:r>
              <a:rPr sz="2400" cap="all" spc="384">
                <a:solidFill>
                  <a:srgbClr val="55D7FF"/>
                </a:solidFill>
              </a:rPr>
              <a:t>Body Level Two</a:t>
            </a:r>
          </a:p>
          <a:p>
            <a:pPr lvl="2">
              <a:defRPr sz="1800" cap="none" spc="0">
                <a:solidFill>
                  <a:srgbClr val="000000"/>
                </a:solidFill>
              </a:defRPr>
            </a:pPr>
            <a:r>
              <a:rPr sz="2400" cap="all" spc="384">
                <a:solidFill>
                  <a:srgbClr val="55D7FF"/>
                </a:solidFill>
              </a:rPr>
              <a:t>Body Level Three</a:t>
            </a:r>
          </a:p>
          <a:p>
            <a:pPr lvl="3">
              <a:defRPr sz="1800" cap="none" spc="0">
                <a:solidFill>
                  <a:srgbClr val="000000"/>
                </a:solidFill>
              </a:defRPr>
            </a:pPr>
            <a:r>
              <a:rPr sz="2400" cap="all" spc="384">
                <a:solidFill>
                  <a:srgbClr val="55D7FF"/>
                </a:solidFill>
              </a:rPr>
              <a:t>Body Level Four</a:t>
            </a:r>
          </a:p>
          <a:p>
            <a:pPr lvl="4">
              <a:defRPr sz="1800" cap="none" spc="0">
                <a:solidFill>
                  <a:srgbClr val="000000"/>
                </a:solidFill>
              </a:defRPr>
            </a:pPr>
            <a:r>
              <a:rPr sz="2400" cap="all" spc="384">
                <a:solidFill>
                  <a:srgbClr val="55D7FF"/>
                </a:solidFill>
              </a:rPr>
              <a:t>Body Level Five</a:t>
            </a: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9" name="Shape 19"/>
          <p:cNvSpPr>
            <a:spLocks noGrp="1"/>
          </p:cNvSpPr>
          <p:nvPr>
            <p:ph type="title"/>
          </p:nvPr>
        </p:nvSpPr>
        <p:spPr>
          <a:prstGeom prst="rect">
            <a:avLst/>
          </a:prstGeom>
        </p:spPr>
        <p:txBody>
          <a:bodyPr/>
          <a:lstStyle/>
          <a:p>
            <a:pPr lvl="0">
              <a:defRPr sz="1800" cap="none" spc="0">
                <a:solidFill>
                  <a:srgbClr val="000000"/>
                </a:solidFill>
              </a:defRPr>
            </a:pPr>
            <a:r>
              <a:rPr sz="4500" cap="all" spc="720">
                <a:solidFill>
                  <a:srgbClr val="FFFFFF"/>
                </a:solidFill>
              </a:rPr>
              <a:t>Title Text</a:t>
            </a: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cap="none" spc="0">
                <a:solidFill>
                  <a:srgbClr val="000000"/>
                </a:solidFill>
              </a:defRPr>
            </a:pPr>
            <a:r>
              <a:rPr sz="4500" cap="all" spc="720">
                <a:solidFill>
                  <a:srgbClr val="FFFFFF"/>
                </a:solidFill>
              </a:rPr>
              <a:t>Title Text</a:t>
            </a:r>
          </a:p>
        </p:txBody>
      </p:sp>
      <p:sp>
        <p:nvSpPr>
          <p:cNvPr id="22" name="Shape 22"/>
          <p:cNvSpPr>
            <a:spLocks noGrp="1"/>
          </p:cNvSpPr>
          <p:nvPr>
            <p:ph type="body" idx="1"/>
          </p:nvPr>
        </p:nvSpPr>
        <p:spPr>
          <a:prstGeom prst="rect">
            <a:avLst/>
          </a:prstGeom>
        </p:spPr>
        <p:txBody>
          <a:bodyPr/>
          <a:lstStyle/>
          <a:p>
            <a:pPr lvl="0">
              <a:defRPr sz="1800">
                <a:solidFill>
                  <a:srgbClr val="000000"/>
                </a:solidFill>
              </a:defRPr>
            </a:pPr>
            <a:r>
              <a:rPr sz="3600">
                <a:solidFill>
                  <a:srgbClr val="FFFFFF"/>
                </a:solidFill>
              </a:rPr>
              <a:t>Body Level One</a:t>
            </a:r>
          </a:p>
          <a:p>
            <a:pPr lvl="1">
              <a:defRPr sz="1800">
                <a:solidFill>
                  <a:srgbClr val="000000"/>
                </a:solidFill>
              </a:defRPr>
            </a:pPr>
            <a:r>
              <a:rPr sz="3600">
                <a:solidFill>
                  <a:srgbClr val="FFFFFF"/>
                </a:solidFill>
              </a:rPr>
              <a:t>Body Level Two</a:t>
            </a:r>
          </a:p>
          <a:p>
            <a:pPr lvl="2">
              <a:defRPr sz="1800">
                <a:solidFill>
                  <a:srgbClr val="000000"/>
                </a:solidFill>
              </a:defRPr>
            </a:pPr>
            <a:r>
              <a:rPr sz="3600">
                <a:solidFill>
                  <a:srgbClr val="FFFFFF"/>
                </a:solidFill>
              </a:rPr>
              <a:t>Body Level Three</a:t>
            </a:r>
          </a:p>
          <a:p>
            <a:pPr lvl="3">
              <a:defRPr sz="1800">
                <a:solidFill>
                  <a:srgbClr val="000000"/>
                </a:solidFill>
              </a:defRPr>
            </a:pPr>
            <a:r>
              <a:rPr sz="3600">
                <a:solidFill>
                  <a:srgbClr val="FFFFFF"/>
                </a:solidFill>
              </a:rPr>
              <a:t>Body Level Four</a:t>
            </a:r>
          </a:p>
          <a:p>
            <a:pPr lvl="4">
              <a:defRPr sz="1800">
                <a:solidFill>
                  <a:srgbClr val="000000"/>
                </a:solidFill>
              </a:defRPr>
            </a:pPr>
            <a:r>
              <a:rPr sz="3600">
                <a:solidFill>
                  <a:srgbClr val="FFFFFF"/>
                </a:solidFill>
              </a:rPr>
              <a:t>Body Level Five</a:t>
            </a: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4" name="Shape 24"/>
          <p:cNvSpPr>
            <a:spLocks noGrp="1"/>
          </p:cNvSpPr>
          <p:nvPr>
            <p:ph type="title"/>
          </p:nvPr>
        </p:nvSpPr>
        <p:spPr>
          <a:xfrm>
            <a:off x="660400" y="609600"/>
            <a:ext cx="5080000" cy="1854200"/>
          </a:xfrm>
          <a:prstGeom prst="rect">
            <a:avLst/>
          </a:prstGeom>
        </p:spPr>
        <p:txBody>
          <a:bodyPr/>
          <a:lstStyle/>
          <a:p>
            <a:pPr lvl="0">
              <a:defRPr sz="1800" cap="none" spc="0">
                <a:solidFill>
                  <a:srgbClr val="000000"/>
                </a:solidFill>
              </a:defRPr>
            </a:pPr>
            <a:r>
              <a:rPr sz="4500" cap="all" spc="720">
                <a:solidFill>
                  <a:srgbClr val="FFFFFF"/>
                </a:solidFill>
              </a:rPr>
              <a:t>Title Text</a:t>
            </a:r>
          </a:p>
        </p:txBody>
      </p:sp>
      <p:sp>
        <p:nvSpPr>
          <p:cNvPr id="25" name="Shape 25"/>
          <p:cNvSpPr>
            <a:spLocks noGrp="1"/>
          </p:cNvSpPr>
          <p:nvPr>
            <p:ph type="body" idx="1"/>
          </p:nvPr>
        </p:nvSpPr>
        <p:spPr>
          <a:xfrm>
            <a:off x="660400" y="2819400"/>
            <a:ext cx="5080000" cy="6057900"/>
          </a:xfrm>
          <a:prstGeom prst="rect">
            <a:avLst/>
          </a:prstGeom>
        </p:spPr>
        <p:txBody>
          <a:bodyPr/>
          <a:lstStyle>
            <a:lvl1pPr marL="393700" indent="-393700">
              <a:spcBef>
                <a:spcPts val="3200"/>
              </a:spcBef>
              <a:defRPr sz="3000"/>
            </a:lvl1pPr>
            <a:lvl2pPr marL="787400" indent="-393700">
              <a:spcBef>
                <a:spcPts val="3200"/>
              </a:spcBef>
              <a:defRPr sz="3000"/>
            </a:lvl2pPr>
            <a:lvl3pPr marL="1181100" indent="-393700">
              <a:spcBef>
                <a:spcPts val="3200"/>
              </a:spcBef>
              <a:defRPr sz="3000"/>
            </a:lvl3pPr>
            <a:lvl4pPr marL="1574800" indent="-393700">
              <a:spcBef>
                <a:spcPts val="3200"/>
              </a:spcBef>
              <a:defRPr sz="3000"/>
            </a:lvl4pPr>
            <a:lvl5pPr marL="1968500" indent="-393700">
              <a:spcBef>
                <a:spcPts val="3200"/>
              </a:spcBef>
              <a:defRPr sz="3000"/>
            </a:lvl5pPr>
          </a:lstStyle>
          <a:p>
            <a:pPr lvl="0">
              <a:defRPr sz="1800">
                <a:solidFill>
                  <a:srgbClr val="000000"/>
                </a:solidFill>
              </a:defRPr>
            </a:pPr>
            <a:r>
              <a:rPr sz="3000">
                <a:solidFill>
                  <a:srgbClr val="FFFFFF"/>
                </a:solidFill>
              </a:rPr>
              <a:t>Body Level One</a:t>
            </a:r>
          </a:p>
          <a:p>
            <a:pPr lvl="1">
              <a:defRPr sz="1800">
                <a:solidFill>
                  <a:srgbClr val="000000"/>
                </a:solidFill>
              </a:defRPr>
            </a:pPr>
            <a:r>
              <a:rPr sz="3000">
                <a:solidFill>
                  <a:srgbClr val="FFFFFF"/>
                </a:solidFill>
              </a:rPr>
              <a:t>Body Level Two</a:t>
            </a:r>
          </a:p>
          <a:p>
            <a:pPr lvl="2">
              <a:defRPr sz="1800">
                <a:solidFill>
                  <a:srgbClr val="000000"/>
                </a:solidFill>
              </a:defRPr>
            </a:pPr>
            <a:r>
              <a:rPr sz="3000">
                <a:solidFill>
                  <a:srgbClr val="FFFFFF"/>
                </a:solidFill>
              </a:rPr>
              <a:t>Body Level Three</a:t>
            </a:r>
          </a:p>
          <a:p>
            <a:pPr lvl="3">
              <a:defRPr sz="1800">
                <a:solidFill>
                  <a:srgbClr val="000000"/>
                </a:solidFill>
              </a:defRPr>
            </a:pPr>
            <a:r>
              <a:rPr sz="3000">
                <a:solidFill>
                  <a:srgbClr val="FFFFFF"/>
                </a:solidFill>
              </a:rPr>
              <a:t>Body Level Four</a:t>
            </a:r>
          </a:p>
          <a:p>
            <a:pPr lvl="4">
              <a:defRPr sz="1800">
                <a:solidFill>
                  <a:srgbClr val="000000"/>
                </a:solidFill>
              </a:defRPr>
            </a:pPr>
            <a:r>
              <a:rPr sz="3000">
                <a:solidFill>
                  <a:srgbClr val="FFFFFF"/>
                </a:solidFill>
              </a:rPr>
              <a:t>Body Level Five</a:t>
            </a: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7" name="Shape 27"/>
          <p:cNvSpPr>
            <a:spLocks noGrp="1"/>
          </p:cNvSpPr>
          <p:nvPr>
            <p:ph type="body" idx="1"/>
          </p:nvPr>
        </p:nvSpPr>
        <p:spPr>
          <a:xfrm>
            <a:off x="660400" y="1511300"/>
            <a:ext cx="11684000" cy="6718300"/>
          </a:xfrm>
          <a:prstGeom prst="rect">
            <a:avLst/>
          </a:prstGeom>
        </p:spPr>
        <p:txBody>
          <a:bodyPr/>
          <a:lstStyle/>
          <a:p>
            <a:pPr lvl="0">
              <a:defRPr sz="1800">
                <a:solidFill>
                  <a:srgbClr val="000000"/>
                </a:solidFill>
              </a:defRPr>
            </a:pPr>
            <a:r>
              <a:rPr sz="3600">
                <a:solidFill>
                  <a:srgbClr val="FFFFFF"/>
                </a:solidFill>
              </a:rPr>
              <a:t>Body Level One</a:t>
            </a:r>
          </a:p>
          <a:p>
            <a:pPr lvl="1">
              <a:defRPr sz="1800">
                <a:solidFill>
                  <a:srgbClr val="000000"/>
                </a:solidFill>
              </a:defRPr>
            </a:pPr>
            <a:r>
              <a:rPr sz="3600">
                <a:solidFill>
                  <a:srgbClr val="FFFFFF"/>
                </a:solidFill>
              </a:rPr>
              <a:t>Body Level Two</a:t>
            </a:r>
          </a:p>
          <a:p>
            <a:pPr lvl="2">
              <a:defRPr sz="1800">
                <a:solidFill>
                  <a:srgbClr val="000000"/>
                </a:solidFill>
              </a:defRPr>
            </a:pPr>
            <a:r>
              <a:rPr sz="3600">
                <a:solidFill>
                  <a:srgbClr val="FFFFFF"/>
                </a:solidFill>
              </a:rPr>
              <a:t>Body Level Three</a:t>
            </a:r>
          </a:p>
          <a:p>
            <a:pPr lvl="3">
              <a:defRPr sz="1800">
                <a:solidFill>
                  <a:srgbClr val="000000"/>
                </a:solidFill>
              </a:defRPr>
            </a:pPr>
            <a:r>
              <a:rPr sz="3600">
                <a:solidFill>
                  <a:srgbClr val="FFFFFF"/>
                </a:solidFill>
              </a:rPr>
              <a:t>Body Level Four</a:t>
            </a:r>
          </a:p>
          <a:p>
            <a:pPr lvl="4">
              <a:defRPr sz="1800">
                <a:solidFill>
                  <a:srgbClr val="000000"/>
                </a:solidFill>
              </a:defRPr>
            </a:pPr>
            <a:r>
              <a:rPr sz="3600">
                <a:solidFill>
                  <a:srgbClr val="FFFFFF"/>
                </a:solidFill>
              </a:rPr>
              <a:t>Body Level Five</a:t>
            </a: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60400" y="609600"/>
            <a:ext cx="11684000" cy="1422400"/>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a:bodyPr>
          <a:lstStyle/>
          <a:p>
            <a:pPr lvl="0">
              <a:defRPr sz="1800" cap="none" spc="0">
                <a:solidFill>
                  <a:srgbClr val="000000"/>
                </a:solidFill>
              </a:defRPr>
            </a:pPr>
            <a:r>
              <a:rPr sz="4500" cap="all" spc="720">
                <a:solidFill>
                  <a:srgbClr val="FFFFFF"/>
                </a:solidFill>
              </a:rPr>
              <a:t>Title Text</a:t>
            </a:r>
          </a:p>
        </p:txBody>
      </p:sp>
      <p:sp>
        <p:nvSpPr>
          <p:cNvPr id="3" name="Shape 3"/>
          <p:cNvSpPr>
            <a:spLocks noGrp="1"/>
          </p:cNvSpPr>
          <p:nvPr>
            <p:ph type="body" idx="1"/>
          </p:nvPr>
        </p:nvSpPr>
        <p:spPr>
          <a:xfrm>
            <a:off x="660400" y="2019300"/>
            <a:ext cx="11684000" cy="67183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solidFill>
                  <a:srgbClr val="000000"/>
                </a:solidFill>
              </a:defRPr>
            </a:pPr>
            <a:r>
              <a:rPr sz="3600">
                <a:solidFill>
                  <a:srgbClr val="FFFFFF"/>
                </a:solidFill>
              </a:rPr>
              <a:t>Body Level One</a:t>
            </a:r>
          </a:p>
          <a:p>
            <a:pPr lvl="1">
              <a:defRPr sz="1800">
                <a:solidFill>
                  <a:srgbClr val="000000"/>
                </a:solidFill>
              </a:defRPr>
            </a:pPr>
            <a:r>
              <a:rPr sz="3600">
                <a:solidFill>
                  <a:srgbClr val="FFFFFF"/>
                </a:solidFill>
              </a:rPr>
              <a:t>Body Level Two</a:t>
            </a:r>
          </a:p>
          <a:p>
            <a:pPr lvl="2">
              <a:defRPr sz="1800">
                <a:solidFill>
                  <a:srgbClr val="000000"/>
                </a:solidFill>
              </a:defRPr>
            </a:pPr>
            <a:r>
              <a:rPr sz="3600">
                <a:solidFill>
                  <a:srgbClr val="FFFFFF"/>
                </a:solidFill>
              </a:rPr>
              <a:t>Body Level Three</a:t>
            </a:r>
          </a:p>
          <a:p>
            <a:pPr lvl="3">
              <a:defRPr sz="1800">
                <a:solidFill>
                  <a:srgbClr val="000000"/>
                </a:solidFill>
              </a:defRPr>
            </a:pPr>
            <a:r>
              <a:rPr sz="3600">
                <a:solidFill>
                  <a:srgbClr val="FFFFFF"/>
                </a:solidFill>
              </a:rPr>
              <a:t>Body Level Four</a:t>
            </a:r>
          </a:p>
          <a:p>
            <a:pPr lvl="4">
              <a:defRPr sz="1800">
                <a:solidFill>
                  <a:srgbClr val="000000"/>
                </a:solidFill>
              </a:defRPr>
            </a:pPr>
            <a:r>
              <a:rPr sz="3600">
                <a:solidFill>
                  <a:srgbClr val="FFFFFF"/>
                </a:solidFill>
              </a:rPr>
              <a:t>Body Level Five</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xmlns:p14="http://schemas.microsoft.com/office/powerpoint/2010/main" spd="med"/>
  <p:txStyles>
    <p:titleStyle>
      <a:lvl1pPr defTabSz="584200">
        <a:defRPr sz="4500" cap="all" spc="720">
          <a:solidFill>
            <a:srgbClr val="FFFFFF"/>
          </a:solidFill>
          <a:latin typeface="+mn-lt"/>
          <a:ea typeface="+mn-ea"/>
          <a:cs typeface="+mn-cs"/>
          <a:sym typeface="Avenir Light"/>
        </a:defRPr>
      </a:lvl1pPr>
      <a:lvl2pPr indent="228600" defTabSz="584200">
        <a:defRPr sz="4500" cap="all" spc="720">
          <a:solidFill>
            <a:srgbClr val="FFFFFF"/>
          </a:solidFill>
          <a:latin typeface="+mn-lt"/>
          <a:ea typeface="+mn-ea"/>
          <a:cs typeface="+mn-cs"/>
          <a:sym typeface="Avenir Light"/>
        </a:defRPr>
      </a:lvl2pPr>
      <a:lvl3pPr indent="457200" defTabSz="584200">
        <a:defRPr sz="4500" cap="all" spc="720">
          <a:solidFill>
            <a:srgbClr val="FFFFFF"/>
          </a:solidFill>
          <a:latin typeface="+mn-lt"/>
          <a:ea typeface="+mn-ea"/>
          <a:cs typeface="+mn-cs"/>
          <a:sym typeface="Avenir Light"/>
        </a:defRPr>
      </a:lvl3pPr>
      <a:lvl4pPr indent="685800" defTabSz="584200">
        <a:defRPr sz="4500" cap="all" spc="720">
          <a:solidFill>
            <a:srgbClr val="FFFFFF"/>
          </a:solidFill>
          <a:latin typeface="+mn-lt"/>
          <a:ea typeface="+mn-ea"/>
          <a:cs typeface="+mn-cs"/>
          <a:sym typeface="Avenir Light"/>
        </a:defRPr>
      </a:lvl4pPr>
      <a:lvl5pPr indent="914400" defTabSz="584200">
        <a:defRPr sz="4500" cap="all" spc="720">
          <a:solidFill>
            <a:srgbClr val="FFFFFF"/>
          </a:solidFill>
          <a:latin typeface="+mn-lt"/>
          <a:ea typeface="+mn-ea"/>
          <a:cs typeface="+mn-cs"/>
          <a:sym typeface="Avenir Light"/>
        </a:defRPr>
      </a:lvl5pPr>
      <a:lvl6pPr indent="1143000" defTabSz="584200">
        <a:defRPr sz="4500" cap="all" spc="720">
          <a:solidFill>
            <a:srgbClr val="FFFFFF"/>
          </a:solidFill>
          <a:latin typeface="+mn-lt"/>
          <a:ea typeface="+mn-ea"/>
          <a:cs typeface="+mn-cs"/>
          <a:sym typeface="Avenir Light"/>
        </a:defRPr>
      </a:lvl6pPr>
      <a:lvl7pPr indent="1371600" defTabSz="584200">
        <a:defRPr sz="4500" cap="all" spc="720">
          <a:solidFill>
            <a:srgbClr val="FFFFFF"/>
          </a:solidFill>
          <a:latin typeface="+mn-lt"/>
          <a:ea typeface="+mn-ea"/>
          <a:cs typeface="+mn-cs"/>
          <a:sym typeface="Avenir Light"/>
        </a:defRPr>
      </a:lvl7pPr>
      <a:lvl8pPr indent="1600200" defTabSz="584200">
        <a:defRPr sz="4500" cap="all" spc="720">
          <a:solidFill>
            <a:srgbClr val="FFFFFF"/>
          </a:solidFill>
          <a:latin typeface="+mn-lt"/>
          <a:ea typeface="+mn-ea"/>
          <a:cs typeface="+mn-cs"/>
          <a:sym typeface="Avenir Light"/>
        </a:defRPr>
      </a:lvl8pPr>
      <a:lvl9pPr indent="1828800" defTabSz="584200">
        <a:defRPr sz="4500" cap="all" spc="720">
          <a:solidFill>
            <a:srgbClr val="FFFFFF"/>
          </a:solidFill>
          <a:latin typeface="+mn-lt"/>
          <a:ea typeface="+mn-ea"/>
          <a:cs typeface="+mn-cs"/>
          <a:sym typeface="Avenir Light"/>
        </a:defRPr>
      </a:lvl9pPr>
    </p:titleStyle>
    <p:bodyStyle>
      <a:lvl1pPr marL="469900" indent="-469900" defTabSz="584200">
        <a:spcBef>
          <a:spcPts val="4200"/>
        </a:spcBef>
        <a:buClr>
          <a:srgbClr val="646464"/>
        </a:buClr>
        <a:buSzPct val="90000"/>
        <a:buChar char="•"/>
        <a:defRPr sz="3600">
          <a:solidFill>
            <a:srgbClr val="FFFFFF"/>
          </a:solidFill>
          <a:latin typeface="+mn-lt"/>
          <a:ea typeface="+mn-ea"/>
          <a:cs typeface="+mn-cs"/>
          <a:sym typeface="Avenir Light"/>
        </a:defRPr>
      </a:lvl1pPr>
      <a:lvl2pPr marL="939800" indent="-469900" defTabSz="584200">
        <a:spcBef>
          <a:spcPts val="4200"/>
        </a:spcBef>
        <a:buClr>
          <a:srgbClr val="646464"/>
        </a:buClr>
        <a:buSzPct val="90000"/>
        <a:buChar char="•"/>
        <a:defRPr sz="3600">
          <a:solidFill>
            <a:srgbClr val="FFFFFF"/>
          </a:solidFill>
          <a:latin typeface="+mn-lt"/>
          <a:ea typeface="+mn-ea"/>
          <a:cs typeface="+mn-cs"/>
          <a:sym typeface="Avenir Light"/>
        </a:defRPr>
      </a:lvl2pPr>
      <a:lvl3pPr marL="1409700" indent="-469900" defTabSz="584200">
        <a:spcBef>
          <a:spcPts val="4200"/>
        </a:spcBef>
        <a:buClr>
          <a:srgbClr val="646464"/>
        </a:buClr>
        <a:buSzPct val="90000"/>
        <a:buChar char="•"/>
        <a:defRPr sz="3600">
          <a:solidFill>
            <a:srgbClr val="FFFFFF"/>
          </a:solidFill>
          <a:latin typeface="+mn-lt"/>
          <a:ea typeface="+mn-ea"/>
          <a:cs typeface="+mn-cs"/>
          <a:sym typeface="Avenir Light"/>
        </a:defRPr>
      </a:lvl3pPr>
      <a:lvl4pPr marL="1879600" indent="-469900" defTabSz="584200">
        <a:spcBef>
          <a:spcPts val="4200"/>
        </a:spcBef>
        <a:buClr>
          <a:srgbClr val="646464"/>
        </a:buClr>
        <a:buSzPct val="90000"/>
        <a:buChar char="•"/>
        <a:defRPr sz="3600">
          <a:solidFill>
            <a:srgbClr val="FFFFFF"/>
          </a:solidFill>
          <a:latin typeface="+mn-lt"/>
          <a:ea typeface="+mn-ea"/>
          <a:cs typeface="+mn-cs"/>
          <a:sym typeface="Avenir Light"/>
        </a:defRPr>
      </a:lvl4pPr>
      <a:lvl5pPr marL="2349500" indent="-469900" defTabSz="584200">
        <a:spcBef>
          <a:spcPts val="4200"/>
        </a:spcBef>
        <a:buClr>
          <a:srgbClr val="646464"/>
        </a:buClr>
        <a:buSzPct val="90000"/>
        <a:buChar char="•"/>
        <a:defRPr sz="3600">
          <a:solidFill>
            <a:srgbClr val="FFFFFF"/>
          </a:solidFill>
          <a:latin typeface="+mn-lt"/>
          <a:ea typeface="+mn-ea"/>
          <a:cs typeface="+mn-cs"/>
          <a:sym typeface="Avenir Light"/>
        </a:defRPr>
      </a:lvl5pPr>
      <a:lvl6pPr marL="2819400" indent="-469900" defTabSz="584200">
        <a:spcBef>
          <a:spcPts val="4200"/>
        </a:spcBef>
        <a:buClr>
          <a:srgbClr val="646464"/>
        </a:buClr>
        <a:buSzPct val="90000"/>
        <a:buChar char="•"/>
        <a:defRPr sz="3600">
          <a:solidFill>
            <a:srgbClr val="FFFFFF"/>
          </a:solidFill>
          <a:latin typeface="+mn-lt"/>
          <a:ea typeface="+mn-ea"/>
          <a:cs typeface="+mn-cs"/>
          <a:sym typeface="Avenir Light"/>
        </a:defRPr>
      </a:lvl6pPr>
      <a:lvl7pPr marL="3289300" indent="-469900" defTabSz="584200">
        <a:spcBef>
          <a:spcPts val="4200"/>
        </a:spcBef>
        <a:buClr>
          <a:srgbClr val="646464"/>
        </a:buClr>
        <a:buSzPct val="90000"/>
        <a:buChar char="•"/>
        <a:defRPr sz="3600">
          <a:solidFill>
            <a:srgbClr val="FFFFFF"/>
          </a:solidFill>
          <a:latin typeface="+mn-lt"/>
          <a:ea typeface="+mn-ea"/>
          <a:cs typeface="+mn-cs"/>
          <a:sym typeface="Avenir Light"/>
        </a:defRPr>
      </a:lvl7pPr>
      <a:lvl8pPr marL="3759200" indent="-469900" defTabSz="584200">
        <a:spcBef>
          <a:spcPts val="4200"/>
        </a:spcBef>
        <a:buClr>
          <a:srgbClr val="646464"/>
        </a:buClr>
        <a:buSzPct val="90000"/>
        <a:buChar char="•"/>
        <a:defRPr sz="3600">
          <a:solidFill>
            <a:srgbClr val="FFFFFF"/>
          </a:solidFill>
          <a:latin typeface="+mn-lt"/>
          <a:ea typeface="+mn-ea"/>
          <a:cs typeface="+mn-cs"/>
          <a:sym typeface="Avenir Light"/>
        </a:defRPr>
      </a:lvl8pPr>
      <a:lvl9pPr marL="4229100" indent="-469900" defTabSz="584200">
        <a:spcBef>
          <a:spcPts val="4200"/>
        </a:spcBef>
        <a:buClr>
          <a:srgbClr val="646464"/>
        </a:buClr>
        <a:buSzPct val="90000"/>
        <a:buChar char="•"/>
        <a:defRPr sz="3600">
          <a:solidFill>
            <a:srgbClr val="FFFFFF"/>
          </a:solidFill>
          <a:latin typeface="+mn-lt"/>
          <a:ea typeface="+mn-ea"/>
          <a:cs typeface="+mn-cs"/>
          <a:sym typeface="Avenir Light"/>
        </a:defRPr>
      </a:lvl9pPr>
    </p:bodyStyle>
    <p:otherStyle>
      <a:lvl1pPr algn="ctr" defTabSz="584200">
        <a:defRPr>
          <a:solidFill>
            <a:schemeClr val="tx1"/>
          </a:solidFill>
          <a:latin typeface="+mn-lt"/>
          <a:ea typeface="+mn-ea"/>
          <a:cs typeface="+mn-cs"/>
          <a:sym typeface="Avenir Light"/>
        </a:defRPr>
      </a:lvl1pPr>
      <a:lvl2pPr indent="228600" algn="ctr" defTabSz="584200">
        <a:defRPr>
          <a:solidFill>
            <a:schemeClr val="tx1"/>
          </a:solidFill>
          <a:latin typeface="+mn-lt"/>
          <a:ea typeface="+mn-ea"/>
          <a:cs typeface="+mn-cs"/>
          <a:sym typeface="Avenir Light"/>
        </a:defRPr>
      </a:lvl2pPr>
      <a:lvl3pPr indent="457200" algn="ctr" defTabSz="584200">
        <a:defRPr>
          <a:solidFill>
            <a:schemeClr val="tx1"/>
          </a:solidFill>
          <a:latin typeface="+mn-lt"/>
          <a:ea typeface="+mn-ea"/>
          <a:cs typeface="+mn-cs"/>
          <a:sym typeface="Avenir Light"/>
        </a:defRPr>
      </a:lvl3pPr>
      <a:lvl4pPr indent="685800" algn="ctr" defTabSz="584200">
        <a:defRPr>
          <a:solidFill>
            <a:schemeClr val="tx1"/>
          </a:solidFill>
          <a:latin typeface="+mn-lt"/>
          <a:ea typeface="+mn-ea"/>
          <a:cs typeface="+mn-cs"/>
          <a:sym typeface="Avenir Light"/>
        </a:defRPr>
      </a:lvl4pPr>
      <a:lvl5pPr indent="914400" algn="ctr" defTabSz="584200">
        <a:defRPr>
          <a:solidFill>
            <a:schemeClr val="tx1"/>
          </a:solidFill>
          <a:latin typeface="+mn-lt"/>
          <a:ea typeface="+mn-ea"/>
          <a:cs typeface="+mn-cs"/>
          <a:sym typeface="Avenir Light"/>
        </a:defRPr>
      </a:lvl5pPr>
      <a:lvl6pPr indent="1143000" algn="ctr" defTabSz="584200">
        <a:defRPr>
          <a:solidFill>
            <a:schemeClr val="tx1"/>
          </a:solidFill>
          <a:latin typeface="+mn-lt"/>
          <a:ea typeface="+mn-ea"/>
          <a:cs typeface="+mn-cs"/>
          <a:sym typeface="Avenir Light"/>
        </a:defRPr>
      </a:lvl6pPr>
      <a:lvl7pPr indent="1371600" algn="ctr" defTabSz="584200">
        <a:defRPr>
          <a:solidFill>
            <a:schemeClr val="tx1"/>
          </a:solidFill>
          <a:latin typeface="+mn-lt"/>
          <a:ea typeface="+mn-ea"/>
          <a:cs typeface="+mn-cs"/>
          <a:sym typeface="Avenir Light"/>
        </a:defRPr>
      </a:lvl7pPr>
      <a:lvl8pPr indent="1600200" algn="ctr" defTabSz="584200">
        <a:defRPr>
          <a:solidFill>
            <a:schemeClr val="tx1"/>
          </a:solidFill>
          <a:latin typeface="+mn-lt"/>
          <a:ea typeface="+mn-ea"/>
          <a:cs typeface="+mn-cs"/>
          <a:sym typeface="Avenir Light"/>
        </a:defRPr>
      </a:lvl8pPr>
      <a:lvl9pPr indent="1828800" algn="ctr" defTabSz="584200">
        <a:defRPr>
          <a:solidFill>
            <a:schemeClr val="tx1"/>
          </a:solidFill>
          <a:latin typeface="+mn-lt"/>
          <a:ea typeface="+mn-ea"/>
          <a:cs typeface="+mn-cs"/>
          <a:sym typeface="Avenir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8.t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11.tif"/><Relationship Id="rId4" Type="http://schemas.openxmlformats.org/officeDocument/2006/relationships/image" Target="../media/image12.tif"/><Relationship Id="rId5" Type="http://schemas.openxmlformats.org/officeDocument/2006/relationships/image" Target="../media/image13.png"/><Relationship Id="rId6" Type="http://schemas.openxmlformats.org/officeDocument/2006/relationships/image" Target="../media/image6.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7.pn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2.png"/><Relationship Id="rId7" Type="http://schemas.openxmlformats.org/officeDocument/2006/relationships/image" Target="../media/image33.png"/><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2.png"/><Relationship Id="rId7" Type="http://schemas.openxmlformats.org/officeDocument/2006/relationships/image" Target="../media/image34.pn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31.png"/><Relationship Id="rId9" Type="http://schemas.openxmlformats.org/officeDocument/2006/relationships/image" Target="../media/image35.pn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35.png"/><Relationship Id="rId9" Type="http://schemas.openxmlformats.org/officeDocument/2006/relationships/image" Target="../media/image36.png"/><Relationship Id="rId10" Type="http://schemas.openxmlformats.org/officeDocument/2006/relationships/image" Target="../media/image37.png"/><Relationship Id="rId11" Type="http://schemas.openxmlformats.org/officeDocument/2006/relationships/image" Target="../media/image38.pn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3" Type="http://schemas.openxmlformats.org/officeDocument/2006/relationships/image" Target="../media/image8.tif"/><Relationship Id="rId4" Type="http://schemas.openxmlformats.org/officeDocument/2006/relationships/image" Target="../media/image45.tif"/><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png"/><Relationship Id="rId3" Type="http://schemas.openxmlformats.org/officeDocument/2006/relationships/image" Target="../media/image4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 Id="rId3"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chart" Target="../charts/char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mailto:thodrek@cs.umd.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Shape 36"/>
          <p:cNvSpPr/>
          <p:nvPr/>
        </p:nvSpPr>
        <p:spPr>
          <a:xfrm>
            <a:off x="660400" y="5854700"/>
            <a:ext cx="11165417" cy="1460633"/>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normAutofit/>
          </a:bodyPr>
          <a:lstStyle/>
          <a:p>
            <a:pPr lvl="0" algn="r" defTabSz="239522">
              <a:defRPr sz="1800">
                <a:solidFill>
                  <a:srgbClr val="000000"/>
                </a:solidFill>
              </a:defRPr>
            </a:pPr>
            <a:r>
              <a:rPr sz="2542" cap="all" spc="406">
                <a:solidFill>
                  <a:srgbClr val="FF2E00"/>
                </a:solidFill>
                <a:latin typeface="Avenir Book"/>
                <a:ea typeface="Avenir Book"/>
                <a:cs typeface="Avenir Book"/>
                <a:sym typeface="Avenir Book"/>
              </a:rPr>
              <a:t>University of Maryland</a:t>
            </a:r>
          </a:p>
          <a:p>
            <a:pPr lvl="0" algn="r" defTabSz="239522">
              <a:defRPr sz="1800">
                <a:solidFill>
                  <a:srgbClr val="000000"/>
                </a:solidFill>
              </a:defRPr>
            </a:pPr>
            <a:r>
              <a:rPr sz="2542" cap="all" spc="406">
                <a:latin typeface="Avenir Book"/>
                <a:ea typeface="Avenir Book"/>
                <a:cs typeface="Avenir Book"/>
                <a:sym typeface="Avenir Book"/>
              </a:rPr>
              <a:t>Google Inc.</a:t>
            </a:r>
          </a:p>
          <a:p>
            <a:pPr lvl="0" algn="r" defTabSz="239522">
              <a:defRPr sz="1800">
                <a:solidFill>
                  <a:srgbClr val="000000"/>
                </a:solidFill>
              </a:defRPr>
            </a:pPr>
            <a:r>
              <a:rPr sz="2542" cap="all" spc="406">
                <a:latin typeface="Avenir Book"/>
                <a:ea typeface="Avenir Book"/>
                <a:cs typeface="Avenir Book"/>
                <a:sym typeface="Avenir Book"/>
              </a:rPr>
              <a:t>AT&amp;T Labs-research</a:t>
            </a:r>
          </a:p>
        </p:txBody>
      </p:sp>
      <p:sp>
        <p:nvSpPr>
          <p:cNvPr id="37" name="Shape 37"/>
          <p:cNvSpPr>
            <a:spLocks noGrp="1"/>
          </p:cNvSpPr>
          <p:nvPr>
            <p:ph type="body" idx="1"/>
          </p:nvPr>
        </p:nvSpPr>
        <p:spPr>
          <a:xfrm>
            <a:off x="660400" y="5854700"/>
            <a:ext cx="11165417" cy="1460633"/>
          </a:xfrm>
          <a:prstGeom prst="rect">
            <a:avLst/>
          </a:prstGeom>
        </p:spPr>
        <p:txBody>
          <a:bodyPr/>
          <a:lstStyle/>
          <a:p>
            <a:pPr lvl="0" defTabSz="239522">
              <a:defRPr sz="1800" cap="none" spc="0">
                <a:solidFill>
                  <a:srgbClr val="000000"/>
                </a:solidFill>
              </a:defRPr>
            </a:pPr>
            <a:r>
              <a:rPr sz="2542" cap="all" spc="406">
                <a:solidFill>
                  <a:srgbClr val="FF2E00"/>
                </a:solidFill>
              </a:rPr>
              <a:t>Theodoros Rekatsinas</a:t>
            </a:r>
          </a:p>
          <a:p>
            <a:pPr lvl="0" defTabSz="239522">
              <a:defRPr sz="1800" cap="none" spc="0">
                <a:solidFill>
                  <a:srgbClr val="000000"/>
                </a:solidFill>
              </a:defRPr>
            </a:pPr>
            <a:r>
              <a:rPr sz="2542" cap="all" spc="406"/>
              <a:t>Xin Luna Dong</a:t>
            </a:r>
          </a:p>
          <a:p>
            <a:pPr lvl="0" defTabSz="239522">
              <a:defRPr sz="1800" cap="none" spc="0">
                <a:solidFill>
                  <a:srgbClr val="000000"/>
                </a:solidFill>
              </a:defRPr>
            </a:pPr>
            <a:r>
              <a:rPr sz="2542" cap="all" spc="406"/>
              <a:t>Divesh Srivastava</a:t>
            </a:r>
          </a:p>
        </p:txBody>
      </p:sp>
      <p:sp>
        <p:nvSpPr>
          <p:cNvPr id="38" name="Shape 38"/>
          <p:cNvSpPr>
            <a:spLocks noGrp="1"/>
          </p:cNvSpPr>
          <p:nvPr>
            <p:ph type="title"/>
          </p:nvPr>
        </p:nvSpPr>
        <p:spPr>
          <a:xfrm>
            <a:off x="660400" y="3263900"/>
            <a:ext cx="11684000" cy="2222500"/>
          </a:xfrm>
          <a:prstGeom prst="rect">
            <a:avLst/>
          </a:prstGeom>
        </p:spPr>
        <p:txBody>
          <a:bodyPr/>
          <a:lstStyle>
            <a:lvl1pPr defTabSz="414781">
              <a:defRPr sz="4402" spc="704">
                <a:solidFill>
                  <a:srgbClr val="000000"/>
                </a:solidFill>
              </a:defRPr>
            </a:lvl1pPr>
          </a:lstStyle>
          <a:p>
            <a:pPr lvl="0">
              <a:defRPr sz="1800" cap="none" spc="0"/>
            </a:pPr>
            <a:r>
              <a:rPr sz="4402" cap="all" spc="704"/>
              <a:t>Characterizing and Selecting Fresh Data Sources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 name="Shape 107"/>
          <p:cNvSpPr>
            <a:spLocks noGrp="1"/>
          </p:cNvSpPr>
          <p:nvPr>
            <p:ph type="title"/>
          </p:nvPr>
        </p:nvSpPr>
        <p:spPr>
          <a:prstGeom prst="rect">
            <a:avLst/>
          </a:prstGeom>
          <a:solidFill>
            <a:srgbClr val="FFFFFF"/>
          </a:solidFill>
        </p:spPr>
        <p:txBody>
          <a:bodyPr/>
          <a:lstStyle>
            <a:lvl1pPr>
              <a:defRPr sz="6000" spc="959">
                <a:solidFill>
                  <a:srgbClr val="000000"/>
                </a:solidFill>
              </a:defRPr>
            </a:lvl1pPr>
          </a:lstStyle>
          <a:p>
            <a:pPr lvl="0">
              <a:defRPr sz="1800" cap="none" spc="0"/>
            </a:pPr>
            <a:r>
              <a:rPr sz="6000" cap="all" spc="959"/>
              <a:t>It is a dynamic world</a:t>
            </a:r>
          </a:p>
        </p:txBody>
      </p:sp>
      <p:pic>
        <p:nvPicPr>
          <p:cNvPr id="108" name="Database_2.png"/>
          <p:cNvPicPr/>
          <p:nvPr/>
        </p:nvPicPr>
        <p:blipFill>
          <a:blip r:embed="rId3">
            <a:extLst/>
          </a:blip>
          <a:stretch>
            <a:fillRect/>
          </a:stretch>
        </p:blipFill>
        <p:spPr>
          <a:xfrm>
            <a:off x="573490" y="5278336"/>
            <a:ext cx="1625601" cy="1625601"/>
          </a:xfrm>
          <a:prstGeom prst="rect">
            <a:avLst/>
          </a:prstGeom>
          <a:ln w="12700">
            <a:miter lim="400000"/>
          </a:ln>
        </p:spPr>
      </p:pic>
      <p:pic>
        <p:nvPicPr>
          <p:cNvPr id="109" name="Database_2.png"/>
          <p:cNvPicPr/>
          <p:nvPr/>
        </p:nvPicPr>
        <p:blipFill>
          <a:blip r:embed="rId3">
            <a:extLst/>
          </a:blip>
          <a:stretch>
            <a:fillRect/>
          </a:stretch>
        </p:blipFill>
        <p:spPr>
          <a:xfrm>
            <a:off x="573490" y="7435691"/>
            <a:ext cx="1625601" cy="1625601"/>
          </a:xfrm>
          <a:prstGeom prst="rect">
            <a:avLst/>
          </a:prstGeom>
          <a:ln w="12700">
            <a:miter lim="400000"/>
          </a:ln>
        </p:spPr>
      </p:pic>
      <p:sp>
        <p:nvSpPr>
          <p:cNvPr id="110" name="Shape 110"/>
          <p:cNvSpPr/>
          <p:nvPr/>
        </p:nvSpPr>
        <p:spPr>
          <a:xfrm>
            <a:off x="2565465" y="3574412"/>
            <a:ext cx="10331830" cy="1"/>
          </a:xfrm>
          <a:prstGeom prst="line">
            <a:avLst/>
          </a:prstGeom>
          <a:ln w="63500">
            <a:solidFill/>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1" name="Shape 111"/>
          <p:cNvSpPr/>
          <p:nvPr/>
        </p:nvSpPr>
        <p:spPr>
          <a:xfrm flipV="1">
            <a:off x="3387330" y="3457964"/>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2" name="Shape 112"/>
          <p:cNvSpPr/>
          <p:nvPr/>
        </p:nvSpPr>
        <p:spPr>
          <a:xfrm flipV="1">
            <a:off x="5428528" y="3457964"/>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3" name="Shape 113"/>
          <p:cNvSpPr/>
          <p:nvPr/>
        </p:nvSpPr>
        <p:spPr>
          <a:xfrm flipV="1">
            <a:off x="7469725" y="3457964"/>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4" name="Shape 114"/>
          <p:cNvSpPr/>
          <p:nvPr/>
        </p:nvSpPr>
        <p:spPr>
          <a:xfrm flipV="1">
            <a:off x="9510923" y="3457964"/>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5" name="Shape 115"/>
          <p:cNvSpPr/>
          <p:nvPr/>
        </p:nvSpPr>
        <p:spPr>
          <a:xfrm flipV="1">
            <a:off x="11552121" y="3457964"/>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6" name="Shape 116"/>
          <p:cNvSpPr/>
          <p:nvPr/>
        </p:nvSpPr>
        <p:spPr>
          <a:xfrm>
            <a:off x="11939857" y="3769618"/>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117" name="Shape 117"/>
          <p:cNvSpPr/>
          <p:nvPr/>
        </p:nvSpPr>
        <p:spPr>
          <a:xfrm>
            <a:off x="2558449" y="6040356"/>
            <a:ext cx="10331830" cy="1"/>
          </a:xfrm>
          <a:prstGeom prst="line">
            <a:avLst/>
          </a:prstGeom>
          <a:ln w="63500">
            <a:solidFill/>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8" name="Shape 118"/>
          <p:cNvSpPr/>
          <p:nvPr/>
        </p:nvSpPr>
        <p:spPr>
          <a:xfrm flipV="1">
            <a:off x="3380314" y="5923907"/>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19" name="Shape 119"/>
          <p:cNvSpPr/>
          <p:nvPr/>
        </p:nvSpPr>
        <p:spPr>
          <a:xfrm flipV="1">
            <a:off x="5421511" y="5923907"/>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0" name="Shape 120"/>
          <p:cNvSpPr/>
          <p:nvPr/>
        </p:nvSpPr>
        <p:spPr>
          <a:xfrm flipV="1">
            <a:off x="7462709" y="5923907"/>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1" name="Shape 121"/>
          <p:cNvSpPr/>
          <p:nvPr/>
        </p:nvSpPr>
        <p:spPr>
          <a:xfrm flipV="1">
            <a:off x="9503906" y="5923907"/>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2" name="Shape 122"/>
          <p:cNvSpPr/>
          <p:nvPr/>
        </p:nvSpPr>
        <p:spPr>
          <a:xfrm flipV="1">
            <a:off x="11545104" y="5923907"/>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3" name="Shape 123"/>
          <p:cNvSpPr/>
          <p:nvPr/>
        </p:nvSpPr>
        <p:spPr>
          <a:xfrm>
            <a:off x="11932840" y="6235562"/>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124" name="Shape 124"/>
          <p:cNvSpPr/>
          <p:nvPr/>
        </p:nvSpPr>
        <p:spPr>
          <a:xfrm>
            <a:off x="2558449" y="8633262"/>
            <a:ext cx="10331830" cy="1"/>
          </a:xfrm>
          <a:prstGeom prst="line">
            <a:avLst/>
          </a:prstGeom>
          <a:ln w="63500">
            <a:solidFill/>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5" name="Shape 125"/>
          <p:cNvSpPr/>
          <p:nvPr/>
        </p:nvSpPr>
        <p:spPr>
          <a:xfrm flipV="1">
            <a:off x="3380314" y="8516814"/>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6" name="Shape 126"/>
          <p:cNvSpPr/>
          <p:nvPr/>
        </p:nvSpPr>
        <p:spPr>
          <a:xfrm flipV="1">
            <a:off x="5421511" y="8516814"/>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7" name="Shape 127"/>
          <p:cNvSpPr/>
          <p:nvPr/>
        </p:nvSpPr>
        <p:spPr>
          <a:xfrm flipV="1">
            <a:off x="7462709" y="8516814"/>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8" name="Shape 128"/>
          <p:cNvSpPr/>
          <p:nvPr/>
        </p:nvSpPr>
        <p:spPr>
          <a:xfrm flipV="1">
            <a:off x="9510923" y="8517822"/>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29" name="Shape 129"/>
          <p:cNvSpPr/>
          <p:nvPr/>
        </p:nvSpPr>
        <p:spPr>
          <a:xfrm flipV="1">
            <a:off x="11545104" y="8516814"/>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30" name="Shape 130"/>
          <p:cNvSpPr/>
          <p:nvPr/>
        </p:nvSpPr>
        <p:spPr>
          <a:xfrm>
            <a:off x="11932840" y="8828468"/>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131" name="Shape 131"/>
          <p:cNvSpPr/>
          <p:nvPr/>
        </p:nvSpPr>
        <p:spPr>
          <a:xfrm>
            <a:off x="814028" y="1987364"/>
            <a:ext cx="1144525"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World</a:t>
            </a:r>
          </a:p>
        </p:txBody>
      </p:sp>
      <p:sp>
        <p:nvSpPr>
          <p:cNvPr id="132" name="Shape 132"/>
          <p:cNvSpPr/>
          <p:nvPr/>
        </p:nvSpPr>
        <p:spPr>
          <a:xfrm>
            <a:off x="213572" y="4620498"/>
            <a:ext cx="2345437"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Data Sources</a:t>
            </a:r>
          </a:p>
        </p:txBody>
      </p:sp>
      <p:sp>
        <p:nvSpPr>
          <p:cNvPr id="133" name="Shape 133"/>
          <p:cNvSpPr/>
          <p:nvPr/>
        </p:nvSpPr>
        <p:spPr>
          <a:xfrm>
            <a:off x="331427" y="6730833"/>
            <a:ext cx="2109725" cy="787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2000"/>
              <a:t>Updated every 2 </a:t>
            </a:r>
          </a:p>
          <a:p>
            <a:pPr lvl="0">
              <a:defRPr sz="1800">
                <a:solidFill>
                  <a:srgbClr val="000000"/>
                </a:solidFill>
              </a:defRPr>
            </a:pPr>
            <a:r>
              <a:rPr sz="2000"/>
              <a:t>time points</a:t>
            </a:r>
          </a:p>
        </p:txBody>
      </p:sp>
      <p:sp>
        <p:nvSpPr>
          <p:cNvPr id="134" name="Shape 134"/>
          <p:cNvSpPr/>
          <p:nvPr/>
        </p:nvSpPr>
        <p:spPr>
          <a:xfrm>
            <a:off x="331427" y="9000835"/>
            <a:ext cx="2109725" cy="787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2000"/>
              <a:t>Updated every 3 </a:t>
            </a:r>
          </a:p>
          <a:p>
            <a:pPr lvl="0">
              <a:defRPr sz="1800">
                <a:solidFill>
                  <a:srgbClr val="000000"/>
                </a:solidFill>
              </a:defRPr>
            </a:pPr>
            <a:r>
              <a:rPr sz="2000"/>
              <a:t>time points</a:t>
            </a:r>
          </a:p>
        </p:txBody>
      </p:sp>
      <p:pic>
        <p:nvPicPr>
          <p:cNvPr id="135" name="pasted-image.tif"/>
          <p:cNvPicPr/>
          <p:nvPr/>
        </p:nvPicPr>
        <p:blipFill>
          <a:blip r:embed="rId4">
            <a:extLst/>
          </a:blip>
          <a:stretch>
            <a:fillRect/>
          </a:stretch>
        </p:blipFill>
        <p:spPr>
          <a:xfrm>
            <a:off x="403024" y="2609664"/>
            <a:ext cx="1966532" cy="1923845"/>
          </a:xfrm>
          <a:prstGeom prst="rect">
            <a:avLst/>
          </a:prstGeom>
          <a:ln w="12700">
            <a:miter lim="400000"/>
          </a:ln>
        </p:spPr>
      </p:pic>
      <p:grpSp>
        <p:nvGrpSpPr>
          <p:cNvPr id="138" name="Group 138"/>
          <p:cNvGrpSpPr/>
          <p:nvPr/>
        </p:nvGrpSpPr>
        <p:grpSpPr>
          <a:xfrm>
            <a:off x="2791128" y="2609664"/>
            <a:ext cx="1343472" cy="647701"/>
            <a:chOff x="0" y="0"/>
            <a:chExt cx="1343471" cy="647700"/>
          </a:xfrm>
        </p:grpSpPr>
        <p:sp>
          <p:nvSpPr>
            <p:cNvPr id="136" name="Shape 136"/>
            <p:cNvSpPr/>
            <p:nvPr/>
          </p:nvSpPr>
          <p:spPr>
            <a:xfrm>
              <a:off x="0" y="76971"/>
              <a:ext cx="579514" cy="493758"/>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37" name="Shape 137"/>
            <p:cNvSpPr/>
            <p:nvPr/>
          </p:nvSpPr>
          <p:spPr>
            <a:xfrm>
              <a:off x="695771" y="0"/>
              <a:ext cx="647701" cy="6477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2E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grpSp>
        <p:nvGrpSpPr>
          <p:cNvPr id="141" name="Group 141"/>
          <p:cNvGrpSpPr/>
          <p:nvPr/>
        </p:nvGrpSpPr>
        <p:grpSpPr>
          <a:xfrm>
            <a:off x="4756792" y="2609664"/>
            <a:ext cx="1343472" cy="647701"/>
            <a:chOff x="0" y="0"/>
            <a:chExt cx="1343471" cy="647700"/>
          </a:xfrm>
        </p:grpSpPr>
        <p:sp>
          <p:nvSpPr>
            <p:cNvPr id="139" name="Shape 139"/>
            <p:cNvSpPr/>
            <p:nvPr/>
          </p:nvSpPr>
          <p:spPr>
            <a:xfrm>
              <a:off x="0" y="76971"/>
              <a:ext cx="579514" cy="493757"/>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40" name="Shape 140"/>
            <p:cNvSpPr/>
            <p:nvPr/>
          </p:nvSpPr>
          <p:spPr>
            <a:xfrm>
              <a:off x="695771" y="0"/>
              <a:ext cx="647701" cy="6477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B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sp>
        <p:nvSpPr>
          <p:cNvPr id="142" name="Shape 142"/>
          <p:cNvSpPr/>
          <p:nvPr/>
        </p:nvSpPr>
        <p:spPr>
          <a:xfrm>
            <a:off x="6797989" y="2686636"/>
            <a:ext cx="579514" cy="493757"/>
          </a:xfrm>
          <a:prstGeom prst="rect">
            <a:avLst/>
          </a:prstGeom>
          <a:solidFill>
            <a:srgbClr val="5EA319"/>
          </a:solidFill>
          <a:ln w="12700">
            <a:miter lim="400000"/>
          </a:ln>
        </p:spPr>
        <p:txBody>
          <a:bodyPr lIns="0" tIns="0" rIns="0" bIns="0" anchor="ctr"/>
          <a:lstStyle/>
          <a:p>
            <a:pPr lvl="0">
              <a:defRPr sz="2400" cap="all" spc="384">
                <a:solidFill>
                  <a:srgbClr val="000000"/>
                </a:solidFill>
                <a:latin typeface="Avenir Medium"/>
                <a:ea typeface="Avenir Medium"/>
                <a:cs typeface="Avenir Medium"/>
                <a:sym typeface="Avenir Medium"/>
              </a:defRPr>
            </a:pPr>
            <a:endParaRPr/>
          </a:p>
        </p:txBody>
      </p:sp>
      <p:grpSp>
        <p:nvGrpSpPr>
          <p:cNvPr id="145" name="Group 145"/>
          <p:cNvGrpSpPr/>
          <p:nvPr/>
        </p:nvGrpSpPr>
        <p:grpSpPr>
          <a:xfrm>
            <a:off x="8800162" y="2599691"/>
            <a:ext cx="1393195" cy="667648"/>
            <a:chOff x="-28328" y="612208"/>
            <a:chExt cx="1393193" cy="667647"/>
          </a:xfrm>
        </p:grpSpPr>
        <p:sp>
          <p:nvSpPr>
            <p:cNvPr id="143" name="Shape 143"/>
            <p:cNvSpPr/>
            <p:nvPr/>
          </p:nvSpPr>
          <p:spPr>
            <a:xfrm>
              <a:off x="-28329" y="699154"/>
              <a:ext cx="579514" cy="493757"/>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44" name="Shape 144"/>
            <p:cNvSpPr/>
            <p:nvPr/>
          </p:nvSpPr>
          <p:spPr>
            <a:xfrm>
              <a:off x="674378" y="612208"/>
              <a:ext cx="690488" cy="66764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0000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grpSp>
        <p:nvGrpSpPr>
          <p:cNvPr id="148" name="Group 148"/>
          <p:cNvGrpSpPr/>
          <p:nvPr/>
        </p:nvGrpSpPr>
        <p:grpSpPr>
          <a:xfrm>
            <a:off x="10848441" y="2609664"/>
            <a:ext cx="1407360" cy="667649"/>
            <a:chOff x="-42493" y="699154"/>
            <a:chExt cx="1407358" cy="667647"/>
          </a:xfrm>
        </p:grpSpPr>
        <p:sp>
          <p:nvSpPr>
            <p:cNvPr id="146" name="Shape 146"/>
            <p:cNvSpPr/>
            <p:nvPr/>
          </p:nvSpPr>
          <p:spPr>
            <a:xfrm>
              <a:off x="-42494" y="786099"/>
              <a:ext cx="579514" cy="493757"/>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47" name="Shape 147"/>
            <p:cNvSpPr/>
            <p:nvPr/>
          </p:nvSpPr>
          <p:spPr>
            <a:xfrm>
              <a:off x="674378" y="699154"/>
              <a:ext cx="690488" cy="66764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B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grpSp>
        <p:nvGrpSpPr>
          <p:cNvPr id="151" name="Group 151"/>
          <p:cNvGrpSpPr/>
          <p:nvPr/>
        </p:nvGrpSpPr>
        <p:grpSpPr>
          <a:xfrm>
            <a:off x="4756791" y="5194357"/>
            <a:ext cx="1343473" cy="647701"/>
            <a:chOff x="0" y="0"/>
            <a:chExt cx="1343471" cy="647700"/>
          </a:xfrm>
        </p:grpSpPr>
        <p:sp>
          <p:nvSpPr>
            <p:cNvPr id="149" name="Shape 149"/>
            <p:cNvSpPr/>
            <p:nvPr/>
          </p:nvSpPr>
          <p:spPr>
            <a:xfrm>
              <a:off x="0" y="76971"/>
              <a:ext cx="579514" cy="493757"/>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50" name="Shape 150"/>
            <p:cNvSpPr/>
            <p:nvPr/>
          </p:nvSpPr>
          <p:spPr>
            <a:xfrm>
              <a:off x="695771" y="0"/>
              <a:ext cx="647701" cy="6477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FB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grpSp>
        <p:nvGrpSpPr>
          <p:cNvPr id="154" name="Group 154"/>
          <p:cNvGrpSpPr/>
          <p:nvPr/>
        </p:nvGrpSpPr>
        <p:grpSpPr>
          <a:xfrm>
            <a:off x="8793145" y="5194357"/>
            <a:ext cx="1421524" cy="667649"/>
            <a:chOff x="-56657" y="699154"/>
            <a:chExt cx="1421522" cy="667647"/>
          </a:xfrm>
        </p:grpSpPr>
        <p:sp>
          <p:nvSpPr>
            <p:cNvPr id="152" name="Shape 152"/>
            <p:cNvSpPr/>
            <p:nvPr/>
          </p:nvSpPr>
          <p:spPr>
            <a:xfrm>
              <a:off x="-56658" y="786099"/>
              <a:ext cx="579514" cy="493757"/>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53" name="Shape 153"/>
            <p:cNvSpPr/>
            <p:nvPr/>
          </p:nvSpPr>
          <p:spPr>
            <a:xfrm>
              <a:off x="674378" y="699154"/>
              <a:ext cx="690488" cy="66764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0000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grpSp>
        <p:nvGrpSpPr>
          <p:cNvPr id="157" name="Group 157"/>
          <p:cNvGrpSpPr/>
          <p:nvPr/>
        </p:nvGrpSpPr>
        <p:grpSpPr>
          <a:xfrm>
            <a:off x="2791128" y="7787264"/>
            <a:ext cx="1343472" cy="647701"/>
            <a:chOff x="0" y="0"/>
            <a:chExt cx="1343471" cy="647700"/>
          </a:xfrm>
        </p:grpSpPr>
        <p:sp>
          <p:nvSpPr>
            <p:cNvPr id="155" name="Shape 155"/>
            <p:cNvSpPr/>
            <p:nvPr/>
          </p:nvSpPr>
          <p:spPr>
            <a:xfrm>
              <a:off x="0" y="76971"/>
              <a:ext cx="579514" cy="493757"/>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56" name="Shape 156"/>
            <p:cNvSpPr/>
            <p:nvPr/>
          </p:nvSpPr>
          <p:spPr>
            <a:xfrm>
              <a:off x="695771" y="0"/>
              <a:ext cx="647701" cy="6477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2E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grpSp>
        <p:nvGrpSpPr>
          <p:cNvPr id="161" name="Group 161"/>
          <p:cNvGrpSpPr/>
          <p:nvPr/>
        </p:nvGrpSpPr>
        <p:grpSpPr>
          <a:xfrm>
            <a:off x="8467565" y="7767316"/>
            <a:ext cx="2150218" cy="667649"/>
            <a:chOff x="318778" y="-19947"/>
            <a:chExt cx="2150216" cy="667647"/>
          </a:xfrm>
        </p:grpSpPr>
        <p:sp>
          <p:nvSpPr>
            <p:cNvPr id="158" name="Shape 158"/>
            <p:cNvSpPr/>
            <p:nvPr/>
          </p:nvSpPr>
          <p:spPr>
            <a:xfrm>
              <a:off x="318778" y="76971"/>
              <a:ext cx="579514" cy="493757"/>
            </a:xfrm>
            <a:prstGeom prst="rect">
              <a:avLst/>
            </a:prstGeom>
            <a:solidFill>
              <a:srgbClr val="5EA319"/>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59" name="Shape 159"/>
            <p:cNvSpPr/>
            <p:nvPr/>
          </p:nvSpPr>
          <p:spPr>
            <a:xfrm>
              <a:off x="1014549" y="0"/>
              <a:ext cx="647701" cy="6477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2E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sp>
          <p:nvSpPr>
            <p:cNvPr id="160" name="Shape 160"/>
            <p:cNvSpPr/>
            <p:nvPr/>
          </p:nvSpPr>
          <p:spPr>
            <a:xfrm>
              <a:off x="1778508" y="-19948"/>
              <a:ext cx="690488" cy="66764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000000"/>
            </a:solidFill>
            <a:ln w="12700" cap="flat">
              <a:noFill/>
              <a:miter lim="400000"/>
            </a:ln>
            <a:effectLst/>
          </p:spPr>
          <p:txBody>
            <a:bodyPr wrap="square" lIns="0" tIns="0" rIns="0" bIns="0" numCol="1" anchor="ctr">
              <a:noAutofit/>
            </a:bodyPr>
            <a:lstStyle/>
            <a:p>
              <a:pPr lvl="0">
                <a:defRPr sz="2400" cap="all" spc="384">
                  <a:solidFill>
                    <a:srgbClr val="000000"/>
                  </a:solidFill>
                  <a:latin typeface="Avenir Medium"/>
                  <a:ea typeface="Avenir Medium"/>
                  <a:cs typeface="Avenir Medium"/>
                  <a:sym typeface="Avenir Medium"/>
                </a:defRPr>
              </a:pPr>
              <a:endParaRPr/>
            </a:p>
          </p:txBody>
        </p:sp>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1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1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1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6" nodeType="clickEffect">
                                  <p:stCondLst>
                                    <p:cond delay="0"/>
                                  </p:stCondLst>
                                  <p:iterate>
                                    <p:tmAbs val="0"/>
                                  </p:iterate>
                                  <p:childTnLst>
                                    <p:set>
                                      <p:cBhvr>
                                        <p:cTn id="26" fill="hold"/>
                                        <p:tgtEl>
                                          <p:spTgt spid="13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7" nodeType="afterEffect">
                                  <p:stCondLst>
                                    <p:cond delay="0"/>
                                  </p:stCondLst>
                                  <p:iterate>
                                    <p:tmAbs val="0"/>
                                  </p:iterate>
                                  <p:childTnLst>
                                    <p:set>
                                      <p:cBhvr>
                                        <p:cTn id="29" fill="hold"/>
                                        <p:tgtEl>
                                          <p:spTgt spid="108"/>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8" nodeType="afterEffect">
                                  <p:stCondLst>
                                    <p:cond delay="0"/>
                                  </p:stCondLst>
                                  <p:iterate>
                                    <p:tmAbs val="0"/>
                                  </p:iterate>
                                  <p:childTnLst>
                                    <p:set>
                                      <p:cBhvr>
                                        <p:cTn id="32" fill="hold"/>
                                        <p:tgtEl>
                                          <p:spTgt spid="133"/>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9" nodeType="afterEffect">
                                  <p:stCondLst>
                                    <p:cond delay="0"/>
                                  </p:stCondLst>
                                  <p:iterate>
                                    <p:tmAbs val="0"/>
                                  </p:iterate>
                                  <p:childTnLst>
                                    <p:set>
                                      <p:cBhvr>
                                        <p:cTn id="35" fill="hold"/>
                                        <p:tgtEl>
                                          <p:spTgt spid="117"/>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10" nodeType="afterEffect">
                                  <p:stCondLst>
                                    <p:cond delay="0"/>
                                  </p:stCondLst>
                                  <p:iterate>
                                    <p:tmAbs val="0"/>
                                  </p:iterate>
                                  <p:childTnLst>
                                    <p:set>
                                      <p:cBhvr>
                                        <p:cTn id="38" fill="hold"/>
                                        <p:tgtEl>
                                          <p:spTgt spid="118"/>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11" nodeType="afterEffect">
                                  <p:stCondLst>
                                    <p:cond delay="0"/>
                                  </p:stCondLst>
                                  <p:iterate>
                                    <p:tmAbs val="0"/>
                                  </p:iterate>
                                  <p:childTnLst>
                                    <p:set>
                                      <p:cBhvr>
                                        <p:cTn id="41" fill="hold"/>
                                        <p:tgtEl>
                                          <p:spTgt spid="119"/>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12" nodeType="afterEffect">
                                  <p:stCondLst>
                                    <p:cond delay="0"/>
                                  </p:stCondLst>
                                  <p:iterate>
                                    <p:tmAbs val="0"/>
                                  </p:iterate>
                                  <p:childTnLst>
                                    <p:set>
                                      <p:cBhvr>
                                        <p:cTn id="44" fill="hold"/>
                                        <p:tgtEl>
                                          <p:spTgt spid="120"/>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grpId="13" nodeType="afterEffect">
                                  <p:stCondLst>
                                    <p:cond delay="0"/>
                                  </p:stCondLst>
                                  <p:iterate>
                                    <p:tmAbs val="0"/>
                                  </p:iterate>
                                  <p:childTnLst>
                                    <p:set>
                                      <p:cBhvr>
                                        <p:cTn id="47" fill="hold"/>
                                        <p:tgtEl>
                                          <p:spTgt spid="121"/>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grpId="14" nodeType="afterEffect">
                                  <p:stCondLst>
                                    <p:cond delay="0"/>
                                  </p:stCondLst>
                                  <p:iterate>
                                    <p:tmAbs val="0"/>
                                  </p:iterate>
                                  <p:childTnLst>
                                    <p:set>
                                      <p:cBhvr>
                                        <p:cTn id="50" fill="hold"/>
                                        <p:tgtEl>
                                          <p:spTgt spid="122"/>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grpId="15" nodeType="afterEffect">
                                  <p:stCondLst>
                                    <p:cond delay="0"/>
                                  </p:stCondLst>
                                  <p:iterate>
                                    <p:tmAbs val="0"/>
                                  </p:iterate>
                                  <p:childTnLst>
                                    <p:set>
                                      <p:cBhvr>
                                        <p:cTn id="53" fill="hold"/>
                                        <p:tgtEl>
                                          <p:spTgt spid="123"/>
                                        </p:tgtEl>
                                        <p:attrNameLst>
                                          <p:attrName>style.visibility</p:attrName>
                                        </p:attrNameLst>
                                      </p:cBhvr>
                                      <p:to>
                                        <p:strVal val="visible"/>
                                      </p:to>
                                    </p:set>
                                  </p:childTnLst>
                                </p:cTn>
                              </p:par>
                            </p:childTnLst>
                          </p:cTn>
                        </p:par>
                        <p:par>
                          <p:cTn id="54" fill="hold">
                            <p:stCondLst>
                              <p:cond delay="0"/>
                            </p:stCondLst>
                            <p:childTnLst>
                              <p:par>
                                <p:cTn id="55" presetID="1" presetClass="entr" presetSubtype="0" fill="hold" grpId="16" nodeType="afterEffect">
                                  <p:stCondLst>
                                    <p:cond delay="0"/>
                                  </p:stCondLst>
                                  <p:iterate>
                                    <p:tmAbs val="0"/>
                                  </p:iterate>
                                  <p:childTnLst>
                                    <p:set>
                                      <p:cBhvr>
                                        <p:cTn id="56" fill="hold"/>
                                        <p:tgtEl>
                                          <p:spTgt spid="109"/>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grpId="17" nodeType="afterEffect">
                                  <p:stCondLst>
                                    <p:cond delay="0"/>
                                  </p:stCondLst>
                                  <p:iterate>
                                    <p:tmAbs val="0"/>
                                  </p:iterate>
                                  <p:childTnLst>
                                    <p:set>
                                      <p:cBhvr>
                                        <p:cTn id="59" fill="hold"/>
                                        <p:tgtEl>
                                          <p:spTgt spid="134"/>
                                        </p:tgtEl>
                                        <p:attrNameLst>
                                          <p:attrName>style.visibility</p:attrName>
                                        </p:attrNameLst>
                                      </p:cBhvr>
                                      <p:to>
                                        <p:strVal val="visible"/>
                                      </p:to>
                                    </p:set>
                                  </p:childTnLst>
                                </p:cTn>
                              </p:par>
                            </p:childTnLst>
                          </p:cTn>
                        </p:par>
                        <p:par>
                          <p:cTn id="60" fill="hold">
                            <p:stCondLst>
                              <p:cond delay="0"/>
                            </p:stCondLst>
                            <p:childTnLst>
                              <p:par>
                                <p:cTn id="61" presetID="1" presetClass="entr" presetSubtype="0" fill="hold" grpId="18" nodeType="afterEffect">
                                  <p:stCondLst>
                                    <p:cond delay="0"/>
                                  </p:stCondLst>
                                  <p:iterate>
                                    <p:tmAbs val="0"/>
                                  </p:iterate>
                                  <p:childTnLst>
                                    <p:set>
                                      <p:cBhvr>
                                        <p:cTn id="62" fill="hold"/>
                                        <p:tgtEl>
                                          <p:spTgt spid="124"/>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grpId="19" nodeType="afterEffect">
                                  <p:stCondLst>
                                    <p:cond delay="0"/>
                                  </p:stCondLst>
                                  <p:iterate>
                                    <p:tmAbs val="0"/>
                                  </p:iterate>
                                  <p:childTnLst>
                                    <p:set>
                                      <p:cBhvr>
                                        <p:cTn id="65" fill="hold"/>
                                        <p:tgtEl>
                                          <p:spTgt spid="125"/>
                                        </p:tgtEl>
                                        <p:attrNameLst>
                                          <p:attrName>style.visibility</p:attrName>
                                        </p:attrNameLst>
                                      </p:cBhvr>
                                      <p:to>
                                        <p:strVal val="visible"/>
                                      </p:to>
                                    </p:set>
                                  </p:childTnLst>
                                </p:cTn>
                              </p:par>
                            </p:childTnLst>
                          </p:cTn>
                        </p:par>
                        <p:par>
                          <p:cTn id="66" fill="hold">
                            <p:stCondLst>
                              <p:cond delay="0"/>
                            </p:stCondLst>
                            <p:childTnLst>
                              <p:par>
                                <p:cTn id="67" presetID="1" presetClass="entr" presetSubtype="0" fill="hold" grpId="20" nodeType="afterEffect">
                                  <p:stCondLst>
                                    <p:cond delay="0"/>
                                  </p:stCondLst>
                                  <p:iterate>
                                    <p:tmAbs val="0"/>
                                  </p:iterate>
                                  <p:childTnLst>
                                    <p:set>
                                      <p:cBhvr>
                                        <p:cTn id="68" fill="hold"/>
                                        <p:tgtEl>
                                          <p:spTgt spid="126"/>
                                        </p:tgtEl>
                                        <p:attrNameLst>
                                          <p:attrName>style.visibility</p:attrName>
                                        </p:attrNameLst>
                                      </p:cBhvr>
                                      <p:to>
                                        <p:strVal val="visible"/>
                                      </p:to>
                                    </p:set>
                                  </p:childTnLst>
                                </p:cTn>
                              </p:par>
                            </p:childTnLst>
                          </p:cTn>
                        </p:par>
                        <p:par>
                          <p:cTn id="69" fill="hold">
                            <p:stCondLst>
                              <p:cond delay="0"/>
                            </p:stCondLst>
                            <p:childTnLst>
                              <p:par>
                                <p:cTn id="70" presetID="1" presetClass="entr" presetSubtype="0" fill="hold" grpId="21" nodeType="afterEffect">
                                  <p:stCondLst>
                                    <p:cond delay="0"/>
                                  </p:stCondLst>
                                  <p:iterate>
                                    <p:tmAbs val="0"/>
                                  </p:iterate>
                                  <p:childTnLst>
                                    <p:set>
                                      <p:cBhvr>
                                        <p:cTn id="71" fill="hold"/>
                                        <p:tgtEl>
                                          <p:spTgt spid="127"/>
                                        </p:tgtEl>
                                        <p:attrNameLst>
                                          <p:attrName>style.visibility</p:attrName>
                                        </p:attrNameLst>
                                      </p:cBhvr>
                                      <p:to>
                                        <p:strVal val="visible"/>
                                      </p:to>
                                    </p:set>
                                  </p:childTnLst>
                                </p:cTn>
                              </p:par>
                            </p:childTnLst>
                          </p:cTn>
                        </p:par>
                        <p:par>
                          <p:cTn id="72" fill="hold">
                            <p:stCondLst>
                              <p:cond delay="0"/>
                            </p:stCondLst>
                            <p:childTnLst>
                              <p:par>
                                <p:cTn id="73" presetID="1" presetClass="entr" presetSubtype="0" fill="hold" grpId="22" nodeType="afterEffect">
                                  <p:stCondLst>
                                    <p:cond delay="0"/>
                                  </p:stCondLst>
                                  <p:iterate>
                                    <p:tmAbs val="0"/>
                                  </p:iterate>
                                  <p:childTnLst>
                                    <p:set>
                                      <p:cBhvr>
                                        <p:cTn id="74" fill="hold"/>
                                        <p:tgtEl>
                                          <p:spTgt spid="128"/>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grpId="23" nodeType="afterEffect">
                                  <p:stCondLst>
                                    <p:cond delay="0"/>
                                  </p:stCondLst>
                                  <p:iterate>
                                    <p:tmAbs val="0"/>
                                  </p:iterate>
                                  <p:childTnLst>
                                    <p:set>
                                      <p:cBhvr>
                                        <p:cTn id="77" fill="hold"/>
                                        <p:tgtEl>
                                          <p:spTgt spid="129"/>
                                        </p:tgtEl>
                                        <p:attrNameLst>
                                          <p:attrName>style.visibility</p:attrName>
                                        </p:attrNameLst>
                                      </p:cBhvr>
                                      <p:to>
                                        <p:strVal val="visible"/>
                                      </p:to>
                                    </p:set>
                                  </p:childTnLst>
                                </p:cTn>
                              </p:par>
                            </p:childTnLst>
                          </p:cTn>
                        </p:par>
                        <p:par>
                          <p:cTn id="78" fill="hold">
                            <p:stCondLst>
                              <p:cond delay="0"/>
                            </p:stCondLst>
                            <p:childTnLst>
                              <p:par>
                                <p:cTn id="79" presetID="1" presetClass="entr" presetSubtype="0" fill="hold" grpId="24" nodeType="afterEffect">
                                  <p:stCondLst>
                                    <p:cond delay="0"/>
                                  </p:stCondLst>
                                  <p:iterate>
                                    <p:tmAbs val="0"/>
                                  </p:iterate>
                                  <p:childTnLst>
                                    <p:set>
                                      <p:cBhvr>
                                        <p:cTn id="80" fill="hold"/>
                                        <p:tgtEl>
                                          <p:spTgt spid="130"/>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25" nodeType="clickEffect">
                                  <p:stCondLst>
                                    <p:cond delay="0"/>
                                  </p:stCondLst>
                                  <p:iterate>
                                    <p:tmAbs val="0"/>
                                  </p:iterate>
                                  <p:childTnLst>
                                    <p:set>
                                      <p:cBhvr>
                                        <p:cTn id="84" fill="hold"/>
                                        <p:tgtEl>
                                          <p:spTgt spid="154"/>
                                        </p:tgtEl>
                                        <p:attrNameLst>
                                          <p:attrName>style.visibility</p:attrName>
                                        </p:attrNameLst>
                                      </p:cBhvr>
                                      <p:to>
                                        <p:strVal val="visible"/>
                                      </p:to>
                                    </p:set>
                                  </p:childTnLst>
                                </p:cTn>
                              </p:par>
                            </p:childTnLst>
                          </p:cTn>
                        </p:par>
                        <p:par>
                          <p:cTn id="85" fill="hold">
                            <p:stCondLst>
                              <p:cond delay="0"/>
                            </p:stCondLst>
                            <p:childTnLst>
                              <p:par>
                                <p:cTn id="86" presetID="1" presetClass="entr" presetSubtype="0" fill="hold" grpId="26" nodeType="afterEffect">
                                  <p:stCondLst>
                                    <p:cond delay="0"/>
                                  </p:stCondLst>
                                  <p:iterate>
                                    <p:tmAbs val="0"/>
                                  </p:iterate>
                                  <p:childTnLst>
                                    <p:set>
                                      <p:cBhvr>
                                        <p:cTn id="87" fill="hold"/>
                                        <p:tgtEl>
                                          <p:spTgt spid="151"/>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27" nodeType="clickEffect">
                                  <p:stCondLst>
                                    <p:cond delay="0"/>
                                  </p:stCondLst>
                                  <p:iterate>
                                    <p:tmAbs val="0"/>
                                  </p:iterate>
                                  <p:childTnLst>
                                    <p:set>
                                      <p:cBhvr>
                                        <p:cTn id="91" fill="hold"/>
                                        <p:tgtEl>
                                          <p:spTgt spid="161"/>
                                        </p:tgtEl>
                                        <p:attrNameLst>
                                          <p:attrName>style.visibility</p:attrName>
                                        </p:attrNameLst>
                                      </p:cBhvr>
                                      <p:to>
                                        <p:strVal val="visible"/>
                                      </p:to>
                                    </p:set>
                                  </p:childTnLst>
                                </p:cTn>
                              </p:par>
                            </p:childTnLst>
                          </p:cTn>
                        </p:par>
                        <p:par>
                          <p:cTn id="92" fill="hold">
                            <p:stCondLst>
                              <p:cond delay="0"/>
                            </p:stCondLst>
                            <p:childTnLst>
                              <p:par>
                                <p:cTn id="93" presetID="1" presetClass="entr" presetSubtype="0" fill="hold" grpId="28" nodeType="afterEffect">
                                  <p:stCondLst>
                                    <p:cond delay="0"/>
                                  </p:stCondLst>
                                  <p:iterate>
                                    <p:tmAbs val="0"/>
                                  </p:iterate>
                                  <p:childTnLst>
                                    <p:set>
                                      <p:cBhvr>
                                        <p:cTn id="94" fill="hold"/>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7" animBg="1" advAuto="0"/>
      <p:bldP spid="109" grpId="16" animBg="1" advAuto="0"/>
      <p:bldP spid="117" grpId="9" animBg="1" advAuto="0"/>
      <p:bldP spid="118" grpId="10" animBg="1" advAuto="0"/>
      <p:bldP spid="119" grpId="11" animBg="1" advAuto="0"/>
      <p:bldP spid="120" grpId="12" animBg="1" advAuto="0"/>
      <p:bldP spid="121" grpId="13" animBg="1" advAuto="0"/>
      <p:bldP spid="122" grpId="14" animBg="1" advAuto="0"/>
      <p:bldP spid="123" grpId="15" animBg="1" advAuto="0"/>
      <p:bldP spid="124" grpId="18" animBg="1" advAuto="0"/>
      <p:bldP spid="125" grpId="19" animBg="1" advAuto="0"/>
      <p:bldP spid="126" grpId="20" animBg="1" advAuto="0"/>
      <p:bldP spid="127" grpId="21" animBg="1" advAuto="0"/>
      <p:bldP spid="128" grpId="22" animBg="1" advAuto="0"/>
      <p:bldP spid="129" grpId="23" animBg="1" advAuto="0"/>
      <p:bldP spid="130" grpId="24" animBg="1" advAuto="0"/>
      <p:bldP spid="132" grpId="6" animBg="1" advAuto="0"/>
      <p:bldP spid="133" grpId="8" animBg="1" advAuto="0"/>
      <p:bldP spid="134" grpId="17" animBg="1" advAuto="0"/>
      <p:bldP spid="138" grpId="1" animBg="1" advAuto="0"/>
      <p:bldP spid="141" grpId="2" animBg="1" advAuto="0"/>
      <p:bldP spid="142" grpId="3" animBg="1" advAuto="0"/>
      <p:bldP spid="145" grpId="4" animBg="1" advAuto="0"/>
      <p:bldP spid="148" grpId="5" animBg="1" advAuto="0"/>
      <p:bldP spid="151" grpId="26" animBg="1" advAuto="0"/>
      <p:bldP spid="154" grpId="25" animBg="1" advAuto="0"/>
      <p:bldP spid="157" grpId="28" animBg="1" advAuto="0"/>
      <p:bldP spid="161" grpId="27"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 name="Shape 165"/>
          <p:cNvSpPr>
            <a:spLocks noGrp="1"/>
          </p:cNvSpPr>
          <p:nvPr>
            <p:ph type="title"/>
          </p:nvPr>
        </p:nvSpPr>
        <p:spPr>
          <a:prstGeom prst="rect">
            <a:avLst/>
          </a:prstGeom>
          <a:solidFill>
            <a:srgbClr val="FFFFFF"/>
          </a:solidFill>
        </p:spPr>
        <p:txBody>
          <a:bodyPr/>
          <a:lstStyle>
            <a:lvl1pPr algn="ctr" defTabSz="414781">
              <a:defRPr sz="4260" spc="681">
                <a:solidFill>
                  <a:srgbClr val="000000"/>
                </a:solidFill>
              </a:defRPr>
            </a:lvl1pPr>
          </a:lstStyle>
          <a:p>
            <a:pPr lvl="0">
              <a:defRPr sz="1800" cap="none" spc="0"/>
            </a:pPr>
            <a:r>
              <a:rPr sz="4260" cap="all" spc="681"/>
              <a:t>challenges and opportunities</a:t>
            </a:r>
          </a:p>
        </p:txBody>
      </p:sp>
      <p:grpSp>
        <p:nvGrpSpPr>
          <p:cNvPr id="168" name="Group 168"/>
          <p:cNvGrpSpPr/>
          <p:nvPr/>
        </p:nvGrpSpPr>
        <p:grpSpPr>
          <a:xfrm>
            <a:off x="660400" y="4286249"/>
            <a:ext cx="12197898" cy="2197101"/>
            <a:chOff x="0" y="0"/>
            <a:chExt cx="12197897" cy="2197100"/>
          </a:xfrm>
        </p:grpSpPr>
        <p:pic>
          <p:nvPicPr>
            <p:cNvPr id="166" name="pasted-image.tif"/>
            <p:cNvPicPr/>
            <p:nvPr/>
          </p:nvPicPr>
          <p:blipFill>
            <a:blip r:embed="rId3">
              <a:extLst/>
            </a:blip>
            <a:stretch>
              <a:fillRect/>
            </a:stretch>
          </p:blipFill>
          <p:spPr>
            <a:xfrm>
              <a:off x="0" y="68686"/>
              <a:ext cx="3104198" cy="2059728"/>
            </a:xfrm>
            <a:prstGeom prst="rect">
              <a:avLst/>
            </a:prstGeom>
            <a:ln w="12700" cap="flat">
              <a:noFill/>
              <a:miter lim="400000"/>
            </a:ln>
            <a:effectLst/>
          </p:spPr>
        </p:pic>
        <p:sp>
          <p:nvSpPr>
            <p:cNvPr id="167" name="Shape 167"/>
            <p:cNvSpPr/>
            <p:nvPr/>
          </p:nvSpPr>
          <p:spPr>
            <a:xfrm>
              <a:off x="5114345" y="-1"/>
              <a:ext cx="7083553" cy="2197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solidFill>
                    <a:srgbClr val="FF2E00"/>
                  </a:solidFill>
                </a:rPr>
                <a:t>Business listings (BL)</a:t>
              </a:r>
            </a:p>
            <a:p>
              <a:pPr lvl="0">
                <a:defRPr sz="1800">
                  <a:solidFill>
                    <a:srgbClr val="000000"/>
                  </a:solidFill>
                </a:defRPr>
              </a:pPr>
              <a:r>
                <a:rPr sz="4000"/>
                <a:t>~40 sources, 2 years</a:t>
              </a:r>
            </a:p>
            <a:p>
              <a:pPr lvl="0">
                <a:defRPr sz="1800">
                  <a:solidFill>
                    <a:srgbClr val="000000"/>
                  </a:solidFill>
                </a:defRPr>
              </a:pPr>
              <a:r>
                <a:rPr sz="4000"/>
                <a:t>~1,400 categories, 51 locations</a:t>
              </a:r>
            </a:p>
          </p:txBody>
        </p:sp>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72" name="coverage_set_timeline.png"/>
          <p:cNvPicPr/>
          <p:nvPr/>
        </p:nvPicPr>
        <p:blipFill>
          <a:blip r:embed="rId3">
            <a:extLst/>
          </a:blip>
          <a:stretch>
            <a:fillRect/>
          </a:stretch>
        </p:blipFill>
        <p:spPr>
          <a:xfrm>
            <a:off x="1082111" y="2286000"/>
            <a:ext cx="10261601" cy="7183120"/>
          </a:xfrm>
          <a:prstGeom prst="rect">
            <a:avLst/>
          </a:prstGeom>
          <a:ln w="12700">
            <a:miter lim="400000"/>
          </a:ln>
        </p:spPr>
      </p:pic>
      <p:sp>
        <p:nvSpPr>
          <p:cNvPr id="173" name="Shape 173"/>
          <p:cNvSpPr>
            <a:spLocks noGrp="1"/>
          </p:cNvSpPr>
          <p:nvPr>
            <p:ph type="title"/>
          </p:nvPr>
        </p:nvSpPr>
        <p:spPr>
          <a:prstGeom prst="rect">
            <a:avLst/>
          </a:prstGeom>
          <a:solidFill>
            <a:srgbClr val="FFFFFF"/>
          </a:solidFill>
        </p:spPr>
        <p:txBody>
          <a:bodyPr/>
          <a:lstStyle>
            <a:lvl1pPr algn="ctr" defTabSz="473201">
              <a:defRPr sz="4860" spc="777">
                <a:solidFill>
                  <a:srgbClr val="000000"/>
                </a:solidFill>
              </a:defRPr>
            </a:lvl1pPr>
          </a:lstStyle>
          <a:p>
            <a:pPr lvl="0">
              <a:defRPr sz="1800" cap="none" spc="0"/>
            </a:pPr>
            <a:r>
              <a:rPr sz="4860" cap="all" spc="777"/>
              <a:t>Quality changes over time</a:t>
            </a:r>
          </a:p>
        </p:txBody>
      </p:sp>
      <p:sp>
        <p:nvSpPr>
          <p:cNvPr id="174" name="Shape 174"/>
          <p:cNvSpPr/>
          <p:nvPr/>
        </p:nvSpPr>
        <p:spPr>
          <a:xfrm>
            <a:off x="9382613" y="3851311"/>
            <a:ext cx="1824048" cy="12272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63500">
            <a:solidFill>
              <a:srgbClr val="FF2E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175" name="Shape 175"/>
          <p:cNvSpPr/>
          <p:nvPr/>
        </p:nvSpPr>
        <p:spPr>
          <a:xfrm>
            <a:off x="2051385" y="2160270"/>
            <a:ext cx="8902030" cy="622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3000"/>
              <a:t>The optimal set of sources</a:t>
            </a:r>
            <a:r>
              <a:rPr sz="3000">
                <a:solidFill>
                  <a:srgbClr val="FFFFFF"/>
                </a:solidFill>
              </a:rPr>
              <a:t> </a:t>
            </a:r>
            <a:r>
              <a:rPr sz="3000">
                <a:solidFill>
                  <a:srgbClr val="FF2E00"/>
                </a:solidFill>
              </a:rPr>
              <a:t>changes</a:t>
            </a:r>
            <a:r>
              <a:rPr sz="3000">
                <a:solidFill>
                  <a:srgbClr val="FFFFFF"/>
                </a:solidFill>
              </a:rPr>
              <a:t> </a:t>
            </a:r>
            <a:r>
              <a:rPr sz="3000"/>
              <a:t>over time</a:t>
            </a:r>
          </a:p>
        </p:txBody>
      </p:sp>
    </p:spTree>
  </p:cSld>
  <p:clrMapOvr>
    <a:masterClrMapping/>
  </p:clrMapOvr>
  <p:transition xmlns:p14="http://schemas.microsoft.com/office/powerpoint/2010/mai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 name="Shape 179"/>
          <p:cNvSpPr>
            <a:spLocks noGrp="1"/>
          </p:cNvSpPr>
          <p:nvPr>
            <p:ph type="title"/>
          </p:nvPr>
        </p:nvSpPr>
        <p:spPr>
          <a:prstGeom prst="rect">
            <a:avLst/>
          </a:prstGeom>
          <a:solidFill>
            <a:srgbClr val="FFFFFF"/>
          </a:solidFill>
        </p:spPr>
        <p:txBody>
          <a:bodyPr/>
          <a:lstStyle>
            <a:lvl1pPr defTabSz="484886">
              <a:defRPr sz="4980" spc="796">
                <a:solidFill>
                  <a:srgbClr val="000000"/>
                </a:solidFill>
              </a:defRPr>
            </a:lvl1pPr>
          </a:lstStyle>
          <a:p>
            <a:pPr lvl="0">
              <a:defRPr sz="1800" cap="none" spc="0"/>
            </a:pPr>
            <a:r>
              <a:rPr sz="4980" cap="all" spc="796"/>
              <a:t>lower cost Opportunities</a:t>
            </a:r>
          </a:p>
        </p:txBody>
      </p:sp>
      <p:sp>
        <p:nvSpPr>
          <p:cNvPr id="180" name="Shape 180"/>
          <p:cNvSpPr/>
          <p:nvPr/>
        </p:nvSpPr>
        <p:spPr>
          <a:xfrm>
            <a:off x="2051385" y="2160270"/>
            <a:ext cx="8902030" cy="622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3000"/>
              <a:t>Integrate updates in </a:t>
            </a:r>
            <a:r>
              <a:rPr sz="3000">
                <a:solidFill>
                  <a:srgbClr val="FF2E00"/>
                </a:solidFill>
              </a:rPr>
              <a:t>lower</a:t>
            </a:r>
            <a:r>
              <a:rPr sz="3000">
                <a:solidFill>
                  <a:srgbClr val="FFFFFF"/>
                </a:solidFill>
              </a:rPr>
              <a:t> </a:t>
            </a:r>
            <a:r>
              <a:rPr sz="3000"/>
              <a:t>frequency to </a:t>
            </a:r>
            <a:r>
              <a:rPr sz="3000">
                <a:solidFill>
                  <a:srgbClr val="FF2E00"/>
                </a:solidFill>
              </a:rPr>
              <a:t>lower</a:t>
            </a:r>
            <a:r>
              <a:rPr sz="3000"/>
              <a:t> cost</a:t>
            </a:r>
          </a:p>
        </p:txBody>
      </p:sp>
      <p:pic>
        <p:nvPicPr>
          <p:cNvPr id="181" name="coverage_freq_timeline-eps-converted-to.pdf"/>
          <p:cNvPicPr/>
          <p:nvPr/>
        </p:nvPicPr>
        <p:blipFill>
          <a:blip r:embed="rId3">
            <a:extLst>
              <a:ext uri="{28A0092B-C50C-407E-A947-70E740481C1C}">
                <a14:useLocalDpi xmlns:a14="http://schemas.microsoft.com/office/drawing/2010/main" val="0"/>
              </a:ext>
            </a:extLst>
          </a:blip>
          <a:stretch>
            <a:fillRect/>
          </a:stretch>
        </p:blipFill>
        <p:spPr>
          <a:xfrm>
            <a:off x="1079500" y="2286000"/>
            <a:ext cx="10261600" cy="7183120"/>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8" name="Shape 188"/>
          <p:cNvSpPr/>
          <p:nvPr/>
        </p:nvSpPr>
        <p:spPr>
          <a:xfrm>
            <a:off x="8232521" y="2520950"/>
            <a:ext cx="3473959" cy="1663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000" dirty="0">
                <a:solidFill>
                  <a:srgbClr val="5EA319"/>
                </a:solidFill>
              </a:rPr>
              <a:t>UpToDate Entries</a:t>
            </a:r>
          </a:p>
          <a:p>
            <a:pPr lvl="0">
              <a:defRPr sz="1800">
                <a:solidFill>
                  <a:srgbClr val="000000"/>
                </a:solidFill>
              </a:defRPr>
            </a:pPr>
            <a:r>
              <a:rPr sz="3000" dirty="0">
                <a:solidFill>
                  <a:srgbClr val="DAD604"/>
                </a:solidFill>
              </a:rPr>
              <a:t>OutOfDate Entries</a:t>
            </a:r>
          </a:p>
          <a:p>
            <a:pPr lvl="0">
              <a:defRPr sz="1800">
                <a:solidFill>
                  <a:srgbClr val="000000"/>
                </a:solidFill>
              </a:defRPr>
            </a:pPr>
            <a:r>
              <a:rPr sz="3000" dirty="0">
                <a:solidFill>
                  <a:srgbClr val="FF2E00"/>
                </a:solidFill>
              </a:rPr>
              <a:t>NonDeleted Entries</a:t>
            </a:r>
          </a:p>
        </p:txBody>
      </p:sp>
      <p:sp>
        <p:nvSpPr>
          <p:cNvPr id="185" name="Shape 185"/>
          <p:cNvSpPr>
            <a:spLocks noGrp="1"/>
          </p:cNvSpPr>
          <p:nvPr>
            <p:ph type="title"/>
          </p:nvPr>
        </p:nvSpPr>
        <p:spPr>
          <a:prstGeom prst="rect">
            <a:avLst/>
          </a:prstGeom>
          <a:solidFill>
            <a:srgbClr val="FFFFFF"/>
          </a:solidFill>
        </p:spPr>
        <p:txBody>
          <a:bodyPr/>
          <a:lstStyle>
            <a:lvl1pPr defTabSz="479044">
              <a:defRPr sz="4920" spc="787">
                <a:solidFill>
                  <a:srgbClr val="000000"/>
                </a:solidFill>
              </a:defRPr>
            </a:lvl1pPr>
          </a:lstStyle>
          <a:p>
            <a:pPr lvl="0">
              <a:defRPr sz="1800" cap="none" spc="0"/>
            </a:pPr>
            <a:r>
              <a:rPr sz="4920" cap="all" spc="787"/>
              <a:t>Time-based source quality</a:t>
            </a:r>
          </a:p>
        </p:txBody>
      </p:sp>
      <p:pic>
        <p:nvPicPr>
          <p:cNvPr id="186" name="pasted-image.tif"/>
          <p:cNvPicPr/>
          <p:nvPr/>
        </p:nvPicPr>
        <p:blipFill>
          <a:blip r:embed="rId3">
            <a:extLst/>
          </a:blip>
          <a:stretch>
            <a:fillRect/>
          </a:stretch>
        </p:blipFill>
        <p:spPr>
          <a:xfrm>
            <a:off x="9315450" y="2595300"/>
            <a:ext cx="1308100" cy="825501"/>
          </a:xfrm>
          <a:prstGeom prst="rect">
            <a:avLst/>
          </a:prstGeom>
          <a:ln w="12700">
            <a:miter lim="400000"/>
          </a:ln>
        </p:spPr>
      </p:pic>
      <p:pic>
        <p:nvPicPr>
          <p:cNvPr id="187" name="pasted-image.tif"/>
          <p:cNvPicPr/>
          <p:nvPr/>
        </p:nvPicPr>
        <p:blipFill>
          <a:blip r:embed="rId4">
            <a:extLst/>
          </a:blip>
          <a:stretch>
            <a:fillRect/>
          </a:stretch>
        </p:blipFill>
        <p:spPr>
          <a:xfrm>
            <a:off x="9315450" y="3411799"/>
            <a:ext cx="1308100" cy="698501"/>
          </a:xfrm>
          <a:prstGeom prst="rect">
            <a:avLst/>
          </a:prstGeom>
          <a:ln w="12700">
            <a:miter lim="400000"/>
          </a:ln>
        </p:spPr>
      </p:pic>
      <p:pic>
        <p:nvPicPr>
          <p:cNvPr id="189" name="pasted-image.tif"/>
          <p:cNvPicPr/>
          <p:nvPr/>
        </p:nvPicPr>
        <p:blipFill>
          <a:blip r:embed="rId5">
            <a:extLst/>
          </a:blip>
          <a:stretch>
            <a:fillRect/>
          </a:stretch>
        </p:blipFill>
        <p:spPr>
          <a:xfrm>
            <a:off x="2402282" y="2420922"/>
            <a:ext cx="1905016" cy="1863756"/>
          </a:xfrm>
          <a:prstGeom prst="rect">
            <a:avLst/>
          </a:prstGeom>
          <a:ln w="12700">
            <a:miter lim="400000"/>
          </a:ln>
        </p:spPr>
      </p:pic>
      <p:grpSp>
        <p:nvGrpSpPr>
          <p:cNvPr id="207" name="Group 207"/>
          <p:cNvGrpSpPr/>
          <p:nvPr/>
        </p:nvGrpSpPr>
        <p:grpSpPr>
          <a:xfrm>
            <a:off x="318706" y="5084854"/>
            <a:ext cx="12367388" cy="727293"/>
            <a:chOff x="0" y="0"/>
            <a:chExt cx="12367386" cy="727291"/>
          </a:xfrm>
        </p:grpSpPr>
        <p:sp>
          <p:nvSpPr>
            <p:cNvPr id="190" name="Shape 190"/>
            <p:cNvSpPr/>
            <p:nvPr/>
          </p:nvSpPr>
          <p:spPr>
            <a:xfrm>
              <a:off x="0" y="12699"/>
              <a:ext cx="12367388" cy="711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sz="3500">
                  <a:solidFill>
                    <a:srgbClr val="000000"/>
                  </a:solidFill>
                </a:defRPr>
              </a:lvl1pPr>
            </a:lstStyle>
            <a:p>
              <a:pPr lvl="0">
                <a:defRPr sz="1800"/>
              </a:pPr>
              <a:r>
                <a:rPr sz="3500"/>
                <a:t>Coverage(      ,      ) = Entries (                ,      ) / Entries (       ,      )</a:t>
              </a:r>
            </a:p>
          </p:txBody>
        </p:sp>
        <p:pic>
          <p:nvPicPr>
            <p:cNvPr id="191" name="Database_2.png"/>
            <p:cNvPicPr/>
            <p:nvPr/>
          </p:nvPicPr>
          <p:blipFill>
            <a:blip r:embed="rId6">
              <a:extLst/>
            </a:blip>
            <a:stretch>
              <a:fillRect/>
            </a:stretch>
          </p:blipFill>
          <p:spPr>
            <a:xfrm>
              <a:off x="2083213" y="0"/>
              <a:ext cx="708242" cy="708242"/>
            </a:xfrm>
            <a:prstGeom prst="rect">
              <a:avLst/>
            </a:prstGeom>
            <a:ln w="12700" cap="flat">
              <a:noFill/>
              <a:miter lim="400000"/>
            </a:ln>
            <a:effectLst/>
          </p:spPr>
        </p:pic>
        <p:grpSp>
          <p:nvGrpSpPr>
            <p:cNvPr id="195" name="Group 195"/>
            <p:cNvGrpSpPr/>
            <p:nvPr/>
          </p:nvGrpSpPr>
          <p:grpSpPr>
            <a:xfrm>
              <a:off x="5833938" y="12699"/>
              <a:ext cx="1821541" cy="714593"/>
              <a:chOff x="-4" y="0"/>
              <a:chExt cx="1821539" cy="714591"/>
            </a:xfrm>
          </p:grpSpPr>
          <p:pic>
            <p:nvPicPr>
              <p:cNvPr id="192" name="Database_2.png"/>
              <p:cNvPicPr/>
              <p:nvPr/>
            </p:nvPicPr>
            <p:blipFill>
              <a:blip r:embed="rId6">
                <a:extLst/>
              </a:blip>
              <a:stretch>
                <a:fillRect/>
              </a:stretch>
            </p:blipFill>
            <p:spPr>
              <a:xfrm>
                <a:off x="1106943" y="0"/>
                <a:ext cx="714593" cy="714592"/>
              </a:xfrm>
              <a:prstGeom prst="rect">
                <a:avLst/>
              </a:prstGeom>
              <a:ln w="12700" cap="flat">
                <a:noFill/>
                <a:miter lim="400000"/>
              </a:ln>
              <a:effectLst/>
            </p:spPr>
          </p:pic>
          <p:pic>
            <p:nvPicPr>
              <p:cNvPr id="193" name="pasted-image.pdf"/>
              <p:cNvPicPr/>
              <p:nvPr/>
            </p:nvPicPr>
            <p:blipFill>
              <a:blip r:embed="rId7">
                <a:extLst/>
              </a:blip>
              <a:stretch>
                <a:fillRect/>
              </a:stretch>
            </p:blipFill>
            <p:spPr>
              <a:xfrm>
                <a:off x="770688" y="196512"/>
                <a:ext cx="281371" cy="321568"/>
              </a:xfrm>
              <a:prstGeom prst="rect">
                <a:avLst/>
              </a:prstGeom>
              <a:ln w="12700" cap="flat">
                <a:noFill/>
                <a:miter lim="400000"/>
              </a:ln>
              <a:effectLst/>
            </p:spPr>
          </p:pic>
          <p:pic>
            <p:nvPicPr>
              <p:cNvPr id="194" name="pasted-image.tif"/>
              <p:cNvPicPr/>
              <p:nvPr/>
            </p:nvPicPr>
            <p:blipFill>
              <a:blip r:embed="rId8">
                <a:extLst/>
              </a:blip>
              <a:stretch>
                <a:fillRect/>
              </a:stretch>
            </p:blipFill>
            <p:spPr>
              <a:xfrm>
                <a:off x="-5" y="49460"/>
                <a:ext cx="636594" cy="622770"/>
              </a:xfrm>
              <a:prstGeom prst="rect">
                <a:avLst/>
              </a:prstGeom>
              <a:ln w="12700" cap="flat">
                <a:noFill/>
                <a:miter lim="400000"/>
              </a:ln>
              <a:effectLst/>
            </p:spPr>
          </p:pic>
        </p:grpSp>
        <p:pic>
          <p:nvPicPr>
            <p:cNvPr id="196" name="pasted-image.tif"/>
            <p:cNvPicPr/>
            <p:nvPr/>
          </p:nvPicPr>
          <p:blipFill>
            <a:blip r:embed="rId9">
              <a:extLst/>
            </a:blip>
            <a:stretch>
              <a:fillRect/>
            </a:stretch>
          </p:blipFill>
          <p:spPr>
            <a:xfrm>
              <a:off x="10604374" y="23602"/>
              <a:ext cx="715969" cy="700299"/>
            </a:xfrm>
            <a:prstGeom prst="rect">
              <a:avLst/>
            </a:prstGeom>
            <a:ln w="12700" cap="flat">
              <a:noFill/>
              <a:miter lim="400000"/>
            </a:ln>
            <a:effectLst/>
          </p:spPr>
        </p:pic>
        <p:grpSp>
          <p:nvGrpSpPr>
            <p:cNvPr id="200" name="Group 200"/>
            <p:cNvGrpSpPr/>
            <p:nvPr/>
          </p:nvGrpSpPr>
          <p:grpSpPr>
            <a:xfrm>
              <a:off x="2990450" y="88899"/>
              <a:ext cx="530443" cy="530443"/>
              <a:chOff x="0" y="0"/>
              <a:chExt cx="530441" cy="530441"/>
            </a:xfrm>
          </p:grpSpPr>
          <p:sp>
            <p:nvSpPr>
              <p:cNvPr id="197" name="Shape 197"/>
              <p:cNvSpPr/>
              <p:nvPr/>
            </p:nvSpPr>
            <p:spPr>
              <a:xfrm>
                <a:off x="0" y="0"/>
                <a:ext cx="530442" cy="5304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198" name="Shape 198"/>
              <p:cNvSpPr/>
              <p:nvPr/>
            </p:nvSpPr>
            <p:spPr>
              <a:xfrm>
                <a:off x="266750" y="263054"/>
                <a:ext cx="177342" cy="1"/>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199" name="Shape 199"/>
              <p:cNvSpPr/>
              <p:nvPr/>
            </p:nvSpPr>
            <p:spPr>
              <a:xfrm flipV="1">
                <a:off x="267410" y="68568"/>
                <a:ext cx="81057" cy="194179"/>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grpSp>
        <p:sp>
          <p:nvSpPr>
            <p:cNvPr id="201" name="Shape 201"/>
            <p:cNvSpPr/>
            <p:nvPr/>
          </p:nvSpPr>
          <p:spPr>
            <a:xfrm>
              <a:off x="7871378" y="88900"/>
              <a:ext cx="530443" cy="5304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02" name="Shape 202"/>
            <p:cNvSpPr/>
            <p:nvPr/>
          </p:nvSpPr>
          <p:spPr>
            <a:xfrm>
              <a:off x="8138128" y="351954"/>
              <a:ext cx="177343" cy="1"/>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03" name="Shape 203"/>
            <p:cNvSpPr/>
            <p:nvPr/>
          </p:nvSpPr>
          <p:spPr>
            <a:xfrm flipV="1">
              <a:off x="8138789" y="157468"/>
              <a:ext cx="81057" cy="194179"/>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04" name="Shape 204"/>
            <p:cNvSpPr/>
            <p:nvPr/>
          </p:nvSpPr>
          <p:spPr>
            <a:xfrm>
              <a:off x="11546315" y="88900"/>
              <a:ext cx="530443" cy="5304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05" name="Shape 205"/>
            <p:cNvSpPr/>
            <p:nvPr/>
          </p:nvSpPr>
          <p:spPr>
            <a:xfrm>
              <a:off x="11813065" y="351954"/>
              <a:ext cx="177342" cy="1"/>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06" name="Shape 206"/>
            <p:cNvSpPr/>
            <p:nvPr/>
          </p:nvSpPr>
          <p:spPr>
            <a:xfrm flipV="1">
              <a:off x="11813726" y="157468"/>
              <a:ext cx="81057" cy="194179"/>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grpSp>
      <p:grpSp>
        <p:nvGrpSpPr>
          <p:cNvPr id="221" name="Group 221"/>
          <p:cNvGrpSpPr/>
          <p:nvPr/>
        </p:nvGrpSpPr>
        <p:grpSpPr>
          <a:xfrm>
            <a:off x="53340" y="6525413"/>
            <a:ext cx="12898120" cy="711201"/>
            <a:chOff x="0" y="0"/>
            <a:chExt cx="12898119" cy="711200"/>
          </a:xfrm>
        </p:grpSpPr>
        <p:sp>
          <p:nvSpPr>
            <p:cNvPr id="208" name="Shape 208"/>
            <p:cNvSpPr/>
            <p:nvPr/>
          </p:nvSpPr>
          <p:spPr>
            <a:xfrm>
              <a:off x="0" y="-1"/>
              <a:ext cx="12898121" cy="711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lgn="l">
                <a:defRPr sz="1800">
                  <a:solidFill>
                    <a:srgbClr val="000000"/>
                  </a:solidFill>
                </a:defRPr>
              </a:pPr>
              <a:r>
                <a:rPr sz="3500"/>
                <a:t>Freshness(      ,     ) = </a:t>
              </a:r>
              <a:r>
                <a:rPr sz="3500">
                  <a:solidFill>
                    <a:srgbClr val="5EA319"/>
                  </a:solidFill>
                </a:rPr>
                <a:t>UpToDate Entries</a:t>
              </a:r>
              <a:r>
                <a:rPr sz="3500" b="1"/>
                <a:t> </a:t>
              </a:r>
              <a:r>
                <a:rPr sz="3500"/>
                <a:t>(      ,     ) / Entries (     ,      )</a:t>
              </a:r>
            </a:p>
          </p:txBody>
        </p:sp>
        <p:sp>
          <p:nvSpPr>
            <p:cNvPr id="209" name="Shape 209"/>
            <p:cNvSpPr/>
            <p:nvPr/>
          </p:nvSpPr>
          <p:spPr>
            <a:xfrm>
              <a:off x="2931795" y="89177"/>
              <a:ext cx="530443" cy="5304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10" name="Shape 210"/>
            <p:cNvSpPr/>
            <p:nvPr/>
          </p:nvSpPr>
          <p:spPr>
            <a:xfrm>
              <a:off x="3198545" y="352231"/>
              <a:ext cx="177342" cy="1"/>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11" name="Shape 211"/>
            <p:cNvSpPr/>
            <p:nvPr/>
          </p:nvSpPr>
          <p:spPr>
            <a:xfrm flipV="1">
              <a:off x="3199205" y="157745"/>
              <a:ext cx="81057" cy="194179"/>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12" name="Shape 212"/>
            <p:cNvSpPr/>
            <p:nvPr/>
          </p:nvSpPr>
          <p:spPr>
            <a:xfrm>
              <a:off x="8668384" y="89177"/>
              <a:ext cx="530443" cy="5304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13" name="Shape 213"/>
            <p:cNvSpPr/>
            <p:nvPr/>
          </p:nvSpPr>
          <p:spPr>
            <a:xfrm>
              <a:off x="8935135" y="352231"/>
              <a:ext cx="177342" cy="1"/>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14" name="Shape 214"/>
            <p:cNvSpPr/>
            <p:nvPr/>
          </p:nvSpPr>
          <p:spPr>
            <a:xfrm flipV="1">
              <a:off x="8935795" y="157745"/>
              <a:ext cx="81057" cy="194179"/>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pic>
          <p:nvPicPr>
            <p:cNvPr id="215" name="Database_2.png"/>
            <p:cNvPicPr/>
            <p:nvPr/>
          </p:nvPicPr>
          <p:blipFill>
            <a:blip r:embed="rId6">
              <a:extLst/>
            </a:blip>
            <a:stretch>
              <a:fillRect/>
            </a:stretch>
          </p:blipFill>
          <p:spPr>
            <a:xfrm>
              <a:off x="2106287" y="0"/>
              <a:ext cx="708243" cy="708242"/>
            </a:xfrm>
            <a:prstGeom prst="rect">
              <a:avLst/>
            </a:prstGeom>
            <a:ln w="12700" cap="flat">
              <a:noFill/>
              <a:miter lim="400000"/>
            </a:ln>
            <a:effectLst/>
          </p:spPr>
        </p:pic>
        <p:pic>
          <p:nvPicPr>
            <p:cNvPr id="216" name="Database_2.png"/>
            <p:cNvPicPr/>
            <p:nvPr/>
          </p:nvPicPr>
          <p:blipFill>
            <a:blip r:embed="rId6">
              <a:extLst/>
            </a:blip>
            <a:stretch>
              <a:fillRect/>
            </a:stretch>
          </p:blipFill>
          <p:spPr>
            <a:xfrm>
              <a:off x="7822226" y="554"/>
              <a:ext cx="708243" cy="708243"/>
            </a:xfrm>
            <a:prstGeom prst="rect">
              <a:avLst/>
            </a:prstGeom>
            <a:ln w="12700" cap="flat">
              <a:noFill/>
              <a:miter lim="400000"/>
            </a:ln>
            <a:effectLst/>
          </p:spPr>
        </p:pic>
        <p:pic>
          <p:nvPicPr>
            <p:cNvPr id="217" name="Database_2.png"/>
            <p:cNvPicPr/>
            <p:nvPr/>
          </p:nvPicPr>
          <p:blipFill>
            <a:blip r:embed="rId6">
              <a:extLst/>
            </a:blip>
            <a:stretch>
              <a:fillRect/>
            </a:stretch>
          </p:blipFill>
          <p:spPr>
            <a:xfrm>
              <a:off x="11265238" y="0"/>
              <a:ext cx="708243" cy="708242"/>
            </a:xfrm>
            <a:prstGeom prst="rect">
              <a:avLst/>
            </a:prstGeom>
            <a:ln w="12700" cap="flat">
              <a:noFill/>
              <a:miter lim="400000"/>
            </a:ln>
            <a:effectLst/>
          </p:spPr>
        </p:pic>
        <p:sp>
          <p:nvSpPr>
            <p:cNvPr id="218" name="Shape 218"/>
            <p:cNvSpPr/>
            <p:nvPr/>
          </p:nvSpPr>
          <p:spPr>
            <a:xfrm>
              <a:off x="12143954" y="89177"/>
              <a:ext cx="530443" cy="5304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19" name="Shape 219"/>
            <p:cNvSpPr/>
            <p:nvPr/>
          </p:nvSpPr>
          <p:spPr>
            <a:xfrm>
              <a:off x="12410705" y="352231"/>
              <a:ext cx="177342" cy="1"/>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20" name="Shape 220"/>
            <p:cNvSpPr/>
            <p:nvPr/>
          </p:nvSpPr>
          <p:spPr>
            <a:xfrm flipV="1">
              <a:off x="12411365" y="157745"/>
              <a:ext cx="81057" cy="194179"/>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grpSp>
      <p:grpSp>
        <p:nvGrpSpPr>
          <p:cNvPr id="231" name="Group 231"/>
          <p:cNvGrpSpPr/>
          <p:nvPr/>
        </p:nvGrpSpPr>
        <p:grpSpPr>
          <a:xfrm>
            <a:off x="691176" y="7937500"/>
            <a:ext cx="11806927" cy="1320801"/>
            <a:chOff x="0" y="0"/>
            <a:chExt cx="11806925" cy="1320800"/>
          </a:xfrm>
        </p:grpSpPr>
        <p:sp>
          <p:nvSpPr>
            <p:cNvPr id="222" name="Shape 222"/>
            <p:cNvSpPr/>
            <p:nvPr/>
          </p:nvSpPr>
          <p:spPr>
            <a:xfrm>
              <a:off x="0" y="0"/>
              <a:ext cx="4355275" cy="1320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lgn="l">
                <a:defRPr sz="1800">
                  <a:solidFill>
                    <a:srgbClr val="000000"/>
                  </a:solidFill>
                </a:defRPr>
              </a:pPr>
              <a:r>
                <a:rPr sz="3500"/>
                <a:t>Coverage</a:t>
              </a:r>
              <a:r>
                <a:rPr sz="3500">
                  <a:solidFill>
                    <a:srgbClr val="FFFFFF"/>
                  </a:solidFill>
                </a:rPr>
                <a:t> </a:t>
              </a:r>
              <a:r>
                <a:rPr sz="3500"/>
                <a:t>~</a:t>
              </a:r>
              <a:r>
                <a:rPr sz="3500">
                  <a:solidFill>
                    <a:srgbClr val="FFFFFF"/>
                  </a:solidFill>
                </a:rPr>
                <a:t> </a:t>
              </a:r>
              <a:r>
                <a:rPr sz="3500">
                  <a:solidFill>
                    <a:srgbClr val="FF2E00"/>
                  </a:solidFill>
                </a:rPr>
                <a:t>Recall</a:t>
              </a:r>
            </a:p>
            <a:p>
              <a:pPr lvl="0" algn="l">
                <a:defRPr sz="1800">
                  <a:solidFill>
                    <a:srgbClr val="000000"/>
                  </a:solidFill>
                </a:defRPr>
              </a:pPr>
              <a:r>
                <a:rPr sz="3500"/>
                <a:t>Freshness ~ </a:t>
              </a:r>
              <a:r>
                <a:rPr sz="3500">
                  <a:solidFill>
                    <a:srgbClr val="FF2E00"/>
                  </a:solidFill>
                </a:rPr>
                <a:t>Precision</a:t>
              </a:r>
            </a:p>
          </p:txBody>
        </p:sp>
        <p:sp>
          <p:nvSpPr>
            <p:cNvPr id="223" name="Shape 223"/>
            <p:cNvSpPr/>
            <p:nvPr/>
          </p:nvSpPr>
          <p:spPr>
            <a:xfrm>
              <a:off x="5665876" y="25399"/>
              <a:ext cx="2076203" cy="1270001"/>
            </a:xfrm>
            <a:prstGeom prst="rightArrow">
              <a:avLst>
                <a:gd name="adj1" fmla="val 54406"/>
                <a:gd name="adj2" fmla="val 64000"/>
              </a:avLst>
            </a:prstGeom>
            <a:noFill/>
            <a:ln w="12700" cap="flat">
              <a:solidFill>
                <a:srgbClr val="0000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24" name="Shape 224"/>
            <p:cNvSpPr/>
            <p:nvPr/>
          </p:nvSpPr>
          <p:spPr>
            <a:xfrm>
              <a:off x="5765444" y="348423"/>
              <a:ext cx="1681354" cy="622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000">
                  <a:solidFill>
                    <a:srgbClr val="000000"/>
                  </a:solidFill>
                </a:defRPr>
              </a:lvl1pPr>
            </a:lstStyle>
            <a:p>
              <a:pPr lvl="0">
                <a:defRPr sz="1800"/>
              </a:pPr>
              <a:r>
                <a:rPr sz="3000"/>
                <a:t>Combine</a:t>
              </a:r>
            </a:p>
          </p:txBody>
        </p:sp>
        <p:grpSp>
          <p:nvGrpSpPr>
            <p:cNvPr id="230" name="Group 230"/>
            <p:cNvGrpSpPr/>
            <p:nvPr/>
          </p:nvGrpSpPr>
          <p:grpSpPr>
            <a:xfrm>
              <a:off x="8297090" y="304799"/>
              <a:ext cx="3509836" cy="711201"/>
              <a:chOff x="0" y="0"/>
              <a:chExt cx="3509835" cy="711200"/>
            </a:xfrm>
          </p:grpSpPr>
          <p:sp>
            <p:nvSpPr>
              <p:cNvPr id="225" name="Shape 225"/>
              <p:cNvSpPr/>
              <p:nvPr/>
            </p:nvSpPr>
            <p:spPr>
              <a:xfrm>
                <a:off x="-1" y="-1"/>
                <a:ext cx="3509837" cy="711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500">
                    <a:solidFill>
                      <a:srgbClr val="000000"/>
                    </a:solidFill>
                  </a:defRPr>
                </a:lvl1pPr>
              </a:lstStyle>
              <a:p>
                <a:pPr lvl="0">
                  <a:defRPr sz="1800"/>
                </a:pPr>
                <a:r>
                  <a:rPr sz="3500"/>
                  <a:t>Accuracy(     ,      )</a:t>
                </a:r>
              </a:p>
            </p:txBody>
          </p:sp>
          <p:sp>
            <p:nvSpPr>
              <p:cNvPr id="226" name="Shape 226"/>
              <p:cNvSpPr/>
              <p:nvPr/>
            </p:nvSpPr>
            <p:spPr>
              <a:xfrm>
                <a:off x="2732693" y="90379"/>
                <a:ext cx="530442" cy="5304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27" name="Shape 227"/>
              <p:cNvSpPr/>
              <p:nvPr/>
            </p:nvSpPr>
            <p:spPr>
              <a:xfrm>
                <a:off x="2999443" y="353433"/>
                <a:ext cx="177342" cy="1"/>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28" name="Shape 228"/>
              <p:cNvSpPr/>
              <p:nvPr/>
            </p:nvSpPr>
            <p:spPr>
              <a:xfrm flipV="1">
                <a:off x="3000103" y="158947"/>
                <a:ext cx="81057" cy="194179"/>
              </a:xfrm>
              <a:prstGeom prst="line">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pic>
            <p:nvPicPr>
              <p:cNvPr id="229" name="Database_2.png"/>
              <p:cNvPicPr/>
              <p:nvPr/>
            </p:nvPicPr>
            <p:blipFill>
              <a:blip r:embed="rId6">
                <a:extLst/>
              </a:blip>
              <a:stretch>
                <a:fillRect/>
              </a:stretch>
            </p:blipFill>
            <p:spPr>
              <a:xfrm>
                <a:off x="1908370" y="0"/>
                <a:ext cx="708243" cy="708242"/>
              </a:xfrm>
              <a:prstGeom prst="rect">
                <a:avLst/>
              </a:prstGeom>
              <a:ln w="12700" cap="flat">
                <a:noFill/>
                <a:miter lim="400000"/>
              </a:ln>
              <a:effectLst/>
            </p:spPr>
          </p:pic>
        </p:grpSp>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5.74011E-6 3.93101E-6 L -5.74011E-6 -0.07664 " pathEditMode="relative" ptsTypes="AA">
                                      <p:cBhvr>
                                        <p:cTn id="6" dur="2000" fill="hold"/>
                                        <p:tgtEl>
                                          <p:spTgt spid="186"/>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3.93747E-6 -3.95379E-6 L 3.93747E-6 0.08119 " pathEditMode="relative" rAng="0" ptsTypes="AA">
                                      <p:cBhvr>
                                        <p:cTn id="8" dur="2000" fill="hold"/>
                                        <p:tgtEl>
                                          <p:spTgt spid="187"/>
                                        </p:tgtEl>
                                        <p:attrNameLst>
                                          <p:attrName>ppt_x</p:attrName>
                                          <p:attrName>ppt_y</p:attrName>
                                        </p:attrNameLst>
                                      </p:cBhvr>
                                      <p:rCtr x="0" y="4051"/>
                                    </p:animMotion>
                                  </p:childTnLst>
                                </p:cTn>
                              </p:par>
                            </p:childTnLst>
                          </p:cTn>
                        </p:par>
                        <p:par>
                          <p:cTn id="9" fill="hold">
                            <p:stCondLst>
                              <p:cond delay="2000"/>
                            </p:stCondLst>
                            <p:childTnLst>
                              <p:par>
                                <p:cTn id="10" presetID="1" presetClass="entr" presetSubtype="0" fill="hold" grpId="1" nodeType="afterEffect">
                                  <p:stCondLst>
                                    <p:cond delay="0"/>
                                  </p:stCondLst>
                                  <p:childTnLst>
                                    <p:set>
                                      <p:cBhvr>
                                        <p:cTn id="11" dur="1" fill="hold">
                                          <p:stCondLst>
                                            <p:cond delay="0"/>
                                          </p:stCondLst>
                                        </p:cTn>
                                        <p:tgtEl>
                                          <p:spTgt spid="18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2" nodeType="clickEffect">
                                  <p:stCondLst>
                                    <p:cond delay="0"/>
                                  </p:stCondLst>
                                  <p:iterate>
                                    <p:tmAbs val="0"/>
                                  </p:iterate>
                                  <p:childTnLst>
                                    <p:set>
                                      <p:cBhvr>
                                        <p:cTn id="15" fill="hold"/>
                                        <p:tgtEl>
                                          <p:spTgt spid="20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3" nodeType="clickEffect">
                                  <p:stCondLst>
                                    <p:cond delay="0"/>
                                  </p:stCondLst>
                                  <p:iterate>
                                    <p:tmAbs val="0"/>
                                  </p:iterate>
                                  <p:childTnLst>
                                    <p:set>
                                      <p:cBhvr>
                                        <p:cTn id="19" fill="hold"/>
                                        <p:tgtEl>
                                          <p:spTgt spid="22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4" nodeType="clickEffect">
                                  <p:stCondLst>
                                    <p:cond delay="0"/>
                                  </p:stCondLst>
                                  <p:iterate>
                                    <p:tmAbs val="0"/>
                                  </p:iterate>
                                  <p:childTnLst>
                                    <p:set>
                                      <p:cBhvr>
                                        <p:cTn id="23" fill="hold"/>
                                        <p:tgtEl>
                                          <p:spTgt spid="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1" animBg="1" advAuto="0"/>
      <p:bldP spid="207" grpId="2" animBg="1" advAuto="0"/>
      <p:bldP spid="221" grpId="3" animBg="1" advAuto="0"/>
      <p:bldP spid="231" grpId="4"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 name="Shape 235"/>
          <p:cNvSpPr>
            <a:spLocks noGrp="1"/>
          </p:cNvSpPr>
          <p:nvPr>
            <p:ph type="title"/>
          </p:nvPr>
        </p:nvSpPr>
        <p:spPr>
          <a:prstGeom prst="rect">
            <a:avLst/>
          </a:prstGeom>
        </p:spPr>
        <p:txBody>
          <a:bodyPr/>
          <a:lstStyle>
            <a:lvl1pPr defTabSz="519937">
              <a:defRPr sz="5340" spc="854">
                <a:solidFill>
                  <a:srgbClr val="000000"/>
                </a:solidFill>
              </a:defRPr>
            </a:lvl1pPr>
          </a:lstStyle>
          <a:p>
            <a:pPr lvl="0">
              <a:defRPr sz="1800" cap="none" spc="0"/>
            </a:pPr>
            <a:r>
              <a:rPr sz="5340" cap="all" spc="854"/>
              <a:t>Selecting fresh sources</a:t>
            </a:r>
          </a:p>
        </p:txBody>
      </p:sp>
      <p:sp>
        <p:nvSpPr>
          <p:cNvPr id="236" name="Shape 236"/>
          <p:cNvSpPr/>
          <p:nvPr/>
        </p:nvSpPr>
        <p:spPr>
          <a:xfrm>
            <a:off x="785724" y="2800366"/>
            <a:ext cx="6526785"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2E00"/>
                </a:solidFill>
              </a:defRPr>
            </a:lvl1pPr>
          </a:lstStyle>
          <a:p>
            <a:pPr lvl="0">
              <a:defRPr sz="1800">
                <a:solidFill>
                  <a:srgbClr val="000000"/>
                </a:solidFill>
              </a:defRPr>
            </a:pPr>
            <a:r>
              <a:rPr sz="4000">
                <a:solidFill>
                  <a:srgbClr val="FF2E00"/>
                </a:solidFill>
              </a:rPr>
              <a:t>Time-aware source selection</a:t>
            </a:r>
          </a:p>
        </p:txBody>
      </p:sp>
      <p:pic>
        <p:nvPicPr>
          <p:cNvPr id="237" name="pasted-image.pdf"/>
          <p:cNvPicPr/>
          <p:nvPr/>
        </p:nvPicPr>
        <p:blipFill>
          <a:blip r:embed="rId3">
            <a:extLst/>
          </a:blip>
          <a:stretch>
            <a:fillRect/>
          </a:stretch>
        </p:blipFill>
        <p:spPr>
          <a:xfrm>
            <a:off x="3949700" y="3606800"/>
            <a:ext cx="6108700" cy="1447800"/>
          </a:xfrm>
          <a:prstGeom prst="rect">
            <a:avLst/>
          </a:prstGeom>
          <a:ln w="12700">
            <a:miter lim="400000"/>
          </a:ln>
        </p:spPr>
      </p:pic>
      <p:pic>
        <p:nvPicPr>
          <p:cNvPr id="238" name="pasted-image.pdf"/>
          <p:cNvPicPr/>
          <p:nvPr/>
        </p:nvPicPr>
        <p:blipFill>
          <a:blip r:embed="rId4">
            <a:extLst/>
          </a:blip>
          <a:stretch>
            <a:fillRect/>
          </a:stretch>
        </p:blipFill>
        <p:spPr>
          <a:xfrm>
            <a:off x="1041400" y="5346700"/>
            <a:ext cx="4914900" cy="1117600"/>
          </a:xfrm>
          <a:prstGeom prst="rect">
            <a:avLst/>
          </a:prstGeom>
          <a:ln w="12700">
            <a:miter lim="400000"/>
          </a:ln>
        </p:spPr>
      </p:pic>
      <p:pic>
        <p:nvPicPr>
          <p:cNvPr id="239" name="pasted-image.pdf"/>
          <p:cNvPicPr/>
          <p:nvPr/>
        </p:nvPicPr>
        <p:blipFill>
          <a:blip r:embed="rId5">
            <a:extLst/>
          </a:blip>
          <a:stretch>
            <a:fillRect/>
          </a:stretch>
        </p:blipFill>
        <p:spPr>
          <a:xfrm>
            <a:off x="7515016" y="5346700"/>
            <a:ext cx="5270501" cy="1790700"/>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3" name="Shape 243"/>
          <p:cNvSpPr>
            <a:spLocks noGrp="1"/>
          </p:cNvSpPr>
          <p:nvPr>
            <p:ph type="title"/>
          </p:nvPr>
        </p:nvSpPr>
        <p:spPr>
          <a:prstGeom prst="rect">
            <a:avLst/>
          </a:prstGeom>
        </p:spPr>
        <p:txBody>
          <a:bodyPr/>
          <a:lstStyle>
            <a:lvl1pPr>
              <a:defRPr sz="6000" spc="959">
                <a:solidFill>
                  <a:srgbClr val="000000"/>
                </a:solidFill>
              </a:defRPr>
            </a:lvl1pPr>
          </a:lstStyle>
          <a:p>
            <a:pPr lvl="0">
              <a:defRPr sz="1800" cap="none" spc="0"/>
            </a:pPr>
            <a:r>
              <a:rPr sz="6000" cap="all" spc="959"/>
              <a:t>Extensions</a:t>
            </a:r>
          </a:p>
        </p:txBody>
      </p:sp>
      <p:pic>
        <p:nvPicPr>
          <p:cNvPr id="244" name="freq_fast.png"/>
          <p:cNvPicPr/>
          <p:nvPr/>
        </p:nvPicPr>
        <p:blipFill>
          <a:blip r:embed="rId3">
            <a:extLst/>
          </a:blip>
          <a:srcRect/>
          <a:stretch>
            <a:fillRect/>
          </a:stretch>
        </p:blipFill>
        <p:spPr>
          <a:xfrm>
            <a:off x="5600931" y="2032000"/>
            <a:ext cx="1828161" cy="471596"/>
          </a:xfrm>
          <a:prstGeom prst="rect">
            <a:avLst/>
          </a:prstGeom>
          <a:ln w="12700">
            <a:miter lim="400000"/>
          </a:ln>
        </p:spPr>
      </p:pic>
      <p:pic>
        <p:nvPicPr>
          <p:cNvPr id="245" name="Database_2.png"/>
          <p:cNvPicPr/>
          <p:nvPr/>
        </p:nvPicPr>
        <p:blipFill>
          <a:blip r:embed="rId4">
            <a:extLst/>
          </a:blip>
          <a:stretch>
            <a:fillRect/>
          </a:stretch>
        </p:blipFill>
        <p:spPr>
          <a:xfrm>
            <a:off x="6012386" y="2626359"/>
            <a:ext cx="1005098" cy="1005098"/>
          </a:xfrm>
          <a:prstGeom prst="rect">
            <a:avLst/>
          </a:prstGeom>
          <a:ln w="12700">
            <a:miter lim="400000"/>
          </a:ln>
        </p:spPr>
      </p:pic>
      <p:grpSp>
        <p:nvGrpSpPr>
          <p:cNvPr id="252" name="Group 252"/>
          <p:cNvGrpSpPr/>
          <p:nvPr/>
        </p:nvGrpSpPr>
        <p:grpSpPr>
          <a:xfrm>
            <a:off x="1909147" y="3359108"/>
            <a:ext cx="4631067" cy="5260091"/>
            <a:chOff x="0" y="0"/>
            <a:chExt cx="4631066" cy="5260090"/>
          </a:xfrm>
        </p:grpSpPr>
        <p:pic>
          <p:nvPicPr>
            <p:cNvPr id="246" name="freq_fast.png"/>
            <p:cNvPicPr/>
            <p:nvPr/>
          </p:nvPicPr>
          <p:blipFill>
            <a:blip r:embed="rId3">
              <a:extLst/>
            </a:blip>
            <a:srcRect/>
            <a:stretch>
              <a:fillRect/>
            </a:stretch>
          </p:blipFill>
          <p:spPr>
            <a:xfrm>
              <a:off x="516259" y="2420773"/>
              <a:ext cx="1828162" cy="471597"/>
            </a:xfrm>
            <a:prstGeom prst="rect">
              <a:avLst/>
            </a:prstGeom>
            <a:ln w="12700" cap="flat">
              <a:noFill/>
              <a:miter lim="400000"/>
            </a:ln>
            <a:effectLst/>
          </p:spPr>
        </p:pic>
        <p:pic>
          <p:nvPicPr>
            <p:cNvPr id="247" name="Database_2.png"/>
            <p:cNvPicPr/>
            <p:nvPr/>
          </p:nvPicPr>
          <p:blipFill>
            <a:blip r:embed="rId4">
              <a:extLst/>
            </a:blip>
            <a:stretch>
              <a:fillRect/>
            </a:stretch>
          </p:blipFill>
          <p:spPr>
            <a:xfrm>
              <a:off x="927714" y="4254992"/>
              <a:ext cx="1005098" cy="1005099"/>
            </a:xfrm>
            <a:prstGeom prst="rect">
              <a:avLst/>
            </a:prstGeom>
            <a:ln w="12700" cap="flat">
              <a:noFill/>
              <a:miter lim="400000"/>
            </a:ln>
            <a:effectLst/>
          </p:spPr>
        </p:pic>
        <p:pic>
          <p:nvPicPr>
            <p:cNvPr id="248" name="freq_medium.png"/>
            <p:cNvPicPr/>
            <p:nvPr/>
          </p:nvPicPr>
          <p:blipFill>
            <a:blip r:embed="rId5">
              <a:extLst/>
            </a:blip>
            <a:srcRect/>
            <a:stretch>
              <a:fillRect/>
            </a:stretch>
          </p:blipFill>
          <p:spPr>
            <a:xfrm>
              <a:off x="533722" y="3032373"/>
              <a:ext cx="1810694" cy="518174"/>
            </a:xfrm>
            <a:prstGeom prst="rect">
              <a:avLst/>
            </a:prstGeom>
            <a:ln w="12700" cap="flat">
              <a:noFill/>
              <a:miter lim="400000"/>
            </a:ln>
            <a:effectLst/>
          </p:spPr>
        </p:pic>
        <p:pic>
          <p:nvPicPr>
            <p:cNvPr id="249" name="freqslow.png"/>
            <p:cNvPicPr/>
            <p:nvPr/>
          </p:nvPicPr>
          <p:blipFill>
            <a:blip r:embed="rId6">
              <a:extLst/>
            </a:blip>
            <a:srcRect/>
            <a:stretch>
              <a:fillRect/>
            </a:stretch>
          </p:blipFill>
          <p:spPr>
            <a:xfrm>
              <a:off x="513481" y="3667098"/>
              <a:ext cx="1813260" cy="471561"/>
            </a:xfrm>
            <a:prstGeom prst="rect">
              <a:avLst/>
            </a:prstGeom>
            <a:ln w="12700" cap="flat">
              <a:noFill/>
              <a:miter lim="400000"/>
            </a:ln>
            <a:effectLst/>
          </p:spPr>
        </p:pic>
        <p:sp>
          <p:nvSpPr>
            <p:cNvPr id="250" name="Shape 250"/>
            <p:cNvSpPr/>
            <p:nvPr/>
          </p:nvSpPr>
          <p:spPr>
            <a:xfrm flipH="1">
              <a:off x="1428950" y="246347"/>
              <a:ext cx="3202117" cy="1791075"/>
            </a:xfrm>
            <a:prstGeom prst="line">
              <a:avLst/>
            </a:prstGeom>
            <a:noFill/>
            <a:ln w="38100" cap="flat">
              <a:solidFill>
                <a:srgbClr val="FF2E00"/>
              </a:solidFill>
              <a:prstDash val="solid"/>
              <a:miter lim="400000"/>
              <a:tailEnd type="triangle" w="med" len="med"/>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51" name="Shape 251"/>
            <p:cNvSpPr/>
            <p:nvPr/>
          </p:nvSpPr>
          <p:spPr>
            <a:xfrm>
              <a:off x="0" y="0"/>
              <a:ext cx="2344421" cy="14986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t>Optimal </a:t>
              </a:r>
            </a:p>
            <a:p>
              <a:pPr lvl="0">
                <a:defRPr sz="1800">
                  <a:solidFill>
                    <a:srgbClr val="000000"/>
                  </a:solidFill>
                </a:defRPr>
              </a:pPr>
              <a:r>
                <a:rPr sz="4000"/>
                <a:t>frequency</a:t>
              </a:r>
            </a:p>
          </p:txBody>
        </p:sp>
      </p:grpSp>
      <p:grpSp>
        <p:nvGrpSpPr>
          <p:cNvPr id="256" name="Group 256"/>
          <p:cNvGrpSpPr/>
          <p:nvPr/>
        </p:nvGrpSpPr>
        <p:grpSpPr>
          <a:xfrm>
            <a:off x="6524644" y="3359107"/>
            <a:ext cx="5819757" cy="5926107"/>
            <a:chOff x="0" y="0"/>
            <a:chExt cx="5819755" cy="5926105"/>
          </a:xfrm>
        </p:grpSpPr>
        <p:pic>
          <p:nvPicPr>
            <p:cNvPr id="253" name="location_focus_src.png"/>
            <p:cNvPicPr/>
            <p:nvPr/>
          </p:nvPicPr>
          <p:blipFill>
            <a:blip r:embed="rId7">
              <a:extLst/>
            </a:blip>
            <a:srcRect/>
            <a:stretch>
              <a:fillRect/>
            </a:stretch>
          </p:blipFill>
          <p:spPr>
            <a:xfrm>
              <a:off x="257959" y="1754758"/>
              <a:ext cx="5561797" cy="4171348"/>
            </a:xfrm>
            <a:prstGeom prst="rect">
              <a:avLst/>
            </a:prstGeom>
            <a:ln w="12700" cap="flat">
              <a:noFill/>
              <a:miter lim="400000"/>
            </a:ln>
            <a:effectLst/>
          </p:spPr>
        </p:pic>
        <p:sp>
          <p:nvSpPr>
            <p:cNvPr id="254" name="Shape 254"/>
            <p:cNvSpPr/>
            <p:nvPr/>
          </p:nvSpPr>
          <p:spPr>
            <a:xfrm>
              <a:off x="0" y="244477"/>
              <a:ext cx="3038858" cy="1781215"/>
            </a:xfrm>
            <a:prstGeom prst="line">
              <a:avLst/>
            </a:prstGeom>
            <a:noFill/>
            <a:ln w="38100" cap="flat">
              <a:solidFill>
                <a:srgbClr val="FF2E00"/>
              </a:solidFill>
              <a:prstDash val="solid"/>
              <a:miter lim="400000"/>
              <a:tailEnd type="triangle" w="med" len="med"/>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55" name="Shape 255"/>
            <p:cNvSpPr/>
            <p:nvPr/>
          </p:nvSpPr>
          <p:spPr>
            <a:xfrm rot="21600000">
              <a:off x="2251656" y="0"/>
              <a:ext cx="3285745" cy="1498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t>Subset of</a:t>
              </a:r>
            </a:p>
            <a:p>
              <a:pPr lvl="0">
                <a:defRPr sz="1800">
                  <a:solidFill>
                    <a:srgbClr val="000000"/>
                  </a:solidFill>
                </a:defRPr>
              </a:pPr>
              <a:r>
                <a:rPr sz="4000"/>
                <a:t>provided data</a:t>
              </a:r>
            </a:p>
          </p:txBody>
        </p:sp>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 grpId="1" animBg="1" advAuto="0"/>
      <p:bldP spid="256" grpId="2"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0" name="Shape 260"/>
          <p:cNvSpPr>
            <a:spLocks noGrp="1"/>
          </p:cNvSpPr>
          <p:nvPr>
            <p:ph type="title"/>
          </p:nvPr>
        </p:nvSpPr>
        <p:spPr>
          <a:prstGeom prst="rect">
            <a:avLst/>
          </a:prstGeom>
        </p:spPr>
        <p:txBody>
          <a:bodyPr/>
          <a:lstStyle>
            <a:lvl1pPr>
              <a:defRPr sz="6000" spc="959">
                <a:solidFill>
                  <a:srgbClr val="000000"/>
                </a:solidFill>
              </a:defRPr>
            </a:lvl1pPr>
          </a:lstStyle>
          <a:p>
            <a:pPr lvl="0">
              <a:defRPr sz="1800" cap="none" spc="0"/>
            </a:pPr>
            <a:r>
              <a:rPr sz="6000" cap="all" spc="959"/>
              <a:t>Extensions</a:t>
            </a:r>
          </a:p>
        </p:txBody>
      </p:sp>
      <p:pic>
        <p:nvPicPr>
          <p:cNvPr id="261" name="freq_fast.png"/>
          <p:cNvPicPr/>
          <p:nvPr/>
        </p:nvPicPr>
        <p:blipFill>
          <a:blip r:embed="rId3">
            <a:extLst/>
          </a:blip>
          <a:srcRect/>
          <a:stretch>
            <a:fillRect/>
          </a:stretch>
        </p:blipFill>
        <p:spPr>
          <a:xfrm>
            <a:off x="5600931" y="2032000"/>
            <a:ext cx="1828161" cy="471596"/>
          </a:xfrm>
          <a:prstGeom prst="rect">
            <a:avLst/>
          </a:prstGeom>
          <a:ln w="12700">
            <a:miter lim="400000"/>
          </a:ln>
        </p:spPr>
      </p:pic>
      <p:pic>
        <p:nvPicPr>
          <p:cNvPr id="262" name="Database_2.png"/>
          <p:cNvPicPr/>
          <p:nvPr/>
        </p:nvPicPr>
        <p:blipFill>
          <a:blip r:embed="rId4">
            <a:extLst/>
          </a:blip>
          <a:stretch>
            <a:fillRect/>
          </a:stretch>
        </p:blipFill>
        <p:spPr>
          <a:xfrm>
            <a:off x="6012386" y="2626359"/>
            <a:ext cx="1005098" cy="1005098"/>
          </a:xfrm>
          <a:prstGeom prst="rect">
            <a:avLst/>
          </a:prstGeom>
          <a:ln w="12700">
            <a:miter lim="400000"/>
          </a:ln>
        </p:spPr>
      </p:pic>
      <p:grpSp>
        <p:nvGrpSpPr>
          <p:cNvPr id="269" name="Group 269"/>
          <p:cNvGrpSpPr/>
          <p:nvPr/>
        </p:nvGrpSpPr>
        <p:grpSpPr>
          <a:xfrm>
            <a:off x="1909147" y="3359108"/>
            <a:ext cx="4631067" cy="5260091"/>
            <a:chOff x="0" y="0"/>
            <a:chExt cx="4631066" cy="5260090"/>
          </a:xfrm>
        </p:grpSpPr>
        <p:pic>
          <p:nvPicPr>
            <p:cNvPr id="263" name="freq_fast.png"/>
            <p:cNvPicPr/>
            <p:nvPr/>
          </p:nvPicPr>
          <p:blipFill>
            <a:blip r:embed="rId3">
              <a:extLst/>
            </a:blip>
            <a:srcRect/>
            <a:stretch>
              <a:fillRect/>
            </a:stretch>
          </p:blipFill>
          <p:spPr>
            <a:xfrm>
              <a:off x="516259" y="2420773"/>
              <a:ext cx="1828162" cy="471597"/>
            </a:xfrm>
            <a:prstGeom prst="rect">
              <a:avLst/>
            </a:prstGeom>
            <a:ln w="12700" cap="flat">
              <a:noFill/>
              <a:miter lim="400000"/>
            </a:ln>
            <a:effectLst/>
          </p:spPr>
        </p:pic>
        <p:pic>
          <p:nvPicPr>
            <p:cNvPr id="264" name="Database_2.png"/>
            <p:cNvPicPr/>
            <p:nvPr/>
          </p:nvPicPr>
          <p:blipFill>
            <a:blip r:embed="rId4">
              <a:extLst/>
            </a:blip>
            <a:stretch>
              <a:fillRect/>
            </a:stretch>
          </p:blipFill>
          <p:spPr>
            <a:xfrm>
              <a:off x="927714" y="4254992"/>
              <a:ext cx="1005098" cy="1005099"/>
            </a:xfrm>
            <a:prstGeom prst="rect">
              <a:avLst/>
            </a:prstGeom>
            <a:ln w="12700" cap="flat">
              <a:noFill/>
              <a:miter lim="400000"/>
            </a:ln>
            <a:effectLst/>
          </p:spPr>
        </p:pic>
        <p:pic>
          <p:nvPicPr>
            <p:cNvPr id="265" name="freq_medium.png"/>
            <p:cNvPicPr/>
            <p:nvPr/>
          </p:nvPicPr>
          <p:blipFill>
            <a:blip r:embed="rId5">
              <a:extLst/>
            </a:blip>
            <a:srcRect/>
            <a:stretch>
              <a:fillRect/>
            </a:stretch>
          </p:blipFill>
          <p:spPr>
            <a:xfrm>
              <a:off x="533722" y="3032373"/>
              <a:ext cx="1810694" cy="518174"/>
            </a:xfrm>
            <a:prstGeom prst="rect">
              <a:avLst/>
            </a:prstGeom>
            <a:ln w="12700" cap="flat">
              <a:noFill/>
              <a:miter lim="400000"/>
            </a:ln>
            <a:effectLst/>
          </p:spPr>
        </p:pic>
        <p:pic>
          <p:nvPicPr>
            <p:cNvPr id="266" name="freqslow.png"/>
            <p:cNvPicPr/>
            <p:nvPr/>
          </p:nvPicPr>
          <p:blipFill>
            <a:blip r:embed="rId6">
              <a:extLst/>
            </a:blip>
            <a:srcRect/>
            <a:stretch>
              <a:fillRect/>
            </a:stretch>
          </p:blipFill>
          <p:spPr>
            <a:xfrm>
              <a:off x="513481" y="3667098"/>
              <a:ext cx="1813260" cy="471561"/>
            </a:xfrm>
            <a:prstGeom prst="rect">
              <a:avLst/>
            </a:prstGeom>
            <a:ln w="12700" cap="flat">
              <a:noFill/>
              <a:miter lim="400000"/>
            </a:ln>
            <a:effectLst/>
          </p:spPr>
        </p:pic>
        <p:sp>
          <p:nvSpPr>
            <p:cNvPr id="267" name="Shape 267"/>
            <p:cNvSpPr/>
            <p:nvPr/>
          </p:nvSpPr>
          <p:spPr>
            <a:xfrm flipH="1">
              <a:off x="1428950" y="246347"/>
              <a:ext cx="3202117" cy="1791076"/>
            </a:xfrm>
            <a:prstGeom prst="line">
              <a:avLst/>
            </a:prstGeom>
            <a:noFill/>
            <a:ln w="38100" cap="flat">
              <a:solidFill>
                <a:srgbClr val="FF2E00"/>
              </a:solidFill>
              <a:prstDash val="solid"/>
              <a:miter lim="400000"/>
              <a:tailEnd type="triangle" w="med" len="med"/>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68" name="Shape 268"/>
            <p:cNvSpPr/>
            <p:nvPr/>
          </p:nvSpPr>
          <p:spPr>
            <a:xfrm>
              <a:off x="-1" y="-1"/>
              <a:ext cx="2344421" cy="1498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t>Optimal </a:t>
              </a:r>
            </a:p>
            <a:p>
              <a:pPr lvl="0">
                <a:defRPr sz="1800">
                  <a:solidFill>
                    <a:srgbClr val="000000"/>
                  </a:solidFill>
                </a:defRPr>
              </a:pPr>
              <a:r>
                <a:rPr sz="4000"/>
                <a:t>frequency</a:t>
              </a:r>
            </a:p>
          </p:txBody>
        </p:sp>
      </p:grpSp>
      <p:grpSp>
        <p:nvGrpSpPr>
          <p:cNvPr id="273" name="Group 273"/>
          <p:cNvGrpSpPr/>
          <p:nvPr/>
        </p:nvGrpSpPr>
        <p:grpSpPr>
          <a:xfrm>
            <a:off x="6524644" y="3359107"/>
            <a:ext cx="5819757" cy="5926107"/>
            <a:chOff x="0" y="0"/>
            <a:chExt cx="5819755" cy="5926105"/>
          </a:xfrm>
        </p:grpSpPr>
        <p:pic>
          <p:nvPicPr>
            <p:cNvPr id="270" name="location_focus_src.png"/>
            <p:cNvPicPr/>
            <p:nvPr/>
          </p:nvPicPr>
          <p:blipFill>
            <a:blip r:embed="rId7">
              <a:extLst/>
            </a:blip>
            <a:srcRect/>
            <a:stretch>
              <a:fillRect/>
            </a:stretch>
          </p:blipFill>
          <p:spPr>
            <a:xfrm>
              <a:off x="257959" y="1754758"/>
              <a:ext cx="5561797" cy="4171348"/>
            </a:xfrm>
            <a:prstGeom prst="rect">
              <a:avLst/>
            </a:prstGeom>
            <a:ln w="12700" cap="flat">
              <a:noFill/>
              <a:miter lim="400000"/>
            </a:ln>
            <a:effectLst/>
          </p:spPr>
        </p:pic>
        <p:sp>
          <p:nvSpPr>
            <p:cNvPr id="271" name="Shape 271"/>
            <p:cNvSpPr/>
            <p:nvPr/>
          </p:nvSpPr>
          <p:spPr>
            <a:xfrm>
              <a:off x="0" y="244477"/>
              <a:ext cx="3038858" cy="1781215"/>
            </a:xfrm>
            <a:prstGeom prst="line">
              <a:avLst/>
            </a:prstGeom>
            <a:noFill/>
            <a:ln w="38100" cap="flat">
              <a:solidFill>
                <a:srgbClr val="FF2E00"/>
              </a:solidFill>
              <a:prstDash val="solid"/>
              <a:miter lim="400000"/>
              <a:tailEnd type="triangle" w="med" len="med"/>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272" name="Shape 272"/>
            <p:cNvSpPr/>
            <p:nvPr/>
          </p:nvSpPr>
          <p:spPr>
            <a:xfrm rot="21600000">
              <a:off x="2251656" y="-1"/>
              <a:ext cx="3285745" cy="1498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t>Subset of</a:t>
              </a:r>
            </a:p>
            <a:p>
              <a:pPr lvl="0">
                <a:defRPr sz="1800">
                  <a:solidFill>
                    <a:srgbClr val="000000"/>
                  </a:solidFill>
                </a:defRPr>
              </a:pPr>
              <a:r>
                <a:rPr sz="4000"/>
                <a:t>provided data</a:t>
              </a:r>
            </a:p>
          </p:txBody>
        </p:sp>
      </p:grpSp>
      <p:sp>
        <p:nvSpPr>
          <p:cNvPr id="274" name="Shape 274"/>
          <p:cNvSpPr/>
          <p:nvPr/>
        </p:nvSpPr>
        <p:spPr>
          <a:xfrm>
            <a:off x="0" y="2032000"/>
            <a:ext cx="13004800" cy="7721600"/>
          </a:xfrm>
          <a:prstGeom prst="rect">
            <a:avLst/>
          </a:prstGeom>
          <a:solidFill>
            <a:srgbClr val="FFFFFF">
              <a:alpha val="80643"/>
            </a:srgbClr>
          </a:solidFill>
          <a:ln w="12700">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275" name="Shape 275"/>
          <p:cNvSpPr/>
          <p:nvPr/>
        </p:nvSpPr>
        <p:spPr>
          <a:xfrm>
            <a:off x="3970984" y="4286249"/>
            <a:ext cx="5062832" cy="2197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2E00"/>
                </a:solidFill>
              </a:defRPr>
            </a:lvl1pPr>
          </a:lstStyle>
          <a:p>
            <a:pPr lvl="0">
              <a:defRPr sz="1800">
                <a:solidFill>
                  <a:srgbClr val="000000"/>
                </a:solidFill>
              </a:defRPr>
            </a:pPr>
            <a:r>
              <a:rPr sz="4000">
                <a:solidFill>
                  <a:srgbClr val="FF2E00"/>
                </a:solidFill>
              </a:rPr>
              <a:t>Time-aware source selection with many more sources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9" name="Shape 279"/>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Proposed framework</a:t>
            </a:r>
          </a:p>
        </p:txBody>
      </p:sp>
      <p:grpSp>
        <p:nvGrpSpPr>
          <p:cNvPr id="286" name="Group 286"/>
          <p:cNvGrpSpPr/>
          <p:nvPr/>
        </p:nvGrpSpPr>
        <p:grpSpPr>
          <a:xfrm>
            <a:off x="130472" y="2038350"/>
            <a:ext cx="4960556" cy="6612743"/>
            <a:chOff x="0" y="0"/>
            <a:chExt cx="4960554" cy="6612742"/>
          </a:xfrm>
        </p:grpSpPr>
        <p:sp>
          <p:nvSpPr>
            <p:cNvPr id="280" name="Shape 280"/>
            <p:cNvSpPr/>
            <p:nvPr/>
          </p:nvSpPr>
          <p:spPr>
            <a:xfrm>
              <a:off x="432493" y="1250008"/>
              <a:ext cx="3970537" cy="1345864"/>
            </a:xfrm>
            <a:prstGeom prst="roundRect">
              <a:avLst>
                <a:gd name="adj" fmla="val 14612"/>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historical snapshots of available sources</a:t>
              </a:r>
            </a:p>
          </p:txBody>
        </p:sp>
        <p:sp>
          <p:nvSpPr>
            <p:cNvPr id="281" name="Shape 281"/>
            <p:cNvSpPr/>
            <p:nvPr/>
          </p:nvSpPr>
          <p:spPr>
            <a:xfrm>
              <a:off x="672093" y="0"/>
              <a:ext cx="3464053"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Pre-processing</a:t>
              </a:r>
            </a:p>
          </p:txBody>
        </p:sp>
        <p:sp>
          <p:nvSpPr>
            <p:cNvPr id="282" name="Shape 282"/>
            <p:cNvSpPr/>
            <p:nvPr/>
          </p:nvSpPr>
          <p:spPr>
            <a:xfrm rot="5400000">
              <a:off x="1776262" y="3294520"/>
              <a:ext cx="1282999" cy="1270001"/>
            </a:xfrm>
            <a:prstGeom prst="rightArrow">
              <a:avLst>
                <a:gd name="adj1" fmla="val 46156"/>
                <a:gd name="adj2" fmla="val 59484"/>
              </a:avLst>
            </a:prstGeom>
            <a:noFill/>
            <a:ln w="38100" cap="flat">
              <a:solidFill>
                <a:srgbClr val="1190EB"/>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sp>
          <p:nvSpPr>
            <p:cNvPr id="283" name="Shape 283"/>
            <p:cNvSpPr/>
            <p:nvPr/>
          </p:nvSpPr>
          <p:spPr>
            <a:xfrm>
              <a:off x="3039552" y="3291805"/>
              <a:ext cx="1921003" cy="1143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3000"/>
                <a:t>Statistical </a:t>
              </a:r>
            </a:p>
            <a:p>
              <a:pPr lvl="0">
                <a:defRPr sz="1800">
                  <a:solidFill>
                    <a:srgbClr val="000000"/>
                  </a:solidFill>
                </a:defRPr>
              </a:pPr>
              <a:r>
                <a:rPr sz="3000"/>
                <a:t>Modeling</a:t>
              </a:r>
            </a:p>
          </p:txBody>
        </p:sp>
        <p:sp>
          <p:nvSpPr>
            <p:cNvPr id="284" name="Shape 284"/>
            <p:cNvSpPr/>
            <p:nvPr/>
          </p:nvSpPr>
          <p:spPr>
            <a:xfrm>
              <a:off x="0" y="5088855"/>
              <a:ext cx="2212200" cy="1511904"/>
            </a:xfrm>
            <a:prstGeom prst="roundRect">
              <a:avLst>
                <a:gd name="adj" fmla="val 13123"/>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update models for Sources</a:t>
              </a:r>
            </a:p>
          </p:txBody>
        </p:sp>
        <p:sp>
          <p:nvSpPr>
            <p:cNvPr id="285" name="Shape 285"/>
            <p:cNvSpPr/>
            <p:nvPr/>
          </p:nvSpPr>
          <p:spPr>
            <a:xfrm>
              <a:off x="2499312" y="5100839"/>
              <a:ext cx="2365253" cy="1511904"/>
            </a:xfrm>
            <a:prstGeom prst="roundRect">
              <a:avLst>
                <a:gd name="adj" fmla="val 13123"/>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evolution models for Data Domain</a:t>
              </a:r>
            </a:p>
          </p:txBody>
        </p:sp>
      </p:grpSp>
      <p:grpSp>
        <p:nvGrpSpPr>
          <p:cNvPr id="293" name="Group 293"/>
          <p:cNvGrpSpPr/>
          <p:nvPr/>
        </p:nvGrpSpPr>
        <p:grpSpPr>
          <a:xfrm>
            <a:off x="5753100" y="2038350"/>
            <a:ext cx="7165678" cy="6628399"/>
            <a:chOff x="0" y="0"/>
            <a:chExt cx="7165677" cy="6628398"/>
          </a:xfrm>
        </p:grpSpPr>
        <p:sp>
          <p:nvSpPr>
            <p:cNvPr id="287" name="Shape 287"/>
            <p:cNvSpPr/>
            <p:nvPr/>
          </p:nvSpPr>
          <p:spPr>
            <a:xfrm>
              <a:off x="1671234" y="0"/>
              <a:ext cx="3823209"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Source selection</a:t>
              </a:r>
            </a:p>
          </p:txBody>
        </p:sp>
        <p:sp>
          <p:nvSpPr>
            <p:cNvPr id="288" name="Shape 288"/>
            <p:cNvSpPr/>
            <p:nvPr/>
          </p:nvSpPr>
          <p:spPr>
            <a:xfrm>
              <a:off x="0" y="1263650"/>
              <a:ext cx="4222453" cy="1550108"/>
            </a:xfrm>
            <a:prstGeom prst="roundRect">
              <a:avLst>
                <a:gd name="adj" fmla="val 12686"/>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Use statistical models to estimate quality of integrated data</a:t>
              </a:r>
            </a:p>
          </p:txBody>
        </p:sp>
        <p:sp>
          <p:nvSpPr>
            <p:cNvPr id="289" name="Shape 289"/>
            <p:cNvSpPr/>
            <p:nvPr/>
          </p:nvSpPr>
          <p:spPr>
            <a:xfrm>
              <a:off x="4292600" y="1263650"/>
              <a:ext cx="2873078" cy="1549400"/>
            </a:xfrm>
            <a:prstGeom prst="roundRect">
              <a:avLst>
                <a:gd name="adj" fmla="val 12692"/>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integration cost model</a:t>
              </a:r>
            </a:p>
          </p:txBody>
        </p:sp>
        <p:sp>
          <p:nvSpPr>
            <p:cNvPr id="290" name="Shape 290"/>
            <p:cNvSpPr/>
            <p:nvPr/>
          </p:nvSpPr>
          <p:spPr>
            <a:xfrm rot="5400000">
              <a:off x="2941339" y="3308161"/>
              <a:ext cx="1282999" cy="1270001"/>
            </a:xfrm>
            <a:prstGeom prst="rightArrow">
              <a:avLst>
                <a:gd name="adj1" fmla="val 46156"/>
                <a:gd name="adj2" fmla="val 59484"/>
              </a:avLst>
            </a:prstGeom>
            <a:noFill/>
            <a:ln w="38100" cap="flat">
              <a:solidFill>
                <a:srgbClr val="1190EB"/>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sp>
          <p:nvSpPr>
            <p:cNvPr id="291" name="Shape 291"/>
            <p:cNvSpPr/>
            <p:nvPr/>
          </p:nvSpPr>
          <p:spPr>
            <a:xfrm>
              <a:off x="4410370" y="3111311"/>
              <a:ext cx="2535937" cy="1663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3000"/>
                <a:t>Maximize</a:t>
              </a:r>
            </a:p>
            <a:p>
              <a:pPr lvl="0">
                <a:defRPr sz="1800">
                  <a:solidFill>
                    <a:srgbClr val="000000"/>
                  </a:solidFill>
                </a:defRPr>
              </a:pPr>
              <a:r>
                <a:rPr sz="3000"/>
                <a:t>Quality - Cost</a:t>
              </a:r>
            </a:p>
            <a:p>
              <a:pPr lvl="0">
                <a:defRPr sz="1800">
                  <a:solidFill>
                    <a:srgbClr val="000000"/>
                  </a:solidFill>
                </a:defRPr>
              </a:pPr>
              <a:r>
                <a:rPr sz="3000"/>
                <a:t>Tradeoff</a:t>
              </a:r>
            </a:p>
          </p:txBody>
        </p:sp>
        <p:sp>
          <p:nvSpPr>
            <p:cNvPr id="292" name="Shape 292"/>
            <p:cNvSpPr/>
            <p:nvPr/>
          </p:nvSpPr>
          <p:spPr>
            <a:xfrm>
              <a:off x="0" y="5129798"/>
              <a:ext cx="7165678" cy="1498601"/>
            </a:xfrm>
            <a:prstGeom prst="roundRect">
              <a:avLst>
                <a:gd name="adj" fmla="val 13123"/>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Select optimal subset of sources</a:t>
              </a:r>
            </a:p>
          </p:txBody>
        </p:sp>
      </p:grpSp>
      <p:sp>
        <p:nvSpPr>
          <p:cNvPr id="294" name="Shape 294"/>
          <p:cNvSpPr/>
          <p:nvPr/>
        </p:nvSpPr>
        <p:spPr>
          <a:xfrm flipV="1">
            <a:off x="5445422" y="2865755"/>
            <a:ext cx="1" cy="6231513"/>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 grpId="1" animBg="1" advAuto="0"/>
      <p:bldP spid="293" grpId="2"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8" name="Shape 298"/>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Proposed framework</a:t>
            </a:r>
          </a:p>
        </p:txBody>
      </p:sp>
      <p:sp>
        <p:nvSpPr>
          <p:cNvPr id="299" name="Shape 299"/>
          <p:cNvSpPr/>
          <p:nvPr/>
        </p:nvSpPr>
        <p:spPr>
          <a:xfrm>
            <a:off x="562966" y="3288358"/>
            <a:ext cx="3970536" cy="1345864"/>
          </a:xfrm>
          <a:prstGeom prst="roundRect">
            <a:avLst>
              <a:gd name="adj" fmla="val 14612"/>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historical snapshots of available sources</a:t>
            </a:r>
          </a:p>
        </p:txBody>
      </p:sp>
      <p:sp>
        <p:nvSpPr>
          <p:cNvPr id="300" name="Shape 300"/>
          <p:cNvSpPr/>
          <p:nvPr/>
        </p:nvSpPr>
        <p:spPr>
          <a:xfrm>
            <a:off x="802566" y="2038350"/>
            <a:ext cx="3464053"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lvl="0">
              <a:defRPr sz="1800"/>
            </a:pPr>
            <a:r>
              <a:rPr sz="4000"/>
              <a:t>Pre-processing</a:t>
            </a:r>
          </a:p>
        </p:txBody>
      </p:sp>
      <p:sp>
        <p:nvSpPr>
          <p:cNvPr id="301" name="Shape 301"/>
          <p:cNvSpPr/>
          <p:nvPr/>
        </p:nvSpPr>
        <p:spPr>
          <a:xfrm rot="5400000">
            <a:off x="1906735" y="5332870"/>
            <a:ext cx="1282998" cy="1270001"/>
          </a:xfrm>
          <a:prstGeom prst="rightArrow">
            <a:avLst>
              <a:gd name="adj1" fmla="val 46156"/>
              <a:gd name="adj2" fmla="val 59484"/>
            </a:avLst>
          </a:prstGeom>
          <a:ln w="38100">
            <a:solidFill>
              <a:srgbClr val="1190EB"/>
            </a:solidFill>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302" name="Shape 302"/>
          <p:cNvSpPr/>
          <p:nvPr/>
        </p:nvSpPr>
        <p:spPr>
          <a:xfrm>
            <a:off x="3170025" y="5330155"/>
            <a:ext cx="1921003" cy="114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000"/>
              <a:t>Statistical </a:t>
            </a:r>
          </a:p>
          <a:p>
            <a:pPr lvl="0">
              <a:defRPr sz="1800">
                <a:solidFill>
                  <a:srgbClr val="000000"/>
                </a:solidFill>
              </a:defRPr>
            </a:pPr>
            <a:r>
              <a:rPr sz="3000"/>
              <a:t>Modeling</a:t>
            </a:r>
          </a:p>
        </p:txBody>
      </p:sp>
      <p:sp>
        <p:nvSpPr>
          <p:cNvPr id="303" name="Shape 303"/>
          <p:cNvSpPr/>
          <p:nvPr/>
        </p:nvSpPr>
        <p:spPr>
          <a:xfrm>
            <a:off x="130472" y="7127205"/>
            <a:ext cx="2212201" cy="1511904"/>
          </a:xfrm>
          <a:prstGeom prst="roundRect">
            <a:avLst>
              <a:gd name="adj" fmla="val 13123"/>
            </a:avLst>
          </a:prstGeom>
          <a:ln w="38100">
            <a:solidFill>
              <a:srgbClr val="FF2E00"/>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update models for Sources</a:t>
            </a:r>
          </a:p>
        </p:txBody>
      </p:sp>
      <p:sp>
        <p:nvSpPr>
          <p:cNvPr id="304" name="Shape 304"/>
          <p:cNvSpPr/>
          <p:nvPr/>
        </p:nvSpPr>
        <p:spPr>
          <a:xfrm>
            <a:off x="2629785" y="7139189"/>
            <a:ext cx="2365252" cy="1511904"/>
          </a:xfrm>
          <a:prstGeom prst="roundRect">
            <a:avLst>
              <a:gd name="adj" fmla="val 13123"/>
            </a:avLst>
          </a:prstGeom>
          <a:ln w="38100">
            <a:solidFill>
              <a:srgbClr val="FF2E00"/>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evolution models for Data Domain</a:t>
            </a:r>
          </a:p>
        </p:txBody>
      </p:sp>
      <p:grpSp>
        <p:nvGrpSpPr>
          <p:cNvPr id="311" name="Group 311"/>
          <p:cNvGrpSpPr/>
          <p:nvPr/>
        </p:nvGrpSpPr>
        <p:grpSpPr>
          <a:xfrm>
            <a:off x="5753100" y="2038350"/>
            <a:ext cx="7165678" cy="6628399"/>
            <a:chOff x="0" y="0"/>
            <a:chExt cx="7165677" cy="6628398"/>
          </a:xfrm>
        </p:grpSpPr>
        <p:sp>
          <p:nvSpPr>
            <p:cNvPr id="305" name="Shape 305"/>
            <p:cNvSpPr/>
            <p:nvPr/>
          </p:nvSpPr>
          <p:spPr>
            <a:xfrm>
              <a:off x="1671234" y="0"/>
              <a:ext cx="3823209"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Source selection</a:t>
              </a:r>
            </a:p>
          </p:txBody>
        </p:sp>
        <p:sp>
          <p:nvSpPr>
            <p:cNvPr id="306" name="Shape 306"/>
            <p:cNvSpPr/>
            <p:nvPr/>
          </p:nvSpPr>
          <p:spPr>
            <a:xfrm>
              <a:off x="0" y="1263650"/>
              <a:ext cx="4222453" cy="1550108"/>
            </a:xfrm>
            <a:prstGeom prst="roundRect">
              <a:avLst>
                <a:gd name="adj" fmla="val 12686"/>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Use statistical models to estimate quality of integrated data</a:t>
              </a:r>
            </a:p>
          </p:txBody>
        </p:sp>
        <p:sp>
          <p:nvSpPr>
            <p:cNvPr id="307" name="Shape 307"/>
            <p:cNvSpPr/>
            <p:nvPr/>
          </p:nvSpPr>
          <p:spPr>
            <a:xfrm>
              <a:off x="4292600" y="1263650"/>
              <a:ext cx="2873078" cy="1549400"/>
            </a:xfrm>
            <a:prstGeom prst="roundRect">
              <a:avLst>
                <a:gd name="adj" fmla="val 12692"/>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integration cost model</a:t>
              </a:r>
            </a:p>
          </p:txBody>
        </p:sp>
        <p:sp>
          <p:nvSpPr>
            <p:cNvPr id="308" name="Shape 308"/>
            <p:cNvSpPr/>
            <p:nvPr/>
          </p:nvSpPr>
          <p:spPr>
            <a:xfrm rot="5400000">
              <a:off x="2941339" y="3308161"/>
              <a:ext cx="1282999" cy="1270001"/>
            </a:xfrm>
            <a:prstGeom prst="rightArrow">
              <a:avLst>
                <a:gd name="adj1" fmla="val 46156"/>
                <a:gd name="adj2" fmla="val 59484"/>
              </a:avLst>
            </a:prstGeom>
            <a:noFill/>
            <a:ln w="38100" cap="flat">
              <a:solidFill>
                <a:srgbClr val="1190EB"/>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sp>
          <p:nvSpPr>
            <p:cNvPr id="309" name="Shape 309"/>
            <p:cNvSpPr/>
            <p:nvPr/>
          </p:nvSpPr>
          <p:spPr>
            <a:xfrm>
              <a:off x="4410370" y="3111311"/>
              <a:ext cx="2535937" cy="1663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3000"/>
                <a:t>Maximize</a:t>
              </a:r>
            </a:p>
            <a:p>
              <a:pPr lvl="0">
                <a:defRPr sz="1800">
                  <a:solidFill>
                    <a:srgbClr val="000000"/>
                  </a:solidFill>
                </a:defRPr>
              </a:pPr>
              <a:r>
                <a:rPr sz="3000"/>
                <a:t>Quality - Cost</a:t>
              </a:r>
            </a:p>
            <a:p>
              <a:pPr lvl="0">
                <a:defRPr sz="1800">
                  <a:solidFill>
                    <a:srgbClr val="000000"/>
                  </a:solidFill>
                </a:defRPr>
              </a:pPr>
              <a:r>
                <a:rPr sz="3000"/>
                <a:t>Tradeoff</a:t>
              </a:r>
            </a:p>
          </p:txBody>
        </p:sp>
        <p:sp>
          <p:nvSpPr>
            <p:cNvPr id="310" name="Shape 310"/>
            <p:cNvSpPr/>
            <p:nvPr/>
          </p:nvSpPr>
          <p:spPr>
            <a:xfrm>
              <a:off x="0" y="5129798"/>
              <a:ext cx="7165678" cy="1498601"/>
            </a:xfrm>
            <a:prstGeom prst="roundRect">
              <a:avLst>
                <a:gd name="adj" fmla="val 13123"/>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Select optimal subset of sources</a:t>
              </a:r>
            </a:p>
          </p:txBody>
        </p:sp>
      </p:grpSp>
      <p:sp>
        <p:nvSpPr>
          <p:cNvPr id="312" name="Shape 312"/>
          <p:cNvSpPr/>
          <p:nvPr/>
        </p:nvSpPr>
        <p:spPr>
          <a:xfrm flipV="1">
            <a:off x="5445422" y="2865755"/>
            <a:ext cx="1" cy="6231513"/>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 name="big-data-darpa.jpg"/>
          <p:cNvPicPr/>
          <p:nvPr/>
        </p:nvPicPr>
        <p:blipFill>
          <a:blip r:embed="rId3">
            <a:extLst/>
          </a:blip>
          <a:srcRect t="8204" b="8204"/>
          <a:stretch>
            <a:fillRect/>
          </a:stretch>
        </p:blipFill>
        <p:spPr>
          <a:xfrm>
            <a:off x="0" y="2717800"/>
            <a:ext cx="13004800" cy="7035800"/>
          </a:xfrm>
          <a:prstGeom prst="rect">
            <a:avLst/>
          </a:prstGeom>
          <a:ln w="25400">
            <a:solidFill/>
            <a:miter lim="400000"/>
          </a:ln>
        </p:spPr>
      </p:pic>
      <p:sp>
        <p:nvSpPr>
          <p:cNvPr id="41" name="Shape 41"/>
          <p:cNvSpPr>
            <a:spLocks noGrp="1"/>
          </p:cNvSpPr>
          <p:nvPr>
            <p:ph type="title"/>
          </p:nvPr>
        </p:nvSpPr>
        <p:spPr>
          <a:prstGeom prst="rect">
            <a:avLst/>
          </a:prstGeom>
        </p:spPr>
        <p:txBody>
          <a:bodyPr/>
          <a:lstStyle/>
          <a:p>
            <a:pPr lvl="0" defTabSz="455675">
              <a:defRPr sz="1800" cap="none" spc="0">
                <a:solidFill>
                  <a:srgbClr val="000000"/>
                </a:solidFill>
              </a:defRPr>
            </a:pPr>
            <a:r>
              <a:rPr sz="4680" cap="all" spc="748"/>
              <a:t>Data is a commodity</a:t>
            </a:r>
          </a:p>
          <a:p>
            <a:pPr lvl="2" indent="356615" defTabSz="455675">
              <a:defRPr sz="1800" cap="none" spc="0">
                <a:solidFill>
                  <a:srgbClr val="000000"/>
                </a:solidFill>
              </a:defRPr>
            </a:pPr>
            <a:r>
              <a:rPr sz="3120">
                <a:solidFill>
                  <a:srgbClr val="FDA600"/>
                </a:solidFill>
              </a:rPr>
              <a:t>myriads</a:t>
            </a:r>
            <a:r>
              <a:rPr sz="3120"/>
              <a:t> of data sources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18" name="Group 318"/>
          <p:cNvGrpSpPr/>
          <p:nvPr/>
        </p:nvGrpSpPr>
        <p:grpSpPr>
          <a:xfrm>
            <a:off x="4686300" y="4902200"/>
            <a:ext cx="7645400" cy="2323302"/>
            <a:chOff x="0" y="0"/>
            <a:chExt cx="7645400" cy="2323301"/>
          </a:xfrm>
        </p:grpSpPr>
        <p:pic>
          <p:nvPicPr>
            <p:cNvPr id="316" name="lifespan-eps-converted-to.pdf"/>
            <p:cNvPicPr/>
            <p:nvPr/>
          </p:nvPicPr>
          <p:blipFill>
            <a:blip r:embed="rId3">
              <a:extLst/>
            </a:blip>
            <a:stretch>
              <a:fillRect/>
            </a:stretch>
          </p:blipFill>
          <p:spPr>
            <a:xfrm>
              <a:off x="4025900" y="0"/>
              <a:ext cx="3619500" cy="2319618"/>
            </a:xfrm>
            <a:prstGeom prst="rect">
              <a:avLst/>
            </a:prstGeom>
            <a:ln w="12700" cap="flat">
              <a:noFill/>
              <a:miter lim="400000"/>
            </a:ln>
            <a:effectLst/>
          </p:spPr>
        </p:pic>
        <p:pic>
          <p:nvPicPr>
            <p:cNvPr id="317" name="poisson-eps-converted-to.pdf"/>
            <p:cNvPicPr/>
            <p:nvPr/>
          </p:nvPicPr>
          <p:blipFill>
            <a:blip r:embed="rId4">
              <a:extLst/>
            </a:blip>
            <a:stretch>
              <a:fillRect/>
            </a:stretch>
          </p:blipFill>
          <p:spPr>
            <a:xfrm>
              <a:off x="0" y="0"/>
              <a:ext cx="3619500" cy="2323302"/>
            </a:xfrm>
            <a:prstGeom prst="rect">
              <a:avLst/>
            </a:prstGeom>
            <a:ln w="12700" cap="flat">
              <a:noFill/>
              <a:miter lim="400000"/>
            </a:ln>
            <a:effectLst/>
          </p:spPr>
        </p:pic>
      </p:grpSp>
      <p:pic>
        <p:nvPicPr>
          <p:cNvPr id="319" name="pasted-image.tif"/>
          <p:cNvPicPr/>
          <p:nvPr/>
        </p:nvPicPr>
        <p:blipFill>
          <a:blip r:embed="rId5">
            <a:extLst/>
          </a:blip>
          <a:stretch>
            <a:fillRect/>
          </a:stretch>
        </p:blipFill>
        <p:spPr>
          <a:xfrm>
            <a:off x="647700" y="2699411"/>
            <a:ext cx="2896814" cy="2833888"/>
          </a:xfrm>
          <a:prstGeom prst="rect">
            <a:avLst/>
          </a:prstGeom>
          <a:ln w="12700">
            <a:miter lim="400000"/>
          </a:ln>
        </p:spPr>
      </p:pic>
      <p:sp>
        <p:nvSpPr>
          <p:cNvPr id="320" name="Shape 320"/>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world evolution models</a:t>
            </a:r>
          </a:p>
        </p:txBody>
      </p:sp>
      <p:sp>
        <p:nvSpPr>
          <p:cNvPr id="321" name="Shape 321"/>
          <p:cNvSpPr/>
          <p:nvPr/>
        </p:nvSpPr>
        <p:spPr>
          <a:xfrm>
            <a:off x="5590122" y="3495675"/>
            <a:ext cx="5852161" cy="114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000"/>
              <a:t>Poisson Random Process</a:t>
            </a:r>
          </a:p>
          <a:p>
            <a:pPr lvl="0">
              <a:defRPr sz="1800">
                <a:solidFill>
                  <a:srgbClr val="000000"/>
                </a:solidFill>
              </a:defRPr>
            </a:pPr>
            <a:r>
              <a:rPr sz="3000"/>
              <a:t>Exponentially distributed changes</a:t>
            </a:r>
          </a:p>
        </p:txBody>
      </p:sp>
      <p:sp>
        <p:nvSpPr>
          <p:cNvPr id="322" name="Shape 322"/>
          <p:cNvSpPr/>
          <p:nvPr/>
        </p:nvSpPr>
        <p:spPr>
          <a:xfrm>
            <a:off x="1715515" y="7602780"/>
            <a:ext cx="9573770"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Integrate available data source snapshots</a:t>
            </a:r>
          </a:p>
          <a:p>
            <a:pPr lvl="0" algn="l">
              <a:defRPr sz="1800">
                <a:solidFill>
                  <a:srgbClr val="000000"/>
                </a:solidFill>
              </a:defRPr>
            </a:pPr>
            <a:r>
              <a:rPr sz="4000"/>
              <a:t>to extract the evolution of the world</a:t>
            </a:r>
          </a:p>
        </p:txBody>
      </p:sp>
      <p:sp>
        <p:nvSpPr>
          <p:cNvPr id="323" name="Shape 323"/>
          <p:cNvSpPr/>
          <p:nvPr/>
        </p:nvSpPr>
        <p:spPr>
          <a:xfrm>
            <a:off x="1205668" y="4003310"/>
            <a:ext cx="418268" cy="401881"/>
          </a:xfrm>
          <a:prstGeom prst="roundRect">
            <a:avLst>
              <a:gd name="adj" fmla="val 15804"/>
            </a:avLst>
          </a:prstGeom>
          <a:ln w="76200">
            <a:solidFill>
              <a:srgbClr val="FF2E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24" name="Shape 324"/>
          <p:cNvSpPr/>
          <p:nvPr/>
        </p:nvSpPr>
        <p:spPr>
          <a:xfrm>
            <a:off x="2114988" y="4003310"/>
            <a:ext cx="546994" cy="816461"/>
          </a:xfrm>
          <a:prstGeom prst="roundRect">
            <a:avLst>
              <a:gd name="adj" fmla="val 23589"/>
            </a:avLst>
          </a:prstGeom>
          <a:ln w="76200">
            <a:solidFill>
              <a:srgbClr val="FF2E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25" name="Shape 325"/>
          <p:cNvSpPr/>
          <p:nvPr/>
        </p:nvSpPr>
        <p:spPr>
          <a:xfrm>
            <a:off x="1967668" y="3118830"/>
            <a:ext cx="1073972" cy="584201"/>
          </a:xfrm>
          <a:prstGeom prst="roundRect">
            <a:avLst>
              <a:gd name="adj" fmla="val 19648"/>
            </a:avLst>
          </a:prstGeom>
          <a:ln w="76200">
            <a:solidFill>
              <a:srgbClr val="FF2E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26" name="Shape 326"/>
          <p:cNvSpPr/>
          <p:nvPr/>
        </p:nvSpPr>
        <p:spPr>
          <a:xfrm>
            <a:off x="4497100" y="3257550"/>
            <a:ext cx="8038204" cy="4130610"/>
          </a:xfrm>
          <a:prstGeom prst="roundRect">
            <a:avLst>
              <a:gd name="adj" fmla="val 19648"/>
            </a:avLst>
          </a:prstGeom>
          <a:ln w="38100">
            <a:solidFill>
              <a:srgbClr val="FF2E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27" name="Shape 327"/>
          <p:cNvSpPr/>
          <p:nvPr/>
        </p:nvSpPr>
        <p:spPr>
          <a:xfrm>
            <a:off x="4873587" y="2235200"/>
            <a:ext cx="7285229"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t>Ensemble of </a:t>
            </a:r>
            <a:r>
              <a:rPr sz="4000">
                <a:solidFill>
                  <a:srgbClr val="FF2E00"/>
                </a:solidFill>
              </a:rPr>
              <a:t>parametric</a:t>
            </a:r>
            <a:r>
              <a:rPr sz="4000"/>
              <a:t> models</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2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32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3" nodeType="afterEffect">
                                  <p:stCondLst>
                                    <p:cond delay="0"/>
                                  </p:stCondLst>
                                  <p:iterate>
                                    <p:tmAbs val="0"/>
                                  </p:iterate>
                                  <p:childTnLst>
                                    <p:set>
                                      <p:cBhvr>
                                        <p:cTn id="12" fill="hold"/>
                                        <p:tgtEl>
                                          <p:spTgt spid="32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4" nodeType="afterEffect">
                                  <p:stCondLst>
                                    <p:cond delay="0"/>
                                  </p:stCondLst>
                                  <p:iterate>
                                    <p:tmAbs val="0"/>
                                  </p:iterate>
                                  <p:childTnLst>
                                    <p:set>
                                      <p:cBhvr>
                                        <p:cTn id="15" fill="hold"/>
                                        <p:tgtEl>
                                          <p:spTgt spid="32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5" nodeType="clickEffect">
                                  <p:stCondLst>
                                    <p:cond delay="0"/>
                                  </p:stCondLst>
                                  <p:iterate>
                                    <p:tmAbs val="0"/>
                                  </p:iterate>
                                  <p:childTnLst>
                                    <p:set>
                                      <p:cBhvr>
                                        <p:cTn id="19" fill="hold"/>
                                        <p:tgtEl>
                                          <p:spTgt spid="326"/>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6" nodeType="afterEffect">
                                  <p:stCondLst>
                                    <p:cond delay="0"/>
                                  </p:stCondLst>
                                  <p:iterate>
                                    <p:tmAbs val="0"/>
                                  </p:iterate>
                                  <p:childTnLst>
                                    <p:set>
                                      <p:cBhvr>
                                        <p:cTn id="22" fill="hold"/>
                                        <p:tgtEl>
                                          <p:spTgt spid="32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7" nodeType="afterEffect">
                                  <p:stCondLst>
                                    <p:cond delay="0"/>
                                  </p:stCondLst>
                                  <p:iterate>
                                    <p:tmAbs val="0"/>
                                  </p:iterate>
                                  <p:childTnLst>
                                    <p:set>
                                      <p:cBhvr>
                                        <p:cTn id="25" fill="hold"/>
                                        <p:tgtEl>
                                          <p:spTgt spid="31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8" nodeType="clickEffect">
                                  <p:stCondLst>
                                    <p:cond delay="0"/>
                                  </p:stCondLst>
                                  <p:iterate>
                                    <p:tmAbs val="0"/>
                                  </p:iterate>
                                  <p:childTnLst>
                                    <p:set>
                                      <p:cBhvr>
                                        <p:cTn id="29" fill="hold"/>
                                        <p:tgtEl>
                                          <p:spTgt spid="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 grpId="7" animBg="1" advAuto="0"/>
      <p:bldP spid="321" grpId="6" animBg="1" advAuto="0"/>
      <p:bldP spid="322" grpId="8" animBg="1" advAuto="0"/>
      <p:bldP spid="323" grpId="2" animBg="1" advAuto="0"/>
      <p:bldP spid="324" grpId="3" animBg="1" advAuto="0"/>
      <p:bldP spid="325" grpId="1" animBg="1" advAuto="0"/>
      <p:bldP spid="326" grpId="5" animBg="1" advAuto="0"/>
      <p:bldP spid="327" grpId="4"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1" name="Database_2.png"/>
          <p:cNvPicPr/>
          <p:nvPr/>
        </p:nvPicPr>
        <p:blipFill>
          <a:blip r:embed="rId3">
            <a:extLst/>
          </a:blip>
          <a:stretch>
            <a:fillRect/>
          </a:stretch>
        </p:blipFill>
        <p:spPr>
          <a:xfrm>
            <a:off x="217958" y="3740670"/>
            <a:ext cx="3288259" cy="3288260"/>
          </a:xfrm>
          <a:prstGeom prst="rect">
            <a:avLst/>
          </a:prstGeom>
          <a:ln w="12700">
            <a:miter lim="400000"/>
          </a:ln>
        </p:spPr>
      </p:pic>
      <p:sp>
        <p:nvSpPr>
          <p:cNvPr id="332" name="Shape 332"/>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update models</a:t>
            </a:r>
          </a:p>
        </p:txBody>
      </p:sp>
      <p:sp>
        <p:nvSpPr>
          <p:cNvPr id="333" name="Shape 333"/>
          <p:cNvSpPr/>
          <p:nvPr/>
        </p:nvSpPr>
        <p:spPr>
          <a:xfrm>
            <a:off x="5843241" y="4635500"/>
            <a:ext cx="5357877"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t>Shall we consider only </a:t>
            </a:r>
          </a:p>
          <a:p>
            <a:pPr lvl="0">
              <a:defRPr sz="1800">
                <a:solidFill>
                  <a:srgbClr val="000000"/>
                </a:solidFill>
              </a:defRPr>
            </a:pPr>
            <a:r>
              <a:rPr sz="4000"/>
              <a:t>the update frequency?</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 grpId="1"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7" name="Database_2.png"/>
          <p:cNvPicPr/>
          <p:nvPr/>
        </p:nvPicPr>
        <p:blipFill>
          <a:blip r:embed="rId3">
            <a:extLst/>
          </a:blip>
          <a:stretch>
            <a:fillRect/>
          </a:stretch>
        </p:blipFill>
        <p:spPr>
          <a:xfrm>
            <a:off x="217958" y="3740670"/>
            <a:ext cx="3288259" cy="3288260"/>
          </a:xfrm>
          <a:prstGeom prst="rect">
            <a:avLst/>
          </a:prstGeom>
          <a:ln w="12700">
            <a:miter lim="400000"/>
          </a:ln>
        </p:spPr>
      </p:pic>
      <p:sp>
        <p:nvSpPr>
          <p:cNvPr id="338" name="Shape 338"/>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update models</a:t>
            </a:r>
          </a:p>
        </p:txBody>
      </p:sp>
      <p:sp>
        <p:nvSpPr>
          <p:cNvPr id="339" name="Shape 339"/>
          <p:cNvSpPr/>
          <p:nvPr/>
        </p:nvSpPr>
        <p:spPr>
          <a:xfrm>
            <a:off x="3228881" y="2285999"/>
            <a:ext cx="9207525" cy="622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3000">
                <a:solidFill>
                  <a:srgbClr val="FF2E00"/>
                </a:solidFill>
              </a:rPr>
              <a:t>High</a:t>
            </a:r>
            <a:r>
              <a:rPr sz="3000"/>
              <a:t> update frequency does not imply </a:t>
            </a:r>
            <a:r>
              <a:rPr sz="3000">
                <a:solidFill>
                  <a:srgbClr val="FF2E00"/>
                </a:solidFill>
              </a:rPr>
              <a:t>high</a:t>
            </a:r>
            <a:r>
              <a:rPr sz="3000"/>
              <a:t> freshness</a:t>
            </a:r>
          </a:p>
        </p:txBody>
      </p:sp>
      <p:pic>
        <p:nvPicPr>
          <p:cNvPr id="340" name="src_upd_inter_avg_freshness_scat.png"/>
          <p:cNvPicPr/>
          <p:nvPr/>
        </p:nvPicPr>
        <p:blipFill>
          <a:blip r:embed="rId4">
            <a:extLst/>
          </a:blip>
          <a:srcRect/>
          <a:stretch>
            <a:fillRect/>
          </a:stretch>
        </p:blipFill>
        <p:spPr>
          <a:xfrm>
            <a:off x="3506216" y="2908299"/>
            <a:ext cx="8652854" cy="6056997"/>
          </a:xfrm>
          <a:prstGeom prst="rect">
            <a:avLst/>
          </a:prstGeom>
          <a:ln w="12700">
            <a:miter lim="400000"/>
          </a:ln>
        </p:spPr>
      </p:pic>
      <p:sp>
        <p:nvSpPr>
          <p:cNvPr id="341" name="Shape 341"/>
          <p:cNvSpPr/>
          <p:nvPr/>
        </p:nvSpPr>
        <p:spPr>
          <a:xfrm>
            <a:off x="11077292" y="4321898"/>
            <a:ext cx="1071017" cy="357146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63500">
            <a:solidFill>
              <a:srgbClr val="FF2E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45" name="Database_2.png"/>
          <p:cNvPicPr/>
          <p:nvPr/>
        </p:nvPicPr>
        <p:blipFill>
          <a:blip r:embed="rId3">
            <a:extLst/>
          </a:blip>
          <a:stretch>
            <a:fillRect/>
          </a:stretch>
        </p:blipFill>
        <p:spPr>
          <a:xfrm>
            <a:off x="217958" y="3740670"/>
            <a:ext cx="3288259" cy="3288260"/>
          </a:xfrm>
          <a:prstGeom prst="rect">
            <a:avLst/>
          </a:prstGeom>
          <a:ln w="12700">
            <a:miter lim="400000"/>
          </a:ln>
        </p:spPr>
      </p:pic>
      <p:sp>
        <p:nvSpPr>
          <p:cNvPr id="346" name="Shape 346"/>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update models</a:t>
            </a:r>
          </a:p>
        </p:txBody>
      </p:sp>
      <p:sp>
        <p:nvSpPr>
          <p:cNvPr id="347" name="Shape 347"/>
          <p:cNvSpPr/>
          <p:nvPr/>
        </p:nvSpPr>
        <p:spPr>
          <a:xfrm>
            <a:off x="4937815" y="1798516"/>
            <a:ext cx="7230365"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lvl="0">
              <a:defRPr sz="1800"/>
            </a:pPr>
            <a:r>
              <a:rPr sz="4000"/>
              <a:t>Update frequency of the source</a:t>
            </a:r>
          </a:p>
        </p:txBody>
      </p:sp>
      <p:grpSp>
        <p:nvGrpSpPr>
          <p:cNvPr id="351" name="Group 351"/>
          <p:cNvGrpSpPr/>
          <p:nvPr/>
        </p:nvGrpSpPr>
        <p:grpSpPr>
          <a:xfrm>
            <a:off x="3148776" y="3504010"/>
            <a:ext cx="9798342" cy="5917924"/>
            <a:chOff x="0" y="0"/>
            <a:chExt cx="9798340" cy="5917923"/>
          </a:xfrm>
        </p:grpSpPr>
        <p:sp>
          <p:nvSpPr>
            <p:cNvPr id="348" name="Shape 348"/>
            <p:cNvSpPr/>
            <p:nvPr/>
          </p:nvSpPr>
          <p:spPr>
            <a:xfrm>
              <a:off x="805706" y="86678"/>
              <a:ext cx="8186929"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2E00"/>
                  </a:solidFill>
                </a:defRPr>
              </a:lvl1pPr>
            </a:lstStyle>
            <a:p>
              <a:pPr lvl="0">
                <a:defRPr sz="1800">
                  <a:solidFill>
                    <a:srgbClr val="000000"/>
                  </a:solidFill>
                </a:defRPr>
              </a:pPr>
              <a:r>
                <a:rPr sz="4000">
                  <a:solidFill>
                    <a:srgbClr val="FF2E00"/>
                  </a:solidFill>
                </a:rPr>
                <a:t>Empirical Effectiveness distributions</a:t>
              </a:r>
            </a:p>
          </p:txBody>
        </p:sp>
        <p:pic>
          <p:nvPicPr>
            <p:cNvPr id="349" name="ins_effect_distr.png"/>
            <p:cNvPicPr/>
            <p:nvPr/>
          </p:nvPicPr>
          <p:blipFill>
            <a:blip r:embed="rId4">
              <a:extLst/>
            </a:blip>
            <a:srcRect/>
            <a:stretch>
              <a:fillRect/>
            </a:stretch>
          </p:blipFill>
          <p:spPr>
            <a:xfrm>
              <a:off x="0" y="886778"/>
              <a:ext cx="9798341" cy="4564185"/>
            </a:xfrm>
            <a:prstGeom prst="rect">
              <a:avLst/>
            </a:prstGeom>
            <a:ln w="12700" cap="flat">
              <a:noFill/>
              <a:miter lim="400000"/>
            </a:ln>
            <a:effectLst/>
          </p:spPr>
        </p:pic>
        <p:sp>
          <p:nvSpPr>
            <p:cNvPr id="350" name="Shape 350"/>
            <p:cNvSpPr/>
            <p:nvPr/>
          </p:nvSpPr>
          <p:spPr>
            <a:xfrm>
              <a:off x="268225" y="0"/>
              <a:ext cx="9439690" cy="5917924"/>
            </a:xfrm>
            <a:prstGeom prst="roundRect">
              <a:avLst>
                <a:gd name="adj" fmla="val 10759"/>
              </a:avLst>
            </a:prstGeom>
            <a:noFill/>
            <a:ln w="381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grpSp>
      <p:grpSp>
        <p:nvGrpSpPr>
          <p:cNvPr id="356" name="Group 356"/>
          <p:cNvGrpSpPr/>
          <p:nvPr/>
        </p:nvGrpSpPr>
        <p:grpSpPr>
          <a:xfrm>
            <a:off x="834836" y="2598616"/>
            <a:ext cx="11878682" cy="4036165"/>
            <a:chOff x="0" y="0"/>
            <a:chExt cx="11878680" cy="4036164"/>
          </a:xfrm>
        </p:grpSpPr>
        <p:sp>
          <p:nvSpPr>
            <p:cNvPr id="352" name="Shape 352"/>
            <p:cNvSpPr/>
            <p:nvPr/>
          </p:nvSpPr>
          <p:spPr>
            <a:xfrm>
              <a:off x="0" y="3375764"/>
              <a:ext cx="640160" cy="609601"/>
            </a:xfrm>
            <a:prstGeom prst="roundRect">
              <a:avLst>
                <a:gd name="adj" fmla="val 15752"/>
              </a:avLst>
            </a:prstGeom>
            <a:noFill/>
            <a:ln w="762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353" name="Shape 353"/>
            <p:cNvSpPr/>
            <p:nvPr/>
          </p:nvSpPr>
          <p:spPr>
            <a:xfrm>
              <a:off x="745270" y="2082150"/>
              <a:ext cx="1285083" cy="823715"/>
            </a:xfrm>
            <a:prstGeom prst="roundRect">
              <a:avLst>
                <a:gd name="adj" fmla="val 11657"/>
              </a:avLst>
            </a:prstGeom>
            <a:noFill/>
            <a:ln w="762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354" name="Shape 354"/>
            <p:cNvSpPr/>
            <p:nvPr/>
          </p:nvSpPr>
          <p:spPr>
            <a:xfrm>
              <a:off x="1176020" y="3212450"/>
              <a:ext cx="640160" cy="823715"/>
            </a:xfrm>
            <a:prstGeom prst="roundRect">
              <a:avLst>
                <a:gd name="adj" fmla="val 15000"/>
              </a:avLst>
            </a:prstGeom>
            <a:noFill/>
            <a:ln w="76200" cap="flat">
              <a:solidFill>
                <a:srgbClr val="FF2E00"/>
              </a:solidFill>
              <a:prstDash val="solid"/>
              <a:miter lim="400000"/>
            </a:ln>
            <a:effectLst/>
          </p:spPr>
          <p:txBody>
            <a:bodyPr wrap="square" lIns="0" tIns="0" rIns="0" bIns="0" numCol="1" anchor="ctr">
              <a:noAutofit/>
            </a:bodyPr>
            <a:lstStyle/>
            <a:p>
              <a:pPr lvl="0">
                <a:defRPr sz="2400" cap="all" spc="384">
                  <a:solidFill>
                    <a:srgbClr val="55D7FF"/>
                  </a:solidFill>
                  <a:latin typeface="Avenir Medium"/>
                  <a:ea typeface="Avenir Medium"/>
                  <a:cs typeface="Avenir Medium"/>
                  <a:sym typeface="Avenir Medium"/>
                </a:defRPr>
              </a:pPr>
              <a:endParaRPr/>
            </a:p>
          </p:txBody>
        </p:sp>
        <p:sp>
          <p:nvSpPr>
            <p:cNvPr id="355" name="Shape 355"/>
            <p:cNvSpPr/>
            <p:nvPr/>
          </p:nvSpPr>
          <p:spPr>
            <a:xfrm>
              <a:off x="3557640" y="0"/>
              <a:ext cx="8321041"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t>Ensemble of </a:t>
              </a:r>
              <a:r>
                <a:rPr sz="4000">
                  <a:solidFill>
                    <a:srgbClr val="FF2E00"/>
                  </a:solidFill>
                </a:rPr>
                <a:t>non-parametric</a:t>
              </a:r>
              <a:r>
                <a:rPr sz="4000"/>
                <a:t> models</a:t>
              </a:r>
            </a:p>
          </p:txBody>
        </p:sp>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 grpId="1" animBg="1" advAuto="0"/>
      <p:bldP spid="351" grpId="3" animBg="1" advAuto="0"/>
      <p:bldP spid="356" grpId="2"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0" name="Shape 360"/>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Proposed framework</a:t>
            </a:r>
          </a:p>
        </p:txBody>
      </p:sp>
      <p:sp>
        <p:nvSpPr>
          <p:cNvPr id="361" name="Shape 361"/>
          <p:cNvSpPr/>
          <p:nvPr/>
        </p:nvSpPr>
        <p:spPr>
          <a:xfrm>
            <a:off x="562966" y="3288358"/>
            <a:ext cx="3970536" cy="1345864"/>
          </a:xfrm>
          <a:prstGeom prst="roundRect">
            <a:avLst>
              <a:gd name="adj" fmla="val 14612"/>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historical snapshots of available sources</a:t>
            </a:r>
          </a:p>
        </p:txBody>
      </p:sp>
      <p:sp>
        <p:nvSpPr>
          <p:cNvPr id="362" name="Shape 362"/>
          <p:cNvSpPr/>
          <p:nvPr/>
        </p:nvSpPr>
        <p:spPr>
          <a:xfrm>
            <a:off x="802566" y="2038350"/>
            <a:ext cx="3464053"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lvl="0">
              <a:defRPr sz="1800"/>
            </a:pPr>
            <a:r>
              <a:rPr sz="4000"/>
              <a:t>Pre-processing</a:t>
            </a:r>
          </a:p>
        </p:txBody>
      </p:sp>
      <p:sp>
        <p:nvSpPr>
          <p:cNvPr id="363" name="Shape 363"/>
          <p:cNvSpPr/>
          <p:nvPr/>
        </p:nvSpPr>
        <p:spPr>
          <a:xfrm rot="5400000">
            <a:off x="1906735" y="5332870"/>
            <a:ext cx="1282998" cy="1270001"/>
          </a:xfrm>
          <a:prstGeom prst="rightArrow">
            <a:avLst>
              <a:gd name="adj1" fmla="val 46156"/>
              <a:gd name="adj2" fmla="val 59484"/>
            </a:avLst>
          </a:prstGeom>
          <a:ln w="38100">
            <a:solidFill>
              <a:srgbClr val="1190EB"/>
            </a:solidFill>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364" name="Shape 364"/>
          <p:cNvSpPr/>
          <p:nvPr/>
        </p:nvSpPr>
        <p:spPr>
          <a:xfrm>
            <a:off x="3170025" y="5330155"/>
            <a:ext cx="1921003" cy="114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000"/>
              <a:t>Statistical </a:t>
            </a:r>
          </a:p>
          <a:p>
            <a:pPr lvl="0">
              <a:defRPr sz="1800">
                <a:solidFill>
                  <a:srgbClr val="000000"/>
                </a:solidFill>
              </a:defRPr>
            </a:pPr>
            <a:r>
              <a:rPr sz="3000"/>
              <a:t>Modeling</a:t>
            </a:r>
          </a:p>
        </p:txBody>
      </p:sp>
      <p:sp>
        <p:nvSpPr>
          <p:cNvPr id="365" name="Shape 365"/>
          <p:cNvSpPr/>
          <p:nvPr/>
        </p:nvSpPr>
        <p:spPr>
          <a:xfrm>
            <a:off x="130472" y="7127205"/>
            <a:ext cx="2212201" cy="1511904"/>
          </a:xfrm>
          <a:prstGeom prst="roundRect">
            <a:avLst>
              <a:gd name="adj" fmla="val 13123"/>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update models for Sources</a:t>
            </a:r>
          </a:p>
        </p:txBody>
      </p:sp>
      <p:sp>
        <p:nvSpPr>
          <p:cNvPr id="366" name="Shape 366"/>
          <p:cNvSpPr/>
          <p:nvPr/>
        </p:nvSpPr>
        <p:spPr>
          <a:xfrm>
            <a:off x="2629785" y="7139189"/>
            <a:ext cx="2365252" cy="1511904"/>
          </a:xfrm>
          <a:prstGeom prst="roundRect">
            <a:avLst>
              <a:gd name="adj" fmla="val 13123"/>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evolution models for Data Domain</a:t>
            </a:r>
          </a:p>
        </p:txBody>
      </p:sp>
      <p:grpSp>
        <p:nvGrpSpPr>
          <p:cNvPr id="373" name="Group 373"/>
          <p:cNvGrpSpPr/>
          <p:nvPr/>
        </p:nvGrpSpPr>
        <p:grpSpPr>
          <a:xfrm>
            <a:off x="5753100" y="2038350"/>
            <a:ext cx="7165678" cy="6628399"/>
            <a:chOff x="0" y="0"/>
            <a:chExt cx="7165677" cy="6628398"/>
          </a:xfrm>
        </p:grpSpPr>
        <p:sp>
          <p:nvSpPr>
            <p:cNvPr id="367" name="Shape 367"/>
            <p:cNvSpPr/>
            <p:nvPr/>
          </p:nvSpPr>
          <p:spPr>
            <a:xfrm>
              <a:off x="1671234" y="0"/>
              <a:ext cx="3823209"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Source selection</a:t>
              </a:r>
            </a:p>
          </p:txBody>
        </p:sp>
        <p:sp>
          <p:nvSpPr>
            <p:cNvPr id="368" name="Shape 368"/>
            <p:cNvSpPr/>
            <p:nvPr/>
          </p:nvSpPr>
          <p:spPr>
            <a:xfrm>
              <a:off x="0" y="1263650"/>
              <a:ext cx="4222453" cy="1550108"/>
            </a:xfrm>
            <a:prstGeom prst="roundRect">
              <a:avLst>
                <a:gd name="adj" fmla="val 12686"/>
              </a:avLst>
            </a:prstGeom>
            <a:noFill/>
            <a:ln w="38100" cap="flat">
              <a:solidFill>
                <a:srgbClr val="FF2E00"/>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Use statistical models to estimate quality of integrated data</a:t>
              </a:r>
            </a:p>
          </p:txBody>
        </p:sp>
        <p:sp>
          <p:nvSpPr>
            <p:cNvPr id="369" name="Shape 369"/>
            <p:cNvSpPr/>
            <p:nvPr/>
          </p:nvSpPr>
          <p:spPr>
            <a:xfrm>
              <a:off x="4292600" y="1263650"/>
              <a:ext cx="2873078" cy="1549400"/>
            </a:xfrm>
            <a:prstGeom prst="roundRect">
              <a:avLst>
                <a:gd name="adj" fmla="val 12692"/>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integration cost model</a:t>
              </a:r>
            </a:p>
          </p:txBody>
        </p:sp>
        <p:sp>
          <p:nvSpPr>
            <p:cNvPr id="370" name="Shape 370"/>
            <p:cNvSpPr/>
            <p:nvPr/>
          </p:nvSpPr>
          <p:spPr>
            <a:xfrm rot="5400000">
              <a:off x="2941339" y="3308161"/>
              <a:ext cx="1282999" cy="1270001"/>
            </a:xfrm>
            <a:prstGeom prst="rightArrow">
              <a:avLst>
                <a:gd name="adj1" fmla="val 46156"/>
                <a:gd name="adj2" fmla="val 59484"/>
              </a:avLst>
            </a:prstGeom>
            <a:noFill/>
            <a:ln w="38100" cap="flat">
              <a:solidFill>
                <a:srgbClr val="1190EB"/>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sp>
          <p:nvSpPr>
            <p:cNvPr id="371" name="Shape 371"/>
            <p:cNvSpPr/>
            <p:nvPr/>
          </p:nvSpPr>
          <p:spPr>
            <a:xfrm>
              <a:off x="4410370" y="3111311"/>
              <a:ext cx="2535937" cy="1663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3000"/>
                <a:t>Maximize</a:t>
              </a:r>
            </a:p>
            <a:p>
              <a:pPr lvl="0">
                <a:defRPr sz="1800">
                  <a:solidFill>
                    <a:srgbClr val="000000"/>
                  </a:solidFill>
                </a:defRPr>
              </a:pPr>
              <a:r>
                <a:rPr sz="3000"/>
                <a:t>Quality - Cost</a:t>
              </a:r>
            </a:p>
            <a:p>
              <a:pPr lvl="0">
                <a:defRPr sz="1800">
                  <a:solidFill>
                    <a:srgbClr val="000000"/>
                  </a:solidFill>
                </a:defRPr>
              </a:pPr>
              <a:r>
                <a:rPr sz="3000"/>
                <a:t>Tradeoff</a:t>
              </a:r>
            </a:p>
          </p:txBody>
        </p:sp>
        <p:sp>
          <p:nvSpPr>
            <p:cNvPr id="372" name="Shape 372"/>
            <p:cNvSpPr/>
            <p:nvPr/>
          </p:nvSpPr>
          <p:spPr>
            <a:xfrm>
              <a:off x="0" y="5129798"/>
              <a:ext cx="7165678" cy="1498601"/>
            </a:xfrm>
            <a:prstGeom prst="roundRect">
              <a:avLst>
                <a:gd name="adj" fmla="val 13123"/>
              </a:avLst>
            </a:prstGeom>
            <a:noFill/>
            <a:ln w="38100" cap="flat">
              <a:solidFill>
                <a:srgbClr val="1190EB"/>
              </a:solidFill>
              <a:prstDash val="solid"/>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sz="2000" cap="all" spc="319">
                  <a:solidFill>
                    <a:srgbClr val="000000"/>
                  </a:solidFill>
                </a:defRPr>
              </a:lvl1pPr>
            </a:lstStyle>
            <a:p>
              <a:pPr lvl="0">
                <a:defRPr sz="1800" cap="none" spc="0"/>
              </a:pPr>
              <a:r>
                <a:rPr sz="2000" cap="all" spc="319"/>
                <a:t>Select optimal subset of sources</a:t>
              </a:r>
            </a:p>
          </p:txBody>
        </p:sp>
      </p:grpSp>
      <p:sp>
        <p:nvSpPr>
          <p:cNvPr id="374" name="Shape 374"/>
          <p:cNvSpPr/>
          <p:nvPr/>
        </p:nvSpPr>
        <p:spPr>
          <a:xfrm flipV="1">
            <a:off x="5445422" y="2865755"/>
            <a:ext cx="1" cy="6231513"/>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 name="Shape 378"/>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quality estimation</a:t>
            </a:r>
          </a:p>
        </p:txBody>
      </p:sp>
      <p:sp>
        <p:nvSpPr>
          <p:cNvPr id="379" name="Shape 379"/>
          <p:cNvSpPr>
            <a:spLocks noGrp="1"/>
          </p:cNvSpPr>
          <p:nvPr>
            <p:ph type="body" idx="1"/>
          </p:nvPr>
        </p:nvSpPr>
        <p:spPr>
          <a:xfrm>
            <a:off x="660400" y="1625600"/>
            <a:ext cx="11684000" cy="1422400"/>
          </a:xfrm>
          <a:prstGeom prst="rect">
            <a:avLst/>
          </a:prstGeom>
        </p:spPr>
        <p:txBody>
          <a:bodyPr/>
          <a:lstStyle/>
          <a:p>
            <a:pPr marL="0" lvl="0" indent="0">
              <a:buClrTx/>
              <a:buSzTx/>
              <a:buNone/>
              <a:defRPr sz="1800">
                <a:solidFill>
                  <a:srgbClr val="000000"/>
                </a:solidFill>
              </a:defRPr>
            </a:pPr>
            <a:r>
              <a:rPr sz="3600"/>
              <a:t>Combine </a:t>
            </a:r>
            <a:r>
              <a:rPr sz="3600">
                <a:solidFill>
                  <a:srgbClr val="FF2E00"/>
                </a:solidFill>
              </a:rPr>
              <a:t>statistical models</a:t>
            </a:r>
          </a:p>
        </p:txBody>
      </p:sp>
      <p:pic>
        <p:nvPicPr>
          <p:cNvPr id="380" name="Database_2.png"/>
          <p:cNvPicPr/>
          <p:nvPr/>
        </p:nvPicPr>
        <p:blipFill>
          <a:blip r:embed="rId3">
            <a:extLst/>
          </a:blip>
          <a:stretch>
            <a:fillRect/>
          </a:stretch>
        </p:blipFill>
        <p:spPr>
          <a:xfrm>
            <a:off x="529957" y="3426438"/>
            <a:ext cx="1625601" cy="1625601"/>
          </a:xfrm>
          <a:prstGeom prst="rect">
            <a:avLst/>
          </a:prstGeom>
          <a:ln w="12700">
            <a:miter lim="400000"/>
          </a:ln>
        </p:spPr>
      </p:pic>
      <p:sp>
        <p:nvSpPr>
          <p:cNvPr id="381" name="Shape 381"/>
          <p:cNvSpPr/>
          <p:nvPr/>
        </p:nvSpPr>
        <p:spPr>
          <a:xfrm>
            <a:off x="2527616" y="4188458"/>
            <a:ext cx="4872511" cy="1"/>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82" name="Shape 382"/>
          <p:cNvSpPr/>
          <p:nvPr/>
        </p:nvSpPr>
        <p:spPr>
          <a:xfrm flipV="1">
            <a:off x="3336781" y="4072009"/>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83" name="Shape 383"/>
          <p:cNvSpPr/>
          <p:nvPr/>
        </p:nvSpPr>
        <p:spPr>
          <a:xfrm flipV="1">
            <a:off x="5377978"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84" name="Shape 384"/>
          <p:cNvSpPr/>
          <p:nvPr/>
        </p:nvSpPr>
        <p:spPr>
          <a:xfrm flipV="1">
            <a:off x="7419176"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85" name="Shape 385"/>
          <p:cNvSpPr/>
          <p:nvPr/>
        </p:nvSpPr>
        <p:spPr>
          <a:xfrm flipV="1">
            <a:off x="9460374" y="4074025"/>
            <a:ext cx="1" cy="244289"/>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86" name="Shape 386"/>
          <p:cNvSpPr/>
          <p:nvPr/>
        </p:nvSpPr>
        <p:spPr>
          <a:xfrm flipV="1">
            <a:off x="11501572"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87" name="Shape 387"/>
          <p:cNvSpPr/>
          <p:nvPr/>
        </p:nvSpPr>
        <p:spPr>
          <a:xfrm>
            <a:off x="11892542" y="4239238"/>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388" name="Shape 388"/>
          <p:cNvSpPr/>
          <p:nvPr/>
        </p:nvSpPr>
        <p:spPr>
          <a:xfrm>
            <a:off x="7427439" y="4188458"/>
            <a:ext cx="4872511" cy="1"/>
          </a:xfrm>
          <a:prstGeom prst="line">
            <a:avLst/>
          </a:prstGeom>
          <a:ln w="38100">
            <a:solidFill/>
            <a:custDash>
              <a:ds d="200000" sp="200000"/>
            </a:custDash>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389" name="Shape 389"/>
          <p:cNvSpPr/>
          <p:nvPr/>
        </p:nvSpPr>
        <p:spPr>
          <a:xfrm>
            <a:off x="4023450" y="6674598"/>
            <a:ext cx="4926384" cy="700014"/>
          </a:xfrm>
          <a:prstGeom prst="rect">
            <a:avLst/>
          </a:prstGeom>
          <a:ln w="12700">
            <a:miter lim="400000"/>
          </a:ln>
          <a:extLst>
            <a:ext uri="{C572A759-6A51-4108-AA02-DFA0A04FC94B}">
              <ma14:wrappingTextBoxFlag xmlns:ma14="http://schemas.microsoft.com/office/mac/drawingml/2011/main" val="1"/>
            </a:ext>
          </a:extLst>
        </p:spPr>
        <p:txBody>
          <a:bodyPr wrap="none" lIns="45206" tIns="45206" rIns="45206" bIns="45206" anchor="ctr">
            <a:spAutoFit/>
          </a:bodyPr>
          <a:lstStyle>
            <a:lvl1pPr algn="l">
              <a:defRPr sz="3500">
                <a:solidFill>
                  <a:srgbClr val="000000"/>
                </a:solidFill>
              </a:defRPr>
            </a:lvl1pPr>
          </a:lstStyle>
          <a:p>
            <a:pPr lvl="0">
              <a:defRPr sz="1800"/>
            </a:pPr>
            <a:r>
              <a:rPr sz="3500"/>
              <a:t>OldQuality (      ,     ;       )</a:t>
            </a:r>
          </a:p>
        </p:txBody>
      </p:sp>
      <p:sp>
        <p:nvSpPr>
          <p:cNvPr id="390" name="Shape 390"/>
          <p:cNvSpPr/>
          <p:nvPr/>
        </p:nvSpPr>
        <p:spPr>
          <a:xfrm>
            <a:off x="2390748" y="5672015"/>
            <a:ext cx="8197904" cy="700014"/>
          </a:xfrm>
          <a:prstGeom prst="rect">
            <a:avLst/>
          </a:prstGeom>
          <a:ln w="12700">
            <a:miter lim="400000"/>
          </a:ln>
          <a:extLst>
            <a:ext uri="{C572A759-6A51-4108-AA02-DFA0A04FC94B}">
              <ma14:wrappingTextBoxFlag xmlns:ma14="http://schemas.microsoft.com/office/mac/drawingml/2011/main" val="1"/>
            </a:ext>
          </a:extLst>
        </p:spPr>
        <p:txBody>
          <a:bodyPr wrap="none" lIns="45206" tIns="45206" rIns="45206" bIns="45206">
            <a:spAutoFit/>
          </a:bodyPr>
          <a:lstStyle>
            <a:lvl1pPr algn="l">
              <a:defRPr sz="3500">
                <a:solidFill>
                  <a:srgbClr val="000000"/>
                </a:solidFill>
              </a:defRPr>
            </a:lvl1pPr>
          </a:lstStyle>
          <a:p>
            <a:pPr lvl="0">
              <a:defRPr sz="1800"/>
            </a:pPr>
            <a:r>
              <a:rPr sz="3500"/>
              <a:t>NewQuality (      ,     ;       ) as a function of</a:t>
            </a:r>
          </a:p>
        </p:txBody>
      </p:sp>
      <p:pic>
        <p:nvPicPr>
          <p:cNvPr id="391" name="Database_2.png"/>
          <p:cNvPicPr/>
          <p:nvPr/>
        </p:nvPicPr>
        <p:blipFill>
          <a:blip r:embed="rId3">
            <a:extLst/>
          </a:blip>
          <a:stretch>
            <a:fillRect/>
          </a:stretch>
        </p:blipFill>
        <p:spPr>
          <a:xfrm>
            <a:off x="4984463" y="5626103"/>
            <a:ext cx="714593" cy="714593"/>
          </a:xfrm>
          <a:prstGeom prst="rect">
            <a:avLst/>
          </a:prstGeom>
          <a:ln w="12700">
            <a:miter lim="400000"/>
          </a:ln>
        </p:spPr>
      </p:pic>
      <p:pic>
        <p:nvPicPr>
          <p:cNvPr id="392" name="pasted-image.tif"/>
          <p:cNvPicPr/>
          <p:nvPr/>
        </p:nvPicPr>
        <p:blipFill>
          <a:blip r:embed="rId4">
            <a:extLst/>
          </a:blip>
          <a:stretch>
            <a:fillRect/>
          </a:stretch>
        </p:blipFill>
        <p:spPr>
          <a:xfrm>
            <a:off x="6604047" y="5672015"/>
            <a:ext cx="636593" cy="622769"/>
          </a:xfrm>
          <a:prstGeom prst="rect">
            <a:avLst/>
          </a:prstGeom>
          <a:ln w="12700">
            <a:miter lim="400000"/>
          </a:ln>
        </p:spPr>
      </p:pic>
      <p:pic>
        <p:nvPicPr>
          <p:cNvPr id="393" name="Database_2.png"/>
          <p:cNvPicPr/>
          <p:nvPr/>
        </p:nvPicPr>
        <p:blipFill>
          <a:blip r:embed="rId3">
            <a:extLst/>
          </a:blip>
          <a:stretch>
            <a:fillRect/>
          </a:stretch>
        </p:blipFill>
        <p:spPr>
          <a:xfrm>
            <a:off x="6447530" y="6674598"/>
            <a:ext cx="714592" cy="714592"/>
          </a:xfrm>
          <a:prstGeom prst="rect">
            <a:avLst/>
          </a:prstGeom>
          <a:ln w="12700">
            <a:miter lim="400000"/>
          </a:ln>
        </p:spPr>
      </p:pic>
      <p:pic>
        <p:nvPicPr>
          <p:cNvPr id="394" name="pasted-image.tif"/>
          <p:cNvPicPr/>
          <p:nvPr/>
        </p:nvPicPr>
        <p:blipFill>
          <a:blip r:embed="rId4">
            <a:extLst/>
          </a:blip>
          <a:stretch>
            <a:fillRect/>
          </a:stretch>
        </p:blipFill>
        <p:spPr>
          <a:xfrm>
            <a:off x="8067112" y="6720508"/>
            <a:ext cx="636593" cy="622770"/>
          </a:xfrm>
          <a:prstGeom prst="rect">
            <a:avLst/>
          </a:prstGeom>
          <a:ln w="12700">
            <a:miter lim="400000"/>
          </a:ln>
        </p:spPr>
      </p:pic>
      <p:sp>
        <p:nvSpPr>
          <p:cNvPr id="395" name="Shape 395"/>
          <p:cNvSpPr/>
          <p:nvPr/>
        </p:nvSpPr>
        <p:spPr>
          <a:xfrm>
            <a:off x="3434724" y="8045374"/>
            <a:ext cx="5746486" cy="700014"/>
          </a:xfrm>
          <a:prstGeom prst="rect">
            <a:avLst/>
          </a:prstGeom>
          <a:ln w="12700">
            <a:miter lim="400000"/>
          </a:ln>
          <a:extLst>
            <a:ext uri="{C572A759-6A51-4108-AA02-DFA0A04FC94B}">
              <ma14:wrappingTextBoxFlag xmlns:ma14="http://schemas.microsoft.com/office/mac/drawingml/2011/main" val="1"/>
            </a:ext>
          </a:extLst>
        </p:spPr>
        <p:txBody>
          <a:bodyPr wrap="none" lIns="45206" tIns="45206" rIns="45206" bIns="45206" anchor="ctr">
            <a:spAutoFit/>
          </a:bodyPr>
          <a:lstStyle>
            <a:lvl1pPr algn="l">
              <a:defRPr sz="3500">
                <a:solidFill>
                  <a:srgbClr val="000000"/>
                </a:solidFill>
              </a:defRPr>
            </a:lvl1pPr>
          </a:lstStyle>
          <a:p>
            <a:pPr lvl="0">
              <a:defRPr sz="1800"/>
            </a:pPr>
            <a:r>
              <a:rPr sz="3500"/>
              <a:t>ΔQuality (      ,               ;       ) </a:t>
            </a:r>
          </a:p>
        </p:txBody>
      </p:sp>
      <p:pic>
        <p:nvPicPr>
          <p:cNvPr id="396" name="Database_2.png"/>
          <p:cNvPicPr/>
          <p:nvPr/>
        </p:nvPicPr>
        <p:blipFill>
          <a:blip r:embed="rId3">
            <a:extLst/>
          </a:blip>
          <a:stretch>
            <a:fillRect/>
          </a:stretch>
        </p:blipFill>
        <p:spPr>
          <a:xfrm>
            <a:off x="5399228" y="7963234"/>
            <a:ext cx="714593" cy="714593"/>
          </a:xfrm>
          <a:prstGeom prst="rect">
            <a:avLst/>
          </a:prstGeom>
          <a:ln w="12700">
            <a:miter lim="400000"/>
          </a:ln>
        </p:spPr>
      </p:pic>
      <p:pic>
        <p:nvPicPr>
          <p:cNvPr id="397" name="pasted-image.tif"/>
          <p:cNvPicPr/>
          <p:nvPr/>
        </p:nvPicPr>
        <p:blipFill>
          <a:blip r:embed="rId4">
            <a:extLst/>
          </a:blip>
          <a:stretch>
            <a:fillRect/>
          </a:stretch>
        </p:blipFill>
        <p:spPr>
          <a:xfrm>
            <a:off x="8159490" y="8083996"/>
            <a:ext cx="636593" cy="622770"/>
          </a:xfrm>
          <a:prstGeom prst="rect">
            <a:avLst/>
          </a:prstGeom>
          <a:ln w="12700">
            <a:miter lim="400000"/>
          </a:ln>
        </p:spPr>
      </p:pic>
      <p:sp>
        <p:nvSpPr>
          <p:cNvPr id="398" name="Shape 398"/>
          <p:cNvSpPr/>
          <p:nvPr/>
        </p:nvSpPr>
        <p:spPr>
          <a:xfrm>
            <a:off x="5936368" y="7389190"/>
            <a:ext cx="700412" cy="57404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l" defTabSz="531622">
              <a:spcBef>
                <a:spcPts val="3800"/>
              </a:spcBef>
              <a:defRPr sz="2730">
                <a:solidFill>
                  <a:srgbClr val="000000"/>
                </a:solidFill>
              </a:defRPr>
            </a:lvl1pPr>
          </a:lstStyle>
          <a:p>
            <a:pPr lvl="0">
              <a:defRPr sz="1800"/>
            </a:pPr>
            <a:r>
              <a:rPr sz="2730"/>
              <a:t>and</a:t>
            </a:r>
          </a:p>
        </p:txBody>
      </p:sp>
      <p:pic>
        <p:nvPicPr>
          <p:cNvPr id="399" name="pasted-image.pdf"/>
          <p:cNvPicPr/>
          <p:nvPr/>
        </p:nvPicPr>
        <p:blipFill>
          <a:blip r:embed="rId5">
            <a:extLst/>
          </a:blip>
          <a:stretch>
            <a:fillRect/>
          </a:stretch>
        </p:blipFill>
        <p:spPr>
          <a:xfrm>
            <a:off x="7200900" y="3619500"/>
            <a:ext cx="368300" cy="410797"/>
          </a:xfrm>
          <a:prstGeom prst="rect">
            <a:avLst/>
          </a:prstGeom>
          <a:ln w="12700">
            <a:miter lim="400000"/>
          </a:ln>
        </p:spPr>
      </p:pic>
      <p:pic>
        <p:nvPicPr>
          <p:cNvPr id="400" name="pasted-image.pdf"/>
          <p:cNvPicPr/>
          <p:nvPr/>
        </p:nvPicPr>
        <p:blipFill>
          <a:blip r:embed="rId6">
            <a:extLst/>
          </a:blip>
          <a:stretch>
            <a:fillRect/>
          </a:stretch>
        </p:blipFill>
        <p:spPr>
          <a:xfrm>
            <a:off x="11226800" y="3543300"/>
            <a:ext cx="533400" cy="533400"/>
          </a:xfrm>
          <a:prstGeom prst="rect">
            <a:avLst/>
          </a:prstGeom>
          <a:ln w="12700">
            <a:miter lim="400000"/>
          </a:ln>
        </p:spPr>
      </p:pic>
      <p:pic>
        <p:nvPicPr>
          <p:cNvPr id="401" name="pasted-image.pdf"/>
          <p:cNvPicPr/>
          <p:nvPr/>
        </p:nvPicPr>
        <p:blipFill>
          <a:blip r:embed="rId6">
            <a:extLst/>
          </a:blip>
          <a:stretch>
            <a:fillRect/>
          </a:stretch>
        </p:blipFill>
        <p:spPr>
          <a:xfrm>
            <a:off x="5829300" y="5765800"/>
            <a:ext cx="533400" cy="533400"/>
          </a:xfrm>
          <a:prstGeom prst="rect">
            <a:avLst/>
          </a:prstGeom>
          <a:ln w="12700">
            <a:miter lim="400000"/>
          </a:ln>
        </p:spPr>
      </p:pic>
      <p:pic>
        <p:nvPicPr>
          <p:cNvPr id="402" name="pasted-image.pdf"/>
          <p:cNvPicPr/>
          <p:nvPr/>
        </p:nvPicPr>
        <p:blipFill>
          <a:blip r:embed="rId5">
            <a:extLst/>
          </a:blip>
          <a:stretch>
            <a:fillRect/>
          </a:stretch>
        </p:blipFill>
        <p:spPr>
          <a:xfrm>
            <a:off x="7353300" y="6819900"/>
            <a:ext cx="368300" cy="410797"/>
          </a:xfrm>
          <a:prstGeom prst="rect">
            <a:avLst/>
          </a:prstGeom>
          <a:ln w="12700">
            <a:miter lim="400000"/>
          </a:ln>
        </p:spPr>
      </p:pic>
      <p:pic>
        <p:nvPicPr>
          <p:cNvPr id="403" name="pasted-image.pdf"/>
          <p:cNvPicPr/>
          <p:nvPr/>
        </p:nvPicPr>
        <p:blipFill>
          <a:blip r:embed="rId7">
            <a:extLst/>
          </a:blip>
          <a:stretch>
            <a:fillRect/>
          </a:stretch>
        </p:blipFill>
        <p:spPr>
          <a:xfrm>
            <a:off x="6248400" y="8115300"/>
            <a:ext cx="1600200" cy="476093"/>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7" name="Shape 407"/>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quality estimation</a:t>
            </a:r>
          </a:p>
        </p:txBody>
      </p:sp>
      <p:sp>
        <p:nvSpPr>
          <p:cNvPr id="408" name="Shape 408"/>
          <p:cNvSpPr>
            <a:spLocks noGrp="1"/>
          </p:cNvSpPr>
          <p:nvPr>
            <p:ph type="body" idx="1"/>
          </p:nvPr>
        </p:nvSpPr>
        <p:spPr>
          <a:xfrm>
            <a:off x="660400" y="1625600"/>
            <a:ext cx="11684000" cy="1422400"/>
          </a:xfrm>
          <a:prstGeom prst="rect">
            <a:avLst/>
          </a:prstGeom>
        </p:spPr>
        <p:txBody>
          <a:bodyPr/>
          <a:lstStyle/>
          <a:p>
            <a:pPr marL="0" lvl="0" indent="0">
              <a:buClrTx/>
              <a:buSzTx/>
              <a:buNone/>
              <a:defRPr sz="1800">
                <a:solidFill>
                  <a:srgbClr val="000000"/>
                </a:solidFill>
              </a:defRPr>
            </a:pPr>
            <a:r>
              <a:rPr sz="3600"/>
              <a:t>Combine </a:t>
            </a:r>
            <a:r>
              <a:rPr sz="3600">
                <a:solidFill>
                  <a:srgbClr val="FF2E00"/>
                </a:solidFill>
              </a:rPr>
              <a:t>statistical models</a:t>
            </a:r>
          </a:p>
        </p:txBody>
      </p:sp>
      <p:pic>
        <p:nvPicPr>
          <p:cNvPr id="409" name="Database_2.png"/>
          <p:cNvPicPr/>
          <p:nvPr/>
        </p:nvPicPr>
        <p:blipFill>
          <a:blip r:embed="rId3">
            <a:extLst/>
          </a:blip>
          <a:stretch>
            <a:fillRect/>
          </a:stretch>
        </p:blipFill>
        <p:spPr>
          <a:xfrm>
            <a:off x="529957" y="3426438"/>
            <a:ext cx="1625601" cy="1625601"/>
          </a:xfrm>
          <a:prstGeom prst="rect">
            <a:avLst/>
          </a:prstGeom>
          <a:ln w="12700">
            <a:miter lim="400000"/>
          </a:ln>
        </p:spPr>
      </p:pic>
      <p:sp>
        <p:nvSpPr>
          <p:cNvPr id="410" name="Shape 410"/>
          <p:cNvSpPr/>
          <p:nvPr/>
        </p:nvSpPr>
        <p:spPr>
          <a:xfrm>
            <a:off x="2527616" y="4188458"/>
            <a:ext cx="4872511" cy="1"/>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11" name="Shape 411"/>
          <p:cNvSpPr/>
          <p:nvPr/>
        </p:nvSpPr>
        <p:spPr>
          <a:xfrm flipV="1">
            <a:off x="3336781" y="4072009"/>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12" name="Shape 412"/>
          <p:cNvSpPr/>
          <p:nvPr/>
        </p:nvSpPr>
        <p:spPr>
          <a:xfrm flipV="1">
            <a:off x="5377978"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13" name="Shape 413"/>
          <p:cNvSpPr/>
          <p:nvPr/>
        </p:nvSpPr>
        <p:spPr>
          <a:xfrm flipV="1">
            <a:off x="7419176"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14" name="Shape 414"/>
          <p:cNvSpPr/>
          <p:nvPr/>
        </p:nvSpPr>
        <p:spPr>
          <a:xfrm flipV="1">
            <a:off x="9460374" y="4074025"/>
            <a:ext cx="1" cy="244289"/>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15" name="Shape 415"/>
          <p:cNvSpPr/>
          <p:nvPr/>
        </p:nvSpPr>
        <p:spPr>
          <a:xfrm flipV="1">
            <a:off x="11501572"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16" name="Shape 416"/>
          <p:cNvSpPr/>
          <p:nvPr/>
        </p:nvSpPr>
        <p:spPr>
          <a:xfrm>
            <a:off x="11892542" y="4239238"/>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417" name="Shape 417"/>
          <p:cNvSpPr/>
          <p:nvPr/>
        </p:nvSpPr>
        <p:spPr>
          <a:xfrm>
            <a:off x="7427439" y="4188458"/>
            <a:ext cx="4872511" cy="1"/>
          </a:xfrm>
          <a:prstGeom prst="line">
            <a:avLst/>
          </a:prstGeom>
          <a:ln w="38100">
            <a:solidFill/>
            <a:custDash>
              <a:ds d="200000" sp="200000"/>
            </a:custDash>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pic>
        <p:nvPicPr>
          <p:cNvPr id="418" name="pasted-image.pdf"/>
          <p:cNvPicPr/>
          <p:nvPr/>
        </p:nvPicPr>
        <p:blipFill>
          <a:blip r:embed="rId4">
            <a:extLst/>
          </a:blip>
          <a:stretch>
            <a:fillRect/>
          </a:stretch>
        </p:blipFill>
        <p:spPr>
          <a:xfrm>
            <a:off x="7200900" y="3619500"/>
            <a:ext cx="368300" cy="410797"/>
          </a:xfrm>
          <a:prstGeom prst="rect">
            <a:avLst/>
          </a:prstGeom>
          <a:ln w="12700">
            <a:miter lim="400000"/>
          </a:ln>
        </p:spPr>
      </p:pic>
      <p:pic>
        <p:nvPicPr>
          <p:cNvPr id="419" name="pasted-image.pdf"/>
          <p:cNvPicPr/>
          <p:nvPr/>
        </p:nvPicPr>
        <p:blipFill>
          <a:blip r:embed="rId5">
            <a:extLst/>
          </a:blip>
          <a:stretch>
            <a:fillRect/>
          </a:stretch>
        </p:blipFill>
        <p:spPr>
          <a:xfrm>
            <a:off x="11226800" y="3543300"/>
            <a:ext cx="533400" cy="533400"/>
          </a:xfrm>
          <a:prstGeom prst="rect">
            <a:avLst/>
          </a:prstGeom>
          <a:ln w="12700">
            <a:miter lim="400000"/>
          </a:ln>
        </p:spPr>
      </p:pic>
      <p:sp>
        <p:nvSpPr>
          <p:cNvPr id="420" name="Shape 420"/>
          <p:cNvSpPr/>
          <p:nvPr/>
        </p:nvSpPr>
        <p:spPr>
          <a:xfrm>
            <a:off x="6485571" y="5915035"/>
            <a:ext cx="349505"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lvl="0">
              <a:defRPr sz="1800"/>
            </a:pPr>
            <a:r>
              <a:rPr sz="4000"/>
              <a:t>?</a:t>
            </a:r>
          </a:p>
        </p:txBody>
      </p:sp>
      <p:sp>
        <p:nvSpPr>
          <p:cNvPr id="421" name="Shape 421"/>
          <p:cNvSpPr/>
          <p:nvPr/>
        </p:nvSpPr>
        <p:spPr>
          <a:xfrm>
            <a:off x="6043178" y="6318271"/>
            <a:ext cx="5719798" cy="1"/>
          </a:xfrm>
          <a:prstGeom prst="line">
            <a:avLst/>
          </a:prstGeom>
          <a:ln w="127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grpSp>
        <p:nvGrpSpPr>
          <p:cNvPr id="425" name="Group 425"/>
          <p:cNvGrpSpPr/>
          <p:nvPr/>
        </p:nvGrpSpPr>
        <p:grpSpPr>
          <a:xfrm>
            <a:off x="7219712" y="6451600"/>
            <a:ext cx="3638297" cy="800101"/>
            <a:chOff x="0" y="0"/>
            <a:chExt cx="3638296" cy="800100"/>
          </a:xfrm>
        </p:grpSpPr>
        <p:pic>
          <p:nvPicPr>
            <p:cNvPr id="422" name="pasted-image.pdf"/>
            <p:cNvPicPr/>
            <p:nvPr/>
          </p:nvPicPr>
          <p:blipFill>
            <a:blip r:embed="rId5">
              <a:extLst/>
            </a:blip>
            <a:stretch>
              <a:fillRect/>
            </a:stretch>
          </p:blipFill>
          <p:spPr>
            <a:xfrm>
              <a:off x="2940288" y="127000"/>
              <a:ext cx="533401" cy="533400"/>
            </a:xfrm>
            <a:prstGeom prst="rect">
              <a:avLst/>
            </a:prstGeom>
            <a:ln w="12700" cap="flat">
              <a:noFill/>
              <a:miter lim="400000"/>
            </a:ln>
            <a:effectLst/>
          </p:spPr>
        </p:pic>
        <p:sp>
          <p:nvSpPr>
            <p:cNvPr id="423" name="Shape 423"/>
            <p:cNvSpPr/>
            <p:nvPr/>
          </p:nvSpPr>
          <p:spPr>
            <a:xfrm>
              <a:off x="0" y="0"/>
              <a:ext cx="3638297"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Entries (      ,     )</a:t>
              </a:r>
            </a:p>
          </p:txBody>
        </p:sp>
        <p:pic>
          <p:nvPicPr>
            <p:cNvPr id="424" name="pasted-image.tif"/>
            <p:cNvPicPr/>
            <p:nvPr/>
          </p:nvPicPr>
          <p:blipFill>
            <a:blip r:embed="rId6">
              <a:extLst/>
            </a:blip>
            <a:stretch>
              <a:fillRect/>
            </a:stretch>
          </p:blipFill>
          <p:spPr>
            <a:xfrm>
              <a:off x="1880261" y="41952"/>
              <a:ext cx="733238" cy="716196"/>
            </a:xfrm>
            <a:prstGeom prst="rect">
              <a:avLst/>
            </a:prstGeom>
            <a:ln w="12700" cap="flat">
              <a:noFill/>
              <a:miter lim="400000"/>
            </a:ln>
            <a:effectLst/>
          </p:spPr>
        </p:pic>
      </p:grpSp>
      <p:grpSp>
        <p:nvGrpSpPr>
          <p:cNvPr id="430" name="Group 430"/>
          <p:cNvGrpSpPr/>
          <p:nvPr/>
        </p:nvGrpSpPr>
        <p:grpSpPr>
          <a:xfrm>
            <a:off x="1216424" y="5908685"/>
            <a:ext cx="4504437" cy="812801"/>
            <a:chOff x="0" y="0"/>
            <a:chExt cx="4504435" cy="812800"/>
          </a:xfrm>
        </p:grpSpPr>
        <p:grpSp>
          <p:nvGrpSpPr>
            <p:cNvPr id="428" name="Group 428"/>
            <p:cNvGrpSpPr/>
            <p:nvPr/>
          </p:nvGrpSpPr>
          <p:grpSpPr>
            <a:xfrm>
              <a:off x="0" y="0"/>
              <a:ext cx="4504436" cy="812801"/>
              <a:chOff x="0" y="0"/>
              <a:chExt cx="4504435" cy="812800"/>
            </a:xfrm>
          </p:grpSpPr>
          <p:sp>
            <p:nvSpPr>
              <p:cNvPr id="426" name="Shape 426"/>
              <p:cNvSpPr/>
              <p:nvPr/>
            </p:nvSpPr>
            <p:spPr>
              <a:xfrm>
                <a:off x="0" y="12700"/>
                <a:ext cx="4504437"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Coverage(      ,    ) =</a:t>
                </a:r>
              </a:p>
            </p:txBody>
          </p:sp>
          <p:pic>
            <p:nvPicPr>
              <p:cNvPr id="427" name="Database_2.png"/>
              <p:cNvPicPr/>
              <p:nvPr/>
            </p:nvPicPr>
            <p:blipFill>
              <a:blip r:embed="rId3">
                <a:extLst/>
              </a:blip>
              <a:stretch>
                <a:fillRect/>
              </a:stretch>
            </p:blipFill>
            <p:spPr>
              <a:xfrm>
                <a:off x="2370857" y="0"/>
                <a:ext cx="812801" cy="812800"/>
              </a:xfrm>
              <a:prstGeom prst="rect">
                <a:avLst/>
              </a:prstGeom>
              <a:ln w="12700" cap="flat">
                <a:noFill/>
                <a:miter lim="400000"/>
              </a:ln>
              <a:effectLst/>
            </p:spPr>
          </p:pic>
        </p:grpSp>
        <p:pic>
          <p:nvPicPr>
            <p:cNvPr id="429" name="pasted-image.pdf"/>
            <p:cNvPicPr/>
            <p:nvPr/>
          </p:nvPicPr>
          <p:blipFill>
            <a:blip r:embed="rId5">
              <a:extLst/>
            </a:blip>
            <a:stretch>
              <a:fillRect/>
            </a:stretch>
          </p:blipFill>
          <p:spPr>
            <a:xfrm>
              <a:off x="3342875" y="136514"/>
              <a:ext cx="533401" cy="533401"/>
            </a:xfrm>
            <a:prstGeom prst="rect">
              <a:avLst/>
            </a:prstGeom>
            <a:ln w="12700" cap="flat">
              <a:noFill/>
              <a:miter lim="400000"/>
            </a:ln>
            <a:effectLst/>
          </p:spPr>
        </p:pic>
      </p:grpSp>
      <p:grpSp>
        <p:nvGrpSpPr>
          <p:cNvPr id="436" name="Group 436"/>
          <p:cNvGrpSpPr/>
          <p:nvPr/>
        </p:nvGrpSpPr>
        <p:grpSpPr>
          <a:xfrm>
            <a:off x="6460172" y="5384800"/>
            <a:ext cx="4827016" cy="812801"/>
            <a:chOff x="0" y="0"/>
            <a:chExt cx="4827015" cy="812800"/>
          </a:xfrm>
        </p:grpSpPr>
        <p:sp>
          <p:nvSpPr>
            <p:cNvPr id="431" name="Shape 431"/>
            <p:cNvSpPr/>
            <p:nvPr/>
          </p:nvSpPr>
          <p:spPr>
            <a:xfrm>
              <a:off x="0" y="12700"/>
              <a:ext cx="4827017"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Entries (               ,     )</a:t>
              </a:r>
            </a:p>
          </p:txBody>
        </p:sp>
        <p:pic>
          <p:nvPicPr>
            <p:cNvPr id="432" name="Database_2.png"/>
            <p:cNvPicPr/>
            <p:nvPr/>
          </p:nvPicPr>
          <p:blipFill>
            <a:blip r:embed="rId3">
              <a:extLst/>
            </a:blip>
            <a:stretch>
              <a:fillRect/>
            </a:stretch>
          </p:blipFill>
          <p:spPr>
            <a:xfrm>
              <a:off x="3079973" y="0"/>
              <a:ext cx="812801" cy="812800"/>
            </a:xfrm>
            <a:prstGeom prst="rect">
              <a:avLst/>
            </a:prstGeom>
            <a:ln w="12700" cap="flat">
              <a:noFill/>
              <a:miter lim="400000"/>
            </a:ln>
            <a:effectLst/>
          </p:spPr>
        </p:pic>
        <p:pic>
          <p:nvPicPr>
            <p:cNvPr id="433" name="pasted-image.tif"/>
            <p:cNvPicPr/>
            <p:nvPr/>
          </p:nvPicPr>
          <p:blipFill>
            <a:blip r:embed="rId6">
              <a:extLst/>
            </a:blip>
            <a:stretch>
              <a:fillRect/>
            </a:stretch>
          </p:blipFill>
          <p:spPr>
            <a:xfrm>
              <a:off x="1913192" y="50800"/>
              <a:ext cx="733239" cy="716196"/>
            </a:xfrm>
            <a:prstGeom prst="rect">
              <a:avLst/>
            </a:prstGeom>
            <a:ln w="12700" cap="flat">
              <a:noFill/>
              <a:miter lim="400000"/>
            </a:ln>
            <a:effectLst/>
          </p:spPr>
        </p:pic>
        <p:pic>
          <p:nvPicPr>
            <p:cNvPr id="434" name="pasted-image.pdf"/>
            <p:cNvPicPr/>
            <p:nvPr/>
          </p:nvPicPr>
          <p:blipFill>
            <a:blip r:embed="rId7">
              <a:extLst/>
            </a:blip>
            <a:stretch>
              <a:fillRect/>
            </a:stretch>
          </p:blipFill>
          <p:spPr>
            <a:xfrm>
              <a:off x="2683828" y="228600"/>
              <a:ext cx="355601" cy="408941"/>
            </a:xfrm>
            <a:prstGeom prst="rect">
              <a:avLst/>
            </a:prstGeom>
            <a:ln w="12700" cap="flat">
              <a:noFill/>
              <a:miter lim="400000"/>
            </a:ln>
            <a:effectLst/>
          </p:spPr>
        </p:pic>
        <p:pic>
          <p:nvPicPr>
            <p:cNvPr id="435" name="pasted-image.pdf"/>
            <p:cNvPicPr/>
            <p:nvPr/>
          </p:nvPicPr>
          <p:blipFill>
            <a:blip r:embed="rId5">
              <a:extLst/>
            </a:blip>
            <a:stretch>
              <a:fillRect/>
            </a:stretch>
          </p:blipFill>
          <p:spPr>
            <a:xfrm>
              <a:off x="4106228" y="139700"/>
              <a:ext cx="533401" cy="533400"/>
            </a:xfrm>
            <a:prstGeom prst="rect">
              <a:avLst/>
            </a:prstGeom>
            <a:ln w="12700" cap="flat">
              <a:noFill/>
              <a:miter lim="400000"/>
            </a:ln>
            <a:effectLst/>
          </p:spPr>
        </p:pic>
      </p:gr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xit" presetSubtype="0" fill="hold" grpId="1" nodeType="clickEffect">
                                  <p:stCondLst>
                                    <p:cond delay="0"/>
                                  </p:stCondLst>
                                  <p:iterate>
                                    <p:tmAbs val="0"/>
                                  </p:iterate>
                                  <p:childTnLst>
                                    <p:set>
                                      <p:cBhvr>
                                        <p:cTn id="6" fill="hold">
                                          <p:stCondLst>
                                            <p:cond delay="0"/>
                                          </p:stCondLst>
                                        </p:cTn>
                                        <p:tgtEl>
                                          <p:spTgt spid="420"/>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421"/>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3" nodeType="afterEffect">
                                  <p:stCondLst>
                                    <p:cond delay="0"/>
                                  </p:stCondLst>
                                  <p:iterate>
                                    <p:tmAbs val="0"/>
                                  </p:iterate>
                                  <p:childTnLst>
                                    <p:set>
                                      <p:cBhvr>
                                        <p:cTn id="12" fill="hold"/>
                                        <p:tgtEl>
                                          <p:spTgt spid="43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4" nodeType="afterEffect">
                                  <p:stCondLst>
                                    <p:cond delay="0"/>
                                  </p:stCondLst>
                                  <p:iterate>
                                    <p:tmAbs val="0"/>
                                  </p:iterate>
                                  <p:childTnLst>
                                    <p:set>
                                      <p:cBhvr>
                                        <p:cTn id="15" fill="hold"/>
                                        <p:tgtEl>
                                          <p:spTgt spid="4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 grpId="1" animBg="1" advAuto="0"/>
      <p:bldP spid="421" grpId="2" animBg="1" advAuto="0"/>
      <p:bldP spid="425" grpId="4" animBg="1" advAuto="0"/>
      <p:bldP spid="436" grpId="3"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 name="Shape 440"/>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quality estimation</a:t>
            </a:r>
          </a:p>
        </p:txBody>
      </p:sp>
      <p:sp>
        <p:nvSpPr>
          <p:cNvPr id="441" name="Shape 441"/>
          <p:cNvSpPr>
            <a:spLocks noGrp="1"/>
          </p:cNvSpPr>
          <p:nvPr>
            <p:ph type="body" idx="1"/>
          </p:nvPr>
        </p:nvSpPr>
        <p:spPr>
          <a:xfrm>
            <a:off x="660400" y="1625600"/>
            <a:ext cx="11684000" cy="1422400"/>
          </a:xfrm>
          <a:prstGeom prst="rect">
            <a:avLst/>
          </a:prstGeom>
        </p:spPr>
        <p:txBody>
          <a:bodyPr/>
          <a:lstStyle/>
          <a:p>
            <a:pPr marL="0" lvl="0" indent="0">
              <a:buClrTx/>
              <a:buSzTx/>
              <a:buNone/>
              <a:defRPr sz="1800">
                <a:solidFill>
                  <a:srgbClr val="000000"/>
                </a:solidFill>
              </a:defRPr>
            </a:pPr>
            <a:r>
              <a:rPr sz="3600"/>
              <a:t>Combine </a:t>
            </a:r>
            <a:r>
              <a:rPr sz="3600">
                <a:solidFill>
                  <a:srgbClr val="FF2E00"/>
                </a:solidFill>
              </a:rPr>
              <a:t>statistical models</a:t>
            </a:r>
          </a:p>
        </p:txBody>
      </p:sp>
      <p:pic>
        <p:nvPicPr>
          <p:cNvPr id="442" name="Database_2.png"/>
          <p:cNvPicPr/>
          <p:nvPr/>
        </p:nvPicPr>
        <p:blipFill>
          <a:blip r:embed="rId3">
            <a:extLst/>
          </a:blip>
          <a:stretch>
            <a:fillRect/>
          </a:stretch>
        </p:blipFill>
        <p:spPr>
          <a:xfrm>
            <a:off x="529957" y="3426438"/>
            <a:ext cx="1625601" cy="1625601"/>
          </a:xfrm>
          <a:prstGeom prst="rect">
            <a:avLst/>
          </a:prstGeom>
          <a:ln w="12700">
            <a:miter lim="400000"/>
          </a:ln>
        </p:spPr>
      </p:pic>
      <p:sp>
        <p:nvSpPr>
          <p:cNvPr id="443" name="Shape 443"/>
          <p:cNvSpPr/>
          <p:nvPr/>
        </p:nvSpPr>
        <p:spPr>
          <a:xfrm>
            <a:off x="2527616" y="4188458"/>
            <a:ext cx="4872511" cy="1"/>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44" name="Shape 444"/>
          <p:cNvSpPr/>
          <p:nvPr/>
        </p:nvSpPr>
        <p:spPr>
          <a:xfrm flipV="1">
            <a:off x="3336781" y="4072009"/>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45" name="Shape 445"/>
          <p:cNvSpPr/>
          <p:nvPr/>
        </p:nvSpPr>
        <p:spPr>
          <a:xfrm flipV="1">
            <a:off x="5377978"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46" name="Shape 446"/>
          <p:cNvSpPr/>
          <p:nvPr/>
        </p:nvSpPr>
        <p:spPr>
          <a:xfrm flipV="1">
            <a:off x="7419176"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47" name="Shape 447"/>
          <p:cNvSpPr/>
          <p:nvPr/>
        </p:nvSpPr>
        <p:spPr>
          <a:xfrm flipV="1">
            <a:off x="9460374" y="4074025"/>
            <a:ext cx="1" cy="244289"/>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48" name="Shape 448"/>
          <p:cNvSpPr/>
          <p:nvPr/>
        </p:nvSpPr>
        <p:spPr>
          <a:xfrm flipV="1">
            <a:off x="11501572"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49" name="Shape 449"/>
          <p:cNvSpPr/>
          <p:nvPr/>
        </p:nvSpPr>
        <p:spPr>
          <a:xfrm>
            <a:off x="11892542" y="4239238"/>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450" name="Shape 450"/>
          <p:cNvSpPr/>
          <p:nvPr/>
        </p:nvSpPr>
        <p:spPr>
          <a:xfrm>
            <a:off x="7427439" y="4188458"/>
            <a:ext cx="4872511" cy="1"/>
          </a:xfrm>
          <a:prstGeom prst="line">
            <a:avLst/>
          </a:prstGeom>
          <a:ln w="38100">
            <a:solidFill/>
            <a:custDash>
              <a:ds d="200000" sp="200000"/>
            </a:custDash>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pic>
        <p:nvPicPr>
          <p:cNvPr id="451" name="pasted-image.pdf"/>
          <p:cNvPicPr/>
          <p:nvPr/>
        </p:nvPicPr>
        <p:blipFill>
          <a:blip r:embed="rId4">
            <a:extLst/>
          </a:blip>
          <a:stretch>
            <a:fillRect/>
          </a:stretch>
        </p:blipFill>
        <p:spPr>
          <a:xfrm>
            <a:off x="7200900" y="3619500"/>
            <a:ext cx="368300" cy="410797"/>
          </a:xfrm>
          <a:prstGeom prst="rect">
            <a:avLst/>
          </a:prstGeom>
          <a:ln w="12700">
            <a:miter lim="400000"/>
          </a:ln>
        </p:spPr>
      </p:pic>
      <p:pic>
        <p:nvPicPr>
          <p:cNvPr id="452" name="pasted-image.pdf"/>
          <p:cNvPicPr/>
          <p:nvPr/>
        </p:nvPicPr>
        <p:blipFill>
          <a:blip r:embed="rId5">
            <a:extLst/>
          </a:blip>
          <a:stretch>
            <a:fillRect/>
          </a:stretch>
        </p:blipFill>
        <p:spPr>
          <a:xfrm>
            <a:off x="11226800" y="3543300"/>
            <a:ext cx="533400" cy="533400"/>
          </a:xfrm>
          <a:prstGeom prst="rect">
            <a:avLst/>
          </a:prstGeom>
          <a:ln w="12700">
            <a:miter lim="400000"/>
          </a:ln>
        </p:spPr>
      </p:pic>
      <p:grpSp>
        <p:nvGrpSpPr>
          <p:cNvPr id="455" name="Group 455"/>
          <p:cNvGrpSpPr/>
          <p:nvPr/>
        </p:nvGrpSpPr>
        <p:grpSpPr>
          <a:xfrm>
            <a:off x="647699" y="4953000"/>
            <a:ext cx="6292598" cy="800101"/>
            <a:chOff x="0" y="0"/>
            <a:chExt cx="6292596" cy="800100"/>
          </a:xfrm>
        </p:grpSpPr>
        <p:sp>
          <p:nvSpPr>
            <p:cNvPr id="453" name="Shape 453"/>
            <p:cNvSpPr/>
            <p:nvPr/>
          </p:nvSpPr>
          <p:spPr>
            <a:xfrm>
              <a:off x="-1" y="0"/>
              <a:ext cx="6292597"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Estimating Entries (      ,     ):</a:t>
              </a:r>
            </a:p>
          </p:txBody>
        </p:sp>
        <p:pic>
          <p:nvPicPr>
            <p:cNvPr id="454" name="pasted-image.tif"/>
            <p:cNvPicPr/>
            <p:nvPr/>
          </p:nvPicPr>
          <p:blipFill>
            <a:blip r:embed="rId6">
              <a:extLst/>
            </a:blip>
            <a:stretch>
              <a:fillRect/>
            </a:stretch>
          </p:blipFill>
          <p:spPr>
            <a:xfrm>
              <a:off x="4413911" y="41952"/>
              <a:ext cx="733238" cy="716196"/>
            </a:xfrm>
            <a:prstGeom prst="rect">
              <a:avLst/>
            </a:prstGeom>
            <a:ln w="12700" cap="flat">
              <a:noFill/>
              <a:miter lim="400000"/>
            </a:ln>
            <a:effectLst/>
          </p:spPr>
        </p:pic>
      </p:grpSp>
      <p:sp>
        <p:nvSpPr>
          <p:cNvPr id="456" name="Shape 456"/>
          <p:cNvSpPr/>
          <p:nvPr/>
        </p:nvSpPr>
        <p:spPr>
          <a:xfrm>
            <a:off x="660400" y="6485911"/>
            <a:ext cx="12101584" cy="800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l">
              <a:defRPr sz="1800">
                <a:solidFill>
                  <a:srgbClr val="000000"/>
                </a:solidFill>
              </a:defRPr>
            </a:pPr>
            <a:r>
              <a:rPr sz="4000"/>
              <a:t>use the </a:t>
            </a:r>
            <a:r>
              <a:rPr sz="4000">
                <a:solidFill>
                  <a:srgbClr val="FF2E00"/>
                </a:solidFill>
              </a:rPr>
              <a:t>intensity rates λ</a:t>
            </a:r>
            <a:r>
              <a:rPr sz="4000"/>
              <a:t> of the Poisson models</a:t>
            </a:r>
          </a:p>
        </p:txBody>
      </p:sp>
      <p:pic>
        <p:nvPicPr>
          <p:cNvPr id="457" name="pasted-image.pdf"/>
          <p:cNvPicPr/>
          <p:nvPr/>
        </p:nvPicPr>
        <p:blipFill>
          <a:blip r:embed="rId5">
            <a:extLst/>
          </a:blip>
          <a:stretch>
            <a:fillRect/>
          </a:stretch>
        </p:blipFill>
        <p:spPr>
          <a:xfrm>
            <a:off x="6121400" y="5080000"/>
            <a:ext cx="533400" cy="533400"/>
          </a:xfrm>
          <a:prstGeom prst="rect">
            <a:avLst/>
          </a:prstGeom>
          <a:ln w="12700">
            <a:miter lim="400000"/>
          </a:ln>
        </p:spPr>
      </p:pic>
      <p:grpSp>
        <p:nvGrpSpPr>
          <p:cNvPr id="463" name="Group 463"/>
          <p:cNvGrpSpPr/>
          <p:nvPr/>
        </p:nvGrpSpPr>
        <p:grpSpPr>
          <a:xfrm>
            <a:off x="2298627" y="7467600"/>
            <a:ext cx="9283773" cy="1244136"/>
            <a:chOff x="0" y="0"/>
            <a:chExt cx="9283772" cy="1244135"/>
          </a:xfrm>
        </p:grpSpPr>
        <p:grpSp>
          <p:nvGrpSpPr>
            <p:cNvPr id="460" name="Group 460"/>
            <p:cNvGrpSpPr/>
            <p:nvPr/>
          </p:nvGrpSpPr>
          <p:grpSpPr>
            <a:xfrm>
              <a:off x="0" y="330868"/>
              <a:ext cx="4637024" cy="800101"/>
              <a:chOff x="0" y="331469"/>
              <a:chExt cx="4637023" cy="800100"/>
            </a:xfrm>
          </p:grpSpPr>
          <p:sp>
            <p:nvSpPr>
              <p:cNvPr id="458" name="Shape 458"/>
              <p:cNvSpPr/>
              <p:nvPr/>
            </p:nvSpPr>
            <p:spPr>
              <a:xfrm>
                <a:off x="-1" y="331469"/>
                <a:ext cx="4637025"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Entries (      ,     )     +</a:t>
                </a:r>
              </a:p>
            </p:txBody>
          </p:sp>
          <p:pic>
            <p:nvPicPr>
              <p:cNvPr id="459" name="pasted-image.tif"/>
              <p:cNvPicPr/>
              <p:nvPr/>
            </p:nvPicPr>
            <p:blipFill>
              <a:blip r:embed="rId6">
                <a:extLst/>
              </a:blip>
              <a:stretch>
                <a:fillRect/>
              </a:stretch>
            </p:blipFill>
            <p:spPr>
              <a:xfrm>
                <a:off x="1913793" y="388858"/>
                <a:ext cx="733238" cy="716196"/>
              </a:xfrm>
              <a:prstGeom prst="rect">
                <a:avLst/>
              </a:prstGeom>
              <a:ln w="12700" cap="flat">
                <a:noFill/>
                <a:miter lim="400000"/>
              </a:ln>
              <a:effectLst/>
            </p:spPr>
          </p:pic>
        </p:grpSp>
        <p:pic>
          <p:nvPicPr>
            <p:cNvPr id="461" name="pasted-image.pdf"/>
            <p:cNvPicPr/>
            <p:nvPr/>
          </p:nvPicPr>
          <p:blipFill>
            <a:blip r:embed="rId4">
              <a:extLst/>
            </a:blip>
            <a:stretch>
              <a:fillRect/>
            </a:stretch>
          </p:blipFill>
          <p:spPr>
            <a:xfrm>
              <a:off x="2984572" y="571500"/>
              <a:ext cx="368301" cy="410797"/>
            </a:xfrm>
            <a:prstGeom prst="rect">
              <a:avLst/>
            </a:prstGeom>
            <a:ln w="12700" cap="flat">
              <a:noFill/>
              <a:miter lim="400000"/>
            </a:ln>
            <a:effectLst/>
          </p:spPr>
        </p:pic>
        <p:pic>
          <p:nvPicPr>
            <p:cNvPr id="462" name="pasted-image.pdf"/>
            <p:cNvPicPr/>
            <p:nvPr/>
          </p:nvPicPr>
          <p:blipFill>
            <a:blip r:embed="rId7">
              <a:extLst/>
            </a:blip>
            <a:stretch>
              <a:fillRect/>
            </a:stretch>
          </p:blipFill>
          <p:spPr>
            <a:xfrm>
              <a:off x="5029272" y="0"/>
              <a:ext cx="4254501" cy="1244136"/>
            </a:xfrm>
            <a:prstGeom prst="rect">
              <a:avLst/>
            </a:prstGeom>
            <a:ln w="12700" cap="flat">
              <a:noFill/>
              <a:miter lim="400000"/>
            </a:ln>
            <a:effectLst/>
          </p:spPr>
        </p:pic>
      </p:gr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7" name="Shape 467"/>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quality estimation</a:t>
            </a:r>
          </a:p>
        </p:txBody>
      </p:sp>
      <p:sp>
        <p:nvSpPr>
          <p:cNvPr id="468" name="Shape 468"/>
          <p:cNvSpPr>
            <a:spLocks noGrp="1"/>
          </p:cNvSpPr>
          <p:nvPr>
            <p:ph type="body" idx="1"/>
          </p:nvPr>
        </p:nvSpPr>
        <p:spPr>
          <a:xfrm>
            <a:off x="660400" y="1625600"/>
            <a:ext cx="11684000" cy="1422400"/>
          </a:xfrm>
          <a:prstGeom prst="rect">
            <a:avLst/>
          </a:prstGeom>
        </p:spPr>
        <p:txBody>
          <a:bodyPr/>
          <a:lstStyle/>
          <a:p>
            <a:pPr marL="0" lvl="0" indent="0">
              <a:buClrTx/>
              <a:buSzTx/>
              <a:buNone/>
              <a:defRPr sz="1800">
                <a:solidFill>
                  <a:srgbClr val="000000"/>
                </a:solidFill>
              </a:defRPr>
            </a:pPr>
            <a:r>
              <a:rPr sz="3600"/>
              <a:t>Combine </a:t>
            </a:r>
            <a:r>
              <a:rPr sz="3600">
                <a:solidFill>
                  <a:srgbClr val="FF2E00"/>
                </a:solidFill>
              </a:rPr>
              <a:t>statistical models</a:t>
            </a:r>
          </a:p>
        </p:txBody>
      </p:sp>
      <p:pic>
        <p:nvPicPr>
          <p:cNvPr id="469" name="Database_2.png"/>
          <p:cNvPicPr/>
          <p:nvPr/>
        </p:nvPicPr>
        <p:blipFill>
          <a:blip r:embed="rId3">
            <a:extLst/>
          </a:blip>
          <a:stretch>
            <a:fillRect/>
          </a:stretch>
        </p:blipFill>
        <p:spPr>
          <a:xfrm>
            <a:off x="529957" y="3426438"/>
            <a:ext cx="1625601" cy="1625601"/>
          </a:xfrm>
          <a:prstGeom prst="rect">
            <a:avLst/>
          </a:prstGeom>
          <a:ln w="12700">
            <a:miter lim="400000"/>
          </a:ln>
        </p:spPr>
      </p:pic>
      <p:sp>
        <p:nvSpPr>
          <p:cNvPr id="470" name="Shape 470"/>
          <p:cNvSpPr/>
          <p:nvPr/>
        </p:nvSpPr>
        <p:spPr>
          <a:xfrm>
            <a:off x="2527616" y="4188458"/>
            <a:ext cx="4872511" cy="1"/>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71" name="Shape 471"/>
          <p:cNvSpPr/>
          <p:nvPr/>
        </p:nvSpPr>
        <p:spPr>
          <a:xfrm flipV="1">
            <a:off x="3336781" y="4072009"/>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72" name="Shape 472"/>
          <p:cNvSpPr/>
          <p:nvPr/>
        </p:nvSpPr>
        <p:spPr>
          <a:xfrm flipV="1">
            <a:off x="5377978"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73" name="Shape 473"/>
          <p:cNvSpPr/>
          <p:nvPr/>
        </p:nvSpPr>
        <p:spPr>
          <a:xfrm flipV="1">
            <a:off x="7419176"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74" name="Shape 474"/>
          <p:cNvSpPr/>
          <p:nvPr/>
        </p:nvSpPr>
        <p:spPr>
          <a:xfrm flipV="1">
            <a:off x="9460374" y="4074025"/>
            <a:ext cx="1" cy="244289"/>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75" name="Shape 475"/>
          <p:cNvSpPr/>
          <p:nvPr/>
        </p:nvSpPr>
        <p:spPr>
          <a:xfrm flipV="1">
            <a:off x="11501572"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476" name="Shape 476"/>
          <p:cNvSpPr/>
          <p:nvPr/>
        </p:nvSpPr>
        <p:spPr>
          <a:xfrm>
            <a:off x="11892542" y="4239238"/>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477" name="Shape 477"/>
          <p:cNvSpPr/>
          <p:nvPr/>
        </p:nvSpPr>
        <p:spPr>
          <a:xfrm>
            <a:off x="7427439" y="4188458"/>
            <a:ext cx="4872511" cy="1"/>
          </a:xfrm>
          <a:prstGeom prst="line">
            <a:avLst/>
          </a:prstGeom>
          <a:ln w="38100">
            <a:solidFill/>
            <a:custDash>
              <a:ds d="200000" sp="200000"/>
            </a:custDash>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pic>
        <p:nvPicPr>
          <p:cNvPr id="478" name="pasted-image.pdf"/>
          <p:cNvPicPr/>
          <p:nvPr/>
        </p:nvPicPr>
        <p:blipFill>
          <a:blip r:embed="rId4">
            <a:extLst/>
          </a:blip>
          <a:stretch>
            <a:fillRect/>
          </a:stretch>
        </p:blipFill>
        <p:spPr>
          <a:xfrm>
            <a:off x="7200900" y="3619500"/>
            <a:ext cx="368300" cy="410797"/>
          </a:xfrm>
          <a:prstGeom prst="rect">
            <a:avLst/>
          </a:prstGeom>
          <a:ln w="12700">
            <a:miter lim="400000"/>
          </a:ln>
        </p:spPr>
      </p:pic>
      <p:pic>
        <p:nvPicPr>
          <p:cNvPr id="479" name="pasted-image.pdf"/>
          <p:cNvPicPr/>
          <p:nvPr/>
        </p:nvPicPr>
        <p:blipFill>
          <a:blip r:embed="rId5">
            <a:extLst/>
          </a:blip>
          <a:stretch>
            <a:fillRect/>
          </a:stretch>
        </p:blipFill>
        <p:spPr>
          <a:xfrm>
            <a:off x="11226800" y="3543300"/>
            <a:ext cx="533400" cy="533400"/>
          </a:xfrm>
          <a:prstGeom prst="rect">
            <a:avLst/>
          </a:prstGeom>
          <a:ln w="12700">
            <a:miter lim="400000"/>
          </a:ln>
        </p:spPr>
      </p:pic>
      <p:sp>
        <p:nvSpPr>
          <p:cNvPr id="480" name="Shape 480"/>
          <p:cNvSpPr/>
          <p:nvPr/>
        </p:nvSpPr>
        <p:spPr>
          <a:xfrm>
            <a:off x="647699" y="4953000"/>
            <a:ext cx="7523482"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000000"/>
                </a:solidFill>
              </a:defRPr>
            </a:lvl1pPr>
          </a:lstStyle>
          <a:p>
            <a:pPr lvl="0">
              <a:defRPr sz="1800"/>
            </a:pPr>
            <a:r>
              <a:rPr sz="4000"/>
              <a:t>Estimating                                     :</a:t>
            </a:r>
          </a:p>
        </p:txBody>
      </p:sp>
      <p:grpSp>
        <p:nvGrpSpPr>
          <p:cNvPr id="486" name="Group 486"/>
          <p:cNvGrpSpPr/>
          <p:nvPr/>
        </p:nvGrpSpPr>
        <p:grpSpPr>
          <a:xfrm>
            <a:off x="3152140" y="4946650"/>
            <a:ext cx="4827016" cy="812801"/>
            <a:chOff x="0" y="0"/>
            <a:chExt cx="4827015" cy="812800"/>
          </a:xfrm>
        </p:grpSpPr>
        <p:sp>
          <p:nvSpPr>
            <p:cNvPr id="481" name="Shape 481"/>
            <p:cNvSpPr/>
            <p:nvPr/>
          </p:nvSpPr>
          <p:spPr>
            <a:xfrm>
              <a:off x="0" y="12700"/>
              <a:ext cx="4827017"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Entries (               ,     )</a:t>
              </a:r>
            </a:p>
          </p:txBody>
        </p:sp>
        <p:pic>
          <p:nvPicPr>
            <p:cNvPr id="482" name="Database_2.png"/>
            <p:cNvPicPr/>
            <p:nvPr/>
          </p:nvPicPr>
          <p:blipFill>
            <a:blip r:embed="rId3">
              <a:extLst/>
            </a:blip>
            <a:stretch>
              <a:fillRect/>
            </a:stretch>
          </p:blipFill>
          <p:spPr>
            <a:xfrm>
              <a:off x="3079973" y="0"/>
              <a:ext cx="812801" cy="812800"/>
            </a:xfrm>
            <a:prstGeom prst="rect">
              <a:avLst/>
            </a:prstGeom>
            <a:ln w="12700" cap="flat">
              <a:noFill/>
              <a:miter lim="400000"/>
            </a:ln>
            <a:effectLst/>
          </p:spPr>
        </p:pic>
        <p:pic>
          <p:nvPicPr>
            <p:cNvPr id="483" name="pasted-image.tif"/>
            <p:cNvPicPr/>
            <p:nvPr/>
          </p:nvPicPr>
          <p:blipFill>
            <a:blip r:embed="rId6">
              <a:extLst/>
            </a:blip>
            <a:stretch>
              <a:fillRect/>
            </a:stretch>
          </p:blipFill>
          <p:spPr>
            <a:xfrm>
              <a:off x="1913192" y="50800"/>
              <a:ext cx="733239" cy="716196"/>
            </a:xfrm>
            <a:prstGeom prst="rect">
              <a:avLst/>
            </a:prstGeom>
            <a:ln w="12700" cap="flat">
              <a:noFill/>
              <a:miter lim="400000"/>
            </a:ln>
            <a:effectLst/>
          </p:spPr>
        </p:pic>
        <p:pic>
          <p:nvPicPr>
            <p:cNvPr id="484" name="pasted-image.pdf"/>
            <p:cNvPicPr/>
            <p:nvPr/>
          </p:nvPicPr>
          <p:blipFill>
            <a:blip r:embed="rId7">
              <a:extLst/>
            </a:blip>
            <a:srcRect/>
            <a:stretch>
              <a:fillRect/>
            </a:stretch>
          </p:blipFill>
          <p:spPr>
            <a:xfrm>
              <a:off x="2683828" y="228600"/>
              <a:ext cx="355601" cy="408941"/>
            </a:xfrm>
            <a:prstGeom prst="rect">
              <a:avLst/>
            </a:prstGeom>
            <a:ln w="12700" cap="flat">
              <a:noFill/>
              <a:miter lim="400000"/>
            </a:ln>
            <a:effectLst/>
          </p:spPr>
        </p:pic>
        <p:pic>
          <p:nvPicPr>
            <p:cNvPr id="485" name="pasted-image.pdf"/>
            <p:cNvPicPr/>
            <p:nvPr/>
          </p:nvPicPr>
          <p:blipFill>
            <a:blip r:embed="rId5">
              <a:extLst/>
            </a:blip>
            <a:stretch>
              <a:fillRect/>
            </a:stretch>
          </p:blipFill>
          <p:spPr>
            <a:xfrm>
              <a:off x="4106228" y="139700"/>
              <a:ext cx="533401" cy="533400"/>
            </a:xfrm>
            <a:prstGeom prst="rect">
              <a:avLst/>
            </a:prstGeom>
            <a:ln w="12700" cap="flat">
              <a:noFill/>
              <a:miter lim="400000"/>
            </a:ln>
            <a:effectLst/>
          </p:spPr>
        </p:pic>
      </p:grpSp>
      <p:grpSp>
        <p:nvGrpSpPr>
          <p:cNvPr id="491" name="Group 491"/>
          <p:cNvGrpSpPr/>
          <p:nvPr/>
        </p:nvGrpSpPr>
        <p:grpSpPr>
          <a:xfrm>
            <a:off x="1764353" y="6524118"/>
            <a:ext cx="4562857" cy="812801"/>
            <a:chOff x="0" y="0"/>
            <a:chExt cx="4562855" cy="812800"/>
          </a:xfrm>
        </p:grpSpPr>
        <p:sp>
          <p:nvSpPr>
            <p:cNvPr id="487" name="Shape 487"/>
            <p:cNvSpPr/>
            <p:nvPr/>
          </p:nvSpPr>
          <p:spPr>
            <a:xfrm>
              <a:off x="0" y="12700"/>
              <a:ext cx="4562856"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a:solidFill>
                    <a:srgbClr val="000000"/>
                  </a:solidFill>
                </a:defRPr>
              </a:lvl1pPr>
            </a:lstStyle>
            <a:p>
              <a:pPr lvl="0">
                <a:defRPr sz="1800"/>
              </a:pPr>
              <a:r>
                <a:rPr sz="4000"/>
                <a:t>Entries(               ,    )</a:t>
              </a:r>
            </a:p>
          </p:txBody>
        </p:sp>
        <p:grpSp>
          <p:nvGrpSpPr>
            <p:cNvPr id="490" name="Group 490"/>
            <p:cNvGrpSpPr/>
            <p:nvPr/>
          </p:nvGrpSpPr>
          <p:grpSpPr>
            <a:xfrm>
              <a:off x="1736657" y="0"/>
              <a:ext cx="1979581" cy="812800"/>
              <a:chOff x="23" y="0"/>
              <a:chExt cx="1979580" cy="812800"/>
            </a:xfrm>
          </p:grpSpPr>
          <p:pic>
            <p:nvPicPr>
              <p:cNvPr id="488" name="Database_2.png"/>
              <p:cNvPicPr/>
              <p:nvPr/>
            </p:nvPicPr>
            <p:blipFill>
              <a:blip r:embed="rId3">
                <a:extLst/>
              </a:blip>
              <a:stretch>
                <a:fillRect/>
              </a:stretch>
            </p:blipFill>
            <p:spPr>
              <a:xfrm>
                <a:off x="1166803" y="0"/>
                <a:ext cx="812801" cy="812800"/>
              </a:xfrm>
              <a:prstGeom prst="rect">
                <a:avLst/>
              </a:prstGeom>
              <a:ln w="12700" cap="flat">
                <a:noFill/>
                <a:miter lim="400000"/>
              </a:ln>
              <a:effectLst/>
            </p:spPr>
          </p:pic>
          <p:pic>
            <p:nvPicPr>
              <p:cNvPr id="489" name="pasted-image.tif"/>
              <p:cNvPicPr/>
              <p:nvPr/>
            </p:nvPicPr>
            <p:blipFill>
              <a:blip r:embed="rId6">
                <a:extLst/>
              </a:blip>
              <a:stretch>
                <a:fillRect/>
              </a:stretch>
            </p:blipFill>
            <p:spPr>
              <a:xfrm>
                <a:off x="23" y="50800"/>
                <a:ext cx="733238" cy="716196"/>
              </a:xfrm>
              <a:prstGeom prst="rect">
                <a:avLst/>
              </a:prstGeom>
              <a:ln w="12700" cap="flat">
                <a:noFill/>
                <a:miter lim="400000"/>
              </a:ln>
              <a:effectLst/>
            </p:spPr>
          </p:pic>
        </p:grpSp>
      </p:grpSp>
      <p:sp>
        <p:nvSpPr>
          <p:cNvPr id="492" name="Shape 492"/>
          <p:cNvSpPr/>
          <p:nvPr/>
        </p:nvSpPr>
        <p:spPr>
          <a:xfrm>
            <a:off x="6781291" y="6536818"/>
            <a:ext cx="4005581"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000000"/>
                </a:solidFill>
              </a:defRPr>
            </a:lvl1pPr>
          </a:lstStyle>
          <a:p>
            <a:pPr lvl="0">
              <a:defRPr sz="1800"/>
            </a:pPr>
            <a:r>
              <a:rPr sz="4000"/>
              <a:t>Pr (Exist (      ,     ))</a:t>
            </a:r>
          </a:p>
        </p:txBody>
      </p:sp>
      <p:pic>
        <p:nvPicPr>
          <p:cNvPr id="493" name="pasted-image.tif"/>
          <p:cNvPicPr/>
          <p:nvPr/>
        </p:nvPicPr>
        <p:blipFill>
          <a:blip r:embed="rId6">
            <a:extLst/>
          </a:blip>
          <a:stretch>
            <a:fillRect/>
          </a:stretch>
        </p:blipFill>
        <p:spPr>
          <a:xfrm>
            <a:off x="8924349" y="6574919"/>
            <a:ext cx="733238" cy="716196"/>
          </a:xfrm>
          <a:prstGeom prst="rect">
            <a:avLst/>
          </a:prstGeom>
          <a:ln w="12700">
            <a:miter lim="400000"/>
          </a:ln>
        </p:spPr>
      </p:pic>
      <p:sp>
        <p:nvSpPr>
          <p:cNvPr id="494" name="Shape 494"/>
          <p:cNvSpPr/>
          <p:nvPr/>
        </p:nvSpPr>
        <p:spPr>
          <a:xfrm>
            <a:off x="10774171" y="6536818"/>
            <a:ext cx="452629"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solidFill>
                  <a:srgbClr val="FFFFFF"/>
                </a:solidFill>
              </a:rPr>
              <a:t>+</a:t>
            </a:r>
          </a:p>
        </p:txBody>
      </p:sp>
      <p:grpSp>
        <p:nvGrpSpPr>
          <p:cNvPr id="499" name="Group 499"/>
          <p:cNvGrpSpPr/>
          <p:nvPr/>
        </p:nvGrpSpPr>
        <p:grpSpPr>
          <a:xfrm>
            <a:off x="888803" y="8086725"/>
            <a:ext cx="6918961" cy="812801"/>
            <a:chOff x="0" y="0"/>
            <a:chExt cx="6918959" cy="812800"/>
          </a:xfrm>
        </p:grpSpPr>
        <p:sp>
          <p:nvSpPr>
            <p:cNvPr id="495" name="Shape 495"/>
            <p:cNvSpPr/>
            <p:nvPr/>
          </p:nvSpPr>
          <p:spPr>
            <a:xfrm>
              <a:off x="0" y="12700"/>
              <a:ext cx="6918960"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a:solidFill>
                    <a:srgbClr val="000000"/>
                  </a:solidFill>
                </a:defRPr>
              </a:lvl1pPr>
            </a:lstStyle>
            <a:p>
              <a:pPr lvl="0">
                <a:defRPr sz="1800"/>
              </a:pPr>
              <a:r>
                <a:rPr sz="4000"/>
                <a:t>New Entries(               ,             )</a:t>
              </a:r>
            </a:p>
          </p:txBody>
        </p:sp>
        <p:grpSp>
          <p:nvGrpSpPr>
            <p:cNvPr id="498" name="Group 498"/>
            <p:cNvGrpSpPr/>
            <p:nvPr/>
          </p:nvGrpSpPr>
          <p:grpSpPr>
            <a:xfrm>
              <a:off x="2905057" y="0"/>
              <a:ext cx="1979581" cy="812800"/>
              <a:chOff x="23" y="0"/>
              <a:chExt cx="1979580" cy="812800"/>
            </a:xfrm>
          </p:grpSpPr>
          <p:pic>
            <p:nvPicPr>
              <p:cNvPr id="496" name="Database_2.png"/>
              <p:cNvPicPr/>
              <p:nvPr/>
            </p:nvPicPr>
            <p:blipFill>
              <a:blip r:embed="rId3">
                <a:extLst/>
              </a:blip>
              <a:stretch>
                <a:fillRect/>
              </a:stretch>
            </p:blipFill>
            <p:spPr>
              <a:xfrm>
                <a:off x="1166803" y="0"/>
                <a:ext cx="812801" cy="812800"/>
              </a:xfrm>
              <a:prstGeom prst="rect">
                <a:avLst/>
              </a:prstGeom>
              <a:ln w="12700" cap="flat">
                <a:noFill/>
                <a:miter lim="400000"/>
              </a:ln>
              <a:effectLst/>
            </p:spPr>
          </p:pic>
          <p:pic>
            <p:nvPicPr>
              <p:cNvPr id="497" name="pasted-image.tif"/>
              <p:cNvPicPr/>
              <p:nvPr/>
            </p:nvPicPr>
            <p:blipFill>
              <a:blip r:embed="rId6">
                <a:extLst/>
              </a:blip>
              <a:stretch>
                <a:fillRect/>
              </a:stretch>
            </p:blipFill>
            <p:spPr>
              <a:xfrm>
                <a:off x="23" y="50800"/>
                <a:ext cx="733238" cy="716196"/>
              </a:xfrm>
              <a:prstGeom prst="rect">
                <a:avLst/>
              </a:prstGeom>
              <a:ln w="12700" cap="flat">
                <a:noFill/>
                <a:miter lim="400000"/>
              </a:ln>
              <a:effectLst/>
            </p:spPr>
          </p:pic>
        </p:grpSp>
      </p:grpSp>
      <p:sp>
        <p:nvSpPr>
          <p:cNvPr id="500" name="Shape 500"/>
          <p:cNvSpPr/>
          <p:nvPr/>
        </p:nvSpPr>
        <p:spPr>
          <a:xfrm>
            <a:off x="8111081" y="8101586"/>
            <a:ext cx="4005581"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000000"/>
                </a:solidFill>
              </a:defRPr>
            </a:lvl1pPr>
          </a:lstStyle>
          <a:p>
            <a:pPr lvl="0">
              <a:defRPr sz="1800"/>
            </a:pPr>
            <a:r>
              <a:rPr sz="4000"/>
              <a:t>Pr (Exist (      ,     ))</a:t>
            </a:r>
          </a:p>
        </p:txBody>
      </p:sp>
      <p:pic>
        <p:nvPicPr>
          <p:cNvPr id="501" name="pasted-image.tif"/>
          <p:cNvPicPr/>
          <p:nvPr/>
        </p:nvPicPr>
        <p:blipFill>
          <a:blip r:embed="rId6">
            <a:extLst/>
          </a:blip>
          <a:stretch>
            <a:fillRect/>
          </a:stretch>
        </p:blipFill>
        <p:spPr>
          <a:xfrm>
            <a:off x="10254139" y="8139687"/>
            <a:ext cx="733238" cy="716196"/>
          </a:xfrm>
          <a:prstGeom prst="rect">
            <a:avLst/>
          </a:prstGeom>
          <a:ln w="12700">
            <a:miter lim="400000"/>
          </a:ln>
        </p:spPr>
      </p:pic>
      <p:pic>
        <p:nvPicPr>
          <p:cNvPr id="502" name="pasted-image.pdf"/>
          <p:cNvPicPr/>
          <p:nvPr/>
        </p:nvPicPr>
        <p:blipFill>
          <a:blip r:embed="rId5">
            <a:extLst/>
          </a:blip>
          <a:stretch>
            <a:fillRect/>
          </a:stretch>
        </p:blipFill>
        <p:spPr>
          <a:xfrm>
            <a:off x="9893300" y="6692900"/>
            <a:ext cx="533400" cy="533400"/>
          </a:xfrm>
          <a:prstGeom prst="rect">
            <a:avLst/>
          </a:prstGeom>
          <a:ln w="12700">
            <a:miter lim="400000"/>
          </a:ln>
        </p:spPr>
      </p:pic>
      <p:pic>
        <p:nvPicPr>
          <p:cNvPr id="503" name="pasted-image.pdf"/>
          <p:cNvPicPr/>
          <p:nvPr/>
        </p:nvPicPr>
        <p:blipFill>
          <a:blip r:embed="rId5">
            <a:extLst/>
          </a:blip>
          <a:stretch>
            <a:fillRect/>
          </a:stretch>
        </p:blipFill>
        <p:spPr>
          <a:xfrm>
            <a:off x="11226800" y="8255000"/>
            <a:ext cx="533400" cy="533400"/>
          </a:xfrm>
          <a:prstGeom prst="rect">
            <a:avLst/>
          </a:prstGeom>
          <a:ln w="12700">
            <a:miter lim="400000"/>
          </a:ln>
        </p:spPr>
      </p:pic>
      <p:pic>
        <p:nvPicPr>
          <p:cNvPr id="504" name="pasted-image.pdf"/>
          <p:cNvPicPr/>
          <p:nvPr/>
        </p:nvPicPr>
        <p:blipFill>
          <a:blip r:embed="rId7">
            <a:extLst/>
          </a:blip>
          <a:stretch>
            <a:fillRect/>
          </a:stretch>
        </p:blipFill>
        <p:spPr>
          <a:xfrm>
            <a:off x="4279900" y="6743700"/>
            <a:ext cx="317500" cy="365125"/>
          </a:xfrm>
          <a:prstGeom prst="rect">
            <a:avLst/>
          </a:prstGeom>
          <a:ln w="12700">
            <a:miter lim="400000"/>
          </a:ln>
        </p:spPr>
      </p:pic>
      <p:pic>
        <p:nvPicPr>
          <p:cNvPr id="505" name="pasted-image.pdf"/>
          <p:cNvPicPr/>
          <p:nvPr/>
        </p:nvPicPr>
        <p:blipFill>
          <a:blip r:embed="rId7">
            <a:extLst/>
          </a:blip>
          <a:stretch>
            <a:fillRect/>
          </a:stretch>
        </p:blipFill>
        <p:spPr>
          <a:xfrm>
            <a:off x="4572000" y="8318500"/>
            <a:ext cx="317500" cy="365125"/>
          </a:xfrm>
          <a:prstGeom prst="rect">
            <a:avLst/>
          </a:prstGeom>
          <a:ln w="12700">
            <a:miter lim="400000"/>
          </a:ln>
        </p:spPr>
      </p:pic>
      <p:pic>
        <p:nvPicPr>
          <p:cNvPr id="506" name="pasted-image.pdf"/>
          <p:cNvPicPr/>
          <p:nvPr/>
        </p:nvPicPr>
        <p:blipFill>
          <a:blip r:embed="rId4">
            <a:extLst/>
          </a:blip>
          <a:stretch>
            <a:fillRect/>
          </a:stretch>
        </p:blipFill>
        <p:spPr>
          <a:xfrm>
            <a:off x="5664200" y="6731000"/>
            <a:ext cx="368300" cy="410797"/>
          </a:xfrm>
          <a:prstGeom prst="rect">
            <a:avLst/>
          </a:prstGeom>
          <a:ln w="12700">
            <a:miter lim="400000"/>
          </a:ln>
        </p:spPr>
      </p:pic>
      <p:pic>
        <p:nvPicPr>
          <p:cNvPr id="507" name="pasted-image.pdf"/>
          <p:cNvPicPr/>
          <p:nvPr/>
        </p:nvPicPr>
        <p:blipFill>
          <a:blip r:embed="rId8">
            <a:extLst/>
          </a:blip>
          <a:stretch>
            <a:fillRect/>
          </a:stretch>
        </p:blipFill>
        <p:spPr>
          <a:xfrm>
            <a:off x="6007100" y="8242300"/>
            <a:ext cx="1600200" cy="476093"/>
          </a:xfrm>
          <a:prstGeom prst="rect">
            <a:avLst/>
          </a:prstGeom>
          <a:ln w="12700">
            <a:miter lim="400000"/>
          </a:ln>
        </p:spPr>
      </p:pic>
      <p:pic>
        <p:nvPicPr>
          <p:cNvPr id="508" name="pasted-image.pdf"/>
          <p:cNvPicPr/>
          <p:nvPr/>
        </p:nvPicPr>
        <p:blipFill>
          <a:blip r:embed="rId9">
            <a:extLst/>
          </a:blip>
          <a:stretch>
            <a:fillRect/>
          </a:stretch>
        </p:blipFill>
        <p:spPr>
          <a:xfrm>
            <a:off x="6502400" y="6811962"/>
            <a:ext cx="177800" cy="215901"/>
          </a:xfrm>
          <a:prstGeom prst="rect">
            <a:avLst/>
          </a:prstGeom>
          <a:ln w="12700">
            <a:miter lim="400000"/>
          </a:ln>
        </p:spPr>
      </p:pic>
      <p:pic>
        <p:nvPicPr>
          <p:cNvPr id="509" name="pasted-image.pdf"/>
          <p:cNvPicPr/>
          <p:nvPr/>
        </p:nvPicPr>
        <p:blipFill>
          <a:blip r:embed="rId9">
            <a:extLst/>
          </a:blip>
          <a:stretch>
            <a:fillRect/>
          </a:stretch>
        </p:blipFill>
        <p:spPr>
          <a:xfrm>
            <a:off x="7890256" y="8385175"/>
            <a:ext cx="177801" cy="215900"/>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fill="hold"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3" name="Shape 513"/>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source quality estimation</a:t>
            </a:r>
          </a:p>
        </p:txBody>
      </p:sp>
      <p:sp>
        <p:nvSpPr>
          <p:cNvPr id="514" name="Shape 514"/>
          <p:cNvSpPr>
            <a:spLocks noGrp="1"/>
          </p:cNvSpPr>
          <p:nvPr>
            <p:ph type="body" idx="1"/>
          </p:nvPr>
        </p:nvSpPr>
        <p:spPr>
          <a:xfrm>
            <a:off x="660400" y="1625600"/>
            <a:ext cx="11684000" cy="1422400"/>
          </a:xfrm>
          <a:prstGeom prst="rect">
            <a:avLst/>
          </a:prstGeom>
        </p:spPr>
        <p:txBody>
          <a:bodyPr/>
          <a:lstStyle/>
          <a:p>
            <a:pPr marL="0" lvl="0" indent="0">
              <a:buClrTx/>
              <a:buSzTx/>
              <a:buNone/>
              <a:defRPr sz="1800">
                <a:solidFill>
                  <a:srgbClr val="000000"/>
                </a:solidFill>
              </a:defRPr>
            </a:pPr>
            <a:r>
              <a:rPr sz="3600"/>
              <a:t>Combine </a:t>
            </a:r>
            <a:r>
              <a:rPr sz="3600">
                <a:solidFill>
                  <a:srgbClr val="FF2E00"/>
                </a:solidFill>
              </a:rPr>
              <a:t>statistical models</a:t>
            </a:r>
          </a:p>
        </p:txBody>
      </p:sp>
      <p:pic>
        <p:nvPicPr>
          <p:cNvPr id="515" name="Database_2.png"/>
          <p:cNvPicPr/>
          <p:nvPr/>
        </p:nvPicPr>
        <p:blipFill>
          <a:blip r:embed="rId3">
            <a:extLst/>
          </a:blip>
          <a:stretch>
            <a:fillRect/>
          </a:stretch>
        </p:blipFill>
        <p:spPr>
          <a:xfrm>
            <a:off x="529957" y="3426438"/>
            <a:ext cx="1625601" cy="1625601"/>
          </a:xfrm>
          <a:prstGeom prst="rect">
            <a:avLst/>
          </a:prstGeom>
          <a:ln w="12700">
            <a:miter lim="400000"/>
          </a:ln>
        </p:spPr>
      </p:pic>
      <p:sp>
        <p:nvSpPr>
          <p:cNvPr id="516" name="Shape 516"/>
          <p:cNvSpPr/>
          <p:nvPr/>
        </p:nvSpPr>
        <p:spPr>
          <a:xfrm>
            <a:off x="2527616" y="4188458"/>
            <a:ext cx="4872511" cy="1"/>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17" name="Shape 517"/>
          <p:cNvSpPr/>
          <p:nvPr/>
        </p:nvSpPr>
        <p:spPr>
          <a:xfrm flipV="1">
            <a:off x="3336781" y="4072009"/>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18" name="Shape 518"/>
          <p:cNvSpPr/>
          <p:nvPr/>
        </p:nvSpPr>
        <p:spPr>
          <a:xfrm flipV="1">
            <a:off x="5377978"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19" name="Shape 519"/>
          <p:cNvSpPr/>
          <p:nvPr/>
        </p:nvSpPr>
        <p:spPr>
          <a:xfrm flipV="1">
            <a:off x="7419176"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20" name="Shape 520"/>
          <p:cNvSpPr/>
          <p:nvPr/>
        </p:nvSpPr>
        <p:spPr>
          <a:xfrm flipV="1">
            <a:off x="9460374" y="4074025"/>
            <a:ext cx="1" cy="244289"/>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21" name="Shape 521"/>
          <p:cNvSpPr/>
          <p:nvPr/>
        </p:nvSpPr>
        <p:spPr>
          <a:xfrm flipV="1">
            <a:off x="11501572" y="4072009"/>
            <a:ext cx="1" cy="246305"/>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22" name="Shape 522"/>
          <p:cNvSpPr/>
          <p:nvPr/>
        </p:nvSpPr>
        <p:spPr>
          <a:xfrm>
            <a:off x="11892542" y="4239238"/>
            <a:ext cx="869443"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000000"/>
                </a:solidFill>
              </a:defRPr>
            </a:lvl1pPr>
          </a:lstStyle>
          <a:p>
            <a:pPr lvl="0">
              <a:defRPr sz="1800"/>
            </a:pPr>
            <a:r>
              <a:rPr sz="3000"/>
              <a:t>time</a:t>
            </a:r>
          </a:p>
        </p:txBody>
      </p:sp>
      <p:sp>
        <p:nvSpPr>
          <p:cNvPr id="523" name="Shape 523"/>
          <p:cNvSpPr/>
          <p:nvPr/>
        </p:nvSpPr>
        <p:spPr>
          <a:xfrm>
            <a:off x="7427439" y="4188458"/>
            <a:ext cx="4872511" cy="1"/>
          </a:xfrm>
          <a:prstGeom prst="line">
            <a:avLst/>
          </a:prstGeom>
          <a:ln w="38100">
            <a:solidFill/>
            <a:custDash>
              <a:ds d="200000" sp="200000"/>
            </a:custDash>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pic>
        <p:nvPicPr>
          <p:cNvPr id="524" name="pasted-image.pdf"/>
          <p:cNvPicPr/>
          <p:nvPr/>
        </p:nvPicPr>
        <p:blipFill>
          <a:blip r:embed="rId4">
            <a:extLst/>
          </a:blip>
          <a:stretch>
            <a:fillRect/>
          </a:stretch>
        </p:blipFill>
        <p:spPr>
          <a:xfrm>
            <a:off x="7200900" y="3619500"/>
            <a:ext cx="368300" cy="410797"/>
          </a:xfrm>
          <a:prstGeom prst="rect">
            <a:avLst/>
          </a:prstGeom>
          <a:ln w="12700">
            <a:miter lim="400000"/>
          </a:ln>
        </p:spPr>
      </p:pic>
      <p:pic>
        <p:nvPicPr>
          <p:cNvPr id="525" name="pasted-image.pdf"/>
          <p:cNvPicPr/>
          <p:nvPr/>
        </p:nvPicPr>
        <p:blipFill>
          <a:blip r:embed="rId5">
            <a:extLst/>
          </a:blip>
          <a:stretch>
            <a:fillRect/>
          </a:stretch>
        </p:blipFill>
        <p:spPr>
          <a:xfrm>
            <a:off x="11226800" y="3543300"/>
            <a:ext cx="533400" cy="533400"/>
          </a:xfrm>
          <a:prstGeom prst="rect">
            <a:avLst/>
          </a:prstGeom>
          <a:ln w="12700">
            <a:miter lim="400000"/>
          </a:ln>
        </p:spPr>
      </p:pic>
      <p:sp>
        <p:nvSpPr>
          <p:cNvPr id="526" name="Shape 526"/>
          <p:cNvSpPr/>
          <p:nvPr/>
        </p:nvSpPr>
        <p:spPr>
          <a:xfrm>
            <a:off x="647699" y="4953000"/>
            <a:ext cx="7523482"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000000"/>
                </a:solidFill>
              </a:defRPr>
            </a:lvl1pPr>
          </a:lstStyle>
          <a:p>
            <a:pPr lvl="0">
              <a:defRPr sz="1800"/>
            </a:pPr>
            <a:r>
              <a:rPr sz="4000"/>
              <a:t>Estimating                                     :</a:t>
            </a:r>
          </a:p>
        </p:txBody>
      </p:sp>
      <p:grpSp>
        <p:nvGrpSpPr>
          <p:cNvPr id="532" name="Group 532"/>
          <p:cNvGrpSpPr/>
          <p:nvPr/>
        </p:nvGrpSpPr>
        <p:grpSpPr>
          <a:xfrm>
            <a:off x="3152140" y="4946650"/>
            <a:ext cx="4827016" cy="812801"/>
            <a:chOff x="0" y="0"/>
            <a:chExt cx="4827015" cy="812800"/>
          </a:xfrm>
        </p:grpSpPr>
        <p:sp>
          <p:nvSpPr>
            <p:cNvPr id="527" name="Shape 527"/>
            <p:cNvSpPr/>
            <p:nvPr/>
          </p:nvSpPr>
          <p:spPr>
            <a:xfrm>
              <a:off x="0" y="12700"/>
              <a:ext cx="4827017"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000000"/>
                  </a:solidFill>
                </a:defRPr>
              </a:lvl1pPr>
            </a:lstStyle>
            <a:p>
              <a:pPr lvl="0">
                <a:defRPr sz="1800"/>
              </a:pPr>
              <a:r>
                <a:rPr sz="4000"/>
                <a:t>Entries (               ,     )</a:t>
              </a:r>
            </a:p>
          </p:txBody>
        </p:sp>
        <p:pic>
          <p:nvPicPr>
            <p:cNvPr id="528" name="Database_2.png"/>
            <p:cNvPicPr/>
            <p:nvPr/>
          </p:nvPicPr>
          <p:blipFill>
            <a:blip r:embed="rId3">
              <a:extLst/>
            </a:blip>
            <a:stretch>
              <a:fillRect/>
            </a:stretch>
          </p:blipFill>
          <p:spPr>
            <a:xfrm>
              <a:off x="3079973" y="0"/>
              <a:ext cx="812801" cy="812800"/>
            </a:xfrm>
            <a:prstGeom prst="rect">
              <a:avLst/>
            </a:prstGeom>
            <a:ln w="12700" cap="flat">
              <a:noFill/>
              <a:miter lim="400000"/>
            </a:ln>
            <a:effectLst/>
          </p:spPr>
        </p:pic>
        <p:pic>
          <p:nvPicPr>
            <p:cNvPr id="529" name="pasted-image.tif"/>
            <p:cNvPicPr/>
            <p:nvPr/>
          </p:nvPicPr>
          <p:blipFill>
            <a:blip r:embed="rId6">
              <a:extLst/>
            </a:blip>
            <a:stretch>
              <a:fillRect/>
            </a:stretch>
          </p:blipFill>
          <p:spPr>
            <a:xfrm>
              <a:off x="1913192" y="50800"/>
              <a:ext cx="733239" cy="716196"/>
            </a:xfrm>
            <a:prstGeom prst="rect">
              <a:avLst/>
            </a:prstGeom>
            <a:ln w="12700" cap="flat">
              <a:noFill/>
              <a:miter lim="400000"/>
            </a:ln>
            <a:effectLst/>
          </p:spPr>
        </p:pic>
        <p:pic>
          <p:nvPicPr>
            <p:cNvPr id="530" name="pasted-image.pdf"/>
            <p:cNvPicPr/>
            <p:nvPr/>
          </p:nvPicPr>
          <p:blipFill>
            <a:blip r:embed="rId7">
              <a:extLst/>
            </a:blip>
            <a:srcRect/>
            <a:stretch>
              <a:fillRect/>
            </a:stretch>
          </p:blipFill>
          <p:spPr>
            <a:xfrm>
              <a:off x="2683828" y="228600"/>
              <a:ext cx="355601" cy="408941"/>
            </a:xfrm>
            <a:prstGeom prst="rect">
              <a:avLst/>
            </a:prstGeom>
            <a:ln w="12700" cap="flat">
              <a:noFill/>
              <a:miter lim="400000"/>
            </a:ln>
            <a:effectLst/>
          </p:spPr>
        </p:pic>
        <p:pic>
          <p:nvPicPr>
            <p:cNvPr id="531" name="pasted-image.pdf"/>
            <p:cNvPicPr/>
            <p:nvPr/>
          </p:nvPicPr>
          <p:blipFill>
            <a:blip r:embed="rId5">
              <a:extLst/>
            </a:blip>
            <a:stretch>
              <a:fillRect/>
            </a:stretch>
          </p:blipFill>
          <p:spPr>
            <a:xfrm>
              <a:off x="4106228" y="139700"/>
              <a:ext cx="533401" cy="533400"/>
            </a:xfrm>
            <a:prstGeom prst="rect">
              <a:avLst/>
            </a:prstGeom>
            <a:ln w="12700" cap="flat">
              <a:noFill/>
              <a:miter lim="400000"/>
            </a:ln>
            <a:effectLst/>
          </p:spPr>
        </p:pic>
      </p:grpSp>
      <p:grpSp>
        <p:nvGrpSpPr>
          <p:cNvPr id="537" name="Group 537"/>
          <p:cNvGrpSpPr/>
          <p:nvPr/>
        </p:nvGrpSpPr>
        <p:grpSpPr>
          <a:xfrm>
            <a:off x="1764353" y="6524118"/>
            <a:ext cx="4562857" cy="812801"/>
            <a:chOff x="0" y="0"/>
            <a:chExt cx="4562855" cy="812800"/>
          </a:xfrm>
        </p:grpSpPr>
        <p:sp>
          <p:nvSpPr>
            <p:cNvPr id="533" name="Shape 533"/>
            <p:cNvSpPr/>
            <p:nvPr/>
          </p:nvSpPr>
          <p:spPr>
            <a:xfrm>
              <a:off x="0" y="12700"/>
              <a:ext cx="4562856" cy="800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a:solidFill>
                    <a:srgbClr val="000000"/>
                  </a:solidFill>
                </a:defRPr>
              </a:lvl1pPr>
            </a:lstStyle>
            <a:p>
              <a:pPr lvl="0">
                <a:defRPr sz="1800"/>
              </a:pPr>
              <a:r>
                <a:rPr sz="4000"/>
                <a:t>Entries(               ,    )</a:t>
              </a:r>
            </a:p>
          </p:txBody>
        </p:sp>
        <p:grpSp>
          <p:nvGrpSpPr>
            <p:cNvPr id="536" name="Group 536"/>
            <p:cNvGrpSpPr/>
            <p:nvPr/>
          </p:nvGrpSpPr>
          <p:grpSpPr>
            <a:xfrm>
              <a:off x="1736657" y="0"/>
              <a:ext cx="1979581" cy="812800"/>
              <a:chOff x="23" y="0"/>
              <a:chExt cx="1979580" cy="812800"/>
            </a:xfrm>
          </p:grpSpPr>
          <p:pic>
            <p:nvPicPr>
              <p:cNvPr id="534" name="Database_2.png"/>
              <p:cNvPicPr/>
              <p:nvPr/>
            </p:nvPicPr>
            <p:blipFill>
              <a:blip r:embed="rId3">
                <a:extLst/>
              </a:blip>
              <a:stretch>
                <a:fillRect/>
              </a:stretch>
            </p:blipFill>
            <p:spPr>
              <a:xfrm>
                <a:off x="1166803" y="0"/>
                <a:ext cx="812801" cy="812800"/>
              </a:xfrm>
              <a:prstGeom prst="rect">
                <a:avLst/>
              </a:prstGeom>
              <a:ln w="12700" cap="flat">
                <a:noFill/>
                <a:miter lim="400000"/>
              </a:ln>
              <a:effectLst/>
            </p:spPr>
          </p:pic>
          <p:pic>
            <p:nvPicPr>
              <p:cNvPr id="535" name="pasted-image.tif"/>
              <p:cNvPicPr/>
              <p:nvPr/>
            </p:nvPicPr>
            <p:blipFill>
              <a:blip r:embed="rId6">
                <a:extLst/>
              </a:blip>
              <a:stretch>
                <a:fillRect/>
              </a:stretch>
            </p:blipFill>
            <p:spPr>
              <a:xfrm>
                <a:off x="23" y="50800"/>
                <a:ext cx="733238" cy="716196"/>
              </a:xfrm>
              <a:prstGeom prst="rect">
                <a:avLst/>
              </a:prstGeom>
              <a:ln w="12700" cap="flat">
                <a:noFill/>
                <a:miter lim="400000"/>
              </a:ln>
              <a:effectLst/>
            </p:spPr>
          </p:pic>
        </p:grpSp>
      </p:grpSp>
      <p:pic>
        <p:nvPicPr>
          <p:cNvPr id="538" name="pasted-image.pdf"/>
          <p:cNvPicPr/>
          <p:nvPr/>
        </p:nvPicPr>
        <p:blipFill>
          <a:blip r:embed="rId7">
            <a:extLst/>
          </a:blip>
          <a:stretch>
            <a:fillRect/>
          </a:stretch>
        </p:blipFill>
        <p:spPr>
          <a:xfrm>
            <a:off x="4279900" y="6743700"/>
            <a:ext cx="317500" cy="365125"/>
          </a:xfrm>
          <a:prstGeom prst="rect">
            <a:avLst/>
          </a:prstGeom>
          <a:ln w="12700">
            <a:miter lim="400000"/>
          </a:ln>
        </p:spPr>
      </p:pic>
      <p:pic>
        <p:nvPicPr>
          <p:cNvPr id="539" name="pasted-image.pdf"/>
          <p:cNvPicPr/>
          <p:nvPr/>
        </p:nvPicPr>
        <p:blipFill>
          <a:blip r:embed="rId4">
            <a:extLst/>
          </a:blip>
          <a:stretch>
            <a:fillRect/>
          </a:stretch>
        </p:blipFill>
        <p:spPr>
          <a:xfrm>
            <a:off x="5664200" y="6731000"/>
            <a:ext cx="368300" cy="410797"/>
          </a:xfrm>
          <a:prstGeom prst="rect">
            <a:avLst/>
          </a:prstGeom>
          <a:ln w="12700">
            <a:miter lim="400000"/>
          </a:ln>
        </p:spPr>
      </p:pic>
      <p:pic>
        <p:nvPicPr>
          <p:cNvPr id="540" name="pasted-image.pdf"/>
          <p:cNvPicPr/>
          <p:nvPr/>
        </p:nvPicPr>
        <p:blipFill>
          <a:blip r:embed="rId8">
            <a:extLst/>
          </a:blip>
          <a:stretch>
            <a:fillRect/>
          </a:stretch>
        </p:blipFill>
        <p:spPr>
          <a:xfrm>
            <a:off x="6502400" y="6811962"/>
            <a:ext cx="177800" cy="215901"/>
          </a:xfrm>
          <a:prstGeom prst="rect">
            <a:avLst/>
          </a:prstGeom>
          <a:ln w="12700">
            <a:miter lim="400000"/>
          </a:ln>
        </p:spPr>
      </p:pic>
      <p:pic>
        <p:nvPicPr>
          <p:cNvPr id="541" name="pasted-image.pdf"/>
          <p:cNvPicPr/>
          <p:nvPr/>
        </p:nvPicPr>
        <p:blipFill>
          <a:blip r:embed="rId8">
            <a:extLst/>
          </a:blip>
          <a:stretch>
            <a:fillRect/>
          </a:stretch>
        </p:blipFill>
        <p:spPr>
          <a:xfrm>
            <a:off x="7890256" y="8385175"/>
            <a:ext cx="177801" cy="215900"/>
          </a:xfrm>
          <a:prstGeom prst="rect">
            <a:avLst/>
          </a:prstGeom>
          <a:ln w="12700">
            <a:miter lim="400000"/>
          </a:ln>
        </p:spPr>
      </p:pic>
      <p:pic>
        <p:nvPicPr>
          <p:cNvPr id="542" name="pasted-image.pdf"/>
          <p:cNvPicPr/>
          <p:nvPr/>
        </p:nvPicPr>
        <p:blipFill>
          <a:blip r:embed="rId9">
            <a:extLst/>
          </a:blip>
          <a:stretch>
            <a:fillRect/>
          </a:stretch>
        </p:blipFill>
        <p:spPr>
          <a:xfrm>
            <a:off x="7099300" y="6569075"/>
            <a:ext cx="2560321" cy="533400"/>
          </a:xfrm>
          <a:prstGeom prst="rect">
            <a:avLst/>
          </a:prstGeom>
          <a:ln w="12700">
            <a:miter lim="400000"/>
          </a:ln>
        </p:spPr>
      </p:pic>
      <p:pic>
        <p:nvPicPr>
          <p:cNvPr id="543" name="pasted-image.pdf"/>
          <p:cNvPicPr/>
          <p:nvPr/>
        </p:nvPicPr>
        <p:blipFill>
          <a:blip r:embed="rId10">
            <a:extLst/>
          </a:blip>
          <a:stretch>
            <a:fillRect/>
          </a:stretch>
        </p:blipFill>
        <p:spPr>
          <a:xfrm>
            <a:off x="8379459" y="8086725"/>
            <a:ext cx="2565401" cy="561182"/>
          </a:xfrm>
          <a:prstGeom prst="rect">
            <a:avLst/>
          </a:prstGeom>
          <a:ln w="12700">
            <a:miter lim="400000"/>
          </a:ln>
        </p:spPr>
      </p:pic>
      <p:pic>
        <p:nvPicPr>
          <p:cNvPr id="544" name="pasted-image.pdf"/>
          <p:cNvPicPr/>
          <p:nvPr/>
        </p:nvPicPr>
        <p:blipFill>
          <a:blip r:embed="rId11">
            <a:extLst/>
          </a:blip>
          <a:stretch>
            <a:fillRect/>
          </a:stretch>
        </p:blipFill>
        <p:spPr>
          <a:xfrm>
            <a:off x="1078394" y="7729897"/>
            <a:ext cx="6403012" cy="1526457"/>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fill="hold"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5" name="big-data-darpa.jpg"/>
          <p:cNvPicPr/>
          <p:nvPr/>
        </p:nvPicPr>
        <p:blipFill>
          <a:blip r:embed="rId3">
            <a:alphaModFix amt="27000"/>
            <a:extLst/>
          </a:blip>
          <a:srcRect t="8204" b="8204"/>
          <a:stretch>
            <a:fillRect/>
          </a:stretch>
        </p:blipFill>
        <p:spPr>
          <a:xfrm>
            <a:off x="0" y="2717800"/>
            <a:ext cx="13004800" cy="7035800"/>
          </a:xfrm>
          <a:prstGeom prst="rect">
            <a:avLst/>
          </a:prstGeom>
          <a:ln w="25400">
            <a:solidFill/>
            <a:miter lim="400000"/>
          </a:ln>
        </p:spPr>
      </p:pic>
      <p:sp>
        <p:nvSpPr>
          <p:cNvPr id="46" name="Shape 46"/>
          <p:cNvSpPr>
            <a:spLocks noGrp="1"/>
          </p:cNvSpPr>
          <p:nvPr>
            <p:ph type="title"/>
          </p:nvPr>
        </p:nvSpPr>
        <p:spPr>
          <a:prstGeom prst="rect">
            <a:avLst/>
          </a:prstGeom>
        </p:spPr>
        <p:txBody>
          <a:bodyPr/>
          <a:lstStyle/>
          <a:p>
            <a:pPr lvl="0" defTabSz="455675">
              <a:defRPr sz="1800" cap="none" spc="0">
                <a:solidFill>
                  <a:srgbClr val="000000"/>
                </a:solidFill>
              </a:defRPr>
            </a:pPr>
            <a:r>
              <a:rPr sz="4680" cap="all" spc="748"/>
              <a:t>data is a commodity</a:t>
            </a:r>
          </a:p>
          <a:p>
            <a:pPr lvl="2" indent="356615" defTabSz="455675">
              <a:defRPr sz="1800" cap="none" spc="0">
                <a:solidFill>
                  <a:srgbClr val="000000"/>
                </a:solidFill>
              </a:defRPr>
            </a:pPr>
            <a:r>
              <a:rPr sz="3120">
                <a:solidFill>
                  <a:srgbClr val="FDA600"/>
                </a:solidFill>
              </a:rPr>
              <a:t>myriads</a:t>
            </a:r>
            <a:r>
              <a:rPr sz="3120"/>
              <a:t> of data sources</a:t>
            </a:r>
          </a:p>
        </p:txBody>
      </p:sp>
      <p:sp>
        <p:nvSpPr>
          <p:cNvPr id="47" name="Shape 47"/>
          <p:cNvSpPr/>
          <p:nvPr/>
        </p:nvSpPr>
        <p:spPr>
          <a:xfrm>
            <a:off x="-13544" y="2781300"/>
            <a:ext cx="13031888" cy="222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l">
              <a:defRPr sz="3500" cap="all" spc="560">
                <a:solidFill>
                  <a:srgbClr val="000000"/>
                </a:solidFill>
              </a:defRPr>
            </a:lvl1pPr>
          </a:lstStyle>
          <a:p>
            <a:pPr lvl="0">
              <a:defRPr sz="1800" cap="none" spc="0"/>
            </a:pPr>
            <a:r>
              <a:rPr sz="3500" cap="all" spc="560"/>
              <a:t>Freely available sources</a:t>
            </a:r>
          </a:p>
        </p:txBody>
      </p:sp>
      <p:sp>
        <p:nvSpPr>
          <p:cNvPr id="48" name="Shape 48"/>
          <p:cNvSpPr/>
          <p:nvPr/>
        </p:nvSpPr>
        <p:spPr>
          <a:xfrm>
            <a:off x="666496" y="4038600"/>
            <a:ext cx="4483545" cy="193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lgn="l">
              <a:defRPr sz="1800">
                <a:solidFill>
                  <a:srgbClr val="000000"/>
                </a:solidFill>
              </a:defRPr>
            </a:pPr>
            <a:r>
              <a:rPr sz="3500"/>
              <a:t>open data initiative</a:t>
            </a:r>
          </a:p>
          <a:p>
            <a:pPr lvl="2" algn="l">
              <a:defRPr sz="1800">
                <a:solidFill>
                  <a:srgbClr val="000000"/>
                </a:solidFill>
              </a:defRPr>
            </a:pPr>
            <a:r>
              <a:rPr sz="3500"/>
              <a:t>world data bank</a:t>
            </a:r>
          </a:p>
          <a:p>
            <a:pPr lvl="2" algn="l">
              <a:defRPr sz="1800">
                <a:solidFill>
                  <a:srgbClr val="000000"/>
                </a:solidFill>
              </a:defRPr>
            </a:pPr>
            <a:r>
              <a:rPr sz="3500"/>
              <a:t>crawling the web</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8" name="Shape 548"/>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Proposed framework</a:t>
            </a:r>
          </a:p>
        </p:txBody>
      </p:sp>
      <p:sp>
        <p:nvSpPr>
          <p:cNvPr id="549" name="Shape 549"/>
          <p:cNvSpPr/>
          <p:nvPr/>
        </p:nvSpPr>
        <p:spPr>
          <a:xfrm>
            <a:off x="562966" y="3288358"/>
            <a:ext cx="3970536" cy="1345864"/>
          </a:xfrm>
          <a:prstGeom prst="roundRect">
            <a:avLst>
              <a:gd name="adj" fmla="val 14612"/>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historical snapshots of available sources</a:t>
            </a:r>
          </a:p>
        </p:txBody>
      </p:sp>
      <p:sp>
        <p:nvSpPr>
          <p:cNvPr id="550" name="Shape 550"/>
          <p:cNvSpPr/>
          <p:nvPr/>
        </p:nvSpPr>
        <p:spPr>
          <a:xfrm>
            <a:off x="802566" y="2038350"/>
            <a:ext cx="3464053"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lvl="0">
              <a:defRPr sz="1800"/>
            </a:pPr>
            <a:r>
              <a:rPr sz="4000"/>
              <a:t>Pre-processing</a:t>
            </a:r>
          </a:p>
        </p:txBody>
      </p:sp>
      <p:sp>
        <p:nvSpPr>
          <p:cNvPr id="551" name="Shape 551"/>
          <p:cNvSpPr/>
          <p:nvPr/>
        </p:nvSpPr>
        <p:spPr>
          <a:xfrm rot="5400000">
            <a:off x="1906735" y="5332870"/>
            <a:ext cx="1282998" cy="1270001"/>
          </a:xfrm>
          <a:prstGeom prst="rightArrow">
            <a:avLst>
              <a:gd name="adj1" fmla="val 46156"/>
              <a:gd name="adj2" fmla="val 59484"/>
            </a:avLst>
          </a:prstGeom>
          <a:ln w="38100">
            <a:solidFill>
              <a:srgbClr val="1190EB"/>
            </a:solidFill>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552" name="Shape 552"/>
          <p:cNvSpPr/>
          <p:nvPr/>
        </p:nvSpPr>
        <p:spPr>
          <a:xfrm>
            <a:off x="3170025" y="5330155"/>
            <a:ext cx="1921003" cy="114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000"/>
              <a:t>Statistical </a:t>
            </a:r>
          </a:p>
          <a:p>
            <a:pPr lvl="0">
              <a:defRPr sz="1800">
                <a:solidFill>
                  <a:srgbClr val="000000"/>
                </a:solidFill>
              </a:defRPr>
            </a:pPr>
            <a:r>
              <a:rPr sz="3000"/>
              <a:t>Modeling</a:t>
            </a:r>
          </a:p>
        </p:txBody>
      </p:sp>
      <p:sp>
        <p:nvSpPr>
          <p:cNvPr id="553" name="Shape 553"/>
          <p:cNvSpPr/>
          <p:nvPr/>
        </p:nvSpPr>
        <p:spPr>
          <a:xfrm>
            <a:off x="130472" y="7127205"/>
            <a:ext cx="2212201" cy="1511904"/>
          </a:xfrm>
          <a:prstGeom prst="roundRect">
            <a:avLst>
              <a:gd name="adj" fmla="val 13123"/>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update models for Sources</a:t>
            </a:r>
          </a:p>
        </p:txBody>
      </p:sp>
      <p:sp>
        <p:nvSpPr>
          <p:cNvPr id="554" name="Shape 554"/>
          <p:cNvSpPr/>
          <p:nvPr/>
        </p:nvSpPr>
        <p:spPr>
          <a:xfrm>
            <a:off x="2629785" y="7139189"/>
            <a:ext cx="2365252" cy="1511904"/>
          </a:xfrm>
          <a:prstGeom prst="roundRect">
            <a:avLst>
              <a:gd name="adj" fmla="val 13123"/>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evolution models for Data Domain</a:t>
            </a:r>
          </a:p>
        </p:txBody>
      </p:sp>
      <p:sp>
        <p:nvSpPr>
          <p:cNvPr id="555" name="Shape 555"/>
          <p:cNvSpPr/>
          <p:nvPr/>
        </p:nvSpPr>
        <p:spPr>
          <a:xfrm>
            <a:off x="7424334" y="2038350"/>
            <a:ext cx="3823209"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lvl="0">
              <a:defRPr sz="1800"/>
            </a:pPr>
            <a:r>
              <a:rPr sz="4000"/>
              <a:t>Source selection</a:t>
            </a:r>
          </a:p>
        </p:txBody>
      </p:sp>
      <p:sp>
        <p:nvSpPr>
          <p:cNvPr id="556" name="Shape 556"/>
          <p:cNvSpPr/>
          <p:nvPr/>
        </p:nvSpPr>
        <p:spPr>
          <a:xfrm>
            <a:off x="5753100" y="3302000"/>
            <a:ext cx="4222453" cy="1550108"/>
          </a:xfrm>
          <a:prstGeom prst="roundRect">
            <a:avLst>
              <a:gd name="adj" fmla="val 12686"/>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Use statistical models to estimate quality of integrated data</a:t>
            </a:r>
          </a:p>
        </p:txBody>
      </p:sp>
      <p:sp>
        <p:nvSpPr>
          <p:cNvPr id="557" name="Shape 557"/>
          <p:cNvSpPr/>
          <p:nvPr/>
        </p:nvSpPr>
        <p:spPr>
          <a:xfrm>
            <a:off x="10045700" y="3302000"/>
            <a:ext cx="2873078" cy="1549400"/>
          </a:xfrm>
          <a:prstGeom prst="roundRect">
            <a:avLst>
              <a:gd name="adj" fmla="val 12692"/>
            </a:avLst>
          </a:prstGeom>
          <a:ln w="38100">
            <a:solidFill>
              <a:srgbClr val="1190EB"/>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integration cost model</a:t>
            </a:r>
          </a:p>
        </p:txBody>
      </p:sp>
      <p:sp>
        <p:nvSpPr>
          <p:cNvPr id="558" name="Shape 558"/>
          <p:cNvSpPr/>
          <p:nvPr/>
        </p:nvSpPr>
        <p:spPr>
          <a:xfrm rot="5400000">
            <a:off x="8694439" y="5346511"/>
            <a:ext cx="1282999" cy="1270001"/>
          </a:xfrm>
          <a:prstGeom prst="rightArrow">
            <a:avLst>
              <a:gd name="adj1" fmla="val 46156"/>
              <a:gd name="adj2" fmla="val 59484"/>
            </a:avLst>
          </a:prstGeom>
          <a:ln w="38100">
            <a:solidFill>
              <a:srgbClr val="1190EB"/>
            </a:solidFill>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559" name="Shape 559"/>
          <p:cNvSpPr/>
          <p:nvPr/>
        </p:nvSpPr>
        <p:spPr>
          <a:xfrm>
            <a:off x="10163470" y="5149661"/>
            <a:ext cx="2535937" cy="1663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000"/>
              <a:t>Maximize</a:t>
            </a:r>
          </a:p>
          <a:p>
            <a:pPr lvl="0">
              <a:defRPr sz="1800">
                <a:solidFill>
                  <a:srgbClr val="000000"/>
                </a:solidFill>
              </a:defRPr>
            </a:pPr>
            <a:r>
              <a:rPr sz="3000"/>
              <a:t>Quality - Cost</a:t>
            </a:r>
          </a:p>
          <a:p>
            <a:pPr lvl="0">
              <a:defRPr sz="1800">
                <a:solidFill>
                  <a:srgbClr val="000000"/>
                </a:solidFill>
              </a:defRPr>
            </a:pPr>
            <a:r>
              <a:rPr sz="3000"/>
              <a:t>Tradeoff</a:t>
            </a:r>
          </a:p>
        </p:txBody>
      </p:sp>
      <p:sp>
        <p:nvSpPr>
          <p:cNvPr id="560" name="Shape 560"/>
          <p:cNvSpPr/>
          <p:nvPr/>
        </p:nvSpPr>
        <p:spPr>
          <a:xfrm>
            <a:off x="5753100" y="7168148"/>
            <a:ext cx="7165678" cy="1498601"/>
          </a:xfrm>
          <a:prstGeom prst="roundRect">
            <a:avLst>
              <a:gd name="adj" fmla="val 13123"/>
            </a:avLst>
          </a:prstGeom>
          <a:ln w="38100">
            <a:solidFill>
              <a:srgbClr val="FF2E00"/>
            </a:solidFill>
            <a:miter lim="400000"/>
          </a:ln>
          <a:extLst>
            <a:ext uri="{C572A759-6A51-4108-AA02-DFA0A04FC94B}">
              <ma14:wrappingTextBoxFlag xmlns:ma14="http://schemas.microsoft.com/office/mac/drawingml/2011/main" val="1"/>
            </a:ext>
          </a:extLst>
        </p:spPr>
        <p:txBody>
          <a:bodyPr lIns="0" tIns="0" rIns="0" bIns="0" anchor="ctr"/>
          <a:lstStyle>
            <a:lvl1pPr>
              <a:defRPr sz="2000" cap="all" spc="319">
                <a:solidFill>
                  <a:srgbClr val="000000"/>
                </a:solidFill>
              </a:defRPr>
            </a:lvl1pPr>
          </a:lstStyle>
          <a:p>
            <a:pPr lvl="0">
              <a:defRPr sz="1800" cap="none" spc="0"/>
            </a:pPr>
            <a:r>
              <a:rPr sz="2000" cap="all" spc="319"/>
              <a:t>Select optimal subset of sources</a:t>
            </a:r>
          </a:p>
        </p:txBody>
      </p:sp>
      <p:sp>
        <p:nvSpPr>
          <p:cNvPr id="561" name="Shape 561"/>
          <p:cNvSpPr/>
          <p:nvPr/>
        </p:nvSpPr>
        <p:spPr>
          <a:xfrm flipV="1">
            <a:off x="5445422" y="2865755"/>
            <a:ext cx="1" cy="6231513"/>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5" name="Shape 565"/>
          <p:cNvSpPr>
            <a:spLocks noGrp="1"/>
          </p:cNvSpPr>
          <p:nvPr>
            <p:ph type="title"/>
          </p:nvPr>
        </p:nvSpPr>
        <p:spPr>
          <a:prstGeom prst="rect">
            <a:avLst/>
          </a:prstGeom>
        </p:spPr>
        <p:txBody>
          <a:bodyPr/>
          <a:lstStyle>
            <a:lvl1pPr>
              <a:defRPr sz="4000" spc="639">
                <a:solidFill>
                  <a:srgbClr val="000000"/>
                </a:solidFill>
              </a:defRPr>
            </a:lvl1pPr>
          </a:lstStyle>
          <a:p>
            <a:pPr lvl="0">
              <a:defRPr sz="1800" cap="none" spc="0"/>
            </a:pPr>
            <a:r>
              <a:rPr sz="4000" cap="all" spc="639"/>
              <a:t>solving source selection</a:t>
            </a:r>
          </a:p>
        </p:txBody>
      </p:sp>
      <p:sp>
        <p:nvSpPr>
          <p:cNvPr id="566" name="Shape 566"/>
          <p:cNvSpPr/>
          <p:nvPr/>
        </p:nvSpPr>
        <p:spPr>
          <a:xfrm>
            <a:off x="462968" y="4417476"/>
            <a:ext cx="12078864" cy="800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l">
              <a:defRPr sz="1800">
                <a:solidFill>
                  <a:srgbClr val="000000"/>
                </a:solidFill>
              </a:defRPr>
            </a:pPr>
            <a:r>
              <a:rPr sz="4000"/>
              <a:t>Maximize </a:t>
            </a:r>
            <a:r>
              <a:rPr sz="4000">
                <a:solidFill>
                  <a:srgbClr val="FF2E00"/>
                </a:solidFill>
              </a:rPr>
              <a:t>marginal gain</a:t>
            </a:r>
          </a:p>
        </p:txBody>
      </p:sp>
      <p:pic>
        <p:nvPicPr>
          <p:cNvPr id="567" name="pasted-image.pdf"/>
          <p:cNvPicPr/>
          <p:nvPr/>
        </p:nvPicPr>
        <p:blipFill>
          <a:blip r:embed="rId2">
            <a:extLst/>
          </a:blip>
          <a:stretch>
            <a:fillRect/>
          </a:stretch>
        </p:blipFill>
        <p:spPr>
          <a:xfrm>
            <a:off x="6223000" y="4610100"/>
            <a:ext cx="6083300" cy="715683"/>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9" name="Shape 569"/>
          <p:cNvSpPr>
            <a:spLocks noGrp="1"/>
          </p:cNvSpPr>
          <p:nvPr>
            <p:ph type="title"/>
          </p:nvPr>
        </p:nvSpPr>
        <p:spPr>
          <a:prstGeom prst="rect">
            <a:avLst/>
          </a:prstGeom>
        </p:spPr>
        <p:txBody>
          <a:bodyPr/>
          <a:lstStyle>
            <a:lvl1pPr>
              <a:defRPr sz="4000" spc="639">
                <a:solidFill>
                  <a:srgbClr val="000000"/>
                </a:solidFill>
              </a:defRPr>
            </a:lvl1pPr>
          </a:lstStyle>
          <a:p>
            <a:pPr lvl="0">
              <a:defRPr sz="1800" cap="none" spc="0"/>
            </a:pPr>
            <a:r>
              <a:rPr sz="4000" cap="all" spc="639"/>
              <a:t>solving source selection</a:t>
            </a:r>
          </a:p>
        </p:txBody>
      </p:sp>
      <p:sp>
        <p:nvSpPr>
          <p:cNvPr id="570" name="Shape 570"/>
          <p:cNvSpPr/>
          <p:nvPr/>
        </p:nvSpPr>
        <p:spPr>
          <a:xfrm>
            <a:off x="660400" y="2193736"/>
            <a:ext cx="1780032"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1190EB"/>
                </a:solidFill>
              </a:defRPr>
            </a:lvl1pPr>
          </a:lstStyle>
          <a:p>
            <a:pPr lvl="0">
              <a:defRPr sz="1800">
                <a:solidFill>
                  <a:srgbClr val="000000"/>
                </a:solidFill>
              </a:defRPr>
            </a:pPr>
            <a:r>
              <a:rPr sz="4000">
                <a:solidFill>
                  <a:srgbClr val="1190EB"/>
                </a:solidFill>
              </a:rPr>
              <a:t>Greedy</a:t>
            </a:r>
          </a:p>
        </p:txBody>
      </p:sp>
      <p:sp>
        <p:nvSpPr>
          <p:cNvPr id="571" name="Shape 571"/>
          <p:cNvSpPr/>
          <p:nvPr/>
        </p:nvSpPr>
        <p:spPr>
          <a:xfrm>
            <a:off x="660400" y="3589242"/>
            <a:ext cx="12200637"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000000"/>
                </a:solidFill>
              </a:defRPr>
            </a:lvl1pPr>
          </a:lstStyle>
          <a:p>
            <a:pPr lvl="0">
              <a:defRPr sz="1800"/>
            </a:pPr>
            <a:r>
              <a:rPr sz="4000"/>
              <a:t>Start with an empty solution and add sources greedily</a:t>
            </a:r>
          </a:p>
        </p:txBody>
      </p:sp>
      <p:grpSp>
        <p:nvGrpSpPr>
          <p:cNvPr id="574" name="Group 574"/>
          <p:cNvGrpSpPr/>
          <p:nvPr/>
        </p:nvGrpSpPr>
        <p:grpSpPr>
          <a:xfrm>
            <a:off x="660400" y="5784679"/>
            <a:ext cx="11973801" cy="3292647"/>
            <a:chOff x="0" y="-170"/>
            <a:chExt cx="11973799" cy="3292645"/>
          </a:xfrm>
        </p:grpSpPr>
        <p:sp>
          <p:nvSpPr>
            <p:cNvPr id="572" name="Shape 572"/>
            <p:cNvSpPr/>
            <p:nvPr/>
          </p:nvSpPr>
          <p:spPr>
            <a:xfrm>
              <a:off x="0" y="1117810"/>
              <a:ext cx="6456680" cy="1498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lgn="l">
                <a:defRPr sz="1800">
                  <a:solidFill>
                    <a:srgbClr val="000000"/>
                  </a:solidFill>
                </a:defRPr>
              </a:pPr>
              <a:r>
                <a:rPr sz="4000"/>
                <a:t>No quality guarantees </a:t>
              </a:r>
            </a:p>
            <a:p>
              <a:pPr lvl="0" algn="l">
                <a:defRPr sz="1800">
                  <a:solidFill>
                    <a:srgbClr val="000000"/>
                  </a:solidFill>
                </a:defRPr>
              </a:pPr>
              <a:r>
                <a:rPr sz="4000"/>
                <a:t>with</a:t>
              </a:r>
              <a:r>
                <a:rPr sz="4000">
                  <a:solidFill>
                    <a:srgbClr val="FF2E00"/>
                  </a:solidFill>
                </a:rPr>
                <a:t> arbitrarily bad</a:t>
              </a:r>
              <a:r>
                <a:rPr sz="4000"/>
                <a:t> solutions</a:t>
              </a:r>
            </a:p>
          </p:txBody>
        </p:sp>
        <p:pic>
          <p:nvPicPr>
            <p:cNvPr id="573" name="pasted-image.tif"/>
            <p:cNvPicPr/>
            <p:nvPr/>
          </p:nvPicPr>
          <p:blipFill>
            <a:blip r:embed="rId3">
              <a:extLst/>
            </a:blip>
            <a:stretch>
              <a:fillRect/>
            </a:stretch>
          </p:blipFill>
          <p:spPr>
            <a:xfrm>
              <a:off x="7804859" y="-171"/>
              <a:ext cx="4168941" cy="3292646"/>
            </a:xfrm>
            <a:prstGeom prst="rect">
              <a:avLst/>
            </a:prstGeom>
            <a:ln w="12700" cap="flat">
              <a:noFill/>
              <a:miter lim="400000"/>
            </a:ln>
            <a:effectLst/>
          </p:spPr>
        </p:pic>
      </p:grpSp>
      <p:sp>
        <p:nvSpPr>
          <p:cNvPr id="575" name="Shape 575"/>
          <p:cNvSpPr/>
          <p:nvPr/>
        </p:nvSpPr>
        <p:spPr>
          <a:xfrm>
            <a:off x="660400" y="4984750"/>
            <a:ext cx="3481324"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00F900"/>
                </a:solidFill>
              </a:defRPr>
            </a:lvl1pPr>
          </a:lstStyle>
          <a:p>
            <a:pPr lvl="0">
              <a:defRPr sz="1800">
                <a:solidFill>
                  <a:srgbClr val="000000"/>
                </a:solidFill>
              </a:defRPr>
            </a:pPr>
            <a:r>
              <a:rPr sz="4000">
                <a:solidFill>
                  <a:srgbClr val="00F900"/>
                </a:solidFill>
              </a:rPr>
              <a:t>Highly efficient</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5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 grpId="2" animBg="1" advAuto="0"/>
      <p:bldP spid="575" grpId="1"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9" name="Shape 579"/>
          <p:cNvSpPr>
            <a:spLocks noGrp="1"/>
          </p:cNvSpPr>
          <p:nvPr>
            <p:ph type="title"/>
          </p:nvPr>
        </p:nvSpPr>
        <p:spPr>
          <a:prstGeom prst="rect">
            <a:avLst/>
          </a:prstGeom>
        </p:spPr>
        <p:txBody>
          <a:bodyPr/>
          <a:lstStyle>
            <a:lvl1pPr>
              <a:defRPr sz="4000" spc="639">
                <a:solidFill>
                  <a:srgbClr val="000000"/>
                </a:solidFill>
              </a:defRPr>
            </a:lvl1pPr>
          </a:lstStyle>
          <a:p>
            <a:pPr lvl="0">
              <a:defRPr sz="1800" cap="none" spc="0"/>
            </a:pPr>
            <a:r>
              <a:rPr sz="4000" cap="all" spc="639"/>
              <a:t>Arbitrary Objective Functions</a:t>
            </a:r>
          </a:p>
        </p:txBody>
      </p:sp>
      <p:sp>
        <p:nvSpPr>
          <p:cNvPr id="580" name="Shape 580"/>
          <p:cNvSpPr/>
          <p:nvPr/>
        </p:nvSpPr>
        <p:spPr>
          <a:xfrm>
            <a:off x="660400" y="2197100"/>
            <a:ext cx="8249920"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solidFill>
                  <a:srgbClr val="1190EB"/>
                </a:solidFill>
              </a:rPr>
              <a:t>GRASP (k,r)</a:t>
            </a:r>
            <a:r>
              <a:rPr sz="4000"/>
              <a:t> [used in Dong et al., `13]</a:t>
            </a:r>
          </a:p>
        </p:txBody>
      </p:sp>
      <p:sp>
        <p:nvSpPr>
          <p:cNvPr id="581" name="Shape 581"/>
          <p:cNvSpPr/>
          <p:nvPr/>
        </p:nvSpPr>
        <p:spPr>
          <a:xfrm>
            <a:off x="660400" y="3594100"/>
            <a:ext cx="9759189"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Local-search and randomized hill-climbing</a:t>
            </a:r>
          </a:p>
          <a:p>
            <a:pPr lvl="0" algn="l">
              <a:defRPr sz="1800">
                <a:solidFill>
                  <a:srgbClr val="000000"/>
                </a:solidFill>
              </a:defRPr>
            </a:pPr>
            <a:r>
              <a:rPr sz="4000"/>
              <a:t>Run r times and keep best solution</a:t>
            </a:r>
          </a:p>
        </p:txBody>
      </p:sp>
      <p:sp>
        <p:nvSpPr>
          <p:cNvPr id="582" name="Shape 582"/>
          <p:cNvSpPr/>
          <p:nvPr/>
        </p:nvSpPr>
        <p:spPr>
          <a:xfrm>
            <a:off x="660400" y="5778500"/>
            <a:ext cx="7509764"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Empirically</a:t>
            </a:r>
            <a:r>
              <a:rPr sz="4000">
                <a:solidFill>
                  <a:srgbClr val="FFFFFF"/>
                </a:solidFill>
              </a:rPr>
              <a:t> </a:t>
            </a:r>
            <a:r>
              <a:rPr sz="4000">
                <a:solidFill>
                  <a:srgbClr val="00F900"/>
                </a:solidFill>
              </a:rPr>
              <a:t>high-quality</a:t>
            </a:r>
            <a:r>
              <a:rPr sz="4000">
                <a:solidFill>
                  <a:srgbClr val="FFFFFF"/>
                </a:solidFill>
              </a:rPr>
              <a:t> </a:t>
            </a:r>
            <a:r>
              <a:rPr sz="4000"/>
              <a:t>solutions</a:t>
            </a:r>
          </a:p>
        </p:txBody>
      </p:sp>
      <p:sp>
        <p:nvSpPr>
          <p:cNvPr id="583" name="Shape 583"/>
          <p:cNvSpPr/>
          <p:nvPr/>
        </p:nvSpPr>
        <p:spPr>
          <a:xfrm>
            <a:off x="660400" y="7264400"/>
            <a:ext cx="3464560"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2E00"/>
                </a:solidFill>
              </a:defRPr>
            </a:lvl1pPr>
          </a:lstStyle>
          <a:p>
            <a:pPr lvl="0">
              <a:defRPr sz="1800">
                <a:solidFill>
                  <a:srgbClr val="000000"/>
                </a:solidFill>
              </a:defRPr>
            </a:pPr>
            <a:r>
              <a:rPr sz="4000">
                <a:solidFill>
                  <a:srgbClr val="FF2E00"/>
                </a:solidFill>
              </a:rPr>
              <a:t>Very expensive</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5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 grpId="1" animBg="1" advAuto="0"/>
      <p:bldP spid="583" grpId="2"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7" name="Shape 587"/>
          <p:cNvSpPr/>
          <p:nvPr/>
        </p:nvSpPr>
        <p:spPr>
          <a:xfrm>
            <a:off x="462968" y="2146212"/>
            <a:ext cx="12623313" cy="13336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dirty="0"/>
              <a:t>A large family of benefit functions                 </a:t>
            </a:r>
            <a:endParaRPr lang="en-US" sz="4000" dirty="0" smtClean="0"/>
          </a:p>
          <a:p>
            <a:pPr lvl="0" algn="l">
              <a:defRPr sz="1800">
                <a:solidFill>
                  <a:srgbClr val="000000"/>
                </a:solidFill>
              </a:defRPr>
            </a:pPr>
            <a:r>
              <a:rPr sz="4000" dirty="0" smtClean="0"/>
              <a:t>are </a:t>
            </a:r>
            <a:r>
              <a:rPr sz="4000" dirty="0">
                <a:solidFill>
                  <a:srgbClr val="FF2E00"/>
                </a:solidFill>
              </a:rPr>
              <a:t>monotone submodular</a:t>
            </a:r>
            <a:r>
              <a:rPr sz="4000" dirty="0"/>
              <a:t> (e.g., functions of coverage)</a:t>
            </a:r>
          </a:p>
        </p:txBody>
      </p:sp>
      <p:sp>
        <p:nvSpPr>
          <p:cNvPr id="588" name="Shape 588"/>
          <p:cNvSpPr>
            <a:spLocks noGrp="1"/>
          </p:cNvSpPr>
          <p:nvPr>
            <p:ph type="title"/>
          </p:nvPr>
        </p:nvSpPr>
        <p:spPr>
          <a:prstGeom prst="rect">
            <a:avLst/>
          </a:prstGeom>
        </p:spPr>
        <p:txBody>
          <a:bodyPr/>
          <a:lstStyle>
            <a:lvl1pPr defTabSz="578358">
              <a:defRPr sz="3959" spc="633">
                <a:solidFill>
                  <a:srgbClr val="000000"/>
                </a:solidFill>
              </a:defRPr>
            </a:lvl1pPr>
          </a:lstStyle>
          <a:p>
            <a:pPr lvl="0">
              <a:defRPr sz="1800" cap="none" spc="0"/>
            </a:pPr>
            <a:r>
              <a:rPr sz="3959" cap="all" spc="633"/>
              <a:t>Insights for quality guarantees</a:t>
            </a:r>
          </a:p>
        </p:txBody>
      </p:sp>
      <p:sp>
        <p:nvSpPr>
          <p:cNvPr id="589" name="Shape 589"/>
          <p:cNvSpPr/>
          <p:nvPr/>
        </p:nvSpPr>
        <p:spPr>
          <a:xfrm>
            <a:off x="462968" y="7432401"/>
            <a:ext cx="12618721"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Under a </a:t>
            </a:r>
            <a:r>
              <a:rPr sz="4000">
                <a:solidFill>
                  <a:srgbClr val="FF2E00"/>
                </a:solidFill>
              </a:rPr>
              <a:t>linear</a:t>
            </a:r>
            <a:r>
              <a:rPr sz="4000"/>
              <a:t> cost function                 the marginal gain</a:t>
            </a:r>
          </a:p>
          <a:p>
            <a:pPr lvl="0" algn="l">
              <a:defRPr sz="1800">
                <a:solidFill>
                  <a:srgbClr val="000000"/>
                </a:solidFill>
              </a:defRPr>
            </a:pPr>
            <a:r>
              <a:rPr sz="4000"/>
              <a:t>is </a:t>
            </a:r>
            <a:r>
              <a:rPr sz="4000">
                <a:solidFill>
                  <a:srgbClr val="FF2E00"/>
                </a:solidFill>
              </a:rPr>
              <a:t>submodular</a:t>
            </a:r>
          </a:p>
        </p:txBody>
      </p:sp>
      <p:sp>
        <p:nvSpPr>
          <p:cNvPr id="590" name="Shape 590"/>
          <p:cNvSpPr/>
          <p:nvPr/>
        </p:nvSpPr>
        <p:spPr>
          <a:xfrm>
            <a:off x="9455949" y="4555202"/>
            <a:ext cx="3277480" cy="16591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63500">
            <a:solidFill>
              <a:srgbClr val="FF2E00"/>
            </a:solidFill>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591" name="Shape 591"/>
          <p:cNvSpPr/>
          <p:nvPr/>
        </p:nvSpPr>
        <p:spPr>
          <a:xfrm>
            <a:off x="9811963" y="4877910"/>
            <a:ext cx="1856741" cy="101378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63500">
            <a:solidFill>
              <a:srgbClr val="5EA319"/>
            </a:solidFill>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592" name="Shape 592"/>
          <p:cNvSpPr/>
          <p:nvPr/>
        </p:nvSpPr>
        <p:spPr>
          <a:xfrm>
            <a:off x="10990236" y="5073649"/>
            <a:ext cx="396622"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b="1">
                <a:solidFill>
                  <a:srgbClr val="5EA319"/>
                </a:solidFill>
              </a:defRPr>
            </a:lvl1pPr>
          </a:lstStyle>
          <a:p>
            <a:pPr lvl="0">
              <a:defRPr sz="1800" b="0">
                <a:solidFill>
                  <a:srgbClr val="000000"/>
                </a:solidFill>
              </a:defRPr>
            </a:pPr>
            <a:r>
              <a:rPr sz="3000" b="1">
                <a:solidFill>
                  <a:srgbClr val="5EA319"/>
                </a:solidFill>
              </a:rPr>
              <a:t>A</a:t>
            </a:r>
          </a:p>
        </p:txBody>
      </p:sp>
      <p:sp>
        <p:nvSpPr>
          <p:cNvPr id="593" name="Shape 593"/>
          <p:cNvSpPr/>
          <p:nvPr/>
        </p:nvSpPr>
        <p:spPr>
          <a:xfrm>
            <a:off x="12228814" y="5073649"/>
            <a:ext cx="361189"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b="1">
                <a:solidFill>
                  <a:srgbClr val="FF2E00"/>
                </a:solidFill>
              </a:defRPr>
            </a:lvl1pPr>
          </a:lstStyle>
          <a:p>
            <a:pPr lvl="0">
              <a:defRPr sz="1800" b="0">
                <a:solidFill>
                  <a:srgbClr val="000000"/>
                </a:solidFill>
              </a:defRPr>
            </a:pPr>
            <a:r>
              <a:rPr sz="3000" b="1">
                <a:solidFill>
                  <a:srgbClr val="FF2E00"/>
                </a:solidFill>
              </a:rPr>
              <a:t>B</a:t>
            </a:r>
          </a:p>
        </p:txBody>
      </p:sp>
      <p:sp>
        <p:nvSpPr>
          <p:cNvPr id="594" name="Shape 594"/>
          <p:cNvSpPr/>
          <p:nvPr/>
        </p:nvSpPr>
        <p:spPr>
          <a:xfrm>
            <a:off x="12098335" y="4428202"/>
            <a:ext cx="127001" cy="1270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ln w="12700">
            <a:miter lim="400000"/>
          </a:ln>
        </p:spPr>
        <p:txBody>
          <a:bodyPr lIns="0" tIns="0" rIns="0" bIns="0" anchor="ctr"/>
          <a:lstStyle/>
          <a:p>
            <a:pPr lvl="0">
              <a:defRPr sz="2400" cap="all" spc="384">
                <a:solidFill>
                  <a:srgbClr val="000000"/>
                </a:solidFill>
                <a:latin typeface="Avenir Medium"/>
                <a:ea typeface="Avenir Medium"/>
                <a:cs typeface="Avenir Medium"/>
                <a:sym typeface="Avenir Medium"/>
              </a:defRPr>
            </a:pPr>
            <a:endParaRPr/>
          </a:p>
        </p:txBody>
      </p:sp>
      <p:sp>
        <p:nvSpPr>
          <p:cNvPr id="595" name="Shape 595"/>
          <p:cNvSpPr/>
          <p:nvPr/>
        </p:nvSpPr>
        <p:spPr>
          <a:xfrm>
            <a:off x="12264328" y="3932902"/>
            <a:ext cx="326137"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b="1">
                <a:solidFill>
                  <a:srgbClr val="000000"/>
                </a:solidFill>
              </a:defRPr>
            </a:lvl1pPr>
          </a:lstStyle>
          <a:p>
            <a:pPr lvl="0">
              <a:defRPr sz="1800" b="0"/>
            </a:pPr>
            <a:r>
              <a:rPr sz="3000" b="1"/>
              <a:t>x</a:t>
            </a:r>
          </a:p>
        </p:txBody>
      </p:sp>
      <p:sp>
        <p:nvSpPr>
          <p:cNvPr id="596" name="Shape 596"/>
          <p:cNvSpPr/>
          <p:nvPr/>
        </p:nvSpPr>
        <p:spPr>
          <a:xfrm>
            <a:off x="484566" y="5323863"/>
            <a:ext cx="8196809" cy="1"/>
          </a:xfrm>
          <a:prstGeom prst="line">
            <a:avLst/>
          </a:prstGeom>
          <a:ln w="25400">
            <a:solidFill/>
            <a:miter lim="400000"/>
            <a:tailEnd type="stealth"/>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97" name="Shape 597"/>
          <p:cNvSpPr/>
          <p:nvPr/>
        </p:nvSpPr>
        <p:spPr>
          <a:xfrm flipV="1">
            <a:off x="713747" y="5200712"/>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98" name="Shape 598"/>
          <p:cNvSpPr/>
          <p:nvPr/>
        </p:nvSpPr>
        <p:spPr>
          <a:xfrm flipV="1">
            <a:off x="4186127" y="5218453"/>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599" name="Shape 599"/>
          <p:cNvSpPr/>
          <p:nvPr/>
        </p:nvSpPr>
        <p:spPr>
          <a:xfrm flipV="1">
            <a:off x="6067813" y="5218453"/>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600" name="Shape 600"/>
          <p:cNvSpPr/>
          <p:nvPr/>
        </p:nvSpPr>
        <p:spPr>
          <a:xfrm flipV="1">
            <a:off x="7658508" y="5218453"/>
            <a:ext cx="1" cy="246304"/>
          </a:xfrm>
          <a:prstGeom prst="line">
            <a:avLst/>
          </a:prstGeom>
          <a:ln w="635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601" name="Shape 601"/>
          <p:cNvSpPr/>
          <p:nvPr/>
        </p:nvSpPr>
        <p:spPr>
          <a:xfrm>
            <a:off x="3118819" y="5599236"/>
            <a:ext cx="2071117"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t>f(</a:t>
            </a:r>
            <a:r>
              <a:rPr sz="4000">
                <a:solidFill>
                  <a:srgbClr val="5EA319"/>
                </a:solidFill>
              </a:rPr>
              <a:t>A</a:t>
            </a:r>
            <a:r>
              <a:rPr sz="4000"/>
              <a:t> U {x})</a:t>
            </a:r>
          </a:p>
        </p:txBody>
      </p:sp>
      <p:sp>
        <p:nvSpPr>
          <p:cNvPr id="602" name="Shape 602"/>
          <p:cNvSpPr/>
          <p:nvPr/>
        </p:nvSpPr>
        <p:spPr>
          <a:xfrm>
            <a:off x="275343" y="5598373"/>
            <a:ext cx="876809"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t>f(</a:t>
            </a:r>
            <a:r>
              <a:rPr sz="4000">
                <a:solidFill>
                  <a:srgbClr val="5EA319"/>
                </a:solidFill>
              </a:rPr>
              <a:t>A</a:t>
            </a:r>
            <a:r>
              <a:rPr sz="4000"/>
              <a:t>)</a:t>
            </a:r>
          </a:p>
        </p:txBody>
      </p:sp>
      <p:sp>
        <p:nvSpPr>
          <p:cNvPr id="603" name="Shape 603"/>
          <p:cNvSpPr/>
          <p:nvPr/>
        </p:nvSpPr>
        <p:spPr>
          <a:xfrm>
            <a:off x="6638199" y="5599236"/>
            <a:ext cx="2043177"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t>f(</a:t>
            </a:r>
            <a:r>
              <a:rPr sz="4000">
                <a:solidFill>
                  <a:srgbClr val="FF2E00"/>
                </a:solidFill>
              </a:rPr>
              <a:t>B</a:t>
            </a:r>
            <a:r>
              <a:rPr sz="4000"/>
              <a:t> U {x})</a:t>
            </a:r>
          </a:p>
        </p:txBody>
      </p:sp>
      <p:sp>
        <p:nvSpPr>
          <p:cNvPr id="604" name="Shape 604"/>
          <p:cNvSpPr/>
          <p:nvPr/>
        </p:nvSpPr>
        <p:spPr>
          <a:xfrm>
            <a:off x="5675129" y="5599236"/>
            <a:ext cx="848869"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000"/>
              <a:t>f(</a:t>
            </a:r>
            <a:r>
              <a:rPr sz="4000">
                <a:solidFill>
                  <a:srgbClr val="FF2E00"/>
                </a:solidFill>
              </a:rPr>
              <a:t>B</a:t>
            </a:r>
            <a:r>
              <a:rPr sz="4000"/>
              <a:t>)</a:t>
            </a:r>
          </a:p>
        </p:txBody>
      </p:sp>
      <p:pic>
        <p:nvPicPr>
          <p:cNvPr id="605" name="pasted-image.pdf"/>
          <p:cNvPicPr/>
          <p:nvPr/>
        </p:nvPicPr>
        <p:blipFill>
          <a:blip r:embed="rId3">
            <a:extLst/>
          </a:blip>
          <a:stretch>
            <a:fillRect/>
          </a:stretch>
        </p:blipFill>
        <p:spPr>
          <a:xfrm rot="10800000">
            <a:off x="660400" y="4585789"/>
            <a:ext cx="3579791" cy="582022"/>
          </a:xfrm>
          <a:prstGeom prst="rect">
            <a:avLst/>
          </a:prstGeom>
          <a:ln w="12700">
            <a:miter lim="400000"/>
          </a:ln>
        </p:spPr>
      </p:pic>
      <p:pic>
        <p:nvPicPr>
          <p:cNvPr id="606" name="pasted-image.pdf"/>
          <p:cNvPicPr/>
          <p:nvPr/>
        </p:nvPicPr>
        <p:blipFill>
          <a:blip r:embed="rId4">
            <a:extLst/>
          </a:blip>
          <a:stretch>
            <a:fillRect/>
          </a:stretch>
        </p:blipFill>
        <p:spPr>
          <a:xfrm rot="10800000">
            <a:off x="6030886" y="4585789"/>
            <a:ext cx="1664387" cy="532752"/>
          </a:xfrm>
          <a:prstGeom prst="rect">
            <a:avLst/>
          </a:prstGeom>
          <a:ln w="12700">
            <a:miter lim="400000"/>
          </a:ln>
        </p:spPr>
      </p:pic>
      <p:pic>
        <p:nvPicPr>
          <p:cNvPr id="607" name="pasted-image.pdf"/>
          <p:cNvPicPr/>
          <p:nvPr/>
        </p:nvPicPr>
        <p:blipFill>
          <a:blip r:embed="rId5">
            <a:extLst/>
          </a:blip>
          <a:stretch>
            <a:fillRect/>
          </a:stretch>
        </p:blipFill>
        <p:spPr>
          <a:xfrm>
            <a:off x="8331200" y="2349500"/>
            <a:ext cx="1917700" cy="499128"/>
          </a:xfrm>
          <a:prstGeom prst="rect">
            <a:avLst/>
          </a:prstGeom>
          <a:ln w="12700">
            <a:miter lim="400000"/>
          </a:ln>
        </p:spPr>
      </p:pic>
      <p:pic>
        <p:nvPicPr>
          <p:cNvPr id="608" name="pasted-image.pdf"/>
          <p:cNvPicPr/>
          <p:nvPr/>
        </p:nvPicPr>
        <p:blipFill>
          <a:blip r:embed="rId6">
            <a:extLst/>
          </a:blip>
          <a:stretch>
            <a:fillRect/>
          </a:stretch>
        </p:blipFill>
        <p:spPr>
          <a:xfrm>
            <a:off x="6908800" y="7581900"/>
            <a:ext cx="1917700" cy="499128"/>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2" name="Shape 612"/>
          <p:cNvSpPr>
            <a:spLocks noGrp="1"/>
          </p:cNvSpPr>
          <p:nvPr>
            <p:ph type="title"/>
          </p:nvPr>
        </p:nvSpPr>
        <p:spPr>
          <a:prstGeom prst="rect">
            <a:avLst/>
          </a:prstGeom>
        </p:spPr>
        <p:txBody>
          <a:bodyPr/>
          <a:lstStyle>
            <a:lvl1pPr defTabSz="572516">
              <a:defRPr sz="3920" spc="627">
                <a:solidFill>
                  <a:srgbClr val="000000"/>
                </a:solidFill>
              </a:defRPr>
            </a:lvl1pPr>
          </a:lstStyle>
          <a:p>
            <a:pPr lvl="0">
              <a:defRPr sz="1800" cap="none" spc="0"/>
            </a:pPr>
            <a:r>
              <a:rPr sz="3920" cap="all" spc="627"/>
              <a:t>Submodular Objective Functions</a:t>
            </a:r>
          </a:p>
        </p:txBody>
      </p:sp>
      <p:sp>
        <p:nvSpPr>
          <p:cNvPr id="613" name="Shape 613"/>
          <p:cNvSpPr/>
          <p:nvPr/>
        </p:nvSpPr>
        <p:spPr>
          <a:xfrm>
            <a:off x="660400" y="3772143"/>
            <a:ext cx="12114277" cy="2197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Start by selecting the best source</a:t>
            </a:r>
          </a:p>
          <a:p>
            <a:pPr lvl="0" algn="l">
              <a:defRPr sz="1800">
                <a:solidFill>
                  <a:srgbClr val="000000"/>
                </a:solidFill>
              </a:defRPr>
            </a:pPr>
            <a:r>
              <a:rPr sz="4000"/>
              <a:t>Explore local neighborhood: add/delete sources</a:t>
            </a:r>
          </a:p>
          <a:p>
            <a:pPr lvl="0" algn="l">
              <a:defRPr sz="1800">
                <a:solidFill>
                  <a:srgbClr val="000000"/>
                </a:solidFill>
              </a:defRPr>
            </a:pPr>
            <a:r>
              <a:rPr sz="4000"/>
              <a:t>Either selected set or complement is a local optimum</a:t>
            </a:r>
          </a:p>
        </p:txBody>
      </p:sp>
      <p:sp>
        <p:nvSpPr>
          <p:cNvPr id="614" name="Shape 614"/>
          <p:cNvSpPr/>
          <p:nvPr/>
        </p:nvSpPr>
        <p:spPr>
          <a:xfrm>
            <a:off x="660400" y="7709387"/>
            <a:ext cx="9594596"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solidFill>
                  <a:srgbClr val="00F900"/>
                </a:solidFill>
              </a:rPr>
              <a:t>Constant factor</a:t>
            </a:r>
            <a:r>
              <a:rPr sz="4000">
                <a:solidFill>
                  <a:srgbClr val="FFFFFF"/>
                </a:solidFill>
              </a:rPr>
              <a:t> </a:t>
            </a:r>
            <a:r>
              <a:rPr sz="4000"/>
              <a:t>approximation [Feige, `11]</a:t>
            </a:r>
          </a:p>
        </p:txBody>
      </p:sp>
      <p:sp>
        <p:nvSpPr>
          <p:cNvPr id="615" name="Shape 615"/>
          <p:cNvSpPr/>
          <p:nvPr/>
        </p:nvSpPr>
        <p:spPr>
          <a:xfrm>
            <a:off x="660400" y="2032000"/>
            <a:ext cx="8227060"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1190EB"/>
                </a:solidFill>
              </a:defRPr>
            </a:lvl1pPr>
          </a:lstStyle>
          <a:p>
            <a:pPr lvl="0">
              <a:defRPr sz="1800">
                <a:solidFill>
                  <a:srgbClr val="000000"/>
                </a:solidFill>
              </a:defRPr>
            </a:pPr>
            <a:r>
              <a:rPr sz="4000">
                <a:solidFill>
                  <a:srgbClr val="1190EB"/>
                </a:solidFill>
              </a:rPr>
              <a:t>Submodular Maximization (MaxSub)</a:t>
            </a:r>
          </a:p>
        </p:txBody>
      </p:sp>
      <p:sp>
        <p:nvSpPr>
          <p:cNvPr id="616" name="Shape 616"/>
          <p:cNvSpPr/>
          <p:nvPr/>
        </p:nvSpPr>
        <p:spPr>
          <a:xfrm>
            <a:off x="660400" y="6921987"/>
            <a:ext cx="3397149"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3900">
                <a:solidFill>
                  <a:srgbClr val="00F900"/>
                </a:solidFill>
              </a:defRPr>
            </a:lvl1pPr>
          </a:lstStyle>
          <a:p>
            <a:pPr lvl="0">
              <a:defRPr sz="1800">
                <a:solidFill>
                  <a:srgbClr val="000000"/>
                </a:solidFill>
              </a:defRPr>
            </a:pPr>
            <a:r>
              <a:rPr sz="3900">
                <a:solidFill>
                  <a:srgbClr val="00F900"/>
                </a:solidFill>
              </a:rPr>
              <a:t>Highly efficient</a:t>
            </a:r>
          </a:p>
        </p:txBody>
      </p:sp>
      <p:sp>
        <p:nvSpPr>
          <p:cNvPr id="617" name="Shape 617"/>
          <p:cNvSpPr/>
          <p:nvPr/>
        </p:nvSpPr>
        <p:spPr>
          <a:xfrm>
            <a:off x="660400" y="8509487"/>
            <a:ext cx="11491977"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Empirically </a:t>
            </a:r>
            <a:r>
              <a:rPr sz="4000">
                <a:solidFill>
                  <a:srgbClr val="00F900"/>
                </a:solidFill>
              </a:rPr>
              <a:t>high-quality</a:t>
            </a:r>
            <a:r>
              <a:rPr sz="4000"/>
              <a:t> even for non-sub functions</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6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6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6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 grpId="2" animBg="1" advAuto="0"/>
      <p:bldP spid="616" grpId="1" animBg="1" advAuto="0"/>
      <p:bldP spid="617" grpId="3" animBg="1" advAuto="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1" name="Shape 621"/>
          <p:cNvSpPr>
            <a:spLocks noGrp="1"/>
          </p:cNvSpPr>
          <p:nvPr>
            <p:ph type="title"/>
          </p:nvPr>
        </p:nvSpPr>
        <p:spPr>
          <a:prstGeom prst="rect">
            <a:avLst/>
          </a:prstGeom>
        </p:spPr>
        <p:txBody>
          <a:bodyPr/>
          <a:lstStyle>
            <a:lvl1pPr>
              <a:defRPr>
                <a:solidFill>
                  <a:srgbClr val="000000"/>
                </a:solidFill>
              </a:defRPr>
            </a:lvl1pPr>
          </a:lstStyle>
          <a:p>
            <a:pPr lvl="0">
              <a:defRPr sz="1800" cap="none" spc="0"/>
            </a:pPr>
            <a:r>
              <a:rPr sz="4500" cap="all" spc="720"/>
              <a:t>selected experiments</a:t>
            </a:r>
          </a:p>
        </p:txBody>
      </p:sp>
      <p:grpSp>
        <p:nvGrpSpPr>
          <p:cNvPr id="624" name="Group 624"/>
          <p:cNvGrpSpPr/>
          <p:nvPr/>
        </p:nvGrpSpPr>
        <p:grpSpPr>
          <a:xfrm>
            <a:off x="614879" y="2687213"/>
            <a:ext cx="12197898" cy="2197101"/>
            <a:chOff x="0" y="0"/>
            <a:chExt cx="12197897" cy="2197100"/>
          </a:xfrm>
        </p:grpSpPr>
        <p:pic>
          <p:nvPicPr>
            <p:cNvPr id="622" name="pasted-image.tif"/>
            <p:cNvPicPr/>
            <p:nvPr/>
          </p:nvPicPr>
          <p:blipFill>
            <a:blip r:embed="rId3">
              <a:extLst/>
            </a:blip>
            <a:stretch>
              <a:fillRect/>
            </a:stretch>
          </p:blipFill>
          <p:spPr>
            <a:xfrm>
              <a:off x="0" y="68686"/>
              <a:ext cx="3104198" cy="2059728"/>
            </a:xfrm>
            <a:prstGeom prst="rect">
              <a:avLst/>
            </a:prstGeom>
            <a:ln w="12700" cap="flat">
              <a:noFill/>
              <a:miter lim="400000"/>
            </a:ln>
            <a:effectLst/>
          </p:spPr>
        </p:pic>
        <p:sp>
          <p:nvSpPr>
            <p:cNvPr id="623" name="Shape 623"/>
            <p:cNvSpPr/>
            <p:nvPr/>
          </p:nvSpPr>
          <p:spPr>
            <a:xfrm>
              <a:off x="5114345" y="-1"/>
              <a:ext cx="7083553" cy="2197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solidFill>
                    <a:srgbClr val="FF2E00"/>
                  </a:solidFill>
                </a:rPr>
                <a:t>Business listings (BL)</a:t>
              </a:r>
            </a:p>
            <a:p>
              <a:pPr lvl="0">
                <a:defRPr sz="1800">
                  <a:solidFill>
                    <a:srgbClr val="000000"/>
                  </a:solidFill>
                </a:defRPr>
              </a:pPr>
              <a:r>
                <a:rPr sz="4000"/>
                <a:t>~40 sources, 2 years</a:t>
              </a:r>
            </a:p>
            <a:p>
              <a:pPr lvl="0">
                <a:defRPr sz="1800">
                  <a:solidFill>
                    <a:srgbClr val="000000"/>
                  </a:solidFill>
                </a:defRPr>
              </a:pPr>
              <a:r>
                <a:rPr sz="4000"/>
                <a:t>~1,400 categories, 51 locations</a:t>
              </a:r>
            </a:p>
          </p:txBody>
        </p:sp>
      </p:grpSp>
      <p:grpSp>
        <p:nvGrpSpPr>
          <p:cNvPr id="627" name="Group 627"/>
          <p:cNvGrpSpPr/>
          <p:nvPr/>
        </p:nvGrpSpPr>
        <p:grpSpPr>
          <a:xfrm>
            <a:off x="203200" y="5967402"/>
            <a:ext cx="12492229" cy="2895601"/>
            <a:chOff x="0" y="0"/>
            <a:chExt cx="12492228" cy="2895600"/>
          </a:xfrm>
        </p:grpSpPr>
        <p:pic>
          <p:nvPicPr>
            <p:cNvPr id="625" name="pasted-image.tif"/>
            <p:cNvPicPr/>
            <p:nvPr/>
          </p:nvPicPr>
          <p:blipFill>
            <a:blip r:embed="rId4">
              <a:extLst/>
            </a:blip>
            <a:stretch>
              <a:fillRect/>
            </a:stretch>
          </p:blipFill>
          <p:spPr>
            <a:xfrm>
              <a:off x="0" y="468989"/>
              <a:ext cx="3927557" cy="1957622"/>
            </a:xfrm>
            <a:prstGeom prst="rect">
              <a:avLst/>
            </a:prstGeom>
            <a:ln w="12700" cap="flat">
              <a:noFill/>
              <a:miter lim="400000"/>
            </a:ln>
            <a:effectLst/>
          </p:spPr>
        </p:pic>
        <p:sp>
          <p:nvSpPr>
            <p:cNvPr id="626" name="Shape 626"/>
            <p:cNvSpPr/>
            <p:nvPr/>
          </p:nvSpPr>
          <p:spPr>
            <a:xfrm>
              <a:off x="5643372" y="0"/>
              <a:ext cx="6848857" cy="2895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solidFill>
                    <a:srgbClr val="000000"/>
                  </a:solidFill>
                </a:defRPr>
              </a:pPr>
              <a:r>
                <a:rPr sz="4000">
                  <a:solidFill>
                    <a:srgbClr val="FF2E00"/>
                  </a:solidFill>
                </a:rPr>
                <a:t>World-wide Event listings </a:t>
              </a:r>
            </a:p>
            <a:p>
              <a:pPr lvl="0">
                <a:defRPr sz="1800">
                  <a:solidFill>
                    <a:srgbClr val="000000"/>
                  </a:solidFill>
                </a:defRPr>
              </a:pPr>
              <a:r>
                <a:rPr sz="4000"/>
                <a:t>GDELT </a:t>
              </a:r>
              <a:r>
                <a:rPr sz="3000"/>
                <a:t>@gdeltproject.org</a:t>
              </a:r>
              <a:endParaRPr sz="4000"/>
            </a:p>
            <a:p>
              <a:pPr lvl="0">
                <a:defRPr sz="1800">
                  <a:solidFill>
                    <a:srgbClr val="000000"/>
                  </a:solidFill>
                </a:defRPr>
              </a:pPr>
              <a:r>
                <a:rPr sz="4000"/>
                <a:t>15,275 sources, 1 month</a:t>
              </a:r>
            </a:p>
            <a:p>
              <a:pPr lvl="0">
                <a:defRPr sz="1800">
                  <a:solidFill>
                    <a:srgbClr val="000000"/>
                  </a:solidFill>
                </a:defRPr>
              </a:pPr>
              <a:r>
                <a:rPr sz="4000"/>
                <a:t>236 event types, 242 locations</a:t>
              </a:r>
            </a:p>
          </p:txBody>
        </p:sp>
      </p:gr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1" name="Shape 631"/>
          <p:cNvSpPr>
            <a:spLocks noGrp="1"/>
          </p:cNvSpPr>
          <p:nvPr>
            <p:ph type="title"/>
          </p:nvPr>
        </p:nvSpPr>
        <p:spPr>
          <a:prstGeom prst="rect">
            <a:avLst/>
          </a:prstGeom>
        </p:spPr>
        <p:txBody>
          <a:bodyPr/>
          <a:lstStyle>
            <a:lvl1pPr>
              <a:defRPr>
                <a:solidFill>
                  <a:srgbClr val="000000"/>
                </a:solidFill>
              </a:defRPr>
            </a:lvl1pPr>
          </a:lstStyle>
          <a:p>
            <a:pPr lvl="0">
              <a:defRPr sz="1800" cap="none" spc="0"/>
            </a:pPr>
            <a:r>
              <a:rPr sz="4500" cap="all" spc="720"/>
              <a:t>world change estimation</a:t>
            </a:r>
          </a:p>
        </p:txBody>
      </p:sp>
      <p:sp>
        <p:nvSpPr>
          <p:cNvPr id="632" name="Shape 632"/>
          <p:cNvSpPr/>
          <p:nvPr/>
        </p:nvSpPr>
        <p:spPr>
          <a:xfrm>
            <a:off x="1429141" y="8139763"/>
            <a:ext cx="10712197"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000000"/>
                </a:solidFill>
              </a:defRPr>
            </a:lvl1pPr>
          </a:lstStyle>
          <a:p>
            <a:pPr lvl="0">
              <a:defRPr sz="1800"/>
            </a:pPr>
            <a:r>
              <a:rPr sz="4000"/>
              <a:t>Small relative error even with little training data</a:t>
            </a:r>
          </a:p>
        </p:txBody>
      </p:sp>
      <p:sp>
        <p:nvSpPr>
          <p:cNvPr id="633" name="Shape 633"/>
          <p:cNvSpPr/>
          <p:nvPr/>
        </p:nvSpPr>
        <p:spPr>
          <a:xfrm>
            <a:off x="1435100" y="8797256"/>
            <a:ext cx="8273288"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000000"/>
                </a:solidFill>
              </a:defRPr>
            </a:lvl1pPr>
          </a:lstStyle>
          <a:p>
            <a:pPr lvl="0">
              <a:defRPr sz="1800"/>
            </a:pPr>
            <a:r>
              <a:rPr sz="4000"/>
              <a:t>Expected increasing trend over time</a:t>
            </a:r>
          </a:p>
        </p:txBody>
      </p:sp>
      <p:grpSp>
        <p:nvGrpSpPr>
          <p:cNvPr id="636" name="Group 636"/>
          <p:cNvGrpSpPr/>
          <p:nvPr/>
        </p:nvGrpSpPr>
        <p:grpSpPr>
          <a:xfrm>
            <a:off x="530489" y="3649858"/>
            <a:ext cx="7543801" cy="661062"/>
            <a:chOff x="0" y="0"/>
            <a:chExt cx="7543800" cy="661061"/>
          </a:xfrm>
        </p:grpSpPr>
        <p:sp>
          <p:nvSpPr>
            <p:cNvPr id="634" name="Shape 634"/>
            <p:cNvSpPr/>
            <p:nvPr/>
          </p:nvSpPr>
          <p:spPr>
            <a:xfrm>
              <a:off x="0" y="12699"/>
              <a:ext cx="1270000" cy="6483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sp>
          <p:nvSpPr>
            <p:cNvPr id="635" name="Shape 635"/>
            <p:cNvSpPr/>
            <p:nvPr/>
          </p:nvSpPr>
          <p:spPr>
            <a:xfrm>
              <a:off x="6273800" y="0"/>
              <a:ext cx="1270000" cy="64836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grpSp>
      <p:pic>
        <p:nvPicPr>
          <p:cNvPr id="637" name="state_error_timeline-eps-converted-to.pdf"/>
          <p:cNvPicPr/>
          <p:nvPr/>
        </p:nvPicPr>
        <p:blipFill>
          <a:blip r:embed="rId2">
            <a:extLst/>
          </a:blip>
          <a:stretch>
            <a:fillRect/>
          </a:stretch>
        </p:blipFill>
        <p:spPr>
          <a:xfrm>
            <a:off x="127000" y="3213100"/>
            <a:ext cx="6362700" cy="4453891"/>
          </a:xfrm>
          <a:prstGeom prst="rect">
            <a:avLst/>
          </a:prstGeom>
          <a:ln w="12700">
            <a:miter lim="400000"/>
          </a:ln>
        </p:spPr>
      </p:pic>
      <p:pic>
        <p:nvPicPr>
          <p:cNvPr id="638" name="gdelt_point_error_timeline-eps-converted-to.pdf"/>
          <p:cNvPicPr/>
          <p:nvPr/>
        </p:nvPicPr>
        <p:blipFill>
          <a:blip r:embed="rId3">
            <a:extLst/>
          </a:blip>
          <a:stretch>
            <a:fillRect/>
          </a:stretch>
        </p:blipFill>
        <p:spPr>
          <a:xfrm>
            <a:off x="6489700" y="3098800"/>
            <a:ext cx="6515100" cy="4560571"/>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63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63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3" nodeType="afterEffect">
                                  <p:stCondLst>
                                    <p:cond delay="0"/>
                                  </p:stCondLst>
                                  <p:iterate>
                                    <p:tmAbs val="0"/>
                                  </p:iterate>
                                  <p:childTnLst>
                                    <p:set>
                                      <p:cBhvr>
                                        <p:cTn id="12" fill="hold"/>
                                        <p:tgtEl>
                                          <p:spTgt spid="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 grpId="1" animBg="1" advAuto="0"/>
      <p:bldP spid="633" grpId="2" animBg="1" advAuto="0"/>
      <p:bldP spid="636" grpId="3"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0" name="Shape 640"/>
          <p:cNvSpPr>
            <a:spLocks noGrp="1"/>
          </p:cNvSpPr>
          <p:nvPr>
            <p:ph type="title"/>
          </p:nvPr>
        </p:nvSpPr>
        <p:spPr>
          <a:prstGeom prst="rect">
            <a:avLst/>
          </a:prstGeom>
        </p:spPr>
        <p:txBody>
          <a:bodyPr/>
          <a:lstStyle>
            <a:lvl1pPr>
              <a:defRPr>
                <a:solidFill>
                  <a:srgbClr val="000000"/>
                </a:solidFill>
              </a:defRPr>
            </a:lvl1pPr>
          </a:lstStyle>
          <a:p>
            <a:pPr lvl="0">
              <a:defRPr sz="1800" cap="none" spc="0"/>
            </a:pPr>
            <a:r>
              <a:rPr sz="4500" cap="all" spc="720"/>
              <a:t>Source change estimation</a:t>
            </a:r>
          </a:p>
        </p:txBody>
      </p:sp>
      <p:sp>
        <p:nvSpPr>
          <p:cNvPr id="641" name="Shape 641"/>
          <p:cNvSpPr/>
          <p:nvPr/>
        </p:nvSpPr>
        <p:spPr>
          <a:xfrm>
            <a:off x="930143" y="8304863"/>
            <a:ext cx="11144513" cy="800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a:solidFill>
                  <a:srgbClr val="000000"/>
                </a:solidFill>
              </a:defRPr>
            </a:lvl1pPr>
          </a:lstStyle>
          <a:p>
            <a:pPr lvl="0">
              <a:defRPr sz="1800"/>
            </a:pPr>
            <a:r>
              <a:rPr sz="4000"/>
              <a:t>Small relative error for source quality</a:t>
            </a:r>
          </a:p>
        </p:txBody>
      </p:sp>
      <p:grpSp>
        <p:nvGrpSpPr>
          <p:cNvPr id="644" name="Group 644"/>
          <p:cNvGrpSpPr/>
          <p:nvPr/>
        </p:nvGrpSpPr>
        <p:grpSpPr>
          <a:xfrm>
            <a:off x="647700" y="4059803"/>
            <a:ext cx="7543800" cy="661062"/>
            <a:chOff x="0" y="0"/>
            <a:chExt cx="7543800" cy="661061"/>
          </a:xfrm>
        </p:grpSpPr>
        <p:sp>
          <p:nvSpPr>
            <p:cNvPr id="642" name="Shape 642"/>
            <p:cNvSpPr/>
            <p:nvPr/>
          </p:nvSpPr>
          <p:spPr>
            <a:xfrm>
              <a:off x="0" y="12699"/>
              <a:ext cx="1270000" cy="6483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sp>
          <p:nvSpPr>
            <p:cNvPr id="643" name="Shape 643"/>
            <p:cNvSpPr/>
            <p:nvPr/>
          </p:nvSpPr>
          <p:spPr>
            <a:xfrm>
              <a:off x="6273800" y="0"/>
              <a:ext cx="1270000" cy="64836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38100" cap="flat">
              <a:solidFill>
                <a:srgbClr val="FF2E00"/>
              </a:solidFill>
              <a:prstDash val="solid"/>
              <a:miter lim="400000"/>
            </a:ln>
            <a:effectLst/>
          </p:spPr>
          <p:txBody>
            <a:bodyPr wrap="square" lIns="0" tIns="0" rIns="0" bIns="0" numCol="1" anchor="ctr">
              <a:noAutofit/>
            </a:bodyPr>
            <a:lstStyle/>
            <a:p>
              <a:pPr lvl="0">
                <a:defRPr sz="2400" cap="all" spc="384">
                  <a:latin typeface="Avenir Medium"/>
                  <a:ea typeface="Avenir Medium"/>
                  <a:cs typeface="Avenir Medium"/>
                  <a:sym typeface="Avenir Medium"/>
                </a:defRPr>
              </a:pPr>
              <a:endParaRPr/>
            </a:p>
          </p:txBody>
        </p:sp>
      </p:grpSp>
      <p:pic>
        <p:nvPicPr>
          <p:cNvPr id="645" name="gdelt_cov_error_time-eps-converted-to.pdf"/>
          <p:cNvPicPr/>
          <p:nvPr/>
        </p:nvPicPr>
        <p:blipFill>
          <a:blip r:embed="rId2">
            <a:extLst/>
          </a:blip>
          <a:stretch>
            <a:fillRect/>
          </a:stretch>
        </p:blipFill>
        <p:spPr>
          <a:xfrm>
            <a:off x="6489700" y="3213100"/>
            <a:ext cx="6362700" cy="4453891"/>
          </a:xfrm>
          <a:prstGeom prst="rect">
            <a:avLst/>
          </a:prstGeom>
          <a:ln w="12700">
            <a:miter lim="400000"/>
          </a:ln>
        </p:spPr>
      </p:pic>
      <p:pic>
        <p:nvPicPr>
          <p:cNvPr id="646" name="AMA_qual_error_time-eps-converted-to.pdf"/>
          <p:cNvPicPr/>
          <p:nvPr/>
        </p:nvPicPr>
        <p:blipFill>
          <a:blip r:embed="rId3">
            <a:extLst/>
          </a:blip>
          <a:stretch>
            <a:fillRect/>
          </a:stretch>
        </p:blipFill>
        <p:spPr>
          <a:xfrm>
            <a:off x="127000" y="3213100"/>
            <a:ext cx="6362700" cy="4453891"/>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6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6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 grpId="1" animBg="1" advAuto="0"/>
      <p:bldP spid="644" grpId="2"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8" name="Shape 648"/>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selection quality</a:t>
            </a:r>
          </a:p>
        </p:txBody>
      </p:sp>
      <p:graphicFrame>
        <p:nvGraphicFramePr>
          <p:cNvPr id="649" name="Table 649"/>
          <p:cNvGraphicFramePr/>
          <p:nvPr/>
        </p:nvGraphicFramePr>
        <p:xfrm>
          <a:off x="1086577" y="2347747"/>
          <a:ext cx="10928745" cy="5058103"/>
        </p:xfrm>
        <a:graphic>
          <a:graphicData uri="http://schemas.openxmlformats.org/drawingml/2006/table">
            <a:tbl>
              <a:tblPr>
                <a:tableStyleId>{EEE7283C-3CF3-47DC-8721-378D4A62B228}</a:tableStyleId>
              </a:tblPr>
              <a:tblGrid>
                <a:gridCol w="1482101"/>
                <a:gridCol w="1563794"/>
                <a:gridCol w="1259344"/>
                <a:gridCol w="2086980"/>
                <a:gridCol w="2027696"/>
                <a:gridCol w="2508830"/>
              </a:tblGrid>
              <a:tr h="746543">
                <a:tc>
                  <a:txBody>
                    <a:bodyPr/>
                    <a:lstStyle/>
                    <a:p>
                      <a:pPr lvl="0">
                        <a:defRPr>
                          <a:solidFill>
                            <a:srgbClr val="000000"/>
                          </a:solidFill>
                        </a:defRPr>
                      </a:pPr>
                      <a:r>
                        <a:rPr sz="2000" cap="all" spc="319">
                          <a:latin typeface="Avenir Book"/>
                          <a:ea typeface="Avenir Book"/>
                          <a:cs typeface="Avenir Book"/>
                          <a:sym typeface="Avenir Book"/>
                        </a:rPr>
                        <a:t>Benefit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Metric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Msr.</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Greedy</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MaxSub</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Grasp</a:t>
                      </a:r>
                    </a:p>
                  </a:txBody>
                  <a:tcPr marL="50800" marR="50800" marT="50800" marB="50800" anchor="ctr" horzOverflow="overflow">
                    <a:lnL w="12700">
                      <a:miter lim="400000"/>
                    </a:lnL>
                    <a:lnR w="12700">
                      <a:miter lim="400000"/>
                    </a:lnR>
                    <a:lnT w="12700">
                      <a:miter lim="400000"/>
                    </a:lnT>
                    <a:lnB w="12700">
                      <a:miter lim="400000"/>
                    </a:lnB>
                  </a:tcPr>
                </a:tc>
              </a:tr>
              <a:tr h="538945">
                <a:tc rowSpan="4">
                  <a:txBody>
                    <a:bodyPr/>
                    <a:lstStyle/>
                    <a:p>
                      <a:pPr lvl="0">
                        <a:defRPr>
                          <a:solidFill>
                            <a:srgbClr val="000000"/>
                          </a:solidFill>
                        </a:defRPr>
                      </a:pPr>
                      <a:r>
                        <a:rPr sz="2000" cap="all" spc="319">
                          <a:latin typeface="Avenir Book"/>
                          <a:ea typeface="Avenir Book"/>
                          <a:cs typeface="Avenir Book"/>
                          <a:sym typeface="Avenir Book"/>
                        </a:rPr>
                        <a:t>Linear</a:t>
                      </a:r>
                    </a:p>
                  </a:txBody>
                  <a:tcPr marL="50800" marR="50800" marT="50800" marB="50800" anchor="ctr" horzOverflow="overflow">
                    <a:lnL w="12700">
                      <a:miter lim="400000"/>
                    </a:lnL>
                    <a:lnR w="12700">
                      <a:miter lim="400000"/>
                    </a:lnR>
                    <a:lnT w="12700">
                      <a:miter lim="400000"/>
                    </a:lnT>
                    <a:lnB w="12700">
                      <a:miter lim="400000"/>
                    </a:lnB>
                  </a:tcPr>
                </a:tc>
                <a:tc rowSpan="2">
                  <a:txBody>
                    <a:bodyPr/>
                    <a:lstStyle/>
                    <a:p>
                      <a:pPr lvl="0">
                        <a:spcBef>
                          <a:spcPts val="3200"/>
                        </a:spcBef>
                        <a:defRPr>
                          <a:solidFill>
                            <a:srgbClr val="000000"/>
                          </a:solidFill>
                        </a:defRPr>
                      </a:pPr>
                      <a:r>
                        <a:rPr sz="2500"/>
                        <a:t>cov.</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16.7%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100% (5,20)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rowSpan="2">
                  <a:txBody>
                    <a:bodyPr/>
                    <a:lstStyle/>
                    <a:p>
                      <a:pPr lvl="0">
                        <a:spcBef>
                          <a:spcPts val="3200"/>
                        </a:spcBef>
                        <a:defRPr>
                          <a:solidFill>
                            <a:srgbClr val="000000"/>
                          </a:solidFill>
                        </a:defRPr>
                      </a:pPr>
                      <a:r>
                        <a:rPr sz="2500"/>
                        <a:t>acc.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0.0%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33.3%</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83.3% (2,100)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r>
              <a:tr h="538945">
                <a:tc rowSpan="4">
                  <a:txBody>
                    <a:bodyPr/>
                    <a:lstStyle/>
                    <a:p>
                      <a:pPr lvl="0">
                        <a:defRPr>
                          <a:solidFill>
                            <a:srgbClr val="000000"/>
                          </a:solidFill>
                        </a:defRPr>
                      </a:pPr>
                      <a:r>
                        <a:rPr sz="2000" cap="all" spc="319">
                          <a:latin typeface="Avenir Book"/>
                          <a:ea typeface="Avenir Book"/>
                          <a:cs typeface="Avenir Book"/>
                          <a:sym typeface="Avenir Book"/>
                        </a:rPr>
                        <a:t>Step</a:t>
                      </a:r>
                    </a:p>
                  </a:txBody>
                  <a:tcPr marL="50800" marR="50800" marT="50800" marB="50800" anchor="ctr" horzOverflow="overflow">
                    <a:lnL w="12700">
                      <a:miter lim="400000"/>
                    </a:lnL>
                    <a:lnR w="12700">
                      <a:miter lim="400000"/>
                    </a:lnR>
                    <a:lnT w="12700">
                      <a:miter lim="400000"/>
                    </a:lnT>
                    <a:lnB w="12700">
                      <a:miter lim="400000"/>
                    </a:lnB>
                  </a:tcPr>
                </a:tc>
                <a:tc rowSpan="2">
                  <a:txBody>
                    <a:bodyPr/>
                    <a:lstStyle/>
                    <a:p>
                      <a:pPr lvl="0">
                        <a:spcBef>
                          <a:spcPts val="3200"/>
                        </a:spcBef>
                        <a:defRPr>
                          <a:solidFill>
                            <a:srgbClr val="000000"/>
                          </a:solidFill>
                        </a:defRPr>
                      </a:pPr>
                      <a:r>
                        <a:rPr sz="2500"/>
                        <a:t>cov.</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83.3% (10,100)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rowSpan="2">
                  <a:txBody>
                    <a:bodyPr/>
                    <a:lstStyle/>
                    <a:p>
                      <a:pPr lvl="0">
                        <a:spcBef>
                          <a:spcPts val="3200"/>
                        </a:spcBef>
                        <a:defRPr>
                          <a:solidFill>
                            <a:srgbClr val="000000"/>
                          </a:solidFill>
                        </a:defRPr>
                      </a:pPr>
                      <a:r>
                        <a:rPr sz="2500"/>
                        <a:t>acc.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83.3% (5,100)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sz="2500">
                          <a:solidFill>
                            <a:srgbClr val="000000"/>
                          </a:solidFill>
                        </a:defRPr>
                      </a:pPr>
                      <a:endParaRPr/>
                    </a:p>
                  </a:txBody>
                  <a:tcPr marL="50800" marR="50800" marT="50800" marB="50800" anchor="ctr" horzOverflow="overflow">
                    <a:lnL w="12700">
                      <a:miter lim="400000"/>
                    </a:lnL>
                    <a:lnR w="12700">
                      <a:miter lim="400000"/>
                    </a:lnR>
                    <a:lnT w="12700">
                      <a:miter lim="400000"/>
                    </a:lnT>
                    <a:lnB w="12700">
                      <a:miter lim="400000"/>
                    </a:lnB>
                  </a:tcPr>
                </a:tc>
              </a:tr>
            </a:tbl>
          </a:graphicData>
        </a:graphic>
      </p:graphicFrame>
      <p:sp>
        <p:nvSpPr>
          <p:cNvPr id="650" name="Shape 650"/>
          <p:cNvSpPr/>
          <p:nvPr/>
        </p:nvSpPr>
        <p:spPr>
          <a:xfrm>
            <a:off x="647700" y="8054249"/>
            <a:ext cx="11709400" cy="749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700">
                <a:solidFill>
                  <a:srgbClr val="000000"/>
                </a:solidFill>
              </a:defRPr>
            </a:lvl1pPr>
          </a:lstStyle>
          <a:p>
            <a:pPr lvl="0">
              <a:defRPr sz="1800"/>
            </a:pPr>
            <a:r>
              <a:rPr sz="3700"/>
              <a:t>Grasp finds the best solution most of the times</a:t>
            </a:r>
          </a:p>
        </p:txBody>
      </p:sp>
      <p:sp>
        <p:nvSpPr>
          <p:cNvPr id="651" name="Shape 651"/>
          <p:cNvSpPr/>
          <p:nvPr/>
        </p:nvSpPr>
        <p:spPr>
          <a:xfrm>
            <a:off x="8444619" y="807695"/>
            <a:ext cx="3570706" cy="1540053"/>
          </a:xfrm>
          <a:prstGeom prst="wedgeEllipseCallout">
            <a:avLst>
              <a:gd name="adj1" fmla="val -29160"/>
              <a:gd name="adj2" fmla="val 103865"/>
            </a:avLst>
          </a:prstGeom>
          <a:solidFill>
            <a:srgbClr val="FFFFFF"/>
          </a:solidFill>
          <a:ln w="63500">
            <a:solidFill/>
            <a:miter lim="400000"/>
          </a:ln>
        </p:spPr>
        <p:txBody>
          <a:bodyPr lIns="45206" tIns="45206" rIns="45206" bIns="45206" anchor="ctr"/>
          <a:lstStyle/>
          <a:p>
            <a:pPr lvl="0">
              <a:defRPr sz="6600">
                <a:solidFill>
                  <a:srgbClr val="000000"/>
                </a:solidFill>
                <a:latin typeface="Helvetica Light"/>
                <a:ea typeface="Helvetica Light"/>
                <a:cs typeface="Helvetica Light"/>
                <a:sym typeface="Helvetica Light"/>
              </a:defRPr>
            </a:pPr>
            <a:endParaRPr/>
          </a:p>
        </p:txBody>
      </p:sp>
      <p:sp>
        <p:nvSpPr>
          <p:cNvPr id="652" name="Shape 652"/>
          <p:cNvSpPr/>
          <p:nvPr/>
        </p:nvSpPr>
        <p:spPr>
          <a:xfrm>
            <a:off x="8574008" y="1046287"/>
            <a:ext cx="3311766" cy="113585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defTabSz="519937">
              <a:spcBef>
                <a:spcPts val="3700"/>
              </a:spcBef>
              <a:defRPr sz="2670">
                <a:solidFill>
                  <a:srgbClr val="000000"/>
                </a:solidFill>
              </a:defRPr>
            </a:lvl1pPr>
          </a:lstStyle>
          <a:p>
            <a:pPr lvl="0">
              <a:defRPr sz="1800"/>
            </a:pPr>
            <a:r>
              <a:rPr sz="2670"/>
              <a:t>perc. of times finding the best solution</a:t>
            </a:r>
          </a:p>
        </p:txBody>
      </p:sp>
    </p:spTree>
  </p:cSld>
  <p:clrMapOvr>
    <a:masterClrMapping/>
  </p:clrMapOvr>
  <p:transition xmlns:p14="http://schemas.microsoft.com/office/powerpoint/2010/mai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2" name="big-data-darpa.jpg"/>
          <p:cNvPicPr/>
          <p:nvPr/>
        </p:nvPicPr>
        <p:blipFill>
          <a:blip r:embed="rId3">
            <a:alphaModFix amt="27000"/>
            <a:extLst/>
          </a:blip>
          <a:srcRect t="8204" b="8204"/>
          <a:stretch>
            <a:fillRect/>
          </a:stretch>
        </p:blipFill>
        <p:spPr>
          <a:xfrm>
            <a:off x="0" y="2717800"/>
            <a:ext cx="13004800" cy="7035800"/>
          </a:xfrm>
          <a:prstGeom prst="rect">
            <a:avLst/>
          </a:prstGeom>
          <a:ln w="25400">
            <a:solidFill/>
            <a:miter lim="400000"/>
          </a:ln>
        </p:spPr>
      </p:pic>
      <p:sp>
        <p:nvSpPr>
          <p:cNvPr id="53" name="Shape 53"/>
          <p:cNvSpPr>
            <a:spLocks noGrp="1"/>
          </p:cNvSpPr>
          <p:nvPr>
            <p:ph type="title"/>
          </p:nvPr>
        </p:nvSpPr>
        <p:spPr>
          <a:prstGeom prst="rect">
            <a:avLst/>
          </a:prstGeom>
        </p:spPr>
        <p:txBody>
          <a:bodyPr/>
          <a:lstStyle/>
          <a:p>
            <a:pPr lvl="0" defTabSz="455675">
              <a:defRPr sz="1800" cap="none" spc="0">
                <a:solidFill>
                  <a:srgbClr val="000000"/>
                </a:solidFill>
              </a:defRPr>
            </a:pPr>
            <a:r>
              <a:rPr sz="4680" cap="all" spc="748"/>
              <a:t>data is a commodity</a:t>
            </a:r>
          </a:p>
          <a:p>
            <a:pPr lvl="2" indent="356615" defTabSz="455675">
              <a:defRPr sz="1800" cap="none" spc="0">
                <a:solidFill>
                  <a:srgbClr val="000000"/>
                </a:solidFill>
              </a:defRPr>
            </a:pPr>
            <a:r>
              <a:rPr sz="3120">
                <a:solidFill>
                  <a:srgbClr val="FDA600"/>
                </a:solidFill>
              </a:rPr>
              <a:t>myriads</a:t>
            </a:r>
            <a:r>
              <a:rPr sz="3120"/>
              <a:t> of data sources</a:t>
            </a:r>
          </a:p>
        </p:txBody>
      </p:sp>
      <p:sp>
        <p:nvSpPr>
          <p:cNvPr id="54" name="Shape 54"/>
          <p:cNvSpPr/>
          <p:nvPr/>
        </p:nvSpPr>
        <p:spPr>
          <a:xfrm>
            <a:off x="-13544" y="2781300"/>
            <a:ext cx="13031888" cy="222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l">
              <a:defRPr sz="3500" cap="all" spc="560">
                <a:solidFill>
                  <a:srgbClr val="000000"/>
                </a:solidFill>
              </a:defRPr>
            </a:lvl1pPr>
          </a:lstStyle>
          <a:p>
            <a:pPr lvl="0">
              <a:defRPr sz="1800" cap="none" spc="0"/>
            </a:pPr>
            <a:r>
              <a:rPr sz="3500" cap="all" spc="560"/>
              <a:t>Freely available sources</a:t>
            </a:r>
          </a:p>
        </p:txBody>
      </p:sp>
      <p:sp>
        <p:nvSpPr>
          <p:cNvPr id="55" name="Shape 55"/>
          <p:cNvSpPr/>
          <p:nvPr/>
        </p:nvSpPr>
        <p:spPr>
          <a:xfrm>
            <a:off x="19001" y="3568700"/>
            <a:ext cx="12966799" cy="222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l">
              <a:defRPr sz="3500" cap="all" spc="560">
                <a:solidFill>
                  <a:srgbClr val="000000"/>
                </a:solidFill>
              </a:defRPr>
            </a:lvl1pPr>
          </a:lstStyle>
          <a:p>
            <a:pPr lvl="0">
              <a:defRPr sz="1800" cap="none" spc="0"/>
            </a:pPr>
            <a:r>
              <a:rPr sz="3500" cap="all" spc="560"/>
              <a:t>Data Markets: Sell your data to others</a:t>
            </a:r>
          </a:p>
        </p:txBody>
      </p:sp>
      <p:sp>
        <p:nvSpPr>
          <p:cNvPr id="56" name="Shape 56"/>
          <p:cNvSpPr/>
          <p:nvPr/>
        </p:nvSpPr>
        <p:spPr>
          <a:xfrm>
            <a:off x="666496" y="4660900"/>
            <a:ext cx="6245099" cy="2540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lgn="l">
              <a:defRPr sz="1800">
                <a:solidFill>
                  <a:srgbClr val="000000"/>
                </a:solidFill>
              </a:defRPr>
            </a:pPr>
            <a:r>
              <a:rPr sz="3500"/>
              <a:t>datasift</a:t>
            </a:r>
          </a:p>
          <a:p>
            <a:pPr lvl="2" algn="l">
              <a:defRPr sz="1800">
                <a:solidFill>
                  <a:srgbClr val="000000"/>
                </a:solidFill>
              </a:defRPr>
            </a:pPr>
            <a:r>
              <a:rPr sz="3500"/>
              <a:t>microsoft azure marketplace</a:t>
            </a:r>
          </a:p>
          <a:p>
            <a:pPr lvl="2" algn="l">
              <a:defRPr sz="1800">
                <a:solidFill>
                  <a:srgbClr val="000000"/>
                </a:solidFill>
              </a:defRPr>
            </a:pPr>
            <a:r>
              <a:rPr sz="3500"/>
              <a:t>datamarket.com</a:t>
            </a:r>
          </a:p>
          <a:p>
            <a:pPr lvl="2" algn="l">
              <a:defRPr sz="1800">
                <a:solidFill>
                  <a:srgbClr val="000000"/>
                </a:solidFill>
              </a:defRPr>
            </a:pPr>
            <a:r>
              <a:rPr sz="3500"/>
              <a:t>infochimps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6" name="Shape 656"/>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selection quality</a:t>
            </a:r>
          </a:p>
        </p:txBody>
      </p:sp>
      <p:sp>
        <p:nvSpPr>
          <p:cNvPr id="657" name="Shape 657"/>
          <p:cNvSpPr/>
          <p:nvPr/>
        </p:nvSpPr>
        <p:spPr>
          <a:xfrm>
            <a:off x="647700" y="8054249"/>
            <a:ext cx="11709400" cy="749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3700">
                <a:solidFill>
                  <a:srgbClr val="000000"/>
                </a:solidFill>
              </a:defRPr>
            </a:lvl1pPr>
          </a:lstStyle>
          <a:p>
            <a:pPr lvl="0">
              <a:defRPr sz="1800"/>
            </a:pPr>
            <a:r>
              <a:rPr sz="3700"/>
              <a:t>MaxSub solutions are mostly comparable to Grasp </a:t>
            </a:r>
          </a:p>
        </p:txBody>
      </p:sp>
      <p:graphicFrame>
        <p:nvGraphicFramePr>
          <p:cNvPr id="658" name="Table 658"/>
          <p:cNvGraphicFramePr/>
          <p:nvPr/>
        </p:nvGraphicFramePr>
        <p:xfrm>
          <a:off x="1086577" y="2347747"/>
          <a:ext cx="10928745" cy="5058103"/>
        </p:xfrm>
        <a:graphic>
          <a:graphicData uri="http://schemas.openxmlformats.org/drawingml/2006/table">
            <a:tbl>
              <a:tblPr>
                <a:tableStyleId>{EEE7283C-3CF3-47DC-8721-378D4A62B228}</a:tableStyleId>
              </a:tblPr>
              <a:tblGrid>
                <a:gridCol w="1482101"/>
                <a:gridCol w="1563794"/>
                <a:gridCol w="1259344"/>
                <a:gridCol w="2086980"/>
                <a:gridCol w="2027696"/>
                <a:gridCol w="2508830"/>
              </a:tblGrid>
              <a:tr h="746543">
                <a:tc>
                  <a:txBody>
                    <a:bodyPr/>
                    <a:lstStyle/>
                    <a:p>
                      <a:pPr lvl="0">
                        <a:defRPr>
                          <a:solidFill>
                            <a:srgbClr val="000000"/>
                          </a:solidFill>
                        </a:defRPr>
                      </a:pPr>
                      <a:r>
                        <a:rPr sz="2000" cap="all" spc="319">
                          <a:latin typeface="Avenir Book"/>
                          <a:ea typeface="Avenir Book"/>
                          <a:cs typeface="Avenir Book"/>
                          <a:sym typeface="Avenir Book"/>
                        </a:rPr>
                        <a:t>Benefit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Metric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Msr.</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Greedy</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MaxSub</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Grasp</a:t>
                      </a:r>
                    </a:p>
                  </a:txBody>
                  <a:tcPr marL="50800" marR="50800" marT="50800" marB="50800" anchor="ctr" horzOverflow="overflow">
                    <a:lnL w="12700">
                      <a:miter lim="400000"/>
                    </a:lnL>
                    <a:lnR w="12700">
                      <a:miter lim="400000"/>
                    </a:lnR>
                    <a:lnT w="12700">
                      <a:miter lim="400000"/>
                    </a:lnT>
                    <a:lnB w="12700">
                      <a:miter lim="400000"/>
                    </a:lnB>
                  </a:tcPr>
                </a:tc>
              </a:tr>
              <a:tr h="538945">
                <a:tc rowSpan="4">
                  <a:txBody>
                    <a:bodyPr/>
                    <a:lstStyle/>
                    <a:p>
                      <a:pPr lvl="0">
                        <a:defRPr>
                          <a:solidFill>
                            <a:srgbClr val="000000"/>
                          </a:solidFill>
                        </a:defRPr>
                      </a:pPr>
                      <a:r>
                        <a:rPr sz="2000" cap="all" spc="319">
                          <a:latin typeface="Avenir Book"/>
                          <a:ea typeface="Avenir Book"/>
                          <a:cs typeface="Avenir Book"/>
                          <a:sym typeface="Avenir Book"/>
                        </a:rPr>
                        <a:t>Linear</a:t>
                      </a:r>
                    </a:p>
                  </a:txBody>
                  <a:tcPr marL="50800" marR="50800" marT="50800" marB="50800" anchor="ctr" horzOverflow="overflow">
                    <a:lnL w="12700">
                      <a:miter lim="400000"/>
                    </a:lnL>
                    <a:lnR w="12700">
                      <a:miter lim="400000"/>
                    </a:lnR>
                    <a:lnT w="12700">
                      <a:miter lim="400000"/>
                    </a:lnT>
                    <a:lnB w="12700">
                      <a:miter lim="400000"/>
                    </a:lnB>
                  </a:tcPr>
                </a:tc>
                <a:tc rowSpan="2">
                  <a:txBody>
                    <a:bodyPr/>
                    <a:lstStyle/>
                    <a:p>
                      <a:pPr lvl="0">
                        <a:spcBef>
                          <a:spcPts val="3200"/>
                        </a:spcBef>
                        <a:defRPr>
                          <a:solidFill>
                            <a:srgbClr val="000000"/>
                          </a:solidFill>
                        </a:defRPr>
                      </a:pPr>
                      <a:r>
                        <a:rPr sz="2500"/>
                        <a:t>cov.</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16.7%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100% (5,20)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.005 (.01)%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.001 (.007)%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rowSpan="2">
                  <a:txBody>
                    <a:bodyPr/>
                    <a:lstStyle/>
                    <a:p>
                      <a:pPr lvl="0">
                        <a:spcBef>
                          <a:spcPts val="3200"/>
                        </a:spcBef>
                        <a:defRPr>
                          <a:solidFill>
                            <a:srgbClr val="000000"/>
                          </a:solidFill>
                        </a:defRPr>
                      </a:pPr>
                      <a:r>
                        <a:rPr sz="2500"/>
                        <a:t>acc.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0.0%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33.3%</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83.3% (2,100)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9.5 (53.7)%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.39 (2.31)%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8.9% (53.7)%</a:t>
                      </a:r>
                    </a:p>
                  </a:txBody>
                  <a:tcPr marL="50800" marR="50800" marT="50800" marB="50800" anchor="ctr" horzOverflow="overflow">
                    <a:lnL w="12700">
                      <a:miter lim="400000"/>
                    </a:lnL>
                    <a:lnR w="12700">
                      <a:miter lim="400000"/>
                    </a:lnR>
                    <a:lnT w="12700">
                      <a:miter lim="400000"/>
                    </a:lnT>
                    <a:lnB w="12700">
                      <a:miter lim="400000"/>
                    </a:lnB>
                  </a:tcPr>
                </a:tc>
              </a:tr>
              <a:tr h="538945">
                <a:tc rowSpan="4">
                  <a:txBody>
                    <a:bodyPr/>
                    <a:lstStyle/>
                    <a:p>
                      <a:pPr lvl="0">
                        <a:defRPr>
                          <a:solidFill>
                            <a:srgbClr val="000000"/>
                          </a:solidFill>
                        </a:defRPr>
                      </a:pPr>
                      <a:r>
                        <a:rPr sz="2000" cap="all" spc="319">
                          <a:latin typeface="Avenir Book"/>
                          <a:ea typeface="Avenir Book"/>
                          <a:cs typeface="Avenir Book"/>
                          <a:sym typeface="Avenir Book"/>
                        </a:rPr>
                        <a:t>Step</a:t>
                      </a:r>
                    </a:p>
                  </a:txBody>
                  <a:tcPr marL="50800" marR="50800" marT="50800" marB="50800" anchor="ctr" horzOverflow="overflow">
                    <a:lnL w="12700">
                      <a:miter lim="400000"/>
                    </a:lnL>
                    <a:lnR w="12700">
                      <a:miter lim="400000"/>
                    </a:lnR>
                    <a:lnT w="12700">
                      <a:miter lim="400000"/>
                    </a:lnT>
                    <a:lnB w="12700">
                      <a:miter lim="400000"/>
                    </a:lnB>
                  </a:tcPr>
                </a:tc>
                <a:tc rowSpan="2">
                  <a:txBody>
                    <a:bodyPr/>
                    <a:lstStyle/>
                    <a:p>
                      <a:pPr lvl="0">
                        <a:spcBef>
                          <a:spcPts val="3200"/>
                        </a:spcBef>
                        <a:defRPr>
                          <a:solidFill>
                            <a:srgbClr val="000000"/>
                          </a:solidFill>
                        </a:defRPr>
                      </a:pPr>
                      <a:r>
                        <a:rPr sz="2500"/>
                        <a:t>cov.</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83.3% (10,100)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7.45 (27.8)%</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.012 (.06)%</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.7 (4.2)%</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rowSpan="2">
                  <a:txBody>
                    <a:bodyPr/>
                    <a:lstStyle/>
                    <a:p>
                      <a:pPr lvl="0">
                        <a:spcBef>
                          <a:spcPts val="3200"/>
                        </a:spcBef>
                        <a:defRPr>
                          <a:solidFill>
                            <a:srgbClr val="000000"/>
                          </a:solidFill>
                        </a:defRPr>
                      </a:pPr>
                      <a:r>
                        <a:rPr sz="2500"/>
                        <a:t>acc.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83.3% (5,100)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 (23.98)%</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00F900"/>
                          </a:solidFill>
                        </a:rPr>
                        <a:t>1.76 (10.6)%</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3.99 (23.98)%</a:t>
                      </a:r>
                    </a:p>
                  </a:txBody>
                  <a:tcPr marL="50800" marR="50800" marT="50800" marB="50800" anchor="ctr" horzOverflow="overflow">
                    <a:lnL w="12700">
                      <a:miter lim="400000"/>
                    </a:lnL>
                    <a:lnR w="12700">
                      <a:miter lim="400000"/>
                    </a:lnR>
                    <a:lnT w="12700">
                      <a:miter lim="400000"/>
                    </a:lnT>
                    <a:lnB w="12700">
                      <a:miter lim="400000"/>
                    </a:lnB>
                  </a:tcPr>
                </a:tc>
              </a:tr>
            </a:tbl>
          </a:graphicData>
        </a:graphic>
      </p:graphicFrame>
      <p:sp>
        <p:nvSpPr>
          <p:cNvPr id="659" name="Shape 659"/>
          <p:cNvSpPr/>
          <p:nvPr/>
        </p:nvSpPr>
        <p:spPr>
          <a:xfrm>
            <a:off x="8426960" y="866521"/>
            <a:ext cx="3434315" cy="1481227"/>
          </a:xfrm>
          <a:prstGeom prst="wedgeEllipseCallout">
            <a:avLst>
              <a:gd name="adj1" fmla="val -28776"/>
              <a:gd name="adj2" fmla="val 140170"/>
            </a:avLst>
          </a:prstGeom>
          <a:solidFill>
            <a:srgbClr val="FFFFFF"/>
          </a:solidFill>
          <a:ln w="63500">
            <a:solidFill/>
            <a:miter lim="400000"/>
          </a:ln>
        </p:spPr>
        <p:txBody>
          <a:bodyPr lIns="45206" tIns="45206" rIns="45206" bIns="45206" anchor="ctr"/>
          <a:lstStyle/>
          <a:p>
            <a:pPr lvl="0">
              <a:defRPr sz="6600">
                <a:solidFill>
                  <a:srgbClr val="000000"/>
                </a:solidFill>
                <a:latin typeface="Helvetica Light"/>
                <a:ea typeface="Helvetica Light"/>
                <a:cs typeface="Helvetica Light"/>
                <a:sym typeface="Helvetica Light"/>
              </a:defRPr>
            </a:pPr>
            <a:endParaRPr/>
          </a:p>
        </p:txBody>
      </p:sp>
      <p:sp>
        <p:nvSpPr>
          <p:cNvPr id="660" name="Shape 660"/>
          <p:cNvSpPr/>
          <p:nvPr/>
        </p:nvSpPr>
        <p:spPr>
          <a:xfrm>
            <a:off x="8551485" y="1028333"/>
            <a:ext cx="3185267" cy="109246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defTabSz="554990">
              <a:spcBef>
                <a:spcPts val="3900"/>
              </a:spcBef>
              <a:defRPr sz="2850">
                <a:solidFill>
                  <a:srgbClr val="000000"/>
                </a:solidFill>
              </a:defRPr>
            </a:lvl1pPr>
          </a:lstStyle>
          <a:p>
            <a:pPr lvl="0">
              <a:defRPr sz="1800"/>
            </a:pPr>
            <a:r>
              <a:rPr sz="2850"/>
              <a:t>avg. and worst quality loss</a:t>
            </a:r>
          </a:p>
        </p:txBody>
      </p:sp>
    </p:spTree>
  </p:cSld>
  <p:clrMapOvr>
    <a:masterClrMapping/>
  </p:clrMapOvr>
  <p:transition xmlns:p14="http://schemas.microsoft.com/office/powerpoint/2010/mai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2" name="Shape 662"/>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selection quality</a:t>
            </a:r>
          </a:p>
        </p:txBody>
      </p:sp>
      <p:graphicFrame>
        <p:nvGraphicFramePr>
          <p:cNvPr id="663" name="Table 663"/>
          <p:cNvGraphicFramePr/>
          <p:nvPr/>
        </p:nvGraphicFramePr>
        <p:xfrm>
          <a:off x="1086577" y="2347747"/>
          <a:ext cx="10928745" cy="5058103"/>
        </p:xfrm>
        <a:graphic>
          <a:graphicData uri="http://schemas.openxmlformats.org/drawingml/2006/table">
            <a:tbl>
              <a:tblPr>
                <a:tableStyleId>{EEE7283C-3CF3-47DC-8721-378D4A62B228}</a:tableStyleId>
              </a:tblPr>
              <a:tblGrid>
                <a:gridCol w="1482101"/>
                <a:gridCol w="1563794"/>
                <a:gridCol w="1259344"/>
                <a:gridCol w="2086980"/>
                <a:gridCol w="2027696"/>
                <a:gridCol w="2508830"/>
              </a:tblGrid>
              <a:tr h="746543">
                <a:tc>
                  <a:txBody>
                    <a:bodyPr/>
                    <a:lstStyle/>
                    <a:p>
                      <a:pPr lvl="0">
                        <a:defRPr>
                          <a:solidFill>
                            <a:srgbClr val="000000"/>
                          </a:solidFill>
                        </a:defRPr>
                      </a:pPr>
                      <a:r>
                        <a:rPr sz="2000" cap="all" spc="319">
                          <a:latin typeface="Avenir Book"/>
                          <a:ea typeface="Avenir Book"/>
                          <a:cs typeface="Avenir Book"/>
                          <a:sym typeface="Avenir Book"/>
                        </a:rPr>
                        <a:t>Benefit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Metric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Msr.</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Greedy</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MaxSub</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000" cap="all" spc="319">
                          <a:latin typeface="Avenir Book"/>
                          <a:ea typeface="Avenir Book"/>
                          <a:cs typeface="Avenir Book"/>
                          <a:sym typeface="Avenir Book"/>
                        </a:rPr>
                        <a:t>Grasp</a:t>
                      </a:r>
                    </a:p>
                  </a:txBody>
                  <a:tcPr marL="50800" marR="50800" marT="50800" marB="50800" anchor="ctr" horzOverflow="overflow">
                    <a:lnL w="12700">
                      <a:miter lim="400000"/>
                    </a:lnL>
                    <a:lnR w="12700">
                      <a:miter lim="400000"/>
                    </a:lnR>
                    <a:lnT w="12700">
                      <a:miter lim="400000"/>
                    </a:lnT>
                    <a:lnB w="12700">
                      <a:miter lim="400000"/>
                    </a:lnB>
                  </a:tcPr>
                </a:tc>
              </a:tr>
              <a:tr h="538945">
                <a:tc rowSpan="4">
                  <a:txBody>
                    <a:bodyPr/>
                    <a:lstStyle/>
                    <a:p>
                      <a:pPr lvl="0">
                        <a:defRPr>
                          <a:solidFill>
                            <a:srgbClr val="000000"/>
                          </a:solidFill>
                        </a:defRPr>
                      </a:pPr>
                      <a:r>
                        <a:rPr sz="2000" cap="all" spc="319">
                          <a:latin typeface="Avenir Book"/>
                          <a:ea typeface="Avenir Book"/>
                          <a:cs typeface="Avenir Book"/>
                          <a:sym typeface="Avenir Book"/>
                        </a:rPr>
                        <a:t>Linear</a:t>
                      </a:r>
                    </a:p>
                  </a:txBody>
                  <a:tcPr marL="50800" marR="50800" marT="50800" marB="50800" anchor="ctr" horzOverflow="overflow">
                    <a:lnL w="12700">
                      <a:miter lim="400000"/>
                    </a:lnL>
                    <a:lnR w="12700">
                      <a:miter lim="400000"/>
                    </a:lnR>
                    <a:lnT w="12700">
                      <a:miter lim="400000"/>
                    </a:lnT>
                    <a:lnB w="12700">
                      <a:miter lim="400000"/>
                    </a:lnB>
                  </a:tcPr>
                </a:tc>
                <a:tc rowSpan="2">
                  <a:txBody>
                    <a:bodyPr/>
                    <a:lstStyle/>
                    <a:p>
                      <a:pPr lvl="0">
                        <a:spcBef>
                          <a:spcPts val="3200"/>
                        </a:spcBef>
                        <a:defRPr>
                          <a:solidFill>
                            <a:srgbClr val="000000"/>
                          </a:solidFill>
                        </a:defRPr>
                      </a:pPr>
                      <a:r>
                        <a:rPr sz="2500"/>
                        <a:t>cov.</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16.7%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100% (5,20)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.005 (.01)%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.001 (.007)%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rowSpan="2">
                  <a:txBody>
                    <a:bodyPr/>
                    <a:lstStyle/>
                    <a:p>
                      <a:pPr lvl="0">
                        <a:spcBef>
                          <a:spcPts val="3200"/>
                        </a:spcBef>
                        <a:defRPr>
                          <a:solidFill>
                            <a:srgbClr val="000000"/>
                          </a:solidFill>
                        </a:defRPr>
                      </a:pPr>
                      <a:r>
                        <a:rPr sz="2500"/>
                        <a:t>acc.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0.0%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33.3%</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83.3% (2,100)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9.5 (53.7)%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.39 (2.31)%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FF2E00"/>
                          </a:solidFill>
                        </a:rPr>
                        <a:t>8.9% (53.7)%</a:t>
                      </a:r>
                    </a:p>
                  </a:txBody>
                  <a:tcPr marL="50800" marR="50800" marT="50800" marB="50800" anchor="ctr" horzOverflow="overflow">
                    <a:lnL w="12700">
                      <a:miter lim="400000"/>
                    </a:lnL>
                    <a:lnR w="12700">
                      <a:miter lim="400000"/>
                    </a:lnR>
                    <a:lnT w="12700">
                      <a:miter lim="400000"/>
                    </a:lnT>
                    <a:lnB w="12700">
                      <a:miter lim="400000"/>
                    </a:lnB>
                  </a:tcPr>
                </a:tc>
              </a:tr>
              <a:tr h="538945">
                <a:tc rowSpan="4">
                  <a:txBody>
                    <a:bodyPr/>
                    <a:lstStyle/>
                    <a:p>
                      <a:pPr lvl="0">
                        <a:defRPr>
                          <a:solidFill>
                            <a:srgbClr val="000000"/>
                          </a:solidFill>
                        </a:defRPr>
                      </a:pPr>
                      <a:r>
                        <a:rPr sz="2000" cap="all" spc="319">
                          <a:latin typeface="Avenir Book"/>
                          <a:ea typeface="Avenir Book"/>
                          <a:cs typeface="Avenir Book"/>
                          <a:sym typeface="Avenir Book"/>
                        </a:rPr>
                        <a:t>Step</a:t>
                      </a:r>
                    </a:p>
                  </a:txBody>
                  <a:tcPr marL="50800" marR="50800" marT="50800" marB="50800" anchor="ctr" horzOverflow="overflow">
                    <a:lnL w="12700">
                      <a:miter lim="400000"/>
                    </a:lnL>
                    <a:lnR w="12700">
                      <a:miter lim="400000"/>
                    </a:lnR>
                    <a:lnT w="12700">
                      <a:miter lim="400000"/>
                    </a:lnT>
                    <a:lnB w="12700">
                      <a:miter lim="400000"/>
                    </a:lnB>
                  </a:tcPr>
                </a:tc>
                <a:tc rowSpan="2">
                  <a:txBody>
                    <a:bodyPr/>
                    <a:lstStyle/>
                    <a:p>
                      <a:pPr lvl="0">
                        <a:spcBef>
                          <a:spcPts val="3200"/>
                        </a:spcBef>
                        <a:defRPr>
                          <a:solidFill>
                            <a:srgbClr val="000000"/>
                          </a:solidFill>
                        </a:defRPr>
                      </a:pPr>
                      <a:r>
                        <a:rPr sz="2500"/>
                        <a:t>cov.</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83.3% (10,100)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7.45 (27.8)%</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.012 (.06)%</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.7 (4.2)%</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rowSpan="2">
                  <a:txBody>
                    <a:bodyPr/>
                    <a:lstStyle/>
                    <a:p>
                      <a:pPr lvl="0">
                        <a:spcBef>
                          <a:spcPts val="3200"/>
                        </a:spcBef>
                        <a:defRPr>
                          <a:solidFill>
                            <a:srgbClr val="000000"/>
                          </a:solidFill>
                        </a:defRPr>
                      </a:pPr>
                      <a:r>
                        <a:rPr sz="2500"/>
                        <a:t>acc.</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spcBef>
                          <a:spcPts val="3200"/>
                        </a:spcBef>
                        <a:defRPr>
                          <a:solidFill>
                            <a:srgbClr val="000000"/>
                          </a:solidFill>
                        </a:defRPr>
                      </a:pPr>
                      <a:r>
                        <a:rPr sz="2500"/>
                        <a:t>best</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50%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83.3% (5,100)</a:t>
                      </a:r>
                    </a:p>
                  </a:txBody>
                  <a:tcPr marL="50800" marR="50800" marT="50800" marB="50800" anchor="ctr" horzOverflow="overflow">
                    <a:lnL w="12700">
                      <a:miter lim="400000"/>
                    </a:lnL>
                    <a:lnR w="12700">
                      <a:miter lim="400000"/>
                    </a:lnR>
                    <a:lnT w="12700">
                      <a:miter lim="400000"/>
                    </a:lnT>
                    <a:lnB w="12700">
                      <a:miter lim="400000"/>
                    </a:lnB>
                  </a:tcPr>
                </a:tc>
              </a:tr>
              <a:tr h="538945">
                <a:tc vMerge="1">
                  <a:txBody>
                    <a:bodyPr/>
                    <a:lstStyle/>
                    <a:p>
                      <a:endParaRPr lang="en-US"/>
                    </a:p>
                  </a:txBody>
                  <a:tcPr/>
                </a:tc>
                <a:tc vMerge="1">
                  <a:txBody>
                    <a:bodyPr/>
                    <a:lstStyle/>
                    <a:p>
                      <a:endParaRPr lang="en-US"/>
                    </a:p>
                  </a:txBody>
                  <a:tcPr/>
                </a:tc>
                <a:tc>
                  <a:txBody>
                    <a:bodyPr/>
                    <a:lstStyle/>
                    <a:p>
                      <a:pPr lvl="0">
                        <a:spcBef>
                          <a:spcPts val="3200"/>
                        </a:spcBef>
                        <a:defRPr>
                          <a:solidFill>
                            <a:srgbClr val="000000"/>
                          </a:solidFill>
                        </a:defRPr>
                      </a:pPr>
                      <a:r>
                        <a:rPr sz="2500"/>
                        <a:t>diff.</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6 (23.98)%</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t>1.76 (10.6)%</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a:defRPr>
                          <a:solidFill>
                            <a:srgbClr val="000000"/>
                          </a:solidFill>
                        </a:defRPr>
                      </a:pPr>
                      <a:r>
                        <a:rPr sz="2500">
                          <a:solidFill>
                            <a:srgbClr val="FF2E00"/>
                          </a:solidFill>
                        </a:rPr>
                        <a:t>3.99 (23.98)%</a:t>
                      </a:r>
                    </a:p>
                  </a:txBody>
                  <a:tcPr marL="50800" marR="50800" marT="50800" marB="50800" anchor="ctr" horzOverflow="overflow">
                    <a:lnL w="12700">
                      <a:miter lim="400000"/>
                    </a:lnL>
                    <a:lnR w="12700">
                      <a:miter lim="400000"/>
                    </a:lnR>
                    <a:lnT w="12700">
                      <a:miter lim="400000"/>
                    </a:lnT>
                    <a:lnB w="12700">
                      <a:miter lim="400000"/>
                    </a:lnB>
                  </a:tcPr>
                </a:tc>
              </a:tr>
            </a:tbl>
          </a:graphicData>
        </a:graphic>
      </p:graphicFrame>
      <p:sp>
        <p:nvSpPr>
          <p:cNvPr id="664" name="Shape 664"/>
          <p:cNvSpPr/>
          <p:nvPr/>
        </p:nvSpPr>
        <p:spPr>
          <a:xfrm>
            <a:off x="978185" y="8051800"/>
            <a:ext cx="11023030" cy="749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3700"/>
              <a:t>but there are cases when Grasp is </a:t>
            </a:r>
            <a:r>
              <a:rPr sz="3700">
                <a:solidFill>
                  <a:srgbClr val="FF2E00"/>
                </a:solidFill>
              </a:rPr>
              <a:t>significantly</a:t>
            </a:r>
            <a:r>
              <a:rPr sz="3700"/>
              <a:t> worse</a:t>
            </a:r>
          </a:p>
        </p:txBody>
      </p:sp>
    </p:spTree>
  </p:cSld>
  <p:clrMapOvr>
    <a:masterClrMapping/>
  </p:clrMapOvr>
  <p:transition xmlns:p14="http://schemas.microsoft.com/office/powerpoint/2010/mai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8" name="Shape 668"/>
          <p:cNvSpPr>
            <a:spLocks noGrp="1"/>
          </p:cNvSpPr>
          <p:nvPr>
            <p:ph type="title"/>
          </p:nvPr>
        </p:nvSpPr>
        <p:spPr>
          <a:xfrm>
            <a:off x="647700" y="609600"/>
            <a:ext cx="11684000" cy="1422400"/>
          </a:xfrm>
          <a:prstGeom prst="rect">
            <a:avLst/>
          </a:prstGeom>
        </p:spPr>
        <p:txBody>
          <a:bodyPr/>
          <a:lstStyle>
            <a:lvl1pPr defTabSz="554990">
              <a:defRPr sz="4275" spc="683">
                <a:solidFill>
                  <a:srgbClr val="000000"/>
                </a:solidFill>
              </a:defRPr>
            </a:lvl1pPr>
          </a:lstStyle>
          <a:p>
            <a:pPr lvl="0">
              <a:defRPr sz="1800" cap="none" spc="0"/>
            </a:pPr>
            <a:r>
              <a:rPr sz="4275" cap="all" spc="683"/>
              <a:t>Increasing number of sources</a:t>
            </a:r>
          </a:p>
        </p:txBody>
      </p:sp>
      <p:graphicFrame>
        <p:nvGraphicFramePr>
          <p:cNvPr id="669" name="Chart 669"/>
          <p:cNvGraphicFramePr/>
          <p:nvPr/>
        </p:nvGraphicFramePr>
        <p:xfrm>
          <a:off x="43039" y="1974552"/>
          <a:ext cx="12893322" cy="7779048"/>
        </p:xfrm>
        <a:graphic>
          <a:graphicData uri="http://schemas.openxmlformats.org/drawingml/2006/chart">
            <c:chart xmlns:c="http://schemas.openxmlformats.org/drawingml/2006/chart" xmlns:r="http://schemas.openxmlformats.org/officeDocument/2006/relationships" r:id="rId3"/>
          </a:graphicData>
        </a:graphic>
      </p:graphicFrame>
      <p:sp>
        <p:nvSpPr>
          <p:cNvPr id="670" name="Shape 670"/>
          <p:cNvSpPr/>
          <p:nvPr/>
        </p:nvSpPr>
        <p:spPr>
          <a:xfrm>
            <a:off x="7787465" y="6391417"/>
            <a:ext cx="4544235" cy="2197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4000"/>
              <a:t>MaxSub is </a:t>
            </a:r>
            <a:r>
              <a:rPr sz="4000">
                <a:solidFill>
                  <a:srgbClr val="FF2E00"/>
                </a:solidFill>
              </a:rPr>
              <a:t>one</a:t>
            </a:r>
            <a:r>
              <a:rPr sz="4000"/>
              <a:t> to </a:t>
            </a:r>
            <a:r>
              <a:rPr sz="4000">
                <a:solidFill>
                  <a:srgbClr val="FF2E00"/>
                </a:solidFill>
              </a:rPr>
              <a:t>two</a:t>
            </a:r>
            <a:r>
              <a:rPr sz="4000"/>
              <a:t> orders of magnitude faster</a:t>
            </a:r>
          </a:p>
        </p:txBody>
      </p:sp>
    </p:spTree>
  </p:cSld>
  <p:clrMapOvr>
    <a:masterClrMapping/>
  </p:clrMapOvr>
  <p:transition xmlns:p14="http://schemas.microsoft.com/office/powerpoint/2010/main" spd="med"/>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74" name="sel_src_char.png"/>
          <p:cNvPicPr/>
          <p:nvPr/>
        </p:nvPicPr>
        <p:blipFill>
          <a:blip r:embed="rId2">
            <a:extLst/>
          </a:blip>
          <a:stretch>
            <a:fillRect/>
          </a:stretch>
        </p:blipFill>
        <p:spPr>
          <a:xfrm>
            <a:off x="323850" y="2640449"/>
            <a:ext cx="12331700" cy="4472702"/>
          </a:xfrm>
          <a:prstGeom prst="rect">
            <a:avLst/>
          </a:prstGeom>
          <a:ln w="12700">
            <a:miter lim="400000"/>
          </a:ln>
        </p:spPr>
      </p:pic>
      <p:sp>
        <p:nvSpPr>
          <p:cNvPr id="675" name="Shape 675"/>
          <p:cNvSpPr>
            <a:spLocks noGrp="1"/>
          </p:cNvSpPr>
          <p:nvPr>
            <p:ph type="title"/>
          </p:nvPr>
        </p:nvSpPr>
        <p:spPr>
          <a:xfrm>
            <a:off x="647700" y="609600"/>
            <a:ext cx="11684000" cy="1422400"/>
          </a:xfrm>
          <a:prstGeom prst="rect">
            <a:avLst/>
          </a:prstGeom>
        </p:spPr>
        <p:txBody>
          <a:bodyPr/>
          <a:lstStyle>
            <a:lvl1pPr>
              <a:defRPr>
                <a:solidFill>
                  <a:srgbClr val="000000"/>
                </a:solidFill>
              </a:defRPr>
            </a:lvl1pPr>
          </a:lstStyle>
          <a:p>
            <a:pPr lvl="0">
              <a:defRPr sz="1800" cap="none" spc="0"/>
            </a:pPr>
            <a:r>
              <a:rPr sz="4500" cap="all" spc="720"/>
              <a:t>Selection Characteristics</a:t>
            </a:r>
          </a:p>
        </p:txBody>
      </p:sp>
      <p:sp>
        <p:nvSpPr>
          <p:cNvPr id="676" name="Shape 676"/>
          <p:cNvSpPr/>
          <p:nvPr/>
        </p:nvSpPr>
        <p:spPr>
          <a:xfrm>
            <a:off x="660400" y="7202189"/>
            <a:ext cx="10423480" cy="800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defRPr sz="1800">
                <a:solidFill>
                  <a:srgbClr val="000000"/>
                </a:solidFill>
              </a:defRPr>
            </a:pPr>
            <a:r>
              <a:rPr sz="4000"/>
              <a:t>Accuracy selects </a:t>
            </a:r>
            <a:r>
              <a:rPr sz="4000">
                <a:solidFill>
                  <a:srgbClr val="FF2E00"/>
                </a:solidFill>
              </a:rPr>
              <a:t>fewer</a:t>
            </a:r>
            <a:r>
              <a:rPr sz="4000"/>
              <a:t> more </a:t>
            </a:r>
            <a:r>
              <a:rPr sz="4000">
                <a:solidFill>
                  <a:srgbClr val="FF2E00"/>
                </a:solidFill>
              </a:rPr>
              <a:t>focused</a:t>
            </a:r>
            <a:r>
              <a:rPr sz="4000"/>
              <a:t> sources</a:t>
            </a:r>
          </a:p>
        </p:txBody>
      </p:sp>
      <p:sp>
        <p:nvSpPr>
          <p:cNvPr id="677" name="Shape 677"/>
          <p:cNvSpPr/>
          <p:nvPr/>
        </p:nvSpPr>
        <p:spPr>
          <a:xfrm>
            <a:off x="8562147" y="4786945"/>
            <a:ext cx="862361" cy="39479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38100">
            <a:solidFill>
              <a:srgbClr val="FF2E00"/>
            </a:solidFill>
            <a:miter lim="400000"/>
          </a:ln>
        </p:spPr>
        <p:txBody>
          <a:bodyPr lIns="0" tIns="0" rIns="0" bIns="0" anchor="ctr"/>
          <a:lstStyle/>
          <a:p>
            <a:pPr lvl="0">
              <a:defRPr sz="2400" cap="all" spc="384">
                <a:solidFill>
                  <a:srgbClr val="FF2E00"/>
                </a:solidFill>
                <a:latin typeface="Avenir Medium"/>
                <a:ea typeface="Avenir Medium"/>
                <a:cs typeface="Avenir Medium"/>
                <a:sym typeface="Avenir Medium"/>
              </a:defRPr>
            </a:pPr>
            <a:endParaRPr/>
          </a:p>
        </p:txBody>
      </p:sp>
    </p:spTree>
  </p:cSld>
  <p:clrMapOvr>
    <a:masterClrMapping/>
  </p:clrMapOvr>
  <p:transition xmlns:p14="http://schemas.microsoft.com/office/powerpoint/2010/mai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9" name="Shape 679"/>
          <p:cNvSpPr>
            <a:spLocks noGrp="1"/>
          </p:cNvSpPr>
          <p:nvPr>
            <p:ph type="title"/>
          </p:nvPr>
        </p:nvSpPr>
        <p:spPr>
          <a:prstGeom prst="rect">
            <a:avLst/>
          </a:prstGeom>
        </p:spPr>
        <p:txBody>
          <a:bodyPr/>
          <a:lstStyle>
            <a:lvl1pPr>
              <a:defRPr>
                <a:solidFill>
                  <a:srgbClr val="000000"/>
                </a:solidFill>
              </a:defRPr>
            </a:lvl1pPr>
          </a:lstStyle>
          <a:p>
            <a:pPr lvl="0">
              <a:defRPr sz="1800" cap="none" spc="0"/>
            </a:pPr>
            <a:r>
              <a:rPr sz="4500" cap="all" spc="720"/>
              <a:t>Conclusions</a:t>
            </a:r>
          </a:p>
        </p:txBody>
      </p:sp>
      <p:sp>
        <p:nvSpPr>
          <p:cNvPr id="680" name="Shape 680"/>
          <p:cNvSpPr/>
          <p:nvPr/>
        </p:nvSpPr>
        <p:spPr>
          <a:xfrm>
            <a:off x="8936482" y="6991632"/>
            <a:ext cx="4068319" cy="1663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6000">
                <a:solidFill>
                  <a:srgbClr val="FF2E00"/>
                </a:solidFill>
              </a:rPr>
              <a:t>Thank you!</a:t>
            </a:r>
          </a:p>
          <a:p>
            <a:pPr lvl="0" algn="l">
              <a:defRPr sz="1800">
                <a:solidFill>
                  <a:srgbClr val="000000"/>
                </a:solidFill>
              </a:defRPr>
            </a:pPr>
            <a:r>
              <a:rPr sz="3000">
                <a:solidFill>
                  <a:srgbClr val="FF2E00"/>
                </a:solidFill>
                <a:hlinkClick r:id="rId2"/>
              </a:rPr>
              <a:t>thodrek@cs.umd.edu</a:t>
            </a:r>
            <a:r>
              <a:rPr sz="3000">
                <a:solidFill>
                  <a:srgbClr val="FF2E00"/>
                </a:solidFill>
              </a:rPr>
              <a:t> </a:t>
            </a:r>
          </a:p>
        </p:txBody>
      </p:sp>
      <p:sp>
        <p:nvSpPr>
          <p:cNvPr id="681" name="Shape 681"/>
          <p:cNvSpPr/>
          <p:nvPr/>
        </p:nvSpPr>
        <p:spPr>
          <a:xfrm>
            <a:off x="683722" y="2279722"/>
            <a:ext cx="7034095" cy="1714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lvl="0" algn="l">
              <a:defRPr sz="1800">
                <a:solidFill>
                  <a:srgbClr val="000000"/>
                </a:solidFill>
              </a:defRPr>
            </a:pPr>
            <a:r>
              <a:rPr sz="3000"/>
              <a:t>Source selection</a:t>
            </a:r>
            <a:r>
              <a:rPr sz="3000">
                <a:solidFill>
                  <a:srgbClr val="FFFFFF"/>
                </a:solidFill>
              </a:rPr>
              <a:t> </a:t>
            </a:r>
            <a:r>
              <a:rPr sz="3000">
                <a:solidFill>
                  <a:srgbClr val="FF2E00"/>
                </a:solidFill>
              </a:rPr>
              <a:t>before</a:t>
            </a:r>
            <a:r>
              <a:rPr sz="3000">
                <a:solidFill>
                  <a:srgbClr val="FFFFFF"/>
                </a:solidFill>
              </a:rPr>
              <a:t> </a:t>
            </a:r>
            <a:r>
              <a:rPr sz="3000"/>
              <a:t>data integration to</a:t>
            </a:r>
            <a:r>
              <a:rPr sz="3000">
                <a:solidFill>
                  <a:srgbClr val="FFFFFF"/>
                </a:solidFill>
              </a:rPr>
              <a:t> </a:t>
            </a:r>
            <a:r>
              <a:rPr sz="3000">
                <a:solidFill>
                  <a:srgbClr val="FF2E00"/>
                </a:solidFill>
              </a:rPr>
              <a:t>increase quality</a:t>
            </a:r>
            <a:r>
              <a:rPr sz="3000">
                <a:solidFill>
                  <a:srgbClr val="42AAC9"/>
                </a:solidFill>
              </a:rPr>
              <a:t> </a:t>
            </a:r>
            <a:r>
              <a:rPr sz="3000"/>
              <a:t>and</a:t>
            </a:r>
            <a:r>
              <a:rPr sz="3000">
                <a:solidFill>
                  <a:srgbClr val="42AAC9"/>
                </a:solidFill>
              </a:rPr>
              <a:t> </a:t>
            </a:r>
            <a:r>
              <a:rPr sz="3000">
                <a:solidFill>
                  <a:srgbClr val="FF2E00"/>
                </a:solidFill>
              </a:rPr>
              <a:t>reduce cost</a:t>
            </a:r>
          </a:p>
        </p:txBody>
      </p:sp>
      <p:sp>
        <p:nvSpPr>
          <p:cNvPr id="682" name="Shape 682"/>
          <p:cNvSpPr/>
          <p:nvPr/>
        </p:nvSpPr>
        <p:spPr>
          <a:xfrm>
            <a:off x="707873" y="4150214"/>
            <a:ext cx="8569047" cy="20884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lvl="0" algn="l">
              <a:defRPr sz="1800">
                <a:solidFill>
                  <a:srgbClr val="000000"/>
                </a:solidFill>
              </a:defRPr>
            </a:pPr>
            <a:r>
              <a:rPr sz="3000">
                <a:solidFill>
                  <a:srgbClr val="FF2E00"/>
                </a:solidFill>
              </a:rPr>
              <a:t>Collection of statistical models</a:t>
            </a:r>
            <a:r>
              <a:rPr sz="3000">
                <a:solidFill>
                  <a:srgbClr val="FFFFFF"/>
                </a:solidFill>
              </a:rPr>
              <a:t> </a:t>
            </a:r>
            <a:r>
              <a:rPr sz="3000"/>
              <a:t>to describe the evolution of the world and the updates of sources</a:t>
            </a:r>
          </a:p>
        </p:txBody>
      </p:sp>
      <p:sp>
        <p:nvSpPr>
          <p:cNvPr id="683" name="Shape 683"/>
          <p:cNvSpPr/>
          <p:nvPr/>
        </p:nvSpPr>
        <p:spPr>
          <a:xfrm>
            <a:off x="695613" y="6348421"/>
            <a:ext cx="7414737" cy="180712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lvl="0" algn="l">
              <a:defRPr sz="1800">
                <a:solidFill>
                  <a:srgbClr val="000000"/>
                </a:solidFill>
              </a:defRPr>
            </a:pPr>
            <a:r>
              <a:rPr sz="3000"/>
              <a:t>Exploiting</a:t>
            </a:r>
            <a:r>
              <a:rPr sz="3000">
                <a:solidFill>
                  <a:srgbClr val="FFFFFF"/>
                </a:solidFill>
              </a:rPr>
              <a:t> </a:t>
            </a:r>
            <a:r>
              <a:rPr sz="3000">
                <a:solidFill>
                  <a:srgbClr val="FF2E00"/>
                </a:solidFill>
              </a:rPr>
              <a:t>submodularity</a:t>
            </a:r>
            <a:r>
              <a:rPr sz="3000">
                <a:solidFill>
                  <a:srgbClr val="FFFFFF"/>
                </a:solidFill>
              </a:rPr>
              <a:t> </a:t>
            </a:r>
            <a:r>
              <a:rPr sz="3000"/>
              <a:t>gives more </a:t>
            </a:r>
            <a:r>
              <a:rPr sz="3000">
                <a:solidFill>
                  <a:srgbClr val="FF2E00"/>
                </a:solidFill>
              </a:rPr>
              <a:t>efficient solutions</a:t>
            </a:r>
            <a:r>
              <a:rPr sz="3000">
                <a:solidFill>
                  <a:srgbClr val="FFFFFF"/>
                </a:solidFill>
              </a:rPr>
              <a:t> </a:t>
            </a:r>
            <a:r>
              <a:rPr sz="3000"/>
              <a:t>with rigorous </a:t>
            </a:r>
            <a:r>
              <a:rPr sz="3000">
                <a:solidFill>
                  <a:srgbClr val="FF2E00"/>
                </a:solidFill>
              </a:rPr>
              <a:t>guarantees</a:t>
            </a:r>
          </a:p>
        </p:txBody>
      </p:sp>
      <p:sp>
        <p:nvSpPr>
          <p:cNvPr id="684" name="Shape 684"/>
          <p:cNvSpPr/>
          <p:nvPr/>
        </p:nvSpPr>
        <p:spPr>
          <a:xfrm>
            <a:off x="474451" y="6747678"/>
            <a:ext cx="38367" cy="1008611"/>
          </a:xfrm>
          <a:prstGeom prst="rect">
            <a:avLst/>
          </a:prstGeom>
          <a:solidFill/>
          <a:ln w="12700">
            <a:miter lim="400000"/>
          </a:ln>
        </p:spPr>
        <p:txBody>
          <a:bodyPr lIns="0" tIns="0" rIns="0" bIns="0" anchor="ctr"/>
          <a:lstStyle/>
          <a:p>
            <a:pPr lvl="0">
              <a:defRPr sz="2400" cap="all" spc="384">
                <a:solidFill>
                  <a:srgbClr val="000000"/>
                </a:solidFill>
                <a:latin typeface="Avenir Medium"/>
                <a:ea typeface="Avenir Medium"/>
                <a:cs typeface="Avenir Medium"/>
                <a:sym typeface="Avenir Medium"/>
              </a:defRPr>
            </a:pPr>
            <a:endParaRPr/>
          </a:p>
        </p:txBody>
      </p:sp>
      <p:sp>
        <p:nvSpPr>
          <p:cNvPr id="685" name="Shape 685"/>
          <p:cNvSpPr/>
          <p:nvPr/>
        </p:nvSpPr>
        <p:spPr>
          <a:xfrm>
            <a:off x="472928" y="4677192"/>
            <a:ext cx="38368" cy="1008611"/>
          </a:xfrm>
          <a:prstGeom prst="rect">
            <a:avLst/>
          </a:prstGeom>
          <a:solidFill/>
          <a:ln w="12700">
            <a:miter lim="400000"/>
          </a:ln>
        </p:spPr>
        <p:txBody>
          <a:bodyPr lIns="0" tIns="0" rIns="0" bIns="0" anchor="ctr"/>
          <a:lstStyle/>
          <a:p>
            <a:pPr lvl="0">
              <a:defRPr sz="2400" cap="all" spc="384">
                <a:solidFill>
                  <a:srgbClr val="000000"/>
                </a:solidFill>
                <a:latin typeface="Avenir Medium"/>
                <a:ea typeface="Avenir Medium"/>
                <a:cs typeface="Avenir Medium"/>
                <a:sym typeface="Avenir Medium"/>
              </a:defRPr>
            </a:pPr>
            <a:endParaRPr/>
          </a:p>
        </p:txBody>
      </p:sp>
      <p:sp>
        <p:nvSpPr>
          <p:cNvPr id="686" name="Shape 686"/>
          <p:cNvSpPr/>
          <p:nvPr/>
        </p:nvSpPr>
        <p:spPr>
          <a:xfrm>
            <a:off x="455268" y="2632594"/>
            <a:ext cx="38367" cy="1008612"/>
          </a:xfrm>
          <a:prstGeom prst="rect">
            <a:avLst/>
          </a:prstGeom>
          <a:solidFill/>
          <a:ln w="12700">
            <a:miter lim="400000"/>
          </a:ln>
        </p:spPr>
        <p:txBody>
          <a:bodyPr lIns="0" tIns="0" rIns="0" bIns="0" anchor="ctr"/>
          <a:lstStyle/>
          <a:p>
            <a:pPr lvl="0">
              <a:defRPr sz="2400" cap="all" spc="384">
                <a:solidFill>
                  <a:srgbClr val="000000"/>
                </a:solidFill>
                <a:latin typeface="Avenir Medium"/>
                <a:ea typeface="Avenir Medium"/>
                <a:cs typeface="Avenir Medium"/>
                <a:sym typeface="Avenir Medium"/>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6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0" grpId="1"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0" name="big-data-darpa.jpg"/>
          <p:cNvPicPr/>
          <p:nvPr/>
        </p:nvPicPr>
        <p:blipFill>
          <a:blip r:embed="rId3">
            <a:alphaModFix amt="27000"/>
            <a:extLst/>
          </a:blip>
          <a:srcRect t="8204" b="8204"/>
          <a:stretch>
            <a:fillRect/>
          </a:stretch>
        </p:blipFill>
        <p:spPr>
          <a:xfrm>
            <a:off x="0" y="2717800"/>
            <a:ext cx="13004800" cy="7035800"/>
          </a:xfrm>
          <a:prstGeom prst="rect">
            <a:avLst/>
          </a:prstGeom>
          <a:ln w="25400">
            <a:solidFill/>
            <a:miter lim="400000"/>
          </a:ln>
        </p:spPr>
      </p:pic>
      <p:sp>
        <p:nvSpPr>
          <p:cNvPr id="61" name="Shape 61"/>
          <p:cNvSpPr>
            <a:spLocks noGrp="1"/>
          </p:cNvSpPr>
          <p:nvPr>
            <p:ph type="title"/>
          </p:nvPr>
        </p:nvSpPr>
        <p:spPr>
          <a:prstGeom prst="rect">
            <a:avLst/>
          </a:prstGeom>
        </p:spPr>
        <p:txBody>
          <a:bodyPr/>
          <a:lstStyle/>
          <a:p>
            <a:pPr lvl="0" defTabSz="455675">
              <a:defRPr sz="1800" cap="none" spc="0">
                <a:solidFill>
                  <a:srgbClr val="000000"/>
                </a:solidFill>
              </a:defRPr>
            </a:pPr>
            <a:r>
              <a:rPr sz="4680" cap="all" spc="748"/>
              <a:t>data is a commodity</a:t>
            </a:r>
          </a:p>
          <a:p>
            <a:pPr lvl="2" indent="356615" defTabSz="455675">
              <a:defRPr sz="1800" cap="none" spc="0">
                <a:solidFill>
                  <a:srgbClr val="000000"/>
                </a:solidFill>
              </a:defRPr>
            </a:pPr>
            <a:r>
              <a:rPr sz="3120">
                <a:solidFill>
                  <a:srgbClr val="FDA600"/>
                </a:solidFill>
              </a:rPr>
              <a:t>myriads</a:t>
            </a:r>
            <a:r>
              <a:rPr sz="3120"/>
              <a:t> of data sources</a:t>
            </a:r>
          </a:p>
        </p:txBody>
      </p:sp>
      <p:sp>
        <p:nvSpPr>
          <p:cNvPr id="62" name="Shape 62"/>
          <p:cNvSpPr/>
          <p:nvPr/>
        </p:nvSpPr>
        <p:spPr>
          <a:xfrm>
            <a:off x="-13544" y="2781300"/>
            <a:ext cx="13031888" cy="222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l">
              <a:defRPr sz="3500" cap="all" spc="560">
                <a:solidFill>
                  <a:srgbClr val="000000"/>
                </a:solidFill>
              </a:defRPr>
            </a:lvl1pPr>
          </a:lstStyle>
          <a:p>
            <a:pPr lvl="0">
              <a:defRPr sz="1800" cap="none" spc="0"/>
            </a:pPr>
            <a:r>
              <a:rPr sz="3500" cap="all" spc="560"/>
              <a:t>Freely available sources</a:t>
            </a:r>
          </a:p>
        </p:txBody>
      </p:sp>
      <p:sp>
        <p:nvSpPr>
          <p:cNvPr id="63" name="Shape 63"/>
          <p:cNvSpPr/>
          <p:nvPr/>
        </p:nvSpPr>
        <p:spPr>
          <a:xfrm>
            <a:off x="19001" y="3568700"/>
            <a:ext cx="12966799" cy="222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l">
              <a:defRPr sz="3500" cap="all" spc="560">
                <a:solidFill>
                  <a:srgbClr val="000000"/>
                </a:solidFill>
              </a:defRPr>
            </a:lvl1pPr>
          </a:lstStyle>
          <a:p>
            <a:pPr lvl="0">
              <a:defRPr sz="1800" cap="none" spc="0"/>
            </a:pPr>
            <a:r>
              <a:rPr sz="3500" cap="all" spc="560"/>
              <a:t>Data Markets: sell your data to others</a:t>
            </a:r>
          </a:p>
        </p:txBody>
      </p:sp>
      <p:sp>
        <p:nvSpPr>
          <p:cNvPr id="64" name="Shape 64"/>
          <p:cNvSpPr/>
          <p:nvPr/>
        </p:nvSpPr>
        <p:spPr>
          <a:xfrm>
            <a:off x="19000" y="4406900"/>
            <a:ext cx="12966800" cy="222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lgn="l">
              <a:defRPr sz="3500" cap="all" spc="560">
                <a:solidFill>
                  <a:srgbClr val="000000"/>
                </a:solidFill>
              </a:defRPr>
            </a:lvl1pPr>
          </a:lstStyle>
          <a:p>
            <a:pPr lvl="0">
              <a:defRPr sz="1800" cap="none" spc="0"/>
            </a:pPr>
            <a:r>
              <a:rPr sz="3500" cap="all" spc="560"/>
              <a:t>Heterogeneous data sources</a:t>
            </a:r>
          </a:p>
        </p:txBody>
      </p:sp>
      <p:sp>
        <p:nvSpPr>
          <p:cNvPr id="65" name="Shape 65"/>
          <p:cNvSpPr/>
          <p:nvPr/>
        </p:nvSpPr>
        <p:spPr>
          <a:xfrm>
            <a:off x="666496" y="5511800"/>
            <a:ext cx="6969189" cy="2540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algn="l">
              <a:defRPr sz="1800">
                <a:solidFill>
                  <a:srgbClr val="000000"/>
                </a:solidFill>
              </a:defRPr>
            </a:pPr>
            <a:r>
              <a:rPr sz="3500"/>
              <a:t>different quality - cost</a:t>
            </a:r>
          </a:p>
          <a:p>
            <a:pPr lvl="2" algn="l">
              <a:defRPr sz="1800">
                <a:solidFill>
                  <a:srgbClr val="000000"/>
                </a:solidFill>
              </a:defRPr>
            </a:pPr>
            <a:r>
              <a:rPr sz="3500"/>
              <a:t>cover different topics</a:t>
            </a:r>
          </a:p>
          <a:p>
            <a:pPr lvl="2" algn="l">
              <a:defRPr sz="1800">
                <a:solidFill>
                  <a:srgbClr val="000000"/>
                </a:solidFill>
              </a:defRPr>
            </a:pPr>
            <a:r>
              <a:rPr sz="3500"/>
              <a:t>static or dynamic</a:t>
            </a:r>
          </a:p>
          <a:p>
            <a:pPr lvl="2" algn="l">
              <a:defRPr sz="1800">
                <a:solidFill>
                  <a:srgbClr val="000000"/>
                </a:solidFill>
              </a:defRPr>
            </a:pPr>
            <a:r>
              <a:rPr sz="3500"/>
              <a:t>exhibit different update patterns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 name="Shape 69"/>
          <p:cNvSpPr/>
          <p:nvPr/>
        </p:nvSpPr>
        <p:spPr>
          <a:xfrm>
            <a:off x="1270000" y="6362700"/>
            <a:ext cx="10464800"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400" cap="all" spc="384">
                <a:solidFill>
                  <a:srgbClr val="FF2E00"/>
                </a:solidFill>
              </a:defRPr>
            </a:lvl1pPr>
          </a:lstStyle>
          <a:p>
            <a:pPr lvl="0">
              <a:defRPr sz="1800" cap="none" spc="0">
                <a:solidFill>
                  <a:srgbClr val="000000"/>
                </a:solidFill>
              </a:defRPr>
            </a:pPr>
            <a:r>
              <a:rPr sz="2400" cap="all" spc="384">
                <a:solidFill>
                  <a:srgbClr val="FF2E00"/>
                </a:solidFill>
              </a:rPr>
              <a:t>–Leo tolstoy</a:t>
            </a:r>
          </a:p>
        </p:txBody>
      </p:sp>
      <p:sp>
        <p:nvSpPr>
          <p:cNvPr id="70" name="Shape 70"/>
          <p:cNvSpPr/>
          <p:nvPr/>
        </p:nvSpPr>
        <p:spPr>
          <a:xfrm>
            <a:off x="1270000" y="3936999"/>
            <a:ext cx="10911880" cy="1346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3600">
                <a:solidFill>
                  <a:srgbClr val="000000"/>
                </a:solidFill>
              </a:defRPr>
            </a:lvl1pPr>
          </a:lstStyle>
          <a:p>
            <a:pPr lvl="0">
              <a:defRPr sz="1800"/>
            </a:pPr>
            <a:r>
              <a:rPr sz="3600"/>
              <a:t>“Truth, like gold, is to be obtained not by its growth, but by washing away from it all that is not gold.”</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1723878035.jpg"/>
          <p:cNvPicPr/>
          <p:nvPr/>
        </p:nvPicPr>
        <p:blipFill>
          <a:blip r:embed="rId3">
            <a:alphaModFix amt="40447"/>
            <a:extLst/>
          </a:blip>
          <a:srcRect l="2698" r="2698"/>
          <a:stretch>
            <a:fillRect/>
          </a:stretch>
        </p:blipFill>
        <p:spPr>
          <a:xfrm>
            <a:off x="25400" y="0"/>
            <a:ext cx="13004800" cy="9753600"/>
          </a:xfrm>
          <a:prstGeom prst="rect">
            <a:avLst/>
          </a:prstGeom>
          <a:ln w="25400">
            <a:solidFill/>
            <a:miter lim="400000"/>
          </a:ln>
        </p:spPr>
      </p:pic>
      <p:sp>
        <p:nvSpPr>
          <p:cNvPr id="73" name="Shape 73"/>
          <p:cNvSpPr/>
          <p:nvPr/>
        </p:nvSpPr>
        <p:spPr>
          <a:xfrm>
            <a:off x="87192" y="3660775"/>
            <a:ext cx="12830416" cy="2425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742950" lvl="0" indent="-285750" defTabSz="457200">
              <a:defRPr sz="1800">
                <a:solidFill>
                  <a:srgbClr val="000000"/>
                </a:solidFill>
              </a:defRPr>
            </a:pPr>
            <a:r>
              <a:rPr sz="4500">
                <a:solidFill>
                  <a:srgbClr val="FFFFFF"/>
                </a:solidFill>
              </a:rPr>
              <a:t>Yes! Use </a:t>
            </a:r>
            <a:r>
              <a:rPr sz="4500">
                <a:solidFill>
                  <a:srgbClr val="55D7FF"/>
                </a:solidFill>
              </a:rPr>
              <a:t>source selection</a:t>
            </a:r>
            <a:r>
              <a:rPr sz="4500">
                <a:solidFill>
                  <a:srgbClr val="FFFFFF"/>
                </a:solidFill>
              </a:rPr>
              <a:t> to reason about the benefits and costs of acquiring and integrating data sources  </a:t>
            </a:r>
            <a:r>
              <a:rPr sz="3000">
                <a:solidFill>
                  <a:srgbClr val="FFFFFF"/>
                </a:solidFill>
              </a:rPr>
              <a:t>[Dong et al., 2013]</a:t>
            </a:r>
          </a:p>
        </p:txBody>
      </p:sp>
      <p:sp>
        <p:nvSpPr>
          <p:cNvPr id="74" name="Shape 74"/>
          <p:cNvSpPr/>
          <p:nvPr/>
        </p:nvSpPr>
        <p:spPr>
          <a:xfrm>
            <a:off x="1189790" y="419100"/>
            <a:ext cx="10625221" cy="1651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742950" lvl="0" indent="-285750" defTabSz="457200">
              <a:defRPr sz="1800">
                <a:solidFill>
                  <a:srgbClr val="000000"/>
                </a:solidFill>
              </a:defRPr>
            </a:pPr>
            <a:r>
              <a:rPr sz="4500">
                <a:solidFill>
                  <a:srgbClr val="FFFFFF"/>
                </a:solidFill>
              </a:rPr>
              <a:t>So, can we find </a:t>
            </a:r>
            <a:r>
              <a:rPr sz="4500">
                <a:solidFill>
                  <a:srgbClr val="55D7FF"/>
                </a:solidFill>
              </a:rPr>
              <a:t>gold</a:t>
            </a:r>
            <a:r>
              <a:rPr sz="4500">
                <a:solidFill>
                  <a:srgbClr val="FF2E00"/>
                </a:solidFill>
              </a:rPr>
              <a:t> </a:t>
            </a:r>
            <a:r>
              <a:rPr sz="4500">
                <a:solidFill>
                  <a:srgbClr val="FFFFFF"/>
                </a:solidFill>
              </a:rPr>
              <a:t>in a </a:t>
            </a:r>
          </a:p>
          <a:p>
            <a:pPr marL="742950" lvl="0" indent="-285750" defTabSz="457200">
              <a:defRPr sz="1800">
                <a:solidFill>
                  <a:srgbClr val="000000"/>
                </a:solidFill>
              </a:defRPr>
            </a:pPr>
            <a:r>
              <a:rPr sz="4500">
                <a:solidFill>
                  <a:srgbClr val="55D7FF"/>
                </a:solidFill>
              </a:rPr>
              <a:t>systematic</a:t>
            </a:r>
            <a:r>
              <a:rPr sz="4500">
                <a:solidFill>
                  <a:srgbClr val="FFFFFF"/>
                </a:solidFill>
              </a:rPr>
              <a:t> and </a:t>
            </a:r>
            <a:r>
              <a:rPr sz="4500">
                <a:solidFill>
                  <a:srgbClr val="55D7FF"/>
                </a:solidFill>
              </a:rPr>
              <a:t>automated</a:t>
            </a:r>
            <a:r>
              <a:rPr sz="4500">
                <a:solidFill>
                  <a:srgbClr val="FFFFFF"/>
                </a:solidFill>
              </a:rPr>
              <a:t> fashion?</a:t>
            </a:r>
          </a:p>
        </p:txBody>
      </p:sp>
      <p:sp>
        <p:nvSpPr>
          <p:cNvPr id="75" name="Shape 75"/>
          <p:cNvSpPr/>
          <p:nvPr/>
        </p:nvSpPr>
        <p:spPr>
          <a:xfrm>
            <a:off x="87192" y="7173843"/>
            <a:ext cx="12830416" cy="1651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742950" lvl="0" indent="-285750" defTabSz="457200">
              <a:defRPr sz="1800">
                <a:solidFill>
                  <a:srgbClr val="000000"/>
                </a:solidFill>
              </a:defRPr>
            </a:pPr>
            <a:r>
              <a:rPr sz="4500">
                <a:solidFill>
                  <a:srgbClr val="FFFFFF"/>
                </a:solidFill>
              </a:rPr>
              <a:t>Techniques </a:t>
            </a:r>
            <a:r>
              <a:rPr sz="4500">
                <a:solidFill>
                  <a:srgbClr val="55D7FF"/>
                </a:solidFill>
              </a:rPr>
              <a:t>agnostic to time</a:t>
            </a:r>
            <a:r>
              <a:rPr sz="4500">
                <a:solidFill>
                  <a:srgbClr val="FFFFFF"/>
                </a:solidFill>
              </a:rPr>
              <a:t> and focus on accuracy of static sources</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1" animBg="1" advAuto="0"/>
      <p:bldP spid="75" grpId="2" animBg="1" advAuto="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9" name="plants.jpg"/>
          <p:cNvPicPr/>
          <p:nvPr/>
        </p:nvPicPr>
        <p:blipFill>
          <a:blip r:embed="rId3">
            <a:alphaModFix amt="40447"/>
            <a:extLst/>
          </a:blip>
          <a:stretch>
            <a:fillRect/>
          </a:stretch>
        </p:blipFill>
        <p:spPr>
          <a:xfrm>
            <a:off x="25400" y="0"/>
            <a:ext cx="13004800" cy="9753600"/>
          </a:xfrm>
          <a:prstGeom prst="rect">
            <a:avLst/>
          </a:prstGeom>
          <a:ln w="25400">
            <a:solidFill/>
            <a:miter lim="400000"/>
          </a:ln>
        </p:spPr>
      </p:pic>
      <p:pic>
        <p:nvPicPr>
          <p:cNvPr id="80" name="pasted-image-filtered.png"/>
          <p:cNvPicPr/>
          <p:nvPr/>
        </p:nvPicPr>
        <p:blipFill>
          <a:blip r:embed="rId4">
            <a:extLst/>
          </a:blip>
          <a:stretch>
            <a:fillRect/>
          </a:stretch>
        </p:blipFill>
        <p:spPr>
          <a:xfrm>
            <a:off x="3996140" y="2286000"/>
            <a:ext cx="4548914" cy="1390991"/>
          </a:xfrm>
          <a:prstGeom prst="rect">
            <a:avLst/>
          </a:prstGeom>
          <a:ln w="12700">
            <a:miter lim="400000"/>
          </a:ln>
        </p:spPr>
      </p:pic>
      <p:sp>
        <p:nvSpPr>
          <p:cNvPr id="81" name="Shape 81"/>
          <p:cNvSpPr/>
          <p:nvPr/>
        </p:nvSpPr>
        <p:spPr>
          <a:xfrm>
            <a:off x="4942141" y="3556000"/>
            <a:ext cx="3095118"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7000"/>
            </a:lvl1pPr>
          </a:lstStyle>
          <a:p>
            <a:pPr lvl="0">
              <a:defRPr sz="1800">
                <a:solidFill>
                  <a:srgbClr val="000000"/>
                </a:solidFill>
              </a:defRPr>
            </a:pPr>
            <a:r>
              <a:rPr sz="7000">
                <a:solidFill>
                  <a:srgbClr val="FFFFFF"/>
                </a:solidFill>
              </a:rPr>
              <a:t>matters</a:t>
            </a:r>
          </a:p>
        </p:txBody>
      </p:sp>
      <p:sp>
        <p:nvSpPr>
          <p:cNvPr id="82" name="Shape 82"/>
          <p:cNvSpPr/>
          <p:nvPr/>
        </p:nvSpPr>
        <p:spPr>
          <a:xfrm>
            <a:off x="884781" y="386184"/>
            <a:ext cx="5246116" cy="1498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0" algn="l">
              <a:defRPr sz="1800">
                <a:solidFill>
                  <a:srgbClr val="000000"/>
                </a:solidFill>
              </a:defRPr>
            </a:pPr>
            <a:r>
              <a:rPr sz="4000">
                <a:solidFill>
                  <a:srgbClr val="FFFFFF"/>
                </a:solidFill>
              </a:rPr>
              <a:t>Select sources before actual data integration</a:t>
            </a:r>
          </a:p>
        </p:txBody>
      </p:sp>
      <p:sp>
        <p:nvSpPr>
          <p:cNvPr id="83" name="Shape 83"/>
          <p:cNvSpPr/>
          <p:nvPr/>
        </p:nvSpPr>
        <p:spPr>
          <a:xfrm>
            <a:off x="6591300" y="386184"/>
            <a:ext cx="5895848"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solidFill>
                  <a:srgbClr val="FFFFFF"/>
                </a:solidFill>
              </a:rPr>
              <a:t>When do we need to use</a:t>
            </a:r>
          </a:p>
          <a:p>
            <a:pPr lvl="0" algn="l">
              <a:defRPr sz="1800">
                <a:solidFill>
                  <a:srgbClr val="000000"/>
                </a:solidFill>
              </a:defRPr>
            </a:pPr>
            <a:r>
              <a:rPr sz="4000">
                <a:solidFill>
                  <a:srgbClr val="FFFFFF"/>
                </a:solidFill>
              </a:rPr>
              <a:t>the integration result ?</a:t>
            </a:r>
          </a:p>
        </p:txBody>
      </p:sp>
      <p:sp>
        <p:nvSpPr>
          <p:cNvPr id="84" name="Shape 84"/>
          <p:cNvSpPr/>
          <p:nvPr/>
        </p:nvSpPr>
        <p:spPr>
          <a:xfrm flipV="1">
            <a:off x="6232353" y="583770"/>
            <a:ext cx="165473" cy="1093060"/>
          </a:xfrm>
          <a:prstGeom prst="line">
            <a:avLst/>
          </a:prstGeom>
          <a:ln w="25400">
            <a:solidFill>
              <a:srgbClr val="FFFFFF"/>
            </a:solidFill>
            <a:miter lim="400000"/>
          </a:ln>
        </p:spPr>
        <p:txBody>
          <a:bodyPr lIns="50800" tIns="50800" rIns="50800" bIns="50800" anchor="ctr"/>
          <a:lstStyle/>
          <a:p>
            <a:pPr lvl="0">
              <a:defRPr sz="2400" cap="all" spc="384">
                <a:solidFill>
                  <a:srgbClr val="55D7FF"/>
                </a:solidFill>
                <a:latin typeface="Avenir Medium"/>
                <a:ea typeface="Avenir Medium"/>
                <a:cs typeface="Avenir Medium"/>
                <a:sym typeface="Avenir Medium"/>
              </a:defRPr>
            </a:pPr>
            <a:endParaRPr/>
          </a:p>
        </p:txBody>
      </p:sp>
      <p:sp>
        <p:nvSpPr>
          <p:cNvPr id="85" name="Shape 85"/>
          <p:cNvSpPr/>
          <p:nvPr/>
        </p:nvSpPr>
        <p:spPr>
          <a:xfrm>
            <a:off x="7251191" y="5870744"/>
            <a:ext cx="5235957"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solidFill>
                  <a:srgbClr val="FFFFFF"/>
                </a:solidFill>
              </a:rPr>
              <a:t>Data in the world and </a:t>
            </a:r>
          </a:p>
          <a:p>
            <a:pPr lvl="0" algn="l">
              <a:defRPr sz="1800">
                <a:solidFill>
                  <a:srgbClr val="000000"/>
                </a:solidFill>
              </a:defRPr>
            </a:pPr>
            <a:r>
              <a:rPr sz="4000">
                <a:solidFill>
                  <a:srgbClr val="FFFFFF"/>
                </a:solidFill>
              </a:rPr>
              <a:t>the sources </a:t>
            </a:r>
            <a:r>
              <a:rPr sz="4000">
                <a:solidFill>
                  <a:srgbClr val="55D7FF"/>
                </a:solidFill>
              </a:rPr>
              <a:t>changes</a:t>
            </a:r>
          </a:p>
        </p:txBody>
      </p:sp>
      <p:sp>
        <p:nvSpPr>
          <p:cNvPr id="86" name="Shape 86"/>
          <p:cNvSpPr/>
          <p:nvPr/>
        </p:nvSpPr>
        <p:spPr>
          <a:xfrm>
            <a:off x="-1" y="0"/>
            <a:ext cx="13004801" cy="190501"/>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87" name="Shape 87"/>
          <p:cNvSpPr/>
          <p:nvPr/>
        </p:nvSpPr>
        <p:spPr>
          <a:xfrm>
            <a:off x="-1" y="9563100"/>
            <a:ext cx="13004801" cy="190500"/>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88" name="Shape 88"/>
          <p:cNvSpPr/>
          <p:nvPr/>
        </p:nvSpPr>
        <p:spPr>
          <a:xfrm>
            <a:off x="-1" y="190500"/>
            <a:ext cx="190501" cy="9372601"/>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89" name="Shape 89"/>
          <p:cNvSpPr/>
          <p:nvPr/>
        </p:nvSpPr>
        <p:spPr>
          <a:xfrm>
            <a:off x="12814300" y="190500"/>
            <a:ext cx="190500" cy="9372601"/>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growing-sales-pipeline.jpg"/>
          <p:cNvPicPr/>
          <p:nvPr/>
        </p:nvPicPr>
        <p:blipFill>
          <a:blip r:embed="rId3">
            <a:extLst/>
          </a:blip>
          <a:srcRect l="15153" r="15153"/>
          <a:stretch>
            <a:fillRect/>
          </a:stretch>
        </p:blipFill>
        <p:spPr>
          <a:xfrm>
            <a:off x="25400" y="0"/>
            <a:ext cx="13004800" cy="9753600"/>
          </a:xfrm>
          <a:prstGeom prst="rect">
            <a:avLst/>
          </a:prstGeom>
          <a:ln w="25400">
            <a:solidFill/>
            <a:miter lim="400000"/>
          </a:ln>
        </p:spPr>
      </p:pic>
      <p:pic>
        <p:nvPicPr>
          <p:cNvPr id="94" name="pasted-image-filtered.png"/>
          <p:cNvPicPr/>
          <p:nvPr/>
        </p:nvPicPr>
        <p:blipFill>
          <a:blip r:embed="rId4">
            <a:extLst/>
          </a:blip>
          <a:stretch>
            <a:fillRect/>
          </a:stretch>
        </p:blipFill>
        <p:spPr>
          <a:xfrm>
            <a:off x="3996140" y="2286000"/>
            <a:ext cx="4548914" cy="1390991"/>
          </a:xfrm>
          <a:prstGeom prst="rect">
            <a:avLst/>
          </a:prstGeom>
          <a:ln w="12700">
            <a:miter lim="400000"/>
          </a:ln>
        </p:spPr>
      </p:pic>
      <p:sp>
        <p:nvSpPr>
          <p:cNvPr id="95" name="Shape 95"/>
          <p:cNvSpPr/>
          <p:nvPr/>
        </p:nvSpPr>
        <p:spPr>
          <a:xfrm>
            <a:off x="4942141" y="3556000"/>
            <a:ext cx="3095118"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7000">
                <a:solidFill>
                  <a:srgbClr val="000000"/>
                </a:solidFill>
              </a:defRPr>
            </a:lvl1pPr>
          </a:lstStyle>
          <a:p>
            <a:pPr lvl="0">
              <a:defRPr sz="1800"/>
            </a:pPr>
            <a:r>
              <a:rPr sz="7000"/>
              <a:t>matters</a:t>
            </a:r>
          </a:p>
        </p:txBody>
      </p:sp>
      <p:sp>
        <p:nvSpPr>
          <p:cNvPr id="96" name="Shape 96"/>
          <p:cNvSpPr/>
          <p:nvPr/>
        </p:nvSpPr>
        <p:spPr>
          <a:xfrm>
            <a:off x="884781" y="386184"/>
            <a:ext cx="5246116" cy="1498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a:solidFill>
                  <a:srgbClr val="000000"/>
                </a:solidFill>
              </a:defRPr>
            </a:lvl1pPr>
          </a:lstStyle>
          <a:p>
            <a:pPr lvl="0">
              <a:defRPr sz="1800"/>
            </a:pPr>
            <a:r>
              <a:rPr sz="4000"/>
              <a:t>Select sources before actual data integration</a:t>
            </a:r>
          </a:p>
        </p:txBody>
      </p:sp>
      <p:sp>
        <p:nvSpPr>
          <p:cNvPr id="97" name="Shape 97"/>
          <p:cNvSpPr/>
          <p:nvPr/>
        </p:nvSpPr>
        <p:spPr>
          <a:xfrm>
            <a:off x="6591300" y="386184"/>
            <a:ext cx="5895848"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When do we need to use</a:t>
            </a:r>
          </a:p>
          <a:p>
            <a:pPr lvl="0" algn="l">
              <a:defRPr sz="1800">
                <a:solidFill>
                  <a:srgbClr val="000000"/>
                </a:solidFill>
              </a:defRPr>
            </a:pPr>
            <a:r>
              <a:rPr sz="4000"/>
              <a:t>the integration result ?</a:t>
            </a:r>
          </a:p>
        </p:txBody>
      </p:sp>
      <p:sp>
        <p:nvSpPr>
          <p:cNvPr id="98" name="Shape 98"/>
          <p:cNvSpPr/>
          <p:nvPr/>
        </p:nvSpPr>
        <p:spPr>
          <a:xfrm flipV="1">
            <a:off x="6232353" y="583770"/>
            <a:ext cx="165473" cy="1093060"/>
          </a:xfrm>
          <a:prstGeom prst="line">
            <a:avLst/>
          </a:prstGeom>
          <a:ln w="25400">
            <a:solidFill/>
            <a:miter lim="400000"/>
          </a:ln>
        </p:spPr>
        <p:txBody>
          <a:bodyPr lIns="0" tIns="0" rIns="0" bIns="0" anchor="ctr"/>
          <a:lstStyle/>
          <a:p>
            <a:pPr lvl="0">
              <a:defRPr sz="2400" cap="all" spc="384">
                <a:solidFill>
                  <a:srgbClr val="55D7FF"/>
                </a:solidFill>
                <a:latin typeface="Avenir Medium"/>
                <a:ea typeface="Avenir Medium"/>
                <a:cs typeface="Avenir Medium"/>
                <a:sym typeface="Avenir Medium"/>
              </a:defRPr>
            </a:pPr>
            <a:endParaRPr/>
          </a:p>
        </p:txBody>
      </p:sp>
      <p:sp>
        <p:nvSpPr>
          <p:cNvPr id="99" name="Shape 99"/>
          <p:cNvSpPr/>
          <p:nvPr/>
        </p:nvSpPr>
        <p:spPr>
          <a:xfrm>
            <a:off x="6591300" y="6161277"/>
            <a:ext cx="5235956" cy="1498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lgn="l">
              <a:defRPr sz="1800">
                <a:solidFill>
                  <a:srgbClr val="000000"/>
                </a:solidFill>
              </a:defRPr>
            </a:pPr>
            <a:r>
              <a:rPr sz="4000"/>
              <a:t>Data in the world and </a:t>
            </a:r>
          </a:p>
          <a:p>
            <a:pPr lvl="0" algn="l">
              <a:defRPr sz="1800">
                <a:solidFill>
                  <a:srgbClr val="000000"/>
                </a:solidFill>
              </a:defRPr>
            </a:pPr>
            <a:r>
              <a:rPr sz="4000"/>
              <a:t>the sources </a:t>
            </a:r>
            <a:r>
              <a:rPr sz="4000">
                <a:solidFill>
                  <a:srgbClr val="FF2E00"/>
                </a:solidFill>
              </a:rPr>
              <a:t>changes</a:t>
            </a:r>
          </a:p>
        </p:txBody>
      </p:sp>
      <p:sp>
        <p:nvSpPr>
          <p:cNvPr id="100" name="Shape 100"/>
          <p:cNvSpPr/>
          <p:nvPr/>
        </p:nvSpPr>
        <p:spPr>
          <a:xfrm>
            <a:off x="-1" y="0"/>
            <a:ext cx="13004801" cy="190501"/>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101" name="Shape 101"/>
          <p:cNvSpPr/>
          <p:nvPr/>
        </p:nvSpPr>
        <p:spPr>
          <a:xfrm>
            <a:off x="-1" y="9563100"/>
            <a:ext cx="13004801" cy="190500"/>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102" name="Shape 102"/>
          <p:cNvSpPr/>
          <p:nvPr/>
        </p:nvSpPr>
        <p:spPr>
          <a:xfrm>
            <a:off x="-1" y="190500"/>
            <a:ext cx="190501" cy="9372601"/>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
        <p:nvSpPr>
          <p:cNvPr id="103" name="Shape 103"/>
          <p:cNvSpPr/>
          <p:nvPr/>
        </p:nvSpPr>
        <p:spPr>
          <a:xfrm>
            <a:off x="12814300" y="190500"/>
            <a:ext cx="190500" cy="9372601"/>
          </a:xfrm>
          <a:prstGeom prst="rect">
            <a:avLst/>
          </a:prstGeom>
          <a:solidFill>
            <a:srgbClr val="FF2600"/>
          </a:solidFill>
          <a:ln w="12700">
            <a:miter lim="400000"/>
          </a:ln>
        </p:spPr>
        <p:txBody>
          <a:bodyPr lIns="0" tIns="0" rIns="0" bIns="0" anchor="ctr"/>
          <a:lstStyle/>
          <a:p>
            <a:pPr lvl="0">
              <a:defRPr sz="2400" cap="all" spc="384">
                <a:latin typeface="Avenir Medium"/>
                <a:ea typeface="Avenir Medium"/>
                <a:cs typeface="Avenir Medium"/>
                <a:sym typeface="Avenir Medium"/>
              </a:defRPr>
            </a:pPr>
            <a:endParaRPr/>
          </a:p>
        </p:txBody>
      </p:sp>
    </p:spTree>
  </p:cSld>
  <p:clrMapOvr>
    <a:masterClrMapping/>
  </p:clrMapOvr>
  <p:transition xmlns:p14="http://schemas.microsoft.com/office/powerpoint/2010/main" spd="med"/>
</p:sld>
</file>

<file path=ppt/theme/theme1.xml><?xml version="1.0" encoding="utf-8"?>
<a:theme xmlns:a="http://schemas.openxmlformats.org/drawingml/2006/main" name="New_Template1">
  <a:themeElements>
    <a:clrScheme name="New_Template1">
      <a:dk1>
        <a:srgbClr val="000000"/>
      </a:dk1>
      <a:lt1>
        <a:srgbClr val="FFFFFF"/>
      </a:lt1>
      <a:dk2>
        <a:srgbClr val="4F4F4F"/>
      </a:dk2>
      <a:lt2>
        <a:srgbClr val="BFBFBF"/>
      </a:lt2>
      <a:accent1>
        <a:srgbClr val="1B6BBC"/>
      </a:accent1>
      <a:accent2>
        <a:srgbClr val="42AAC9"/>
      </a:accent2>
      <a:accent3>
        <a:srgbClr val="518C15"/>
      </a:accent3>
      <a:accent4>
        <a:srgbClr val="DE9000"/>
      </a:accent4>
      <a:accent5>
        <a:srgbClr val="DB2800"/>
      </a:accent5>
      <a:accent6>
        <a:srgbClr val="B130C2"/>
      </a:accent6>
      <a:hlink>
        <a:srgbClr val="0000FF"/>
      </a:hlink>
      <a:folHlink>
        <a:srgbClr val="FF00FF"/>
      </a:folHlink>
    </a:clrScheme>
    <a:fontScheme name="New_Template1">
      <a:majorFont>
        <a:latin typeface="Avenir Light"/>
        <a:ea typeface="Avenir Light"/>
        <a:cs typeface="Avenir Light"/>
      </a:majorFont>
      <a:minorFont>
        <a:latin typeface="Avenir Light"/>
        <a:ea typeface="Avenir Light"/>
        <a:cs typeface="Avenir Light"/>
      </a:minorFont>
    </a:fontScheme>
    <a:fmtScheme name="New_Templat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E3C6E"/>
        </a:solid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all" spc="384" normalizeH="0" baseline="0">
            <a:ln>
              <a:noFill/>
            </a:ln>
            <a:solidFill>
              <a:srgbClr val="FFFFFF"/>
            </a:solidFill>
            <a:effectLst/>
            <a:uFillTx/>
            <a:latin typeface="Avenir Medium"/>
            <a:ea typeface="Avenir Medium"/>
            <a:cs typeface="Avenir Medium"/>
            <a:sym typeface="Avenir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uFillTx/>
            <a:latin typeface="+mn-lt"/>
            <a:ea typeface="+mn-ea"/>
            <a:cs typeface="+mn-cs"/>
            <a:sym typeface="Avenir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1">
  <a:themeElements>
    <a:clrScheme name="New_Template1">
      <a:dk1>
        <a:srgbClr val="000000"/>
      </a:dk1>
      <a:lt1>
        <a:srgbClr val="FFFFFF"/>
      </a:lt1>
      <a:dk2>
        <a:srgbClr val="4F4F4F"/>
      </a:dk2>
      <a:lt2>
        <a:srgbClr val="BFBFBF"/>
      </a:lt2>
      <a:accent1>
        <a:srgbClr val="1B6BBC"/>
      </a:accent1>
      <a:accent2>
        <a:srgbClr val="42AAC9"/>
      </a:accent2>
      <a:accent3>
        <a:srgbClr val="518C15"/>
      </a:accent3>
      <a:accent4>
        <a:srgbClr val="DE9000"/>
      </a:accent4>
      <a:accent5>
        <a:srgbClr val="DB2800"/>
      </a:accent5>
      <a:accent6>
        <a:srgbClr val="B130C2"/>
      </a:accent6>
      <a:hlink>
        <a:srgbClr val="0000FF"/>
      </a:hlink>
      <a:folHlink>
        <a:srgbClr val="FF00FF"/>
      </a:folHlink>
    </a:clrScheme>
    <a:fontScheme name="New_Template1">
      <a:majorFont>
        <a:latin typeface="Avenir Light"/>
        <a:ea typeface="Avenir Light"/>
        <a:cs typeface="Avenir Light"/>
      </a:majorFont>
      <a:minorFont>
        <a:latin typeface="Avenir Light"/>
        <a:ea typeface="Avenir Light"/>
        <a:cs typeface="Avenir Light"/>
      </a:minorFont>
    </a:fontScheme>
    <a:fmtScheme name="New_Templat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E3C6E"/>
        </a:solid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all" spc="384" normalizeH="0" baseline="0">
            <a:ln>
              <a:noFill/>
            </a:ln>
            <a:solidFill>
              <a:srgbClr val="FFFFFF"/>
            </a:solidFill>
            <a:effectLst/>
            <a:uFillTx/>
            <a:latin typeface="Avenir Medium"/>
            <a:ea typeface="Avenir Medium"/>
            <a:cs typeface="Avenir Medium"/>
            <a:sym typeface="Avenir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uFillTx/>
            <a:latin typeface="+mn-lt"/>
            <a:ea typeface="+mn-ea"/>
            <a:cs typeface="+mn-cs"/>
            <a:sym typeface="Avenir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TotalTime>
  <Words>2650</Words>
  <Application>Microsoft Macintosh PowerPoint</Application>
  <PresentationFormat>Custom</PresentationFormat>
  <Paragraphs>434</Paragraphs>
  <Slides>44</Slides>
  <Notes>36</Notes>
  <HiddenSlides>1</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New_Template1</vt:lpstr>
      <vt:lpstr>Characterizing and Selecting Fresh Data Sources</vt:lpstr>
      <vt:lpstr>Data is a commodity myriads of data sources</vt:lpstr>
      <vt:lpstr>data is a commodity myriads of data sources</vt:lpstr>
      <vt:lpstr>data is a commodity myriads of data sources</vt:lpstr>
      <vt:lpstr>data is a commodity myriads of data sources</vt:lpstr>
      <vt:lpstr>PowerPoint Presentation</vt:lpstr>
      <vt:lpstr>PowerPoint Presentation</vt:lpstr>
      <vt:lpstr>PowerPoint Presentation</vt:lpstr>
      <vt:lpstr>PowerPoint Presentation</vt:lpstr>
      <vt:lpstr>It is a dynamic world</vt:lpstr>
      <vt:lpstr>challenges and opportunities</vt:lpstr>
      <vt:lpstr>Quality changes over time</vt:lpstr>
      <vt:lpstr>lower cost Opportunities</vt:lpstr>
      <vt:lpstr>Time-based source quality</vt:lpstr>
      <vt:lpstr>Selecting fresh sources</vt:lpstr>
      <vt:lpstr>Extensions</vt:lpstr>
      <vt:lpstr>Extensions</vt:lpstr>
      <vt:lpstr>Proposed framework</vt:lpstr>
      <vt:lpstr>Proposed framework</vt:lpstr>
      <vt:lpstr>world evolution models</vt:lpstr>
      <vt:lpstr>source update models</vt:lpstr>
      <vt:lpstr>source update models</vt:lpstr>
      <vt:lpstr>source update models</vt:lpstr>
      <vt:lpstr>Proposed framework</vt:lpstr>
      <vt:lpstr>source quality estimation</vt:lpstr>
      <vt:lpstr>source quality estimation</vt:lpstr>
      <vt:lpstr>source quality estimation</vt:lpstr>
      <vt:lpstr>source quality estimation</vt:lpstr>
      <vt:lpstr>source quality estimation</vt:lpstr>
      <vt:lpstr>Proposed framework</vt:lpstr>
      <vt:lpstr>solving source selection</vt:lpstr>
      <vt:lpstr>solving source selection</vt:lpstr>
      <vt:lpstr>Arbitrary Objective Functions</vt:lpstr>
      <vt:lpstr>Insights for quality guarantees</vt:lpstr>
      <vt:lpstr>Submodular Objective Functions</vt:lpstr>
      <vt:lpstr>selected experiments</vt:lpstr>
      <vt:lpstr>world change estimation</vt:lpstr>
      <vt:lpstr>Source change estimation</vt:lpstr>
      <vt:lpstr>selection quality</vt:lpstr>
      <vt:lpstr>selection quality</vt:lpstr>
      <vt:lpstr>selection quality</vt:lpstr>
      <vt:lpstr>Increasing number of sources</vt:lpstr>
      <vt:lpstr>Selection Characteristics</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Characterizing and Selecting Fresh Data Sources</dc:title>
  <cp:lastModifiedBy>Theodoros Rekatsinas</cp:lastModifiedBy>
  <cp:revision>3</cp:revision>
  <dcterms:modified xsi:type="dcterms:W3CDTF">2014-07-01T16:56:51Z</dcterms:modified>
</cp:coreProperties>
</file>